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94"/>
  </p:normalViewPr>
  <p:slideViewPr>
    <p:cSldViewPr snapToGrid="0">
      <p:cViewPr varScale="1">
        <p:scale>
          <a:sx n="105" d="100"/>
          <a:sy n="105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10/25/24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B7213-D65B-CBB0-C496-73B5DF484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58369"/>
            <a:ext cx="12192000" cy="3304031"/>
          </a:xfrm>
        </p:spPr>
        <p:txBody>
          <a:bodyPr/>
          <a:lstStyle/>
          <a:p>
            <a:pPr algn="ctr"/>
            <a:r>
              <a:rPr lang="en-US" sz="4400" dirty="0" err="1"/>
              <a:t>Longbrooke</a:t>
            </a:r>
            <a:r>
              <a:rPr lang="en-US" sz="4400" dirty="0"/>
              <a:t> Homeowners’ Association</a:t>
            </a:r>
            <a:br>
              <a:rPr lang="en-US" sz="4400" dirty="0"/>
            </a:br>
            <a:r>
              <a:rPr lang="en-US" sz="4400" dirty="0"/>
              <a:t>Governing Documents Special Meeting</a:t>
            </a:r>
            <a:br>
              <a:rPr lang="en-US" sz="4400" dirty="0"/>
            </a:br>
            <a:r>
              <a:rPr lang="en-US" sz="4400" dirty="0"/>
              <a:t>October 26,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D30699-FCBD-0318-8ED1-F0CEE3DA08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28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8F827-139F-0FFA-6907-94897E1B3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purpose of this meeting?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CECF1-23B3-77FA-3FA7-1C04DEDFE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849329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To discuss two of the proposed updated Governing Documents that were introduced in 2023 – the By-Laws/Code of Regulations and the Articles of Incorporation. </a:t>
            </a:r>
          </a:p>
          <a:p>
            <a:r>
              <a:rPr lang="en-US" sz="3200" dirty="0"/>
              <a:t>After all Homeowner questions have been addressed, we will take a vote.</a:t>
            </a:r>
          </a:p>
          <a:p>
            <a:r>
              <a:rPr lang="en-US" sz="3200" dirty="0"/>
              <a:t>We will not vote on the proposed Declarations today; instead, we are forming a homeowner-led committee at a later date to better reflect community desires. </a:t>
            </a:r>
          </a:p>
          <a:p>
            <a:r>
              <a:rPr lang="en-US" sz="3200" dirty="0"/>
              <a:t>This is not a pool meeting. Another pool update will be sent to homeowners in November. </a:t>
            </a:r>
          </a:p>
        </p:txBody>
      </p:sp>
    </p:spTree>
    <p:extLst>
      <p:ext uri="{BB962C8B-B14F-4D97-AF65-F5344CB8AC3E}">
        <p14:creationId xmlns:p14="http://schemas.microsoft.com/office/powerpoint/2010/main" val="4197098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3C5F4-2A14-D099-BE3D-84B82528E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Articles of Incorporation?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63EFF-C63D-1E08-6E70-63089B14F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243328"/>
            <a:ext cx="10554574" cy="37307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The Articles of Incorporation outlines the purpose of an organization. </a:t>
            </a:r>
          </a:p>
          <a:p>
            <a:r>
              <a:rPr lang="en-US" sz="2600" dirty="0"/>
              <a:t>Our</a:t>
            </a:r>
            <a:r>
              <a:rPr lang="en-US" sz="2600" b="1" dirty="0"/>
              <a:t> </a:t>
            </a:r>
            <a:r>
              <a:rPr lang="en-US" sz="2600" b="1" i="1" u="sng" dirty="0"/>
              <a:t>proposed</a:t>
            </a:r>
            <a:r>
              <a:rPr lang="en-US" sz="2600" dirty="0"/>
              <a:t> Articles of Incorporation include</a:t>
            </a:r>
            <a:r>
              <a:rPr lang="en-US" sz="2600" b="1" dirty="0"/>
              <a:t>:</a:t>
            </a:r>
            <a:endParaRPr lang="en-US" b="1" dirty="0"/>
          </a:p>
          <a:p>
            <a:pPr lvl="1"/>
            <a:r>
              <a:rPr lang="en-US" dirty="0"/>
              <a:t>The name of our Association</a:t>
            </a:r>
          </a:p>
          <a:p>
            <a:pPr lvl="1"/>
            <a:r>
              <a:rPr lang="en-US" dirty="0"/>
              <a:t>The principal office of our Association (Berea, OH)</a:t>
            </a:r>
          </a:p>
          <a:p>
            <a:pPr lvl="1"/>
            <a:r>
              <a:rPr lang="en-US" dirty="0"/>
              <a:t>The purpose of our </a:t>
            </a:r>
            <a:r>
              <a:rPr lang="en-US"/>
              <a:t>Association The </a:t>
            </a:r>
            <a:r>
              <a:rPr lang="en-US" dirty="0"/>
              <a:t>authority to exercise the powers of a non-profit organization</a:t>
            </a:r>
          </a:p>
          <a:p>
            <a:pPr lvl="1"/>
            <a:r>
              <a:rPr lang="en-US" dirty="0"/>
              <a:t>Definition of members as set forth in the Declarations and By-Laws</a:t>
            </a:r>
          </a:p>
        </p:txBody>
      </p:sp>
    </p:spTree>
    <p:extLst>
      <p:ext uri="{BB962C8B-B14F-4D97-AF65-F5344CB8AC3E}">
        <p14:creationId xmlns:p14="http://schemas.microsoft.com/office/powerpoint/2010/main" val="170108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A94C4-7071-B4DC-892E-D404119BB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556916"/>
            <a:ext cx="10571998" cy="970450"/>
          </a:xfrm>
        </p:spPr>
        <p:txBody>
          <a:bodyPr/>
          <a:lstStyle/>
          <a:p>
            <a:r>
              <a:rPr lang="en-US" dirty="0"/>
              <a:t>What are the By-Laws/Code of Regulations?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F25E4-A327-F7C2-0055-136B3D911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380783"/>
            <a:ext cx="10554574" cy="3636511"/>
          </a:xfrm>
        </p:spPr>
        <p:txBody>
          <a:bodyPr>
            <a:normAutofit fontScale="62500" lnSpcReduction="20000"/>
          </a:bodyPr>
          <a:lstStyle/>
          <a:p>
            <a:endParaRPr lang="en-US" sz="2400" dirty="0"/>
          </a:p>
          <a:p>
            <a:r>
              <a:rPr lang="en-US" sz="3100" dirty="0"/>
              <a:t>The By-Laws/Code of Regulations establishes the basic operational rules of an Association.</a:t>
            </a:r>
          </a:p>
          <a:p>
            <a:r>
              <a:rPr lang="en-US" sz="3100" dirty="0"/>
              <a:t>Our </a:t>
            </a:r>
            <a:r>
              <a:rPr lang="en-US" sz="3100" b="1" i="1" u="sng" dirty="0"/>
              <a:t>proposed</a:t>
            </a:r>
            <a:r>
              <a:rPr lang="en-US" sz="3100" dirty="0"/>
              <a:t> By-Laws/Code of Regulations includes guidelines for topics such as:</a:t>
            </a:r>
          </a:p>
          <a:p>
            <a:pPr lvl="1"/>
            <a:r>
              <a:rPr lang="en-US" sz="3100" dirty="0"/>
              <a:t>Meetings of members and voting regulations</a:t>
            </a:r>
          </a:p>
          <a:p>
            <a:pPr lvl="1"/>
            <a:r>
              <a:rPr lang="en-US" sz="3100" dirty="0"/>
              <a:t>Board of Directors</a:t>
            </a:r>
          </a:p>
          <a:p>
            <a:pPr lvl="1"/>
            <a:r>
              <a:rPr lang="en-US" sz="3100" dirty="0"/>
              <a:t>Officers</a:t>
            </a:r>
          </a:p>
          <a:p>
            <a:pPr lvl="1"/>
            <a:r>
              <a:rPr lang="en-US" sz="3100" dirty="0"/>
              <a:t>Indemnification of Officers</a:t>
            </a:r>
          </a:p>
          <a:p>
            <a:pPr lvl="1"/>
            <a:r>
              <a:rPr lang="en-US" sz="3100" dirty="0"/>
              <a:t>Common Expenses and Assessments</a:t>
            </a:r>
          </a:p>
          <a:p>
            <a:pPr lvl="1"/>
            <a:r>
              <a:rPr lang="en-US" sz="3100" dirty="0"/>
              <a:t>Insurance</a:t>
            </a:r>
            <a:endParaRPr lang="en-US" sz="22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9168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F1724-43C3-7415-4CCC-B6370874D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Declarations?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515EB-9F99-BB12-EA5A-0C1BB929C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Declarations govern property use</a:t>
            </a:r>
          </a:p>
          <a:p>
            <a:r>
              <a:rPr lang="en-US" dirty="0"/>
              <a:t>Our </a:t>
            </a:r>
            <a:r>
              <a:rPr lang="en-US" b="1" i="1" u="sng" dirty="0"/>
              <a:t>current</a:t>
            </a:r>
            <a:r>
              <a:rPr lang="en-US" dirty="0"/>
              <a:t> Declarations include topics such as: buildings placed on sublots, prohibition of livestock, prohibition of dumping waste, easement regulations, restrictions on height of weeds and vegetation, etc.</a:t>
            </a:r>
          </a:p>
          <a:p>
            <a:r>
              <a:rPr lang="en-US" dirty="0"/>
              <a:t>In response to homeowner feedback regarding concerns with the proposed amended Declarations, we will not be voting on them at today’s meeting</a:t>
            </a:r>
          </a:p>
          <a:p>
            <a:r>
              <a:rPr lang="en-US" dirty="0"/>
              <a:t>Instead, we will form a homeowner-led Declarations committee to help revise this document at a later date to ensure our community’s desires are accurately represented.</a:t>
            </a:r>
          </a:p>
        </p:txBody>
      </p:sp>
    </p:spTree>
    <p:extLst>
      <p:ext uri="{BB962C8B-B14F-4D97-AF65-F5344CB8AC3E}">
        <p14:creationId xmlns:p14="http://schemas.microsoft.com/office/powerpoint/2010/main" val="268110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BA0F9-1783-2562-96E9-3983A57B3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Why is it so important to update the Articles of Incorporation and By-Laws/Code of Regulations?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06F47-286B-9992-73CB-1B1427739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448" y="2450593"/>
            <a:ext cx="10571998" cy="5377858"/>
          </a:xfrm>
        </p:spPr>
        <p:txBody>
          <a:bodyPr>
            <a:normAutofit/>
          </a:bodyPr>
          <a:lstStyle/>
          <a:p>
            <a:r>
              <a:rPr lang="en-US" sz="1600" dirty="0"/>
              <a:t>Our governing documents are outdated and fail to meet 21st-century needs.</a:t>
            </a:r>
          </a:p>
          <a:p>
            <a:r>
              <a:rPr lang="en-US" sz="1600" dirty="0"/>
              <a:t>They are inconsistent with current state laws governing HOAs.</a:t>
            </a:r>
          </a:p>
          <a:p>
            <a:r>
              <a:rPr lang="en-US" sz="1600" dirty="0"/>
              <a:t>Conflicts exist within the documents themselves.</a:t>
            </a:r>
          </a:p>
          <a:p>
            <a:r>
              <a:rPr lang="en-US" sz="1600" dirty="0"/>
              <a:t>The 2010 law requiring HOAs to file governing documents with the State of Ohio was not adhered to.</a:t>
            </a:r>
          </a:p>
          <a:p>
            <a:r>
              <a:rPr lang="en-US" sz="1600" dirty="0"/>
              <a:t>Due to this failure to file within the proper timeframe, our documents are now too outdated and contradictory to be submitted as they stand.</a:t>
            </a:r>
          </a:p>
          <a:p>
            <a:r>
              <a:rPr lang="en-US" sz="1600" dirty="0"/>
              <a:t>As a result, we have incurred legal costs to address ambiguities that our current documents create.</a:t>
            </a:r>
          </a:p>
          <a:p>
            <a:r>
              <a:rPr lang="en-US" sz="1600" dirty="0"/>
              <a:t>Updating these documents will promote a more coherent operation of our Association.</a:t>
            </a:r>
          </a:p>
          <a:p>
            <a:r>
              <a:rPr lang="en-US" sz="1600" dirty="0"/>
              <a:t>Efficient operation of our Association will ensure that </a:t>
            </a:r>
            <a:r>
              <a:rPr lang="en-US" sz="1600" dirty="0" err="1"/>
              <a:t>Longbrooke</a:t>
            </a:r>
            <a:r>
              <a:rPr lang="en-US" sz="1600" dirty="0"/>
              <a:t> remains a desirable community, safeguarding our home values.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51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333CC-CBD5-3350-39E5-01B14042A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288" y="513977"/>
            <a:ext cx="10571998" cy="970450"/>
          </a:xfrm>
        </p:spPr>
        <p:txBody>
          <a:bodyPr/>
          <a:lstStyle/>
          <a:p>
            <a:r>
              <a:rPr lang="en-US" dirty="0"/>
              <a:t>Key Tangible Benefits of Updating Governing Documents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3CF02-8A45-5271-4E4C-1ACD9460D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Our current Governing Documents complicate the voting process, often requiring multiple votes on straightforward issues (e.g., the pool). The proposed updates will streamline this process, reducing confusion for all members.</a:t>
            </a:r>
          </a:p>
          <a:p>
            <a:r>
              <a:rPr lang="en-US" sz="2000" dirty="0"/>
              <a:t>The new Governing Documents include provisions for electronic meetings and voting, enhancing homeowner participation and facilitating efficient decision-making.</a:t>
            </a:r>
          </a:p>
          <a:p>
            <a:r>
              <a:rPr lang="en-US" sz="2000" dirty="0"/>
              <a:t>Approving these updates will simplify future amendments to the documents.</a:t>
            </a:r>
          </a:p>
          <a:p>
            <a:r>
              <a:rPr lang="en-US" sz="2000" dirty="0"/>
              <a:t>These documents were prepared by an expert HOA attorney to ensure compliance with current laws, which in turn will reduce reliance on legal counsel and promote a more self-sufficient HOA operation.</a:t>
            </a:r>
          </a:p>
        </p:txBody>
      </p:sp>
    </p:spTree>
    <p:extLst>
      <p:ext uri="{BB962C8B-B14F-4D97-AF65-F5344CB8AC3E}">
        <p14:creationId xmlns:p14="http://schemas.microsoft.com/office/powerpoint/2010/main" val="2549027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357FA-68C1-B633-E405-4E062A52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Homeowner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9A8B9-A167-0525-BBB3-9BD99C67D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questions by homeowners, we will vote on the proposed Articles of Incorporation and By-Laws/Code of Regulations.</a:t>
            </a:r>
          </a:p>
          <a:p>
            <a:r>
              <a:rPr lang="en-US" dirty="0"/>
              <a:t>Thank you to everyone for attending!</a:t>
            </a:r>
          </a:p>
        </p:txBody>
      </p:sp>
    </p:spTree>
    <p:extLst>
      <p:ext uri="{BB962C8B-B14F-4D97-AF65-F5344CB8AC3E}">
        <p14:creationId xmlns:p14="http://schemas.microsoft.com/office/powerpoint/2010/main" val="271304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135</TotalTime>
  <Words>608</Words>
  <Application>Microsoft Macintosh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Quotable</vt:lpstr>
      <vt:lpstr>Longbrooke Homeowners’ Association Governing Documents Special Meeting October 26, 2024</vt:lpstr>
      <vt:lpstr>What is the purpose of this meeting?</vt:lpstr>
      <vt:lpstr>What are the Articles of Incorporation?</vt:lpstr>
      <vt:lpstr>What are the By-Laws/Code of Regulations?</vt:lpstr>
      <vt:lpstr>What are the Declarations?</vt:lpstr>
      <vt:lpstr>Why is it so important to update the Articles of Incorporation and By-Laws/Code of Regulations?</vt:lpstr>
      <vt:lpstr>Key Tangible Benefits of Updating Governing Documents</vt:lpstr>
      <vt:lpstr>Homeowner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Longbrooke Homeowners’ Association Governing Documents Special Meeting October 26, 2024</dc:title>
  <dc:creator>Remy Gareau</dc:creator>
  <cp:lastModifiedBy>Remy Gareau</cp:lastModifiedBy>
  <cp:revision>8</cp:revision>
  <dcterms:created xsi:type="dcterms:W3CDTF">2024-10-26T02:49:55Z</dcterms:created>
  <dcterms:modified xsi:type="dcterms:W3CDTF">2024-10-26T05:05:03Z</dcterms:modified>
</cp:coreProperties>
</file>