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67" r:id="rId3"/>
    <p:sldId id="266" r:id="rId4"/>
    <p:sldId id="263" r:id="rId5"/>
    <p:sldId id="265" r:id="rId6"/>
    <p:sldId id="273" r:id="rId7"/>
    <p:sldId id="274" r:id="rId8"/>
    <p:sldId id="275" r:id="rId9"/>
    <p:sldId id="258" r:id="rId10"/>
    <p:sldId id="26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EA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53775" autoAdjust="0"/>
  </p:normalViewPr>
  <p:slideViewPr>
    <p:cSldViewPr snapToGrid="0">
      <p:cViewPr varScale="1">
        <p:scale>
          <a:sx n="46" d="100"/>
          <a:sy n="46" d="100"/>
        </p:scale>
        <p:origin x="2098" y="38"/>
      </p:cViewPr>
      <p:guideLst/>
    </p:cSldViewPr>
  </p:slideViewPr>
  <p:notesTextViewPr>
    <p:cViewPr>
      <p:scale>
        <a:sx n="100" d="100"/>
        <a:sy n="100" d="100"/>
      </p:scale>
      <p:origin x="0" y="0"/>
    </p:cViewPr>
  </p:notesTextViewPr>
  <p:notesViewPr>
    <p:cSldViewPr snapToGrid="0">
      <p:cViewPr>
        <p:scale>
          <a:sx n="125" d="100"/>
          <a:sy n="125" d="100"/>
        </p:scale>
        <p:origin x="3012"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ED2BD2-C1A7-4DF1-BA40-A6BD76CAEBFF}" type="datetimeFigureOut">
              <a:rPr lang="en-GB" smtClean="0"/>
              <a:t>20/03/2020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677B21-F14D-4F33-AA96-429E3DD977DC}" type="slidenum">
              <a:rPr lang="en-GB" smtClean="0"/>
              <a:t>‹#›</a:t>
            </a:fld>
            <a:endParaRPr lang="en-GB"/>
          </a:p>
        </p:txBody>
      </p:sp>
    </p:spTree>
    <p:extLst>
      <p:ext uri="{BB962C8B-B14F-4D97-AF65-F5344CB8AC3E}">
        <p14:creationId xmlns:p14="http://schemas.microsoft.com/office/powerpoint/2010/main" val="1177831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5132070"/>
          </a:xfrm>
        </p:spPr>
        <p:txBody>
          <a:bodyPr/>
          <a:lstStyle/>
          <a:p>
            <a:r>
              <a:rPr lang="en-GB" sz="1600" i="1" baseline="0" dirty="0">
                <a:latin typeface="Arial" panose="020B0604020202020204" pitchFamily="34" charset="0"/>
                <a:cs typeface="Arial" panose="020B0604020202020204" pitchFamily="34" charset="0"/>
              </a:rPr>
              <a:t>This is the 2nd of a serious of </a:t>
            </a:r>
            <a:r>
              <a:rPr lang="en-GB" sz="1600" i="1" dirty="0">
                <a:latin typeface="Arial" panose="020B0604020202020204" pitchFamily="34" charset="0"/>
                <a:cs typeface="Arial" panose="020B0604020202020204" pitchFamily="34" charset="0"/>
              </a:rPr>
              <a:t>Webinars from us here at PreciseHR, aimed at giving you and your business some practical and timely advise during this </a:t>
            </a:r>
            <a:r>
              <a:rPr lang="en-GB" sz="1600" i="1" dirty="0" err="1">
                <a:latin typeface="Arial" panose="020B0604020202020204" pitchFamily="34" charset="0"/>
                <a:cs typeface="Arial" panose="020B0604020202020204" pitchFamily="34" charset="0"/>
              </a:rPr>
              <a:t>Covid</a:t>
            </a:r>
            <a:r>
              <a:rPr lang="en-GB" sz="1600" i="1" dirty="0">
                <a:latin typeface="Arial" panose="020B0604020202020204" pitchFamily="34" charset="0"/>
                <a:cs typeface="Arial" panose="020B0604020202020204" pitchFamily="34" charset="0"/>
              </a:rPr>
              <a:t> 19 pandemic. </a:t>
            </a:r>
          </a:p>
          <a:p>
            <a:endParaRPr lang="en-GB" sz="1600" i="1" baseline="0" dirty="0">
              <a:latin typeface="Arial" panose="020B0604020202020204" pitchFamily="34" charset="0"/>
              <a:cs typeface="Arial" panose="020B0604020202020204" pitchFamily="34" charset="0"/>
            </a:endParaRPr>
          </a:p>
          <a:p>
            <a:r>
              <a:rPr lang="en-GB" sz="1600" i="1" baseline="0" dirty="0">
                <a:latin typeface="Arial" panose="020B0604020202020204" pitchFamily="34" charset="0"/>
                <a:cs typeface="Arial" panose="020B0604020202020204" pitchFamily="34" charset="0"/>
              </a:rPr>
              <a:t>We are continuing to</a:t>
            </a:r>
            <a:r>
              <a:rPr lang="en-GB" sz="1600" i="1" dirty="0">
                <a:latin typeface="Arial" panose="020B0604020202020204" pitchFamily="34" charset="0"/>
                <a:cs typeface="Arial" panose="020B0604020202020204" pitchFamily="34" charset="0"/>
              </a:rPr>
              <a:t> support many organisations as they understand their responsibilities as an employer and work through new and challenging business continuity challenges. </a:t>
            </a:r>
          </a:p>
          <a:p>
            <a:endParaRPr lang="en-GB" sz="1600" i="1" dirty="0">
              <a:latin typeface="Arial" panose="020B0604020202020204" pitchFamily="34" charset="0"/>
              <a:cs typeface="Arial" panose="020B0604020202020204" pitchFamily="34" charset="0"/>
            </a:endParaRPr>
          </a:p>
          <a:p>
            <a:r>
              <a:rPr lang="en-GB" sz="1600" i="1" dirty="0">
                <a:latin typeface="Arial" panose="020B0604020202020204" pitchFamily="34" charset="0"/>
                <a:cs typeface="Arial" panose="020B0604020202020204" pitchFamily="34" charset="0"/>
              </a:rPr>
              <a:t>My name is Nikki Hufton and together with my colleagues Sian (and Jonathan) we will be here to answer your questions after this short presentation. Do please contact us after the webinar on the number provided if you have further questions. </a:t>
            </a:r>
          </a:p>
          <a:p>
            <a:endParaRPr lang="en-GB" sz="2000" b="1" i="1" dirty="0">
              <a:latin typeface="Arial" panose="020B0604020202020204" pitchFamily="34" charset="0"/>
              <a:cs typeface="Arial" panose="020B0604020202020204" pitchFamily="34" charset="0"/>
            </a:endParaRPr>
          </a:p>
          <a:p>
            <a:endParaRPr lang="en-GB" sz="2000" b="1" i="1" dirty="0">
              <a:latin typeface="Arial" panose="020B0604020202020204" pitchFamily="34" charset="0"/>
              <a:cs typeface="Arial" panose="020B0604020202020204" pitchFamily="34" charset="0"/>
            </a:endParaRPr>
          </a:p>
          <a:p>
            <a:r>
              <a:rPr lang="en-GB" sz="2000" b="1" i="1" dirty="0">
                <a:latin typeface="Arial" panose="020B0604020202020204" pitchFamily="34" charset="0"/>
                <a:cs typeface="Arial" panose="020B0604020202020204" pitchFamily="34" charset="0"/>
              </a:rPr>
              <a:t>As a reminder for those who weren’t able to join us on Monday for our first Webinar the slides with the key information about symptoms etc is available on our website </a:t>
            </a:r>
          </a:p>
          <a:p>
            <a:endParaRPr lang="en-GB"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5459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01663"/>
            <a:ext cx="5486400" cy="3086100"/>
          </a:xfrm>
        </p:spPr>
      </p:sp>
      <p:sp>
        <p:nvSpPr>
          <p:cNvPr id="3" name="Notes Placeholder 2"/>
          <p:cNvSpPr>
            <a:spLocks noGrp="1"/>
          </p:cNvSpPr>
          <p:nvPr>
            <p:ph type="body" idx="1"/>
          </p:nvPr>
        </p:nvSpPr>
        <p:spPr/>
        <p:txBody>
          <a:bodyPr/>
          <a:lstStyle/>
          <a:p>
            <a:r>
              <a:rPr lang="en-GB" sz="1400" baseline="0" dirty="0">
                <a:highlight>
                  <a:srgbClr val="FFFF00"/>
                </a:highlight>
                <a:latin typeface="Arial" panose="020B0604020202020204" pitchFamily="34" charset="0"/>
                <a:cs typeface="Arial" panose="020B0604020202020204" pitchFamily="34" charset="0"/>
              </a:rPr>
              <a:t>Yesterday the Government announced the schools and colleges will close from Monday expect to children of key workers. The list of those key workers was released on the Govt Dept of Education website though clarification on the practical implications will be required.</a:t>
            </a:r>
          </a:p>
          <a:p>
            <a:endParaRPr lang="en-GB" sz="1400" baseline="0" dirty="0">
              <a:highlight>
                <a:srgbClr val="FFFF00"/>
              </a:highlight>
              <a:latin typeface="Arial" panose="020B0604020202020204" pitchFamily="34" charset="0"/>
              <a:cs typeface="Arial" panose="020B0604020202020204" pitchFamily="34" charset="0"/>
            </a:endParaRPr>
          </a:p>
          <a:p>
            <a:r>
              <a:rPr lang="en-GB" sz="1400" baseline="0" dirty="0">
                <a:highlight>
                  <a:srgbClr val="FFFF00"/>
                </a:highlight>
                <a:latin typeface="Arial" panose="020B0604020202020204" pitchFamily="34" charset="0"/>
                <a:cs typeface="Arial" panose="020B0604020202020204" pitchFamily="34" charset="0"/>
              </a:rPr>
              <a:t>We understand it includes the following: </a:t>
            </a:r>
            <a:r>
              <a:rPr lang="en-GB" sz="1400" u="sng" baseline="0" dirty="0">
                <a:highlight>
                  <a:srgbClr val="FFFF00"/>
                </a:highlight>
                <a:latin typeface="Arial" panose="020B0604020202020204" pitchFamily="34" charset="0"/>
                <a:cs typeface="Arial" panose="020B0604020202020204" pitchFamily="34" charset="0"/>
              </a:rPr>
              <a:t>READ Slide</a:t>
            </a:r>
          </a:p>
          <a:p>
            <a:endParaRPr lang="en-GB" sz="1400" baseline="0" dirty="0">
              <a:highlight>
                <a:srgbClr val="FFFF00"/>
              </a:highlight>
              <a:latin typeface="Arial" panose="020B0604020202020204" pitchFamily="34" charset="0"/>
              <a:cs typeface="Arial" panose="020B0604020202020204" pitchFamily="34" charset="0"/>
            </a:endParaRPr>
          </a:p>
          <a:p>
            <a:r>
              <a:rPr lang="en-GB" sz="1400" baseline="0" dirty="0">
                <a:highlight>
                  <a:srgbClr val="FFFF00"/>
                </a:highlight>
                <a:latin typeface="Arial" panose="020B0604020202020204" pitchFamily="34" charset="0"/>
                <a:cs typeface="Arial" panose="020B0604020202020204" pitchFamily="34" charset="0"/>
              </a:rPr>
              <a:t>For employers it is important to understand if your staff or their partners come under any of these lists: it may effect working patterns/childcare issues etc</a:t>
            </a:r>
          </a:p>
          <a:p>
            <a:endParaRPr lang="en-GB" sz="1400" baseline="0" dirty="0">
              <a:highlight>
                <a:srgbClr val="FFFF00"/>
              </a:highlight>
              <a:latin typeface="Arial" panose="020B0604020202020204" pitchFamily="34" charset="0"/>
              <a:cs typeface="Arial" panose="020B0604020202020204" pitchFamily="34" charset="0"/>
            </a:endParaRPr>
          </a:p>
          <a:p>
            <a:r>
              <a:rPr lang="en-GB" sz="1400" baseline="0" dirty="0">
                <a:highlight>
                  <a:srgbClr val="FFFF00"/>
                </a:highlight>
                <a:latin typeface="Arial" panose="020B0604020202020204" pitchFamily="34" charset="0"/>
                <a:cs typeface="Arial" panose="020B0604020202020204" pitchFamily="34" charset="0"/>
              </a:rPr>
              <a:t>Schools are open to children of key workers though it is expected that if it is possible for children to be at home, then they should be. </a:t>
            </a:r>
          </a:p>
          <a:p>
            <a:r>
              <a:rPr lang="en-GB" sz="1400" baseline="0" dirty="0">
                <a:highlight>
                  <a:srgbClr val="FFFF00"/>
                </a:highlight>
                <a:latin typeface="Arial" panose="020B0604020202020204" pitchFamily="34" charset="0"/>
                <a:cs typeface="Arial" panose="020B0604020202020204" pitchFamily="34" charset="0"/>
              </a:rPr>
              <a:t>If a child needs specialist support, is vulnerable or has a parent who is a critical worker, then </a:t>
            </a:r>
            <a:r>
              <a:rPr lang="en-GB" sz="1400" baseline="0" dirty="0" err="1">
                <a:highlight>
                  <a:srgbClr val="FFFF00"/>
                </a:highlight>
                <a:latin typeface="Arial" panose="020B0604020202020204" pitchFamily="34" charset="0"/>
                <a:cs typeface="Arial" panose="020B0604020202020204" pitchFamily="34" charset="0"/>
              </a:rPr>
              <a:t>educationl</a:t>
            </a:r>
            <a:r>
              <a:rPr lang="en-GB" sz="1400" baseline="0" dirty="0">
                <a:highlight>
                  <a:srgbClr val="FFFF00"/>
                </a:highlight>
                <a:latin typeface="Arial" panose="020B0604020202020204" pitchFamily="34" charset="0"/>
                <a:cs typeface="Arial" panose="020B0604020202020204" pitchFamily="34" charset="0"/>
              </a:rPr>
              <a:t> provision </a:t>
            </a:r>
            <a:r>
              <a:rPr lang="en-GB" sz="1400" baseline="0" dirty="0" err="1">
                <a:highlight>
                  <a:srgbClr val="FFFF00"/>
                </a:highlight>
                <a:latin typeface="Arial" panose="020B0604020202020204" pitchFamily="34" charset="0"/>
                <a:cs typeface="Arial" panose="020B0604020202020204" pitchFamily="34" charset="0"/>
              </a:rPr>
              <a:t>wil</a:t>
            </a:r>
            <a:r>
              <a:rPr lang="en-GB" sz="1400" baseline="0" dirty="0">
                <a:highlight>
                  <a:srgbClr val="FFFF00"/>
                </a:highlight>
                <a:latin typeface="Arial" panose="020B0604020202020204" pitchFamily="34" charset="0"/>
                <a:cs typeface="Arial" panose="020B0604020202020204" pitchFamily="34" charset="0"/>
              </a:rPr>
              <a:t> be available for them. </a:t>
            </a:r>
          </a:p>
          <a:p>
            <a:r>
              <a:rPr lang="en-GB" sz="1400" baseline="0" dirty="0">
                <a:highlight>
                  <a:srgbClr val="FFFF00"/>
                </a:highlight>
                <a:latin typeface="Arial" panose="020B0604020202020204" pitchFamily="34" charset="0"/>
                <a:cs typeface="Arial" panose="020B0604020202020204" pitchFamily="34" charset="0"/>
              </a:rPr>
              <a:t>Parents should not rely on childcare from those in the vulnerable </a:t>
            </a:r>
            <a:r>
              <a:rPr lang="en-GB" sz="1400" baseline="0" dirty="0" err="1">
                <a:highlight>
                  <a:srgbClr val="FFFF00"/>
                </a:highlight>
                <a:latin typeface="Arial" panose="020B0604020202020204" pitchFamily="34" charset="0"/>
                <a:cs typeface="Arial" panose="020B0604020202020204" pitchFamily="34" charset="0"/>
              </a:rPr>
              <a:t>categores</a:t>
            </a:r>
            <a:r>
              <a:rPr lang="en-GB" sz="1400" baseline="0" dirty="0">
                <a:highlight>
                  <a:srgbClr val="FFFF00"/>
                </a:highlight>
                <a:latin typeface="Arial" panose="020B0604020202020204" pitchFamily="34" charset="0"/>
                <a:cs typeface="Arial" panose="020B0604020202020204" pitchFamily="34" charset="0"/>
              </a:rPr>
              <a:t> ( over 70’s or with underlying health conditions)</a:t>
            </a:r>
          </a:p>
          <a:p>
            <a:r>
              <a:rPr lang="en-GB" sz="1400" baseline="0" dirty="0">
                <a:highlight>
                  <a:srgbClr val="FFFF00"/>
                </a:highlight>
                <a:latin typeface="Arial" panose="020B0604020202020204" pitchFamily="34" charset="0"/>
                <a:cs typeface="Arial" panose="020B0604020202020204" pitchFamily="34" charset="0"/>
              </a:rPr>
              <a:t>clarity is still awaited regarding whether kids with one parent being a key worker if the other isn’t will be expected to remain at home with the none key worker parent or not. </a:t>
            </a:r>
          </a:p>
          <a:p>
            <a:endParaRPr lang="en-GB" sz="1400" baseline="0" dirty="0">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3509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01663"/>
            <a:ext cx="5486400" cy="3086100"/>
          </a:xfrm>
        </p:spPr>
      </p:sp>
      <p:sp>
        <p:nvSpPr>
          <p:cNvPr id="3" name="Notes Placeholder 2"/>
          <p:cNvSpPr>
            <a:spLocks noGrp="1"/>
          </p:cNvSpPr>
          <p:nvPr>
            <p:ph type="body" idx="1"/>
          </p:nvPr>
        </p:nvSpPr>
        <p:spPr/>
        <p:txBody>
          <a:bodyPr/>
          <a:lstStyle/>
          <a:p>
            <a:r>
              <a:rPr lang="en-GB" sz="1400" baseline="0" dirty="0">
                <a:highlight>
                  <a:srgbClr val="FFFF00"/>
                </a:highlight>
                <a:latin typeface="Arial" panose="020B0604020202020204" pitchFamily="34" charset="0"/>
                <a:cs typeface="Arial" panose="020B0604020202020204" pitchFamily="34" charset="0"/>
              </a:rPr>
              <a:t>We will continue to review the guidance as it becomes available and advice on its implications for employers where at all possible.</a:t>
            </a:r>
          </a:p>
        </p:txBody>
      </p:sp>
    </p:spTree>
    <p:extLst>
      <p:ext uri="{BB962C8B-B14F-4D97-AF65-F5344CB8AC3E}">
        <p14:creationId xmlns:p14="http://schemas.microsoft.com/office/powerpoint/2010/main" val="1874574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01663"/>
            <a:ext cx="5486400" cy="3086100"/>
          </a:xfrm>
        </p:spPr>
      </p:sp>
      <p:sp>
        <p:nvSpPr>
          <p:cNvPr id="3" name="Notes Placeholder 2"/>
          <p:cNvSpPr>
            <a:spLocks noGrp="1"/>
          </p:cNvSpPr>
          <p:nvPr>
            <p:ph type="body" idx="1"/>
          </p:nvPr>
        </p:nvSpPr>
        <p:spPr/>
        <p:txBody>
          <a:bodyPr/>
          <a:lstStyle/>
          <a:p>
            <a:r>
              <a:rPr lang="en-GB" sz="1200" b="1" kern="1200" dirty="0">
                <a:solidFill>
                  <a:schemeClr val="tx1"/>
                </a:solidFill>
                <a:effectLst/>
                <a:highlight>
                  <a:srgbClr val="FFFF00"/>
                </a:highlight>
                <a:latin typeface="+mn-lt"/>
                <a:ea typeface="+mn-ea"/>
                <a:cs typeface="+mn-cs"/>
              </a:rPr>
              <a:t>The School closures will have a big impact on many families though those working in the social care sector are identified as key workers.</a:t>
            </a:r>
          </a:p>
          <a:p>
            <a:endParaRPr lang="en-GB" sz="1200" b="1" kern="1200" dirty="0">
              <a:solidFill>
                <a:schemeClr val="tx1"/>
              </a:solidFill>
              <a:effectLst/>
              <a:highlight>
                <a:srgbClr val="FFFF00"/>
              </a:highlight>
              <a:latin typeface="+mn-lt"/>
              <a:ea typeface="+mn-ea"/>
              <a:cs typeface="+mn-cs"/>
            </a:endParaRPr>
          </a:p>
          <a:p>
            <a:r>
              <a:rPr lang="en-GB" sz="1200" b="1" kern="1200" dirty="0">
                <a:solidFill>
                  <a:schemeClr val="tx1"/>
                </a:solidFill>
                <a:effectLst/>
                <a:highlight>
                  <a:srgbClr val="FFFF00"/>
                </a:highlight>
                <a:latin typeface="+mn-lt"/>
                <a:ea typeface="+mn-ea"/>
                <a:cs typeface="+mn-cs"/>
              </a:rPr>
              <a:t>Other key issues include Business continuity where </a:t>
            </a:r>
            <a:r>
              <a:rPr lang="en-GB" sz="1200" kern="1200" dirty="0">
                <a:solidFill>
                  <a:schemeClr val="tx1"/>
                </a:solidFill>
                <a:effectLst/>
                <a:highlight>
                  <a:srgbClr val="FFFF00"/>
                </a:highlight>
                <a:latin typeface="+mn-lt"/>
                <a:ea typeface="+mn-ea"/>
                <a:cs typeface="+mn-cs"/>
              </a:rPr>
              <a:t>wholesale closure of workplaces is clearly not relevant to this sector.</a:t>
            </a:r>
          </a:p>
          <a:p>
            <a:endParaRPr lang="en-GB" sz="1200" kern="1200" dirty="0">
              <a:solidFill>
                <a:schemeClr val="tx1"/>
              </a:solidFill>
              <a:effectLst/>
              <a:highlight>
                <a:srgbClr val="FFFF00"/>
              </a:highlight>
              <a:latin typeface="+mn-lt"/>
              <a:ea typeface="+mn-ea"/>
              <a:cs typeface="+mn-cs"/>
            </a:endParaRPr>
          </a:p>
          <a:p>
            <a:r>
              <a:rPr lang="en-GB" sz="1200" kern="1200" dirty="0">
                <a:solidFill>
                  <a:schemeClr val="tx1"/>
                </a:solidFill>
                <a:effectLst/>
                <a:highlight>
                  <a:srgbClr val="FFFF00"/>
                </a:highlight>
                <a:latin typeface="+mn-lt"/>
                <a:ea typeface="+mn-ea"/>
                <a:cs typeface="+mn-cs"/>
              </a:rPr>
              <a:t>Each provider should however have a Business Continuity Plan and Continuity of Care or Support Workers Policy in place to ensure services are maintained in the event that a significant number of staff contract COVID-19. </a:t>
            </a:r>
          </a:p>
          <a:p>
            <a:r>
              <a:rPr lang="en-GB" sz="1200" kern="1200" dirty="0">
                <a:solidFill>
                  <a:schemeClr val="tx1"/>
                </a:solidFill>
                <a:effectLst/>
                <a:highlight>
                  <a:srgbClr val="FFFF00"/>
                </a:highlight>
                <a:latin typeface="+mn-lt"/>
                <a:ea typeface="+mn-ea"/>
                <a:cs typeface="+mn-cs"/>
              </a:rPr>
              <a:t>Measures would include:</a:t>
            </a:r>
          </a:p>
          <a:p>
            <a:pPr lvl="0"/>
            <a:r>
              <a:rPr lang="en-GB" sz="1200" kern="1200" dirty="0">
                <a:solidFill>
                  <a:schemeClr val="tx1"/>
                </a:solidFill>
                <a:effectLst/>
                <a:highlight>
                  <a:srgbClr val="FFFF00"/>
                </a:highlight>
                <a:latin typeface="+mn-lt"/>
                <a:ea typeface="+mn-ea"/>
                <a:cs typeface="+mn-cs"/>
              </a:rPr>
              <a:t>Controlling the spread after infection.</a:t>
            </a:r>
          </a:p>
          <a:p>
            <a:pPr lvl="0"/>
            <a:r>
              <a:rPr lang="en-GB" sz="1200" kern="1200" dirty="0">
                <a:solidFill>
                  <a:schemeClr val="tx1"/>
                </a:solidFill>
                <a:effectLst/>
                <a:highlight>
                  <a:srgbClr val="FFFF00"/>
                </a:highlight>
                <a:latin typeface="+mn-lt"/>
                <a:ea typeface="+mn-ea"/>
                <a:cs typeface="+mn-cs"/>
              </a:rPr>
              <a:t>Prioritisation of services.</a:t>
            </a:r>
          </a:p>
          <a:p>
            <a:pPr lvl="0"/>
            <a:r>
              <a:rPr lang="en-GB" sz="1200" kern="1200" dirty="0">
                <a:solidFill>
                  <a:schemeClr val="tx1"/>
                </a:solidFill>
                <a:effectLst/>
                <a:highlight>
                  <a:srgbClr val="FFFF00"/>
                </a:highlight>
                <a:latin typeface="+mn-lt"/>
                <a:ea typeface="+mn-ea"/>
                <a:cs typeface="+mn-cs"/>
              </a:rPr>
              <a:t>Cancelling annual leave.</a:t>
            </a:r>
          </a:p>
          <a:p>
            <a:pPr lvl="0"/>
            <a:r>
              <a:rPr lang="en-GB" sz="1200" kern="1200" dirty="0">
                <a:solidFill>
                  <a:schemeClr val="tx1"/>
                </a:solidFill>
                <a:effectLst/>
                <a:highlight>
                  <a:srgbClr val="FFFF00"/>
                </a:highlight>
                <a:latin typeface="+mn-lt"/>
                <a:ea typeface="+mn-ea"/>
                <a:cs typeface="+mn-cs"/>
              </a:rPr>
              <a:t>Increasing pay.</a:t>
            </a:r>
          </a:p>
          <a:p>
            <a:pPr lvl="0"/>
            <a:r>
              <a:rPr lang="en-GB" sz="1200" kern="1200" dirty="0">
                <a:solidFill>
                  <a:schemeClr val="tx1"/>
                </a:solidFill>
                <a:effectLst/>
                <a:highlight>
                  <a:srgbClr val="FFFF00"/>
                </a:highlight>
                <a:latin typeface="+mn-lt"/>
                <a:ea typeface="+mn-ea"/>
                <a:cs typeface="+mn-cs"/>
              </a:rPr>
              <a:t>Use of agency staff.</a:t>
            </a:r>
          </a:p>
          <a:p>
            <a:pPr lvl="0"/>
            <a:r>
              <a:rPr lang="en-GB" sz="1200" kern="1200" dirty="0">
                <a:solidFill>
                  <a:schemeClr val="tx1"/>
                </a:solidFill>
                <a:effectLst/>
                <a:highlight>
                  <a:srgbClr val="FFFF00"/>
                </a:highlight>
                <a:latin typeface="+mn-lt"/>
                <a:ea typeface="+mn-ea"/>
                <a:cs typeface="+mn-cs"/>
              </a:rPr>
              <a:t>NB Hostels and day centres providing services for people do not currently have to close unless directed to do so by PHE</a:t>
            </a:r>
          </a:p>
          <a:p>
            <a:endParaRPr lang="en-GB" sz="1400" baseline="0" dirty="0">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1015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01663"/>
            <a:ext cx="5486400" cy="3086100"/>
          </a:xfrm>
        </p:spPr>
      </p:sp>
      <p:sp>
        <p:nvSpPr>
          <p:cNvPr id="3" name="Notes Placeholder 2"/>
          <p:cNvSpPr>
            <a:spLocks noGrp="1"/>
          </p:cNvSpPr>
          <p:nvPr>
            <p:ph type="body" idx="1"/>
          </p:nvPr>
        </p:nvSpPr>
        <p:spPr/>
        <p:txBody>
          <a:bodyPr/>
          <a:lstStyle/>
          <a:p>
            <a:r>
              <a:rPr lang="en-GB" sz="1200" b="1" kern="1200" dirty="0">
                <a:solidFill>
                  <a:schemeClr val="tx1"/>
                </a:solidFill>
                <a:effectLst/>
                <a:highlight>
                  <a:srgbClr val="FFFF00"/>
                </a:highlight>
                <a:latin typeface="+mn-lt"/>
                <a:ea typeface="+mn-ea"/>
                <a:cs typeface="+mn-cs"/>
              </a:rPr>
              <a:t>Business continuity in the social care sector would not include </a:t>
            </a:r>
            <a:r>
              <a:rPr lang="en-GB" sz="1200" kern="1200" dirty="0">
                <a:solidFill>
                  <a:schemeClr val="tx1"/>
                </a:solidFill>
                <a:effectLst/>
                <a:highlight>
                  <a:srgbClr val="FFFF00"/>
                </a:highlight>
                <a:latin typeface="+mn-lt"/>
                <a:ea typeface="+mn-ea"/>
                <a:cs typeface="+mn-cs"/>
              </a:rPr>
              <a:t>wholesale closure of workplaces .</a:t>
            </a:r>
          </a:p>
          <a:p>
            <a:endParaRPr lang="en-GB" sz="1200" kern="1200" dirty="0">
              <a:solidFill>
                <a:schemeClr val="tx1"/>
              </a:solidFill>
              <a:effectLst/>
              <a:highlight>
                <a:srgbClr val="FFFF00"/>
              </a:highlight>
              <a:latin typeface="+mn-lt"/>
              <a:ea typeface="+mn-ea"/>
              <a:cs typeface="+mn-cs"/>
            </a:endParaRPr>
          </a:p>
          <a:p>
            <a:r>
              <a:rPr lang="en-GB" sz="1200" kern="1200" dirty="0">
                <a:solidFill>
                  <a:schemeClr val="tx1"/>
                </a:solidFill>
                <a:effectLst/>
                <a:highlight>
                  <a:srgbClr val="FFFF00"/>
                </a:highlight>
                <a:latin typeface="+mn-lt"/>
                <a:ea typeface="+mn-ea"/>
                <a:cs typeface="+mn-cs"/>
              </a:rPr>
              <a:t>Each provider should however have a Business Continuity Plan and Continuity of Care or Support Workers Policy in place to ensure services are maintained in the event that a significant number of staff contract COVID-19. </a:t>
            </a:r>
          </a:p>
          <a:p>
            <a:r>
              <a:rPr lang="en-GB" sz="1200" kern="1200" dirty="0">
                <a:solidFill>
                  <a:schemeClr val="tx1"/>
                </a:solidFill>
                <a:effectLst/>
                <a:highlight>
                  <a:srgbClr val="FFFF00"/>
                </a:highlight>
                <a:latin typeface="+mn-lt"/>
                <a:ea typeface="+mn-ea"/>
                <a:cs typeface="+mn-cs"/>
              </a:rPr>
              <a:t>Measures would include:</a:t>
            </a:r>
          </a:p>
          <a:p>
            <a:pPr lvl="0"/>
            <a:r>
              <a:rPr lang="en-GB" sz="1200" kern="1200" dirty="0">
                <a:solidFill>
                  <a:schemeClr val="tx1"/>
                </a:solidFill>
                <a:effectLst/>
                <a:highlight>
                  <a:srgbClr val="FFFF00"/>
                </a:highlight>
                <a:latin typeface="+mn-lt"/>
                <a:ea typeface="+mn-ea"/>
                <a:cs typeface="+mn-cs"/>
              </a:rPr>
              <a:t>Controlling the spread after infection.</a:t>
            </a:r>
          </a:p>
          <a:p>
            <a:pPr lvl="0"/>
            <a:r>
              <a:rPr lang="en-GB" sz="1200" kern="1200" dirty="0">
                <a:solidFill>
                  <a:schemeClr val="tx1"/>
                </a:solidFill>
                <a:effectLst/>
                <a:highlight>
                  <a:srgbClr val="FFFF00"/>
                </a:highlight>
                <a:latin typeface="+mn-lt"/>
                <a:ea typeface="+mn-ea"/>
                <a:cs typeface="+mn-cs"/>
              </a:rPr>
              <a:t>Prioritisation of services.</a:t>
            </a:r>
          </a:p>
          <a:p>
            <a:pPr lvl="0"/>
            <a:r>
              <a:rPr lang="en-GB" sz="1200" kern="1200" dirty="0">
                <a:solidFill>
                  <a:schemeClr val="tx1"/>
                </a:solidFill>
                <a:effectLst/>
                <a:highlight>
                  <a:srgbClr val="FFFF00"/>
                </a:highlight>
                <a:latin typeface="+mn-lt"/>
                <a:ea typeface="+mn-ea"/>
                <a:cs typeface="+mn-cs"/>
              </a:rPr>
              <a:t>Cancelling annual leave.</a:t>
            </a:r>
          </a:p>
          <a:p>
            <a:pPr lvl="0"/>
            <a:r>
              <a:rPr lang="en-GB" sz="1200" kern="1200" dirty="0">
                <a:solidFill>
                  <a:schemeClr val="tx1"/>
                </a:solidFill>
                <a:effectLst/>
                <a:highlight>
                  <a:srgbClr val="FFFF00"/>
                </a:highlight>
                <a:latin typeface="+mn-lt"/>
                <a:ea typeface="+mn-ea"/>
                <a:cs typeface="+mn-cs"/>
              </a:rPr>
              <a:t>Increasing pay.</a:t>
            </a:r>
          </a:p>
          <a:p>
            <a:pPr lvl="0"/>
            <a:r>
              <a:rPr lang="en-GB" sz="1200" kern="1200" dirty="0">
                <a:solidFill>
                  <a:schemeClr val="tx1"/>
                </a:solidFill>
                <a:effectLst/>
                <a:highlight>
                  <a:srgbClr val="FFFF00"/>
                </a:highlight>
                <a:latin typeface="+mn-lt"/>
                <a:ea typeface="+mn-ea"/>
                <a:cs typeface="+mn-cs"/>
              </a:rPr>
              <a:t>Use of agency staff.</a:t>
            </a:r>
          </a:p>
          <a:p>
            <a:endParaRPr lang="en-GB" sz="1400" baseline="0" dirty="0">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520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5132070"/>
          </a:xfrm>
        </p:spPr>
        <p:txBody>
          <a:bodyPr/>
          <a:lstStyle/>
          <a:p>
            <a:r>
              <a:rPr lang="en-GB" dirty="0"/>
              <a:t>**Have a routine**</a:t>
            </a:r>
            <a:br>
              <a:rPr lang="en-GB" sz="3600" dirty="0"/>
            </a:br>
            <a:r>
              <a:rPr lang="en-GB" dirty="0"/>
              <a:t>Working from home can be very different to working in the office, as most of your standard ‘daily cues’ that define how you work normally are missing. We would recommend having a routine as soon as you can. Start your day as you normally would. Get up, get dressed and get working. Have lunch. Do the things you would normally in your day to day work. I find keeping ‘to do’ lists really motivating – for me it’s great to be able to ‘cross things off’ and keeps me in a positive mode that I’m doing my job and making a difference!</a:t>
            </a:r>
            <a:br>
              <a:rPr lang="en-GB" sz="3600" dirty="0"/>
            </a:br>
            <a:r>
              <a:rPr lang="en-GB" dirty="0"/>
              <a:t>**Find a work space**</a:t>
            </a:r>
            <a:br>
              <a:rPr lang="en-GB" sz="3600" dirty="0"/>
            </a:br>
            <a:r>
              <a:rPr lang="en-GB" sz="3600" dirty="0"/>
              <a:t>D</a:t>
            </a:r>
            <a:r>
              <a:rPr lang="en-GB" dirty="0"/>
              <a:t>efining a ‘space’ at home where you can be in working mode really helps. Think about how comfortably you are sitting? How well is the area lit? What distractions are around? Finding the right space may take a few attempts, but once you’ve found it, you’ll know it works for you!</a:t>
            </a:r>
            <a:br>
              <a:rPr lang="en-GB" sz="3600" dirty="0"/>
            </a:br>
            <a:r>
              <a:rPr lang="en-GB" dirty="0"/>
              <a:t>**Stay in touch**</a:t>
            </a:r>
            <a:br>
              <a:rPr lang="en-GB" sz="3600" dirty="0"/>
            </a:br>
            <a:r>
              <a:rPr lang="en-GB" dirty="0"/>
              <a:t>Home working can feel quite isolated, particularly if you’re used to being in an active working environment. Interaction is really important, so maintain 121’s and team meetings, doing this virtually by phone or Skype. Also really explore the other applications to help you do your job in a remote setting – check out apps like virtual whiteboards and really look into the resources and support available from your work IT provider.</a:t>
            </a:r>
            <a:br>
              <a:rPr lang="en-GB" sz="3600" dirty="0"/>
            </a:br>
            <a:r>
              <a:rPr lang="en-GB" dirty="0"/>
              <a:t>**Get active**</a:t>
            </a:r>
            <a:br>
              <a:rPr lang="en-GB" sz="3600" dirty="0"/>
            </a:br>
            <a:r>
              <a:rPr lang="en-GB" dirty="0"/>
              <a:t>It’s really easy to get into a ‘home working funk’ where you literally sit at your laptop from the start of your day to the end. Your surroundings can start to feel a bit stagnant and you can end up feeling really demotivated. I’d really encourage you to get out into the fresh air. Take a walk on your lunch break and collect your thoughts. Have a ten-minute stretch. The Government are encouraging us to stay active as we go into this intense period of change, but also remember to stay safe and respect social distancing recommendations.</a:t>
            </a:r>
            <a:br>
              <a:rPr lang="en-GB" sz="3600" dirty="0"/>
            </a:br>
            <a:endParaRPr lang="en-GB"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5459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2005416"/>
          </a:xfrm>
        </p:spPr>
        <p:txBody>
          <a:bodyPr/>
          <a:lstStyle/>
          <a:p>
            <a:r>
              <a:rPr lang="en-GB" dirty="0">
                <a:latin typeface="Arial" panose="020B0604020202020204" pitchFamily="34" charset="0"/>
                <a:cs typeface="Arial" panose="020B0604020202020204" pitchFamily="34" charset="0"/>
              </a:rPr>
              <a:t>Let people know you have Children at home – People will understand, we are in this together.</a:t>
            </a:r>
          </a:p>
          <a:p>
            <a:r>
              <a:rPr lang="en-GB" dirty="0">
                <a:latin typeface="Arial" panose="020B0604020202020204" pitchFamily="34" charset="0"/>
                <a:cs typeface="Arial" panose="020B0604020202020204" pitchFamily="34" charset="0"/>
              </a:rPr>
              <a:t>Don’t worry if they interrupt you or you need to step out to help them – Just explain parent duties</a:t>
            </a:r>
          </a:p>
          <a:p>
            <a:r>
              <a:rPr lang="en-GB" dirty="0">
                <a:latin typeface="Arial" panose="020B0604020202020204" pitchFamily="34" charset="0"/>
                <a:cs typeface="Arial" panose="020B0604020202020204" pitchFamily="34" charset="0"/>
              </a:rPr>
              <a:t>Let them say hello, they soon get bored of meetings</a:t>
            </a:r>
          </a:p>
          <a:p>
            <a:r>
              <a:rPr lang="en-GB" dirty="0">
                <a:latin typeface="Arial" panose="020B0604020202020204" pitchFamily="34" charset="0"/>
                <a:cs typeface="Arial" panose="020B0604020202020204" pitchFamily="34" charset="0"/>
              </a:rPr>
              <a:t>Let them be around you if they feel lonely </a:t>
            </a:r>
          </a:p>
          <a:p>
            <a:r>
              <a:rPr lang="en-GB" dirty="0">
                <a:latin typeface="Arial" panose="020B0604020202020204" pitchFamily="34" charset="0"/>
                <a:cs typeface="Arial" panose="020B0604020202020204" pitchFamily="34" charset="0"/>
              </a:rPr>
              <a:t>For key times, you know what your children like best, set something up for them i.e. favourite programme.</a:t>
            </a:r>
          </a:p>
          <a:p>
            <a:r>
              <a:rPr lang="en-GB" dirty="0">
                <a:latin typeface="Arial" panose="020B0604020202020204" pitchFamily="34" charset="0"/>
                <a:cs typeface="Arial" panose="020B0604020202020204" pitchFamily="34" charset="0"/>
              </a:rPr>
              <a:t>Consider reducing call and meeting times so you can manage the children’s needs in between.</a:t>
            </a:r>
          </a:p>
        </p:txBody>
      </p:sp>
    </p:spTree>
    <p:extLst>
      <p:ext uri="{BB962C8B-B14F-4D97-AF65-F5344CB8AC3E}">
        <p14:creationId xmlns:p14="http://schemas.microsoft.com/office/powerpoint/2010/main" val="978649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B69F67-851D-A246-8AA4-A5535E247FFF}" type="slidenum">
              <a:rPr lang="en-US" smtClean="0"/>
              <a:t>9</a:t>
            </a:fld>
            <a:endParaRPr lang="en-US"/>
          </a:p>
        </p:txBody>
      </p:sp>
    </p:spTree>
    <p:extLst>
      <p:ext uri="{BB962C8B-B14F-4D97-AF65-F5344CB8AC3E}">
        <p14:creationId xmlns:p14="http://schemas.microsoft.com/office/powerpoint/2010/main" val="1501954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3600" dirty="0">
                <a:latin typeface="Arial" panose="020B0604020202020204" pitchFamily="34" charset="0"/>
                <a:cs typeface="Arial" panose="020B0604020202020204" pitchFamily="34" charset="0"/>
              </a:rPr>
              <a:t>I’m really worried about cash flow in my business and have a ‘Lay off clause’ in my employee contracts, can I use this if I need to?</a:t>
            </a:r>
          </a:p>
          <a:p>
            <a:endParaRPr lang="en-GB" sz="3600" dirty="0">
              <a:latin typeface="Arial" panose="020B0604020202020204" pitchFamily="34" charset="0"/>
              <a:cs typeface="Arial" panose="020B0604020202020204" pitchFamily="34" charset="0"/>
            </a:endParaRPr>
          </a:p>
          <a:p>
            <a:r>
              <a:rPr lang="en-GB" sz="3600" dirty="0">
                <a:latin typeface="Arial" panose="020B0604020202020204" pitchFamily="34" charset="0"/>
                <a:cs typeface="Arial" panose="020B0604020202020204" pitchFamily="34" charset="0"/>
              </a:rPr>
              <a:t>How do I manage staff that refuse to work from home but can?</a:t>
            </a:r>
          </a:p>
          <a:p>
            <a:endParaRPr lang="en-GB" sz="3600" dirty="0">
              <a:latin typeface="Arial" panose="020B0604020202020204" pitchFamily="34" charset="0"/>
              <a:cs typeface="Arial" panose="020B0604020202020204" pitchFamily="34" charset="0"/>
            </a:endParaRPr>
          </a:p>
          <a:p>
            <a:r>
              <a:rPr lang="en-GB" sz="3600" dirty="0">
                <a:latin typeface="Arial" panose="020B0604020202020204" pitchFamily="34" charset="0"/>
                <a:cs typeface="Arial" panose="020B0604020202020204" pitchFamily="34" charset="0"/>
              </a:rPr>
              <a:t>How do I manage performance of remote workers?</a:t>
            </a:r>
          </a:p>
          <a:p>
            <a:endParaRPr lang="en-GB" sz="3600" dirty="0">
              <a:latin typeface="Arial" panose="020B0604020202020204" pitchFamily="34" charset="0"/>
              <a:cs typeface="Arial" panose="020B0604020202020204" pitchFamily="34" charset="0"/>
            </a:endParaRPr>
          </a:p>
          <a:p>
            <a:r>
              <a:rPr lang="en-GB" sz="3600" b="1" dirty="0">
                <a:latin typeface="Arial" panose="020B0604020202020204" pitchFamily="34" charset="0"/>
                <a:cs typeface="Arial" panose="020B0604020202020204" pitchFamily="34" charset="0"/>
              </a:rPr>
              <a:t>Proposed topics for the next webinar include</a:t>
            </a:r>
            <a:r>
              <a:rPr lang="en-GB" sz="3600" dirty="0">
                <a:latin typeface="Arial" panose="020B0604020202020204" pitchFamily="34" charset="0"/>
                <a:cs typeface="Arial" panose="020B0604020202020204" pitchFamily="34" charset="0"/>
              </a:rPr>
              <a:t>:</a:t>
            </a:r>
          </a:p>
          <a:p>
            <a:endParaRPr lang="en-GB" sz="3600" dirty="0">
              <a:latin typeface="Arial" panose="020B0604020202020204" pitchFamily="34" charset="0"/>
              <a:cs typeface="Arial" panose="020B0604020202020204" pitchFamily="34" charset="0"/>
            </a:endParaRPr>
          </a:p>
          <a:p>
            <a:r>
              <a:rPr lang="en-GB" sz="3600" dirty="0">
                <a:latin typeface="Arial" panose="020B0604020202020204" pitchFamily="34" charset="0"/>
                <a:cs typeface="Arial" panose="020B0604020202020204" pitchFamily="34" charset="0"/>
              </a:rPr>
              <a:t>Protecting mental health</a:t>
            </a:r>
          </a:p>
          <a:p>
            <a:r>
              <a:rPr lang="en-GB" sz="3600" dirty="0">
                <a:latin typeface="Arial" panose="020B0604020202020204" pitchFamily="34" charset="0"/>
                <a:cs typeface="Arial" panose="020B0604020202020204" pitchFamily="34" charset="0"/>
              </a:rPr>
              <a:t>Working from home – practical tips and hints for those who don’t usually do this</a:t>
            </a:r>
          </a:p>
          <a:p>
            <a:r>
              <a:rPr lang="en-GB" sz="3600" dirty="0">
                <a:latin typeface="Arial" panose="020B0604020202020204" pitchFamily="34" charset="0"/>
                <a:cs typeface="Arial" panose="020B0604020202020204" pitchFamily="34" charset="0"/>
              </a:rPr>
              <a:t>Contingency planning for non home workers</a:t>
            </a:r>
          </a:p>
          <a:p>
            <a:r>
              <a:rPr lang="en-GB" sz="3600" dirty="0">
                <a:latin typeface="Arial" panose="020B0604020202020204" pitchFamily="34" charset="0"/>
                <a:cs typeface="Arial" panose="020B0604020202020204" pitchFamily="34" charset="0"/>
              </a:rPr>
              <a:t>Maintaining performance for remote workers. </a:t>
            </a:r>
          </a:p>
        </p:txBody>
      </p:sp>
    </p:spTree>
    <p:extLst>
      <p:ext uri="{BB962C8B-B14F-4D97-AF65-F5344CB8AC3E}">
        <p14:creationId xmlns:p14="http://schemas.microsoft.com/office/powerpoint/2010/main" val="3372185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1307C-45FE-487B-BD46-E97E7BDFB8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7BC718B-3942-4AE2-B921-B47F9F2001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3178895-A502-492D-A3B6-3E8CAC3309D1}"/>
              </a:ext>
            </a:extLst>
          </p:cNvPr>
          <p:cNvSpPr>
            <a:spLocks noGrp="1"/>
          </p:cNvSpPr>
          <p:nvPr>
            <p:ph type="dt" sz="half" idx="10"/>
          </p:nvPr>
        </p:nvSpPr>
        <p:spPr/>
        <p:txBody>
          <a:bodyPr/>
          <a:lstStyle/>
          <a:p>
            <a:fld id="{FAE2C972-3B66-46C5-8AD2-72DB0199DB75}" type="datetimeFigureOut">
              <a:rPr lang="en-GB" smtClean="0"/>
              <a:t>20/03/2020</a:t>
            </a:fld>
            <a:endParaRPr lang="en-GB"/>
          </a:p>
        </p:txBody>
      </p:sp>
      <p:sp>
        <p:nvSpPr>
          <p:cNvPr id="5" name="Footer Placeholder 4">
            <a:extLst>
              <a:ext uri="{FF2B5EF4-FFF2-40B4-BE49-F238E27FC236}">
                <a16:creationId xmlns:a16="http://schemas.microsoft.com/office/drawing/2014/main" id="{FB5F965B-ED95-4FF0-B1F3-8B7077C7B8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DD8E61-2055-41A3-B96C-D435CA13B1F7}"/>
              </a:ext>
            </a:extLst>
          </p:cNvPr>
          <p:cNvSpPr>
            <a:spLocks noGrp="1"/>
          </p:cNvSpPr>
          <p:nvPr>
            <p:ph type="sldNum" sz="quarter" idx="12"/>
          </p:nvPr>
        </p:nvSpPr>
        <p:spPr/>
        <p:txBody>
          <a:bodyPr/>
          <a:lstStyle/>
          <a:p>
            <a:fld id="{BC045FE0-CC09-4617-9AEC-6BCED06CD786}" type="slidenum">
              <a:rPr lang="en-GB" smtClean="0"/>
              <a:t>‹#›</a:t>
            </a:fld>
            <a:endParaRPr lang="en-GB"/>
          </a:p>
        </p:txBody>
      </p:sp>
    </p:spTree>
    <p:extLst>
      <p:ext uri="{BB962C8B-B14F-4D97-AF65-F5344CB8AC3E}">
        <p14:creationId xmlns:p14="http://schemas.microsoft.com/office/powerpoint/2010/main" val="798003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3493E-9772-4DCD-96E2-C3038658780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A625CC1-BDBE-44E4-916A-4C2D8F88087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5F0D29-5A62-4898-91F8-B712746CBA83}"/>
              </a:ext>
            </a:extLst>
          </p:cNvPr>
          <p:cNvSpPr>
            <a:spLocks noGrp="1"/>
          </p:cNvSpPr>
          <p:nvPr>
            <p:ph type="dt" sz="half" idx="10"/>
          </p:nvPr>
        </p:nvSpPr>
        <p:spPr/>
        <p:txBody>
          <a:bodyPr/>
          <a:lstStyle/>
          <a:p>
            <a:fld id="{FAE2C972-3B66-46C5-8AD2-72DB0199DB75}" type="datetimeFigureOut">
              <a:rPr lang="en-GB" smtClean="0"/>
              <a:t>20/03/2020</a:t>
            </a:fld>
            <a:endParaRPr lang="en-GB"/>
          </a:p>
        </p:txBody>
      </p:sp>
      <p:sp>
        <p:nvSpPr>
          <p:cNvPr id="5" name="Footer Placeholder 4">
            <a:extLst>
              <a:ext uri="{FF2B5EF4-FFF2-40B4-BE49-F238E27FC236}">
                <a16:creationId xmlns:a16="http://schemas.microsoft.com/office/drawing/2014/main" id="{EBDF1C70-9ED3-41ED-84F9-E8CF25E8A3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1B2EC7-E0BC-4008-95A7-E164CDBB898C}"/>
              </a:ext>
            </a:extLst>
          </p:cNvPr>
          <p:cNvSpPr>
            <a:spLocks noGrp="1"/>
          </p:cNvSpPr>
          <p:nvPr>
            <p:ph type="sldNum" sz="quarter" idx="12"/>
          </p:nvPr>
        </p:nvSpPr>
        <p:spPr/>
        <p:txBody>
          <a:bodyPr/>
          <a:lstStyle/>
          <a:p>
            <a:fld id="{BC045FE0-CC09-4617-9AEC-6BCED06CD786}" type="slidenum">
              <a:rPr lang="en-GB" smtClean="0"/>
              <a:t>‹#›</a:t>
            </a:fld>
            <a:endParaRPr lang="en-GB"/>
          </a:p>
        </p:txBody>
      </p:sp>
    </p:spTree>
    <p:extLst>
      <p:ext uri="{BB962C8B-B14F-4D97-AF65-F5344CB8AC3E}">
        <p14:creationId xmlns:p14="http://schemas.microsoft.com/office/powerpoint/2010/main" val="1956694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0189B0-1957-4D30-A0A2-8454D400671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1DEDEF9-13F3-4D7B-9C46-2FC62F9A40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C31FCA-9E79-44E8-A1F5-5F1553C049C0}"/>
              </a:ext>
            </a:extLst>
          </p:cNvPr>
          <p:cNvSpPr>
            <a:spLocks noGrp="1"/>
          </p:cNvSpPr>
          <p:nvPr>
            <p:ph type="dt" sz="half" idx="10"/>
          </p:nvPr>
        </p:nvSpPr>
        <p:spPr/>
        <p:txBody>
          <a:bodyPr/>
          <a:lstStyle/>
          <a:p>
            <a:fld id="{FAE2C972-3B66-46C5-8AD2-72DB0199DB75}" type="datetimeFigureOut">
              <a:rPr lang="en-GB" smtClean="0"/>
              <a:t>20/03/2020</a:t>
            </a:fld>
            <a:endParaRPr lang="en-GB"/>
          </a:p>
        </p:txBody>
      </p:sp>
      <p:sp>
        <p:nvSpPr>
          <p:cNvPr id="5" name="Footer Placeholder 4">
            <a:extLst>
              <a:ext uri="{FF2B5EF4-FFF2-40B4-BE49-F238E27FC236}">
                <a16:creationId xmlns:a16="http://schemas.microsoft.com/office/drawing/2014/main" id="{5750ABF4-D775-4D82-856F-CE518CEDFF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4BF55D-7257-42EB-83CF-DD7F6298EC22}"/>
              </a:ext>
            </a:extLst>
          </p:cNvPr>
          <p:cNvSpPr>
            <a:spLocks noGrp="1"/>
          </p:cNvSpPr>
          <p:nvPr>
            <p:ph type="sldNum" sz="quarter" idx="12"/>
          </p:nvPr>
        </p:nvSpPr>
        <p:spPr/>
        <p:txBody>
          <a:bodyPr/>
          <a:lstStyle/>
          <a:p>
            <a:fld id="{BC045FE0-CC09-4617-9AEC-6BCED06CD786}" type="slidenum">
              <a:rPr lang="en-GB" smtClean="0"/>
              <a:t>‹#›</a:t>
            </a:fld>
            <a:endParaRPr lang="en-GB"/>
          </a:p>
        </p:txBody>
      </p:sp>
    </p:spTree>
    <p:extLst>
      <p:ext uri="{BB962C8B-B14F-4D97-AF65-F5344CB8AC3E}">
        <p14:creationId xmlns:p14="http://schemas.microsoft.com/office/powerpoint/2010/main" val="3205746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Cover">
    <p:spTree>
      <p:nvGrpSpPr>
        <p:cNvPr id="1" name=""/>
        <p:cNvGrpSpPr/>
        <p:nvPr/>
      </p:nvGrpSpPr>
      <p:grpSpPr>
        <a:xfrm>
          <a:off x="0" y="0"/>
          <a:ext cx="0" cy="0"/>
          <a:chOff x="0" y="0"/>
          <a:chExt cx="0" cy="0"/>
        </a:xfrm>
      </p:grpSpPr>
      <p:sp>
        <p:nvSpPr>
          <p:cNvPr id="5" name="Shape 5"/>
          <p:cNvSpPr>
            <a:spLocks noGrp="1"/>
          </p:cNvSpPr>
          <p:nvPr>
            <p:ph type="body" idx="1"/>
          </p:nvPr>
        </p:nvSpPr>
        <p:spPr>
          <a:xfrm>
            <a:off x="1190625" y="5170289"/>
            <a:ext cx="9810750" cy="794742"/>
          </a:xfrm>
          <a:prstGeom prst="rect">
            <a:avLst/>
          </a:prstGeom>
        </p:spPr>
        <p:txBody>
          <a:bodyPr anchor="t">
            <a:noAutofit/>
          </a:bodyPr>
          <a:lstStyle>
            <a:lvl1pPr marL="0" indent="0" algn="ctr">
              <a:spcBef>
                <a:spcPts val="0"/>
              </a:spcBef>
              <a:buSzTx/>
              <a:buNone/>
              <a:defRPr sz="2250"/>
            </a:lvl1pPr>
            <a:lvl2pPr marL="0" indent="241093" algn="ctr">
              <a:spcBef>
                <a:spcPts val="0"/>
              </a:spcBef>
              <a:buSzTx/>
              <a:buNone/>
              <a:defRPr sz="2250"/>
            </a:lvl2pPr>
            <a:lvl3pPr marL="0" indent="482186" algn="ctr">
              <a:spcBef>
                <a:spcPts val="0"/>
              </a:spcBef>
              <a:buSzTx/>
              <a:buNone/>
              <a:defRPr sz="2250"/>
            </a:lvl3pPr>
            <a:lvl4pPr marL="0" indent="723279" algn="ctr">
              <a:spcBef>
                <a:spcPts val="0"/>
              </a:spcBef>
              <a:buSzTx/>
              <a:buNone/>
              <a:defRPr sz="2250"/>
            </a:lvl4pPr>
            <a:lvl5pPr marL="0" indent="964372" algn="ctr">
              <a:spcBef>
                <a:spcPts val="0"/>
              </a:spcBef>
              <a:buSzTx/>
              <a:buNone/>
              <a:defRPr sz="2250"/>
            </a:lvl5pPr>
          </a:lstStyle>
          <a:p>
            <a:pPr lvl="0">
              <a:defRPr sz="1800"/>
            </a:pPr>
            <a:r>
              <a:rPr sz="2250"/>
              <a:t>Body Level One</a:t>
            </a:r>
          </a:p>
          <a:p>
            <a:pPr lvl="1">
              <a:defRPr sz="1800"/>
            </a:pPr>
            <a:r>
              <a:rPr sz="2250"/>
              <a:t>Body Level Two</a:t>
            </a:r>
          </a:p>
          <a:p>
            <a:pPr lvl="2">
              <a:defRPr sz="1800"/>
            </a:pPr>
            <a:r>
              <a:rPr sz="2250"/>
              <a:t>Body Level Three</a:t>
            </a:r>
          </a:p>
          <a:p>
            <a:pPr lvl="3">
              <a:defRPr sz="1800"/>
            </a:pPr>
            <a:r>
              <a:rPr sz="2250"/>
              <a:t>Body Level Four</a:t>
            </a:r>
          </a:p>
          <a:p>
            <a:pPr lvl="4">
              <a:defRPr sz="1800"/>
            </a:pPr>
            <a:r>
              <a:rPr sz="2250"/>
              <a:t>Body Level Five</a:t>
            </a:r>
          </a:p>
        </p:txBody>
      </p:sp>
      <p:sp>
        <p:nvSpPr>
          <p:cNvPr id="6" name="Shape 6"/>
          <p:cNvSpPr>
            <a:spLocks noGrp="1"/>
          </p:cNvSpPr>
          <p:nvPr>
            <p:ph type="title"/>
          </p:nvPr>
        </p:nvSpPr>
        <p:spPr>
          <a:xfrm>
            <a:off x="1190625" y="4107656"/>
            <a:ext cx="9810750" cy="1000125"/>
          </a:xfrm>
          <a:prstGeom prst="rect">
            <a:avLst/>
          </a:prstGeom>
        </p:spPr>
        <p:txBody>
          <a:bodyPr anchor="b">
            <a:noAutofit/>
          </a:bodyPr>
          <a:lstStyle/>
          <a:p>
            <a:pPr lvl="0">
              <a:defRPr sz="1800"/>
            </a:pPr>
            <a:r>
              <a:rPr sz="5625"/>
              <a:t>Title Text</a:t>
            </a:r>
          </a:p>
        </p:txBody>
      </p:sp>
    </p:spTree>
    <p:extLst>
      <p:ext uri="{BB962C8B-B14F-4D97-AF65-F5344CB8AC3E}">
        <p14:creationId xmlns:p14="http://schemas.microsoft.com/office/powerpoint/2010/main" val="373474951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ABBEE-C099-4D64-90CB-D3278CB96D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E52DD4C-9CC8-4D26-8BAE-D6F3422449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D60229-AC64-4381-B4C7-6E8C8DCF7D80}"/>
              </a:ext>
            </a:extLst>
          </p:cNvPr>
          <p:cNvSpPr>
            <a:spLocks noGrp="1"/>
          </p:cNvSpPr>
          <p:nvPr>
            <p:ph type="dt" sz="half" idx="10"/>
          </p:nvPr>
        </p:nvSpPr>
        <p:spPr/>
        <p:txBody>
          <a:bodyPr/>
          <a:lstStyle/>
          <a:p>
            <a:fld id="{FAE2C972-3B66-46C5-8AD2-72DB0199DB75}" type="datetimeFigureOut">
              <a:rPr lang="en-GB" smtClean="0"/>
              <a:t>20/03/2020</a:t>
            </a:fld>
            <a:endParaRPr lang="en-GB"/>
          </a:p>
        </p:txBody>
      </p:sp>
      <p:sp>
        <p:nvSpPr>
          <p:cNvPr id="5" name="Footer Placeholder 4">
            <a:extLst>
              <a:ext uri="{FF2B5EF4-FFF2-40B4-BE49-F238E27FC236}">
                <a16:creationId xmlns:a16="http://schemas.microsoft.com/office/drawing/2014/main" id="{ED56DC50-4759-406A-91AC-8C05903521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63A367-6499-47F8-A3F5-563CB0793D24}"/>
              </a:ext>
            </a:extLst>
          </p:cNvPr>
          <p:cNvSpPr>
            <a:spLocks noGrp="1"/>
          </p:cNvSpPr>
          <p:nvPr>
            <p:ph type="sldNum" sz="quarter" idx="12"/>
          </p:nvPr>
        </p:nvSpPr>
        <p:spPr/>
        <p:txBody>
          <a:bodyPr/>
          <a:lstStyle/>
          <a:p>
            <a:fld id="{BC045FE0-CC09-4617-9AEC-6BCED06CD786}" type="slidenum">
              <a:rPr lang="en-GB" smtClean="0"/>
              <a:t>‹#›</a:t>
            </a:fld>
            <a:endParaRPr lang="en-GB"/>
          </a:p>
        </p:txBody>
      </p:sp>
    </p:spTree>
    <p:extLst>
      <p:ext uri="{BB962C8B-B14F-4D97-AF65-F5344CB8AC3E}">
        <p14:creationId xmlns:p14="http://schemas.microsoft.com/office/powerpoint/2010/main" val="3927862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202C1-3B94-4FC3-BCD9-1D5A19BB6B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A0EB48F-684C-4747-A31D-ED8315161A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E72EBB-5E19-425C-9C99-C51DBBFE148D}"/>
              </a:ext>
            </a:extLst>
          </p:cNvPr>
          <p:cNvSpPr>
            <a:spLocks noGrp="1"/>
          </p:cNvSpPr>
          <p:nvPr>
            <p:ph type="dt" sz="half" idx="10"/>
          </p:nvPr>
        </p:nvSpPr>
        <p:spPr/>
        <p:txBody>
          <a:bodyPr/>
          <a:lstStyle/>
          <a:p>
            <a:fld id="{FAE2C972-3B66-46C5-8AD2-72DB0199DB75}" type="datetimeFigureOut">
              <a:rPr lang="en-GB" smtClean="0"/>
              <a:t>20/03/2020</a:t>
            </a:fld>
            <a:endParaRPr lang="en-GB"/>
          </a:p>
        </p:txBody>
      </p:sp>
      <p:sp>
        <p:nvSpPr>
          <p:cNvPr id="5" name="Footer Placeholder 4">
            <a:extLst>
              <a:ext uri="{FF2B5EF4-FFF2-40B4-BE49-F238E27FC236}">
                <a16:creationId xmlns:a16="http://schemas.microsoft.com/office/drawing/2014/main" id="{44A7D877-AEF8-4A8A-A7AC-E736D324F0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D36154-D02E-4269-9432-264CF78FADB6}"/>
              </a:ext>
            </a:extLst>
          </p:cNvPr>
          <p:cNvSpPr>
            <a:spLocks noGrp="1"/>
          </p:cNvSpPr>
          <p:nvPr>
            <p:ph type="sldNum" sz="quarter" idx="12"/>
          </p:nvPr>
        </p:nvSpPr>
        <p:spPr/>
        <p:txBody>
          <a:bodyPr/>
          <a:lstStyle/>
          <a:p>
            <a:fld id="{BC045FE0-CC09-4617-9AEC-6BCED06CD786}" type="slidenum">
              <a:rPr lang="en-GB" smtClean="0"/>
              <a:t>‹#›</a:t>
            </a:fld>
            <a:endParaRPr lang="en-GB"/>
          </a:p>
        </p:txBody>
      </p:sp>
    </p:spTree>
    <p:extLst>
      <p:ext uri="{BB962C8B-B14F-4D97-AF65-F5344CB8AC3E}">
        <p14:creationId xmlns:p14="http://schemas.microsoft.com/office/powerpoint/2010/main" val="2156774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50DF7-BFAB-40AF-8A5D-F836C65B847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1318364-DA87-4F7B-BBFA-6F57CC9CB3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CFF12A3-5451-435F-B582-8232B4E423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3AC56C4-1EE1-4BEF-996D-4D26CFFCE80C}"/>
              </a:ext>
            </a:extLst>
          </p:cNvPr>
          <p:cNvSpPr>
            <a:spLocks noGrp="1"/>
          </p:cNvSpPr>
          <p:nvPr>
            <p:ph type="dt" sz="half" idx="10"/>
          </p:nvPr>
        </p:nvSpPr>
        <p:spPr/>
        <p:txBody>
          <a:bodyPr/>
          <a:lstStyle/>
          <a:p>
            <a:fld id="{FAE2C972-3B66-46C5-8AD2-72DB0199DB75}" type="datetimeFigureOut">
              <a:rPr lang="en-GB" smtClean="0"/>
              <a:t>20/03/2020</a:t>
            </a:fld>
            <a:endParaRPr lang="en-GB"/>
          </a:p>
        </p:txBody>
      </p:sp>
      <p:sp>
        <p:nvSpPr>
          <p:cNvPr id="6" name="Footer Placeholder 5">
            <a:extLst>
              <a:ext uri="{FF2B5EF4-FFF2-40B4-BE49-F238E27FC236}">
                <a16:creationId xmlns:a16="http://schemas.microsoft.com/office/drawing/2014/main" id="{2E7B2DF8-85B2-45ED-A73A-AC50FCE0E4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BBC2AB2-0B06-44C7-82BC-5EDCD80BB40D}"/>
              </a:ext>
            </a:extLst>
          </p:cNvPr>
          <p:cNvSpPr>
            <a:spLocks noGrp="1"/>
          </p:cNvSpPr>
          <p:nvPr>
            <p:ph type="sldNum" sz="quarter" idx="12"/>
          </p:nvPr>
        </p:nvSpPr>
        <p:spPr/>
        <p:txBody>
          <a:bodyPr/>
          <a:lstStyle/>
          <a:p>
            <a:fld id="{BC045FE0-CC09-4617-9AEC-6BCED06CD786}" type="slidenum">
              <a:rPr lang="en-GB" smtClean="0"/>
              <a:t>‹#›</a:t>
            </a:fld>
            <a:endParaRPr lang="en-GB"/>
          </a:p>
        </p:txBody>
      </p:sp>
    </p:spTree>
    <p:extLst>
      <p:ext uri="{BB962C8B-B14F-4D97-AF65-F5344CB8AC3E}">
        <p14:creationId xmlns:p14="http://schemas.microsoft.com/office/powerpoint/2010/main" val="277559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01E67-D7E3-437A-B4A2-85CAD83B356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461E994-FF22-4BBB-AD63-3EBC3C366C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D7E8449-8321-4232-88E0-543D3487D8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5155ECF-E3AE-4885-8D42-0C5A9B5C98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E5B059-D020-4F29-B882-D2837C7BC8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6130715-FA01-4C60-BD1C-4E5D7D5D24D3}"/>
              </a:ext>
            </a:extLst>
          </p:cNvPr>
          <p:cNvSpPr>
            <a:spLocks noGrp="1"/>
          </p:cNvSpPr>
          <p:nvPr>
            <p:ph type="dt" sz="half" idx="10"/>
          </p:nvPr>
        </p:nvSpPr>
        <p:spPr/>
        <p:txBody>
          <a:bodyPr/>
          <a:lstStyle/>
          <a:p>
            <a:fld id="{FAE2C972-3B66-46C5-8AD2-72DB0199DB75}" type="datetimeFigureOut">
              <a:rPr lang="en-GB" smtClean="0"/>
              <a:t>20/03/2020</a:t>
            </a:fld>
            <a:endParaRPr lang="en-GB"/>
          </a:p>
        </p:txBody>
      </p:sp>
      <p:sp>
        <p:nvSpPr>
          <p:cNvPr id="8" name="Footer Placeholder 7">
            <a:extLst>
              <a:ext uri="{FF2B5EF4-FFF2-40B4-BE49-F238E27FC236}">
                <a16:creationId xmlns:a16="http://schemas.microsoft.com/office/drawing/2014/main" id="{D6C3FAAC-988C-4560-943E-D19506007F4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E66F5F5-25A6-43BA-A13F-C3BEF2ADCAFE}"/>
              </a:ext>
            </a:extLst>
          </p:cNvPr>
          <p:cNvSpPr>
            <a:spLocks noGrp="1"/>
          </p:cNvSpPr>
          <p:nvPr>
            <p:ph type="sldNum" sz="quarter" idx="12"/>
          </p:nvPr>
        </p:nvSpPr>
        <p:spPr/>
        <p:txBody>
          <a:bodyPr/>
          <a:lstStyle/>
          <a:p>
            <a:fld id="{BC045FE0-CC09-4617-9AEC-6BCED06CD786}" type="slidenum">
              <a:rPr lang="en-GB" smtClean="0"/>
              <a:t>‹#›</a:t>
            </a:fld>
            <a:endParaRPr lang="en-GB"/>
          </a:p>
        </p:txBody>
      </p:sp>
    </p:spTree>
    <p:extLst>
      <p:ext uri="{BB962C8B-B14F-4D97-AF65-F5344CB8AC3E}">
        <p14:creationId xmlns:p14="http://schemas.microsoft.com/office/powerpoint/2010/main" val="4275816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55326-1082-423A-AFAD-7EEBB341116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68612BE-3270-4868-BE44-DF8B2282EA0F}"/>
              </a:ext>
            </a:extLst>
          </p:cNvPr>
          <p:cNvSpPr>
            <a:spLocks noGrp="1"/>
          </p:cNvSpPr>
          <p:nvPr>
            <p:ph type="dt" sz="half" idx="10"/>
          </p:nvPr>
        </p:nvSpPr>
        <p:spPr/>
        <p:txBody>
          <a:bodyPr/>
          <a:lstStyle/>
          <a:p>
            <a:fld id="{FAE2C972-3B66-46C5-8AD2-72DB0199DB75}" type="datetimeFigureOut">
              <a:rPr lang="en-GB" smtClean="0"/>
              <a:t>20/03/2020</a:t>
            </a:fld>
            <a:endParaRPr lang="en-GB"/>
          </a:p>
        </p:txBody>
      </p:sp>
      <p:sp>
        <p:nvSpPr>
          <p:cNvPr id="4" name="Footer Placeholder 3">
            <a:extLst>
              <a:ext uri="{FF2B5EF4-FFF2-40B4-BE49-F238E27FC236}">
                <a16:creationId xmlns:a16="http://schemas.microsoft.com/office/drawing/2014/main" id="{0A9F1751-FBA2-475A-8893-EFDDC4499A0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07AED63-DAB8-473E-8AC5-8FFC06B5D069}"/>
              </a:ext>
            </a:extLst>
          </p:cNvPr>
          <p:cNvSpPr>
            <a:spLocks noGrp="1"/>
          </p:cNvSpPr>
          <p:nvPr>
            <p:ph type="sldNum" sz="quarter" idx="12"/>
          </p:nvPr>
        </p:nvSpPr>
        <p:spPr/>
        <p:txBody>
          <a:bodyPr/>
          <a:lstStyle/>
          <a:p>
            <a:fld id="{BC045FE0-CC09-4617-9AEC-6BCED06CD786}" type="slidenum">
              <a:rPr lang="en-GB" smtClean="0"/>
              <a:t>‹#›</a:t>
            </a:fld>
            <a:endParaRPr lang="en-GB"/>
          </a:p>
        </p:txBody>
      </p:sp>
    </p:spTree>
    <p:extLst>
      <p:ext uri="{BB962C8B-B14F-4D97-AF65-F5344CB8AC3E}">
        <p14:creationId xmlns:p14="http://schemas.microsoft.com/office/powerpoint/2010/main" val="2967696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52544A-C935-4B5D-B7F1-2530BE817497}"/>
              </a:ext>
            </a:extLst>
          </p:cNvPr>
          <p:cNvSpPr>
            <a:spLocks noGrp="1"/>
          </p:cNvSpPr>
          <p:nvPr>
            <p:ph type="dt" sz="half" idx="10"/>
          </p:nvPr>
        </p:nvSpPr>
        <p:spPr/>
        <p:txBody>
          <a:bodyPr/>
          <a:lstStyle/>
          <a:p>
            <a:fld id="{FAE2C972-3B66-46C5-8AD2-72DB0199DB75}" type="datetimeFigureOut">
              <a:rPr lang="en-GB" smtClean="0"/>
              <a:t>20/03/2020</a:t>
            </a:fld>
            <a:endParaRPr lang="en-GB"/>
          </a:p>
        </p:txBody>
      </p:sp>
      <p:sp>
        <p:nvSpPr>
          <p:cNvPr id="3" name="Footer Placeholder 2">
            <a:extLst>
              <a:ext uri="{FF2B5EF4-FFF2-40B4-BE49-F238E27FC236}">
                <a16:creationId xmlns:a16="http://schemas.microsoft.com/office/drawing/2014/main" id="{AB6D681F-C26C-44FB-8AAC-7F83B6C6A2A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63D016C-1242-49E4-9F70-C9F719863379}"/>
              </a:ext>
            </a:extLst>
          </p:cNvPr>
          <p:cNvSpPr>
            <a:spLocks noGrp="1"/>
          </p:cNvSpPr>
          <p:nvPr>
            <p:ph type="sldNum" sz="quarter" idx="12"/>
          </p:nvPr>
        </p:nvSpPr>
        <p:spPr/>
        <p:txBody>
          <a:bodyPr/>
          <a:lstStyle/>
          <a:p>
            <a:fld id="{BC045FE0-CC09-4617-9AEC-6BCED06CD786}" type="slidenum">
              <a:rPr lang="en-GB" smtClean="0"/>
              <a:t>‹#›</a:t>
            </a:fld>
            <a:endParaRPr lang="en-GB"/>
          </a:p>
        </p:txBody>
      </p:sp>
    </p:spTree>
    <p:extLst>
      <p:ext uri="{BB962C8B-B14F-4D97-AF65-F5344CB8AC3E}">
        <p14:creationId xmlns:p14="http://schemas.microsoft.com/office/powerpoint/2010/main" val="337580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A0CB7-09B4-4E7F-B3EF-65E33C1057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A8B5D43-57D7-4B69-ABFE-F1FE6124C3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CD0E4B9-7C71-4D65-B513-254F2A423A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2A39B1-023F-4C55-B195-D5889BD870D8}"/>
              </a:ext>
            </a:extLst>
          </p:cNvPr>
          <p:cNvSpPr>
            <a:spLocks noGrp="1"/>
          </p:cNvSpPr>
          <p:nvPr>
            <p:ph type="dt" sz="half" idx="10"/>
          </p:nvPr>
        </p:nvSpPr>
        <p:spPr/>
        <p:txBody>
          <a:bodyPr/>
          <a:lstStyle/>
          <a:p>
            <a:fld id="{FAE2C972-3B66-46C5-8AD2-72DB0199DB75}" type="datetimeFigureOut">
              <a:rPr lang="en-GB" smtClean="0"/>
              <a:t>20/03/2020</a:t>
            </a:fld>
            <a:endParaRPr lang="en-GB"/>
          </a:p>
        </p:txBody>
      </p:sp>
      <p:sp>
        <p:nvSpPr>
          <p:cNvPr id="6" name="Footer Placeholder 5">
            <a:extLst>
              <a:ext uri="{FF2B5EF4-FFF2-40B4-BE49-F238E27FC236}">
                <a16:creationId xmlns:a16="http://schemas.microsoft.com/office/drawing/2014/main" id="{B758B6FF-6616-4172-9204-4E75323EB0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C1113C-E4BD-4B56-AEDE-9CD804E84A89}"/>
              </a:ext>
            </a:extLst>
          </p:cNvPr>
          <p:cNvSpPr>
            <a:spLocks noGrp="1"/>
          </p:cNvSpPr>
          <p:nvPr>
            <p:ph type="sldNum" sz="quarter" idx="12"/>
          </p:nvPr>
        </p:nvSpPr>
        <p:spPr/>
        <p:txBody>
          <a:bodyPr/>
          <a:lstStyle/>
          <a:p>
            <a:fld id="{BC045FE0-CC09-4617-9AEC-6BCED06CD786}" type="slidenum">
              <a:rPr lang="en-GB" smtClean="0"/>
              <a:t>‹#›</a:t>
            </a:fld>
            <a:endParaRPr lang="en-GB"/>
          </a:p>
        </p:txBody>
      </p:sp>
    </p:spTree>
    <p:extLst>
      <p:ext uri="{BB962C8B-B14F-4D97-AF65-F5344CB8AC3E}">
        <p14:creationId xmlns:p14="http://schemas.microsoft.com/office/powerpoint/2010/main" val="4030177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A01A4-762C-4B40-9359-26A893B0CA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2097B61-BE41-44DC-BFAB-6A87E6EFD8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9E439D7-C62D-42DA-A51E-8B1247874C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04F33C-195B-4F3F-9C64-45F94FEC33D7}"/>
              </a:ext>
            </a:extLst>
          </p:cNvPr>
          <p:cNvSpPr>
            <a:spLocks noGrp="1"/>
          </p:cNvSpPr>
          <p:nvPr>
            <p:ph type="dt" sz="half" idx="10"/>
          </p:nvPr>
        </p:nvSpPr>
        <p:spPr/>
        <p:txBody>
          <a:bodyPr/>
          <a:lstStyle/>
          <a:p>
            <a:fld id="{FAE2C972-3B66-46C5-8AD2-72DB0199DB75}" type="datetimeFigureOut">
              <a:rPr lang="en-GB" smtClean="0"/>
              <a:t>20/03/2020</a:t>
            </a:fld>
            <a:endParaRPr lang="en-GB"/>
          </a:p>
        </p:txBody>
      </p:sp>
      <p:sp>
        <p:nvSpPr>
          <p:cNvPr id="6" name="Footer Placeholder 5">
            <a:extLst>
              <a:ext uri="{FF2B5EF4-FFF2-40B4-BE49-F238E27FC236}">
                <a16:creationId xmlns:a16="http://schemas.microsoft.com/office/drawing/2014/main" id="{BB32B241-85E3-4640-B254-6324BB8183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38096F6-1427-46F0-AEBB-92961B5DB2FC}"/>
              </a:ext>
            </a:extLst>
          </p:cNvPr>
          <p:cNvSpPr>
            <a:spLocks noGrp="1"/>
          </p:cNvSpPr>
          <p:nvPr>
            <p:ph type="sldNum" sz="quarter" idx="12"/>
          </p:nvPr>
        </p:nvSpPr>
        <p:spPr/>
        <p:txBody>
          <a:bodyPr/>
          <a:lstStyle/>
          <a:p>
            <a:fld id="{BC045FE0-CC09-4617-9AEC-6BCED06CD786}" type="slidenum">
              <a:rPr lang="en-GB" smtClean="0"/>
              <a:t>‹#›</a:t>
            </a:fld>
            <a:endParaRPr lang="en-GB"/>
          </a:p>
        </p:txBody>
      </p:sp>
    </p:spTree>
    <p:extLst>
      <p:ext uri="{BB962C8B-B14F-4D97-AF65-F5344CB8AC3E}">
        <p14:creationId xmlns:p14="http://schemas.microsoft.com/office/powerpoint/2010/main" val="3786276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6FCE71-29BC-4E71-9435-541CE270BD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4B10941-8924-41A5-898A-C6FBBB3943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8A1B5E-CE84-4096-B303-FCB83B71DC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E2C972-3B66-46C5-8AD2-72DB0199DB75}" type="datetimeFigureOut">
              <a:rPr lang="en-GB" smtClean="0"/>
              <a:t>20/03/2020</a:t>
            </a:fld>
            <a:endParaRPr lang="en-GB"/>
          </a:p>
        </p:txBody>
      </p:sp>
      <p:sp>
        <p:nvSpPr>
          <p:cNvPr id="5" name="Footer Placeholder 4">
            <a:extLst>
              <a:ext uri="{FF2B5EF4-FFF2-40B4-BE49-F238E27FC236}">
                <a16:creationId xmlns:a16="http://schemas.microsoft.com/office/drawing/2014/main" id="{1F5ADBE0-FA77-4C92-80B7-322648C9D6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7105D4E-4FAE-484C-B904-2B9C51FBA8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045FE0-CC09-4617-9AEC-6BCED06CD786}" type="slidenum">
              <a:rPr lang="en-GB" smtClean="0"/>
              <a:t>‹#›</a:t>
            </a:fld>
            <a:endParaRPr lang="en-GB"/>
          </a:p>
        </p:txBody>
      </p:sp>
    </p:spTree>
    <p:extLst>
      <p:ext uri="{BB962C8B-B14F-4D97-AF65-F5344CB8AC3E}">
        <p14:creationId xmlns:p14="http://schemas.microsoft.com/office/powerpoint/2010/main" val="1899706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p:nvPr/>
        </p:nvSpPr>
        <p:spPr>
          <a:xfrm>
            <a:off x="3881422" y="3564304"/>
            <a:ext cx="6786579" cy="595033"/>
          </a:xfrm>
          <a:prstGeom prst="rect">
            <a:avLst/>
          </a:prstGeom>
          <a:ln w="12700">
            <a:miter lim="400000"/>
          </a:ln>
          <a:extLst>
            <a:ext uri="{C572A759-6A51-4108-AA02-DFA0A04FC94B}">
              <ma14:wrappingTextBoxFlag xmlns:ma14="http://schemas.microsoft.com/office/mac/drawingml/2011/main" xmlns="" val="1"/>
            </a:ext>
          </a:extLst>
        </p:spPr>
        <p:txBody>
          <a:bodyPr lIns="88900" tIns="50799" rIns="88900" bIns="50799">
            <a:spAutoFit/>
          </a:bodyPr>
          <a:lstStyle>
            <a:lvl1pPr algn="l" defTabSz="1300480">
              <a:spcBef>
                <a:spcPts val="1000"/>
              </a:spcBef>
              <a:defRPr sz="4551">
                <a:solidFill>
                  <a:srgbClr val="FFFFFF"/>
                </a:solidFill>
                <a:uFill>
                  <a:solidFill>
                    <a:srgbClr val="FFFFFF"/>
                  </a:solidFill>
                </a:uFill>
                <a:latin typeface="Trebuchet MS"/>
                <a:ea typeface="Trebuchet MS"/>
                <a:cs typeface="Trebuchet MS"/>
                <a:sym typeface="Trebuchet MS"/>
              </a:defRPr>
            </a:lvl1pPr>
          </a:lstStyle>
          <a:p>
            <a:pPr lvl="0">
              <a:defRPr sz="1800">
                <a:solidFill>
                  <a:srgbClr val="000000"/>
                </a:solidFill>
                <a:uFillTx/>
              </a:defRPr>
            </a:pPr>
            <a:endParaRPr sz="3200" dirty="0"/>
          </a:p>
        </p:txBody>
      </p:sp>
      <p:sp>
        <p:nvSpPr>
          <p:cNvPr id="29" name="Shape 29"/>
          <p:cNvSpPr/>
          <p:nvPr/>
        </p:nvSpPr>
        <p:spPr>
          <a:xfrm>
            <a:off x="1774825" y="5787150"/>
            <a:ext cx="4392614" cy="379589"/>
          </a:xfrm>
          <a:prstGeom prst="rect">
            <a:avLst/>
          </a:prstGeom>
          <a:ln w="12700">
            <a:miter lim="400000"/>
          </a:ln>
          <a:extLst>
            <a:ext uri="{C572A759-6A51-4108-AA02-DFA0A04FC94B}">
              <ma14:wrappingTextBoxFlag xmlns:ma14="http://schemas.microsoft.com/office/mac/drawingml/2011/main" xmlns="" val="1"/>
            </a:ext>
          </a:extLst>
        </p:spPr>
        <p:txBody>
          <a:bodyPr lIns="88900" tIns="50799" rIns="88900" bIns="50799" anchor="ctr">
            <a:spAutoFit/>
          </a:bodyPr>
          <a:lstStyle/>
          <a:p>
            <a:pPr defTabSz="914367">
              <a:defRPr sz="1800"/>
            </a:pPr>
            <a:endParaRPr dirty="0">
              <a:uFill>
                <a:solidFill/>
              </a:uFill>
              <a:latin typeface="Arial"/>
              <a:ea typeface="Arial"/>
              <a:cs typeface="Arial"/>
              <a:sym typeface="Arial"/>
            </a:endParaRPr>
          </a:p>
        </p:txBody>
      </p:sp>
      <p:sp>
        <p:nvSpPr>
          <p:cNvPr id="3" name="Text Placeholder 2"/>
          <p:cNvSpPr>
            <a:spLocks noGrp="1"/>
          </p:cNvSpPr>
          <p:nvPr>
            <p:ph type="body" idx="1"/>
          </p:nvPr>
        </p:nvSpPr>
        <p:spPr>
          <a:xfrm>
            <a:off x="1645658" y="2597945"/>
            <a:ext cx="9343032" cy="1345124"/>
          </a:xfrm>
        </p:spPr>
        <p:txBody>
          <a:bodyPr/>
          <a:lstStyle/>
          <a:p>
            <a:pPr algn="l"/>
            <a:r>
              <a:rPr lang="en-GB" sz="3200" dirty="0">
                <a:solidFill>
                  <a:srgbClr val="002060"/>
                </a:solidFill>
                <a:latin typeface="Segoe UI Semibold" panose="020B0702040204020203" pitchFamily="34" charset="0"/>
                <a:cs typeface="Segoe UI Semibold" panose="020B0702040204020203" pitchFamily="34" charset="0"/>
              </a:rPr>
              <a:t>Supporting your employees and business through uncertainty</a:t>
            </a:r>
          </a:p>
          <a:p>
            <a:pPr algn="l"/>
            <a:endParaRPr lang="en-GB" sz="3200" dirty="0">
              <a:solidFill>
                <a:srgbClr val="002060"/>
              </a:solidFill>
              <a:latin typeface="Segoe UI Semibold" panose="020B0702040204020203" pitchFamily="34" charset="0"/>
              <a:cs typeface="Segoe UI Semibold" panose="020B0702040204020203" pitchFamily="34" charset="0"/>
            </a:endParaRPr>
          </a:p>
          <a:p>
            <a:pPr algn="l"/>
            <a:r>
              <a:rPr lang="en-GB" sz="2800" dirty="0">
                <a:solidFill>
                  <a:srgbClr val="002060"/>
                </a:solidFill>
                <a:latin typeface="Segoe UI Semibold" panose="020B0702040204020203" pitchFamily="34" charset="0"/>
                <a:cs typeface="Segoe UI Semibold" panose="020B0702040204020203" pitchFamily="34" charset="0"/>
              </a:rPr>
              <a:t>Practical hints &amp; tips</a:t>
            </a:r>
          </a:p>
        </p:txBody>
      </p:sp>
      <p:pic>
        <p:nvPicPr>
          <p:cNvPr id="4" name="Picture 3">
            <a:extLst>
              <a:ext uri="{FF2B5EF4-FFF2-40B4-BE49-F238E27FC236}">
                <a16:creationId xmlns:a16="http://schemas.microsoft.com/office/drawing/2014/main" id="{25A7D1B1-5A28-4EE1-B9C5-8A530DC533BC}"/>
              </a:ext>
            </a:extLst>
          </p:cNvPr>
          <p:cNvPicPr>
            <a:picLocks noChangeAspect="1"/>
          </p:cNvPicPr>
          <p:nvPr/>
        </p:nvPicPr>
        <p:blipFill>
          <a:blip r:embed="rId3"/>
          <a:stretch>
            <a:fillRect/>
          </a:stretch>
        </p:blipFill>
        <p:spPr>
          <a:xfrm>
            <a:off x="-9107" y="4888950"/>
            <a:ext cx="12201107" cy="2000182"/>
          </a:xfrm>
          <a:prstGeom prst="rect">
            <a:avLst/>
          </a:prstGeom>
        </p:spPr>
      </p:pic>
      <p:pic>
        <p:nvPicPr>
          <p:cNvPr id="9" name="Picture 8" descr="A picture containing drawing&#10;&#10;Description automatically generated">
            <a:extLst>
              <a:ext uri="{FF2B5EF4-FFF2-40B4-BE49-F238E27FC236}">
                <a16:creationId xmlns:a16="http://schemas.microsoft.com/office/drawing/2014/main" id="{6879C887-32D3-49E0-97E5-9A450D99AD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280" y="111690"/>
            <a:ext cx="2581016" cy="881047"/>
          </a:xfrm>
          <a:prstGeom prst="rect">
            <a:avLst/>
          </a:prstGeom>
        </p:spPr>
      </p:pic>
      <p:sp>
        <p:nvSpPr>
          <p:cNvPr id="10" name="Title 1">
            <a:extLst>
              <a:ext uri="{FF2B5EF4-FFF2-40B4-BE49-F238E27FC236}">
                <a16:creationId xmlns:a16="http://schemas.microsoft.com/office/drawing/2014/main" id="{292D27C3-7F8C-4D0B-80D0-531FDE824483}"/>
              </a:ext>
            </a:extLst>
          </p:cNvPr>
          <p:cNvSpPr txBox="1">
            <a:spLocks/>
          </p:cNvSpPr>
          <p:nvPr/>
        </p:nvSpPr>
        <p:spPr>
          <a:xfrm>
            <a:off x="1645658" y="981554"/>
            <a:ext cx="5091389" cy="139971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err="1">
                <a:solidFill>
                  <a:srgbClr val="002060"/>
                </a:solidFill>
                <a:latin typeface="Segoe UI Semibold" panose="020B0702040204020203" pitchFamily="34" charset="0"/>
                <a:cs typeface="Segoe UI Semibold" panose="020B0702040204020203" pitchFamily="34" charset="0"/>
              </a:rPr>
              <a:t>Covid</a:t>
            </a:r>
            <a:r>
              <a:rPr lang="en-GB" b="1" dirty="0">
                <a:solidFill>
                  <a:srgbClr val="002060"/>
                </a:solidFill>
                <a:latin typeface="Segoe UI Semibold" panose="020B0702040204020203" pitchFamily="34" charset="0"/>
                <a:cs typeface="Segoe UI Semibold" panose="020B0702040204020203" pitchFamily="34" charset="0"/>
              </a:rPr>
              <a:t> - 19</a:t>
            </a:r>
            <a:br>
              <a:rPr lang="en-GB" dirty="0">
                <a:solidFill>
                  <a:srgbClr val="002060"/>
                </a:solidFill>
                <a:latin typeface="Segoe UI Semibold" panose="020B0702040204020203" pitchFamily="34" charset="0"/>
                <a:cs typeface="Segoe UI Semibold" panose="020B0702040204020203" pitchFamily="34" charset="0"/>
              </a:rPr>
            </a:br>
            <a:r>
              <a:rPr lang="en-GB" dirty="0">
                <a:solidFill>
                  <a:srgbClr val="002060"/>
                </a:solidFill>
                <a:latin typeface="Segoe UI Semibold" panose="020B0702040204020203" pitchFamily="34" charset="0"/>
                <a:cs typeface="Segoe UI Semibold" panose="020B0702040204020203" pitchFamily="34" charset="0"/>
              </a:rPr>
              <a:t>20 March 2020 </a:t>
            </a:r>
          </a:p>
        </p:txBody>
      </p:sp>
      <p:sp>
        <p:nvSpPr>
          <p:cNvPr id="12" name="Text Placeholder 3">
            <a:extLst>
              <a:ext uri="{FF2B5EF4-FFF2-40B4-BE49-F238E27FC236}">
                <a16:creationId xmlns:a16="http://schemas.microsoft.com/office/drawing/2014/main" id="{B2751E5B-A327-4D08-8D41-936833B512BB}"/>
              </a:ext>
            </a:extLst>
          </p:cNvPr>
          <p:cNvSpPr txBox="1">
            <a:spLocks/>
          </p:cNvSpPr>
          <p:nvPr/>
        </p:nvSpPr>
        <p:spPr>
          <a:xfrm>
            <a:off x="432000" y="5021040"/>
            <a:ext cx="4788393" cy="99932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solidFill>
                  <a:srgbClr val="002060"/>
                </a:solidFill>
                <a:latin typeface="Segoe UI" panose="020B0502040204020203" pitchFamily="34" charset="0"/>
                <a:cs typeface="Segoe UI" panose="020B0502040204020203" pitchFamily="34" charset="0"/>
              </a:rPr>
              <a:t>Presented by </a:t>
            </a:r>
          </a:p>
          <a:p>
            <a:pPr marL="0" indent="0">
              <a:buNone/>
            </a:pPr>
            <a:r>
              <a:rPr lang="en-GB" dirty="0">
                <a:solidFill>
                  <a:srgbClr val="002060"/>
                </a:solidFill>
                <a:latin typeface="Segoe UI" panose="020B0502040204020203" pitchFamily="34" charset="0"/>
                <a:cs typeface="Segoe UI" panose="020B0502040204020203" pitchFamily="34" charset="0"/>
              </a:rPr>
              <a:t>Nikki Hufton &amp; Sian Cattell</a:t>
            </a:r>
          </a:p>
          <a:p>
            <a:pPr marL="0" indent="0">
              <a:buNone/>
            </a:pPr>
            <a:r>
              <a:rPr lang="en-GB" dirty="0"/>
              <a:t> </a:t>
            </a:r>
          </a:p>
        </p:txBody>
      </p:sp>
      <p:sp>
        <p:nvSpPr>
          <p:cNvPr id="7" name="TextBox 6">
            <a:extLst>
              <a:ext uri="{FF2B5EF4-FFF2-40B4-BE49-F238E27FC236}">
                <a16:creationId xmlns:a16="http://schemas.microsoft.com/office/drawing/2014/main" id="{40B587E4-05BD-4DDD-AAF9-A52B2D976AE7}"/>
              </a:ext>
            </a:extLst>
          </p:cNvPr>
          <p:cNvSpPr txBox="1"/>
          <p:nvPr/>
        </p:nvSpPr>
        <p:spPr>
          <a:xfrm>
            <a:off x="205784" y="6333789"/>
            <a:ext cx="2354536" cy="369332"/>
          </a:xfrm>
          <a:prstGeom prst="rect">
            <a:avLst/>
          </a:prstGeom>
          <a:noFill/>
        </p:spPr>
        <p:txBody>
          <a:bodyPr wrap="square" rtlCol="0">
            <a:spAutoFit/>
          </a:bodyPr>
          <a:lstStyle/>
          <a:p>
            <a:r>
              <a:rPr lang="en-GB" dirty="0">
                <a:solidFill>
                  <a:schemeClr val="bg1"/>
                </a:solidFill>
                <a:latin typeface="Segoe UI Semibold" panose="020B0702040204020203" pitchFamily="34" charset="0"/>
                <a:cs typeface="Segoe UI Semibold" panose="020B0702040204020203" pitchFamily="34" charset="0"/>
              </a:rPr>
              <a:t>www.precisehr.co.uk</a:t>
            </a:r>
          </a:p>
        </p:txBody>
      </p:sp>
      <p:grpSp>
        <p:nvGrpSpPr>
          <p:cNvPr id="13" name="Group 12">
            <a:extLst>
              <a:ext uri="{FF2B5EF4-FFF2-40B4-BE49-F238E27FC236}">
                <a16:creationId xmlns:a16="http://schemas.microsoft.com/office/drawing/2014/main" id="{63B92215-4A25-4909-A8AA-D85C91F385D0}"/>
              </a:ext>
            </a:extLst>
          </p:cNvPr>
          <p:cNvGrpSpPr/>
          <p:nvPr/>
        </p:nvGrpSpPr>
        <p:grpSpPr>
          <a:xfrm>
            <a:off x="10241282" y="1"/>
            <a:ext cx="1662493" cy="2486307"/>
            <a:chOff x="10241282" y="1"/>
            <a:chExt cx="1662493" cy="2486307"/>
          </a:xfrm>
        </p:grpSpPr>
        <p:sp>
          <p:nvSpPr>
            <p:cNvPr id="11" name="Isosceles Triangle 10">
              <a:extLst>
                <a:ext uri="{FF2B5EF4-FFF2-40B4-BE49-F238E27FC236}">
                  <a16:creationId xmlns:a16="http://schemas.microsoft.com/office/drawing/2014/main" id="{11DE3E33-F0AB-438D-B832-03C3CC35C7A8}"/>
                </a:ext>
              </a:extLst>
            </p:cNvPr>
            <p:cNvSpPr/>
            <p:nvPr/>
          </p:nvSpPr>
          <p:spPr>
            <a:xfrm rot="16200000">
              <a:off x="10330852" y="396126"/>
              <a:ext cx="1666231" cy="1479615"/>
            </a:xfrm>
            <a:prstGeom prst="triangle">
              <a:avLst/>
            </a:prstGeom>
            <a:solidFill>
              <a:srgbClr val="00206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14">
              <a:extLst>
                <a:ext uri="{FF2B5EF4-FFF2-40B4-BE49-F238E27FC236}">
                  <a16:creationId xmlns:a16="http://schemas.microsoft.com/office/drawing/2014/main" id="{313962AA-677F-4BEB-B573-CB4580874A1F}"/>
                </a:ext>
              </a:extLst>
            </p:cNvPr>
            <p:cNvSpPr/>
            <p:nvPr/>
          </p:nvSpPr>
          <p:spPr>
            <a:xfrm rot="16200000">
              <a:off x="10428491" y="1275631"/>
              <a:ext cx="1288076" cy="1133277"/>
            </a:xfrm>
            <a:prstGeom prst="triangle">
              <a:avLst/>
            </a:prstGeom>
            <a:solidFill>
              <a:srgbClr val="FAEA11">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Isosceles Triangle 15">
              <a:extLst>
                <a:ext uri="{FF2B5EF4-FFF2-40B4-BE49-F238E27FC236}">
                  <a16:creationId xmlns:a16="http://schemas.microsoft.com/office/drawing/2014/main" id="{292D1258-6A01-42D2-A37D-D6A024FD925F}"/>
                </a:ext>
              </a:extLst>
            </p:cNvPr>
            <p:cNvSpPr/>
            <p:nvPr/>
          </p:nvSpPr>
          <p:spPr>
            <a:xfrm rot="16200000">
              <a:off x="10163883" y="77400"/>
              <a:ext cx="1288076" cy="1133277"/>
            </a:xfrm>
            <a:prstGeom prst="triangle">
              <a:avLst/>
            </a:prstGeom>
            <a:solidFill>
              <a:schemeClr val="bg2">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4" name="TextBox 13">
            <a:extLst>
              <a:ext uri="{FF2B5EF4-FFF2-40B4-BE49-F238E27FC236}">
                <a16:creationId xmlns:a16="http://schemas.microsoft.com/office/drawing/2014/main" id="{9A4C213C-F6D5-42E7-925A-2A4C34B40563}"/>
              </a:ext>
            </a:extLst>
          </p:cNvPr>
          <p:cNvSpPr txBox="1"/>
          <p:nvPr/>
        </p:nvSpPr>
        <p:spPr>
          <a:xfrm>
            <a:off x="7896355" y="6333789"/>
            <a:ext cx="4190964" cy="369332"/>
          </a:xfrm>
          <a:prstGeom prst="rect">
            <a:avLst/>
          </a:prstGeom>
          <a:noFill/>
        </p:spPr>
        <p:txBody>
          <a:bodyPr wrap="square" rtlCol="0">
            <a:spAutoFit/>
          </a:bodyPr>
          <a:lstStyle/>
          <a:p>
            <a:r>
              <a:rPr lang="en-GB" dirty="0">
                <a:solidFill>
                  <a:schemeClr val="bg1"/>
                </a:solidFill>
                <a:latin typeface="Segoe UI Semibold" panose="020B0702040204020203" pitchFamily="34" charset="0"/>
                <a:cs typeface="Segoe UI Semibold" panose="020B0702040204020203" pitchFamily="34" charset="0"/>
              </a:rPr>
              <a:t>Market-leading people practitioners</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04725DD4-9D98-4209-A54F-77E2E65B0774}"/>
              </a:ext>
            </a:extLst>
          </p:cNvPr>
          <p:cNvPicPr>
            <a:picLocks noChangeAspect="1"/>
          </p:cNvPicPr>
          <p:nvPr/>
        </p:nvPicPr>
        <p:blipFill>
          <a:blip r:embed="rId3"/>
          <a:stretch>
            <a:fillRect/>
          </a:stretch>
        </p:blipFill>
        <p:spPr>
          <a:xfrm>
            <a:off x="-4554" y="4906863"/>
            <a:ext cx="12201107" cy="2000182"/>
          </a:xfrm>
          <a:prstGeom prst="rect">
            <a:avLst/>
          </a:prstGeom>
        </p:spPr>
      </p:pic>
      <p:sp>
        <p:nvSpPr>
          <p:cNvPr id="27" name="Shape 27"/>
          <p:cNvSpPr/>
          <p:nvPr/>
        </p:nvSpPr>
        <p:spPr>
          <a:xfrm>
            <a:off x="3881422" y="3564304"/>
            <a:ext cx="6786579" cy="595033"/>
          </a:xfrm>
          <a:prstGeom prst="rect">
            <a:avLst/>
          </a:prstGeom>
          <a:ln w="12700">
            <a:miter lim="400000"/>
          </a:ln>
          <a:extLst>
            <a:ext uri="{C572A759-6A51-4108-AA02-DFA0A04FC94B}">
              <ma14:wrappingTextBoxFlag xmlns:ma14="http://schemas.microsoft.com/office/mac/drawingml/2011/main" xmlns="" val="1"/>
            </a:ext>
          </a:extLst>
        </p:spPr>
        <p:txBody>
          <a:bodyPr lIns="88900" tIns="50799" rIns="88900" bIns="50799">
            <a:spAutoFit/>
          </a:bodyPr>
          <a:lstStyle>
            <a:lvl1pPr algn="l" defTabSz="1300480">
              <a:spcBef>
                <a:spcPts val="1000"/>
              </a:spcBef>
              <a:defRPr sz="4551">
                <a:solidFill>
                  <a:srgbClr val="FFFFFF"/>
                </a:solidFill>
                <a:uFill>
                  <a:solidFill>
                    <a:srgbClr val="FFFFFF"/>
                  </a:solidFill>
                </a:uFill>
                <a:latin typeface="Trebuchet MS"/>
                <a:ea typeface="Trebuchet MS"/>
                <a:cs typeface="Trebuchet MS"/>
                <a:sym typeface="Trebuchet MS"/>
              </a:defRPr>
            </a:lvl1pPr>
          </a:lstStyle>
          <a:p>
            <a:pPr lvl="0">
              <a:defRPr sz="1800">
                <a:solidFill>
                  <a:srgbClr val="000000"/>
                </a:solidFill>
                <a:uFillTx/>
              </a:defRPr>
            </a:pPr>
            <a:endParaRPr sz="3200" dirty="0"/>
          </a:p>
        </p:txBody>
      </p:sp>
      <p:sp>
        <p:nvSpPr>
          <p:cNvPr id="29" name="Shape 29"/>
          <p:cNvSpPr/>
          <p:nvPr/>
        </p:nvSpPr>
        <p:spPr>
          <a:xfrm>
            <a:off x="1774825" y="5787150"/>
            <a:ext cx="4392614" cy="379589"/>
          </a:xfrm>
          <a:prstGeom prst="rect">
            <a:avLst/>
          </a:prstGeom>
          <a:ln w="12700">
            <a:miter lim="400000"/>
          </a:ln>
          <a:extLst>
            <a:ext uri="{C572A759-6A51-4108-AA02-DFA0A04FC94B}">
              <ma14:wrappingTextBoxFlag xmlns:ma14="http://schemas.microsoft.com/office/mac/drawingml/2011/main" xmlns="" val="1"/>
            </a:ext>
          </a:extLst>
        </p:spPr>
        <p:txBody>
          <a:bodyPr lIns="88900" tIns="50799" rIns="88900" bIns="50799" anchor="ctr">
            <a:spAutoFit/>
          </a:bodyPr>
          <a:lstStyle/>
          <a:p>
            <a:pPr defTabSz="914367">
              <a:defRPr sz="1800"/>
            </a:pPr>
            <a:endParaRPr dirty="0">
              <a:uFill>
                <a:solidFill/>
              </a:uFill>
              <a:latin typeface="Arial"/>
              <a:ea typeface="Arial"/>
              <a:cs typeface="Arial"/>
              <a:sym typeface="Arial"/>
            </a:endParaRPr>
          </a:p>
        </p:txBody>
      </p:sp>
      <p:pic>
        <p:nvPicPr>
          <p:cNvPr id="6" name="Picture 5" descr="A picture containing drawing&#10;&#10;Description automatically generated">
            <a:extLst>
              <a:ext uri="{FF2B5EF4-FFF2-40B4-BE49-F238E27FC236}">
                <a16:creationId xmlns:a16="http://schemas.microsoft.com/office/drawing/2014/main" id="{D804A3CE-403D-4478-A9D4-9AEB7814CF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92553"/>
            <a:ext cx="5065872" cy="1729269"/>
          </a:xfrm>
          <a:prstGeom prst="rect">
            <a:avLst/>
          </a:prstGeom>
        </p:spPr>
      </p:pic>
      <p:sp>
        <p:nvSpPr>
          <p:cNvPr id="7" name="Title 3">
            <a:extLst>
              <a:ext uri="{FF2B5EF4-FFF2-40B4-BE49-F238E27FC236}">
                <a16:creationId xmlns:a16="http://schemas.microsoft.com/office/drawing/2014/main" id="{1D6015E4-67BE-4F53-B247-C0436211F0A6}"/>
              </a:ext>
            </a:extLst>
          </p:cNvPr>
          <p:cNvSpPr>
            <a:spLocks noGrp="1"/>
          </p:cNvSpPr>
          <p:nvPr>
            <p:ph type="title"/>
          </p:nvPr>
        </p:nvSpPr>
        <p:spPr>
          <a:xfrm>
            <a:off x="2108307" y="2403551"/>
            <a:ext cx="8280000" cy="1072601"/>
          </a:xfrm>
        </p:spPr>
        <p:txBody>
          <a:bodyPr/>
          <a:lstStyle/>
          <a:p>
            <a:r>
              <a:rPr lang="en-GB" sz="9600" dirty="0">
                <a:solidFill>
                  <a:srgbClr val="002060"/>
                </a:solidFill>
                <a:latin typeface="Segoe UI Semibold" panose="020B0702040204020203" pitchFamily="34" charset="0"/>
                <a:cs typeface="Segoe UI Semibold" panose="020B0702040204020203" pitchFamily="34" charset="0"/>
              </a:rPr>
              <a:t>Questions?</a:t>
            </a:r>
          </a:p>
        </p:txBody>
      </p:sp>
      <p:grpSp>
        <p:nvGrpSpPr>
          <p:cNvPr id="10" name="Group 9">
            <a:extLst>
              <a:ext uri="{FF2B5EF4-FFF2-40B4-BE49-F238E27FC236}">
                <a16:creationId xmlns:a16="http://schemas.microsoft.com/office/drawing/2014/main" id="{554E51A7-22D5-4C5C-AC9E-E0BBB12718C3}"/>
              </a:ext>
            </a:extLst>
          </p:cNvPr>
          <p:cNvGrpSpPr/>
          <p:nvPr/>
        </p:nvGrpSpPr>
        <p:grpSpPr>
          <a:xfrm>
            <a:off x="8155165" y="-463158"/>
            <a:ext cx="3857055" cy="5370021"/>
            <a:chOff x="10241282" y="1"/>
            <a:chExt cx="1662493" cy="2486307"/>
          </a:xfrm>
        </p:grpSpPr>
        <p:sp>
          <p:nvSpPr>
            <p:cNvPr id="11" name="Isosceles Triangle 10">
              <a:extLst>
                <a:ext uri="{FF2B5EF4-FFF2-40B4-BE49-F238E27FC236}">
                  <a16:creationId xmlns:a16="http://schemas.microsoft.com/office/drawing/2014/main" id="{A6A70785-5D69-4ADC-938D-A1C643C1069F}"/>
                </a:ext>
              </a:extLst>
            </p:cNvPr>
            <p:cNvSpPr/>
            <p:nvPr/>
          </p:nvSpPr>
          <p:spPr>
            <a:xfrm rot="16200000">
              <a:off x="10330852" y="396126"/>
              <a:ext cx="1666231" cy="1479615"/>
            </a:xfrm>
            <a:prstGeom prst="triangle">
              <a:avLst/>
            </a:prstGeom>
            <a:solidFill>
              <a:srgbClr val="00206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Isosceles Triangle 11">
              <a:extLst>
                <a:ext uri="{FF2B5EF4-FFF2-40B4-BE49-F238E27FC236}">
                  <a16:creationId xmlns:a16="http://schemas.microsoft.com/office/drawing/2014/main" id="{D3555FA9-478B-42E2-8962-EAD5A85A14FD}"/>
                </a:ext>
              </a:extLst>
            </p:cNvPr>
            <p:cNvSpPr/>
            <p:nvPr/>
          </p:nvSpPr>
          <p:spPr>
            <a:xfrm rot="16200000">
              <a:off x="10428491" y="1275631"/>
              <a:ext cx="1288076" cy="1133277"/>
            </a:xfrm>
            <a:prstGeom prst="triangle">
              <a:avLst/>
            </a:prstGeom>
            <a:solidFill>
              <a:srgbClr val="FAEA11">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Isosceles Triangle 12">
              <a:extLst>
                <a:ext uri="{FF2B5EF4-FFF2-40B4-BE49-F238E27FC236}">
                  <a16:creationId xmlns:a16="http://schemas.microsoft.com/office/drawing/2014/main" id="{2DE69127-36C1-4446-91A7-261B0F600790}"/>
                </a:ext>
              </a:extLst>
            </p:cNvPr>
            <p:cNvSpPr/>
            <p:nvPr/>
          </p:nvSpPr>
          <p:spPr>
            <a:xfrm rot="16200000">
              <a:off x="10163883" y="77400"/>
              <a:ext cx="1288076" cy="1133277"/>
            </a:xfrm>
            <a:prstGeom prst="triangle">
              <a:avLst/>
            </a:prstGeom>
            <a:solidFill>
              <a:schemeClr val="bg2">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5" name="TextBox 14">
            <a:extLst>
              <a:ext uri="{FF2B5EF4-FFF2-40B4-BE49-F238E27FC236}">
                <a16:creationId xmlns:a16="http://schemas.microsoft.com/office/drawing/2014/main" id="{CE0331AA-D029-4CB5-ACB4-CAA37036C561}"/>
              </a:ext>
            </a:extLst>
          </p:cNvPr>
          <p:cNvSpPr txBox="1"/>
          <p:nvPr/>
        </p:nvSpPr>
        <p:spPr>
          <a:xfrm>
            <a:off x="205784" y="6333789"/>
            <a:ext cx="2354536" cy="369332"/>
          </a:xfrm>
          <a:prstGeom prst="rect">
            <a:avLst/>
          </a:prstGeom>
          <a:noFill/>
        </p:spPr>
        <p:txBody>
          <a:bodyPr wrap="square" rtlCol="0">
            <a:spAutoFit/>
          </a:bodyPr>
          <a:lstStyle/>
          <a:p>
            <a:r>
              <a:rPr lang="en-GB" dirty="0">
                <a:solidFill>
                  <a:schemeClr val="bg1"/>
                </a:solidFill>
                <a:latin typeface="Segoe UI Semibold" panose="020B0702040204020203" pitchFamily="34" charset="0"/>
                <a:cs typeface="Segoe UI Semibold" panose="020B0702040204020203" pitchFamily="34" charset="0"/>
              </a:rPr>
              <a:t>www.precisehr.co.uk</a:t>
            </a:r>
          </a:p>
        </p:txBody>
      </p:sp>
      <p:sp>
        <p:nvSpPr>
          <p:cNvPr id="16" name="TextBox 15">
            <a:extLst>
              <a:ext uri="{FF2B5EF4-FFF2-40B4-BE49-F238E27FC236}">
                <a16:creationId xmlns:a16="http://schemas.microsoft.com/office/drawing/2014/main" id="{9F70EE16-A74A-4A9B-A58A-BBF1BF4681C6}"/>
              </a:ext>
            </a:extLst>
          </p:cNvPr>
          <p:cNvSpPr txBox="1"/>
          <p:nvPr/>
        </p:nvSpPr>
        <p:spPr>
          <a:xfrm>
            <a:off x="7896355" y="6333789"/>
            <a:ext cx="4190964" cy="369332"/>
          </a:xfrm>
          <a:prstGeom prst="rect">
            <a:avLst/>
          </a:prstGeom>
          <a:noFill/>
        </p:spPr>
        <p:txBody>
          <a:bodyPr wrap="square" rtlCol="0">
            <a:spAutoFit/>
          </a:bodyPr>
          <a:lstStyle/>
          <a:p>
            <a:r>
              <a:rPr lang="en-GB" dirty="0">
                <a:solidFill>
                  <a:schemeClr val="bg1"/>
                </a:solidFill>
                <a:latin typeface="Segoe UI Semibold" panose="020B0702040204020203" pitchFamily="34" charset="0"/>
                <a:cs typeface="Segoe UI Semibold" panose="020B0702040204020203" pitchFamily="34" charset="0"/>
              </a:rPr>
              <a:t>Market-leading people practitioners</a:t>
            </a:r>
          </a:p>
        </p:txBody>
      </p:sp>
      <p:sp>
        <p:nvSpPr>
          <p:cNvPr id="5" name="TextBox 4">
            <a:extLst>
              <a:ext uri="{FF2B5EF4-FFF2-40B4-BE49-F238E27FC236}">
                <a16:creationId xmlns:a16="http://schemas.microsoft.com/office/drawing/2014/main" id="{1225CCE1-9FC5-49C4-B4A2-51F919581E5C}"/>
              </a:ext>
            </a:extLst>
          </p:cNvPr>
          <p:cNvSpPr txBox="1"/>
          <p:nvPr/>
        </p:nvSpPr>
        <p:spPr>
          <a:xfrm>
            <a:off x="398388" y="3760472"/>
            <a:ext cx="7881087" cy="2000548"/>
          </a:xfrm>
          <a:prstGeom prst="rect">
            <a:avLst/>
          </a:prstGeom>
          <a:noFill/>
        </p:spPr>
        <p:txBody>
          <a:bodyPr wrap="square" rtlCol="0">
            <a:spAutoFit/>
          </a:bodyPr>
          <a:lstStyle/>
          <a:p>
            <a:r>
              <a:rPr lang="en-GB" sz="3200" dirty="0">
                <a:solidFill>
                  <a:srgbClr val="002060"/>
                </a:solidFill>
                <a:latin typeface="Segoe UI Semibold" panose="020B0702040204020203" pitchFamily="34" charset="0"/>
                <a:cs typeface="Segoe UI Semibold" panose="020B0702040204020203" pitchFamily="34" charset="0"/>
              </a:rPr>
              <a:t>For more support call </a:t>
            </a:r>
            <a:r>
              <a:rPr lang="en-GB" sz="3600" dirty="0">
                <a:solidFill>
                  <a:srgbClr val="002060"/>
                </a:solidFill>
                <a:latin typeface="Segoe UI Semibold" panose="020B0702040204020203" pitchFamily="34" charset="0"/>
                <a:cs typeface="Segoe UI Semibold" panose="020B0702040204020203" pitchFamily="34" charset="0"/>
              </a:rPr>
              <a:t>0800 567 7003</a:t>
            </a:r>
            <a:endParaRPr lang="en-GB" sz="3200" dirty="0">
              <a:solidFill>
                <a:srgbClr val="002060"/>
              </a:solidFill>
              <a:latin typeface="Segoe UI Semibold" panose="020B0702040204020203" pitchFamily="34" charset="0"/>
              <a:cs typeface="Segoe UI Semibold" panose="020B0702040204020203" pitchFamily="34" charset="0"/>
            </a:endParaRPr>
          </a:p>
          <a:p>
            <a:endParaRPr lang="en-GB" sz="3200" dirty="0">
              <a:solidFill>
                <a:srgbClr val="002060"/>
              </a:solidFill>
              <a:latin typeface="Segoe UI Semibold" panose="020B0702040204020203" pitchFamily="34" charset="0"/>
              <a:cs typeface="Segoe UI Semibold" panose="020B0702040204020203" pitchFamily="34" charset="0"/>
            </a:endParaRPr>
          </a:p>
          <a:p>
            <a:r>
              <a:rPr lang="en-GB" sz="2800" dirty="0">
                <a:solidFill>
                  <a:srgbClr val="002060"/>
                </a:solidFill>
                <a:latin typeface="Segoe UI Semibold" panose="020B0702040204020203" pitchFamily="34" charset="0"/>
                <a:cs typeface="Segoe UI Semibold" panose="020B0702040204020203" pitchFamily="34" charset="0"/>
              </a:rPr>
              <a:t>Get direct guidance by registering as a member through the website. </a:t>
            </a:r>
          </a:p>
        </p:txBody>
      </p:sp>
    </p:spTree>
    <p:extLst>
      <p:ext uri="{BB962C8B-B14F-4D97-AF65-F5344CB8AC3E}">
        <p14:creationId xmlns:p14="http://schemas.microsoft.com/office/powerpoint/2010/main" val="121649297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p:nvPr/>
        </p:nvSpPr>
        <p:spPr>
          <a:xfrm>
            <a:off x="3881422" y="3564304"/>
            <a:ext cx="6786579" cy="595033"/>
          </a:xfrm>
          <a:prstGeom prst="rect">
            <a:avLst/>
          </a:prstGeom>
          <a:ln w="12700">
            <a:miter lim="400000"/>
          </a:ln>
          <a:extLst>
            <a:ext uri="{C572A759-6A51-4108-AA02-DFA0A04FC94B}">
              <ma14:wrappingTextBoxFlag xmlns:ma14="http://schemas.microsoft.com/office/mac/drawingml/2011/main" xmlns="" val="1"/>
            </a:ext>
          </a:extLst>
        </p:spPr>
        <p:txBody>
          <a:bodyPr lIns="88900" tIns="50799" rIns="88900" bIns="50799">
            <a:spAutoFit/>
          </a:bodyPr>
          <a:lstStyle>
            <a:lvl1pPr algn="l" defTabSz="1300480">
              <a:spcBef>
                <a:spcPts val="1000"/>
              </a:spcBef>
              <a:defRPr sz="4551">
                <a:solidFill>
                  <a:srgbClr val="FFFFFF"/>
                </a:solidFill>
                <a:uFill>
                  <a:solidFill>
                    <a:srgbClr val="FFFFFF"/>
                  </a:solidFill>
                </a:uFill>
                <a:latin typeface="Trebuchet MS"/>
                <a:ea typeface="Trebuchet MS"/>
                <a:cs typeface="Trebuchet MS"/>
                <a:sym typeface="Trebuchet MS"/>
              </a:defRPr>
            </a:lvl1pPr>
          </a:lstStyle>
          <a:p>
            <a:pPr lvl="0">
              <a:defRPr sz="1800">
                <a:solidFill>
                  <a:srgbClr val="000000"/>
                </a:solidFill>
                <a:uFillTx/>
              </a:defRPr>
            </a:pPr>
            <a:endParaRPr sz="3200" dirty="0"/>
          </a:p>
        </p:txBody>
      </p:sp>
      <p:sp>
        <p:nvSpPr>
          <p:cNvPr id="29" name="Shape 29"/>
          <p:cNvSpPr/>
          <p:nvPr/>
        </p:nvSpPr>
        <p:spPr>
          <a:xfrm>
            <a:off x="1774825" y="5787150"/>
            <a:ext cx="4392614" cy="379589"/>
          </a:xfrm>
          <a:prstGeom prst="rect">
            <a:avLst/>
          </a:prstGeom>
          <a:ln w="12700">
            <a:miter lim="400000"/>
          </a:ln>
          <a:extLst>
            <a:ext uri="{C572A759-6A51-4108-AA02-DFA0A04FC94B}">
              <ma14:wrappingTextBoxFlag xmlns:ma14="http://schemas.microsoft.com/office/mac/drawingml/2011/main" xmlns="" val="1"/>
            </a:ext>
          </a:extLst>
        </p:spPr>
        <p:txBody>
          <a:bodyPr lIns="88900" tIns="50799" rIns="88900" bIns="50799" anchor="ctr">
            <a:spAutoFit/>
          </a:bodyPr>
          <a:lstStyle/>
          <a:p>
            <a:pPr defTabSz="914367">
              <a:defRPr sz="1800"/>
            </a:pPr>
            <a:endParaRPr dirty="0">
              <a:uFill>
                <a:solidFill/>
              </a:uFill>
              <a:latin typeface="Arial"/>
              <a:ea typeface="Arial"/>
              <a:cs typeface="Arial"/>
              <a:sym typeface="Arial"/>
            </a:endParaRPr>
          </a:p>
        </p:txBody>
      </p:sp>
      <p:sp>
        <p:nvSpPr>
          <p:cNvPr id="2" name="Title 1"/>
          <p:cNvSpPr>
            <a:spLocks noGrp="1"/>
          </p:cNvSpPr>
          <p:nvPr>
            <p:ph type="title"/>
          </p:nvPr>
        </p:nvSpPr>
        <p:spPr>
          <a:xfrm>
            <a:off x="631767" y="405439"/>
            <a:ext cx="7347716" cy="1154863"/>
          </a:xfrm>
        </p:spPr>
        <p:txBody>
          <a:bodyPr/>
          <a:lstStyle/>
          <a:p>
            <a:r>
              <a:rPr lang="en-GB" sz="3600" dirty="0">
                <a:solidFill>
                  <a:srgbClr val="002060"/>
                </a:solidFill>
                <a:latin typeface="Segoe UI Semibold" panose="020B0702040204020203" pitchFamily="34" charset="0"/>
                <a:cs typeface="Segoe UI Semibold" panose="020B0702040204020203" pitchFamily="34" charset="0"/>
              </a:rPr>
              <a:t>School closures and Key workers- </a:t>
            </a:r>
            <a:r>
              <a:rPr lang="en-GB" sz="3600" b="1" dirty="0">
                <a:solidFill>
                  <a:srgbClr val="002060"/>
                </a:solidFill>
                <a:latin typeface="Segoe UI Semibold" panose="020B0702040204020203" pitchFamily="34" charset="0"/>
                <a:cs typeface="Segoe UI Semibold" panose="020B0702040204020203" pitchFamily="34" charset="0"/>
              </a:rPr>
              <a:t> </a:t>
            </a:r>
          </a:p>
        </p:txBody>
      </p:sp>
      <p:sp>
        <p:nvSpPr>
          <p:cNvPr id="3" name="Text Placeholder 2"/>
          <p:cNvSpPr>
            <a:spLocks noGrp="1"/>
          </p:cNvSpPr>
          <p:nvPr>
            <p:ph type="body" idx="1"/>
          </p:nvPr>
        </p:nvSpPr>
        <p:spPr>
          <a:xfrm>
            <a:off x="1097309" y="1727352"/>
            <a:ext cx="8429076" cy="3318388"/>
          </a:xfrm>
        </p:spPr>
        <p:txBody>
          <a:bodyPr/>
          <a:lstStyle/>
          <a:p>
            <a:pPr algn="l"/>
            <a:r>
              <a:rPr lang="en-GB" u="sng" dirty="0">
                <a:solidFill>
                  <a:srgbClr val="002060"/>
                </a:solidFill>
                <a:latin typeface="Segoe UI Semibold" panose="020B0702040204020203" pitchFamily="34" charset="0"/>
                <a:cs typeface="Segoe UI Semibold" panose="020B0702040204020203" pitchFamily="34" charset="0"/>
              </a:rPr>
              <a:t>Health and Social Care workers </a:t>
            </a:r>
            <a:r>
              <a:rPr lang="en-GB" dirty="0">
                <a:solidFill>
                  <a:srgbClr val="002060"/>
                </a:solidFill>
                <a:latin typeface="Segoe UI Semibold" panose="020B0702040204020203" pitchFamily="34" charset="0"/>
                <a:cs typeface="Segoe UI Semibold" panose="020B0702040204020203" pitchFamily="34" charset="0"/>
              </a:rPr>
              <a:t>( including volunteers, support and admin staff, cleaners, supply chain producers and distributors)</a:t>
            </a:r>
          </a:p>
          <a:p>
            <a:pPr algn="l"/>
            <a:endParaRPr lang="en-GB" dirty="0">
              <a:solidFill>
                <a:srgbClr val="002060"/>
              </a:solidFill>
              <a:latin typeface="Segoe UI Semibold" panose="020B0702040204020203" pitchFamily="34" charset="0"/>
              <a:cs typeface="Segoe UI Semibold" panose="020B0702040204020203" pitchFamily="34" charset="0"/>
            </a:endParaRPr>
          </a:p>
          <a:p>
            <a:pPr algn="l"/>
            <a:r>
              <a:rPr lang="en-GB" sz="2000" u="sng" dirty="0">
                <a:solidFill>
                  <a:srgbClr val="002060"/>
                </a:solidFill>
                <a:latin typeface="Segoe UI Semibold" panose="020B0702040204020203" pitchFamily="34" charset="0"/>
                <a:cs typeface="Segoe UI Semibold" panose="020B0702040204020203" pitchFamily="34" charset="0"/>
              </a:rPr>
              <a:t>Education and Childcare</a:t>
            </a:r>
            <a:r>
              <a:rPr lang="en-GB" sz="2000" dirty="0">
                <a:solidFill>
                  <a:srgbClr val="002060"/>
                </a:solidFill>
                <a:latin typeface="Segoe UI Semibold" panose="020B0702040204020203" pitchFamily="34" charset="0"/>
                <a:cs typeface="Segoe UI Semibold" panose="020B0702040204020203" pitchFamily="34" charset="0"/>
              </a:rPr>
              <a:t> (nursery and teaching staff, social workers)</a:t>
            </a:r>
          </a:p>
          <a:p>
            <a:pPr algn="l"/>
            <a:r>
              <a:rPr lang="en-GB" sz="2000" dirty="0">
                <a:solidFill>
                  <a:srgbClr val="002060"/>
                </a:solidFill>
                <a:latin typeface="Segoe UI Semibold" panose="020B0702040204020203" pitchFamily="34" charset="0"/>
                <a:cs typeface="Segoe UI Semibold" panose="020B0702040204020203" pitchFamily="34" charset="0"/>
              </a:rPr>
              <a:t>Key Public services (police, religious staff, charities and workers running frontline services)</a:t>
            </a:r>
          </a:p>
          <a:p>
            <a:pPr algn="l"/>
            <a:endParaRPr lang="en-GB" sz="2000" dirty="0">
              <a:solidFill>
                <a:srgbClr val="002060"/>
              </a:solidFill>
              <a:latin typeface="Segoe UI Semibold" panose="020B0702040204020203" pitchFamily="34" charset="0"/>
              <a:cs typeface="Segoe UI Semibold" panose="020B0702040204020203" pitchFamily="34" charset="0"/>
            </a:endParaRPr>
          </a:p>
          <a:p>
            <a:pPr algn="l"/>
            <a:r>
              <a:rPr lang="en-GB" sz="2000" u="sng" dirty="0">
                <a:solidFill>
                  <a:srgbClr val="002060"/>
                </a:solidFill>
                <a:latin typeface="Segoe UI Semibold" panose="020B0702040204020203" pitchFamily="34" charset="0"/>
                <a:cs typeface="Segoe UI Semibold" panose="020B0702040204020203" pitchFamily="34" charset="0"/>
              </a:rPr>
              <a:t>Local and National Govt </a:t>
            </a:r>
            <a:r>
              <a:rPr lang="en-GB" sz="2000" dirty="0">
                <a:solidFill>
                  <a:srgbClr val="002060"/>
                </a:solidFill>
                <a:latin typeface="Segoe UI Semibold" panose="020B0702040204020203" pitchFamily="34" charset="0"/>
                <a:cs typeface="Segoe UI Semibold" panose="020B0702040204020203" pitchFamily="34" charset="0"/>
              </a:rPr>
              <a:t>(admin if essential to </a:t>
            </a:r>
            <a:r>
              <a:rPr lang="en-GB" sz="2000" dirty="0" err="1">
                <a:solidFill>
                  <a:srgbClr val="002060"/>
                </a:solidFill>
                <a:latin typeface="Segoe UI Semibold" panose="020B0702040204020203" pitchFamily="34" charset="0"/>
                <a:cs typeface="Segoe UI Semibold" panose="020B0702040204020203" pitchFamily="34" charset="0"/>
              </a:rPr>
              <a:t>Covid</a:t>
            </a:r>
            <a:r>
              <a:rPr lang="en-GB" sz="2000" dirty="0">
                <a:solidFill>
                  <a:srgbClr val="002060"/>
                </a:solidFill>
                <a:latin typeface="Segoe UI Semibold" panose="020B0702040204020203" pitchFamily="34" charset="0"/>
                <a:cs typeface="Segoe UI Semibold" panose="020B0702040204020203" pitchFamily="34" charset="0"/>
              </a:rPr>
              <a:t> 19 response, payment of benefits)</a:t>
            </a:r>
          </a:p>
          <a:p>
            <a:pPr algn="l"/>
            <a:endParaRPr lang="en-GB" sz="2000" dirty="0">
              <a:latin typeface="Arial" panose="020B0604020202020204" pitchFamily="34" charset="0"/>
              <a:cs typeface="Arial" panose="020B0604020202020204" pitchFamily="34" charset="0"/>
            </a:endParaRPr>
          </a:p>
          <a:p>
            <a:pPr algn="l"/>
            <a:endParaRPr lang="en-GB" sz="2000" dirty="0">
              <a:latin typeface="Arial" panose="020B0604020202020204" pitchFamily="34" charset="0"/>
              <a:cs typeface="Arial" panose="020B0604020202020204" pitchFamily="34" charset="0"/>
            </a:endParaRPr>
          </a:p>
          <a:p>
            <a:pPr algn="l"/>
            <a:endParaRPr lang="en-GB" sz="2000" dirty="0">
              <a:latin typeface="Arial" panose="020B0604020202020204" pitchFamily="34" charset="0"/>
              <a:cs typeface="Arial" panose="020B0604020202020204" pitchFamily="34" charset="0"/>
            </a:endParaRPr>
          </a:p>
          <a:p>
            <a:pPr algn="l"/>
            <a:endParaRPr lang="en-GB" sz="2400" dirty="0">
              <a:latin typeface="Arial" panose="020B0604020202020204" pitchFamily="34" charset="0"/>
              <a:cs typeface="Arial" panose="020B0604020202020204" pitchFamily="34" charset="0"/>
            </a:endParaRPr>
          </a:p>
          <a:p>
            <a:endParaRPr lang="en-GB" sz="3797" dirty="0">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89DAE4A6-655F-4DA0-A54B-1AF08C4EC9D1}"/>
              </a:ext>
            </a:extLst>
          </p:cNvPr>
          <p:cNvPicPr>
            <a:picLocks noChangeAspect="1"/>
          </p:cNvPicPr>
          <p:nvPr/>
        </p:nvPicPr>
        <p:blipFill>
          <a:blip r:embed="rId3"/>
          <a:stretch>
            <a:fillRect/>
          </a:stretch>
        </p:blipFill>
        <p:spPr>
          <a:xfrm>
            <a:off x="0" y="4850969"/>
            <a:ext cx="12201107" cy="2007031"/>
          </a:xfrm>
          <a:prstGeom prst="rect">
            <a:avLst/>
          </a:prstGeom>
        </p:spPr>
      </p:pic>
      <p:pic>
        <p:nvPicPr>
          <p:cNvPr id="9" name="Picture 8" descr="A picture containing drawing&#10;&#10;Description automatically generated">
            <a:extLst>
              <a:ext uri="{FF2B5EF4-FFF2-40B4-BE49-F238E27FC236}">
                <a16:creationId xmlns:a16="http://schemas.microsoft.com/office/drawing/2014/main" id="{1B695E2F-EBF1-4BC4-8744-1B7407F4FE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280" y="111690"/>
            <a:ext cx="2581016" cy="881047"/>
          </a:xfrm>
          <a:prstGeom prst="rect">
            <a:avLst/>
          </a:prstGeom>
        </p:spPr>
      </p:pic>
      <p:sp>
        <p:nvSpPr>
          <p:cNvPr id="11" name="TextBox 10">
            <a:extLst>
              <a:ext uri="{FF2B5EF4-FFF2-40B4-BE49-F238E27FC236}">
                <a16:creationId xmlns:a16="http://schemas.microsoft.com/office/drawing/2014/main" id="{541963D0-F9B7-4C32-9A4F-887C8300ED8F}"/>
              </a:ext>
            </a:extLst>
          </p:cNvPr>
          <p:cNvSpPr txBox="1"/>
          <p:nvPr/>
        </p:nvSpPr>
        <p:spPr>
          <a:xfrm>
            <a:off x="205784" y="6333789"/>
            <a:ext cx="2354536" cy="369332"/>
          </a:xfrm>
          <a:prstGeom prst="rect">
            <a:avLst/>
          </a:prstGeom>
          <a:noFill/>
        </p:spPr>
        <p:txBody>
          <a:bodyPr wrap="square" rtlCol="0">
            <a:spAutoFit/>
          </a:bodyPr>
          <a:lstStyle/>
          <a:p>
            <a:r>
              <a:rPr lang="en-GB" dirty="0">
                <a:solidFill>
                  <a:schemeClr val="bg1"/>
                </a:solidFill>
                <a:latin typeface="Segoe UI Semibold" panose="020B0702040204020203" pitchFamily="34" charset="0"/>
                <a:cs typeface="Segoe UI Semibold" panose="020B0702040204020203" pitchFamily="34" charset="0"/>
              </a:rPr>
              <a:t>www.precisehr.co.uk</a:t>
            </a:r>
          </a:p>
        </p:txBody>
      </p:sp>
      <p:sp>
        <p:nvSpPr>
          <p:cNvPr id="12" name="TextBox 11">
            <a:extLst>
              <a:ext uri="{FF2B5EF4-FFF2-40B4-BE49-F238E27FC236}">
                <a16:creationId xmlns:a16="http://schemas.microsoft.com/office/drawing/2014/main" id="{FF5473F8-14F4-4777-8550-D1105A9C6F88}"/>
              </a:ext>
            </a:extLst>
          </p:cNvPr>
          <p:cNvSpPr txBox="1"/>
          <p:nvPr/>
        </p:nvSpPr>
        <p:spPr>
          <a:xfrm>
            <a:off x="7896355" y="6333789"/>
            <a:ext cx="4190964" cy="369332"/>
          </a:xfrm>
          <a:prstGeom prst="rect">
            <a:avLst/>
          </a:prstGeom>
          <a:noFill/>
        </p:spPr>
        <p:txBody>
          <a:bodyPr wrap="square" rtlCol="0">
            <a:spAutoFit/>
          </a:bodyPr>
          <a:lstStyle/>
          <a:p>
            <a:r>
              <a:rPr lang="en-GB" dirty="0">
                <a:solidFill>
                  <a:schemeClr val="bg1"/>
                </a:solidFill>
                <a:latin typeface="Segoe UI Semibold" panose="020B0702040204020203" pitchFamily="34" charset="0"/>
                <a:cs typeface="Segoe UI Semibold" panose="020B0702040204020203" pitchFamily="34" charset="0"/>
              </a:rPr>
              <a:t>Market-leading people practitioners</a:t>
            </a:r>
          </a:p>
        </p:txBody>
      </p:sp>
    </p:spTree>
    <p:extLst>
      <p:ext uri="{BB962C8B-B14F-4D97-AF65-F5344CB8AC3E}">
        <p14:creationId xmlns:p14="http://schemas.microsoft.com/office/powerpoint/2010/main" val="342008225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ACE5416-6CD2-4B6D-992C-9793653B4752}"/>
              </a:ext>
            </a:extLst>
          </p:cNvPr>
          <p:cNvPicPr>
            <a:picLocks noChangeAspect="1"/>
          </p:cNvPicPr>
          <p:nvPr/>
        </p:nvPicPr>
        <p:blipFill>
          <a:blip r:embed="rId3"/>
          <a:stretch>
            <a:fillRect/>
          </a:stretch>
        </p:blipFill>
        <p:spPr>
          <a:xfrm>
            <a:off x="0" y="4850969"/>
            <a:ext cx="12201107" cy="2007031"/>
          </a:xfrm>
          <a:prstGeom prst="rect">
            <a:avLst/>
          </a:prstGeom>
        </p:spPr>
      </p:pic>
      <p:sp>
        <p:nvSpPr>
          <p:cNvPr id="27" name="Shape 27"/>
          <p:cNvSpPr/>
          <p:nvPr/>
        </p:nvSpPr>
        <p:spPr>
          <a:xfrm>
            <a:off x="3881422" y="3564304"/>
            <a:ext cx="6786579" cy="595033"/>
          </a:xfrm>
          <a:prstGeom prst="rect">
            <a:avLst/>
          </a:prstGeom>
          <a:ln w="12700">
            <a:miter lim="400000"/>
          </a:ln>
          <a:extLst>
            <a:ext uri="{C572A759-6A51-4108-AA02-DFA0A04FC94B}">
              <ma14:wrappingTextBoxFlag xmlns:ma14="http://schemas.microsoft.com/office/mac/drawingml/2011/main" xmlns="" val="1"/>
            </a:ext>
          </a:extLst>
        </p:spPr>
        <p:txBody>
          <a:bodyPr lIns="88900" tIns="50799" rIns="88900" bIns="50799">
            <a:spAutoFit/>
          </a:bodyPr>
          <a:lstStyle>
            <a:lvl1pPr algn="l" defTabSz="1300480">
              <a:spcBef>
                <a:spcPts val="1000"/>
              </a:spcBef>
              <a:defRPr sz="4551">
                <a:solidFill>
                  <a:srgbClr val="FFFFFF"/>
                </a:solidFill>
                <a:uFill>
                  <a:solidFill>
                    <a:srgbClr val="FFFFFF"/>
                  </a:solidFill>
                </a:uFill>
                <a:latin typeface="Trebuchet MS"/>
                <a:ea typeface="Trebuchet MS"/>
                <a:cs typeface="Trebuchet MS"/>
                <a:sym typeface="Trebuchet MS"/>
              </a:defRPr>
            </a:lvl1pPr>
          </a:lstStyle>
          <a:p>
            <a:pPr lvl="0">
              <a:defRPr sz="1800">
                <a:solidFill>
                  <a:srgbClr val="000000"/>
                </a:solidFill>
                <a:uFillTx/>
              </a:defRPr>
            </a:pPr>
            <a:endParaRPr sz="3200" dirty="0"/>
          </a:p>
        </p:txBody>
      </p:sp>
      <p:sp>
        <p:nvSpPr>
          <p:cNvPr id="29" name="Shape 29"/>
          <p:cNvSpPr/>
          <p:nvPr/>
        </p:nvSpPr>
        <p:spPr>
          <a:xfrm>
            <a:off x="1774825" y="5787150"/>
            <a:ext cx="4392614" cy="379589"/>
          </a:xfrm>
          <a:prstGeom prst="rect">
            <a:avLst/>
          </a:prstGeom>
          <a:ln w="12700">
            <a:miter lim="400000"/>
          </a:ln>
          <a:extLst>
            <a:ext uri="{C572A759-6A51-4108-AA02-DFA0A04FC94B}">
              <ma14:wrappingTextBoxFlag xmlns:ma14="http://schemas.microsoft.com/office/mac/drawingml/2011/main" xmlns="" val="1"/>
            </a:ext>
          </a:extLst>
        </p:spPr>
        <p:txBody>
          <a:bodyPr lIns="88900" tIns="50799" rIns="88900" bIns="50799" anchor="ctr">
            <a:spAutoFit/>
          </a:bodyPr>
          <a:lstStyle/>
          <a:p>
            <a:pPr defTabSz="914367">
              <a:defRPr sz="1800"/>
            </a:pPr>
            <a:endParaRPr dirty="0">
              <a:uFill>
                <a:solidFill/>
              </a:uFill>
              <a:latin typeface="Arial"/>
              <a:ea typeface="Arial"/>
              <a:cs typeface="Arial"/>
              <a:sym typeface="Arial"/>
            </a:endParaRPr>
          </a:p>
        </p:txBody>
      </p:sp>
      <p:sp>
        <p:nvSpPr>
          <p:cNvPr id="2" name="Title 1"/>
          <p:cNvSpPr>
            <a:spLocks noGrp="1"/>
          </p:cNvSpPr>
          <p:nvPr>
            <p:ph type="title"/>
          </p:nvPr>
        </p:nvSpPr>
        <p:spPr>
          <a:xfrm>
            <a:off x="621420" y="405439"/>
            <a:ext cx="7358063" cy="1777210"/>
          </a:xfrm>
        </p:spPr>
        <p:txBody>
          <a:bodyPr/>
          <a:lstStyle/>
          <a:p>
            <a:r>
              <a:rPr lang="en-GB" sz="3600" dirty="0">
                <a:solidFill>
                  <a:srgbClr val="002060"/>
                </a:solidFill>
                <a:latin typeface="Segoe UI Semibold" panose="020B0702040204020203" pitchFamily="34" charset="0"/>
                <a:cs typeface="Segoe UI Semibold" panose="020B0702040204020203" pitchFamily="34" charset="0"/>
              </a:rPr>
              <a:t>Further Key workers- </a:t>
            </a:r>
            <a:r>
              <a:rPr lang="en-GB" sz="3600" b="1" dirty="0">
                <a:solidFill>
                  <a:srgbClr val="002060"/>
                </a:solidFill>
                <a:latin typeface="Segoe UI Semibold" panose="020B0702040204020203" pitchFamily="34" charset="0"/>
                <a:cs typeface="Segoe UI Semibold" panose="020B0702040204020203" pitchFamily="34" charset="0"/>
              </a:rPr>
              <a:t> vital jobs for public health and safety</a:t>
            </a:r>
          </a:p>
        </p:txBody>
      </p:sp>
      <p:sp>
        <p:nvSpPr>
          <p:cNvPr id="3" name="Text Placeholder 2"/>
          <p:cNvSpPr>
            <a:spLocks noGrp="1"/>
          </p:cNvSpPr>
          <p:nvPr>
            <p:ph type="body" idx="1"/>
          </p:nvPr>
        </p:nvSpPr>
        <p:spPr>
          <a:xfrm>
            <a:off x="1130560" y="2182649"/>
            <a:ext cx="8429076" cy="3489731"/>
          </a:xfrm>
        </p:spPr>
        <p:txBody>
          <a:bodyPr/>
          <a:lstStyle/>
          <a:p>
            <a:pPr algn="l"/>
            <a:r>
              <a:rPr lang="en-GB" sz="2000" u="sng" dirty="0">
                <a:solidFill>
                  <a:srgbClr val="002060"/>
                </a:solidFill>
                <a:latin typeface="Segoe UI Semibold" panose="020B0702040204020203" pitchFamily="34" charset="0"/>
                <a:cs typeface="Segoe UI Semibold" panose="020B0702040204020203" pitchFamily="34" charset="0"/>
              </a:rPr>
              <a:t>Food</a:t>
            </a:r>
            <a:r>
              <a:rPr lang="en-GB" sz="2000" dirty="0">
                <a:solidFill>
                  <a:srgbClr val="002060"/>
                </a:solidFill>
                <a:latin typeface="Segoe UI Semibold" panose="020B0702040204020203" pitchFamily="34" charset="0"/>
                <a:cs typeface="Segoe UI Semibold" panose="020B0702040204020203" pitchFamily="34" charset="0"/>
              </a:rPr>
              <a:t> (production, distribution, sales and delivery)</a:t>
            </a:r>
          </a:p>
          <a:p>
            <a:pPr algn="l"/>
            <a:endParaRPr lang="en-GB" sz="2000" dirty="0">
              <a:solidFill>
                <a:srgbClr val="002060"/>
              </a:solidFill>
              <a:latin typeface="Segoe UI Semibold" panose="020B0702040204020203" pitchFamily="34" charset="0"/>
              <a:cs typeface="Segoe UI Semibold" panose="020B0702040204020203" pitchFamily="34" charset="0"/>
            </a:endParaRPr>
          </a:p>
          <a:p>
            <a:pPr algn="l"/>
            <a:r>
              <a:rPr lang="en-GB" sz="2000" u="sng" dirty="0">
                <a:solidFill>
                  <a:srgbClr val="002060"/>
                </a:solidFill>
                <a:latin typeface="Segoe UI Semibold" panose="020B0702040204020203" pitchFamily="34" charset="0"/>
                <a:cs typeface="Segoe UI Semibold" panose="020B0702040204020203" pitchFamily="34" charset="0"/>
              </a:rPr>
              <a:t>Police</a:t>
            </a:r>
            <a:r>
              <a:rPr lang="en-GB" sz="2000" dirty="0">
                <a:solidFill>
                  <a:srgbClr val="002060"/>
                </a:solidFill>
                <a:latin typeface="Segoe UI Semibold" panose="020B0702040204020203" pitchFamily="34" charset="0"/>
                <a:cs typeface="Segoe UI Semibold" panose="020B0702040204020203" pitchFamily="34" charset="0"/>
              </a:rPr>
              <a:t>, MOD, armed forces personnel, fire and rescue, prison and probation staff etc</a:t>
            </a:r>
          </a:p>
          <a:p>
            <a:pPr algn="l"/>
            <a:endParaRPr lang="en-GB" sz="2000" dirty="0">
              <a:solidFill>
                <a:srgbClr val="002060"/>
              </a:solidFill>
              <a:latin typeface="Segoe UI Semibold" panose="020B0702040204020203" pitchFamily="34" charset="0"/>
              <a:cs typeface="Segoe UI Semibold" panose="020B0702040204020203" pitchFamily="34" charset="0"/>
            </a:endParaRPr>
          </a:p>
          <a:p>
            <a:pPr algn="l"/>
            <a:r>
              <a:rPr lang="en-GB" sz="2000" dirty="0">
                <a:solidFill>
                  <a:srgbClr val="002060"/>
                </a:solidFill>
                <a:latin typeface="Segoe UI Semibold" panose="020B0702040204020203" pitchFamily="34" charset="0"/>
                <a:cs typeface="Segoe UI Semibold" panose="020B0702040204020203" pitchFamily="34" charset="0"/>
              </a:rPr>
              <a:t>Transport workers</a:t>
            </a:r>
          </a:p>
          <a:p>
            <a:pPr algn="l"/>
            <a:endParaRPr lang="en-GB" sz="2000" dirty="0">
              <a:solidFill>
                <a:srgbClr val="002060"/>
              </a:solidFill>
              <a:latin typeface="Segoe UI Semibold" panose="020B0702040204020203" pitchFamily="34" charset="0"/>
              <a:cs typeface="Segoe UI Semibold" panose="020B0702040204020203" pitchFamily="34" charset="0"/>
            </a:endParaRPr>
          </a:p>
          <a:p>
            <a:pPr algn="l"/>
            <a:r>
              <a:rPr lang="en-GB" sz="2000" dirty="0">
                <a:solidFill>
                  <a:srgbClr val="002060"/>
                </a:solidFill>
                <a:latin typeface="Segoe UI Semibold" panose="020B0702040204020203" pitchFamily="34" charset="0"/>
                <a:cs typeface="Segoe UI Semibold" panose="020B0702040204020203" pitchFamily="34" charset="0"/>
              </a:rPr>
              <a:t>Key public services related to local and national government admin roles including benefit payments; postal and justice systems, religious staff</a:t>
            </a:r>
          </a:p>
          <a:p>
            <a:pPr algn="l"/>
            <a:endParaRPr lang="en-GB" sz="2000" dirty="0">
              <a:solidFill>
                <a:srgbClr val="002060"/>
              </a:solidFill>
              <a:latin typeface="Segoe UI Semibold" panose="020B0702040204020203" pitchFamily="34" charset="0"/>
              <a:cs typeface="Segoe UI Semibold" panose="020B0702040204020203" pitchFamily="34" charset="0"/>
            </a:endParaRPr>
          </a:p>
          <a:p>
            <a:pPr algn="l"/>
            <a:r>
              <a:rPr lang="en-GB" sz="2000" dirty="0">
                <a:solidFill>
                  <a:srgbClr val="002060"/>
                </a:solidFill>
                <a:latin typeface="Segoe UI Semibold" panose="020B0702040204020203" pitchFamily="34" charset="0"/>
                <a:cs typeface="Segoe UI Semibold" panose="020B0702040204020203" pitchFamily="34" charset="0"/>
              </a:rPr>
              <a:t>Utility Workers, essential financial services, police and support staff</a:t>
            </a:r>
          </a:p>
          <a:p>
            <a:pPr algn="l"/>
            <a:endParaRPr lang="en-GB" sz="2000" dirty="0">
              <a:solidFill>
                <a:srgbClr val="002060"/>
              </a:solidFill>
              <a:latin typeface="Segoe UI Semibold" panose="020B0702040204020203" pitchFamily="34" charset="0"/>
              <a:cs typeface="Segoe UI Semibold" panose="020B0702040204020203" pitchFamily="34" charset="0"/>
            </a:endParaRPr>
          </a:p>
          <a:p>
            <a:pPr algn="l"/>
            <a:endParaRPr lang="en-GB" sz="2400" dirty="0">
              <a:latin typeface="Arial" panose="020B0604020202020204" pitchFamily="34" charset="0"/>
              <a:cs typeface="Arial" panose="020B0604020202020204" pitchFamily="34" charset="0"/>
            </a:endParaRPr>
          </a:p>
          <a:p>
            <a:endParaRPr lang="en-GB" sz="3797" dirty="0">
              <a:latin typeface="Arial" panose="020B0604020202020204" pitchFamily="34" charset="0"/>
              <a:cs typeface="Arial" panose="020B0604020202020204" pitchFamily="34" charset="0"/>
            </a:endParaRPr>
          </a:p>
        </p:txBody>
      </p:sp>
      <p:pic>
        <p:nvPicPr>
          <p:cNvPr id="9" name="Picture 8" descr="A picture containing drawing&#10;&#10;Description automatically generated">
            <a:extLst>
              <a:ext uri="{FF2B5EF4-FFF2-40B4-BE49-F238E27FC236}">
                <a16:creationId xmlns:a16="http://schemas.microsoft.com/office/drawing/2014/main" id="{1B695E2F-EBF1-4BC4-8744-1B7407F4FE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280" y="111690"/>
            <a:ext cx="2581016" cy="881047"/>
          </a:xfrm>
          <a:prstGeom prst="rect">
            <a:avLst/>
          </a:prstGeom>
        </p:spPr>
      </p:pic>
      <p:sp>
        <p:nvSpPr>
          <p:cNvPr id="11" name="TextBox 10">
            <a:extLst>
              <a:ext uri="{FF2B5EF4-FFF2-40B4-BE49-F238E27FC236}">
                <a16:creationId xmlns:a16="http://schemas.microsoft.com/office/drawing/2014/main" id="{541963D0-F9B7-4C32-9A4F-887C8300ED8F}"/>
              </a:ext>
            </a:extLst>
          </p:cNvPr>
          <p:cNvSpPr txBox="1"/>
          <p:nvPr/>
        </p:nvSpPr>
        <p:spPr>
          <a:xfrm>
            <a:off x="205784" y="6333789"/>
            <a:ext cx="2354536" cy="369332"/>
          </a:xfrm>
          <a:prstGeom prst="rect">
            <a:avLst/>
          </a:prstGeom>
          <a:noFill/>
        </p:spPr>
        <p:txBody>
          <a:bodyPr wrap="square" rtlCol="0">
            <a:spAutoFit/>
          </a:bodyPr>
          <a:lstStyle/>
          <a:p>
            <a:r>
              <a:rPr lang="en-GB" dirty="0">
                <a:solidFill>
                  <a:schemeClr val="bg1"/>
                </a:solidFill>
                <a:latin typeface="Segoe UI Semibold" panose="020B0702040204020203" pitchFamily="34" charset="0"/>
                <a:cs typeface="Segoe UI Semibold" panose="020B0702040204020203" pitchFamily="34" charset="0"/>
              </a:rPr>
              <a:t>www.precisehr.co.uk</a:t>
            </a:r>
          </a:p>
        </p:txBody>
      </p:sp>
      <p:sp>
        <p:nvSpPr>
          <p:cNvPr id="12" name="TextBox 11">
            <a:extLst>
              <a:ext uri="{FF2B5EF4-FFF2-40B4-BE49-F238E27FC236}">
                <a16:creationId xmlns:a16="http://schemas.microsoft.com/office/drawing/2014/main" id="{FF5473F8-14F4-4777-8550-D1105A9C6F88}"/>
              </a:ext>
            </a:extLst>
          </p:cNvPr>
          <p:cNvSpPr txBox="1"/>
          <p:nvPr/>
        </p:nvSpPr>
        <p:spPr>
          <a:xfrm>
            <a:off x="7896355" y="6333789"/>
            <a:ext cx="4190964" cy="369332"/>
          </a:xfrm>
          <a:prstGeom prst="rect">
            <a:avLst/>
          </a:prstGeom>
          <a:noFill/>
        </p:spPr>
        <p:txBody>
          <a:bodyPr wrap="square" rtlCol="0">
            <a:spAutoFit/>
          </a:bodyPr>
          <a:lstStyle/>
          <a:p>
            <a:r>
              <a:rPr lang="en-GB" dirty="0">
                <a:solidFill>
                  <a:schemeClr val="bg1"/>
                </a:solidFill>
                <a:latin typeface="Segoe UI Semibold" panose="020B0702040204020203" pitchFamily="34" charset="0"/>
                <a:cs typeface="Segoe UI Semibold" panose="020B0702040204020203" pitchFamily="34" charset="0"/>
              </a:rPr>
              <a:t>Market-leading people practitioners</a:t>
            </a:r>
          </a:p>
        </p:txBody>
      </p:sp>
      <p:sp>
        <p:nvSpPr>
          <p:cNvPr id="14" name="TextBox 13">
            <a:extLst>
              <a:ext uri="{FF2B5EF4-FFF2-40B4-BE49-F238E27FC236}">
                <a16:creationId xmlns:a16="http://schemas.microsoft.com/office/drawing/2014/main" id="{1378F09A-340D-42D4-89BE-33090D87D74C}"/>
              </a:ext>
            </a:extLst>
          </p:cNvPr>
          <p:cNvSpPr txBox="1"/>
          <p:nvPr/>
        </p:nvSpPr>
        <p:spPr>
          <a:xfrm>
            <a:off x="262678" y="6350449"/>
            <a:ext cx="2354536" cy="369332"/>
          </a:xfrm>
          <a:prstGeom prst="rect">
            <a:avLst/>
          </a:prstGeom>
          <a:noFill/>
        </p:spPr>
        <p:txBody>
          <a:bodyPr wrap="square" rtlCol="0">
            <a:spAutoFit/>
          </a:bodyPr>
          <a:lstStyle/>
          <a:p>
            <a:r>
              <a:rPr lang="en-GB" dirty="0">
                <a:solidFill>
                  <a:schemeClr val="bg1"/>
                </a:solidFill>
                <a:latin typeface="Segoe UI Semibold" panose="020B0702040204020203" pitchFamily="34" charset="0"/>
                <a:cs typeface="Segoe UI Semibold" panose="020B0702040204020203" pitchFamily="34" charset="0"/>
              </a:rPr>
              <a:t>www.precisehr.co.uk</a:t>
            </a:r>
          </a:p>
        </p:txBody>
      </p:sp>
      <p:sp>
        <p:nvSpPr>
          <p:cNvPr id="15" name="TextBox 14">
            <a:extLst>
              <a:ext uri="{FF2B5EF4-FFF2-40B4-BE49-F238E27FC236}">
                <a16:creationId xmlns:a16="http://schemas.microsoft.com/office/drawing/2014/main" id="{77A5CFAC-E00A-4C9A-A849-F0F2A77B4DB7}"/>
              </a:ext>
            </a:extLst>
          </p:cNvPr>
          <p:cNvSpPr txBox="1"/>
          <p:nvPr/>
        </p:nvSpPr>
        <p:spPr>
          <a:xfrm>
            <a:off x="8016425" y="6333789"/>
            <a:ext cx="4190964" cy="369332"/>
          </a:xfrm>
          <a:prstGeom prst="rect">
            <a:avLst/>
          </a:prstGeom>
          <a:noFill/>
        </p:spPr>
        <p:txBody>
          <a:bodyPr wrap="square" rtlCol="0">
            <a:spAutoFit/>
          </a:bodyPr>
          <a:lstStyle/>
          <a:p>
            <a:r>
              <a:rPr lang="en-GB" dirty="0">
                <a:solidFill>
                  <a:schemeClr val="bg1"/>
                </a:solidFill>
                <a:latin typeface="Segoe UI Semibold" panose="020B0702040204020203" pitchFamily="34" charset="0"/>
                <a:cs typeface="Segoe UI Semibold" panose="020B0702040204020203" pitchFamily="34" charset="0"/>
              </a:rPr>
              <a:t>Market-leading people practitioners</a:t>
            </a:r>
          </a:p>
        </p:txBody>
      </p:sp>
    </p:spTree>
    <p:extLst>
      <p:ext uri="{BB962C8B-B14F-4D97-AF65-F5344CB8AC3E}">
        <p14:creationId xmlns:p14="http://schemas.microsoft.com/office/powerpoint/2010/main" val="339162974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9DAE4A6-655F-4DA0-A54B-1AF08C4EC9D1}"/>
              </a:ext>
            </a:extLst>
          </p:cNvPr>
          <p:cNvPicPr>
            <a:picLocks noChangeAspect="1"/>
          </p:cNvPicPr>
          <p:nvPr/>
        </p:nvPicPr>
        <p:blipFill>
          <a:blip r:embed="rId3"/>
          <a:stretch>
            <a:fillRect/>
          </a:stretch>
        </p:blipFill>
        <p:spPr>
          <a:xfrm>
            <a:off x="0" y="4850969"/>
            <a:ext cx="12201107" cy="2007031"/>
          </a:xfrm>
          <a:prstGeom prst="rect">
            <a:avLst/>
          </a:prstGeom>
        </p:spPr>
      </p:pic>
      <p:sp>
        <p:nvSpPr>
          <p:cNvPr id="27" name="Shape 27"/>
          <p:cNvSpPr/>
          <p:nvPr/>
        </p:nvSpPr>
        <p:spPr>
          <a:xfrm>
            <a:off x="3881422" y="3564304"/>
            <a:ext cx="6786579" cy="595033"/>
          </a:xfrm>
          <a:prstGeom prst="rect">
            <a:avLst/>
          </a:prstGeom>
          <a:ln w="12700">
            <a:miter lim="400000"/>
          </a:ln>
          <a:extLst>
            <a:ext uri="{C572A759-6A51-4108-AA02-DFA0A04FC94B}">
              <ma14:wrappingTextBoxFlag xmlns:ma14="http://schemas.microsoft.com/office/mac/drawingml/2011/main" xmlns="" val="1"/>
            </a:ext>
          </a:extLst>
        </p:spPr>
        <p:txBody>
          <a:bodyPr lIns="88900" tIns="50799" rIns="88900" bIns="50799">
            <a:spAutoFit/>
          </a:bodyPr>
          <a:lstStyle>
            <a:lvl1pPr algn="l" defTabSz="1300480">
              <a:spcBef>
                <a:spcPts val="1000"/>
              </a:spcBef>
              <a:defRPr sz="4551">
                <a:solidFill>
                  <a:srgbClr val="FFFFFF"/>
                </a:solidFill>
                <a:uFill>
                  <a:solidFill>
                    <a:srgbClr val="FFFFFF"/>
                  </a:solidFill>
                </a:uFill>
                <a:latin typeface="Trebuchet MS"/>
                <a:ea typeface="Trebuchet MS"/>
                <a:cs typeface="Trebuchet MS"/>
                <a:sym typeface="Trebuchet MS"/>
              </a:defRPr>
            </a:lvl1pPr>
          </a:lstStyle>
          <a:p>
            <a:pPr lvl="0">
              <a:defRPr sz="1800">
                <a:solidFill>
                  <a:srgbClr val="000000"/>
                </a:solidFill>
                <a:uFillTx/>
              </a:defRPr>
            </a:pPr>
            <a:endParaRPr sz="3200" dirty="0"/>
          </a:p>
        </p:txBody>
      </p:sp>
      <p:sp>
        <p:nvSpPr>
          <p:cNvPr id="29" name="Shape 29"/>
          <p:cNvSpPr/>
          <p:nvPr/>
        </p:nvSpPr>
        <p:spPr>
          <a:xfrm>
            <a:off x="1774825" y="5787150"/>
            <a:ext cx="4392614" cy="379589"/>
          </a:xfrm>
          <a:prstGeom prst="rect">
            <a:avLst/>
          </a:prstGeom>
          <a:ln w="12700">
            <a:miter lim="400000"/>
          </a:ln>
          <a:extLst>
            <a:ext uri="{C572A759-6A51-4108-AA02-DFA0A04FC94B}">
              <ma14:wrappingTextBoxFlag xmlns:ma14="http://schemas.microsoft.com/office/mac/drawingml/2011/main" xmlns="" val="1"/>
            </a:ext>
          </a:extLst>
        </p:spPr>
        <p:txBody>
          <a:bodyPr lIns="88900" tIns="50799" rIns="88900" bIns="50799" anchor="ctr">
            <a:spAutoFit/>
          </a:bodyPr>
          <a:lstStyle/>
          <a:p>
            <a:pPr defTabSz="914367">
              <a:defRPr sz="1800"/>
            </a:pPr>
            <a:endParaRPr dirty="0">
              <a:uFill>
                <a:solidFill/>
              </a:uFill>
              <a:latin typeface="Arial"/>
              <a:ea typeface="Arial"/>
              <a:cs typeface="Arial"/>
              <a:sym typeface="Arial"/>
            </a:endParaRPr>
          </a:p>
        </p:txBody>
      </p:sp>
      <p:sp>
        <p:nvSpPr>
          <p:cNvPr id="2" name="Title 1"/>
          <p:cNvSpPr>
            <a:spLocks noGrp="1"/>
          </p:cNvSpPr>
          <p:nvPr>
            <p:ph type="title"/>
          </p:nvPr>
        </p:nvSpPr>
        <p:spPr>
          <a:xfrm>
            <a:off x="621420" y="405439"/>
            <a:ext cx="7358063" cy="1265766"/>
          </a:xfrm>
        </p:spPr>
        <p:txBody>
          <a:bodyPr/>
          <a:lstStyle/>
          <a:p>
            <a:r>
              <a:rPr lang="en-GB" b="1" dirty="0">
                <a:solidFill>
                  <a:srgbClr val="002060"/>
                </a:solidFill>
                <a:latin typeface="Segoe UI Semibold" panose="020B0702040204020203" pitchFamily="34" charset="0"/>
                <a:cs typeface="Segoe UI Semibold" panose="020B0702040204020203" pitchFamily="34" charset="0"/>
              </a:rPr>
              <a:t>Social Care Sector -  </a:t>
            </a:r>
          </a:p>
        </p:txBody>
      </p:sp>
      <p:sp>
        <p:nvSpPr>
          <p:cNvPr id="3" name="Text Placeholder 2"/>
          <p:cNvSpPr>
            <a:spLocks noGrp="1"/>
          </p:cNvSpPr>
          <p:nvPr>
            <p:ph type="body" idx="1"/>
          </p:nvPr>
        </p:nvSpPr>
        <p:spPr>
          <a:xfrm>
            <a:off x="1130560" y="1691218"/>
            <a:ext cx="8429076" cy="4095932"/>
          </a:xfrm>
        </p:spPr>
        <p:txBody>
          <a:bodyPr/>
          <a:lstStyle/>
          <a:p>
            <a:pPr algn="l"/>
            <a:r>
              <a:rPr lang="en-GB" dirty="0">
                <a:solidFill>
                  <a:srgbClr val="002060"/>
                </a:solidFill>
                <a:latin typeface="Segoe UI Semibold" panose="020B0702040204020203" pitchFamily="34" charset="0"/>
                <a:cs typeface="Segoe UI Semibold" panose="020B0702040204020203" pitchFamily="34" charset="0"/>
              </a:rPr>
              <a:t>Wholesale closure of workplaces in the social care sector is not an option. </a:t>
            </a:r>
          </a:p>
          <a:p>
            <a:pPr algn="l"/>
            <a:endParaRPr lang="en-GB" dirty="0">
              <a:solidFill>
                <a:srgbClr val="002060"/>
              </a:solidFill>
              <a:latin typeface="Segoe UI Semibold" panose="020B0702040204020203" pitchFamily="34" charset="0"/>
              <a:cs typeface="Segoe UI Semibold" panose="020B0702040204020203" pitchFamily="34" charset="0"/>
            </a:endParaRPr>
          </a:p>
          <a:p>
            <a:pPr algn="l"/>
            <a:r>
              <a:rPr lang="en-GB" dirty="0">
                <a:solidFill>
                  <a:srgbClr val="002060"/>
                </a:solidFill>
                <a:latin typeface="Segoe UI Semibold" panose="020B0702040204020203" pitchFamily="34" charset="0"/>
                <a:cs typeface="Segoe UI Semibold" panose="020B0702040204020203" pitchFamily="34" charset="0"/>
              </a:rPr>
              <a:t>Maintaining services is key and those working in this sector are now identified as Key workers for child schooling purposes.</a:t>
            </a:r>
          </a:p>
          <a:p>
            <a:pPr algn="l"/>
            <a:endParaRPr lang="en-GB" dirty="0">
              <a:solidFill>
                <a:srgbClr val="002060"/>
              </a:solidFill>
              <a:latin typeface="Segoe UI Semibold" panose="020B0702040204020203" pitchFamily="34" charset="0"/>
              <a:cs typeface="Segoe UI Semibold" panose="020B0702040204020203" pitchFamily="34" charset="0"/>
            </a:endParaRPr>
          </a:p>
          <a:p>
            <a:pPr algn="l"/>
            <a:r>
              <a:rPr lang="en-GB" dirty="0">
                <a:solidFill>
                  <a:srgbClr val="002060"/>
                </a:solidFill>
                <a:latin typeface="Segoe UI Semibold" panose="020B0702040204020203" pitchFamily="34" charset="0"/>
                <a:cs typeface="Segoe UI Semibold" panose="020B0702040204020203" pitchFamily="34" charset="0"/>
              </a:rPr>
              <a:t>Should your staff contract the virus measures would include:</a:t>
            </a:r>
          </a:p>
          <a:p>
            <a:pPr marL="342900" lvl="0" indent="-342900" algn="l">
              <a:buFont typeface="Arial" panose="020B0604020202020204" pitchFamily="34" charset="0"/>
              <a:buChar char="•"/>
            </a:pPr>
            <a:r>
              <a:rPr lang="en-GB" dirty="0">
                <a:solidFill>
                  <a:srgbClr val="002060"/>
                </a:solidFill>
                <a:latin typeface="Segoe UI Semibold" panose="020B0702040204020203" pitchFamily="34" charset="0"/>
                <a:cs typeface="Segoe UI Semibold" panose="020B0702040204020203" pitchFamily="34" charset="0"/>
              </a:rPr>
              <a:t>Controlling the spread after infection.</a:t>
            </a:r>
          </a:p>
          <a:p>
            <a:pPr marL="342900" lvl="0" indent="-342900" algn="l">
              <a:buFont typeface="Arial" panose="020B0604020202020204" pitchFamily="34" charset="0"/>
              <a:buChar char="•"/>
            </a:pPr>
            <a:r>
              <a:rPr lang="en-GB" dirty="0">
                <a:solidFill>
                  <a:srgbClr val="002060"/>
                </a:solidFill>
                <a:latin typeface="Segoe UI Semibold" panose="020B0702040204020203" pitchFamily="34" charset="0"/>
                <a:cs typeface="Segoe UI Semibold" panose="020B0702040204020203" pitchFamily="34" charset="0"/>
              </a:rPr>
              <a:t>Prioritisation of services.</a:t>
            </a:r>
          </a:p>
          <a:p>
            <a:pPr marL="342900" lvl="0" indent="-342900" algn="l">
              <a:buFont typeface="Arial" panose="020B0604020202020204" pitchFamily="34" charset="0"/>
              <a:buChar char="•"/>
            </a:pPr>
            <a:r>
              <a:rPr lang="en-GB" dirty="0">
                <a:solidFill>
                  <a:srgbClr val="002060"/>
                </a:solidFill>
                <a:latin typeface="Segoe UI Semibold" panose="020B0702040204020203" pitchFamily="34" charset="0"/>
                <a:cs typeface="Segoe UI Semibold" panose="020B0702040204020203" pitchFamily="34" charset="0"/>
              </a:rPr>
              <a:t>Cancelling annual leave.</a:t>
            </a:r>
          </a:p>
          <a:p>
            <a:pPr marL="342900" lvl="0" indent="-342900" algn="l">
              <a:buFont typeface="Arial" panose="020B0604020202020204" pitchFamily="34" charset="0"/>
              <a:buChar char="•"/>
            </a:pPr>
            <a:r>
              <a:rPr lang="en-GB" dirty="0">
                <a:solidFill>
                  <a:srgbClr val="002060"/>
                </a:solidFill>
                <a:latin typeface="Segoe UI Semibold" panose="020B0702040204020203" pitchFamily="34" charset="0"/>
                <a:cs typeface="Segoe UI Semibold" panose="020B0702040204020203" pitchFamily="34" charset="0"/>
              </a:rPr>
              <a:t>Increasing pay.</a:t>
            </a:r>
          </a:p>
          <a:p>
            <a:pPr marL="342900" lvl="0" indent="-342900" algn="l">
              <a:buFont typeface="Arial" panose="020B0604020202020204" pitchFamily="34" charset="0"/>
              <a:buChar char="•"/>
            </a:pPr>
            <a:r>
              <a:rPr lang="en-GB" dirty="0">
                <a:solidFill>
                  <a:srgbClr val="002060"/>
                </a:solidFill>
                <a:latin typeface="Segoe UI Semibold" panose="020B0702040204020203" pitchFamily="34" charset="0"/>
                <a:cs typeface="Segoe UI Semibold" panose="020B0702040204020203" pitchFamily="34" charset="0"/>
              </a:rPr>
              <a:t>Use of agency staf</a:t>
            </a:r>
            <a:r>
              <a:rPr lang="en-GB" dirty="0"/>
              <a:t>f.</a:t>
            </a:r>
          </a:p>
          <a:p>
            <a:pPr marL="342900" lvl="0" indent="-342900" algn="l">
              <a:buFont typeface="Arial" panose="020B0604020202020204" pitchFamily="34" charset="0"/>
              <a:buChar char="•"/>
            </a:pPr>
            <a:endParaRPr lang="en-GB" dirty="0"/>
          </a:p>
          <a:p>
            <a:endParaRPr lang="en-GB" sz="3797" dirty="0">
              <a:latin typeface="Arial" panose="020B0604020202020204" pitchFamily="34" charset="0"/>
              <a:cs typeface="Arial" panose="020B0604020202020204" pitchFamily="34" charset="0"/>
            </a:endParaRPr>
          </a:p>
        </p:txBody>
      </p:sp>
      <p:pic>
        <p:nvPicPr>
          <p:cNvPr id="9" name="Picture 8" descr="A picture containing drawing&#10;&#10;Description automatically generated">
            <a:extLst>
              <a:ext uri="{FF2B5EF4-FFF2-40B4-BE49-F238E27FC236}">
                <a16:creationId xmlns:a16="http://schemas.microsoft.com/office/drawing/2014/main" id="{1B695E2F-EBF1-4BC4-8744-1B7407F4FE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280" y="111690"/>
            <a:ext cx="2581016" cy="881047"/>
          </a:xfrm>
          <a:prstGeom prst="rect">
            <a:avLst/>
          </a:prstGeom>
        </p:spPr>
      </p:pic>
      <p:sp>
        <p:nvSpPr>
          <p:cNvPr id="11" name="TextBox 10">
            <a:extLst>
              <a:ext uri="{FF2B5EF4-FFF2-40B4-BE49-F238E27FC236}">
                <a16:creationId xmlns:a16="http://schemas.microsoft.com/office/drawing/2014/main" id="{541963D0-F9B7-4C32-9A4F-887C8300ED8F}"/>
              </a:ext>
            </a:extLst>
          </p:cNvPr>
          <p:cNvSpPr txBox="1"/>
          <p:nvPr/>
        </p:nvSpPr>
        <p:spPr>
          <a:xfrm>
            <a:off x="205784" y="6333789"/>
            <a:ext cx="2354536" cy="369332"/>
          </a:xfrm>
          <a:prstGeom prst="rect">
            <a:avLst/>
          </a:prstGeom>
          <a:noFill/>
        </p:spPr>
        <p:txBody>
          <a:bodyPr wrap="square" rtlCol="0">
            <a:spAutoFit/>
          </a:bodyPr>
          <a:lstStyle/>
          <a:p>
            <a:r>
              <a:rPr lang="en-GB" dirty="0">
                <a:solidFill>
                  <a:schemeClr val="bg1"/>
                </a:solidFill>
                <a:latin typeface="Segoe UI Semibold" panose="020B0702040204020203" pitchFamily="34" charset="0"/>
                <a:cs typeface="Segoe UI Semibold" panose="020B0702040204020203" pitchFamily="34" charset="0"/>
              </a:rPr>
              <a:t>www.precisehr.co.uk</a:t>
            </a:r>
          </a:p>
        </p:txBody>
      </p:sp>
      <p:sp>
        <p:nvSpPr>
          <p:cNvPr id="12" name="TextBox 11">
            <a:extLst>
              <a:ext uri="{FF2B5EF4-FFF2-40B4-BE49-F238E27FC236}">
                <a16:creationId xmlns:a16="http://schemas.microsoft.com/office/drawing/2014/main" id="{FF5473F8-14F4-4777-8550-D1105A9C6F88}"/>
              </a:ext>
            </a:extLst>
          </p:cNvPr>
          <p:cNvSpPr txBox="1"/>
          <p:nvPr/>
        </p:nvSpPr>
        <p:spPr>
          <a:xfrm>
            <a:off x="7896355" y="6333789"/>
            <a:ext cx="4190964" cy="369332"/>
          </a:xfrm>
          <a:prstGeom prst="rect">
            <a:avLst/>
          </a:prstGeom>
          <a:noFill/>
        </p:spPr>
        <p:txBody>
          <a:bodyPr wrap="square" rtlCol="0">
            <a:spAutoFit/>
          </a:bodyPr>
          <a:lstStyle/>
          <a:p>
            <a:r>
              <a:rPr lang="en-GB" dirty="0">
                <a:solidFill>
                  <a:schemeClr val="bg1"/>
                </a:solidFill>
                <a:latin typeface="Segoe UI Semibold" panose="020B0702040204020203" pitchFamily="34" charset="0"/>
                <a:cs typeface="Segoe UI Semibold" panose="020B0702040204020203" pitchFamily="34" charset="0"/>
              </a:rPr>
              <a:t>Market-leading people practitioners</a:t>
            </a:r>
          </a:p>
        </p:txBody>
      </p:sp>
    </p:spTree>
    <p:extLst>
      <p:ext uri="{BB962C8B-B14F-4D97-AF65-F5344CB8AC3E}">
        <p14:creationId xmlns:p14="http://schemas.microsoft.com/office/powerpoint/2010/main" val="370371716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p:nvPr/>
        </p:nvSpPr>
        <p:spPr>
          <a:xfrm>
            <a:off x="3881422" y="3564304"/>
            <a:ext cx="6786579" cy="595033"/>
          </a:xfrm>
          <a:prstGeom prst="rect">
            <a:avLst/>
          </a:prstGeom>
          <a:ln w="12700">
            <a:miter lim="400000"/>
          </a:ln>
          <a:extLst>
            <a:ext uri="{C572A759-6A51-4108-AA02-DFA0A04FC94B}">
              <ma14:wrappingTextBoxFlag xmlns:ma14="http://schemas.microsoft.com/office/mac/drawingml/2011/main" xmlns="" val="1"/>
            </a:ext>
          </a:extLst>
        </p:spPr>
        <p:txBody>
          <a:bodyPr lIns="88900" tIns="50799" rIns="88900" bIns="50799">
            <a:spAutoFit/>
          </a:bodyPr>
          <a:lstStyle>
            <a:lvl1pPr algn="l" defTabSz="1300480">
              <a:spcBef>
                <a:spcPts val="1000"/>
              </a:spcBef>
              <a:defRPr sz="4551">
                <a:solidFill>
                  <a:srgbClr val="FFFFFF"/>
                </a:solidFill>
                <a:uFill>
                  <a:solidFill>
                    <a:srgbClr val="FFFFFF"/>
                  </a:solidFill>
                </a:uFill>
                <a:latin typeface="Trebuchet MS"/>
                <a:ea typeface="Trebuchet MS"/>
                <a:cs typeface="Trebuchet MS"/>
                <a:sym typeface="Trebuchet MS"/>
              </a:defRPr>
            </a:lvl1pPr>
          </a:lstStyle>
          <a:p>
            <a:pPr lvl="0">
              <a:defRPr sz="1800">
                <a:solidFill>
                  <a:srgbClr val="000000"/>
                </a:solidFill>
                <a:uFillTx/>
              </a:defRPr>
            </a:pPr>
            <a:endParaRPr sz="3200" dirty="0"/>
          </a:p>
        </p:txBody>
      </p:sp>
      <p:sp>
        <p:nvSpPr>
          <p:cNvPr id="29" name="Shape 29"/>
          <p:cNvSpPr/>
          <p:nvPr/>
        </p:nvSpPr>
        <p:spPr>
          <a:xfrm>
            <a:off x="1774825" y="5787150"/>
            <a:ext cx="4392614" cy="379589"/>
          </a:xfrm>
          <a:prstGeom prst="rect">
            <a:avLst/>
          </a:prstGeom>
          <a:ln w="12700">
            <a:miter lim="400000"/>
          </a:ln>
          <a:extLst>
            <a:ext uri="{C572A759-6A51-4108-AA02-DFA0A04FC94B}">
              <ma14:wrappingTextBoxFlag xmlns:ma14="http://schemas.microsoft.com/office/mac/drawingml/2011/main" xmlns="" val="1"/>
            </a:ext>
          </a:extLst>
        </p:spPr>
        <p:txBody>
          <a:bodyPr lIns="88900" tIns="50799" rIns="88900" bIns="50799" anchor="ctr">
            <a:spAutoFit/>
          </a:bodyPr>
          <a:lstStyle/>
          <a:p>
            <a:pPr defTabSz="914367">
              <a:defRPr sz="1800"/>
            </a:pPr>
            <a:endParaRPr dirty="0">
              <a:uFill>
                <a:solidFill/>
              </a:uFill>
              <a:latin typeface="Arial"/>
              <a:ea typeface="Arial"/>
              <a:cs typeface="Arial"/>
              <a:sym typeface="Arial"/>
            </a:endParaRPr>
          </a:p>
        </p:txBody>
      </p:sp>
      <p:sp>
        <p:nvSpPr>
          <p:cNvPr id="2" name="Title 1"/>
          <p:cNvSpPr>
            <a:spLocks noGrp="1"/>
          </p:cNvSpPr>
          <p:nvPr>
            <p:ph type="title"/>
          </p:nvPr>
        </p:nvSpPr>
        <p:spPr>
          <a:xfrm>
            <a:off x="621420" y="405439"/>
            <a:ext cx="7358063" cy="1265766"/>
          </a:xfrm>
        </p:spPr>
        <p:txBody>
          <a:bodyPr/>
          <a:lstStyle/>
          <a:p>
            <a:r>
              <a:rPr lang="en-GB" b="1" dirty="0">
                <a:solidFill>
                  <a:srgbClr val="002060"/>
                </a:solidFill>
                <a:latin typeface="Segoe UI Semibold" panose="020B0702040204020203" pitchFamily="34" charset="0"/>
                <a:cs typeface="Segoe UI Semibold" panose="020B0702040204020203" pitchFamily="34" charset="0"/>
              </a:rPr>
              <a:t>Social Care Sector -  </a:t>
            </a:r>
          </a:p>
        </p:txBody>
      </p:sp>
      <p:sp>
        <p:nvSpPr>
          <p:cNvPr id="3" name="Text Placeholder 2"/>
          <p:cNvSpPr>
            <a:spLocks noGrp="1"/>
          </p:cNvSpPr>
          <p:nvPr>
            <p:ph type="body" idx="1"/>
          </p:nvPr>
        </p:nvSpPr>
        <p:spPr>
          <a:xfrm>
            <a:off x="1130560" y="1691218"/>
            <a:ext cx="8429076" cy="3671195"/>
          </a:xfrm>
        </p:spPr>
        <p:txBody>
          <a:bodyPr/>
          <a:lstStyle/>
          <a:p>
            <a:endParaRPr lang="en-GB" dirty="0"/>
          </a:p>
          <a:p>
            <a:pPr algn="l"/>
            <a:r>
              <a:rPr lang="en-GB" dirty="0">
                <a:solidFill>
                  <a:srgbClr val="002060"/>
                </a:solidFill>
                <a:latin typeface="Segoe UI Semibold" panose="020B0702040204020203" pitchFamily="34" charset="0"/>
                <a:cs typeface="Segoe UI Semibold" panose="020B0702040204020203" pitchFamily="34" charset="0"/>
              </a:rPr>
              <a:t>Wholesale closure of workplaces in the social care sector is not an option. </a:t>
            </a:r>
          </a:p>
          <a:p>
            <a:pPr algn="l"/>
            <a:r>
              <a:rPr lang="en-GB" dirty="0">
                <a:solidFill>
                  <a:srgbClr val="002060"/>
                </a:solidFill>
                <a:latin typeface="Segoe UI Semibold" panose="020B0702040204020203" pitchFamily="34" charset="0"/>
                <a:cs typeface="Segoe UI Semibold" panose="020B0702040204020203" pitchFamily="34" charset="0"/>
              </a:rPr>
              <a:t>Maintaining services is key </a:t>
            </a:r>
          </a:p>
          <a:p>
            <a:pPr algn="l"/>
            <a:r>
              <a:rPr lang="en-GB" dirty="0">
                <a:solidFill>
                  <a:srgbClr val="002060"/>
                </a:solidFill>
                <a:latin typeface="Segoe UI Semibold" panose="020B0702040204020203" pitchFamily="34" charset="0"/>
                <a:cs typeface="Segoe UI Semibold" panose="020B0702040204020203" pitchFamily="34" charset="0"/>
              </a:rPr>
              <a:t>Should your staff contract the virus measures would include:</a:t>
            </a:r>
          </a:p>
          <a:p>
            <a:pPr marL="342900" lvl="0" indent="-342900" algn="l">
              <a:buFont typeface="Arial" panose="020B0604020202020204" pitchFamily="34" charset="0"/>
              <a:buChar char="•"/>
            </a:pPr>
            <a:r>
              <a:rPr lang="en-GB" dirty="0">
                <a:solidFill>
                  <a:srgbClr val="002060"/>
                </a:solidFill>
                <a:latin typeface="Segoe UI Semibold" panose="020B0702040204020203" pitchFamily="34" charset="0"/>
                <a:cs typeface="Segoe UI Semibold" panose="020B0702040204020203" pitchFamily="34" charset="0"/>
              </a:rPr>
              <a:t>Controlling the spread after infection.</a:t>
            </a:r>
          </a:p>
          <a:p>
            <a:pPr marL="342900" lvl="0" indent="-342900" algn="l">
              <a:buFont typeface="Arial" panose="020B0604020202020204" pitchFamily="34" charset="0"/>
              <a:buChar char="•"/>
            </a:pPr>
            <a:r>
              <a:rPr lang="en-GB" dirty="0">
                <a:solidFill>
                  <a:srgbClr val="002060"/>
                </a:solidFill>
                <a:latin typeface="Segoe UI Semibold" panose="020B0702040204020203" pitchFamily="34" charset="0"/>
                <a:cs typeface="Segoe UI Semibold" panose="020B0702040204020203" pitchFamily="34" charset="0"/>
              </a:rPr>
              <a:t>Prioritisation of services.</a:t>
            </a:r>
          </a:p>
          <a:p>
            <a:pPr marL="342900" lvl="0" indent="-342900" algn="l">
              <a:buFont typeface="Arial" panose="020B0604020202020204" pitchFamily="34" charset="0"/>
              <a:buChar char="•"/>
            </a:pPr>
            <a:r>
              <a:rPr lang="en-GB" dirty="0">
                <a:solidFill>
                  <a:srgbClr val="002060"/>
                </a:solidFill>
                <a:latin typeface="Segoe UI Semibold" panose="020B0702040204020203" pitchFamily="34" charset="0"/>
                <a:cs typeface="Segoe UI Semibold" panose="020B0702040204020203" pitchFamily="34" charset="0"/>
              </a:rPr>
              <a:t>Cancelling annual leave.</a:t>
            </a:r>
          </a:p>
          <a:p>
            <a:pPr marL="342900" lvl="0" indent="-342900" algn="l">
              <a:buFont typeface="Arial" panose="020B0604020202020204" pitchFamily="34" charset="0"/>
              <a:buChar char="•"/>
            </a:pPr>
            <a:r>
              <a:rPr lang="en-GB" dirty="0">
                <a:solidFill>
                  <a:srgbClr val="002060"/>
                </a:solidFill>
                <a:latin typeface="Segoe UI Semibold" panose="020B0702040204020203" pitchFamily="34" charset="0"/>
                <a:cs typeface="Segoe UI Semibold" panose="020B0702040204020203" pitchFamily="34" charset="0"/>
              </a:rPr>
              <a:t>Increasing pay.</a:t>
            </a:r>
          </a:p>
          <a:p>
            <a:pPr marL="342900" lvl="0" indent="-342900" algn="l">
              <a:buFont typeface="Arial" panose="020B0604020202020204" pitchFamily="34" charset="0"/>
              <a:buChar char="•"/>
            </a:pPr>
            <a:r>
              <a:rPr lang="en-GB" dirty="0">
                <a:solidFill>
                  <a:srgbClr val="002060"/>
                </a:solidFill>
                <a:latin typeface="Segoe UI Semibold" panose="020B0702040204020203" pitchFamily="34" charset="0"/>
                <a:cs typeface="Segoe UI Semibold" panose="020B0702040204020203" pitchFamily="34" charset="0"/>
              </a:rPr>
              <a:t>Use of agency staff.</a:t>
            </a:r>
          </a:p>
          <a:p>
            <a:pPr marL="342900" lvl="0" indent="-342900" algn="l">
              <a:buFont typeface="Arial" panose="020B0604020202020204" pitchFamily="34" charset="0"/>
              <a:buChar char="•"/>
            </a:pPr>
            <a:endParaRPr lang="en-GB" dirty="0"/>
          </a:p>
          <a:p>
            <a:endParaRPr lang="en-GB" sz="3797" dirty="0">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89DAE4A6-655F-4DA0-A54B-1AF08C4EC9D1}"/>
              </a:ext>
            </a:extLst>
          </p:cNvPr>
          <p:cNvPicPr>
            <a:picLocks noChangeAspect="1"/>
          </p:cNvPicPr>
          <p:nvPr/>
        </p:nvPicPr>
        <p:blipFill>
          <a:blip r:embed="rId3"/>
          <a:stretch>
            <a:fillRect/>
          </a:stretch>
        </p:blipFill>
        <p:spPr>
          <a:xfrm>
            <a:off x="0" y="4850969"/>
            <a:ext cx="12201107" cy="2007031"/>
          </a:xfrm>
          <a:prstGeom prst="rect">
            <a:avLst/>
          </a:prstGeom>
        </p:spPr>
      </p:pic>
      <p:pic>
        <p:nvPicPr>
          <p:cNvPr id="9" name="Picture 8" descr="A picture containing drawing&#10;&#10;Description automatically generated">
            <a:extLst>
              <a:ext uri="{FF2B5EF4-FFF2-40B4-BE49-F238E27FC236}">
                <a16:creationId xmlns:a16="http://schemas.microsoft.com/office/drawing/2014/main" id="{1B695E2F-EBF1-4BC4-8744-1B7407F4FE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280" y="111690"/>
            <a:ext cx="2581016" cy="881047"/>
          </a:xfrm>
          <a:prstGeom prst="rect">
            <a:avLst/>
          </a:prstGeom>
        </p:spPr>
      </p:pic>
      <p:sp>
        <p:nvSpPr>
          <p:cNvPr id="11" name="TextBox 10">
            <a:extLst>
              <a:ext uri="{FF2B5EF4-FFF2-40B4-BE49-F238E27FC236}">
                <a16:creationId xmlns:a16="http://schemas.microsoft.com/office/drawing/2014/main" id="{541963D0-F9B7-4C32-9A4F-887C8300ED8F}"/>
              </a:ext>
            </a:extLst>
          </p:cNvPr>
          <p:cNvSpPr txBox="1"/>
          <p:nvPr/>
        </p:nvSpPr>
        <p:spPr>
          <a:xfrm>
            <a:off x="205784" y="6333789"/>
            <a:ext cx="2354536" cy="369332"/>
          </a:xfrm>
          <a:prstGeom prst="rect">
            <a:avLst/>
          </a:prstGeom>
          <a:noFill/>
        </p:spPr>
        <p:txBody>
          <a:bodyPr wrap="square" rtlCol="0">
            <a:spAutoFit/>
          </a:bodyPr>
          <a:lstStyle/>
          <a:p>
            <a:r>
              <a:rPr lang="en-GB" dirty="0">
                <a:solidFill>
                  <a:schemeClr val="bg1"/>
                </a:solidFill>
                <a:latin typeface="Segoe UI Semibold" panose="020B0702040204020203" pitchFamily="34" charset="0"/>
                <a:cs typeface="Segoe UI Semibold" panose="020B0702040204020203" pitchFamily="34" charset="0"/>
              </a:rPr>
              <a:t>www.precisehr.co.uk</a:t>
            </a:r>
          </a:p>
        </p:txBody>
      </p:sp>
      <p:sp>
        <p:nvSpPr>
          <p:cNvPr id="12" name="TextBox 11">
            <a:extLst>
              <a:ext uri="{FF2B5EF4-FFF2-40B4-BE49-F238E27FC236}">
                <a16:creationId xmlns:a16="http://schemas.microsoft.com/office/drawing/2014/main" id="{FF5473F8-14F4-4777-8550-D1105A9C6F88}"/>
              </a:ext>
            </a:extLst>
          </p:cNvPr>
          <p:cNvSpPr txBox="1"/>
          <p:nvPr/>
        </p:nvSpPr>
        <p:spPr>
          <a:xfrm>
            <a:off x="7896355" y="6333789"/>
            <a:ext cx="4190964" cy="369332"/>
          </a:xfrm>
          <a:prstGeom prst="rect">
            <a:avLst/>
          </a:prstGeom>
          <a:noFill/>
        </p:spPr>
        <p:txBody>
          <a:bodyPr wrap="square" rtlCol="0">
            <a:spAutoFit/>
          </a:bodyPr>
          <a:lstStyle/>
          <a:p>
            <a:r>
              <a:rPr lang="en-GB" dirty="0">
                <a:solidFill>
                  <a:schemeClr val="bg1"/>
                </a:solidFill>
                <a:latin typeface="Segoe UI Semibold" panose="020B0702040204020203" pitchFamily="34" charset="0"/>
                <a:cs typeface="Segoe UI Semibold" panose="020B0702040204020203" pitchFamily="34" charset="0"/>
              </a:rPr>
              <a:t>Market-leading people practitioners</a:t>
            </a:r>
          </a:p>
        </p:txBody>
      </p:sp>
    </p:spTree>
    <p:extLst>
      <p:ext uri="{BB962C8B-B14F-4D97-AF65-F5344CB8AC3E}">
        <p14:creationId xmlns:p14="http://schemas.microsoft.com/office/powerpoint/2010/main" val="390882158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p:nvPr/>
        </p:nvSpPr>
        <p:spPr>
          <a:xfrm>
            <a:off x="3881422" y="3564304"/>
            <a:ext cx="6786579" cy="595033"/>
          </a:xfrm>
          <a:prstGeom prst="rect">
            <a:avLst/>
          </a:prstGeom>
          <a:ln w="12700">
            <a:miter lim="400000"/>
          </a:ln>
          <a:extLst>
            <a:ext uri="{C572A759-6A51-4108-AA02-DFA0A04FC94B}">
              <ma14:wrappingTextBoxFlag xmlns:ma14="http://schemas.microsoft.com/office/mac/drawingml/2011/main" xmlns="" val="1"/>
            </a:ext>
          </a:extLst>
        </p:spPr>
        <p:txBody>
          <a:bodyPr lIns="88900" tIns="50799" rIns="88900" bIns="50799">
            <a:spAutoFit/>
          </a:bodyPr>
          <a:lstStyle>
            <a:lvl1pPr algn="l" defTabSz="1300480">
              <a:spcBef>
                <a:spcPts val="1000"/>
              </a:spcBef>
              <a:defRPr sz="4551">
                <a:solidFill>
                  <a:srgbClr val="FFFFFF"/>
                </a:solidFill>
                <a:uFill>
                  <a:solidFill>
                    <a:srgbClr val="FFFFFF"/>
                  </a:solidFill>
                </a:uFill>
                <a:latin typeface="Trebuchet MS"/>
                <a:ea typeface="Trebuchet MS"/>
                <a:cs typeface="Trebuchet MS"/>
                <a:sym typeface="Trebuchet MS"/>
              </a:defRPr>
            </a:lvl1pPr>
          </a:lstStyle>
          <a:p>
            <a:pPr marL="0" marR="0" lvl="0" indent="0" algn="l" defTabSz="1300480" rtl="0" eaLnBrk="1" fontAlgn="auto" latinLnBrk="0" hangingPunct="1">
              <a:lnSpc>
                <a:spcPct val="100000"/>
              </a:lnSpc>
              <a:spcBef>
                <a:spcPts val="1000"/>
              </a:spcBef>
              <a:spcAft>
                <a:spcPts val="0"/>
              </a:spcAft>
              <a:buClrTx/>
              <a:buSzTx/>
              <a:buFontTx/>
              <a:buNone/>
              <a:tabLst/>
              <a:defRPr sz="1800">
                <a:solidFill>
                  <a:srgbClr val="000000"/>
                </a:solidFill>
                <a:uFillTx/>
              </a:defRPr>
            </a:pPr>
            <a:endParaRPr kumimoji="0" sz="3200" b="0" i="0" u="none" strike="noStrike" kern="1200" cap="none" spc="0" normalizeH="0" baseline="0" noProof="0" dirty="0">
              <a:ln>
                <a:noFill/>
              </a:ln>
              <a:solidFill>
                <a:srgbClr val="000000"/>
              </a:solidFill>
              <a:effectLst/>
              <a:uLnTx/>
              <a:uFillTx/>
              <a:latin typeface="Trebuchet MS"/>
              <a:sym typeface="Trebuchet MS"/>
            </a:endParaRPr>
          </a:p>
        </p:txBody>
      </p:sp>
      <p:sp>
        <p:nvSpPr>
          <p:cNvPr id="29" name="Shape 29"/>
          <p:cNvSpPr/>
          <p:nvPr/>
        </p:nvSpPr>
        <p:spPr>
          <a:xfrm>
            <a:off x="1774825" y="5787150"/>
            <a:ext cx="4392614" cy="379589"/>
          </a:xfrm>
          <a:prstGeom prst="rect">
            <a:avLst/>
          </a:prstGeom>
          <a:ln w="12700">
            <a:miter lim="400000"/>
          </a:ln>
          <a:extLst>
            <a:ext uri="{C572A759-6A51-4108-AA02-DFA0A04FC94B}">
              <ma14:wrappingTextBoxFlag xmlns:ma14="http://schemas.microsoft.com/office/mac/drawingml/2011/main" xmlns="" val="1"/>
            </a:ext>
          </a:extLst>
        </p:spPr>
        <p:txBody>
          <a:bodyPr lIns="88900" tIns="50799" rIns="88900" bIns="50799"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sz="1800"/>
            </a:pPr>
            <a:endParaRPr kumimoji="0" sz="1800" b="0" i="0" u="none" strike="noStrike" kern="1200" cap="none" spc="0" normalizeH="0" baseline="0" noProof="0" dirty="0">
              <a:ln>
                <a:noFill/>
              </a:ln>
              <a:solidFill>
                <a:prstClr val="black"/>
              </a:solidFill>
              <a:effectLst/>
              <a:uLnTx/>
              <a:uFill>
                <a:solidFill/>
              </a:uFill>
              <a:latin typeface="Arial"/>
              <a:ea typeface="Arial"/>
              <a:cs typeface="Arial"/>
              <a:sym typeface="Arial"/>
            </a:endParaRPr>
          </a:p>
        </p:txBody>
      </p:sp>
      <p:sp>
        <p:nvSpPr>
          <p:cNvPr id="3" name="Text Placeholder 2"/>
          <p:cNvSpPr>
            <a:spLocks noGrp="1"/>
          </p:cNvSpPr>
          <p:nvPr>
            <p:ph type="body" idx="1"/>
          </p:nvPr>
        </p:nvSpPr>
        <p:spPr>
          <a:xfrm>
            <a:off x="2538496" y="1972022"/>
            <a:ext cx="6155317" cy="2828925"/>
          </a:xfrm>
        </p:spPr>
        <p:txBody>
          <a:bodyPr/>
          <a:lstStyle/>
          <a:p>
            <a:pPr marL="457200" indent="-457200" algn="l">
              <a:buFont typeface="Arial" panose="020B0604020202020204" pitchFamily="34" charset="0"/>
              <a:buChar char="•"/>
            </a:pPr>
            <a:r>
              <a:rPr lang="en-GB" sz="4400" dirty="0">
                <a:solidFill>
                  <a:srgbClr val="002060"/>
                </a:solidFill>
                <a:latin typeface="Segoe UI Semibold" panose="020B0702040204020203" pitchFamily="34" charset="0"/>
                <a:cs typeface="Segoe UI Semibold" panose="020B0702040204020203" pitchFamily="34" charset="0"/>
              </a:rPr>
              <a:t>Have a routine</a:t>
            </a:r>
          </a:p>
          <a:p>
            <a:pPr marL="457200" indent="-457200" algn="l">
              <a:buFont typeface="Arial" panose="020B0604020202020204" pitchFamily="34" charset="0"/>
              <a:buChar char="•"/>
            </a:pPr>
            <a:r>
              <a:rPr lang="en-GB" sz="4400" dirty="0">
                <a:solidFill>
                  <a:srgbClr val="002060"/>
                </a:solidFill>
                <a:latin typeface="Segoe UI Semibold" panose="020B0702040204020203" pitchFamily="34" charset="0"/>
                <a:cs typeface="Segoe UI Semibold" panose="020B0702040204020203" pitchFamily="34" charset="0"/>
              </a:rPr>
              <a:t>Find a work space</a:t>
            </a:r>
          </a:p>
          <a:p>
            <a:pPr marL="457200" indent="-457200" algn="l">
              <a:buFont typeface="Arial" panose="020B0604020202020204" pitchFamily="34" charset="0"/>
              <a:buChar char="•"/>
            </a:pPr>
            <a:r>
              <a:rPr lang="en-GB" sz="4400" dirty="0">
                <a:solidFill>
                  <a:srgbClr val="002060"/>
                </a:solidFill>
                <a:latin typeface="Segoe UI Semibold" panose="020B0702040204020203" pitchFamily="34" charset="0"/>
                <a:cs typeface="Segoe UI Semibold" panose="020B0702040204020203" pitchFamily="34" charset="0"/>
              </a:rPr>
              <a:t>Stay in touch</a:t>
            </a:r>
          </a:p>
          <a:p>
            <a:pPr marL="457200" indent="-457200" algn="l">
              <a:buFont typeface="Arial" panose="020B0604020202020204" pitchFamily="34" charset="0"/>
              <a:buChar char="•"/>
            </a:pPr>
            <a:r>
              <a:rPr lang="en-GB" sz="4400" dirty="0">
                <a:solidFill>
                  <a:srgbClr val="002060"/>
                </a:solidFill>
                <a:latin typeface="Segoe UI Semibold" panose="020B0702040204020203" pitchFamily="34" charset="0"/>
                <a:cs typeface="Segoe UI Semibold" panose="020B0702040204020203" pitchFamily="34" charset="0"/>
              </a:rPr>
              <a:t>Get active</a:t>
            </a:r>
          </a:p>
        </p:txBody>
      </p:sp>
      <p:pic>
        <p:nvPicPr>
          <p:cNvPr id="4" name="Picture 3">
            <a:extLst>
              <a:ext uri="{FF2B5EF4-FFF2-40B4-BE49-F238E27FC236}">
                <a16:creationId xmlns:a16="http://schemas.microsoft.com/office/drawing/2014/main" id="{25A7D1B1-5A28-4EE1-B9C5-8A530DC533BC}"/>
              </a:ext>
            </a:extLst>
          </p:cNvPr>
          <p:cNvPicPr>
            <a:picLocks noChangeAspect="1"/>
          </p:cNvPicPr>
          <p:nvPr/>
        </p:nvPicPr>
        <p:blipFill>
          <a:blip r:embed="rId3"/>
          <a:stretch>
            <a:fillRect/>
          </a:stretch>
        </p:blipFill>
        <p:spPr>
          <a:xfrm>
            <a:off x="-9107" y="4888950"/>
            <a:ext cx="12201107" cy="2000182"/>
          </a:xfrm>
          <a:prstGeom prst="rect">
            <a:avLst/>
          </a:prstGeom>
        </p:spPr>
      </p:pic>
      <p:pic>
        <p:nvPicPr>
          <p:cNvPr id="9" name="Picture 8" descr="A picture containing drawing&#10;&#10;Description automatically generated">
            <a:extLst>
              <a:ext uri="{FF2B5EF4-FFF2-40B4-BE49-F238E27FC236}">
                <a16:creationId xmlns:a16="http://schemas.microsoft.com/office/drawing/2014/main" id="{6879C887-32D3-49E0-97E5-9A450D99AD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280" y="111690"/>
            <a:ext cx="2581016" cy="881047"/>
          </a:xfrm>
          <a:prstGeom prst="rect">
            <a:avLst/>
          </a:prstGeom>
        </p:spPr>
      </p:pic>
      <p:sp>
        <p:nvSpPr>
          <p:cNvPr id="10" name="Title 1">
            <a:extLst>
              <a:ext uri="{FF2B5EF4-FFF2-40B4-BE49-F238E27FC236}">
                <a16:creationId xmlns:a16="http://schemas.microsoft.com/office/drawing/2014/main" id="{292D27C3-7F8C-4D0B-80D0-531FDE824483}"/>
              </a:ext>
            </a:extLst>
          </p:cNvPr>
          <p:cNvSpPr txBox="1">
            <a:spLocks/>
          </p:cNvSpPr>
          <p:nvPr/>
        </p:nvSpPr>
        <p:spPr>
          <a:xfrm>
            <a:off x="242307" y="1014289"/>
            <a:ext cx="6231517" cy="780571"/>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1" i="0" u="none" strike="noStrike" kern="1200" cap="none" spc="0" normalizeH="0" baseline="0" noProof="0" dirty="0">
                <a:ln>
                  <a:noFill/>
                </a:ln>
                <a:solidFill>
                  <a:srgbClr val="002060"/>
                </a:solidFill>
                <a:effectLst/>
                <a:uLnTx/>
                <a:uFillTx/>
                <a:latin typeface="Segoe UI Semibold" panose="020B0702040204020203" pitchFamily="34" charset="0"/>
                <a:ea typeface="+mj-ea"/>
                <a:cs typeface="Segoe UI Semibold" panose="020B0702040204020203" pitchFamily="34" charset="0"/>
              </a:rPr>
              <a:t>Working from home</a:t>
            </a:r>
            <a:endParaRPr kumimoji="0" lang="en-GB" sz="4400" b="0" i="0" u="none" strike="noStrike" kern="1200" cap="none" spc="0" normalizeH="0" baseline="0" noProof="0" dirty="0">
              <a:ln>
                <a:noFill/>
              </a:ln>
              <a:solidFill>
                <a:srgbClr val="002060"/>
              </a:solidFill>
              <a:effectLst/>
              <a:uLnTx/>
              <a:uFillTx/>
              <a:latin typeface="Segoe UI Semibold" panose="020B0702040204020203" pitchFamily="34" charset="0"/>
              <a:ea typeface="+mj-ea"/>
              <a:cs typeface="Segoe UI Semibold" panose="020B0702040204020203" pitchFamily="34" charset="0"/>
            </a:endParaRPr>
          </a:p>
        </p:txBody>
      </p:sp>
      <p:sp>
        <p:nvSpPr>
          <p:cNvPr id="12" name="Text Placeholder 3">
            <a:extLst>
              <a:ext uri="{FF2B5EF4-FFF2-40B4-BE49-F238E27FC236}">
                <a16:creationId xmlns:a16="http://schemas.microsoft.com/office/drawing/2014/main" id="{B2751E5B-A327-4D08-8D41-936833B512BB}"/>
              </a:ext>
            </a:extLst>
          </p:cNvPr>
          <p:cNvSpPr txBox="1">
            <a:spLocks/>
          </p:cNvSpPr>
          <p:nvPr/>
        </p:nvSpPr>
        <p:spPr>
          <a:xfrm>
            <a:off x="432000" y="5021040"/>
            <a:ext cx="4788393" cy="99932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0" i="0" u="none" strike="noStrike" kern="1200" cap="none" spc="0" normalizeH="0" baseline="0" noProof="0" dirty="0">
                <a:ln>
                  <a:noFill/>
                </a:ln>
                <a:solidFill>
                  <a:srgbClr val="002060"/>
                </a:solidFill>
                <a:effectLst/>
                <a:uLnTx/>
                <a:uFillTx/>
                <a:latin typeface="Segoe UI" panose="020B0502040204020203" pitchFamily="34" charset="0"/>
                <a:ea typeface="+mn-ea"/>
                <a:cs typeface="Segoe UI" panose="020B0502040204020203" pitchFamily="34" charset="0"/>
              </a:rPr>
              <a:t>Presented by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0" i="0" u="none" strike="noStrike" kern="1200" cap="none" spc="0" normalizeH="0" baseline="0" noProof="0" dirty="0">
                <a:ln>
                  <a:noFill/>
                </a:ln>
                <a:solidFill>
                  <a:srgbClr val="002060"/>
                </a:solidFill>
                <a:effectLst/>
                <a:uLnTx/>
                <a:uFillTx/>
                <a:latin typeface="Segoe UI" panose="020B0502040204020203" pitchFamily="34" charset="0"/>
                <a:ea typeface="+mn-ea"/>
                <a:cs typeface="Segoe UI" panose="020B0502040204020203" pitchFamily="34" charset="0"/>
              </a:rPr>
              <a:t>Nikki Hufton &amp; Sian Cattell</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7" name="TextBox 6">
            <a:extLst>
              <a:ext uri="{FF2B5EF4-FFF2-40B4-BE49-F238E27FC236}">
                <a16:creationId xmlns:a16="http://schemas.microsoft.com/office/drawing/2014/main" id="{40B587E4-05BD-4DDD-AAF9-A52B2D976AE7}"/>
              </a:ext>
            </a:extLst>
          </p:cNvPr>
          <p:cNvSpPr txBox="1"/>
          <p:nvPr/>
        </p:nvSpPr>
        <p:spPr>
          <a:xfrm>
            <a:off x="205784" y="6333789"/>
            <a:ext cx="235453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Segoe UI Semibold" panose="020B0702040204020203" pitchFamily="34" charset="0"/>
                <a:ea typeface="+mn-ea"/>
                <a:cs typeface="Segoe UI Semibold" panose="020B0702040204020203" pitchFamily="34" charset="0"/>
              </a:rPr>
              <a:t>www.precisehr.co.uk</a:t>
            </a:r>
          </a:p>
        </p:txBody>
      </p:sp>
      <p:grpSp>
        <p:nvGrpSpPr>
          <p:cNvPr id="13" name="Group 12">
            <a:extLst>
              <a:ext uri="{FF2B5EF4-FFF2-40B4-BE49-F238E27FC236}">
                <a16:creationId xmlns:a16="http://schemas.microsoft.com/office/drawing/2014/main" id="{63B92215-4A25-4909-A8AA-D85C91F385D0}"/>
              </a:ext>
            </a:extLst>
          </p:cNvPr>
          <p:cNvGrpSpPr/>
          <p:nvPr/>
        </p:nvGrpSpPr>
        <p:grpSpPr>
          <a:xfrm>
            <a:off x="10241282" y="1"/>
            <a:ext cx="1662493" cy="2486307"/>
            <a:chOff x="10241282" y="1"/>
            <a:chExt cx="1662493" cy="2486307"/>
          </a:xfrm>
        </p:grpSpPr>
        <p:sp>
          <p:nvSpPr>
            <p:cNvPr id="11" name="Isosceles Triangle 10">
              <a:extLst>
                <a:ext uri="{FF2B5EF4-FFF2-40B4-BE49-F238E27FC236}">
                  <a16:creationId xmlns:a16="http://schemas.microsoft.com/office/drawing/2014/main" id="{11DE3E33-F0AB-438D-B832-03C3CC35C7A8}"/>
                </a:ext>
              </a:extLst>
            </p:cNvPr>
            <p:cNvSpPr/>
            <p:nvPr/>
          </p:nvSpPr>
          <p:spPr>
            <a:xfrm rot="16200000">
              <a:off x="10330852" y="396126"/>
              <a:ext cx="1666231" cy="1479615"/>
            </a:xfrm>
            <a:prstGeom prst="triangle">
              <a:avLst/>
            </a:prstGeom>
            <a:solidFill>
              <a:srgbClr val="00206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313962AA-677F-4BEB-B573-CB4580874A1F}"/>
                </a:ext>
              </a:extLst>
            </p:cNvPr>
            <p:cNvSpPr/>
            <p:nvPr/>
          </p:nvSpPr>
          <p:spPr>
            <a:xfrm rot="16200000">
              <a:off x="10428491" y="1275631"/>
              <a:ext cx="1288076" cy="1133277"/>
            </a:xfrm>
            <a:prstGeom prst="triangle">
              <a:avLst/>
            </a:prstGeom>
            <a:solidFill>
              <a:srgbClr val="FAEA11">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Isosceles Triangle 15">
              <a:extLst>
                <a:ext uri="{FF2B5EF4-FFF2-40B4-BE49-F238E27FC236}">
                  <a16:creationId xmlns:a16="http://schemas.microsoft.com/office/drawing/2014/main" id="{292D1258-6A01-42D2-A37D-D6A024FD925F}"/>
                </a:ext>
              </a:extLst>
            </p:cNvPr>
            <p:cNvSpPr/>
            <p:nvPr/>
          </p:nvSpPr>
          <p:spPr>
            <a:xfrm rot="16200000">
              <a:off x="10163883" y="77400"/>
              <a:ext cx="1288076" cy="1133277"/>
            </a:xfrm>
            <a:prstGeom prst="triangle">
              <a:avLst/>
            </a:prstGeom>
            <a:solidFill>
              <a:schemeClr val="bg2">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4" name="TextBox 13">
            <a:extLst>
              <a:ext uri="{FF2B5EF4-FFF2-40B4-BE49-F238E27FC236}">
                <a16:creationId xmlns:a16="http://schemas.microsoft.com/office/drawing/2014/main" id="{9A4C213C-F6D5-42E7-925A-2A4C34B40563}"/>
              </a:ext>
            </a:extLst>
          </p:cNvPr>
          <p:cNvSpPr txBox="1"/>
          <p:nvPr/>
        </p:nvSpPr>
        <p:spPr>
          <a:xfrm>
            <a:off x="7896355" y="6333789"/>
            <a:ext cx="419096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Segoe UI Semibold" panose="020B0702040204020203" pitchFamily="34" charset="0"/>
                <a:ea typeface="+mn-ea"/>
                <a:cs typeface="Segoe UI Semibold" panose="020B0702040204020203" pitchFamily="34" charset="0"/>
              </a:rPr>
              <a:t>Market-leading people practitioners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p:nvPr/>
        </p:nvSpPr>
        <p:spPr>
          <a:xfrm>
            <a:off x="3881422" y="3564304"/>
            <a:ext cx="6786579" cy="595033"/>
          </a:xfrm>
          <a:prstGeom prst="rect">
            <a:avLst/>
          </a:prstGeom>
          <a:ln w="12700">
            <a:miter lim="400000"/>
          </a:ln>
          <a:extLst>
            <a:ext uri="{C572A759-6A51-4108-AA02-DFA0A04FC94B}">
              <ma14:wrappingTextBoxFlag xmlns:ma14="http://schemas.microsoft.com/office/mac/drawingml/2011/main" xmlns="" val="1"/>
            </a:ext>
          </a:extLst>
        </p:spPr>
        <p:txBody>
          <a:bodyPr lIns="88900" tIns="50799" rIns="88900" bIns="50799">
            <a:spAutoFit/>
          </a:bodyPr>
          <a:lstStyle>
            <a:lvl1pPr algn="l" defTabSz="1300480">
              <a:spcBef>
                <a:spcPts val="1000"/>
              </a:spcBef>
              <a:defRPr sz="4551">
                <a:solidFill>
                  <a:srgbClr val="FFFFFF"/>
                </a:solidFill>
                <a:uFill>
                  <a:solidFill>
                    <a:srgbClr val="FFFFFF"/>
                  </a:solidFill>
                </a:uFill>
                <a:latin typeface="Trebuchet MS"/>
                <a:ea typeface="Trebuchet MS"/>
                <a:cs typeface="Trebuchet MS"/>
                <a:sym typeface="Trebuchet MS"/>
              </a:defRPr>
            </a:lvl1pPr>
          </a:lstStyle>
          <a:p>
            <a:pPr marL="0" marR="0" lvl="0" indent="0" algn="l" defTabSz="1300480" rtl="0" eaLnBrk="1" fontAlgn="auto" latinLnBrk="0" hangingPunct="1">
              <a:lnSpc>
                <a:spcPct val="100000"/>
              </a:lnSpc>
              <a:spcBef>
                <a:spcPts val="1000"/>
              </a:spcBef>
              <a:spcAft>
                <a:spcPts val="0"/>
              </a:spcAft>
              <a:buClrTx/>
              <a:buSzTx/>
              <a:buFontTx/>
              <a:buNone/>
              <a:tabLst/>
              <a:defRPr sz="1800">
                <a:solidFill>
                  <a:srgbClr val="000000"/>
                </a:solidFill>
                <a:uFillTx/>
              </a:defRPr>
            </a:pPr>
            <a:endParaRPr kumimoji="0" sz="3200" b="0" i="0" u="none" strike="noStrike" kern="1200" cap="none" spc="0" normalizeH="0" baseline="0" noProof="0" dirty="0">
              <a:ln>
                <a:noFill/>
              </a:ln>
              <a:solidFill>
                <a:srgbClr val="000000"/>
              </a:solidFill>
              <a:effectLst/>
              <a:uLnTx/>
              <a:uFillTx/>
              <a:latin typeface="Trebuchet MS"/>
              <a:sym typeface="Trebuchet MS"/>
            </a:endParaRPr>
          </a:p>
        </p:txBody>
      </p:sp>
      <p:sp>
        <p:nvSpPr>
          <p:cNvPr id="29" name="Shape 29"/>
          <p:cNvSpPr/>
          <p:nvPr/>
        </p:nvSpPr>
        <p:spPr>
          <a:xfrm>
            <a:off x="1774825" y="5787150"/>
            <a:ext cx="4392614" cy="379589"/>
          </a:xfrm>
          <a:prstGeom prst="rect">
            <a:avLst/>
          </a:prstGeom>
          <a:ln w="12700">
            <a:miter lim="400000"/>
          </a:ln>
          <a:extLst>
            <a:ext uri="{C572A759-6A51-4108-AA02-DFA0A04FC94B}">
              <ma14:wrappingTextBoxFlag xmlns:ma14="http://schemas.microsoft.com/office/mac/drawingml/2011/main" xmlns="" val="1"/>
            </a:ext>
          </a:extLst>
        </p:spPr>
        <p:txBody>
          <a:bodyPr lIns="88900" tIns="50799" rIns="88900" bIns="50799"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sz="1800"/>
            </a:pPr>
            <a:endParaRPr kumimoji="0" sz="1800" b="0" i="0" u="none" strike="noStrike" kern="1200" cap="none" spc="0" normalizeH="0" baseline="0" noProof="0" dirty="0">
              <a:ln>
                <a:noFill/>
              </a:ln>
              <a:solidFill>
                <a:prstClr val="black"/>
              </a:solidFill>
              <a:effectLst/>
              <a:uLnTx/>
              <a:uFill>
                <a:solidFill/>
              </a:uFill>
              <a:latin typeface="Arial"/>
              <a:ea typeface="Arial"/>
              <a:cs typeface="Arial"/>
              <a:sym typeface="Arial"/>
            </a:endParaRPr>
          </a:p>
        </p:txBody>
      </p:sp>
      <p:sp>
        <p:nvSpPr>
          <p:cNvPr id="3" name="Text Placeholder 2"/>
          <p:cNvSpPr>
            <a:spLocks noGrp="1"/>
          </p:cNvSpPr>
          <p:nvPr>
            <p:ph type="body" idx="1"/>
          </p:nvPr>
        </p:nvSpPr>
        <p:spPr>
          <a:xfrm>
            <a:off x="967666" y="1616013"/>
            <a:ext cx="9685538" cy="3213439"/>
          </a:xfrm>
        </p:spPr>
        <p:txBody>
          <a:bodyPr/>
          <a:lstStyle/>
          <a:p>
            <a:pPr marL="457200" indent="-457200" algn="l">
              <a:buFont typeface="Arial" panose="020B0604020202020204" pitchFamily="34" charset="0"/>
              <a:buChar char="•"/>
            </a:pPr>
            <a:r>
              <a:rPr lang="en-GB" sz="4000" dirty="0">
                <a:solidFill>
                  <a:srgbClr val="002060"/>
                </a:solidFill>
                <a:latin typeface="Segoe UI Semibold" panose="020B0702040204020203" pitchFamily="34" charset="0"/>
                <a:cs typeface="Segoe UI Semibold" panose="020B0702040204020203" pitchFamily="34" charset="0"/>
              </a:rPr>
              <a:t>Be open that the kids are with you</a:t>
            </a:r>
          </a:p>
          <a:p>
            <a:pPr marL="457200" indent="-457200" algn="l">
              <a:buFont typeface="Arial" panose="020B0604020202020204" pitchFamily="34" charset="0"/>
              <a:buChar char="•"/>
            </a:pPr>
            <a:r>
              <a:rPr lang="en-GB" sz="4000" dirty="0">
                <a:solidFill>
                  <a:srgbClr val="002060"/>
                </a:solidFill>
                <a:latin typeface="Segoe UI Semibold" panose="020B0702040204020203" pitchFamily="34" charset="0"/>
                <a:cs typeface="Segoe UI Semibold" panose="020B0702040204020203" pitchFamily="34" charset="0"/>
              </a:rPr>
              <a:t>Expect Interruptions</a:t>
            </a:r>
          </a:p>
          <a:p>
            <a:pPr marL="457200" indent="-457200" algn="l">
              <a:buFont typeface="Arial" panose="020B0604020202020204" pitchFamily="34" charset="0"/>
              <a:buChar char="•"/>
            </a:pPr>
            <a:r>
              <a:rPr lang="en-GB" sz="4000" dirty="0">
                <a:solidFill>
                  <a:srgbClr val="002060"/>
                </a:solidFill>
                <a:latin typeface="Segoe UI Semibold" panose="020B0702040204020203" pitchFamily="34" charset="0"/>
                <a:cs typeface="Segoe UI Semibold" panose="020B0702040204020203" pitchFamily="34" charset="0"/>
              </a:rPr>
              <a:t>Let them say hello – Its fun</a:t>
            </a:r>
          </a:p>
          <a:p>
            <a:pPr marL="457200" indent="-457200" algn="l">
              <a:buFont typeface="Arial" panose="020B0604020202020204" pitchFamily="34" charset="0"/>
              <a:buChar char="•"/>
            </a:pPr>
            <a:r>
              <a:rPr lang="en-GB" sz="4000" dirty="0">
                <a:solidFill>
                  <a:srgbClr val="002060"/>
                </a:solidFill>
                <a:latin typeface="Segoe UI Semibold" panose="020B0702040204020203" pitchFamily="34" charset="0"/>
                <a:cs typeface="Segoe UI Semibold" panose="020B0702040204020203" pitchFamily="34" charset="0"/>
              </a:rPr>
              <a:t>Have things in place for key times</a:t>
            </a:r>
          </a:p>
          <a:p>
            <a:pPr marL="457200" indent="-457200" algn="l">
              <a:buFont typeface="Arial" panose="020B0604020202020204" pitchFamily="34" charset="0"/>
              <a:buChar char="•"/>
            </a:pPr>
            <a:r>
              <a:rPr lang="en-GB" sz="4000" dirty="0">
                <a:solidFill>
                  <a:srgbClr val="002060"/>
                </a:solidFill>
                <a:latin typeface="Segoe UI Semibold" panose="020B0702040204020203" pitchFamily="34" charset="0"/>
                <a:cs typeface="Segoe UI Semibold" panose="020B0702040204020203" pitchFamily="34" charset="0"/>
              </a:rPr>
              <a:t>Shorten calls and meeting times</a:t>
            </a:r>
          </a:p>
        </p:txBody>
      </p:sp>
      <p:pic>
        <p:nvPicPr>
          <p:cNvPr id="4" name="Picture 3">
            <a:extLst>
              <a:ext uri="{FF2B5EF4-FFF2-40B4-BE49-F238E27FC236}">
                <a16:creationId xmlns:a16="http://schemas.microsoft.com/office/drawing/2014/main" id="{25A7D1B1-5A28-4EE1-B9C5-8A530DC533BC}"/>
              </a:ext>
            </a:extLst>
          </p:cNvPr>
          <p:cNvPicPr>
            <a:picLocks noChangeAspect="1"/>
          </p:cNvPicPr>
          <p:nvPr/>
        </p:nvPicPr>
        <p:blipFill>
          <a:blip r:embed="rId3"/>
          <a:stretch>
            <a:fillRect/>
          </a:stretch>
        </p:blipFill>
        <p:spPr>
          <a:xfrm>
            <a:off x="-9107" y="4888950"/>
            <a:ext cx="12201107" cy="2000182"/>
          </a:xfrm>
          <a:prstGeom prst="rect">
            <a:avLst/>
          </a:prstGeom>
        </p:spPr>
      </p:pic>
      <p:pic>
        <p:nvPicPr>
          <p:cNvPr id="9" name="Picture 8" descr="A picture containing drawing&#10;&#10;Description automatically generated">
            <a:extLst>
              <a:ext uri="{FF2B5EF4-FFF2-40B4-BE49-F238E27FC236}">
                <a16:creationId xmlns:a16="http://schemas.microsoft.com/office/drawing/2014/main" id="{6879C887-32D3-49E0-97E5-9A450D99AD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280" y="111690"/>
            <a:ext cx="2581016" cy="881047"/>
          </a:xfrm>
          <a:prstGeom prst="rect">
            <a:avLst/>
          </a:prstGeom>
        </p:spPr>
      </p:pic>
      <p:sp>
        <p:nvSpPr>
          <p:cNvPr id="10" name="Title 1">
            <a:extLst>
              <a:ext uri="{FF2B5EF4-FFF2-40B4-BE49-F238E27FC236}">
                <a16:creationId xmlns:a16="http://schemas.microsoft.com/office/drawing/2014/main" id="{292D27C3-7F8C-4D0B-80D0-531FDE824483}"/>
              </a:ext>
            </a:extLst>
          </p:cNvPr>
          <p:cNvSpPr txBox="1">
            <a:spLocks/>
          </p:cNvSpPr>
          <p:nvPr/>
        </p:nvSpPr>
        <p:spPr>
          <a:xfrm>
            <a:off x="3102983" y="257654"/>
            <a:ext cx="6231517" cy="780571"/>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1" i="0" u="none" strike="noStrike" kern="1200" cap="none" spc="0" normalizeH="0" baseline="0" noProof="0" dirty="0">
                <a:ln>
                  <a:noFill/>
                </a:ln>
                <a:solidFill>
                  <a:srgbClr val="002060"/>
                </a:solidFill>
                <a:effectLst/>
                <a:uLnTx/>
                <a:uFillTx/>
                <a:latin typeface="Segoe UI Semibold" panose="020B0702040204020203" pitchFamily="34" charset="0"/>
                <a:ea typeface="+mj-ea"/>
                <a:cs typeface="Segoe UI Semibold" panose="020B0702040204020203" pitchFamily="34" charset="0"/>
              </a:rPr>
              <a:t>School Closure</a:t>
            </a:r>
            <a:endParaRPr kumimoji="0" lang="en-GB" sz="4400" b="0" i="0" u="none" strike="noStrike" kern="1200" cap="none" spc="0" normalizeH="0" baseline="0" noProof="0" dirty="0">
              <a:ln>
                <a:noFill/>
              </a:ln>
              <a:solidFill>
                <a:srgbClr val="002060"/>
              </a:solidFill>
              <a:effectLst/>
              <a:uLnTx/>
              <a:uFillTx/>
              <a:latin typeface="Segoe UI Semibold" panose="020B0702040204020203" pitchFamily="34" charset="0"/>
              <a:ea typeface="+mj-ea"/>
              <a:cs typeface="Segoe UI Semibold" panose="020B0702040204020203" pitchFamily="34" charset="0"/>
            </a:endParaRPr>
          </a:p>
        </p:txBody>
      </p:sp>
      <p:sp>
        <p:nvSpPr>
          <p:cNvPr id="12" name="Text Placeholder 3">
            <a:extLst>
              <a:ext uri="{FF2B5EF4-FFF2-40B4-BE49-F238E27FC236}">
                <a16:creationId xmlns:a16="http://schemas.microsoft.com/office/drawing/2014/main" id="{B2751E5B-A327-4D08-8D41-936833B512BB}"/>
              </a:ext>
            </a:extLst>
          </p:cNvPr>
          <p:cNvSpPr txBox="1">
            <a:spLocks/>
          </p:cNvSpPr>
          <p:nvPr/>
        </p:nvSpPr>
        <p:spPr>
          <a:xfrm>
            <a:off x="432000" y="5021040"/>
            <a:ext cx="4788393" cy="99932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0" i="0" u="none" strike="noStrike" kern="1200" cap="none" spc="0" normalizeH="0" baseline="0" noProof="0" dirty="0">
                <a:ln>
                  <a:noFill/>
                </a:ln>
                <a:solidFill>
                  <a:srgbClr val="002060"/>
                </a:solidFill>
                <a:effectLst/>
                <a:uLnTx/>
                <a:uFillTx/>
                <a:latin typeface="Segoe UI" panose="020B0502040204020203" pitchFamily="34" charset="0"/>
                <a:ea typeface="+mn-ea"/>
                <a:cs typeface="Segoe UI" panose="020B0502040204020203" pitchFamily="34" charset="0"/>
              </a:rPr>
              <a:t>Presented by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0" i="0" u="none" strike="noStrike" kern="1200" cap="none" spc="0" normalizeH="0" baseline="0" noProof="0" dirty="0">
                <a:ln>
                  <a:noFill/>
                </a:ln>
                <a:solidFill>
                  <a:srgbClr val="002060"/>
                </a:solidFill>
                <a:effectLst/>
                <a:uLnTx/>
                <a:uFillTx/>
                <a:latin typeface="Segoe UI" panose="020B0502040204020203" pitchFamily="34" charset="0"/>
                <a:ea typeface="+mn-ea"/>
                <a:cs typeface="Segoe UI" panose="020B0502040204020203" pitchFamily="34" charset="0"/>
              </a:rPr>
              <a:t>Nikki Hufton &amp; Sian Cattell</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7" name="TextBox 6">
            <a:extLst>
              <a:ext uri="{FF2B5EF4-FFF2-40B4-BE49-F238E27FC236}">
                <a16:creationId xmlns:a16="http://schemas.microsoft.com/office/drawing/2014/main" id="{40B587E4-05BD-4DDD-AAF9-A52B2D976AE7}"/>
              </a:ext>
            </a:extLst>
          </p:cNvPr>
          <p:cNvSpPr txBox="1"/>
          <p:nvPr/>
        </p:nvSpPr>
        <p:spPr>
          <a:xfrm>
            <a:off x="205784" y="6333789"/>
            <a:ext cx="235453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Segoe UI Semibold" panose="020B0702040204020203" pitchFamily="34" charset="0"/>
                <a:ea typeface="+mn-ea"/>
                <a:cs typeface="Segoe UI Semibold" panose="020B0702040204020203" pitchFamily="34" charset="0"/>
              </a:rPr>
              <a:t>www.precisehr.co.uk</a:t>
            </a:r>
          </a:p>
        </p:txBody>
      </p:sp>
      <p:grpSp>
        <p:nvGrpSpPr>
          <p:cNvPr id="13" name="Group 12">
            <a:extLst>
              <a:ext uri="{FF2B5EF4-FFF2-40B4-BE49-F238E27FC236}">
                <a16:creationId xmlns:a16="http://schemas.microsoft.com/office/drawing/2014/main" id="{63B92215-4A25-4909-A8AA-D85C91F385D0}"/>
              </a:ext>
            </a:extLst>
          </p:cNvPr>
          <p:cNvGrpSpPr/>
          <p:nvPr/>
        </p:nvGrpSpPr>
        <p:grpSpPr>
          <a:xfrm>
            <a:off x="10241282" y="1"/>
            <a:ext cx="1662493" cy="2486307"/>
            <a:chOff x="10241282" y="1"/>
            <a:chExt cx="1662493" cy="2486307"/>
          </a:xfrm>
        </p:grpSpPr>
        <p:sp>
          <p:nvSpPr>
            <p:cNvPr id="11" name="Isosceles Triangle 10">
              <a:extLst>
                <a:ext uri="{FF2B5EF4-FFF2-40B4-BE49-F238E27FC236}">
                  <a16:creationId xmlns:a16="http://schemas.microsoft.com/office/drawing/2014/main" id="{11DE3E33-F0AB-438D-B832-03C3CC35C7A8}"/>
                </a:ext>
              </a:extLst>
            </p:cNvPr>
            <p:cNvSpPr/>
            <p:nvPr/>
          </p:nvSpPr>
          <p:spPr>
            <a:xfrm rot="16200000">
              <a:off x="10330852" y="396126"/>
              <a:ext cx="1666231" cy="1479615"/>
            </a:xfrm>
            <a:prstGeom prst="triangle">
              <a:avLst/>
            </a:prstGeom>
            <a:solidFill>
              <a:srgbClr val="00206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313962AA-677F-4BEB-B573-CB4580874A1F}"/>
                </a:ext>
              </a:extLst>
            </p:cNvPr>
            <p:cNvSpPr/>
            <p:nvPr/>
          </p:nvSpPr>
          <p:spPr>
            <a:xfrm rot="16200000">
              <a:off x="10428491" y="1275631"/>
              <a:ext cx="1288076" cy="1133277"/>
            </a:xfrm>
            <a:prstGeom prst="triangle">
              <a:avLst/>
            </a:prstGeom>
            <a:solidFill>
              <a:srgbClr val="FAEA11">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Isosceles Triangle 15">
              <a:extLst>
                <a:ext uri="{FF2B5EF4-FFF2-40B4-BE49-F238E27FC236}">
                  <a16:creationId xmlns:a16="http://schemas.microsoft.com/office/drawing/2014/main" id="{292D1258-6A01-42D2-A37D-D6A024FD925F}"/>
                </a:ext>
              </a:extLst>
            </p:cNvPr>
            <p:cNvSpPr/>
            <p:nvPr/>
          </p:nvSpPr>
          <p:spPr>
            <a:xfrm rot="16200000">
              <a:off x="10163883" y="77400"/>
              <a:ext cx="1288076" cy="1133277"/>
            </a:xfrm>
            <a:prstGeom prst="triangle">
              <a:avLst/>
            </a:prstGeom>
            <a:solidFill>
              <a:schemeClr val="bg2">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4" name="TextBox 13">
            <a:extLst>
              <a:ext uri="{FF2B5EF4-FFF2-40B4-BE49-F238E27FC236}">
                <a16:creationId xmlns:a16="http://schemas.microsoft.com/office/drawing/2014/main" id="{9A4C213C-F6D5-42E7-925A-2A4C34B40563}"/>
              </a:ext>
            </a:extLst>
          </p:cNvPr>
          <p:cNvSpPr txBox="1"/>
          <p:nvPr/>
        </p:nvSpPr>
        <p:spPr>
          <a:xfrm>
            <a:off x="7896355" y="6333789"/>
            <a:ext cx="419096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Segoe UI Semibold" panose="020B0702040204020203" pitchFamily="34" charset="0"/>
                <a:ea typeface="+mn-ea"/>
                <a:cs typeface="Segoe UI Semibold" panose="020B0702040204020203" pitchFamily="34" charset="0"/>
              </a:rPr>
              <a:t>Market-leading people practitioners</a:t>
            </a:r>
          </a:p>
        </p:txBody>
      </p:sp>
    </p:spTree>
    <p:extLst>
      <p:ext uri="{BB962C8B-B14F-4D97-AF65-F5344CB8AC3E}">
        <p14:creationId xmlns:p14="http://schemas.microsoft.com/office/powerpoint/2010/main" val="82279339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Essential Employee Crisis Communication</a:t>
            </a:r>
          </a:p>
        </p:txBody>
      </p:sp>
      <p:sp>
        <p:nvSpPr>
          <p:cNvPr id="3" name="Content Placeholder 2"/>
          <p:cNvSpPr>
            <a:spLocks noGrp="1"/>
          </p:cNvSpPr>
          <p:nvPr>
            <p:ph idx="1"/>
          </p:nvPr>
        </p:nvSpPr>
        <p:spPr/>
        <p:txBody>
          <a:bodyPr>
            <a:normAutofit/>
          </a:bodyPr>
          <a:lstStyle/>
          <a:p>
            <a:r>
              <a:rPr lang="en-US" dirty="0"/>
              <a:t>Be proactive </a:t>
            </a:r>
          </a:p>
          <a:p>
            <a:r>
              <a:rPr lang="en-US" dirty="0"/>
              <a:t>Get a team together. ... Virtually</a:t>
            </a:r>
          </a:p>
          <a:p>
            <a:r>
              <a:rPr lang="en-US" dirty="0"/>
              <a:t>Act fast—but only say what you know to be true </a:t>
            </a:r>
          </a:p>
          <a:p>
            <a:r>
              <a:rPr lang="en-US" dirty="0"/>
              <a:t>Make your communication continuous</a:t>
            </a:r>
          </a:p>
          <a:p>
            <a:r>
              <a:rPr lang="en-US" dirty="0"/>
              <a:t>Inform when and through what channels you will communicate</a:t>
            </a:r>
          </a:p>
          <a:p>
            <a:r>
              <a:rPr lang="en-US" dirty="0"/>
              <a:t>Use leaders</a:t>
            </a:r>
          </a:p>
          <a:p>
            <a:r>
              <a:rPr lang="en-US" dirty="0"/>
              <a:t>Key considerations – health and safety (</a:t>
            </a:r>
            <a:r>
              <a:rPr lang="en-US" dirty="0" err="1"/>
              <a:t>hse.gov.uk</a:t>
            </a:r>
            <a:r>
              <a:rPr lang="en-US" dirty="0"/>
              <a:t>), kindness and compassion and consider the messages could go external .</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2618" y="5390147"/>
            <a:ext cx="2251098" cy="1301416"/>
          </a:xfrm>
          <a:prstGeom prst="rect">
            <a:avLst/>
          </a:prstGeom>
        </p:spPr>
      </p:pic>
    </p:spTree>
    <p:extLst>
      <p:ext uri="{BB962C8B-B14F-4D97-AF65-F5344CB8AC3E}">
        <p14:creationId xmlns:p14="http://schemas.microsoft.com/office/powerpoint/2010/main" val="2012471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Marketing in a crisis</a:t>
            </a:r>
          </a:p>
        </p:txBody>
      </p:sp>
      <p:sp>
        <p:nvSpPr>
          <p:cNvPr id="3" name="Content Placeholder 2"/>
          <p:cNvSpPr>
            <a:spLocks noGrp="1"/>
          </p:cNvSpPr>
          <p:nvPr>
            <p:ph idx="1"/>
          </p:nvPr>
        </p:nvSpPr>
        <p:spPr>
          <a:xfrm>
            <a:off x="838200" y="1597025"/>
            <a:ext cx="10515600" cy="4351338"/>
          </a:xfrm>
        </p:spPr>
        <p:txBody>
          <a:bodyPr>
            <a:normAutofit/>
          </a:bodyPr>
          <a:lstStyle/>
          <a:p>
            <a:r>
              <a:rPr lang="en-US" dirty="0"/>
              <a:t>Giving back – free resources</a:t>
            </a:r>
          </a:p>
          <a:p>
            <a:r>
              <a:rPr lang="en-US" dirty="0"/>
              <a:t>Socially responsible!</a:t>
            </a:r>
          </a:p>
          <a:p>
            <a:r>
              <a:rPr lang="en-US" dirty="0"/>
              <a:t>Don’t wrap it up as community service, if it is to about cash flow</a:t>
            </a:r>
          </a:p>
          <a:p>
            <a:r>
              <a:rPr lang="en-US" dirty="0"/>
              <a:t>Use free platforms and take advantage of expertise</a:t>
            </a:r>
          </a:p>
          <a:p>
            <a:r>
              <a:rPr lang="en-US" dirty="0"/>
              <a:t>Consumers:  • Stopped • Patient •Well off • Live for today</a:t>
            </a:r>
          </a:p>
          <a:p>
            <a:r>
              <a:rPr lang="en-US" dirty="0"/>
              <a:t>Essentials • Treats • </a:t>
            </a:r>
            <a:r>
              <a:rPr lang="en-US" dirty="0" err="1"/>
              <a:t>Postponables</a:t>
            </a:r>
            <a:r>
              <a:rPr lang="en-US" dirty="0"/>
              <a:t> • Expendables</a:t>
            </a:r>
          </a:p>
          <a:p>
            <a:r>
              <a:rPr lang="en-US" dirty="0"/>
              <a:t>Call 07952 67862 • </a:t>
            </a:r>
            <a:r>
              <a:rPr lang="en-US" dirty="0" err="1"/>
              <a:t>contact@indigodrumcommunications.com</a:t>
            </a:r>
            <a:br>
              <a:rPr lang="en-US" dirty="0"/>
            </a:br>
            <a:br>
              <a:rPr lang="en-US" dirty="0"/>
            </a:br>
            <a:r>
              <a:rPr lang="en-US" sz="1400" dirty="0">
                <a:solidFill>
                  <a:schemeClr val="bg1">
                    <a:lumMod val="65000"/>
                  </a:schemeClr>
                </a:solidFill>
              </a:rPr>
              <a:t>Source: https://</a:t>
            </a:r>
            <a:r>
              <a:rPr lang="en-US" sz="1400" dirty="0" err="1">
                <a:solidFill>
                  <a:schemeClr val="bg1">
                    <a:lumMod val="65000"/>
                  </a:schemeClr>
                </a:solidFill>
              </a:rPr>
              <a:t>hbr.org</a:t>
            </a:r>
            <a:r>
              <a:rPr lang="en-US" sz="1400" dirty="0">
                <a:solidFill>
                  <a:schemeClr val="bg1">
                    <a:lumMod val="65000"/>
                  </a:schemeClr>
                </a:solidFill>
              </a:rPr>
              <a:t>/2009/04/how-to-market-in-a-downturn-2</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2618" y="5390147"/>
            <a:ext cx="2251098" cy="1301416"/>
          </a:xfrm>
          <a:prstGeom prst="rect">
            <a:avLst/>
          </a:prstGeom>
        </p:spPr>
      </p:pic>
    </p:spTree>
    <p:extLst>
      <p:ext uri="{BB962C8B-B14F-4D97-AF65-F5344CB8AC3E}">
        <p14:creationId xmlns:p14="http://schemas.microsoft.com/office/powerpoint/2010/main" val="630799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1416</TotalTime>
  <Words>1745</Words>
  <Application>Microsoft Office PowerPoint</Application>
  <PresentationFormat>Widescreen</PresentationFormat>
  <Paragraphs>164</Paragraphs>
  <Slides>10</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Segoe UI</vt:lpstr>
      <vt:lpstr>Segoe UI Semibold</vt:lpstr>
      <vt:lpstr>Trebuchet MS</vt:lpstr>
      <vt:lpstr>Office Theme</vt:lpstr>
      <vt:lpstr>PowerPoint Presentation</vt:lpstr>
      <vt:lpstr>School closures and Key workers-  </vt:lpstr>
      <vt:lpstr>Further Key workers-  vital jobs for public health and safety</vt:lpstr>
      <vt:lpstr>Social Care Sector -  </vt:lpstr>
      <vt:lpstr>Social Care Sector -  </vt:lpstr>
      <vt:lpstr>PowerPoint Presentation</vt:lpstr>
      <vt:lpstr>PowerPoint Presentation</vt:lpstr>
      <vt:lpstr>Essential Employee Crisis Communication</vt:lpstr>
      <vt:lpstr>Marketing in a crisis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Sian Cattell</dc:creator>
  <cp:lastModifiedBy>Admin PreciseHR</cp:lastModifiedBy>
  <cp:revision>77</cp:revision>
  <dcterms:created xsi:type="dcterms:W3CDTF">2020-03-13T14:50:03Z</dcterms:created>
  <dcterms:modified xsi:type="dcterms:W3CDTF">2020-03-20T11:46:51Z</dcterms:modified>
</cp:coreProperties>
</file>