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2" r:id="rId2"/>
    <p:sldId id="304" r:id="rId3"/>
    <p:sldId id="374" r:id="rId4"/>
    <p:sldId id="375" r:id="rId5"/>
    <p:sldId id="376" r:id="rId6"/>
    <p:sldId id="378" r:id="rId7"/>
    <p:sldId id="377"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17" r:id="rId23"/>
    <p:sldId id="279"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1000" autoAdjust="0"/>
  </p:normalViewPr>
  <p:slideViewPr>
    <p:cSldViewPr>
      <p:cViewPr varScale="1">
        <p:scale>
          <a:sx n="104" d="100"/>
          <a:sy n="104" d="100"/>
        </p:scale>
        <p:origin x="14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4F3FB-FB05-4479-9654-7473907A0216}" type="datetimeFigureOut">
              <a:rPr lang="en-US" smtClean="0"/>
              <a:pPr/>
              <a:t>4/14/2021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6EEB4-4096-476C-9D4D-D6DDC98A6651}" type="slidenum">
              <a:rPr lang="en-US" smtClean="0"/>
              <a:pPr/>
              <a:t>‹#›</a:t>
            </a:fld>
            <a:endParaRPr lang="en-US"/>
          </a:p>
        </p:txBody>
      </p:sp>
    </p:spTree>
    <p:extLst>
      <p:ext uri="{BB962C8B-B14F-4D97-AF65-F5344CB8AC3E}">
        <p14:creationId xmlns:p14="http://schemas.microsoft.com/office/powerpoint/2010/main" val="203610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6EEB4-4096-476C-9D4D-D6DDC98A665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C09630-1CDD-4955-88B6-28E82188857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6EEB4-4096-476C-9D4D-D6DDC98A6651}"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6EEB4-4096-476C-9D4D-D6DDC98A6651}"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DC257B-5A5B-47B9-A476-A826C94E95F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8EE3F7-7BF8-401A-AAE1-C9E108DE78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4A928C-2CAB-42C9-8C01-9D7DF335D80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D5EBD-7A03-435A-9290-0A65F2F6DF7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2DD826-007E-47D0-BCE2-A290E1BFD7A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897933-33DB-4E53-A1A7-8E4B8F824D3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B63452-7727-417B-A32E-27D4339236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F4ABA3-C6EB-4F00-BF28-F6648E8C90B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818117-1D09-4BC5-9244-9F774A12893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F99527-957B-41D9-B736-84F785253F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EC76C5-D9B2-4C68-80F1-D723BF2583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1523DA-51D3-4F3C-B080-A046039BAAC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Staudacher_S-300_stunt_airplane.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245810"/>
            <a:ext cx="6858000" cy="1355750"/>
          </a:xfrm>
        </p:spPr>
        <p:txBody>
          <a:bodyPr>
            <a:normAutofit/>
          </a:bodyPr>
          <a:lstStyle/>
          <a:p>
            <a:pPr algn="l">
              <a:lnSpc>
                <a:spcPct val="90000"/>
              </a:lnSpc>
            </a:pPr>
            <a:r>
              <a:rPr lang="en-US" sz="3600"/>
              <a:t>MISSION FLIGHT ACADEMY SAFETY MEETING</a:t>
            </a:r>
          </a:p>
        </p:txBody>
      </p:sp>
      <p:sp>
        <p:nvSpPr>
          <p:cNvPr id="2051" name="Rectangle 3"/>
          <p:cNvSpPr>
            <a:spLocks noGrp="1" noChangeArrowheads="1"/>
          </p:cNvSpPr>
          <p:nvPr>
            <p:ph type="subTitle" idx="1"/>
          </p:nvPr>
        </p:nvSpPr>
        <p:spPr>
          <a:xfrm>
            <a:off x="1143000" y="3608516"/>
            <a:ext cx="6858000" cy="911117"/>
          </a:xfrm>
        </p:spPr>
        <p:txBody>
          <a:bodyPr>
            <a:normAutofit/>
          </a:bodyPr>
          <a:lstStyle/>
          <a:p>
            <a:pPr algn="l"/>
            <a:r>
              <a:rPr lang="en-US" sz="1700"/>
              <a:t>APRIL 2021</a:t>
            </a:r>
          </a:p>
        </p:txBody>
      </p:sp>
      <p:sp>
        <p:nvSpPr>
          <p:cNvPr id="2057"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7361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CC5F592F-E5A6-45EF-A59D-A5CB3DF6C2E8}"/>
              </a:ext>
            </a:extLst>
          </p:cNvPr>
          <p:cNvPicPr>
            <a:picLocks noChangeAspect="1"/>
          </p:cNvPicPr>
          <p:nvPr/>
        </p:nvPicPr>
        <p:blipFill rotWithShape="1">
          <a:blip r:embed="rId3">
            <a:extLst>
              <a:ext uri="{28A0092B-C50C-407E-A947-70E740481C1C}">
                <a14:useLocalDpi xmlns:a14="http://schemas.microsoft.com/office/drawing/2010/main" val="0"/>
              </a:ext>
            </a:extLst>
          </a:blip>
          <a:srcRect r="-2" b="14414"/>
          <a:stretch/>
        </p:blipFill>
        <p:spPr>
          <a:xfrm>
            <a:off x="2736988" y="2"/>
            <a:ext cx="640701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2058"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EB917235-CAAB-48F5-BFD9-B37A931D4860}"/>
              </a:ext>
            </a:extLst>
          </p:cNvPr>
          <p:cNvPicPr>
            <a:picLocks noChangeAspect="1"/>
          </p:cNvPicPr>
          <p:nvPr/>
        </p:nvPicPr>
        <p:blipFill rotWithShape="1">
          <a:blip r:embed="rId4">
            <a:extLst>
              <a:ext uri="{28A0092B-C50C-407E-A947-70E740481C1C}">
                <a14:useLocalDpi xmlns:a14="http://schemas.microsoft.com/office/drawing/2010/main" val="0"/>
              </a:ext>
            </a:extLst>
          </a:blip>
          <a:srcRect r="2" b="16328"/>
          <a:stretch/>
        </p:blipFill>
        <p:spPr>
          <a:xfrm>
            <a:off x="20" y="4682838"/>
            <a:ext cx="6422512" cy="2175160"/>
          </a:xfrm>
          <a:custGeom>
            <a:avLst/>
            <a:gdLst/>
            <a:ahLst/>
            <a:cxnLst/>
            <a:rect l="l" t="t" r="r" b="b"/>
            <a:pathLst>
              <a:path w="8563376" h="2175160">
                <a:moveTo>
                  <a:pt x="0" y="0"/>
                </a:moveTo>
                <a:lnTo>
                  <a:pt x="8563376" y="0"/>
                </a:lnTo>
                <a:lnTo>
                  <a:pt x="7555992" y="2175160"/>
                </a:lnTo>
                <a:lnTo>
                  <a:pt x="0" y="217516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400"/>
                                        <p:tgtEl>
                                          <p:spTgt spid="2051">
                                            <p:txEl>
                                              <p:pRg st="0" end="0"/>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050"/>
                                        </p:tgtEl>
                                        <p:attrNameLst>
                                          <p:attrName>style.visibility</p:attrName>
                                        </p:attrNameLst>
                                      </p:cBhvr>
                                      <p:to>
                                        <p:strVal val="visible"/>
                                      </p:to>
                                    </p:set>
                                    <p:animEffect transition="in" filter="fade">
                                      <p:cBhvr>
                                        <p:cTn id="16"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2695-BB0E-4784-AA16-9EB47731A4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CA8A01-C444-46F3-AC84-AEA4962DEB09}"/>
              </a:ext>
            </a:extLst>
          </p:cNvPr>
          <p:cNvSpPr>
            <a:spLocks noGrp="1"/>
          </p:cNvSpPr>
          <p:nvPr>
            <p:ph idx="1"/>
          </p:nvPr>
        </p:nvSpPr>
        <p:spPr>
          <a:xfrm>
            <a:off x="681182" y="1524000"/>
            <a:ext cx="7772400" cy="4114800"/>
          </a:xfrm>
        </p:spPr>
        <p:txBody>
          <a:bodyPr/>
          <a:lstStyle/>
          <a:p>
            <a:r>
              <a:rPr lang="en-US" dirty="0"/>
              <a:t>2. Earn 3 Basic Knowledge activity credits through online courses, in-person seminars, and/or webinars. </a:t>
            </a:r>
          </a:p>
          <a:p>
            <a:r>
              <a:rPr lang="en-US" dirty="0"/>
              <a:t>= 1 credit from Basic Knowledge Topic 1 </a:t>
            </a:r>
          </a:p>
          <a:p>
            <a:r>
              <a:rPr lang="en-US" dirty="0"/>
              <a:t>= 1 credit from Basic Knowledge Topic 2 </a:t>
            </a:r>
          </a:p>
          <a:p>
            <a:r>
              <a:rPr lang="en-US" dirty="0"/>
              <a:t>= 1 credit from Basic Knowledge Topic 3</a:t>
            </a:r>
          </a:p>
        </p:txBody>
      </p:sp>
    </p:spTree>
    <p:extLst>
      <p:ext uri="{BB962C8B-B14F-4D97-AF65-F5344CB8AC3E}">
        <p14:creationId xmlns:p14="http://schemas.microsoft.com/office/powerpoint/2010/main" val="296256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18BC-273C-49AB-8E0C-6D8765C760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A57F9B-AC61-4AA3-B97D-45AE243A5DEF}"/>
              </a:ext>
            </a:extLst>
          </p:cNvPr>
          <p:cNvSpPr>
            <a:spLocks noGrp="1"/>
          </p:cNvSpPr>
          <p:nvPr>
            <p:ph idx="1"/>
          </p:nvPr>
        </p:nvSpPr>
        <p:spPr/>
        <p:txBody>
          <a:bodyPr/>
          <a:lstStyle/>
          <a:p>
            <a:r>
              <a:rPr lang="en-US" dirty="0"/>
              <a:t>3. Complete 3 approved Basic Flight activities with your favorite flight instructor. = 1 credit from Basic Flight Topic 1 </a:t>
            </a:r>
          </a:p>
          <a:p>
            <a:r>
              <a:rPr lang="en-US" dirty="0"/>
              <a:t>= 1 credit from Basic Flight Topic 2 </a:t>
            </a:r>
          </a:p>
          <a:p>
            <a:r>
              <a:rPr lang="en-US" dirty="0"/>
              <a:t>= 1 credit from Basic Flight Topic 3</a:t>
            </a:r>
          </a:p>
        </p:txBody>
      </p:sp>
    </p:spTree>
    <p:extLst>
      <p:ext uri="{BB962C8B-B14F-4D97-AF65-F5344CB8AC3E}">
        <p14:creationId xmlns:p14="http://schemas.microsoft.com/office/powerpoint/2010/main" val="346010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013E-BF37-406F-954B-A92430784B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4C3114-5CF6-433B-A493-042B2DC3A52B}"/>
              </a:ext>
            </a:extLst>
          </p:cNvPr>
          <p:cNvSpPr>
            <a:spLocks noGrp="1"/>
          </p:cNvSpPr>
          <p:nvPr>
            <p:ph idx="1"/>
          </p:nvPr>
        </p:nvSpPr>
        <p:spPr/>
        <p:txBody>
          <a:bodyPr/>
          <a:lstStyle/>
          <a:p>
            <a:r>
              <a:rPr lang="en-US" dirty="0"/>
              <a:t>4. Go to “My WINGS” under the “Pilots” tab on </a:t>
            </a:r>
            <a:r>
              <a:rPr lang="en-US" b="1" u="sng" dirty="0"/>
              <a:t>FAASafety.gov </a:t>
            </a:r>
            <a:r>
              <a:rPr lang="en-US" dirty="0"/>
              <a:t>to track your status.</a:t>
            </a:r>
          </a:p>
        </p:txBody>
      </p:sp>
    </p:spTree>
    <p:extLst>
      <p:ext uri="{BB962C8B-B14F-4D97-AF65-F5344CB8AC3E}">
        <p14:creationId xmlns:p14="http://schemas.microsoft.com/office/powerpoint/2010/main" val="2298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1F26-C028-4C0F-92D2-7369664527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45CC8-A4CA-438D-82D0-540B279AE4FF}"/>
              </a:ext>
            </a:extLst>
          </p:cNvPr>
          <p:cNvSpPr>
            <a:spLocks noGrp="1"/>
          </p:cNvSpPr>
          <p:nvPr>
            <p:ph idx="1"/>
          </p:nvPr>
        </p:nvSpPr>
        <p:spPr/>
        <p:txBody>
          <a:bodyPr/>
          <a:lstStyle/>
          <a:p>
            <a:r>
              <a:rPr lang="en-US" dirty="0"/>
              <a:t>5. If all credits to earn a phase of WINGS have been earned within a 12-month period, click “</a:t>
            </a:r>
            <a:r>
              <a:rPr lang="en-US" b="1" dirty="0"/>
              <a:t>Claim Reward</a:t>
            </a:r>
            <a:r>
              <a:rPr lang="en-US" dirty="0"/>
              <a:t>” on the “</a:t>
            </a:r>
            <a:r>
              <a:rPr lang="en-US" b="1" dirty="0"/>
              <a:t>My WINGS</a:t>
            </a:r>
            <a:r>
              <a:rPr lang="en-US" dirty="0"/>
              <a:t>” page.</a:t>
            </a:r>
          </a:p>
        </p:txBody>
      </p:sp>
    </p:spTree>
    <p:extLst>
      <p:ext uri="{BB962C8B-B14F-4D97-AF65-F5344CB8AC3E}">
        <p14:creationId xmlns:p14="http://schemas.microsoft.com/office/powerpoint/2010/main" val="77448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D4B9-7C10-46F1-93A4-18D67A1CC17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E85834-4ED8-4B6C-9143-116EAEA2CE3B}"/>
              </a:ext>
            </a:extLst>
          </p:cNvPr>
          <p:cNvPicPr>
            <a:picLocks noGrp="1" noChangeAspect="1"/>
          </p:cNvPicPr>
          <p:nvPr>
            <p:ph idx="1"/>
          </p:nvPr>
        </p:nvPicPr>
        <p:blipFill>
          <a:blip r:embed="rId2"/>
          <a:stretch>
            <a:fillRect/>
          </a:stretch>
        </p:blipFill>
        <p:spPr>
          <a:xfrm>
            <a:off x="685800" y="1828800"/>
            <a:ext cx="7772400" cy="3532124"/>
          </a:xfrm>
        </p:spPr>
      </p:pic>
    </p:spTree>
    <p:extLst>
      <p:ext uri="{BB962C8B-B14F-4D97-AF65-F5344CB8AC3E}">
        <p14:creationId xmlns:p14="http://schemas.microsoft.com/office/powerpoint/2010/main" val="84597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E353-0023-467C-9B28-6D05936787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1D64FF-A254-491D-B673-2B1A7046A638}"/>
              </a:ext>
            </a:extLst>
          </p:cNvPr>
          <p:cNvSpPr>
            <a:spLocks noGrp="1"/>
          </p:cNvSpPr>
          <p:nvPr>
            <p:ph idx="1"/>
          </p:nvPr>
        </p:nvSpPr>
        <p:spPr/>
        <p:txBody>
          <a:bodyPr/>
          <a:lstStyle/>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a:t>
            </a:r>
            <a:r>
              <a:rPr lang="en-US" sz="1800" b="1" i="1" u="none" strike="noStrike" baseline="0" dirty="0">
                <a:solidFill>
                  <a:srgbClr val="000000"/>
                </a:solidFill>
                <a:latin typeface="Calibri" panose="020F0502020204030204" pitchFamily="34" charset="0"/>
              </a:rPr>
              <a:t>WINGS </a:t>
            </a:r>
            <a:r>
              <a:rPr lang="en-US" sz="1800" b="0" i="0" u="none" strike="noStrike" baseline="0" dirty="0">
                <a:solidFill>
                  <a:srgbClr val="000000"/>
                </a:solidFill>
                <a:latin typeface="Calibri" panose="020F0502020204030204" pitchFamily="34" charset="0"/>
              </a:rPr>
              <a:t>Topic of the Quarter makes it even easier to earn your next phase of </a:t>
            </a:r>
            <a:r>
              <a:rPr lang="en-US" sz="1800" b="1" i="1" u="none" strike="noStrike" baseline="0" dirty="0">
                <a:solidFill>
                  <a:srgbClr val="000000"/>
                </a:solidFill>
                <a:latin typeface="Calibri" panose="020F0502020204030204" pitchFamily="34" charset="0"/>
              </a:rPr>
              <a:t>WINGS</a:t>
            </a:r>
            <a:r>
              <a:rPr lang="en-US" sz="1800" b="0" i="0" u="none" strike="noStrike" baseline="0" dirty="0">
                <a:solidFill>
                  <a:srgbClr val="000000"/>
                </a:solidFill>
                <a:latin typeface="Calibri" panose="020F0502020204030204" pitchFamily="34" charset="0"/>
              </a:rPr>
              <a:t>. The program has pre-selected courses and flight activities that will earn a phase of </a:t>
            </a:r>
            <a:r>
              <a:rPr lang="en-US" sz="1800" b="1" i="1" u="none" strike="noStrike" baseline="0" dirty="0">
                <a:solidFill>
                  <a:srgbClr val="000000"/>
                </a:solidFill>
                <a:latin typeface="Calibri" panose="020F0502020204030204" pitchFamily="34" charset="0"/>
              </a:rPr>
              <a:t>WINGS</a:t>
            </a:r>
            <a:r>
              <a:rPr lang="en-US" sz="1800" b="0" i="0" u="none" strike="noStrike" baseline="0" dirty="0">
                <a:solidFill>
                  <a:srgbClr val="000000"/>
                </a:solidFill>
                <a:latin typeface="Calibri" panose="020F0502020204030204" pitchFamily="34" charset="0"/>
              </a:rPr>
              <a:t>. Go to </a:t>
            </a:r>
            <a:r>
              <a:rPr lang="en-US" sz="1800" b="1" i="0" u="sng" strike="noStrike" baseline="0" dirty="0">
                <a:solidFill>
                  <a:srgbClr val="000000"/>
                </a:solidFill>
                <a:latin typeface="Calibri" panose="020F0502020204030204" pitchFamily="34" charset="0"/>
              </a:rPr>
              <a:t>bit.ly/</a:t>
            </a:r>
            <a:r>
              <a:rPr lang="en-US" sz="1800" b="1" i="0" u="sng" strike="noStrike" baseline="0" dirty="0" err="1">
                <a:solidFill>
                  <a:srgbClr val="000000"/>
                </a:solidFill>
                <a:latin typeface="Calibri" panose="020F0502020204030204" pitchFamily="34" charset="0"/>
              </a:rPr>
              <a:t>GetYourWINGS</a:t>
            </a:r>
            <a:r>
              <a:rPr lang="en-US" sz="1800" b="1" i="0" u="sng"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to see all the program material. Download the “checklist” for the pre-selected courses and flight activities. </a:t>
            </a:r>
            <a:endParaRPr lang="en-US" dirty="0"/>
          </a:p>
        </p:txBody>
      </p:sp>
    </p:spTree>
    <p:extLst>
      <p:ext uri="{BB962C8B-B14F-4D97-AF65-F5344CB8AC3E}">
        <p14:creationId xmlns:p14="http://schemas.microsoft.com/office/powerpoint/2010/main" val="103115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0F32-FC9D-45D4-A529-69E083497E11}"/>
              </a:ext>
            </a:extLst>
          </p:cNvPr>
          <p:cNvSpPr>
            <a:spLocks noGrp="1"/>
          </p:cNvSpPr>
          <p:nvPr>
            <p:ph type="title"/>
          </p:nvPr>
        </p:nvSpPr>
        <p:spPr>
          <a:xfrm>
            <a:off x="690418" y="304800"/>
            <a:ext cx="7772400" cy="1143000"/>
          </a:xfrm>
        </p:spPr>
        <p:txBody>
          <a:bodyPr/>
          <a:lstStyle/>
          <a:p>
            <a:br>
              <a:rPr lang="en-US" sz="4000" b="0" i="0" u="none" strike="noStrike" baseline="0" dirty="0">
                <a:solidFill>
                  <a:srgbClr val="000000"/>
                </a:solidFill>
                <a:latin typeface="Calibri" panose="020F0502020204030204" pitchFamily="34" charset="0"/>
              </a:rPr>
            </a:br>
            <a:r>
              <a:rPr lang="en-US" sz="4400" b="1" i="0" u="none" strike="noStrike" baseline="0" dirty="0">
                <a:solidFill>
                  <a:srgbClr val="000000"/>
                </a:solidFill>
                <a:latin typeface="Calibri" panose="020F0502020204030204" pitchFamily="34" charset="0"/>
              </a:rPr>
              <a:t>Satisfy Flight Review Requirement </a:t>
            </a:r>
            <a:endParaRPr lang="en-US" dirty="0"/>
          </a:p>
        </p:txBody>
      </p:sp>
      <p:sp>
        <p:nvSpPr>
          <p:cNvPr id="3" name="Content Placeholder 2">
            <a:extLst>
              <a:ext uri="{FF2B5EF4-FFF2-40B4-BE49-F238E27FC236}">
                <a16:creationId xmlns:a16="http://schemas.microsoft.com/office/drawing/2014/main" id="{B08908D8-C9E9-42B7-9458-55C2EEEA3F45}"/>
              </a:ext>
            </a:extLst>
          </p:cNvPr>
          <p:cNvSpPr>
            <a:spLocks noGrp="1"/>
          </p:cNvSpPr>
          <p:nvPr>
            <p:ph idx="1"/>
          </p:nvPr>
        </p:nvSpPr>
        <p:spPr>
          <a:xfrm>
            <a:off x="685800" y="2057400"/>
            <a:ext cx="7772400" cy="4114800"/>
          </a:xfrm>
        </p:spPr>
        <p:txBody>
          <a:bodyPr/>
          <a:lstStyle/>
          <a:p>
            <a:r>
              <a:rPr lang="en-US" dirty="0"/>
              <a:t>In addition to helping you sharpen your flying skills, completing a phase of WINGS also </a:t>
            </a:r>
            <a:r>
              <a:rPr lang="en-US" u="sng" dirty="0">
                <a:highlight>
                  <a:srgbClr val="FFFF00"/>
                </a:highlight>
              </a:rPr>
              <a:t>satisfies your flight review requirement</a:t>
            </a:r>
            <a:r>
              <a:rPr lang="en-US" dirty="0"/>
              <a:t>. You may also continue to select your own flight activities and knowledge topics for WINGS according to your own personal preference.</a:t>
            </a:r>
          </a:p>
        </p:txBody>
      </p:sp>
    </p:spTree>
    <p:extLst>
      <p:ext uri="{BB962C8B-B14F-4D97-AF65-F5344CB8AC3E}">
        <p14:creationId xmlns:p14="http://schemas.microsoft.com/office/powerpoint/2010/main" val="100164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CB1B-4596-4616-B61D-60C9F25A2F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888727-2425-48A8-A24F-87C913D9F802}"/>
              </a:ext>
            </a:extLst>
          </p:cNvPr>
          <p:cNvSpPr>
            <a:spLocks noGrp="1"/>
          </p:cNvSpPr>
          <p:nvPr>
            <p:ph idx="1"/>
          </p:nvPr>
        </p:nvSpPr>
        <p:spPr>
          <a:xfrm>
            <a:off x="685800" y="1181100"/>
            <a:ext cx="7772400" cy="4114800"/>
          </a:xfrm>
        </p:spPr>
        <p:txBody>
          <a:bodyPr/>
          <a:lstStyle/>
          <a:p>
            <a:r>
              <a:rPr lang="en-US" dirty="0"/>
              <a:t>WINGS also provides you with opportunities to complete online courses, attend seminars, and participate in webinars from third-party activities, including those offered by the Aircraft Owners and Pilots Association (AOPA), National Association of Flight Instructors (NAFI), Aviation Supplies and Academics, Inc. (ASA), </a:t>
            </a:r>
            <a:r>
              <a:rPr lang="en-US" dirty="0" err="1"/>
              <a:t>Sporty’s</a:t>
            </a:r>
            <a:r>
              <a:rPr lang="en-US" dirty="0"/>
              <a:t> Pilot Shop, and many others.</a:t>
            </a:r>
          </a:p>
        </p:txBody>
      </p:sp>
    </p:spTree>
    <p:extLst>
      <p:ext uri="{BB962C8B-B14F-4D97-AF65-F5344CB8AC3E}">
        <p14:creationId xmlns:p14="http://schemas.microsoft.com/office/powerpoint/2010/main" val="336700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7AAC-00EA-485C-968C-054ECC4938D0}"/>
              </a:ext>
            </a:extLst>
          </p:cNvPr>
          <p:cNvSpPr>
            <a:spLocks noGrp="1"/>
          </p:cNvSpPr>
          <p:nvPr>
            <p:ph type="title"/>
          </p:nvPr>
        </p:nvSpPr>
        <p:spPr/>
        <p:txBody>
          <a:bodyPr/>
          <a:lstStyle/>
          <a:p>
            <a:r>
              <a:rPr lang="en-US" dirty="0"/>
              <a:t>No longer you have to do the biannual review.</a:t>
            </a:r>
          </a:p>
        </p:txBody>
      </p:sp>
      <p:sp>
        <p:nvSpPr>
          <p:cNvPr id="3" name="Content Placeholder 2">
            <a:extLst>
              <a:ext uri="{FF2B5EF4-FFF2-40B4-BE49-F238E27FC236}">
                <a16:creationId xmlns:a16="http://schemas.microsoft.com/office/drawing/2014/main" id="{D23F488C-8437-42C4-902D-10E868CEE5B2}"/>
              </a:ext>
            </a:extLst>
          </p:cNvPr>
          <p:cNvSpPr>
            <a:spLocks noGrp="1"/>
          </p:cNvSpPr>
          <p:nvPr>
            <p:ph idx="1"/>
          </p:nvPr>
        </p:nvSpPr>
        <p:spPr/>
        <p:txBody>
          <a:bodyPr/>
          <a:lstStyle/>
          <a:p>
            <a:r>
              <a:rPr lang="en-US" dirty="0"/>
              <a:t>As you participate in the WINGS program, your flight review date will be updated each time you earn enough credits to complete the Basic phase.</a:t>
            </a:r>
          </a:p>
        </p:txBody>
      </p:sp>
    </p:spTree>
    <p:extLst>
      <p:ext uri="{BB962C8B-B14F-4D97-AF65-F5344CB8AC3E}">
        <p14:creationId xmlns:p14="http://schemas.microsoft.com/office/powerpoint/2010/main" val="176054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14BA-F576-4EEA-837C-B787D5E5BC7A}"/>
              </a:ext>
            </a:extLst>
          </p:cNvPr>
          <p:cNvSpPr>
            <a:spLocks noGrp="1"/>
          </p:cNvSpPr>
          <p:nvPr>
            <p:ph type="title"/>
          </p:nvPr>
        </p:nvSpPr>
        <p:spPr/>
        <p:txBody>
          <a:bodyPr/>
          <a:lstStyle/>
          <a:p>
            <a:r>
              <a:rPr lang="en-US" dirty="0"/>
              <a:t>Even the Pro’s have to do this!</a:t>
            </a:r>
          </a:p>
        </p:txBody>
      </p:sp>
      <p:sp>
        <p:nvSpPr>
          <p:cNvPr id="3" name="Content Placeholder 2">
            <a:extLst>
              <a:ext uri="{FF2B5EF4-FFF2-40B4-BE49-F238E27FC236}">
                <a16:creationId xmlns:a16="http://schemas.microsoft.com/office/drawing/2014/main" id="{C1873AAA-7DEF-4818-A3C3-1257A3D7B1E2}"/>
              </a:ext>
            </a:extLst>
          </p:cNvPr>
          <p:cNvSpPr>
            <a:spLocks noGrp="1"/>
          </p:cNvSpPr>
          <p:nvPr>
            <p:ph idx="1"/>
          </p:nvPr>
        </p:nvSpPr>
        <p:spPr/>
        <p:txBody>
          <a:bodyPr/>
          <a:lstStyle/>
          <a:p>
            <a:r>
              <a:rPr lang="en-US" dirty="0"/>
              <a:t>In order to keep playing your “A” game, get good coaching, and then stick with it. Fly regularly with a flight instructor who will challenge you to review what you know, explore new horizons, and to always do your best. Of course, you’ll have to dedicate time and money to your proficiency program, but it’s well worth it for the peace of mind that comes with confidence.</a:t>
            </a:r>
          </a:p>
        </p:txBody>
      </p:sp>
    </p:spTree>
    <p:extLst>
      <p:ext uri="{BB962C8B-B14F-4D97-AF65-F5344CB8AC3E}">
        <p14:creationId xmlns:p14="http://schemas.microsoft.com/office/powerpoint/2010/main" val="403470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527BCA-E26F-49D4-B4F8-5E22B68F4166}"/>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617" r="1382" b="-1"/>
          <a:stretch/>
        </p:blipFill>
        <p:spPr>
          <a:xfrm>
            <a:off x="-2285" y="10"/>
            <a:ext cx="9143999" cy="6857990"/>
          </a:xfrm>
          <a:prstGeom prst="rect">
            <a:avLst/>
          </a:prstGeom>
        </p:spPr>
      </p:pic>
      <p:sp>
        <p:nvSpPr>
          <p:cNvPr id="98" name="Rectangle 9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Rectangle 1026"/>
          <p:cNvSpPr>
            <a:spLocks noGrp="1" noChangeArrowheads="1"/>
          </p:cNvSpPr>
          <p:nvPr>
            <p:ph type="ctrTitle"/>
          </p:nvPr>
        </p:nvSpPr>
        <p:spPr>
          <a:xfrm>
            <a:off x="822960" y="325550"/>
            <a:ext cx="7543800" cy="3574778"/>
          </a:xfrm>
          <a:effectLst>
            <a:outerShdw blurRad="50800" dist="38100" dir="2700000" algn="tl" rotWithShape="0">
              <a:prstClr val="black">
                <a:alpha val="40000"/>
              </a:prstClr>
            </a:outerShdw>
          </a:effectLst>
        </p:spPr>
        <p:txBody>
          <a:bodyPr>
            <a:normAutofit/>
          </a:bodyPr>
          <a:lstStyle/>
          <a:p>
            <a:r>
              <a:rPr lang="en-US" sz="4500">
                <a:solidFill>
                  <a:srgbClr val="FFFFFF"/>
                </a:solidFill>
              </a:rPr>
              <a:t>JASON REARICK</a:t>
            </a:r>
          </a:p>
        </p:txBody>
      </p:sp>
      <p:sp>
        <p:nvSpPr>
          <p:cNvPr id="86019" name="Rectangle 1027"/>
          <p:cNvSpPr>
            <a:spLocks noGrp="1" noChangeArrowheads="1"/>
          </p:cNvSpPr>
          <p:nvPr>
            <p:ph type="subTitle" idx="1"/>
          </p:nvPr>
        </p:nvSpPr>
        <p:spPr>
          <a:xfrm>
            <a:off x="825038" y="4072043"/>
            <a:ext cx="75438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What he would like to do with his 172</a:t>
            </a:r>
          </a:p>
        </p:txBody>
      </p:sp>
      <p:sp>
        <p:nvSpPr>
          <p:cNvPr id="4" name="TextBox 3">
            <a:extLst>
              <a:ext uri="{FF2B5EF4-FFF2-40B4-BE49-F238E27FC236}">
                <a16:creationId xmlns:a16="http://schemas.microsoft.com/office/drawing/2014/main" id="{0741FD08-39E2-4895-9A38-A82497E60168}"/>
              </a:ext>
            </a:extLst>
          </p:cNvPr>
          <p:cNvSpPr txBox="1"/>
          <p:nvPr/>
        </p:nvSpPr>
        <p:spPr>
          <a:xfrm>
            <a:off x="8497669" y="6870700"/>
            <a:ext cx="646331" cy="200055"/>
          </a:xfrm>
          <a:prstGeom prst="rect">
            <a:avLst/>
          </a:prstGeom>
          <a:solidFill>
            <a:srgbClr val="000000"/>
          </a:solidFill>
          <a:ln>
            <a:noFill/>
          </a:ln>
        </p:spPr>
        <p:txBody>
          <a:bodyPr wrap="none" rtlCol="0" anchor="ctr">
            <a:spAutoFit/>
          </a:bodyPr>
          <a:lstStyle/>
          <a:p>
            <a:pPr algn="r">
              <a:spcAft>
                <a:spcPts val="600"/>
              </a:spcAft>
            </a:pPr>
            <a:r>
              <a:rPr lang="en-US" sz="700">
                <a:solidFill>
                  <a:srgbClr val="FFFFFF"/>
                </a:solidFill>
                <a:latin typeface="+mn-lt"/>
              </a:rPr>
              <a:t>r </a:t>
            </a:r>
            <a:r>
              <a:rPr lang="en-US" sz="700">
                <a:solidFill>
                  <a:srgbClr val="FFFFFF"/>
                </a:solidFill>
                <a:latin typeface="+mn-lt"/>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BD7E-C493-4993-AF96-5A6D05C93AD4}"/>
              </a:ext>
            </a:extLst>
          </p:cNvPr>
          <p:cNvSpPr>
            <a:spLocks noGrp="1"/>
          </p:cNvSpPr>
          <p:nvPr>
            <p:ph type="title"/>
          </p:nvPr>
        </p:nvSpPr>
        <p:spPr/>
        <p:txBody>
          <a:bodyPr/>
          <a:lstStyle/>
          <a:p>
            <a:r>
              <a:rPr lang="en-US" sz="4400" b="1" i="0" u="none" strike="noStrike" baseline="0" dirty="0">
                <a:solidFill>
                  <a:srgbClr val="000000"/>
                </a:solidFill>
                <a:latin typeface="Calibri" panose="020F0502020204030204" pitchFamily="34" charset="0"/>
              </a:rPr>
              <a:t>Find a Pro </a:t>
            </a:r>
            <a:br>
              <a:rPr lang="en-US" sz="4400" b="0" i="0" u="none" strike="noStrike" baseline="0" dirty="0">
                <a:solidFill>
                  <a:srgbClr val="000000"/>
                </a:solidFill>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8B90FE61-AD26-4081-8169-6061D05F8852}"/>
              </a:ext>
            </a:extLst>
          </p:cNvPr>
          <p:cNvSpPr>
            <a:spLocks noGrp="1"/>
          </p:cNvSpPr>
          <p:nvPr>
            <p:ph idx="1"/>
          </p:nvPr>
        </p:nvSpPr>
        <p:spPr>
          <a:xfrm>
            <a:off x="685800" y="1295400"/>
            <a:ext cx="7772400" cy="4114800"/>
          </a:xfrm>
        </p:spPr>
        <p:txBody>
          <a:bodyPr/>
          <a:lstStyle/>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If you need more info or help with </a:t>
            </a:r>
            <a:r>
              <a:rPr lang="en-US" sz="1800" b="1" i="1" u="none" strike="noStrike" baseline="0" dirty="0">
                <a:solidFill>
                  <a:srgbClr val="000000"/>
                </a:solidFill>
                <a:latin typeface="Calibri" panose="020F0502020204030204" pitchFamily="34" charset="0"/>
              </a:rPr>
              <a:t>WINGS</a:t>
            </a:r>
            <a:r>
              <a:rPr lang="en-US" sz="1800" b="0" i="0" u="none" strike="noStrike" baseline="0" dirty="0">
                <a:solidFill>
                  <a:srgbClr val="000000"/>
                </a:solidFill>
                <a:latin typeface="Calibri" panose="020F0502020204030204" pitchFamily="34" charset="0"/>
              </a:rPr>
              <a:t>, you can contact a </a:t>
            </a:r>
            <a:r>
              <a:rPr lang="en-US" sz="1800" b="1" i="0" u="none" strike="noStrike" baseline="0" dirty="0" err="1">
                <a:solidFill>
                  <a:srgbClr val="000000"/>
                </a:solidFill>
                <a:latin typeface="Calibri" panose="020F0502020204030204" pitchFamily="34" charset="0"/>
              </a:rPr>
              <a:t>WINGSPro</a:t>
            </a:r>
            <a:r>
              <a:rPr lang="en-US" sz="1800" b="0" i="0" u="none" strike="noStrike" baseline="0" dirty="0">
                <a:solidFill>
                  <a:srgbClr val="000000"/>
                </a:solidFill>
                <a:latin typeface="Calibri" panose="020F0502020204030204" pitchFamily="34" charset="0"/>
              </a:rPr>
              <a:t>! Go to the </a:t>
            </a:r>
            <a:r>
              <a:rPr lang="en-US" sz="1800" b="0" i="0" u="none" strike="noStrike" baseline="0" dirty="0" err="1">
                <a:solidFill>
                  <a:srgbClr val="000000"/>
                </a:solidFill>
                <a:latin typeface="Calibri" panose="020F0502020204030204" pitchFamily="34" charset="0"/>
              </a:rPr>
              <a:t>FAASTeam</a:t>
            </a:r>
            <a:r>
              <a:rPr lang="en-US" sz="1800" b="0" i="0" u="none" strike="noStrike" baseline="0" dirty="0">
                <a:solidFill>
                  <a:srgbClr val="000000"/>
                </a:solidFill>
                <a:latin typeface="Calibri" panose="020F0502020204030204" pitchFamily="34" charset="0"/>
              </a:rPr>
              <a:t> directory on FAASafety.gov under the “Resources” tab. Next, type “</a:t>
            </a:r>
            <a:r>
              <a:rPr lang="en-US" sz="1800" b="0" i="0" u="none" strike="noStrike" baseline="0" dirty="0" err="1">
                <a:solidFill>
                  <a:srgbClr val="000000"/>
                </a:solidFill>
                <a:latin typeface="Calibri" panose="020F0502020204030204" pitchFamily="34" charset="0"/>
              </a:rPr>
              <a:t>wingspro</a:t>
            </a:r>
            <a:r>
              <a:rPr lang="en-US" sz="1800" b="0" i="0" u="none" strike="noStrike" baseline="0" dirty="0">
                <a:solidFill>
                  <a:srgbClr val="000000"/>
                </a:solidFill>
                <a:latin typeface="Calibri" panose="020F0502020204030204" pitchFamily="34" charset="0"/>
              </a:rPr>
              <a:t>” in the keywords field and enter your state abbreviation in the state field. Press “Search,” and then scroll down to find </a:t>
            </a:r>
            <a:r>
              <a:rPr lang="en-US" sz="1800" b="1" i="0" u="none" strike="noStrike" baseline="0" dirty="0" err="1">
                <a:solidFill>
                  <a:srgbClr val="000000"/>
                </a:solidFill>
                <a:latin typeface="Calibri" panose="020F0502020204030204" pitchFamily="34" charset="0"/>
              </a:rPr>
              <a:t>WINGSPros</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in your state. You can also contact your local </a:t>
            </a:r>
            <a:r>
              <a:rPr lang="en-US" sz="1800" b="0" i="0" u="none" strike="noStrike" baseline="0" dirty="0" err="1">
                <a:solidFill>
                  <a:srgbClr val="000000"/>
                </a:solidFill>
                <a:latin typeface="Calibri" panose="020F0502020204030204" pitchFamily="34" charset="0"/>
              </a:rPr>
              <a:t>FAASTeam</a:t>
            </a:r>
            <a:r>
              <a:rPr lang="en-US" sz="1800" b="0" i="0" u="none" strike="noStrike" baseline="0" dirty="0">
                <a:solidFill>
                  <a:srgbClr val="000000"/>
                </a:solidFill>
                <a:latin typeface="Calibri" panose="020F0502020204030204" pitchFamily="34" charset="0"/>
              </a:rPr>
              <a:t> Program Manager or Rep; they love to make new pilot friends and help with </a:t>
            </a:r>
            <a:r>
              <a:rPr lang="en-US" sz="1800" b="1" i="1" u="none" strike="noStrike" baseline="0" dirty="0">
                <a:solidFill>
                  <a:srgbClr val="000000"/>
                </a:solidFill>
                <a:latin typeface="Calibri" panose="020F0502020204030204" pitchFamily="34" charset="0"/>
              </a:rPr>
              <a:t>WINGS</a:t>
            </a:r>
            <a:r>
              <a:rPr lang="en-US" sz="1800" b="0" i="0" u="none" strike="noStrike" baseline="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47480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052C-998B-4432-A8ED-E9EC9FD62E0F}"/>
              </a:ext>
            </a:extLst>
          </p:cNvPr>
          <p:cNvSpPr>
            <a:spLocks noGrp="1"/>
          </p:cNvSpPr>
          <p:nvPr>
            <p:ph type="title"/>
          </p:nvPr>
        </p:nvSpPr>
        <p:spPr/>
        <p:txBody>
          <a:bodyPr/>
          <a:lstStyle/>
          <a:p>
            <a:r>
              <a:rPr lang="en-US" sz="4400" b="1" i="0" u="none" strike="noStrike" baseline="0" dirty="0">
                <a:solidFill>
                  <a:srgbClr val="000000"/>
                </a:solidFill>
                <a:latin typeface="Calibri" panose="020F0502020204030204" pitchFamily="34" charset="0"/>
              </a:rPr>
              <a:t>Resource Guide </a:t>
            </a:r>
            <a:br>
              <a:rPr lang="en-US" sz="4400" b="0" i="0" u="none" strike="noStrike" baseline="0" dirty="0">
                <a:solidFill>
                  <a:srgbClr val="000000"/>
                </a:solidFill>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FCC271AD-CEE6-4EFB-BB87-928E43D2C14C}"/>
              </a:ext>
            </a:extLst>
          </p:cNvPr>
          <p:cNvSpPr>
            <a:spLocks noGrp="1"/>
          </p:cNvSpPr>
          <p:nvPr>
            <p:ph idx="1"/>
          </p:nvPr>
        </p:nvSpPr>
        <p:spPr/>
        <p:txBody>
          <a:bodyPr/>
          <a:lstStyle/>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a:t>
            </a:r>
            <a:r>
              <a:rPr lang="en-US" sz="1800" b="1" i="1" u="none" strike="noStrike" baseline="0" dirty="0">
                <a:solidFill>
                  <a:srgbClr val="000000"/>
                </a:solidFill>
                <a:latin typeface="Calibri" panose="020F0502020204030204" pitchFamily="34" charset="0"/>
              </a:rPr>
              <a:t>WINGS </a:t>
            </a:r>
            <a:r>
              <a:rPr lang="en-US" sz="1800" b="0" i="0" u="none" strike="noStrike" baseline="0" dirty="0">
                <a:solidFill>
                  <a:srgbClr val="000000"/>
                </a:solidFill>
                <a:latin typeface="Calibri" panose="020F0502020204030204" pitchFamily="34" charset="0"/>
              </a:rPr>
              <a:t>Pilot Proficiency Program helps pilots build an </a:t>
            </a:r>
            <a:r>
              <a:rPr lang="en-US" sz="1800" b="0" i="0" u="sng" strike="noStrike" baseline="0" dirty="0">
                <a:solidFill>
                  <a:srgbClr val="000000"/>
                </a:solidFill>
                <a:latin typeface="Calibri" panose="020F0502020204030204" pitchFamily="34" charset="0"/>
              </a:rPr>
              <a:t>educational curriculum </a:t>
            </a:r>
            <a:r>
              <a:rPr lang="en-US" sz="1800" b="0" i="0" u="none" strike="noStrike" baseline="0" dirty="0">
                <a:solidFill>
                  <a:srgbClr val="000000"/>
                </a:solidFill>
                <a:latin typeface="Calibri" panose="020F0502020204030204" pitchFamily="34" charset="0"/>
              </a:rPr>
              <a:t>suitable for their unique flight requirements. It is based on the premise that </a:t>
            </a:r>
            <a:r>
              <a:rPr lang="en-US" sz="1800" b="0" i="0" u="sng" strike="noStrike" baseline="0" dirty="0">
                <a:solidFill>
                  <a:srgbClr val="000000"/>
                </a:solidFill>
                <a:latin typeface="Calibri" panose="020F0502020204030204" pitchFamily="34" charset="0"/>
              </a:rPr>
              <a:t>pilots who maintain currency and proficiency in the basics of flight will enjoy a safer and more stress-free flying experience.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Download the </a:t>
            </a:r>
            <a:r>
              <a:rPr lang="en-US" sz="1800" b="0" i="1" u="none" strike="noStrike" baseline="0" dirty="0">
                <a:solidFill>
                  <a:srgbClr val="000000"/>
                </a:solidFill>
                <a:latin typeface="Calibri" panose="020F0502020204030204" pitchFamily="34" charset="0"/>
              </a:rPr>
              <a:t>WINGS Pilot Proficiency User’s Guide </a:t>
            </a:r>
            <a:r>
              <a:rPr lang="en-US" sz="1800" b="0" i="0" u="none" strike="noStrike" baseline="0" dirty="0">
                <a:solidFill>
                  <a:srgbClr val="000000"/>
                </a:solidFill>
                <a:latin typeface="Calibri" panose="020F0502020204030204" pitchFamily="34" charset="0"/>
              </a:rPr>
              <a:t>at bit.ly/</a:t>
            </a:r>
            <a:r>
              <a:rPr lang="en-US" sz="1800" b="0" i="0" u="none" strike="noStrike" baseline="0" dirty="0" err="1">
                <a:solidFill>
                  <a:srgbClr val="000000"/>
                </a:solidFill>
                <a:latin typeface="Calibri" panose="020F0502020204030204" pitchFamily="34" charset="0"/>
              </a:rPr>
              <a:t>WINGSguide</a:t>
            </a:r>
            <a:r>
              <a:rPr lang="en-US" sz="1800" b="0" i="0" u="none" strike="noStrike" baseline="0" dirty="0">
                <a:solidFill>
                  <a:srgbClr val="000000"/>
                </a:solidFill>
                <a:latin typeface="Calibri" panose="020F0502020204030204" pitchFamily="34" charset="0"/>
              </a:rPr>
              <a:t> for more information about </a:t>
            </a:r>
            <a:r>
              <a:rPr lang="en-US" sz="1800" b="1" i="1" u="none" strike="noStrike" baseline="0" dirty="0">
                <a:solidFill>
                  <a:srgbClr val="000000"/>
                </a:solidFill>
                <a:latin typeface="Calibri" panose="020F0502020204030204" pitchFamily="34" charset="0"/>
              </a:rPr>
              <a:t>WINGS</a:t>
            </a:r>
            <a:r>
              <a:rPr lang="en-US" sz="1800" b="0" i="0" u="none" strike="noStrike" baseline="0" dirty="0">
                <a:solidFill>
                  <a:srgbClr val="000000"/>
                </a:solidFill>
                <a:latin typeface="Calibri" panose="020F0502020204030204" pitchFamily="34" charset="0"/>
              </a:rPr>
              <a:t>. </a:t>
            </a:r>
            <a:endParaRPr lang="en-US" dirty="0"/>
          </a:p>
        </p:txBody>
      </p:sp>
    </p:spTree>
    <p:extLst>
      <p:ext uri="{BB962C8B-B14F-4D97-AF65-F5344CB8AC3E}">
        <p14:creationId xmlns:p14="http://schemas.microsoft.com/office/powerpoint/2010/main" val="85457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8460" y="1783959"/>
            <a:ext cx="3065480" cy="2889114"/>
          </a:xfrm>
        </p:spPr>
        <p:txBody>
          <a:bodyPr vert="horz" lIns="91440" tIns="45720" rIns="91440" bIns="45720" rtlCol="0" anchor="b">
            <a:normAutofit/>
          </a:bodyPr>
          <a:lstStyle/>
          <a:p>
            <a:pPr algn="l">
              <a:lnSpc>
                <a:spcPct val="90000"/>
              </a:lnSpc>
            </a:pPr>
            <a:r>
              <a:rPr lang="en-US" sz="4700" kern="1200">
                <a:solidFill>
                  <a:schemeClr val="tx1"/>
                </a:solidFill>
              </a:rPr>
              <a:t>Questions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CD81E25-DA21-417B-807B-C80F719CD893}"/>
              </a:ext>
            </a:extLst>
          </p:cNvPr>
          <p:cNvPicPr>
            <a:picLocks noChangeAspect="1"/>
          </p:cNvPicPr>
          <p:nvPr/>
        </p:nvPicPr>
        <p:blipFill rotWithShape="1">
          <a:blip r:embed="rId3"/>
          <a:srcRect l="41172" r="1180"/>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9" name="Rectangle 71">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50" name="Freeform: Shape 73">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351" name="Freeform: Shape 75">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352" name="Freeform: Shape 77">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353" name="Rectangle 79">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354" name="Freeform: Shape 81">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355" name="Rectangle 83">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57356" name="Freeform: Shape 85">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357" name="Freeform: Shape 87">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7347" name="Rectangle 3"/>
          <p:cNvSpPr>
            <a:spLocks noGrp="1" noChangeArrowheads="1"/>
          </p:cNvSpPr>
          <p:nvPr>
            <p:ph type="subTitle" idx="1"/>
          </p:nvPr>
        </p:nvSpPr>
        <p:spPr>
          <a:xfrm>
            <a:off x="3329724" y="4518923"/>
            <a:ext cx="2484551" cy="1141851"/>
          </a:xfrm>
          <a:noFill/>
        </p:spPr>
        <p:txBody>
          <a:bodyPr>
            <a:normAutofit/>
          </a:bodyPr>
          <a:lstStyle/>
          <a:p>
            <a:endParaRPr lang="en-US" sz="1700">
              <a:solidFill>
                <a:srgbClr val="080808"/>
              </a:solidFill>
            </a:endParaRPr>
          </a:p>
        </p:txBody>
      </p:sp>
      <p:sp>
        <p:nvSpPr>
          <p:cNvPr id="57346" name="Rectangle 2"/>
          <p:cNvSpPr>
            <a:spLocks noGrp="1" noChangeArrowheads="1"/>
          </p:cNvSpPr>
          <p:nvPr>
            <p:ph type="ctrTitle"/>
          </p:nvPr>
        </p:nvSpPr>
        <p:spPr>
          <a:xfrm>
            <a:off x="2403481" y="2353641"/>
            <a:ext cx="4337037" cy="2150719"/>
          </a:xfrm>
          <a:noFill/>
        </p:spPr>
        <p:txBody>
          <a:bodyPr anchor="ctr">
            <a:normAutofit/>
          </a:bodyPr>
          <a:lstStyle/>
          <a:p>
            <a:r>
              <a:rPr lang="en-US" sz="3100" dirty="0">
                <a:solidFill>
                  <a:srgbClr val="080808"/>
                </a:solidFill>
              </a:rPr>
              <a:t>NEXT MEETING</a:t>
            </a:r>
            <a:br>
              <a:rPr lang="en-US" sz="3100" dirty="0">
                <a:solidFill>
                  <a:srgbClr val="080808"/>
                </a:solidFill>
              </a:rPr>
            </a:br>
            <a:r>
              <a:rPr lang="en-US" sz="3100" dirty="0">
                <a:solidFill>
                  <a:srgbClr val="080808"/>
                </a:solidFill>
              </a:rPr>
              <a:t>MAY 12, 2021</a:t>
            </a:r>
            <a:br>
              <a:rPr lang="en-US" sz="3100" dirty="0">
                <a:solidFill>
                  <a:srgbClr val="080808"/>
                </a:solidFill>
              </a:rPr>
            </a:br>
            <a:endParaRPr lang="en-US" sz="3100" dirty="0">
              <a:solidFill>
                <a:srgbClr val="080808"/>
              </a:solidFill>
            </a:endParaRPr>
          </a:p>
        </p:txBody>
      </p:sp>
      <p:sp>
        <p:nvSpPr>
          <p:cNvPr id="57358" name="Freeform: Shape 89">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359" name="Rectangle 91">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18">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D6D38BD2-5017-4DC6-871C-2E7EE0F3E73B}"/>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4900" kern="1200">
                <a:solidFill>
                  <a:srgbClr val="FFFFFF"/>
                </a:solidFill>
                <a:latin typeface="+mj-lt"/>
                <a:ea typeface="+mj-ea"/>
                <a:cs typeface="+mj-cs"/>
              </a:rPr>
              <a:t>WINGS</a:t>
            </a:r>
          </a:p>
        </p:txBody>
      </p:sp>
      <p:sp>
        <p:nvSpPr>
          <p:cNvPr id="3" name="Content Placeholder 2">
            <a:extLst>
              <a:ext uri="{FF2B5EF4-FFF2-40B4-BE49-F238E27FC236}">
                <a16:creationId xmlns:a16="http://schemas.microsoft.com/office/drawing/2014/main" id="{C7AD5021-FD9B-4AC6-9AB0-11C422719150}"/>
              </a:ext>
            </a:extLst>
          </p:cNvPr>
          <p:cNvSpPr>
            <a:spLocks noGrp="1"/>
          </p:cNvSpPr>
          <p:nvPr>
            <p:ph idx="1"/>
          </p:nvPr>
        </p:nvSpPr>
        <p:spPr>
          <a:xfrm>
            <a:off x="878681" y="4473360"/>
            <a:ext cx="7101908" cy="865639"/>
          </a:xfrm>
        </p:spPr>
        <p:txBody>
          <a:bodyPr vert="horz" lIns="91440" tIns="45720" rIns="91440" bIns="45720" rtlCol="0" anchor="ctr">
            <a:normAutofit/>
          </a:bodyPr>
          <a:lstStyle/>
          <a:p>
            <a:pPr marL="0" indent="0" algn="ctr">
              <a:lnSpc>
                <a:spcPct val="90000"/>
              </a:lnSpc>
              <a:spcBef>
                <a:spcPts val="1000"/>
              </a:spcBef>
              <a:buNone/>
            </a:pPr>
            <a:r>
              <a:rPr lang="en-US" sz="2400" kern="1200">
                <a:solidFill>
                  <a:srgbClr val="000000"/>
                </a:solidFill>
                <a:latin typeface="+mn-lt"/>
                <a:ea typeface="+mn-ea"/>
                <a:cs typeface="+mn-cs"/>
              </a:rPr>
              <a:t>Besides the obvious “WINGS” is not what you may thing it is!</a:t>
            </a:r>
          </a:p>
        </p:txBody>
      </p:sp>
    </p:spTree>
    <p:extLst>
      <p:ext uri="{BB962C8B-B14F-4D97-AF65-F5344CB8AC3E}">
        <p14:creationId xmlns:p14="http://schemas.microsoft.com/office/powerpoint/2010/main" val="33905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e on tarmac">
            <a:extLst>
              <a:ext uri="{FF2B5EF4-FFF2-40B4-BE49-F238E27FC236}">
                <a16:creationId xmlns:a16="http://schemas.microsoft.com/office/drawing/2014/main" id="{17FA027C-C47B-4D64-9CE5-5FA4F972FD7B}"/>
              </a:ext>
            </a:extLst>
          </p:cNvPr>
          <p:cNvPicPr>
            <a:picLocks noChangeAspect="1"/>
          </p:cNvPicPr>
          <p:nvPr/>
        </p:nvPicPr>
        <p:blipFill rotWithShape="1">
          <a:blip r:embed="rId2"/>
          <a:srcRect l="25486" r="22168" b="-1"/>
          <a:stretch/>
        </p:blipFill>
        <p:spPr>
          <a:xfrm>
            <a:off x="1891767" y="10"/>
            <a:ext cx="7252231"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C4DE87-FC45-49FB-815D-E37CE63299DB}"/>
              </a:ext>
            </a:extLst>
          </p:cNvPr>
          <p:cNvSpPr>
            <a:spLocks noGrp="1"/>
          </p:cNvSpPr>
          <p:nvPr>
            <p:ph type="title"/>
          </p:nvPr>
        </p:nvSpPr>
        <p:spPr>
          <a:xfrm>
            <a:off x="628650" y="365125"/>
            <a:ext cx="2866641" cy="1899912"/>
          </a:xfrm>
        </p:spPr>
        <p:txBody>
          <a:bodyPr>
            <a:normAutofit/>
          </a:bodyPr>
          <a:lstStyle/>
          <a:p>
            <a:pPr>
              <a:lnSpc>
                <a:spcPct val="90000"/>
              </a:lnSpc>
            </a:pPr>
            <a:br>
              <a:rPr lang="en-US" sz="2500" b="0" i="0" u="none" strike="noStrike" baseline="0">
                <a:latin typeface="Calibri" panose="020F0502020204030204" pitchFamily="34" charset="0"/>
              </a:rPr>
            </a:br>
            <a:br>
              <a:rPr lang="en-US" sz="2500" b="0" i="0" u="none" strike="noStrike" baseline="0">
                <a:latin typeface="Calibri" panose="020F0502020204030204" pitchFamily="34" charset="0"/>
              </a:rPr>
            </a:br>
            <a:r>
              <a:rPr lang="en-US" sz="2500" b="0" i="0" u="none" strike="noStrike" baseline="0">
                <a:latin typeface="Calibri" panose="020F0502020204030204" pitchFamily="34" charset="0"/>
              </a:rPr>
              <a:t> </a:t>
            </a:r>
            <a:br>
              <a:rPr lang="en-US" sz="2500" b="0" i="0" u="none" strike="noStrike" baseline="0">
                <a:latin typeface="Calibri" panose="020F0502020204030204" pitchFamily="34" charset="0"/>
              </a:rPr>
            </a:br>
            <a:r>
              <a:rPr lang="en-US" sz="2500" b="1" i="1" u="none" strike="noStrike" baseline="0">
                <a:latin typeface="Calibri" panose="020F0502020204030204" pitchFamily="34" charset="0"/>
              </a:rPr>
              <a:t>WINGS </a:t>
            </a:r>
            <a:r>
              <a:rPr lang="en-US" sz="2500" b="1" i="0" u="none" strike="noStrike" baseline="0">
                <a:latin typeface="Calibri" panose="020F0502020204030204" pitchFamily="34" charset="0"/>
              </a:rPr>
              <a:t>Pilot Proficiency Program </a:t>
            </a:r>
            <a:endParaRPr lang="en-US" sz="2500"/>
          </a:p>
        </p:txBody>
      </p:sp>
      <p:sp>
        <p:nvSpPr>
          <p:cNvPr id="3" name="Content Placeholder 2">
            <a:extLst>
              <a:ext uri="{FF2B5EF4-FFF2-40B4-BE49-F238E27FC236}">
                <a16:creationId xmlns:a16="http://schemas.microsoft.com/office/drawing/2014/main" id="{C7FCB873-5ADE-47C7-8868-D7F928D07A85}"/>
              </a:ext>
            </a:extLst>
          </p:cNvPr>
          <p:cNvSpPr>
            <a:spLocks noGrp="1"/>
          </p:cNvSpPr>
          <p:nvPr>
            <p:ph idx="1"/>
          </p:nvPr>
        </p:nvSpPr>
        <p:spPr>
          <a:xfrm>
            <a:off x="628650" y="2434201"/>
            <a:ext cx="2866641" cy="3742762"/>
          </a:xfrm>
        </p:spPr>
        <p:txBody>
          <a:bodyPr>
            <a:normAutofit/>
          </a:bodyPr>
          <a:lstStyle/>
          <a:p>
            <a:r>
              <a:rPr lang="en-US" sz="1700" dirty="0"/>
              <a:t>IT IS A PILOT PROFICIENCY PROGRAM WHERE PILOTS IN GENERAL AVIATION CAN CONTINUE TO TRAIN JUST LIKE THE AIRLINES OR MILITARY PILOTS DO.</a:t>
            </a:r>
          </a:p>
        </p:txBody>
      </p:sp>
    </p:spTree>
    <p:extLst>
      <p:ext uri="{BB962C8B-B14F-4D97-AF65-F5344CB8AC3E}">
        <p14:creationId xmlns:p14="http://schemas.microsoft.com/office/powerpoint/2010/main" val="295220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E004-8C11-4140-B1CD-67E525B503C7}"/>
              </a:ext>
            </a:extLst>
          </p:cNvPr>
          <p:cNvSpPr>
            <a:spLocks noGrp="1"/>
          </p:cNvSpPr>
          <p:nvPr>
            <p:ph type="title"/>
          </p:nvPr>
        </p:nvSpPr>
        <p:spPr/>
        <p:txBody>
          <a:bodyPr/>
          <a:lstStyle/>
          <a:p>
            <a:r>
              <a:rPr lang="en-US" dirty="0"/>
              <a:t>WINGS</a:t>
            </a:r>
          </a:p>
        </p:txBody>
      </p:sp>
      <p:sp>
        <p:nvSpPr>
          <p:cNvPr id="3" name="Content Placeholder 2">
            <a:extLst>
              <a:ext uri="{FF2B5EF4-FFF2-40B4-BE49-F238E27FC236}">
                <a16:creationId xmlns:a16="http://schemas.microsoft.com/office/drawing/2014/main" id="{1CC7FEE8-EB09-4438-A42F-779D02C4CC22}"/>
              </a:ext>
            </a:extLst>
          </p:cNvPr>
          <p:cNvSpPr>
            <a:spLocks noGrp="1"/>
          </p:cNvSpPr>
          <p:nvPr>
            <p:ph idx="1"/>
          </p:nvPr>
        </p:nvSpPr>
        <p:spPr/>
        <p:txBody>
          <a:bodyPr/>
          <a:lstStyle/>
          <a:p>
            <a:r>
              <a:rPr lang="en-US" dirty="0"/>
              <a:t>Studies have shown that pilots who participate in regular proficiency training are much less likely to experience accidents. The FAA’s WINGS Pilot Proficiency Program is one way for GA pilots to ensure they are competent, confident, and safe in their flight operations.</a:t>
            </a:r>
          </a:p>
        </p:txBody>
      </p:sp>
    </p:spTree>
    <p:extLst>
      <p:ext uri="{BB962C8B-B14F-4D97-AF65-F5344CB8AC3E}">
        <p14:creationId xmlns:p14="http://schemas.microsoft.com/office/powerpoint/2010/main" val="385261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3A18-5CC1-4300-81FC-50C177AA4A71}"/>
              </a:ext>
            </a:extLst>
          </p:cNvPr>
          <p:cNvSpPr>
            <a:spLocks noGrp="1"/>
          </p:cNvSpPr>
          <p:nvPr>
            <p:ph type="title"/>
          </p:nvPr>
        </p:nvSpPr>
        <p:spPr/>
        <p:txBody>
          <a:bodyPr/>
          <a:lstStyle/>
          <a:p>
            <a:r>
              <a:rPr lang="en-US" dirty="0"/>
              <a:t>WINGS PROGRAM COMES FROM:</a:t>
            </a:r>
          </a:p>
        </p:txBody>
      </p:sp>
      <p:pic>
        <p:nvPicPr>
          <p:cNvPr id="5" name="Content Placeholder 4">
            <a:extLst>
              <a:ext uri="{FF2B5EF4-FFF2-40B4-BE49-F238E27FC236}">
                <a16:creationId xmlns:a16="http://schemas.microsoft.com/office/drawing/2014/main" id="{02E68D7B-59DA-40D1-BCB8-F73436AD083E}"/>
              </a:ext>
            </a:extLst>
          </p:cNvPr>
          <p:cNvPicPr>
            <a:picLocks noGrp="1" noChangeAspect="1"/>
          </p:cNvPicPr>
          <p:nvPr>
            <p:ph idx="1"/>
          </p:nvPr>
        </p:nvPicPr>
        <p:blipFill>
          <a:blip r:embed="rId2"/>
          <a:stretch>
            <a:fillRect/>
          </a:stretch>
        </p:blipFill>
        <p:spPr>
          <a:xfrm>
            <a:off x="685800" y="2925429"/>
            <a:ext cx="7772400" cy="2226341"/>
          </a:xfrm>
        </p:spPr>
      </p:pic>
    </p:spTree>
    <p:extLst>
      <p:ext uri="{BB962C8B-B14F-4D97-AF65-F5344CB8AC3E}">
        <p14:creationId xmlns:p14="http://schemas.microsoft.com/office/powerpoint/2010/main" val="264156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5A98-B979-4C41-B61E-4199FC6590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D84476-E1B6-4332-8C89-525E1191A767}"/>
              </a:ext>
            </a:extLst>
          </p:cNvPr>
          <p:cNvSpPr>
            <a:spLocks noGrp="1"/>
          </p:cNvSpPr>
          <p:nvPr>
            <p:ph idx="1"/>
          </p:nvPr>
        </p:nvSpPr>
        <p:spPr>
          <a:xfrm>
            <a:off x="685800" y="1167245"/>
            <a:ext cx="7772400" cy="4114800"/>
          </a:xfrm>
        </p:spPr>
        <p:txBody>
          <a:bodyPr/>
          <a:lstStyle/>
          <a:p>
            <a:r>
              <a:rPr lang="en-US" dirty="0"/>
              <a:t>The objective of the WINGS program is to prevent the primary causes of GA accidents. WINGS is not an “award” program; it is a proficiency program designed to help improve pilot skills and knowledge. Pilots who maintain their currency and proficiency will enjoy a safer flight experience.</a:t>
            </a:r>
          </a:p>
        </p:txBody>
      </p:sp>
    </p:spTree>
    <p:extLst>
      <p:ext uri="{BB962C8B-B14F-4D97-AF65-F5344CB8AC3E}">
        <p14:creationId xmlns:p14="http://schemas.microsoft.com/office/powerpoint/2010/main" val="202874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5570-075C-4995-8213-76EBB5AE77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247238-4A2F-4982-8AD1-59EEE69730AF}"/>
              </a:ext>
            </a:extLst>
          </p:cNvPr>
          <p:cNvSpPr>
            <a:spLocks noGrp="1"/>
          </p:cNvSpPr>
          <p:nvPr>
            <p:ph idx="1"/>
          </p:nvPr>
        </p:nvSpPr>
        <p:spPr>
          <a:xfrm>
            <a:off x="685800" y="1185718"/>
            <a:ext cx="7772400" cy="4114800"/>
          </a:xfrm>
        </p:spPr>
        <p:txBody>
          <a:bodyPr/>
          <a:lstStyle/>
          <a:p>
            <a:r>
              <a:rPr lang="en-US" dirty="0"/>
              <a:t>The WINGS program consists of learning activities and flight tasks selected to address the documented causal factors of aircraft accidents. You can participate by selecting the category and class of aircraft in which you wish to receive training. Requirements for each aircraft category and class include specific subjects and flight maneuvers.</a:t>
            </a:r>
          </a:p>
        </p:txBody>
      </p:sp>
    </p:spTree>
    <p:extLst>
      <p:ext uri="{BB962C8B-B14F-4D97-AF65-F5344CB8AC3E}">
        <p14:creationId xmlns:p14="http://schemas.microsoft.com/office/powerpoint/2010/main" val="281849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9238-2702-4656-AE95-61CE8EC315A7}"/>
              </a:ext>
            </a:extLst>
          </p:cNvPr>
          <p:cNvSpPr>
            <a:spLocks noGrp="1"/>
          </p:cNvSpPr>
          <p:nvPr>
            <p:ph type="title"/>
          </p:nvPr>
        </p:nvSpPr>
        <p:spPr/>
        <p:txBody>
          <a:bodyPr/>
          <a:lstStyle/>
          <a:p>
            <a:r>
              <a:rPr lang="en-US" dirty="0"/>
              <a:t>All pilots holding a U.S. pilot certificate may participate in the WINGS program.</a:t>
            </a:r>
          </a:p>
        </p:txBody>
      </p:sp>
      <p:sp>
        <p:nvSpPr>
          <p:cNvPr id="3" name="Content Placeholder 2">
            <a:extLst>
              <a:ext uri="{FF2B5EF4-FFF2-40B4-BE49-F238E27FC236}">
                <a16:creationId xmlns:a16="http://schemas.microsoft.com/office/drawing/2014/main" id="{9C888FD4-7D4D-402E-96D5-A4A8F878B7CC}"/>
              </a:ext>
            </a:extLst>
          </p:cNvPr>
          <p:cNvSpPr>
            <a:spLocks noGrp="1"/>
          </p:cNvSpPr>
          <p:nvPr>
            <p:ph idx="1"/>
          </p:nvPr>
        </p:nvSpPr>
        <p:spPr>
          <a:xfrm>
            <a:off x="685800" y="2286000"/>
            <a:ext cx="7772400" cy="4114800"/>
          </a:xfrm>
        </p:spPr>
        <p:txBody>
          <a:bodyPr/>
          <a:lstStyle/>
          <a:p>
            <a:r>
              <a:rPr lang="en-US" dirty="0"/>
              <a:t>To participate in the Basic level of WINGS:</a:t>
            </a:r>
            <a:r>
              <a:rPr lang="en-US" sz="1800" b="0" i="0" u="none" strike="noStrike" baseline="0" dirty="0">
                <a:latin typeface="Calibri" panose="020F0502020204030204" pitchFamily="34" charset="0"/>
              </a:rPr>
              <a:t> </a:t>
            </a:r>
          </a:p>
          <a:p>
            <a:r>
              <a:rPr lang="en-US" sz="4000" b="0" i="0" u="none" strike="noStrike" baseline="0" dirty="0">
                <a:latin typeface="Calibri" panose="020F0502020204030204" pitchFamily="34" charset="0"/>
              </a:rPr>
              <a:t>1. Create an account on </a:t>
            </a:r>
            <a:r>
              <a:rPr lang="en-US" sz="4000" b="1" i="0" u="sng" strike="noStrike" baseline="0" dirty="0">
                <a:latin typeface="Calibri" panose="020F0502020204030204" pitchFamily="34" charset="0"/>
              </a:rPr>
              <a:t>FAASafety.gov </a:t>
            </a:r>
            <a:r>
              <a:rPr lang="en-US" sz="4000" b="0" i="0" u="none" strike="noStrike" baseline="0" dirty="0">
                <a:latin typeface="Calibri" panose="020F0502020204030204" pitchFamily="34" charset="0"/>
              </a:rPr>
              <a:t>and fill out your “WINGS Profile” under “</a:t>
            </a:r>
            <a:r>
              <a:rPr lang="en-US" sz="4000" b="1" i="0" u="sng" strike="noStrike" baseline="0" dirty="0">
                <a:latin typeface="Calibri" panose="020F0502020204030204" pitchFamily="34" charset="0"/>
              </a:rPr>
              <a:t>Account Preferences</a:t>
            </a:r>
            <a:r>
              <a:rPr lang="en-US" sz="4000" b="0" i="0" u="none" strike="noStrike" baseline="0" dirty="0">
                <a:latin typeface="Calibri" panose="020F0502020204030204" pitchFamily="34" charset="0"/>
              </a:rPr>
              <a:t>” and click “</a:t>
            </a:r>
            <a:r>
              <a:rPr lang="en-US" sz="4000" b="1" i="0" u="sng" strike="noStrike" baseline="0" dirty="0">
                <a:latin typeface="Calibri" panose="020F0502020204030204" pitchFamily="34" charset="0"/>
              </a:rPr>
              <a:t>Save</a:t>
            </a:r>
            <a:r>
              <a:rPr lang="en-US" sz="4000" b="0" i="0" u="none" strike="noStrike" baseline="0" dirty="0">
                <a:latin typeface="Calibri" panose="020F0502020204030204" pitchFamily="34" charset="0"/>
              </a:rPr>
              <a:t>.”  </a:t>
            </a:r>
          </a:p>
        </p:txBody>
      </p:sp>
    </p:spTree>
    <p:extLst>
      <p:ext uri="{BB962C8B-B14F-4D97-AF65-F5344CB8AC3E}">
        <p14:creationId xmlns:p14="http://schemas.microsoft.com/office/powerpoint/2010/main" val="269221591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75</TotalTime>
  <Words>888</Words>
  <Application>Microsoft Office PowerPoint</Application>
  <PresentationFormat>On-screen Show (4:3)</PresentationFormat>
  <Paragraphs>49</Paragraphs>
  <Slides>23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Times New Roman</vt:lpstr>
      <vt:lpstr>Default Design</vt:lpstr>
      <vt:lpstr>MISSION FLIGHT ACADEMY SAFETY MEETING</vt:lpstr>
      <vt:lpstr>JASON REARICK</vt:lpstr>
      <vt:lpstr>WINGS</vt:lpstr>
      <vt:lpstr>    WINGS Pilot Proficiency Program </vt:lpstr>
      <vt:lpstr>WINGS</vt:lpstr>
      <vt:lpstr>WINGS PROGRAM COMES FROM:</vt:lpstr>
      <vt:lpstr>PowerPoint Presentation</vt:lpstr>
      <vt:lpstr>PowerPoint Presentation</vt:lpstr>
      <vt:lpstr>All pilots holding a U.S. pilot certificate may participate in the WINGS program.</vt:lpstr>
      <vt:lpstr>PowerPoint Presentation</vt:lpstr>
      <vt:lpstr>PowerPoint Presentation</vt:lpstr>
      <vt:lpstr>PowerPoint Presentation</vt:lpstr>
      <vt:lpstr>PowerPoint Presentation</vt:lpstr>
      <vt:lpstr>PowerPoint Presentation</vt:lpstr>
      <vt:lpstr>PowerPoint Presentation</vt:lpstr>
      <vt:lpstr> Satisfy Flight Review Requirement </vt:lpstr>
      <vt:lpstr>PowerPoint Presentation</vt:lpstr>
      <vt:lpstr>No longer you have to do the biannual review.</vt:lpstr>
      <vt:lpstr>Even the Pro’s have to do this!</vt:lpstr>
      <vt:lpstr>Find a Pro  </vt:lpstr>
      <vt:lpstr>Resource Guide  </vt:lpstr>
      <vt:lpstr>Questions</vt:lpstr>
      <vt:lpstr>NEXT MEETING MAY 12,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FLIGHT ACADEMY SAFETY MEETING</dc:title>
  <dc:creator>Roger Mann</dc:creator>
  <cp:lastModifiedBy>Roger Mann</cp:lastModifiedBy>
  <cp:revision>14</cp:revision>
  <dcterms:created xsi:type="dcterms:W3CDTF">2021-01-12T01:27:42Z</dcterms:created>
  <dcterms:modified xsi:type="dcterms:W3CDTF">2021-04-14T21:51:39Z</dcterms:modified>
</cp:coreProperties>
</file>