
<file path=[Content_Types].xml><?xml version="1.0" encoding="utf-8"?>
<Types xmlns="http://schemas.openxmlformats.org/package/2006/content-types">
  <Default Extension="jpeg" ContentType="image/jpeg"/>
  <Default Extension="jpg" ContentType="image/jpeg"/>
  <Default Extension="mid" ContentType="audio/mid"/>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45"/>
  </p:notesMasterIdLst>
  <p:sldIdLst>
    <p:sldId id="256" r:id="rId2"/>
    <p:sldId id="287" r:id="rId3"/>
    <p:sldId id="273" r:id="rId4"/>
    <p:sldId id="277" r:id="rId5"/>
    <p:sldId id="275" r:id="rId6"/>
    <p:sldId id="307" r:id="rId7"/>
    <p:sldId id="274" r:id="rId8"/>
    <p:sldId id="278" r:id="rId9"/>
    <p:sldId id="289" r:id="rId10"/>
    <p:sldId id="279" r:id="rId11"/>
    <p:sldId id="288" r:id="rId12"/>
    <p:sldId id="281" r:id="rId13"/>
    <p:sldId id="282" r:id="rId14"/>
    <p:sldId id="290" r:id="rId15"/>
    <p:sldId id="304" r:id="rId16"/>
    <p:sldId id="291" r:id="rId17"/>
    <p:sldId id="283" r:id="rId18"/>
    <p:sldId id="292" r:id="rId19"/>
    <p:sldId id="284" r:id="rId20"/>
    <p:sldId id="293" r:id="rId21"/>
    <p:sldId id="294" r:id="rId22"/>
    <p:sldId id="258" r:id="rId23"/>
    <p:sldId id="295" r:id="rId24"/>
    <p:sldId id="296" r:id="rId25"/>
    <p:sldId id="297" r:id="rId26"/>
    <p:sldId id="306" r:id="rId27"/>
    <p:sldId id="262" r:id="rId28"/>
    <p:sldId id="263" r:id="rId29"/>
    <p:sldId id="298" r:id="rId30"/>
    <p:sldId id="265" r:id="rId31"/>
    <p:sldId id="271" r:id="rId32"/>
    <p:sldId id="266" r:id="rId33"/>
    <p:sldId id="286" r:id="rId34"/>
    <p:sldId id="270" r:id="rId35"/>
    <p:sldId id="264" r:id="rId36"/>
    <p:sldId id="259" r:id="rId37"/>
    <p:sldId id="257" r:id="rId38"/>
    <p:sldId id="272" r:id="rId39"/>
    <p:sldId id="305" r:id="rId40"/>
    <p:sldId id="268" r:id="rId41"/>
    <p:sldId id="269" r:id="rId42"/>
    <p:sldId id="300" r:id="rId43"/>
    <p:sldId id="276"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FFFFCC"/>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5226" autoAdjust="0"/>
  </p:normalViewPr>
  <p:slideViewPr>
    <p:cSldViewPr snapToGrid="0">
      <p:cViewPr varScale="1">
        <p:scale>
          <a:sx n="55" d="100"/>
          <a:sy n="55" d="100"/>
        </p:scale>
        <p:origin x="73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6432EBA-CFC7-4C3E-AE93-23CB90A688D9}" type="datetimeFigureOut">
              <a:rPr lang="en-US" smtClean="0"/>
              <a:t>8/6/2019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74BD14-7B16-49C1-AAE1-D4BA46D5F651}" type="slidenum">
              <a:rPr lang="en-US" smtClean="0"/>
              <a:t>‹#›</a:t>
            </a:fld>
            <a:endParaRPr lang="en-US"/>
          </a:p>
        </p:txBody>
      </p:sp>
    </p:spTree>
    <p:extLst>
      <p:ext uri="{BB962C8B-B14F-4D97-AF65-F5344CB8AC3E}">
        <p14:creationId xmlns:p14="http://schemas.microsoft.com/office/powerpoint/2010/main" val="2897440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A444B39-EB0F-44E6-9061-8EC04F6C90CD}"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3777980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4B39-EB0F-44E6-9061-8EC04F6C90CD}"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236484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4B39-EB0F-44E6-9061-8EC04F6C90CD}"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863056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444B39-EB0F-44E6-9061-8EC04F6C90CD}"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365762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A444B39-EB0F-44E6-9061-8EC04F6C90CD}" type="datetimeFigureOut">
              <a:rPr lang="en-US" smtClean="0"/>
              <a:t>8/6/2019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798815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A444B39-EB0F-44E6-9061-8EC04F6C90CD}"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3009560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A444B39-EB0F-44E6-9061-8EC04F6C90CD}" type="datetimeFigureOut">
              <a:rPr lang="en-US" smtClean="0"/>
              <a:t>8/6/2019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1331784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A444B39-EB0F-44E6-9061-8EC04F6C90CD}" type="datetimeFigureOut">
              <a:rPr lang="en-US" smtClean="0"/>
              <a:t>8/6/2019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1406946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A444B39-EB0F-44E6-9061-8EC04F6C90CD}" type="datetimeFigureOut">
              <a:rPr lang="en-US" smtClean="0"/>
              <a:t>8/6/2019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2085975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444B39-EB0F-44E6-9061-8EC04F6C90CD}"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3855827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A444B39-EB0F-44E6-9061-8EC04F6C90CD}" type="datetimeFigureOut">
              <a:rPr lang="en-US" smtClean="0"/>
              <a:t>8/6/2019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E50B79-97B3-4631-96D6-12B0A8C8E0A3}" type="slidenum">
              <a:rPr lang="en-US" smtClean="0"/>
              <a:t>‹#›</a:t>
            </a:fld>
            <a:endParaRPr lang="en-US"/>
          </a:p>
        </p:txBody>
      </p:sp>
    </p:spTree>
    <p:extLst>
      <p:ext uri="{BB962C8B-B14F-4D97-AF65-F5344CB8AC3E}">
        <p14:creationId xmlns:p14="http://schemas.microsoft.com/office/powerpoint/2010/main" val="2518697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444B39-EB0F-44E6-9061-8EC04F6C90CD}" type="datetimeFigureOut">
              <a:rPr lang="en-US" smtClean="0"/>
              <a:t>8/6/2019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E50B79-97B3-4631-96D6-12B0A8C8E0A3}" type="slidenum">
              <a:rPr lang="en-US" smtClean="0"/>
              <a:t>‹#›</a:t>
            </a:fld>
            <a:endParaRPr lang="en-US"/>
          </a:p>
        </p:txBody>
      </p:sp>
    </p:spTree>
    <p:extLst>
      <p:ext uri="{BB962C8B-B14F-4D97-AF65-F5344CB8AC3E}">
        <p14:creationId xmlns:p14="http://schemas.microsoft.com/office/powerpoint/2010/main" val="351492408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id"/><Relationship Id="rId1" Type="http://schemas.microsoft.com/office/2007/relationships/media" Target="../media/media1.mid"/><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s://www.youtube.com/watch?v=k_q4GG3iHGY" TargetMode="Externa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hyperlink" Target="https://www.youtube.com/watch?v=k_q4GG3iHGY" TargetMode="Externa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youtube.com/watch?v=_oC_fQpn6cM&amp;t=2s" TargetMode="External"/><Relationship Id="rId1" Type="http://schemas.openxmlformats.org/officeDocument/2006/relationships/slideLayout" Target="../slideLayouts/slideLayout7.xml"/><Relationship Id="rId4" Type="http://schemas.openxmlformats.org/officeDocument/2006/relationships/image" Target="../media/image20.sv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7.xml"/><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www.flickr.com/photos/matthigh/2982691629/" TargetMode="External"/><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3497E3F-4BF1-459A-B2D5-21A18F30E286}"/>
              </a:ext>
            </a:extLst>
          </p:cNvPr>
          <p:cNvSpPr txBox="1"/>
          <p:nvPr/>
        </p:nvSpPr>
        <p:spPr>
          <a:xfrm>
            <a:off x="1296141" y="435006"/>
            <a:ext cx="890002" cy="5859262"/>
          </a:xfrm>
          <a:prstGeom prst="rect">
            <a:avLst/>
          </a:prstGeom>
          <a:solidFill>
            <a:schemeClr val="bg1">
              <a:lumMod val="50000"/>
            </a:schemeClr>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407E059A-F74C-4CFB-A66A-9C0AB5120660}"/>
              </a:ext>
            </a:extLst>
          </p:cNvPr>
          <p:cNvSpPr>
            <a:spLocks noGrp="1"/>
          </p:cNvSpPr>
          <p:nvPr>
            <p:ph type="ctrTitle"/>
          </p:nvPr>
        </p:nvSpPr>
        <p:spPr>
          <a:xfrm>
            <a:off x="634197" y="916062"/>
            <a:ext cx="8866204" cy="1816781"/>
          </a:xfrm>
          <a:solidFill>
            <a:srgbClr val="FF5050"/>
          </a:solidFill>
        </p:spPr>
        <p:txBody>
          <a:bodyPr>
            <a:normAutofit/>
          </a:bodyPr>
          <a:lstStyle/>
          <a:p>
            <a:pPr algn="l"/>
            <a:r>
              <a:rPr lang="en-US" b="1" dirty="0">
                <a:solidFill>
                  <a:schemeClr val="bg1"/>
                </a:solidFill>
              </a:rPr>
              <a:t>History of the </a:t>
            </a:r>
            <a:r>
              <a:rPr lang="en-US" b="1" dirty="0">
                <a:solidFill>
                  <a:schemeClr val="tx1">
                    <a:lumMod val="95000"/>
                    <a:lumOff val="5000"/>
                  </a:schemeClr>
                </a:solidFill>
              </a:rPr>
              <a:t>Death Penalty </a:t>
            </a:r>
            <a:br>
              <a:rPr lang="en-US" b="1" dirty="0">
                <a:solidFill>
                  <a:schemeClr val="bg1"/>
                </a:solidFill>
              </a:rPr>
            </a:br>
            <a:r>
              <a:rPr lang="en-US" b="1" dirty="0">
                <a:solidFill>
                  <a:schemeClr val="bg1"/>
                </a:solidFill>
              </a:rPr>
              <a:t>in Alabama</a:t>
            </a:r>
          </a:p>
        </p:txBody>
      </p:sp>
      <p:sp>
        <p:nvSpPr>
          <p:cNvPr id="3" name="Subtitle 2">
            <a:extLst>
              <a:ext uri="{FF2B5EF4-FFF2-40B4-BE49-F238E27FC236}">
                <a16:creationId xmlns:a16="http://schemas.microsoft.com/office/drawing/2014/main" id="{1902036D-CB30-44EC-8441-762041F309A3}"/>
              </a:ext>
            </a:extLst>
          </p:cNvPr>
          <p:cNvSpPr>
            <a:spLocks noGrp="1"/>
          </p:cNvSpPr>
          <p:nvPr>
            <p:ph type="subTitle" idx="1"/>
          </p:nvPr>
        </p:nvSpPr>
        <p:spPr>
          <a:xfrm>
            <a:off x="7141529" y="6062300"/>
            <a:ext cx="4500978" cy="463935"/>
          </a:xfrm>
          <a:solidFill>
            <a:srgbClr val="FF5050"/>
          </a:solidFill>
        </p:spPr>
        <p:txBody>
          <a:bodyPr>
            <a:normAutofit/>
          </a:bodyPr>
          <a:lstStyle/>
          <a:p>
            <a:r>
              <a:rPr lang="en-US" b="1" dirty="0">
                <a:solidFill>
                  <a:schemeClr val="bg1">
                    <a:lumMod val="50000"/>
                    <a:lumOff val="50000"/>
                  </a:schemeClr>
                </a:solidFill>
              </a:rPr>
              <a:t>Presented by Attorney Paul Young</a:t>
            </a:r>
          </a:p>
          <a:p>
            <a:endParaRPr lang="en-US" b="1" dirty="0">
              <a:solidFill>
                <a:schemeClr val="bg1">
                  <a:lumMod val="50000"/>
                  <a:lumOff val="50000"/>
                </a:schemeClr>
              </a:solidFill>
            </a:endParaRPr>
          </a:p>
        </p:txBody>
      </p:sp>
      <p:pic>
        <p:nvPicPr>
          <p:cNvPr id="6" name="suspenseful">
            <a:hlinkClick r:id="" action="ppaction://media"/>
            <a:extLst>
              <a:ext uri="{FF2B5EF4-FFF2-40B4-BE49-F238E27FC236}">
                <a16:creationId xmlns:a16="http://schemas.microsoft.com/office/drawing/2014/main" id="{E424C019-7B88-4668-9584-19139F112A2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199365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250" fill="hold"/>
                                        <p:tgtEl>
                                          <p:spTgt spid="2"/>
                                        </p:tgtEl>
                                        <p:attrNameLst>
                                          <p:attrName>ppt_w</p:attrName>
                                        </p:attrNameLst>
                                      </p:cBhvr>
                                      <p:tavLst>
                                        <p:tav tm="0">
                                          <p:val>
                                            <p:fltVal val="0"/>
                                          </p:val>
                                        </p:tav>
                                        <p:tav tm="100000">
                                          <p:val>
                                            <p:strVal val="#ppt_w"/>
                                          </p:val>
                                        </p:tav>
                                      </p:tavLst>
                                    </p:anim>
                                    <p:anim calcmode="lin" valueType="num">
                                      <p:cBhvr>
                                        <p:cTn id="8" dur="2250" fill="hold"/>
                                        <p:tgtEl>
                                          <p:spTgt spid="2"/>
                                        </p:tgtEl>
                                        <p:attrNameLst>
                                          <p:attrName>ppt_h</p:attrName>
                                        </p:attrNameLst>
                                      </p:cBhvr>
                                      <p:tavLst>
                                        <p:tav tm="0">
                                          <p:val>
                                            <p:fltVal val="0"/>
                                          </p:val>
                                        </p:tav>
                                        <p:tav tm="100000">
                                          <p:val>
                                            <p:strVal val="#ppt_h"/>
                                          </p:val>
                                        </p:tav>
                                      </p:tavLst>
                                    </p:anim>
                                    <p:anim calcmode="lin" valueType="num">
                                      <p:cBhvr>
                                        <p:cTn id="9" dur="2250" fill="hold"/>
                                        <p:tgtEl>
                                          <p:spTgt spid="2"/>
                                        </p:tgtEl>
                                        <p:attrNameLst>
                                          <p:attrName>style.rotation</p:attrName>
                                        </p:attrNameLst>
                                      </p:cBhvr>
                                      <p:tavLst>
                                        <p:tav tm="0">
                                          <p:val>
                                            <p:fltVal val="90"/>
                                          </p:val>
                                        </p:tav>
                                        <p:tav tm="100000">
                                          <p:val>
                                            <p:fltVal val="0"/>
                                          </p:val>
                                        </p:tav>
                                      </p:tavLst>
                                    </p:anim>
                                    <p:animEffect transition="in" filter="fade">
                                      <p:cBhvr>
                                        <p:cTn id="10" dur="2250"/>
                                        <p:tgtEl>
                                          <p:spTgt spid="2"/>
                                        </p:tgtEl>
                                      </p:cBhvr>
                                    </p:animEffect>
                                  </p:childTnLst>
                                </p:cTn>
                              </p:par>
                            </p:childTnLst>
                          </p:cTn>
                        </p:par>
                        <p:par>
                          <p:cTn id="11" fill="hold">
                            <p:stCondLst>
                              <p:cond delay="2250"/>
                            </p:stCondLst>
                            <p:childTnLst>
                              <p:par>
                                <p:cTn id="12" presetID="1" presetClass="mediacall" presetSubtype="0" fill="hold" nodeType="afterEffect">
                                  <p:stCondLst>
                                    <p:cond delay="0"/>
                                  </p:stCondLst>
                                  <p:childTnLst>
                                    <p:cmd type="call" cmd="playFrom(0.0)">
                                      <p:cBhvr>
                                        <p:cTn id="13" dur="12000" fill="hold"/>
                                        <p:tgtEl>
                                          <p:spTgt spid="6"/>
                                        </p:tgtEl>
                                      </p:cBhvr>
                                    </p:cmd>
                                  </p:childTnLst>
                                </p:cTn>
                              </p:par>
                            </p:childTnLst>
                          </p:cTn>
                        </p:par>
                        <p:par>
                          <p:cTn id="14" fill="hold">
                            <p:stCondLst>
                              <p:cond delay="14250"/>
                            </p:stCondLst>
                            <p:childTnLst>
                              <p:par>
                                <p:cTn id="15" presetID="26" presetClass="entr" presetSubtype="0" fill="hold" grpId="0" nodeType="afterEffect">
                                  <p:stCondLst>
                                    <p:cond delay="0"/>
                                  </p:stCondLst>
                                  <p:childTnLst>
                                    <p:set>
                                      <p:cBhvr>
                                        <p:cTn id="16" dur="1" fill="hold">
                                          <p:stCondLst>
                                            <p:cond delay="0"/>
                                          </p:stCondLst>
                                        </p:cTn>
                                        <p:tgtEl>
                                          <p:spTgt spid="3">
                                            <p:bg/>
                                          </p:spTgt>
                                        </p:tgtEl>
                                        <p:attrNameLst>
                                          <p:attrName>style.visibility</p:attrName>
                                        </p:attrNameLst>
                                      </p:cBhvr>
                                      <p:to>
                                        <p:strVal val="visible"/>
                                      </p:to>
                                    </p:set>
                                    <p:animEffect transition="in" filter="wipe(down)">
                                      <p:cBhvr>
                                        <p:cTn id="17" dur="362">
                                          <p:stCondLst>
                                            <p:cond delay="0"/>
                                          </p:stCondLst>
                                        </p:cTn>
                                        <p:tgtEl>
                                          <p:spTgt spid="3">
                                            <p:bg/>
                                          </p:spTgt>
                                        </p:tgtEl>
                                      </p:cBhvr>
                                    </p:animEffect>
                                    <p:anim calcmode="lin" valueType="num">
                                      <p:cBhvr>
                                        <p:cTn id="18" dur="1139" tmFilter="0,0; 0.14,0.36; 0.43,0.73; 0.71,0.91; 1.0,1.0">
                                          <p:stCondLst>
                                            <p:cond delay="0"/>
                                          </p:stCondLst>
                                        </p:cTn>
                                        <p:tgtEl>
                                          <p:spTgt spid="3">
                                            <p:bg/>
                                          </p:spTgt>
                                        </p:tgtEl>
                                        <p:attrNameLst>
                                          <p:attrName>ppt_x</p:attrName>
                                        </p:attrNameLst>
                                      </p:cBhvr>
                                      <p:tavLst>
                                        <p:tav tm="0">
                                          <p:val>
                                            <p:strVal val="#ppt_x-0.25"/>
                                          </p:val>
                                        </p:tav>
                                        <p:tav tm="100000">
                                          <p:val>
                                            <p:strVal val="#ppt_x"/>
                                          </p:val>
                                        </p:tav>
                                      </p:tavLst>
                                    </p:anim>
                                    <p:anim calcmode="lin" valueType="num">
                                      <p:cBhvr>
                                        <p:cTn id="19" dur="415" tmFilter="0.0,0.0; 0.25,0.07; 0.50,0.2; 0.75,0.467; 1.0,1.0">
                                          <p:stCondLst>
                                            <p:cond delay="0"/>
                                          </p:stCondLst>
                                        </p:cTn>
                                        <p:tgtEl>
                                          <p:spTgt spid="3">
                                            <p:bg/>
                                          </p:spTgt>
                                        </p:tgtEl>
                                        <p:attrNameLst>
                                          <p:attrName>ppt_y</p:attrName>
                                        </p:attrNameLst>
                                      </p:cBhvr>
                                      <p:tavLst>
                                        <p:tav tm="0" fmla="#ppt_y-sin(pi*$)/3">
                                          <p:val>
                                            <p:fltVal val="0.5"/>
                                          </p:val>
                                        </p:tav>
                                        <p:tav tm="100000">
                                          <p:val>
                                            <p:fltVal val="1"/>
                                          </p:val>
                                        </p:tav>
                                      </p:tavLst>
                                    </p:anim>
                                    <p:anim calcmode="lin" valueType="num">
                                      <p:cBhvr>
                                        <p:cTn id="20" dur="415" tmFilter="0, 0; 0.125,0.2665; 0.25,0.4; 0.375,0.465; 0.5,0.5;  0.625,0.535; 0.75,0.6; 0.875,0.7335; 1,1">
                                          <p:stCondLst>
                                            <p:cond delay="415"/>
                                          </p:stCondLst>
                                        </p:cTn>
                                        <p:tgtEl>
                                          <p:spTgt spid="3">
                                            <p:bg/>
                                          </p:spTgt>
                                        </p:tgtEl>
                                        <p:attrNameLst>
                                          <p:attrName>ppt_y</p:attrName>
                                        </p:attrNameLst>
                                      </p:cBhvr>
                                      <p:tavLst>
                                        <p:tav tm="0" fmla="#ppt_y-sin(pi*$)/9">
                                          <p:val>
                                            <p:fltVal val="0"/>
                                          </p:val>
                                        </p:tav>
                                        <p:tav tm="100000">
                                          <p:val>
                                            <p:fltVal val="1"/>
                                          </p:val>
                                        </p:tav>
                                      </p:tavLst>
                                    </p:anim>
                                    <p:anim calcmode="lin" valueType="num">
                                      <p:cBhvr>
                                        <p:cTn id="21" dur="207" tmFilter="0, 0; 0.125,0.2665; 0.25,0.4; 0.375,0.465; 0.5,0.5;  0.625,0.535; 0.75,0.6; 0.875,0.7335; 1,1">
                                          <p:stCondLst>
                                            <p:cond delay="828"/>
                                          </p:stCondLst>
                                        </p:cTn>
                                        <p:tgtEl>
                                          <p:spTgt spid="3">
                                            <p:bg/>
                                          </p:spTgt>
                                        </p:tgtEl>
                                        <p:attrNameLst>
                                          <p:attrName>ppt_y</p:attrName>
                                        </p:attrNameLst>
                                      </p:cBhvr>
                                      <p:tavLst>
                                        <p:tav tm="0" fmla="#ppt_y-sin(pi*$)/27">
                                          <p:val>
                                            <p:fltVal val="0"/>
                                          </p:val>
                                        </p:tav>
                                        <p:tav tm="100000">
                                          <p:val>
                                            <p:fltVal val="1"/>
                                          </p:val>
                                        </p:tav>
                                      </p:tavLst>
                                    </p:anim>
                                    <p:anim calcmode="lin" valueType="num">
                                      <p:cBhvr>
                                        <p:cTn id="22" dur="103" tmFilter="0, 0; 0.125,0.2665; 0.25,0.4; 0.375,0.465; 0.5,0.5;  0.625,0.535; 0.75,0.6; 0.875,0.7335; 1,1">
                                          <p:stCondLst>
                                            <p:cond delay="1035"/>
                                          </p:stCondLst>
                                        </p:cTn>
                                        <p:tgtEl>
                                          <p:spTgt spid="3">
                                            <p:bg/>
                                          </p:spTgt>
                                        </p:tgtEl>
                                        <p:attrNameLst>
                                          <p:attrName>ppt_y</p:attrName>
                                        </p:attrNameLst>
                                      </p:cBhvr>
                                      <p:tavLst>
                                        <p:tav tm="0" fmla="#ppt_y-sin(pi*$)/81">
                                          <p:val>
                                            <p:fltVal val="0"/>
                                          </p:val>
                                        </p:tav>
                                        <p:tav tm="100000">
                                          <p:val>
                                            <p:fltVal val="1"/>
                                          </p:val>
                                        </p:tav>
                                      </p:tavLst>
                                    </p:anim>
                                    <p:animScale>
                                      <p:cBhvr>
                                        <p:cTn id="23" dur="16">
                                          <p:stCondLst>
                                            <p:cond delay="406"/>
                                          </p:stCondLst>
                                        </p:cTn>
                                        <p:tgtEl>
                                          <p:spTgt spid="3">
                                            <p:bg/>
                                          </p:spTgt>
                                        </p:tgtEl>
                                      </p:cBhvr>
                                      <p:to x="100000" y="60000"/>
                                    </p:animScale>
                                    <p:animScale>
                                      <p:cBhvr>
                                        <p:cTn id="24" dur="104" decel="50000">
                                          <p:stCondLst>
                                            <p:cond delay="423"/>
                                          </p:stCondLst>
                                        </p:cTn>
                                        <p:tgtEl>
                                          <p:spTgt spid="3">
                                            <p:bg/>
                                          </p:spTgt>
                                        </p:tgtEl>
                                      </p:cBhvr>
                                      <p:to x="100000" y="100000"/>
                                    </p:animScale>
                                    <p:animScale>
                                      <p:cBhvr>
                                        <p:cTn id="25" dur="16">
                                          <p:stCondLst>
                                            <p:cond delay="820"/>
                                          </p:stCondLst>
                                        </p:cTn>
                                        <p:tgtEl>
                                          <p:spTgt spid="3">
                                            <p:bg/>
                                          </p:spTgt>
                                        </p:tgtEl>
                                      </p:cBhvr>
                                      <p:to x="100000" y="80000"/>
                                    </p:animScale>
                                    <p:animScale>
                                      <p:cBhvr>
                                        <p:cTn id="26" dur="104" decel="50000">
                                          <p:stCondLst>
                                            <p:cond delay="836"/>
                                          </p:stCondLst>
                                        </p:cTn>
                                        <p:tgtEl>
                                          <p:spTgt spid="3">
                                            <p:bg/>
                                          </p:spTgt>
                                        </p:tgtEl>
                                      </p:cBhvr>
                                      <p:to x="100000" y="100000"/>
                                    </p:animScale>
                                    <p:animScale>
                                      <p:cBhvr>
                                        <p:cTn id="27" dur="16">
                                          <p:stCondLst>
                                            <p:cond delay="1026"/>
                                          </p:stCondLst>
                                        </p:cTn>
                                        <p:tgtEl>
                                          <p:spTgt spid="3">
                                            <p:bg/>
                                          </p:spTgt>
                                        </p:tgtEl>
                                      </p:cBhvr>
                                      <p:to x="100000" y="90000"/>
                                    </p:animScale>
                                    <p:animScale>
                                      <p:cBhvr>
                                        <p:cTn id="28" dur="104" decel="50000">
                                          <p:stCondLst>
                                            <p:cond delay="1042"/>
                                          </p:stCondLst>
                                        </p:cTn>
                                        <p:tgtEl>
                                          <p:spTgt spid="3">
                                            <p:bg/>
                                          </p:spTgt>
                                        </p:tgtEl>
                                      </p:cBhvr>
                                      <p:to x="100000" y="100000"/>
                                    </p:animScale>
                                    <p:animScale>
                                      <p:cBhvr>
                                        <p:cTn id="29" dur="16">
                                          <p:stCondLst>
                                            <p:cond delay="1130"/>
                                          </p:stCondLst>
                                        </p:cTn>
                                        <p:tgtEl>
                                          <p:spTgt spid="3">
                                            <p:bg/>
                                          </p:spTgt>
                                        </p:tgtEl>
                                      </p:cBhvr>
                                      <p:to x="100000" y="95000"/>
                                    </p:animScale>
                                    <p:animScale>
                                      <p:cBhvr>
                                        <p:cTn id="30" dur="104" decel="50000">
                                          <p:stCondLst>
                                            <p:cond delay="1146"/>
                                          </p:stCondLst>
                                        </p:cTn>
                                        <p:tgtEl>
                                          <p:spTgt spid="3">
                                            <p:bg/>
                                          </p:spTgt>
                                        </p:tgtEl>
                                      </p:cBhvr>
                                      <p:to x="100000" y="100000"/>
                                    </p:animScale>
                                  </p:childTnLst>
                                </p:cTn>
                              </p:par>
                            </p:childTnLst>
                          </p:cTn>
                        </p:par>
                        <p:par>
                          <p:cTn id="31" fill="hold">
                            <p:stCondLst>
                              <p:cond delay="15500"/>
                            </p:stCondLst>
                            <p:childTnLst>
                              <p:par>
                                <p:cTn id="32" presetID="26" presetClass="entr" presetSubtype="0" fill="hold" grpId="0" nodeType="after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wipe(down)">
                                      <p:cBhvr>
                                        <p:cTn id="34" dur="362">
                                          <p:stCondLst>
                                            <p:cond delay="0"/>
                                          </p:stCondLst>
                                        </p:cTn>
                                        <p:tgtEl>
                                          <p:spTgt spid="3">
                                            <p:txEl>
                                              <p:pRg st="0" end="0"/>
                                            </p:txEl>
                                          </p:spTgt>
                                        </p:tgtEl>
                                      </p:cBhvr>
                                    </p:animEffect>
                                    <p:anim calcmode="lin" valueType="num">
                                      <p:cBhvr>
                                        <p:cTn id="35" dur="1139" tmFilter="0,0; 0.14,0.36; 0.43,0.73; 0.71,0.91; 1.0,1.0">
                                          <p:stCondLst>
                                            <p:cond delay="0"/>
                                          </p:stCondLst>
                                        </p:cTn>
                                        <p:tgtEl>
                                          <p:spTgt spid="3">
                                            <p:txEl>
                                              <p:pRg st="0" end="0"/>
                                            </p:txEl>
                                          </p:spTgt>
                                        </p:tgtEl>
                                        <p:attrNameLst>
                                          <p:attrName>ppt_x</p:attrName>
                                        </p:attrNameLst>
                                      </p:cBhvr>
                                      <p:tavLst>
                                        <p:tav tm="0">
                                          <p:val>
                                            <p:strVal val="#ppt_x-0.25"/>
                                          </p:val>
                                        </p:tav>
                                        <p:tav tm="100000">
                                          <p:val>
                                            <p:strVal val="#ppt_x"/>
                                          </p:val>
                                        </p:tav>
                                      </p:tavLst>
                                    </p:anim>
                                    <p:anim calcmode="lin" valueType="num">
                                      <p:cBhvr>
                                        <p:cTn id="36" dur="415" tmFilter="0.0,0.0; 0.25,0.07; 0.50,0.2; 0.75,0.467; 1.0,1.0">
                                          <p:stCondLst>
                                            <p:cond delay="0"/>
                                          </p:stCondLst>
                                        </p:cTn>
                                        <p:tgtEl>
                                          <p:spTgt spid="3">
                                            <p:txEl>
                                              <p:pRg st="0" end="0"/>
                                            </p:txEl>
                                          </p:spTgt>
                                        </p:tgtEl>
                                        <p:attrNameLst>
                                          <p:attrName>ppt_y</p:attrName>
                                        </p:attrNameLst>
                                      </p:cBhvr>
                                      <p:tavLst>
                                        <p:tav tm="0" fmla="#ppt_y-sin(pi*$)/3">
                                          <p:val>
                                            <p:fltVal val="0.5"/>
                                          </p:val>
                                        </p:tav>
                                        <p:tav tm="100000">
                                          <p:val>
                                            <p:fltVal val="1"/>
                                          </p:val>
                                        </p:tav>
                                      </p:tavLst>
                                    </p:anim>
                                    <p:anim calcmode="lin" valueType="num">
                                      <p:cBhvr>
                                        <p:cTn id="37" dur="415" tmFilter="0, 0; 0.125,0.2665; 0.25,0.4; 0.375,0.465; 0.5,0.5;  0.625,0.535; 0.75,0.6; 0.875,0.7335; 1,1">
                                          <p:stCondLst>
                                            <p:cond delay="415"/>
                                          </p:stCondLst>
                                        </p:cTn>
                                        <p:tgtEl>
                                          <p:spTgt spid="3">
                                            <p:txEl>
                                              <p:pRg st="0" end="0"/>
                                            </p:txEl>
                                          </p:spTgt>
                                        </p:tgtEl>
                                        <p:attrNameLst>
                                          <p:attrName>ppt_y</p:attrName>
                                        </p:attrNameLst>
                                      </p:cBhvr>
                                      <p:tavLst>
                                        <p:tav tm="0" fmla="#ppt_y-sin(pi*$)/9">
                                          <p:val>
                                            <p:fltVal val="0"/>
                                          </p:val>
                                        </p:tav>
                                        <p:tav tm="100000">
                                          <p:val>
                                            <p:fltVal val="1"/>
                                          </p:val>
                                        </p:tav>
                                      </p:tavLst>
                                    </p:anim>
                                    <p:anim calcmode="lin" valueType="num">
                                      <p:cBhvr>
                                        <p:cTn id="38" dur="207" tmFilter="0, 0; 0.125,0.2665; 0.25,0.4; 0.375,0.465; 0.5,0.5;  0.625,0.535; 0.75,0.6; 0.875,0.7335; 1,1">
                                          <p:stCondLst>
                                            <p:cond delay="828"/>
                                          </p:stCondLst>
                                        </p:cTn>
                                        <p:tgtEl>
                                          <p:spTgt spid="3">
                                            <p:txEl>
                                              <p:pRg st="0" end="0"/>
                                            </p:txEl>
                                          </p:spTgt>
                                        </p:tgtEl>
                                        <p:attrNameLst>
                                          <p:attrName>ppt_y</p:attrName>
                                        </p:attrNameLst>
                                      </p:cBhvr>
                                      <p:tavLst>
                                        <p:tav tm="0" fmla="#ppt_y-sin(pi*$)/27">
                                          <p:val>
                                            <p:fltVal val="0"/>
                                          </p:val>
                                        </p:tav>
                                        <p:tav tm="100000">
                                          <p:val>
                                            <p:fltVal val="1"/>
                                          </p:val>
                                        </p:tav>
                                      </p:tavLst>
                                    </p:anim>
                                    <p:anim calcmode="lin" valueType="num">
                                      <p:cBhvr>
                                        <p:cTn id="39" dur="103" tmFilter="0, 0; 0.125,0.2665; 0.25,0.4; 0.375,0.465; 0.5,0.5;  0.625,0.535; 0.75,0.6; 0.875,0.7335; 1,1">
                                          <p:stCondLst>
                                            <p:cond delay="1035"/>
                                          </p:stCondLst>
                                        </p:cTn>
                                        <p:tgtEl>
                                          <p:spTgt spid="3">
                                            <p:txEl>
                                              <p:pRg st="0" end="0"/>
                                            </p:txEl>
                                          </p:spTgt>
                                        </p:tgtEl>
                                        <p:attrNameLst>
                                          <p:attrName>ppt_y</p:attrName>
                                        </p:attrNameLst>
                                      </p:cBhvr>
                                      <p:tavLst>
                                        <p:tav tm="0" fmla="#ppt_y-sin(pi*$)/81">
                                          <p:val>
                                            <p:fltVal val="0"/>
                                          </p:val>
                                        </p:tav>
                                        <p:tav tm="100000">
                                          <p:val>
                                            <p:fltVal val="1"/>
                                          </p:val>
                                        </p:tav>
                                      </p:tavLst>
                                    </p:anim>
                                    <p:animScale>
                                      <p:cBhvr>
                                        <p:cTn id="40" dur="16">
                                          <p:stCondLst>
                                            <p:cond delay="406"/>
                                          </p:stCondLst>
                                        </p:cTn>
                                        <p:tgtEl>
                                          <p:spTgt spid="3">
                                            <p:txEl>
                                              <p:pRg st="0" end="0"/>
                                            </p:txEl>
                                          </p:spTgt>
                                        </p:tgtEl>
                                      </p:cBhvr>
                                      <p:to x="100000" y="60000"/>
                                    </p:animScale>
                                    <p:animScale>
                                      <p:cBhvr>
                                        <p:cTn id="41" dur="104" decel="50000">
                                          <p:stCondLst>
                                            <p:cond delay="423"/>
                                          </p:stCondLst>
                                        </p:cTn>
                                        <p:tgtEl>
                                          <p:spTgt spid="3">
                                            <p:txEl>
                                              <p:pRg st="0" end="0"/>
                                            </p:txEl>
                                          </p:spTgt>
                                        </p:tgtEl>
                                      </p:cBhvr>
                                      <p:to x="100000" y="100000"/>
                                    </p:animScale>
                                    <p:animScale>
                                      <p:cBhvr>
                                        <p:cTn id="42" dur="16">
                                          <p:stCondLst>
                                            <p:cond delay="820"/>
                                          </p:stCondLst>
                                        </p:cTn>
                                        <p:tgtEl>
                                          <p:spTgt spid="3">
                                            <p:txEl>
                                              <p:pRg st="0" end="0"/>
                                            </p:txEl>
                                          </p:spTgt>
                                        </p:tgtEl>
                                      </p:cBhvr>
                                      <p:to x="100000" y="80000"/>
                                    </p:animScale>
                                    <p:animScale>
                                      <p:cBhvr>
                                        <p:cTn id="43" dur="104" decel="50000">
                                          <p:stCondLst>
                                            <p:cond delay="836"/>
                                          </p:stCondLst>
                                        </p:cTn>
                                        <p:tgtEl>
                                          <p:spTgt spid="3">
                                            <p:txEl>
                                              <p:pRg st="0" end="0"/>
                                            </p:txEl>
                                          </p:spTgt>
                                        </p:tgtEl>
                                      </p:cBhvr>
                                      <p:to x="100000" y="100000"/>
                                    </p:animScale>
                                    <p:animScale>
                                      <p:cBhvr>
                                        <p:cTn id="44" dur="16">
                                          <p:stCondLst>
                                            <p:cond delay="1026"/>
                                          </p:stCondLst>
                                        </p:cTn>
                                        <p:tgtEl>
                                          <p:spTgt spid="3">
                                            <p:txEl>
                                              <p:pRg st="0" end="0"/>
                                            </p:txEl>
                                          </p:spTgt>
                                        </p:tgtEl>
                                      </p:cBhvr>
                                      <p:to x="100000" y="90000"/>
                                    </p:animScale>
                                    <p:animScale>
                                      <p:cBhvr>
                                        <p:cTn id="45" dur="104" decel="50000">
                                          <p:stCondLst>
                                            <p:cond delay="1042"/>
                                          </p:stCondLst>
                                        </p:cTn>
                                        <p:tgtEl>
                                          <p:spTgt spid="3">
                                            <p:txEl>
                                              <p:pRg st="0" end="0"/>
                                            </p:txEl>
                                          </p:spTgt>
                                        </p:tgtEl>
                                      </p:cBhvr>
                                      <p:to x="100000" y="100000"/>
                                    </p:animScale>
                                    <p:animScale>
                                      <p:cBhvr>
                                        <p:cTn id="46" dur="16">
                                          <p:stCondLst>
                                            <p:cond delay="1130"/>
                                          </p:stCondLst>
                                        </p:cTn>
                                        <p:tgtEl>
                                          <p:spTgt spid="3">
                                            <p:txEl>
                                              <p:pRg st="0" end="0"/>
                                            </p:txEl>
                                          </p:spTgt>
                                        </p:tgtEl>
                                      </p:cBhvr>
                                      <p:to x="100000" y="95000"/>
                                    </p:animScale>
                                    <p:animScale>
                                      <p:cBhvr>
                                        <p:cTn id="47" dur="104" decel="50000">
                                          <p:stCondLst>
                                            <p:cond delay="1146"/>
                                          </p:stCondLst>
                                        </p:cTn>
                                        <p:tgtEl>
                                          <p:spTgt spid="3">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audio>
              <p:cMediaNode mute="1" showWhenStopped="0">
                <p:cTn id="48" repeatCount="indefinite" fill="hold" display="0">
                  <p:stCondLst>
                    <p:cond delay="indefinite"/>
                  </p:stCondLst>
                  <p:endCondLst>
                    <p:cond evt="onStopAudio" delay="0">
                      <p:tgtEl>
                        <p:sldTgt/>
                      </p:tgtEl>
                    </p:cond>
                  </p:endCondLst>
                </p:cTn>
                <p:tgtEl>
                  <p:spTgt spid="6"/>
                </p:tgtEl>
              </p:cMediaNode>
            </p:audio>
          </p:childTnLst>
        </p:cTn>
      </p:par>
    </p:tnLst>
    <p:bldLst>
      <p:bldP spid="2" grpId="0" animBg="1"/>
      <p:bldP spid="3" grpId="0" uiExpand="1" build="p"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B98142-A657-47EA-822C-57F0BC580A6A}"/>
              </a:ext>
            </a:extLst>
          </p:cNvPr>
          <p:cNvSpPr/>
          <p:nvPr/>
        </p:nvSpPr>
        <p:spPr>
          <a:xfrm>
            <a:off x="142039" y="1007653"/>
            <a:ext cx="5202317" cy="5262979"/>
          </a:xfrm>
          <a:prstGeom prst="rect">
            <a:avLst/>
          </a:prstGeom>
          <a:solidFill>
            <a:schemeClr val="bg2"/>
          </a:solidFill>
        </p:spPr>
        <p:txBody>
          <a:bodyPr wrap="square">
            <a:spAutoFit/>
          </a:bodyPr>
          <a:lstStyle/>
          <a:p>
            <a:pPr marL="342900" indent="-342900">
              <a:buFont typeface="Arial" panose="020B0604020202020204" pitchFamily="34" charset="0"/>
              <a:buChar char="•"/>
            </a:pPr>
            <a:r>
              <a:rPr lang="en-US" sz="2400" b="1" dirty="0"/>
              <a:t>Alabama's first official penal code was enacted.</a:t>
            </a:r>
          </a:p>
          <a:p>
            <a:pPr marL="342900" indent="-342900">
              <a:buFont typeface="Arial" panose="020B0604020202020204" pitchFamily="34" charset="0"/>
              <a:buChar char="•"/>
            </a:pPr>
            <a:r>
              <a:rPr lang="en-US" sz="2400" b="1" dirty="0"/>
              <a:t>A statewide penitentiary system was established. </a:t>
            </a:r>
          </a:p>
          <a:p>
            <a:pPr marL="342900" indent="-342900">
              <a:buFont typeface="Arial" panose="020B0604020202020204" pitchFamily="34" charset="0"/>
              <a:buChar char="•"/>
            </a:pPr>
            <a:r>
              <a:rPr lang="en-US" sz="2400" b="1" dirty="0"/>
              <a:t>The mandatory language of prior statutes was removed and jury discretion was authorized regarding the usage and imposition of the death penalty. </a:t>
            </a:r>
          </a:p>
          <a:p>
            <a:pPr marL="342900" indent="-342900">
              <a:buFont typeface="Arial" panose="020B0604020202020204" pitchFamily="34" charset="0"/>
              <a:buChar char="•"/>
            </a:pPr>
            <a:r>
              <a:rPr lang="en-US" sz="2400" b="1" dirty="0"/>
              <a:t>The statutes enacted at this time represent the forerunners of the death penalty statutes eradicated in the wake of Furman v. Georgia, 408 U. S. 238 (1972). </a:t>
            </a:r>
          </a:p>
        </p:txBody>
      </p:sp>
      <p:sp>
        <p:nvSpPr>
          <p:cNvPr id="5" name="TextBox 4">
            <a:extLst>
              <a:ext uri="{FF2B5EF4-FFF2-40B4-BE49-F238E27FC236}">
                <a16:creationId xmlns:a16="http://schemas.microsoft.com/office/drawing/2014/main" id="{4F6CBFA0-6194-4CC0-AC61-CDFF6E7560A5}"/>
              </a:ext>
            </a:extLst>
          </p:cNvPr>
          <p:cNvSpPr txBox="1"/>
          <p:nvPr/>
        </p:nvSpPr>
        <p:spPr>
          <a:xfrm>
            <a:off x="2303751" y="294980"/>
            <a:ext cx="1109711" cy="584775"/>
          </a:xfrm>
          <a:prstGeom prst="rect">
            <a:avLst/>
          </a:prstGeom>
          <a:solidFill>
            <a:schemeClr val="bg2"/>
          </a:solidFill>
        </p:spPr>
        <p:txBody>
          <a:bodyPr wrap="square" rtlCol="0">
            <a:spAutoFit/>
          </a:bodyPr>
          <a:lstStyle/>
          <a:p>
            <a:pPr algn="ctr"/>
            <a:r>
              <a:rPr lang="en-US" sz="3200" b="1" dirty="0"/>
              <a:t>1841</a:t>
            </a:r>
          </a:p>
        </p:txBody>
      </p:sp>
      <p:sp>
        <p:nvSpPr>
          <p:cNvPr id="3" name="Rectangle 2">
            <a:extLst>
              <a:ext uri="{FF2B5EF4-FFF2-40B4-BE49-F238E27FC236}">
                <a16:creationId xmlns:a16="http://schemas.microsoft.com/office/drawing/2014/main" id="{B580D56D-C2CD-4097-BCB9-ADF499E9681E}"/>
              </a:ext>
            </a:extLst>
          </p:cNvPr>
          <p:cNvSpPr/>
          <p:nvPr/>
        </p:nvSpPr>
        <p:spPr>
          <a:xfrm>
            <a:off x="6465361" y="4380119"/>
            <a:ext cx="5486400" cy="1754326"/>
          </a:xfrm>
          <a:prstGeom prst="rect">
            <a:avLst/>
          </a:prstGeom>
        </p:spPr>
        <p:txBody>
          <a:bodyPr wrap="square">
            <a:spAutoFit/>
          </a:bodyPr>
          <a:lstStyle/>
          <a:p>
            <a:r>
              <a:rPr lang="en-US" dirty="0">
                <a:solidFill>
                  <a:srgbClr val="000000"/>
                </a:solidFill>
                <a:latin typeface="Arial" panose="020B0604020202020204" pitchFamily="34" charset="0"/>
              </a:rPr>
              <a:t>The Wetumpka State Penitentiary (WSP), originally known as the Alabama State Penitentiary, was the first state prison established in Alabama. Built on the east bank of the Coosa River in Wetumpka, Alabama, it was nicknamed the "Walls of Alabama" or "Walls". (photo credit: </a:t>
            </a:r>
            <a:r>
              <a:rPr lang="en-US" dirty="0" err="1">
                <a:solidFill>
                  <a:srgbClr val="000000"/>
                </a:solidFill>
                <a:latin typeface="Arial" panose="020B0604020202020204" pitchFamily="34" charset="0"/>
              </a:rPr>
              <a:t>WillyT</a:t>
            </a:r>
            <a:r>
              <a:rPr lang="en-US" dirty="0">
                <a:solidFill>
                  <a:srgbClr val="000000"/>
                </a:solidFill>
                <a:latin typeface="Arial" panose="020B0604020202020204" pitchFamily="34" charset="0"/>
              </a:rPr>
              <a:t>)</a:t>
            </a:r>
            <a:endParaRPr lang="en-US" dirty="0"/>
          </a:p>
        </p:txBody>
      </p:sp>
      <p:pic>
        <p:nvPicPr>
          <p:cNvPr id="1026" name="Picture 2" descr="http://landmarkhunter.com/photos/53/44/534460-M.jpg">
            <a:extLst>
              <a:ext uri="{FF2B5EF4-FFF2-40B4-BE49-F238E27FC236}">
                <a16:creationId xmlns:a16="http://schemas.microsoft.com/office/drawing/2014/main" id="{D2F8CE78-0770-4657-9600-0DBFE085BC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47646" y="294980"/>
            <a:ext cx="4721830" cy="3529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7854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F565798-4F50-4F3A-9CBC-74DB91D31FDA}"/>
              </a:ext>
            </a:extLst>
          </p:cNvPr>
          <p:cNvSpPr txBox="1"/>
          <p:nvPr/>
        </p:nvSpPr>
        <p:spPr>
          <a:xfrm>
            <a:off x="500108" y="305981"/>
            <a:ext cx="11387090" cy="954107"/>
          </a:xfrm>
          <a:prstGeom prst="rect">
            <a:avLst/>
          </a:prstGeom>
          <a:solidFill>
            <a:schemeClr val="bg2"/>
          </a:solidFill>
        </p:spPr>
        <p:txBody>
          <a:bodyPr wrap="square" rtlCol="0">
            <a:spAutoFit/>
          </a:bodyPr>
          <a:lstStyle/>
          <a:p>
            <a:pPr algn="ctr"/>
            <a:r>
              <a:rPr lang="en-US" sz="2800" b="1" dirty="0"/>
              <a:t>Under this 1841 Code, the death penalty (or life imprisonment at the discretion of the jury), could be imposed for the following offenses:</a:t>
            </a:r>
          </a:p>
        </p:txBody>
      </p:sp>
      <p:sp>
        <p:nvSpPr>
          <p:cNvPr id="3" name="TextBox 2">
            <a:extLst>
              <a:ext uri="{FF2B5EF4-FFF2-40B4-BE49-F238E27FC236}">
                <a16:creationId xmlns:a16="http://schemas.microsoft.com/office/drawing/2014/main" id="{63F76E90-9112-4D54-AEF9-2EE42A1F400B}"/>
              </a:ext>
            </a:extLst>
          </p:cNvPr>
          <p:cNvSpPr txBox="1"/>
          <p:nvPr/>
        </p:nvSpPr>
        <p:spPr>
          <a:xfrm>
            <a:off x="500108" y="1365984"/>
            <a:ext cx="11387091" cy="3847207"/>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Treason </a:t>
            </a:r>
          </a:p>
          <a:p>
            <a:pPr marL="571500" indent="-571500">
              <a:buFont typeface="Arial" panose="020B0604020202020204" pitchFamily="34" charset="0"/>
              <a:buChar char="•"/>
            </a:pPr>
            <a:r>
              <a:rPr lang="en-US" sz="3600" b="1" dirty="0">
                <a:solidFill>
                  <a:srgbClr val="C00000"/>
                </a:solidFill>
              </a:rPr>
              <a:t>Murder in the first degree </a:t>
            </a:r>
          </a:p>
          <a:p>
            <a:pPr marL="571500" indent="-571500">
              <a:buFont typeface="Arial" panose="020B0604020202020204" pitchFamily="34" charset="0"/>
              <a:buChar char="•"/>
            </a:pPr>
            <a:r>
              <a:rPr lang="en-US" sz="3600" b="1" dirty="0">
                <a:solidFill>
                  <a:srgbClr val="C00000"/>
                </a:solidFill>
              </a:rPr>
              <a:t>Aiding any insurrection by slaves</a:t>
            </a:r>
          </a:p>
          <a:p>
            <a:pPr marL="571500" indent="-571500">
              <a:buFont typeface="Arial" panose="020B0604020202020204" pitchFamily="34" charset="0"/>
              <a:buChar char="•"/>
            </a:pPr>
            <a:r>
              <a:rPr lang="en-US" sz="3200" b="1" dirty="0">
                <a:solidFill>
                  <a:srgbClr val="C00000"/>
                </a:solidFill>
              </a:rPr>
              <a:t>Circulating seditious papers for the purpose of inciting insurrection </a:t>
            </a:r>
          </a:p>
          <a:p>
            <a:pPr marL="571500" indent="-571500">
              <a:buFont typeface="Arial" panose="020B0604020202020204" pitchFamily="34" charset="0"/>
              <a:buChar char="•"/>
            </a:pPr>
            <a:r>
              <a:rPr lang="en-US" sz="3600" b="1" dirty="0">
                <a:solidFill>
                  <a:srgbClr val="C00000"/>
                </a:solidFill>
              </a:rPr>
              <a:t>Killing any slave in a barbarous manner</a:t>
            </a:r>
          </a:p>
          <a:p>
            <a:pPr marL="571500" indent="-571500">
              <a:buFont typeface="Arial" panose="020B0604020202020204" pitchFamily="34" charset="0"/>
              <a:buChar char="•"/>
            </a:pPr>
            <a:r>
              <a:rPr lang="en-US" sz="3600" b="1" dirty="0">
                <a:solidFill>
                  <a:srgbClr val="C00000"/>
                </a:solidFill>
              </a:rPr>
              <a:t>Rape</a:t>
            </a:r>
          </a:p>
        </p:txBody>
      </p:sp>
      <p:sp>
        <p:nvSpPr>
          <p:cNvPr id="4" name="Rectangle 3">
            <a:extLst>
              <a:ext uri="{FF2B5EF4-FFF2-40B4-BE49-F238E27FC236}">
                <a16:creationId xmlns:a16="http://schemas.microsoft.com/office/drawing/2014/main" id="{F6E6CA2F-80BB-4E8C-9495-DFDA4730BF9D}"/>
              </a:ext>
            </a:extLst>
          </p:cNvPr>
          <p:cNvSpPr/>
          <p:nvPr/>
        </p:nvSpPr>
        <p:spPr>
          <a:xfrm>
            <a:off x="1423385" y="5351690"/>
            <a:ext cx="9540536" cy="1200329"/>
          </a:xfrm>
          <a:prstGeom prst="rect">
            <a:avLst/>
          </a:prstGeom>
          <a:ln>
            <a:solidFill>
              <a:schemeClr val="tx1">
                <a:lumMod val="50000"/>
                <a:lumOff val="50000"/>
              </a:schemeClr>
            </a:solidFill>
          </a:ln>
        </p:spPr>
        <p:txBody>
          <a:bodyPr wrap="square">
            <a:spAutoFit/>
          </a:bodyPr>
          <a:lstStyle/>
          <a:p>
            <a:pPr algn="ctr"/>
            <a:r>
              <a:rPr lang="en-US" b="1" dirty="0"/>
              <a:t>Punishments for other previously capital crimes were similarly reduced to terms of imprisonment </a:t>
            </a:r>
          </a:p>
          <a:p>
            <a:pPr algn="ctr"/>
            <a:r>
              <a:rPr lang="en-US" b="1" dirty="0"/>
              <a:t>(e.g., selling any free person as a slave -reduced to ten years). Robbery was made punishable by </a:t>
            </a:r>
          </a:p>
          <a:p>
            <a:pPr algn="ctr"/>
            <a:r>
              <a:rPr lang="en-US" b="1" dirty="0"/>
              <a:t>imprisonment for not less than ten years, Burglary by imprisonment for not less than three nor </a:t>
            </a:r>
          </a:p>
          <a:p>
            <a:pPr algn="ctr"/>
            <a:r>
              <a:rPr lang="en-US" b="1" dirty="0"/>
              <a:t>more than fifty years, and First Degree Arson by imprisonment for not less than fourteen years. </a:t>
            </a:r>
          </a:p>
        </p:txBody>
      </p:sp>
    </p:spTree>
    <p:extLst>
      <p:ext uri="{BB962C8B-B14F-4D97-AF65-F5344CB8AC3E}">
        <p14:creationId xmlns:p14="http://schemas.microsoft.com/office/powerpoint/2010/main" val="134862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8A06416-052B-4C5D-AF5A-84C22C32C2E7}"/>
              </a:ext>
            </a:extLst>
          </p:cNvPr>
          <p:cNvSpPr/>
          <p:nvPr/>
        </p:nvSpPr>
        <p:spPr>
          <a:xfrm>
            <a:off x="639194" y="833597"/>
            <a:ext cx="3009528" cy="4401205"/>
          </a:xfrm>
          <a:prstGeom prst="rect">
            <a:avLst/>
          </a:prstGeom>
          <a:solidFill>
            <a:schemeClr val="bg2"/>
          </a:solidFill>
        </p:spPr>
        <p:txBody>
          <a:bodyPr wrap="square">
            <a:spAutoFit/>
          </a:bodyPr>
          <a:lstStyle/>
          <a:p>
            <a:r>
              <a:rPr lang="en-US" sz="2800" b="1" dirty="0"/>
              <a:t>The final chapter of the Penal Code of 1841 </a:t>
            </a:r>
          </a:p>
          <a:p>
            <a:r>
              <a:rPr lang="en-US" sz="2800" b="1" dirty="0"/>
              <a:t>pertained to crimes by slaves and free Negroes. </a:t>
            </a:r>
          </a:p>
          <a:p>
            <a:r>
              <a:rPr lang="en-US" sz="2800" b="1" dirty="0"/>
              <a:t>Imposition of the death penalty for the following crimes:</a:t>
            </a:r>
          </a:p>
        </p:txBody>
      </p:sp>
      <p:sp>
        <p:nvSpPr>
          <p:cNvPr id="3" name="Rectangle 2">
            <a:extLst>
              <a:ext uri="{FF2B5EF4-FFF2-40B4-BE49-F238E27FC236}">
                <a16:creationId xmlns:a16="http://schemas.microsoft.com/office/drawing/2014/main" id="{F9619348-5AA4-4B95-BB88-5C3C67F76FCB}"/>
              </a:ext>
            </a:extLst>
          </p:cNvPr>
          <p:cNvSpPr/>
          <p:nvPr/>
        </p:nvSpPr>
        <p:spPr>
          <a:xfrm>
            <a:off x="2718285" y="6193681"/>
            <a:ext cx="6507422" cy="523220"/>
          </a:xfrm>
          <a:prstGeom prst="rect">
            <a:avLst/>
          </a:prstGeom>
          <a:ln>
            <a:solidFill>
              <a:schemeClr val="accent3"/>
            </a:solidFill>
          </a:ln>
        </p:spPr>
        <p:txBody>
          <a:bodyPr wrap="none">
            <a:spAutoFit/>
          </a:bodyPr>
          <a:lstStyle/>
          <a:p>
            <a:r>
              <a:rPr lang="en-US" sz="2800" b="1" dirty="0"/>
              <a:t>These statutes were mandatory in nature. </a:t>
            </a:r>
            <a:endParaRPr lang="en-US" sz="2800" dirty="0"/>
          </a:p>
        </p:txBody>
      </p:sp>
      <p:sp>
        <p:nvSpPr>
          <p:cNvPr id="4" name="Rectangle 3">
            <a:extLst>
              <a:ext uri="{FF2B5EF4-FFF2-40B4-BE49-F238E27FC236}">
                <a16:creationId xmlns:a16="http://schemas.microsoft.com/office/drawing/2014/main" id="{60C7EE3D-4805-4735-9A06-09995D749FD5}"/>
              </a:ext>
            </a:extLst>
          </p:cNvPr>
          <p:cNvSpPr/>
          <p:nvPr/>
        </p:nvSpPr>
        <p:spPr>
          <a:xfrm>
            <a:off x="4855994" y="402709"/>
            <a:ext cx="6507423" cy="5262979"/>
          </a:xfrm>
          <a:prstGeom prst="rect">
            <a:avLst/>
          </a:prstGeom>
        </p:spPr>
        <p:txBody>
          <a:bodyPr wrap="square">
            <a:spAutoFit/>
          </a:bodyPr>
          <a:lstStyle/>
          <a:p>
            <a:endParaRPr lang="en-US" sz="2800" b="1" dirty="0">
              <a:solidFill>
                <a:srgbClr val="C00000"/>
              </a:solidFill>
            </a:endParaRPr>
          </a:p>
          <a:p>
            <a:pPr marL="342900" indent="-342900">
              <a:buFont typeface="Arial" panose="020B0604020202020204" pitchFamily="34" charset="0"/>
              <a:buChar char="•"/>
            </a:pPr>
            <a:r>
              <a:rPr lang="en-US" sz="2800" b="1" dirty="0">
                <a:solidFill>
                  <a:srgbClr val="C00000"/>
                </a:solidFill>
              </a:rPr>
              <a:t>Conspiracy by any slave to Murder or Rebel</a:t>
            </a:r>
          </a:p>
          <a:p>
            <a:pPr marL="342900" indent="-342900">
              <a:buFont typeface="Arial" panose="020B0604020202020204" pitchFamily="34" charset="0"/>
              <a:buChar char="•"/>
            </a:pPr>
            <a:r>
              <a:rPr lang="en-US" sz="2800" b="1" dirty="0">
                <a:solidFill>
                  <a:srgbClr val="C00000"/>
                </a:solidFill>
              </a:rPr>
              <a:t>Murder of any white person or Assault with intent to murder any white person by any slave</a:t>
            </a:r>
          </a:p>
          <a:p>
            <a:pPr marL="342900" indent="-342900">
              <a:buFont typeface="Arial" panose="020B0604020202020204" pitchFamily="34" charset="0"/>
              <a:buChar char="•"/>
            </a:pPr>
            <a:r>
              <a:rPr lang="en-US" sz="2800" b="1" dirty="0">
                <a:solidFill>
                  <a:srgbClr val="C00000"/>
                </a:solidFill>
              </a:rPr>
              <a:t>Rape or attempt to commit rape of any white female by any slave or free Negro</a:t>
            </a:r>
          </a:p>
          <a:p>
            <a:pPr marL="342900" indent="-342900">
              <a:buFont typeface="Arial" panose="020B0604020202020204" pitchFamily="34" charset="0"/>
              <a:buChar char="•"/>
            </a:pPr>
            <a:r>
              <a:rPr lang="en-US" sz="2800" b="1" dirty="0">
                <a:solidFill>
                  <a:srgbClr val="C00000"/>
                </a:solidFill>
              </a:rPr>
              <a:t>Burglary</a:t>
            </a:r>
          </a:p>
          <a:p>
            <a:pPr marL="342900" indent="-342900">
              <a:buFont typeface="Arial" panose="020B0604020202020204" pitchFamily="34" charset="0"/>
              <a:buChar char="•"/>
            </a:pPr>
            <a:r>
              <a:rPr lang="en-US" sz="2800" b="1" dirty="0">
                <a:solidFill>
                  <a:srgbClr val="C00000"/>
                </a:solidFill>
              </a:rPr>
              <a:t>Robbery or maiming of any white person by a slave</a:t>
            </a:r>
          </a:p>
          <a:p>
            <a:pPr marL="342900" indent="-342900">
              <a:buFont typeface="Arial" panose="020B0604020202020204" pitchFamily="34" charset="0"/>
              <a:buChar char="•"/>
            </a:pPr>
            <a:r>
              <a:rPr lang="en-US" sz="2800" b="1" dirty="0">
                <a:solidFill>
                  <a:srgbClr val="C00000"/>
                </a:solidFill>
              </a:rPr>
              <a:t>Arson by any slave </a:t>
            </a:r>
          </a:p>
        </p:txBody>
      </p:sp>
    </p:spTree>
    <p:extLst>
      <p:ext uri="{BB962C8B-B14F-4D97-AF65-F5344CB8AC3E}">
        <p14:creationId xmlns:p14="http://schemas.microsoft.com/office/powerpoint/2010/main" val="1639642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C53A9B-646C-4169-9C6D-DAD1F5464AF9}"/>
              </a:ext>
            </a:extLst>
          </p:cNvPr>
          <p:cNvSpPr/>
          <p:nvPr/>
        </p:nvSpPr>
        <p:spPr>
          <a:xfrm>
            <a:off x="1624611" y="2590302"/>
            <a:ext cx="10244833" cy="2554545"/>
          </a:xfrm>
          <a:prstGeom prst="rect">
            <a:avLst/>
          </a:prstGeom>
        </p:spPr>
        <p:txBody>
          <a:bodyPr wrap="square">
            <a:spAutoFit/>
          </a:bodyPr>
          <a:lstStyle/>
          <a:p>
            <a:pPr marL="285750" indent="-285750">
              <a:buFont typeface="Arial" panose="020B0604020202020204" pitchFamily="34" charset="0"/>
              <a:buChar char="•"/>
            </a:pPr>
            <a:r>
              <a:rPr lang="en-US" sz="4000" b="1" dirty="0">
                <a:solidFill>
                  <a:srgbClr val="C00000"/>
                </a:solidFill>
              </a:rPr>
              <a:t>where the defendant was convicted of Murder in the First Degree</a:t>
            </a:r>
          </a:p>
          <a:p>
            <a:pPr marL="285750" indent="-285750">
              <a:buFont typeface="Arial" panose="020B0604020202020204" pitchFamily="34" charset="0"/>
              <a:buChar char="•"/>
            </a:pPr>
            <a:r>
              <a:rPr lang="en-US" sz="4000" b="1" dirty="0">
                <a:solidFill>
                  <a:srgbClr val="C00000"/>
                </a:solidFill>
              </a:rPr>
              <a:t>where the defendant was convicted of Treason </a:t>
            </a:r>
          </a:p>
        </p:txBody>
      </p:sp>
      <p:sp>
        <p:nvSpPr>
          <p:cNvPr id="4" name="Rectangle 3">
            <a:extLst>
              <a:ext uri="{FF2B5EF4-FFF2-40B4-BE49-F238E27FC236}">
                <a16:creationId xmlns:a16="http://schemas.microsoft.com/office/drawing/2014/main" id="{4302DF10-18D6-47C5-9B28-7DCEB17D6D3E}"/>
              </a:ext>
            </a:extLst>
          </p:cNvPr>
          <p:cNvSpPr/>
          <p:nvPr/>
        </p:nvSpPr>
        <p:spPr>
          <a:xfrm>
            <a:off x="346226" y="193921"/>
            <a:ext cx="11363419" cy="1938992"/>
          </a:xfrm>
          <a:prstGeom prst="rect">
            <a:avLst/>
          </a:prstGeom>
          <a:solidFill>
            <a:schemeClr val="bg2"/>
          </a:solidFill>
        </p:spPr>
        <p:txBody>
          <a:bodyPr wrap="square">
            <a:spAutoFit/>
          </a:bodyPr>
          <a:lstStyle/>
          <a:p>
            <a:r>
              <a:rPr lang="en-US" sz="2400" b="1" dirty="0"/>
              <a:t>Under the first official </a:t>
            </a:r>
            <a:r>
              <a:rPr lang="en-US" sz="2400" b="1" u="sng" dirty="0"/>
              <a:t>Code of Alabama</a:t>
            </a:r>
            <a:r>
              <a:rPr lang="en-US" sz="2400" b="1" dirty="0"/>
              <a:t>, enacted in 1852, death by hanging was expressly authorized as one of several modes of punishment; however, even though it was clearly specified, its use was authorized in very limited instances. Outside of the various slave statutes enacted in 1841, and re-codified under the 1852 Code, death could only be imposed in two limited situations:</a:t>
            </a:r>
          </a:p>
        </p:txBody>
      </p:sp>
      <p:sp>
        <p:nvSpPr>
          <p:cNvPr id="5" name="Rectangle 4">
            <a:extLst>
              <a:ext uri="{FF2B5EF4-FFF2-40B4-BE49-F238E27FC236}">
                <a16:creationId xmlns:a16="http://schemas.microsoft.com/office/drawing/2014/main" id="{AC0913F3-F376-4AFC-8828-1F5EBF561ED8}"/>
              </a:ext>
            </a:extLst>
          </p:cNvPr>
          <p:cNvSpPr/>
          <p:nvPr/>
        </p:nvSpPr>
        <p:spPr>
          <a:xfrm>
            <a:off x="1029810" y="5834824"/>
            <a:ext cx="9729925" cy="461665"/>
          </a:xfrm>
          <a:prstGeom prst="rect">
            <a:avLst/>
          </a:prstGeom>
          <a:ln>
            <a:solidFill>
              <a:schemeClr val="accent3"/>
            </a:solidFill>
          </a:ln>
        </p:spPr>
        <p:txBody>
          <a:bodyPr wrap="square">
            <a:spAutoFit/>
          </a:bodyPr>
          <a:lstStyle/>
          <a:p>
            <a:r>
              <a:rPr lang="en-US" sz="2400" b="1" dirty="0"/>
              <a:t>In these limited cases, death could be imposed at the discretion of the jury. </a:t>
            </a:r>
          </a:p>
        </p:txBody>
      </p:sp>
    </p:spTree>
    <p:extLst>
      <p:ext uri="{BB962C8B-B14F-4D97-AF65-F5344CB8AC3E}">
        <p14:creationId xmlns:p14="http://schemas.microsoft.com/office/powerpoint/2010/main" val="111638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97234A-0659-4A1E-985B-6C0F8AC5F2BE}"/>
              </a:ext>
            </a:extLst>
          </p:cNvPr>
          <p:cNvSpPr/>
          <p:nvPr/>
        </p:nvSpPr>
        <p:spPr>
          <a:xfrm>
            <a:off x="1674920" y="1317096"/>
            <a:ext cx="8842159" cy="2677656"/>
          </a:xfrm>
          <a:prstGeom prst="rect">
            <a:avLst/>
          </a:prstGeom>
        </p:spPr>
        <p:txBody>
          <a:bodyPr wrap="square">
            <a:spAutoFit/>
          </a:bodyPr>
          <a:lstStyle/>
          <a:p>
            <a:r>
              <a:rPr lang="en-US" sz="2800" b="1" u="sng" dirty="0"/>
              <a:t>Life</a:t>
            </a:r>
            <a:r>
              <a:rPr lang="en-US" sz="2800" b="1" dirty="0"/>
              <a:t> imprisonment: </a:t>
            </a:r>
          </a:p>
          <a:p>
            <a:pPr marL="342900" indent="-342900">
              <a:buFont typeface="Arial" panose="020B0604020202020204" pitchFamily="34" charset="0"/>
              <a:buChar char="•"/>
            </a:pPr>
            <a:r>
              <a:rPr lang="en-US" sz="2800" b="1" dirty="0">
                <a:solidFill>
                  <a:srgbClr val="C00000"/>
                </a:solidFill>
              </a:rPr>
              <a:t>Rape</a:t>
            </a:r>
          </a:p>
          <a:p>
            <a:pPr marL="342900" indent="-342900">
              <a:buFont typeface="Arial" panose="020B0604020202020204" pitchFamily="34" charset="0"/>
              <a:buChar char="•"/>
            </a:pPr>
            <a:r>
              <a:rPr lang="en-US" sz="2800" b="1" dirty="0">
                <a:solidFill>
                  <a:srgbClr val="C00000"/>
                </a:solidFill>
              </a:rPr>
              <a:t>Carnal knowledge of a female above ten years of age by administering to her any substance which prevents an effectual resistance</a:t>
            </a:r>
          </a:p>
          <a:p>
            <a:pPr marL="342900" indent="-342900">
              <a:buFont typeface="Arial" panose="020B0604020202020204" pitchFamily="34" charset="0"/>
              <a:buChar char="•"/>
            </a:pPr>
            <a:r>
              <a:rPr lang="en-US" sz="2800" b="1" dirty="0">
                <a:solidFill>
                  <a:srgbClr val="C00000"/>
                </a:solidFill>
              </a:rPr>
              <a:t>Carnal knowledge of a female under ten years of age </a:t>
            </a:r>
          </a:p>
        </p:txBody>
      </p:sp>
      <p:sp>
        <p:nvSpPr>
          <p:cNvPr id="3" name="TextBox 2">
            <a:extLst>
              <a:ext uri="{FF2B5EF4-FFF2-40B4-BE49-F238E27FC236}">
                <a16:creationId xmlns:a16="http://schemas.microsoft.com/office/drawing/2014/main" id="{6587387B-F1F1-4CC6-AF06-568A571759DF}"/>
              </a:ext>
            </a:extLst>
          </p:cNvPr>
          <p:cNvSpPr txBox="1"/>
          <p:nvPr/>
        </p:nvSpPr>
        <p:spPr>
          <a:xfrm>
            <a:off x="2894120" y="426128"/>
            <a:ext cx="6019061" cy="523220"/>
          </a:xfrm>
          <a:prstGeom prst="rect">
            <a:avLst/>
          </a:prstGeom>
          <a:solidFill>
            <a:schemeClr val="bg2"/>
          </a:solidFill>
        </p:spPr>
        <p:txBody>
          <a:bodyPr wrap="square" rtlCol="0">
            <a:spAutoFit/>
          </a:bodyPr>
          <a:lstStyle/>
          <a:p>
            <a:r>
              <a:rPr lang="en-US" sz="2800" b="1" u="sng" dirty="0"/>
              <a:t>Other changes to criminal code in 1852</a:t>
            </a:r>
          </a:p>
        </p:txBody>
      </p:sp>
      <p:sp>
        <p:nvSpPr>
          <p:cNvPr id="4" name="Rectangle 3">
            <a:extLst>
              <a:ext uri="{FF2B5EF4-FFF2-40B4-BE49-F238E27FC236}">
                <a16:creationId xmlns:a16="http://schemas.microsoft.com/office/drawing/2014/main" id="{040A478C-B87C-4BD1-A1C9-5A541B056AA0}"/>
              </a:ext>
            </a:extLst>
          </p:cNvPr>
          <p:cNvSpPr/>
          <p:nvPr/>
        </p:nvSpPr>
        <p:spPr>
          <a:xfrm>
            <a:off x="1674920" y="3994752"/>
            <a:ext cx="8842159" cy="2246769"/>
          </a:xfrm>
          <a:prstGeom prst="rect">
            <a:avLst/>
          </a:prstGeom>
        </p:spPr>
        <p:txBody>
          <a:bodyPr wrap="square">
            <a:spAutoFit/>
          </a:bodyPr>
          <a:lstStyle/>
          <a:p>
            <a:endParaRPr lang="en-US" sz="2800" b="1" dirty="0"/>
          </a:p>
          <a:p>
            <a:r>
              <a:rPr lang="en-US" sz="2800" b="1" u="sng" dirty="0"/>
              <a:t>Terms</a:t>
            </a:r>
            <a:r>
              <a:rPr lang="en-US" sz="2800" b="1" dirty="0"/>
              <a:t> of imprisonment: </a:t>
            </a:r>
          </a:p>
          <a:p>
            <a:pPr marL="342900" indent="-342900">
              <a:buFont typeface="Arial" panose="020B0604020202020204" pitchFamily="34" charset="0"/>
              <a:buChar char="•"/>
            </a:pPr>
            <a:r>
              <a:rPr lang="en-US" sz="2800" b="1" dirty="0">
                <a:solidFill>
                  <a:srgbClr val="C00000"/>
                </a:solidFill>
              </a:rPr>
              <a:t>Robbery-less than ten years</a:t>
            </a:r>
          </a:p>
          <a:p>
            <a:pPr marL="342900" indent="-342900">
              <a:buFont typeface="Arial" panose="020B0604020202020204" pitchFamily="34" charset="0"/>
              <a:buChar char="•"/>
            </a:pPr>
            <a:r>
              <a:rPr lang="en-US" sz="2800" b="1" dirty="0">
                <a:solidFill>
                  <a:srgbClr val="C00000"/>
                </a:solidFill>
              </a:rPr>
              <a:t>Burglary-three to fifty years</a:t>
            </a:r>
          </a:p>
          <a:p>
            <a:pPr marL="342900" indent="-342900">
              <a:buFont typeface="Arial" panose="020B0604020202020204" pitchFamily="34" charset="0"/>
              <a:buChar char="•"/>
            </a:pPr>
            <a:r>
              <a:rPr lang="en-US" sz="2800" b="1" dirty="0">
                <a:solidFill>
                  <a:srgbClr val="C00000"/>
                </a:solidFill>
              </a:rPr>
              <a:t>First Degree Arson-less than fourteen years</a:t>
            </a:r>
          </a:p>
        </p:txBody>
      </p:sp>
    </p:spTree>
    <p:extLst>
      <p:ext uri="{BB962C8B-B14F-4D97-AF65-F5344CB8AC3E}">
        <p14:creationId xmlns:p14="http://schemas.microsoft.com/office/powerpoint/2010/main" val="3269926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9681D4-65F4-44C4-9C10-5DC08C8DF5B0}"/>
              </a:ext>
            </a:extLst>
          </p:cNvPr>
          <p:cNvSpPr txBox="1"/>
          <p:nvPr/>
        </p:nvSpPr>
        <p:spPr>
          <a:xfrm>
            <a:off x="701335" y="4949867"/>
            <a:ext cx="10813003" cy="1200329"/>
          </a:xfrm>
          <a:prstGeom prst="rect">
            <a:avLst/>
          </a:prstGeom>
          <a:noFill/>
          <a:ln>
            <a:solidFill>
              <a:schemeClr val="accent3"/>
            </a:solidFill>
          </a:ln>
        </p:spPr>
        <p:txBody>
          <a:bodyPr wrap="square" rtlCol="0">
            <a:spAutoFit/>
          </a:bodyPr>
          <a:lstStyle/>
          <a:p>
            <a:r>
              <a:rPr lang="en-US" sz="2400" dirty="0"/>
              <a:t>Shortly after the Court made the above remark in Lewis v. State, 30 Ala. 54 (1857-58), </a:t>
            </a:r>
          </a:p>
          <a:p>
            <a:r>
              <a:rPr lang="en-US" sz="2400" dirty="0"/>
              <a:t>the Alabama Legislature revised its rape laws to make impersonation of a husband for the purpose of having carnal relations a felony punishable by death.</a:t>
            </a:r>
          </a:p>
        </p:txBody>
      </p:sp>
      <p:sp>
        <p:nvSpPr>
          <p:cNvPr id="3" name="Rectangle 2">
            <a:extLst>
              <a:ext uri="{FF2B5EF4-FFF2-40B4-BE49-F238E27FC236}">
                <a16:creationId xmlns:a16="http://schemas.microsoft.com/office/drawing/2014/main" id="{0DDAF451-2557-40EF-8E92-5F757A998989}"/>
              </a:ext>
            </a:extLst>
          </p:cNvPr>
          <p:cNvSpPr/>
          <p:nvPr/>
        </p:nvSpPr>
        <p:spPr>
          <a:xfrm>
            <a:off x="2127333" y="707804"/>
            <a:ext cx="8676791" cy="3970318"/>
          </a:xfrm>
          <a:prstGeom prst="rect">
            <a:avLst/>
          </a:prstGeom>
        </p:spPr>
        <p:txBody>
          <a:bodyPr wrap="square">
            <a:spAutoFit/>
          </a:bodyPr>
          <a:lstStyle/>
          <a:p>
            <a:r>
              <a:rPr lang="en-US" sz="3600" b="1" dirty="0">
                <a:solidFill>
                  <a:srgbClr val="C00000"/>
                </a:solidFill>
              </a:rPr>
              <a:t>“But when the cohabitation is, in fact, </a:t>
            </a:r>
            <a:r>
              <a:rPr lang="en-US" sz="3600" b="1" dirty="0" err="1">
                <a:solidFill>
                  <a:srgbClr val="C00000"/>
                </a:solidFill>
              </a:rPr>
              <a:t>consentive</a:t>
            </a:r>
            <a:r>
              <a:rPr lang="en-US" sz="3600" b="1" dirty="0">
                <a:solidFill>
                  <a:srgbClr val="C00000"/>
                </a:solidFill>
              </a:rPr>
              <a:t>, although that consent was procured by fraudulent personation of the female's husband, there is neither actual nor constructive force, and such act does not amount to the crime of rape.” [Hon. Robert Dougherty]</a:t>
            </a:r>
          </a:p>
        </p:txBody>
      </p:sp>
    </p:spTree>
    <p:extLst>
      <p:ext uri="{BB962C8B-B14F-4D97-AF65-F5344CB8AC3E}">
        <p14:creationId xmlns:p14="http://schemas.microsoft.com/office/powerpoint/2010/main" val="1113183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8B90DB-FA75-4867-B1F3-A6A2349D0A04}"/>
              </a:ext>
            </a:extLst>
          </p:cNvPr>
          <p:cNvSpPr/>
          <p:nvPr/>
        </p:nvSpPr>
        <p:spPr>
          <a:xfrm>
            <a:off x="4527612" y="151179"/>
            <a:ext cx="7315200" cy="5693866"/>
          </a:xfrm>
          <a:prstGeom prst="rect">
            <a:avLst/>
          </a:prstGeom>
        </p:spPr>
        <p:txBody>
          <a:bodyPr wrap="square">
            <a:spAutoFit/>
          </a:bodyPr>
          <a:lstStyle/>
          <a:p>
            <a:pPr marL="285750" indent="-285750">
              <a:buFont typeface="Arial" panose="020B0604020202020204" pitchFamily="34" charset="0"/>
              <a:buChar char="•"/>
            </a:pPr>
            <a:r>
              <a:rPr lang="en-US" sz="2800" b="1" dirty="0">
                <a:solidFill>
                  <a:srgbClr val="C00000"/>
                </a:solidFill>
              </a:rPr>
              <a:t>Treason </a:t>
            </a:r>
          </a:p>
          <a:p>
            <a:pPr marL="285750" indent="-285750">
              <a:buFont typeface="Arial" panose="020B0604020202020204" pitchFamily="34" charset="0"/>
              <a:buChar char="•"/>
            </a:pPr>
            <a:r>
              <a:rPr lang="en-US" sz="2800" b="1" dirty="0">
                <a:solidFill>
                  <a:srgbClr val="C00000"/>
                </a:solidFill>
              </a:rPr>
              <a:t>Murder in the First Degree</a:t>
            </a:r>
          </a:p>
          <a:p>
            <a:pPr marL="285750" indent="-285750">
              <a:buFont typeface="Arial" panose="020B0604020202020204" pitchFamily="34" charset="0"/>
              <a:buChar char="•"/>
            </a:pPr>
            <a:r>
              <a:rPr lang="en-US" sz="2800" b="1" dirty="0">
                <a:solidFill>
                  <a:srgbClr val="C00000"/>
                </a:solidFill>
              </a:rPr>
              <a:t>Rape</a:t>
            </a:r>
          </a:p>
          <a:p>
            <a:pPr marL="285750" indent="-285750">
              <a:buFont typeface="Arial" panose="020B0604020202020204" pitchFamily="34" charset="0"/>
              <a:buChar char="•"/>
            </a:pPr>
            <a:r>
              <a:rPr lang="en-US" sz="2800" b="1" dirty="0">
                <a:solidFill>
                  <a:srgbClr val="C00000"/>
                </a:solidFill>
              </a:rPr>
              <a:t>Carnal knowledge of any female above ten years of age by administering to her any substance which prevents an effectual resistance</a:t>
            </a:r>
          </a:p>
          <a:p>
            <a:pPr marL="285750" indent="-285750">
              <a:buFont typeface="Arial" panose="020B0604020202020204" pitchFamily="34" charset="0"/>
              <a:buChar char="•"/>
            </a:pPr>
            <a:r>
              <a:rPr lang="en-US" sz="2800" b="1" dirty="0">
                <a:solidFill>
                  <a:srgbClr val="C00000"/>
                </a:solidFill>
              </a:rPr>
              <a:t>Carnal knowledge of any female under ten years of age</a:t>
            </a:r>
          </a:p>
          <a:p>
            <a:pPr marL="285750" indent="-285750">
              <a:buFont typeface="Arial" panose="020B0604020202020204" pitchFamily="34" charset="0"/>
              <a:buChar char="•"/>
            </a:pPr>
            <a:r>
              <a:rPr lang="en-US" sz="2800" b="1" dirty="0">
                <a:solidFill>
                  <a:srgbClr val="C00000"/>
                </a:solidFill>
              </a:rPr>
              <a:t>Carnal knowledge of any married woman by falsely impersonating her husband</a:t>
            </a:r>
          </a:p>
          <a:p>
            <a:pPr marL="285750" indent="-285750">
              <a:buFont typeface="Arial" panose="020B0604020202020204" pitchFamily="34" charset="0"/>
              <a:buChar char="•"/>
            </a:pPr>
            <a:r>
              <a:rPr lang="en-US" sz="2800" b="1" dirty="0">
                <a:solidFill>
                  <a:srgbClr val="C00000"/>
                </a:solidFill>
              </a:rPr>
              <a:t>Robbery</a:t>
            </a:r>
          </a:p>
          <a:p>
            <a:pPr marL="285750" indent="-285750">
              <a:buFont typeface="Arial" panose="020B0604020202020204" pitchFamily="34" charset="0"/>
              <a:buChar char="•"/>
            </a:pPr>
            <a:r>
              <a:rPr lang="en-US" sz="2800" b="1" dirty="0">
                <a:solidFill>
                  <a:srgbClr val="C00000"/>
                </a:solidFill>
              </a:rPr>
              <a:t>First Degree Arson</a:t>
            </a:r>
          </a:p>
        </p:txBody>
      </p:sp>
      <p:sp>
        <p:nvSpPr>
          <p:cNvPr id="3" name="Rectangle 2">
            <a:extLst>
              <a:ext uri="{FF2B5EF4-FFF2-40B4-BE49-F238E27FC236}">
                <a16:creationId xmlns:a16="http://schemas.microsoft.com/office/drawing/2014/main" id="{7F932776-BEF2-4F91-BE58-E8107CD10E94}"/>
              </a:ext>
            </a:extLst>
          </p:cNvPr>
          <p:cNvSpPr/>
          <p:nvPr/>
        </p:nvSpPr>
        <p:spPr>
          <a:xfrm>
            <a:off x="627355" y="763334"/>
            <a:ext cx="3216677" cy="4893647"/>
          </a:xfrm>
          <a:prstGeom prst="rect">
            <a:avLst/>
          </a:prstGeom>
          <a:solidFill>
            <a:schemeClr val="bg2"/>
          </a:solidFill>
        </p:spPr>
        <p:txBody>
          <a:bodyPr wrap="square">
            <a:spAutoFit/>
          </a:bodyPr>
          <a:lstStyle/>
          <a:p>
            <a:r>
              <a:rPr lang="en-US" sz="2400" b="1" dirty="0"/>
              <a:t>The revised Code of Alabama of 1867 (post-Civil War) reveals that the so-called Reconstruction Legislature expanded significantly the crimes for which the death penalty could be imposed. Death by hanging was one of several forms of punishment for:</a:t>
            </a:r>
          </a:p>
        </p:txBody>
      </p:sp>
      <p:sp>
        <p:nvSpPr>
          <p:cNvPr id="4" name="TextBox 3">
            <a:extLst>
              <a:ext uri="{FF2B5EF4-FFF2-40B4-BE49-F238E27FC236}">
                <a16:creationId xmlns:a16="http://schemas.microsoft.com/office/drawing/2014/main" id="{24EB04D7-08C3-484B-BDF6-9D59618002F4}"/>
              </a:ext>
            </a:extLst>
          </p:cNvPr>
          <p:cNvSpPr txBox="1"/>
          <p:nvPr/>
        </p:nvSpPr>
        <p:spPr>
          <a:xfrm>
            <a:off x="1669002" y="151179"/>
            <a:ext cx="941033" cy="523220"/>
          </a:xfrm>
          <a:prstGeom prst="rect">
            <a:avLst/>
          </a:prstGeom>
          <a:solidFill>
            <a:schemeClr val="bg2"/>
          </a:solidFill>
        </p:spPr>
        <p:txBody>
          <a:bodyPr wrap="square" rtlCol="0">
            <a:spAutoFit/>
          </a:bodyPr>
          <a:lstStyle/>
          <a:p>
            <a:r>
              <a:rPr lang="en-US" sz="2800" b="1" dirty="0"/>
              <a:t>1867</a:t>
            </a:r>
          </a:p>
        </p:txBody>
      </p:sp>
      <p:sp>
        <p:nvSpPr>
          <p:cNvPr id="5" name="Rectangle 4">
            <a:extLst>
              <a:ext uri="{FF2B5EF4-FFF2-40B4-BE49-F238E27FC236}">
                <a16:creationId xmlns:a16="http://schemas.microsoft.com/office/drawing/2014/main" id="{C0A0121F-58A9-489B-9A7C-0DCCAFCA2ABA}"/>
              </a:ext>
            </a:extLst>
          </p:cNvPr>
          <p:cNvSpPr/>
          <p:nvPr/>
        </p:nvSpPr>
        <p:spPr>
          <a:xfrm>
            <a:off x="349188" y="5840752"/>
            <a:ext cx="11360459" cy="923330"/>
          </a:xfrm>
          <a:prstGeom prst="rect">
            <a:avLst/>
          </a:prstGeom>
          <a:ln>
            <a:solidFill>
              <a:schemeClr val="accent3"/>
            </a:solidFill>
          </a:ln>
        </p:spPr>
        <p:txBody>
          <a:bodyPr wrap="square">
            <a:spAutoFit/>
          </a:bodyPr>
          <a:lstStyle/>
          <a:p>
            <a:r>
              <a:rPr lang="en-US" b="1" dirty="0"/>
              <a:t>The imposition of the death penalty in such cases was, as before, to be governed entirely by the discretion of the jury. In short, the Reconstruction Legislature reinstituted the death penalty for certain crimes but abrogated the slavery statutes which previously characterized the Code of 1852.</a:t>
            </a:r>
            <a:endParaRPr lang="en-US" dirty="0"/>
          </a:p>
        </p:txBody>
      </p:sp>
    </p:spTree>
    <p:extLst>
      <p:ext uri="{BB962C8B-B14F-4D97-AF65-F5344CB8AC3E}">
        <p14:creationId xmlns:p14="http://schemas.microsoft.com/office/powerpoint/2010/main" val="219333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5ABAD90-A90F-476F-8C1A-E80221798215}"/>
              </a:ext>
            </a:extLst>
          </p:cNvPr>
          <p:cNvSpPr/>
          <p:nvPr/>
        </p:nvSpPr>
        <p:spPr>
          <a:xfrm>
            <a:off x="5486399" y="828902"/>
            <a:ext cx="4848688" cy="4401205"/>
          </a:xfrm>
          <a:prstGeom prst="rect">
            <a:avLst/>
          </a:prstGeom>
        </p:spPr>
        <p:txBody>
          <a:bodyPr wrap="square">
            <a:spAutoFit/>
          </a:bodyPr>
          <a:lstStyle/>
          <a:p>
            <a:pPr marL="285750" indent="-285750">
              <a:buFont typeface="Arial" panose="020B0604020202020204" pitchFamily="34" charset="0"/>
              <a:buChar char="•"/>
            </a:pPr>
            <a:r>
              <a:rPr lang="en-US" sz="4000" b="1" dirty="0">
                <a:solidFill>
                  <a:srgbClr val="C00000"/>
                </a:solidFill>
              </a:rPr>
              <a:t>Murder</a:t>
            </a:r>
          </a:p>
          <a:p>
            <a:pPr marL="285750" indent="-285750">
              <a:buFont typeface="Arial" panose="020B0604020202020204" pitchFamily="34" charset="0"/>
              <a:buChar char="•"/>
            </a:pPr>
            <a:r>
              <a:rPr lang="en-US" sz="4000" b="1" dirty="0">
                <a:solidFill>
                  <a:srgbClr val="C00000"/>
                </a:solidFill>
              </a:rPr>
              <a:t>Assault with intent to commit murder </a:t>
            </a:r>
          </a:p>
          <a:p>
            <a:pPr marL="285750" indent="-285750">
              <a:buFont typeface="Arial" panose="020B0604020202020204" pitchFamily="34" charset="0"/>
              <a:buChar char="•"/>
            </a:pPr>
            <a:r>
              <a:rPr lang="en-US" sz="4000" b="1" dirty="0">
                <a:solidFill>
                  <a:srgbClr val="C00000"/>
                </a:solidFill>
              </a:rPr>
              <a:t>Effectuated an escape</a:t>
            </a:r>
          </a:p>
          <a:p>
            <a:pPr marL="285750" indent="-285750">
              <a:buFont typeface="Arial" panose="020B0604020202020204" pitchFamily="34" charset="0"/>
              <a:buChar char="•"/>
            </a:pPr>
            <a:r>
              <a:rPr lang="en-US" sz="4000" b="1" dirty="0">
                <a:solidFill>
                  <a:srgbClr val="C00000"/>
                </a:solidFill>
              </a:rPr>
              <a:t>Attempted to escape</a:t>
            </a:r>
          </a:p>
        </p:txBody>
      </p:sp>
      <p:sp>
        <p:nvSpPr>
          <p:cNvPr id="4" name="Rectangle 3">
            <a:extLst>
              <a:ext uri="{FF2B5EF4-FFF2-40B4-BE49-F238E27FC236}">
                <a16:creationId xmlns:a16="http://schemas.microsoft.com/office/drawing/2014/main" id="{FD9BB51D-1FC6-4C1D-9667-D010CCD2A55E}"/>
              </a:ext>
            </a:extLst>
          </p:cNvPr>
          <p:cNvSpPr/>
          <p:nvPr/>
        </p:nvSpPr>
        <p:spPr>
          <a:xfrm>
            <a:off x="1008461" y="121588"/>
            <a:ext cx="2776466" cy="523220"/>
          </a:xfrm>
          <a:prstGeom prst="rect">
            <a:avLst/>
          </a:prstGeom>
          <a:solidFill>
            <a:schemeClr val="bg2"/>
          </a:solidFill>
        </p:spPr>
        <p:txBody>
          <a:bodyPr wrap="none">
            <a:spAutoFit/>
          </a:bodyPr>
          <a:lstStyle/>
          <a:p>
            <a:r>
              <a:rPr lang="en-US" sz="2800" b="1" dirty="0"/>
              <a:t>1867 (continued)</a:t>
            </a:r>
            <a:r>
              <a:rPr lang="en-US" b="1" dirty="0"/>
              <a:t> </a:t>
            </a:r>
            <a:endParaRPr lang="en-US" dirty="0"/>
          </a:p>
        </p:txBody>
      </p:sp>
      <p:sp>
        <p:nvSpPr>
          <p:cNvPr id="5" name="Rectangle 4">
            <a:extLst>
              <a:ext uri="{FF2B5EF4-FFF2-40B4-BE49-F238E27FC236}">
                <a16:creationId xmlns:a16="http://schemas.microsoft.com/office/drawing/2014/main" id="{14DF7AFD-8259-4C91-A1B8-5F45F20B3728}"/>
              </a:ext>
            </a:extLst>
          </p:cNvPr>
          <p:cNvSpPr/>
          <p:nvPr/>
        </p:nvSpPr>
        <p:spPr>
          <a:xfrm>
            <a:off x="1155576" y="1115446"/>
            <a:ext cx="3043562" cy="3785652"/>
          </a:xfrm>
          <a:prstGeom prst="rect">
            <a:avLst/>
          </a:prstGeom>
          <a:solidFill>
            <a:schemeClr val="bg2"/>
          </a:solidFill>
        </p:spPr>
        <p:txBody>
          <a:bodyPr wrap="square">
            <a:spAutoFit/>
          </a:bodyPr>
          <a:lstStyle/>
          <a:p>
            <a:r>
              <a:rPr lang="en-US" sz="2400" b="1" dirty="0"/>
              <a:t>First statutes concerning the capital punishment of crimes committed by convicts serving life sentences. Mandatory death sentence for any convict sentenced to imprisonment for life, who committed:</a:t>
            </a:r>
          </a:p>
        </p:txBody>
      </p:sp>
      <p:sp>
        <p:nvSpPr>
          <p:cNvPr id="2" name="Rectangle 1">
            <a:extLst>
              <a:ext uri="{FF2B5EF4-FFF2-40B4-BE49-F238E27FC236}">
                <a16:creationId xmlns:a16="http://schemas.microsoft.com/office/drawing/2014/main" id="{6B92EC14-EE65-47BC-8ED2-F5B4947FF1C6}"/>
              </a:ext>
            </a:extLst>
          </p:cNvPr>
          <p:cNvSpPr/>
          <p:nvPr/>
        </p:nvSpPr>
        <p:spPr>
          <a:xfrm>
            <a:off x="2485748" y="5743835"/>
            <a:ext cx="7031114" cy="954107"/>
          </a:xfrm>
          <a:prstGeom prst="rect">
            <a:avLst/>
          </a:prstGeom>
          <a:ln>
            <a:solidFill>
              <a:schemeClr val="accent3"/>
            </a:solidFill>
          </a:ln>
        </p:spPr>
        <p:txBody>
          <a:bodyPr wrap="square">
            <a:spAutoFit/>
          </a:bodyPr>
          <a:lstStyle/>
          <a:p>
            <a:r>
              <a:rPr lang="en-US" sz="2800" b="1" dirty="0"/>
              <a:t>Mandatory death sentence for convicts already sentenced to life for previous crimes.</a:t>
            </a:r>
            <a:endParaRPr lang="en-US" sz="2800" dirty="0"/>
          </a:p>
        </p:txBody>
      </p:sp>
    </p:spTree>
    <p:extLst>
      <p:ext uri="{BB962C8B-B14F-4D97-AF65-F5344CB8AC3E}">
        <p14:creationId xmlns:p14="http://schemas.microsoft.com/office/powerpoint/2010/main" val="4012676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C55667E-F80B-49FF-9EFB-09DBA17B772C}"/>
              </a:ext>
            </a:extLst>
          </p:cNvPr>
          <p:cNvSpPr/>
          <p:nvPr/>
        </p:nvSpPr>
        <p:spPr>
          <a:xfrm>
            <a:off x="4492101" y="207137"/>
            <a:ext cx="6895369" cy="5693866"/>
          </a:xfrm>
          <a:prstGeom prst="rect">
            <a:avLst/>
          </a:prstGeom>
        </p:spPr>
        <p:txBody>
          <a:bodyPr wrap="square">
            <a:spAutoFit/>
          </a:bodyPr>
          <a:lstStyle/>
          <a:p>
            <a:pPr marL="342900" indent="-342900">
              <a:buFont typeface="Arial" panose="020B0604020202020204" pitchFamily="34" charset="0"/>
              <a:buChar char="•"/>
            </a:pPr>
            <a:r>
              <a:rPr lang="en-US" sz="2800" b="1" dirty="0">
                <a:solidFill>
                  <a:srgbClr val="C00000"/>
                </a:solidFill>
              </a:rPr>
              <a:t>Treason</a:t>
            </a:r>
          </a:p>
          <a:p>
            <a:pPr marL="342900" indent="-342900">
              <a:buFont typeface="Arial" panose="020B0604020202020204" pitchFamily="34" charset="0"/>
              <a:buChar char="•"/>
            </a:pPr>
            <a:r>
              <a:rPr lang="en-US" sz="2800" b="1" dirty="0">
                <a:solidFill>
                  <a:srgbClr val="C00000"/>
                </a:solidFill>
              </a:rPr>
              <a:t>Murder in the First Degree </a:t>
            </a:r>
          </a:p>
          <a:p>
            <a:pPr marL="342900" indent="-342900">
              <a:buFont typeface="Arial" panose="020B0604020202020204" pitchFamily="34" charset="0"/>
              <a:buChar char="•"/>
            </a:pPr>
            <a:r>
              <a:rPr lang="en-US" sz="2800" b="1" dirty="0">
                <a:solidFill>
                  <a:srgbClr val="C00000"/>
                </a:solidFill>
              </a:rPr>
              <a:t>Rape</a:t>
            </a:r>
          </a:p>
          <a:p>
            <a:pPr marL="342900" indent="-342900">
              <a:buFont typeface="Arial" panose="020B0604020202020204" pitchFamily="34" charset="0"/>
              <a:buChar char="•"/>
            </a:pPr>
            <a:r>
              <a:rPr lang="en-US" sz="2800" b="1" dirty="0">
                <a:solidFill>
                  <a:srgbClr val="C00000"/>
                </a:solidFill>
              </a:rPr>
              <a:t>Carnal knowledge of any female over ten years of age by administering any substance which prevents an effectual resistance</a:t>
            </a:r>
          </a:p>
          <a:p>
            <a:pPr marL="342900" indent="-342900">
              <a:buFont typeface="Arial" panose="020B0604020202020204" pitchFamily="34" charset="0"/>
              <a:buChar char="•"/>
            </a:pPr>
            <a:r>
              <a:rPr lang="en-US" sz="2800" b="1" dirty="0">
                <a:solidFill>
                  <a:srgbClr val="C00000"/>
                </a:solidFill>
              </a:rPr>
              <a:t>Carnal knowledge of any female under ten years of age</a:t>
            </a:r>
          </a:p>
          <a:p>
            <a:pPr marL="342900" indent="-342900">
              <a:buFont typeface="Arial" panose="020B0604020202020204" pitchFamily="34" charset="0"/>
              <a:buChar char="•"/>
            </a:pPr>
            <a:r>
              <a:rPr lang="en-US" sz="2800" b="1" dirty="0">
                <a:solidFill>
                  <a:srgbClr val="C00000"/>
                </a:solidFill>
              </a:rPr>
              <a:t>Carnal knowledge of any married woman by impersonating her husband</a:t>
            </a:r>
          </a:p>
          <a:p>
            <a:pPr marL="342900" indent="-342900">
              <a:buFont typeface="Arial" panose="020B0604020202020204" pitchFamily="34" charset="0"/>
              <a:buChar char="•"/>
            </a:pPr>
            <a:r>
              <a:rPr lang="en-US" sz="2800" b="1" dirty="0">
                <a:solidFill>
                  <a:srgbClr val="C00000"/>
                </a:solidFill>
              </a:rPr>
              <a:t>Robbery</a:t>
            </a:r>
          </a:p>
          <a:p>
            <a:pPr marL="342900" indent="-342900">
              <a:buFont typeface="Arial" panose="020B0604020202020204" pitchFamily="34" charset="0"/>
              <a:buChar char="•"/>
            </a:pPr>
            <a:r>
              <a:rPr lang="en-US" sz="2800" b="1" dirty="0">
                <a:solidFill>
                  <a:srgbClr val="C00000"/>
                </a:solidFill>
              </a:rPr>
              <a:t>Arson</a:t>
            </a:r>
          </a:p>
        </p:txBody>
      </p:sp>
      <p:sp>
        <p:nvSpPr>
          <p:cNvPr id="3" name="Rectangle 2">
            <a:extLst>
              <a:ext uri="{FF2B5EF4-FFF2-40B4-BE49-F238E27FC236}">
                <a16:creationId xmlns:a16="http://schemas.microsoft.com/office/drawing/2014/main" id="{2B555E15-3A9D-4665-AD07-2FD0A5868085}"/>
              </a:ext>
            </a:extLst>
          </p:cNvPr>
          <p:cNvSpPr/>
          <p:nvPr/>
        </p:nvSpPr>
        <p:spPr>
          <a:xfrm>
            <a:off x="1455080" y="488397"/>
            <a:ext cx="915635" cy="523220"/>
          </a:xfrm>
          <a:prstGeom prst="rect">
            <a:avLst/>
          </a:prstGeom>
          <a:solidFill>
            <a:schemeClr val="bg2"/>
          </a:solidFill>
        </p:spPr>
        <p:txBody>
          <a:bodyPr wrap="none">
            <a:spAutoFit/>
          </a:bodyPr>
          <a:lstStyle/>
          <a:p>
            <a:r>
              <a:rPr lang="en-US" sz="2800" b="1" dirty="0"/>
              <a:t>1876</a:t>
            </a:r>
            <a:endParaRPr lang="en-US" sz="2800" dirty="0"/>
          </a:p>
        </p:txBody>
      </p:sp>
      <p:sp>
        <p:nvSpPr>
          <p:cNvPr id="4" name="Rectangle 3">
            <a:extLst>
              <a:ext uri="{FF2B5EF4-FFF2-40B4-BE49-F238E27FC236}">
                <a16:creationId xmlns:a16="http://schemas.microsoft.com/office/drawing/2014/main" id="{1826E483-0D2D-4A51-A1CB-BC11E5476DD5}"/>
              </a:ext>
            </a:extLst>
          </p:cNvPr>
          <p:cNvSpPr/>
          <p:nvPr/>
        </p:nvSpPr>
        <p:spPr>
          <a:xfrm>
            <a:off x="2021150" y="6034450"/>
            <a:ext cx="7430610" cy="646331"/>
          </a:xfrm>
          <a:prstGeom prst="rect">
            <a:avLst/>
          </a:prstGeom>
          <a:ln>
            <a:solidFill>
              <a:schemeClr val="accent3"/>
            </a:solidFill>
          </a:ln>
        </p:spPr>
        <p:txBody>
          <a:bodyPr wrap="square">
            <a:spAutoFit/>
          </a:bodyPr>
          <a:lstStyle/>
          <a:p>
            <a:r>
              <a:rPr lang="en-US" b="1" dirty="0"/>
              <a:t>Likewise, the convict statutes remained the same except that escapes or attempted escapes by life inmates were no longer punishable by death.</a:t>
            </a:r>
          </a:p>
        </p:txBody>
      </p:sp>
      <p:sp>
        <p:nvSpPr>
          <p:cNvPr id="5" name="Rectangle 4">
            <a:extLst>
              <a:ext uri="{FF2B5EF4-FFF2-40B4-BE49-F238E27FC236}">
                <a16:creationId xmlns:a16="http://schemas.microsoft.com/office/drawing/2014/main" id="{2E61ED30-DC05-49FC-98AB-072A23216F2B}"/>
              </a:ext>
            </a:extLst>
          </p:cNvPr>
          <p:cNvSpPr/>
          <p:nvPr/>
        </p:nvSpPr>
        <p:spPr>
          <a:xfrm>
            <a:off x="420210" y="1174344"/>
            <a:ext cx="3201880" cy="4401205"/>
          </a:xfrm>
          <a:prstGeom prst="rect">
            <a:avLst/>
          </a:prstGeom>
          <a:solidFill>
            <a:schemeClr val="bg2"/>
          </a:solidFill>
        </p:spPr>
        <p:txBody>
          <a:bodyPr wrap="square">
            <a:spAutoFit/>
          </a:bodyPr>
          <a:lstStyle/>
          <a:p>
            <a:r>
              <a:rPr lang="en-US" sz="2800" b="1" dirty="0"/>
              <a:t>The Code of Alabama of 1876 made no changes in Alabama's death penalty law. Jury discretion continued to govern its imposition for the following crimes:</a:t>
            </a:r>
          </a:p>
        </p:txBody>
      </p:sp>
    </p:spTree>
    <p:extLst>
      <p:ext uri="{BB962C8B-B14F-4D97-AF65-F5344CB8AC3E}">
        <p14:creationId xmlns:p14="http://schemas.microsoft.com/office/powerpoint/2010/main" val="356180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9513155-85A4-40B7-AE25-B418E185AAF0}"/>
              </a:ext>
            </a:extLst>
          </p:cNvPr>
          <p:cNvSpPr/>
          <p:nvPr/>
        </p:nvSpPr>
        <p:spPr>
          <a:xfrm>
            <a:off x="417251" y="987575"/>
            <a:ext cx="4261281" cy="5509200"/>
          </a:xfrm>
          <a:prstGeom prst="rect">
            <a:avLst/>
          </a:prstGeom>
          <a:solidFill>
            <a:schemeClr val="bg2"/>
          </a:solidFill>
        </p:spPr>
        <p:txBody>
          <a:bodyPr wrap="square">
            <a:spAutoFit/>
          </a:bodyPr>
          <a:lstStyle/>
          <a:p>
            <a:r>
              <a:rPr lang="en-US" sz="3200" b="1" dirty="0"/>
              <a:t>The Code of Alabama of 1887 contained no changes. Prior Alabama was merely re-codified with the death penalty remaining as a viable criminal punishment. Jury discretion remained the standard for imposing a sentence of death.</a:t>
            </a:r>
            <a:endParaRPr lang="en-US" sz="3200" dirty="0"/>
          </a:p>
        </p:txBody>
      </p:sp>
      <p:sp>
        <p:nvSpPr>
          <p:cNvPr id="3" name="Rectangle 2">
            <a:extLst>
              <a:ext uri="{FF2B5EF4-FFF2-40B4-BE49-F238E27FC236}">
                <a16:creationId xmlns:a16="http://schemas.microsoft.com/office/drawing/2014/main" id="{5FC363C8-E497-4556-AAD7-7865535A8593}"/>
              </a:ext>
            </a:extLst>
          </p:cNvPr>
          <p:cNvSpPr/>
          <p:nvPr/>
        </p:nvSpPr>
        <p:spPr>
          <a:xfrm>
            <a:off x="2038777" y="167092"/>
            <a:ext cx="1018227" cy="584775"/>
          </a:xfrm>
          <a:prstGeom prst="rect">
            <a:avLst/>
          </a:prstGeom>
          <a:solidFill>
            <a:schemeClr val="bg2"/>
          </a:solidFill>
        </p:spPr>
        <p:txBody>
          <a:bodyPr wrap="none">
            <a:spAutoFit/>
          </a:bodyPr>
          <a:lstStyle/>
          <a:p>
            <a:r>
              <a:rPr lang="en-US" sz="3200" b="1" dirty="0"/>
              <a:t>1887</a:t>
            </a:r>
            <a:endParaRPr lang="en-US" sz="3200" dirty="0"/>
          </a:p>
        </p:txBody>
      </p:sp>
      <p:sp>
        <p:nvSpPr>
          <p:cNvPr id="4" name="TextBox 3">
            <a:extLst>
              <a:ext uri="{FF2B5EF4-FFF2-40B4-BE49-F238E27FC236}">
                <a16:creationId xmlns:a16="http://schemas.microsoft.com/office/drawing/2014/main" id="{288F8441-EFD5-491B-A80B-FBFE5AE59DC6}"/>
              </a:ext>
            </a:extLst>
          </p:cNvPr>
          <p:cNvSpPr txBox="1"/>
          <p:nvPr/>
        </p:nvSpPr>
        <p:spPr>
          <a:xfrm>
            <a:off x="8657762" y="5706635"/>
            <a:ext cx="3364082" cy="984885"/>
          </a:xfrm>
          <a:prstGeom prst="rect">
            <a:avLst/>
          </a:prstGeom>
          <a:solidFill>
            <a:srgbClr val="FFFF00"/>
          </a:solidFill>
          <a:ln>
            <a:solidFill>
              <a:srgbClr val="FF0000"/>
            </a:solidFill>
          </a:ln>
        </p:spPr>
        <p:txBody>
          <a:bodyPr wrap="square" rtlCol="0">
            <a:spAutoFit/>
          </a:bodyPr>
          <a:lstStyle/>
          <a:p>
            <a:r>
              <a:rPr lang="en-US" dirty="0"/>
              <a:t>Sidebar:</a:t>
            </a:r>
            <a:endParaRPr lang="en-US" b="1" dirty="0"/>
          </a:p>
          <a:p>
            <a:r>
              <a:rPr lang="en-US" sz="2000" b="1" dirty="0"/>
              <a:t>Electric chairs were first used in the United States in 1890.</a:t>
            </a:r>
          </a:p>
        </p:txBody>
      </p:sp>
      <p:pic>
        <p:nvPicPr>
          <p:cNvPr id="6" name="Picture 5" descr="A picture containing outdoor, photo, person, group&#10;&#10;Description automatically generated">
            <a:extLst>
              <a:ext uri="{FF2B5EF4-FFF2-40B4-BE49-F238E27FC236}">
                <a16:creationId xmlns:a16="http://schemas.microsoft.com/office/drawing/2014/main" id="{6F9ECB9E-F48C-4783-BC80-D9BD1FE9E2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7709" y="547871"/>
            <a:ext cx="5980105" cy="4334847"/>
          </a:xfrm>
          <a:prstGeom prst="rect">
            <a:avLst/>
          </a:prstGeom>
        </p:spPr>
      </p:pic>
    </p:spTree>
    <p:extLst>
      <p:ext uri="{BB962C8B-B14F-4D97-AF65-F5344CB8AC3E}">
        <p14:creationId xmlns:p14="http://schemas.microsoft.com/office/powerpoint/2010/main" val="1670286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indoor, wall&#10;&#10;Description automatically generated">
            <a:extLst>
              <a:ext uri="{FF2B5EF4-FFF2-40B4-BE49-F238E27FC236}">
                <a16:creationId xmlns:a16="http://schemas.microsoft.com/office/drawing/2014/main" id="{5AE2A958-31AC-4A28-B049-19DEB1522E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883" y="0"/>
            <a:ext cx="11239131" cy="6858000"/>
          </a:xfrm>
          <a:prstGeom prst="rect">
            <a:avLst/>
          </a:prstGeom>
          <a:effectLst>
            <a:softEdge rad="635000"/>
          </a:effectLst>
        </p:spPr>
      </p:pic>
      <p:sp>
        <p:nvSpPr>
          <p:cNvPr id="2" name="TextBox 1">
            <a:extLst>
              <a:ext uri="{FF2B5EF4-FFF2-40B4-BE49-F238E27FC236}">
                <a16:creationId xmlns:a16="http://schemas.microsoft.com/office/drawing/2014/main" id="{A144BF42-D937-490C-9100-26159E868303}"/>
              </a:ext>
            </a:extLst>
          </p:cNvPr>
          <p:cNvSpPr txBox="1"/>
          <p:nvPr/>
        </p:nvSpPr>
        <p:spPr>
          <a:xfrm>
            <a:off x="443883" y="117693"/>
            <a:ext cx="11372294" cy="6740307"/>
          </a:xfrm>
          <a:prstGeom prst="rect">
            <a:avLst/>
          </a:prstGeom>
          <a:noFill/>
        </p:spPr>
        <p:txBody>
          <a:bodyPr wrap="square" rtlCol="0">
            <a:spAutoFit/>
          </a:bodyPr>
          <a:lstStyle/>
          <a:p>
            <a:pPr algn="ctr"/>
            <a:r>
              <a:rPr lang="en-US" sz="4800" b="1" dirty="0">
                <a:solidFill>
                  <a:srgbClr val="FF0000"/>
                </a:solidFill>
              </a:rPr>
              <a:t>The death penalty in Alabama </a:t>
            </a:r>
          </a:p>
          <a:p>
            <a:pPr algn="ctr"/>
            <a:r>
              <a:rPr lang="en-US" sz="4800" b="1" dirty="0">
                <a:solidFill>
                  <a:srgbClr val="FF0000"/>
                </a:solidFill>
              </a:rPr>
              <a:t>has always existed in Alabama </a:t>
            </a:r>
          </a:p>
          <a:p>
            <a:pPr algn="ctr"/>
            <a:r>
              <a:rPr lang="en-US" sz="4800" b="1" dirty="0">
                <a:solidFill>
                  <a:srgbClr val="FF0000"/>
                </a:solidFill>
              </a:rPr>
              <a:t>as a means of punishing those </a:t>
            </a:r>
          </a:p>
          <a:p>
            <a:pPr algn="ctr"/>
            <a:r>
              <a:rPr lang="en-US" sz="4800" b="1" dirty="0">
                <a:solidFill>
                  <a:srgbClr val="FF0000"/>
                </a:solidFill>
              </a:rPr>
              <a:t>who commit the most serious crimes.</a:t>
            </a:r>
          </a:p>
          <a:p>
            <a:pPr algn="ctr"/>
            <a:r>
              <a:rPr lang="en-US" sz="4800" b="1" dirty="0">
                <a:solidFill>
                  <a:srgbClr val="FF0000"/>
                </a:solidFill>
              </a:rPr>
              <a:t> What constituted the most serious crimes was necessarily dependent upon </a:t>
            </a:r>
          </a:p>
          <a:p>
            <a:pPr algn="ctr"/>
            <a:r>
              <a:rPr lang="en-US" sz="4800" b="1" dirty="0">
                <a:solidFill>
                  <a:srgbClr val="FF0000"/>
                </a:solidFill>
              </a:rPr>
              <a:t>societal interests and values existing </a:t>
            </a:r>
          </a:p>
          <a:p>
            <a:pPr algn="ctr"/>
            <a:r>
              <a:rPr lang="en-US" sz="4800" b="1" dirty="0">
                <a:solidFill>
                  <a:srgbClr val="FF0000"/>
                </a:solidFill>
              </a:rPr>
              <a:t>at the time various death penalty statutes were adopted.</a:t>
            </a:r>
          </a:p>
        </p:txBody>
      </p:sp>
    </p:spTree>
    <p:extLst>
      <p:ext uri="{BB962C8B-B14F-4D97-AF65-F5344CB8AC3E}">
        <p14:creationId xmlns:p14="http://schemas.microsoft.com/office/powerpoint/2010/main" val="3045115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train on a steel track&#10;&#10;Description automatically generated">
            <a:extLst>
              <a:ext uri="{FF2B5EF4-FFF2-40B4-BE49-F238E27FC236}">
                <a16:creationId xmlns:a16="http://schemas.microsoft.com/office/drawing/2014/main" id="{5235454A-FAC0-415B-8DAF-F6F190BCF3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80" y="444685"/>
            <a:ext cx="11736280" cy="5968630"/>
          </a:xfrm>
          <a:prstGeom prst="rect">
            <a:avLst/>
          </a:prstGeom>
          <a:effectLst>
            <a:softEdge rad="635000"/>
          </a:effectLst>
        </p:spPr>
      </p:pic>
      <p:sp>
        <p:nvSpPr>
          <p:cNvPr id="2" name="Rectangle 1">
            <a:extLst>
              <a:ext uri="{FF2B5EF4-FFF2-40B4-BE49-F238E27FC236}">
                <a16:creationId xmlns:a16="http://schemas.microsoft.com/office/drawing/2014/main" id="{E0E682F8-A58D-45C8-8056-BAE4986A32C1}"/>
              </a:ext>
            </a:extLst>
          </p:cNvPr>
          <p:cNvSpPr/>
          <p:nvPr/>
        </p:nvSpPr>
        <p:spPr>
          <a:xfrm>
            <a:off x="262640" y="1447061"/>
            <a:ext cx="3042082" cy="4524315"/>
          </a:xfrm>
          <a:prstGeom prst="rect">
            <a:avLst/>
          </a:prstGeom>
          <a:solidFill>
            <a:schemeClr val="bg2"/>
          </a:solidFill>
        </p:spPr>
        <p:txBody>
          <a:bodyPr wrap="square">
            <a:spAutoFit/>
          </a:bodyPr>
          <a:lstStyle/>
          <a:p>
            <a:r>
              <a:rPr lang="en-US" sz="3600" b="1" dirty="0"/>
              <a:t>The Code of Alabama of 1897, like its predecessor, contained no major substantive changes.</a:t>
            </a:r>
          </a:p>
        </p:txBody>
      </p:sp>
      <p:sp>
        <p:nvSpPr>
          <p:cNvPr id="3" name="Rectangle 2">
            <a:extLst>
              <a:ext uri="{FF2B5EF4-FFF2-40B4-BE49-F238E27FC236}">
                <a16:creationId xmlns:a16="http://schemas.microsoft.com/office/drawing/2014/main" id="{A37C4B1D-75CD-4173-806B-683F4D5CE774}"/>
              </a:ext>
            </a:extLst>
          </p:cNvPr>
          <p:cNvSpPr/>
          <p:nvPr/>
        </p:nvSpPr>
        <p:spPr>
          <a:xfrm>
            <a:off x="1214766" y="669809"/>
            <a:ext cx="1018227" cy="584775"/>
          </a:xfrm>
          <a:prstGeom prst="rect">
            <a:avLst/>
          </a:prstGeom>
          <a:solidFill>
            <a:schemeClr val="bg2"/>
          </a:solidFill>
        </p:spPr>
        <p:txBody>
          <a:bodyPr wrap="none">
            <a:spAutoFit/>
          </a:bodyPr>
          <a:lstStyle/>
          <a:p>
            <a:r>
              <a:rPr lang="en-US" sz="3200" b="1" dirty="0"/>
              <a:t>1897</a:t>
            </a:r>
            <a:endParaRPr lang="en-US" sz="3200" dirty="0"/>
          </a:p>
        </p:txBody>
      </p:sp>
      <p:sp>
        <p:nvSpPr>
          <p:cNvPr id="4" name="Rectangle 3">
            <a:extLst>
              <a:ext uri="{FF2B5EF4-FFF2-40B4-BE49-F238E27FC236}">
                <a16:creationId xmlns:a16="http://schemas.microsoft.com/office/drawing/2014/main" id="{FA960F1F-76A8-4FF7-9363-CDAD2F5C4C7D}"/>
              </a:ext>
            </a:extLst>
          </p:cNvPr>
          <p:cNvSpPr/>
          <p:nvPr/>
        </p:nvSpPr>
        <p:spPr>
          <a:xfrm>
            <a:off x="3928226" y="2042200"/>
            <a:ext cx="5832629" cy="3785652"/>
          </a:xfrm>
          <a:prstGeom prst="rect">
            <a:avLst/>
          </a:prstGeom>
        </p:spPr>
        <p:txBody>
          <a:bodyPr wrap="square">
            <a:spAutoFit/>
          </a:bodyPr>
          <a:lstStyle/>
          <a:p>
            <a:pPr marL="457200" indent="-457200">
              <a:buFont typeface="Arial" panose="020B0604020202020204" pitchFamily="34" charset="0"/>
              <a:buChar char="•"/>
            </a:pPr>
            <a:r>
              <a:rPr lang="en-US" sz="4000" b="1" dirty="0">
                <a:solidFill>
                  <a:srgbClr val="FF0000"/>
                </a:solidFill>
              </a:rPr>
              <a:t>The statutes raised the age designation from ten to fourteen years, and</a:t>
            </a:r>
          </a:p>
          <a:p>
            <a:pPr marL="457200" indent="-457200">
              <a:buFont typeface="Arial" panose="020B0604020202020204" pitchFamily="34" charset="0"/>
              <a:buChar char="•"/>
            </a:pPr>
            <a:r>
              <a:rPr lang="en-US" sz="4000" b="1" dirty="0">
                <a:solidFill>
                  <a:srgbClr val="FF0000"/>
                </a:solidFill>
              </a:rPr>
              <a:t>added train robbery as a new capital offense</a:t>
            </a:r>
          </a:p>
        </p:txBody>
      </p:sp>
    </p:spTree>
    <p:extLst>
      <p:ext uri="{BB962C8B-B14F-4D97-AF65-F5344CB8AC3E}">
        <p14:creationId xmlns:p14="http://schemas.microsoft.com/office/powerpoint/2010/main" val="3992983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inVertical)">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177F0C-71F1-4AB3-B43E-B5631A33E468}"/>
              </a:ext>
            </a:extLst>
          </p:cNvPr>
          <p:cNvSpPr/>
          <p:nvPr/>
        </p:nvSpPr>
        <p:spPr>
          <a:xfrm>
            <a:off x="805706" y="1006102"/>
            <a:ext cx="10580587" cy="646331"/>
          </a:xfrm>
          <a:prstGeom prst="rect">
            <a:avLst/>
          </a:prstGeom>
          <a:solidFill>
            <a:schemeClr val="bg2"/>
          </a:solidFill>
        </p:spPr>
        <p:txBody>
          <a:bodyPr wrap="square">
            <a:spAutoFit/>
          </a:bodyPr>
          <a:lstStyle/>
          <a:p>
            <a:r>
              <a:rPr lang="en-US" sz="3600" b="1" dirty="0"/>
              <a:t>The 1907 Code added yet another capital offense:</a:t>
            </a:r>
          </a:p>
        </p:txBody>
      </p:sp>
      <p:sp>
        <p:nvSpPr>
          <p:cNvPr id="3" name="Rectangle 2">
            <a:extLst>
              <a:ext uri="{FF2B5EF4-FFF2-40B4-BE49-F238E27FC236}">
                <a16:creationId xmlns:a16="http://schemas.microsoft.com/office/drawing/2014/main" id="{5F0640C2-0157-4D91-AF27-462C8A4F45A6}"/>
              </a:ext>
            </a:extLst>
          </p:cNvPr>
          <p:cNvSpPr/>
          <p:nvPr/>
        </p:nvSpPr>
        <p:spPr>
          <a:xfrm>
            <a:off x="5168398" y="252632"/>
            <a:ext cx="1111202" cy="584775"/>
          </a:xfrm>
          <a:prstGeom prst="rect">
            <a:avLst/>
          </a:prstGeom>
          <a:solidFill>
            <a:schemeClr val="bg2"/>
          </a:solidFill>
        </p:spPr>
        <p:txBody>
          <a:bodyPr wrap="none">
            <a:spAutoFit/>
          </a:bodyPr>
          <a:lstStyle/>
          <a:p>
            <a:r>
              <a:rPr lang="en-US" sz="3200" b="1" dirty="0"/>
              <a:t> 1907</a:t>
            </a:r>
            <a:endParaRPr lang="en-US" sz="3200" dirty="0"/>
          </a:p>
        </p:txBody>
      </p:sp>
      <p:sp>
        <p:nvSpPr>
          <p:cNvPr id="4" name="Rectangle 3">
            <a:extLst>
              <a:ext uri="{FF2B5EF4-FFF2-40B4-BE49-F238E27FC236}">
                <a16:creationId xmlns:a16="http://schemas.microsoft.com/office/drawing/2014/main" id="{F90EECE2-9533-41F2-BAD5-166A08469B69}"/>
              </a:ext>
            </a:extLst>
          </p:cNvPr>
          <p:cNvSpPr/>
          <p:nvPr/>
        </p:nvSpPr>
        <p:spPr>
          <a:xfrm>
            <a:off x="1187446" y="2598003"/>
            <a:ext cx="9590045" cy="830997"/>
          </a:xfrm>
          <a:prstGeom prst="rect">
            <a:avLst/>
          </a:prstGeom>
          <a:ln>
            <a:solidFill>
              <a:schemeClr val="accent3"/>
            </a:solidFill>
          </a:ln>
        </p:spPr>
        <p:txBody>
          <a:bodyPr wrap="square">
            <a:spAutoFit/>
          </a:bodyPr>
          <a:lstStyle/>
          <a:p>
            <a:r>
              <a:rPr lang="en-US" sz="2400" b="1" dirty="0"/>
              <a:t>The death penalty remained a viable means of punishing individuals who committed certain aggravated offenses. </a:t>
            </a:r>
            <a:endParaRPr lang="en-US" sz="2400" dirty="0"/>
          </a:p>
        </p:txBody>
      </p:sp>
      <p:sp>
        <p:nvSpPr>
          <p:cNvPr id="5" name="Rectangle 4">
            <a:extLst>
              <a:ext uri="{FF2B5EF4-FFF2-40B4-BE49-F238E27FC236}">
                <a16:creationId xmlns:a16="http://schemas.microsoft.com/office/drawing/2014/main" id="{DD199E15-2C51-4F9A-94CE-46694060D920}"/>
              </a:ext>
            </a:extLst>
          </p:cNvPr>
          <p:cNvSpPr/>
          <p:nvPr/>
        </p:nvSpPr>
        <p:spPr>
          <a:xfrm>
            <a:off x="2948649" y="1855071"/>
            <a:ext cx="5550703" cy="646331"/>
          </a:xfrm>
          <a:prstGeom prst="rect">
            <a:avLst/>
          </a:prstGeom>
        </p:spPr>
        <p:txBody>
          <a:bodyPr wrap="square">
            <a:spAutoFit/>
          </a:bodyPr>
          <a:lstStyle/>
          <a:p>
            <a:pPr marL="571500" indent="-571500">
              <a:buFont typeface="Arial" panose="020B0604020202020204" pitchFamily="34" charset="0"/>
              <a:buChar char="•"/>
            </a:pPr>
            <a:r>
              <a:rPr lang="en-US" sz="3600" b="1" dirty="0">
                <a:solidFill>
                  <a:srgbClr val="C00000"/>
                </a:solidFill>
              </a:rPr>
              <a:t>kidnapping for ransom </a:t>
            </a:r>
            <a:endParaRPr lang="en-US" sz="3600" dirty="0">
              <a:solidFill>
                <a:srgbClr val="C00000"/>
              </a:solidFill>
            </a:endParaRPr>
          </a:p>
        </p:txBody>
      </p:sp>
      <p:sp>
        <p:nvSpPr>
          <p:cNvPr id="6" name="Rectangle 5">
            <a:extLst>
              <a:ext uri="{FF2B5EF4-FFF2-40B4-BE49-F238E27FC236}">
                <a16:creationId xmlns:a16="http://schemas.microsoft.com/office/drawing/2014/main" id="{D9BE3D42-DCF3-4A24-B227-E240AE891F72}"/>
              </a:ext>
            </a:extLst>
          </p:cNvPr>
          <p:cNvSpPr/>
          <p:nvPr/>
        </p:nvSpPr>
        <p:spPr>
          <a:xfrm>
            <a:off x="805705" y="5031439"/>
            <a:ext cx="10580587" cy="1569660"/>
          </a:xfrm>
          <a:prstGeom prst="rect">
            <a:avLst/>
          </a:prstGeom>
          <a:solidFill>
            <a:schemeClr val="bg2"/>
          </a:solidFill>
        </p:spPr>
        <p:txBody>
          <a:bodyPr wrap="square">
            <a:spAutoFit/>
          </a:bodyPr>
          <a:lstStyle/>
          <a:p>
            <a:r>
              <a:rPr lang="en-US" sz="2400" b="1" dirty="0"/>
              <a:t>The most striking contribution which the Code of 1923 would make to the history of the death penalty in Alabama was its modification of the manner in which the death penalty would be imposed. Death by electrocution would thenceforth be the method.</a:t>
            </a:r>
          </a:p>
        </p:txBody>
      </p:sp>
      <p:sp>
        <p:nvSpPr>
          <p:cNvPr id="7" name="Rectangle 6">
            <a:extLst>
              <a:ext uri="{FF2B5EF4-FFF2-40B4-BE49-F238E27FC236}">
                <a16:creationId xmlns:a16="http://schemas.microsoft.com/office/drawing/2014/main" id="{2604F657-3FF5-462F-A039-ACA4E87C6018}"/>
              </a:ext>
            </a:extLst>
          </p:cNvPr>
          <p:cNvSpPr/>
          <p:nvPr/>
        </p:nvSpPr>
        <p:spPr>
          <a:xfrm>
            <a:off x="5214886" y="4304700"/>
            <a:ext cx="1018227" cy="584775"/>
          </a:xfrm>
          <a:prstGeom prst="rect">
            <a:avLst/>
          </a:prstGeom>
          <a:solidFill>
            <a:schemeClr val="bg2"/>
          </a:solidFill>
        </p:spPr>
        <p:txBody>
          <a:bodyPr wrap="none">
            <a:spAutoFit/>
          </a:bodyPr>
          <a:lstStyle/>
          <a:p>
            <a:r>
              <a:rPr lang="en-US" sz="3200" b="1" dirty="0"/>
              <a:t>1923</a:t>
            </a:r>
            <a:endParaRPr lang="en-US" sz="3200" dirty="0"/>
          </a:p>
        </p:txBody>
      </p:sp>
    </p:spTree>
    <p:extLst>
      <p:ext uri="{BB962C8B-B14F-4D97-AF65-F5344CB8AC3E}">
        <p14:creationId xmlns:p14="http://schemas.microsoft.com/office/powerpoint/2010/main" val="3759167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par>
                          <p:cTn id="14" fill="hold">
                            <p:stCondLst>
                              <p:cond delay="1000"/>
                            </p:stCondLst>
                            <p:childTnLst>
                              <p:par>
                                <p:cTn id="15" presetID="1" presetClass="entr" presetSubtype="0" fill="hold" grpId="0" nodeType="afterEffect">
                                  <p:stCondLst>
                                    <p:cond delay="175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175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B3708CCD-B1A8-424C-B401-DFBFA87623B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58276" y="781235"/>
            <a:ext cx="6548419" cy="4621293"/>
          </a:xfrm>
        </p:spPr>
      </p:pic>
      <p:sp>
        <p:nvSpPr>
          <p:cNvPr id="8" name="TextBox 7">
            <a:extLst>
              <a:ext uri="{FF2B5EF4-FFF2-40B4-BE49-F238E27FC236}">
                <a16:creationId xmlns:a16="http://schemas.microsoft.com/office/drawing/2014/main" id="{77080606-8C17-4AF5-AF25-03726C11B776}"/>
              </a:ext>
            </a:extLst>
          </p:cNvPr>
          <p:cNvSpPr txBox="1"/>
          <p:nvPr/>
        </p:nvSpPr>
        <p:spPr>
          <a:xfrm>
            <a:off x="451860" y="1004962"/>
            <a:ext cx="3807965" cy="1323439"/>
          </a:xfrm>
          <a:prstGeom prst="rect">
            <a:avLst/>
          </a:prstGeom>
          <a:solidFill>
            <a:schemeClr val="bg2"/>
          </a:solidFill>
        </p:spPr>
        <p:txBody>
          <a:bodyPr wrap="square" rtlCol="0">
            <a:spAutoFit/>
          </a:bodyPr>
          <a:lstStyle/>
          <a:p>
            <a:r>
              <a:rPr lang="en-US" sz="2000" b="1" dirty="0"/>
              <a:t>Yellow Mama was built in 1927</a:t>
            </a:r>
          </a:p>
          <a:p>
            <a:r>
              <a:rPr lang="en-US" sz="2000" dirty="0"/>
              <a:t>The chair was built in 1927 at Kilby Prison, then home to Alabama’s death row, by prisoner Ed Mason.</a:t>
            </a:r>
          </a:p>
        </p:txBody>
      </p:sp>
      <p:sp>
        <p:nvSpPr>
          <p:cNvPr id="9" name="TextBox 8">
            <a:extLst>
              <a:ext uri="{FF2B5EF4-FFF2-40B4-BE49-F238E27FC236}">
                <a16:creationId xmlns:a16="http://schemas.microsoft.com/office/drawing/2014/main" id="{1B063F0C-CF91-4A09-94FB-BA8209E2CE89}"/>
              </a:ext>
            </a:extLst>
          </p:cNvPr>
          <p:cNvSpPr txBox="1"/>
          <p:nvPr/>
        </p:nvSpPr>
        <p:spPr>
          <a:xfrm>
            <a:off x="451860" y="2670425"/>
            <a:ext cx="3871565" cy="3139321"/>
          </a:xfrm>
          <a:prstGeom prst="rect">
            <a:avLst/>
          </a:prstGeom>
          <a:solidFill>
            <a:schemeClr val="bg2"/>
          </a:solidFill>
        </p:spPr>
        <p:txBody>
          <a:bodyPr wrap="square" rtlCol="0">
            <a:spAutoFit/>
          </a:bodyPr>
          <a:lstStyle/>
          <a:p>
            <a:r>
              <a:rPr lang="en-US" b="1" dirty="0"/>
              <a:t>The chair was named for its distinctive paint. </a:t>
            </a:r>
            <a:r>
              <a:rPr lang="en-US" sz="2000" dirty="0"/>
              <a:t>It was painted its distinctive bright yellow because the paint was readily available at the Alabama Highway Department, which began contracting with the Department of Corrections for inmate labor in 1927. The paint was reportedly used for road striping.</a:t>
            </a:r>
          </a:p>
        </p:txBody>
      </p:sp>
      <p:sp>
        <p:nvSpPr>
          <p:cNvPr id="3" name="Rectangle 2">
            <a:extLst>
              <a:ext uri="{FF2B5EF4-FFF2-40B4-BE49-F238E27FC236}">
                <a16:creationId xmlns:a16="http://schemas.microsoft.com/office/drawing/2014/main" id="{992FFD3A-9CC6-4DF5-9D0F-4C5503E47D81}"/>
              </a:ext>
            </a:extLst>
          </p:cNvPr>
          <p:cNvSpPr/>
          <p:nvPr/>
        </p:nvSpPr>
        <p:spPr>
          <a:xfrm>
            <a:off x="1723794" y="196460"/>
            <a:ext cx="1018227" cy="584775"/>
          </a:xfrm>
          <a:prstGeom prst="rect">
            <a:avLst/>
          </a:prstGeom>
          <a:solidFill>
            <a:schemeClr val="bg2"/>
          </a:solidFill>
        </p:spPr>
        <p:txBody>
          <a:bodyPr wrap="none">
            <a:spAutoFit/>
          </a:bodyPr>
          <a:lstStyle/>
          <a:p>
            <a:r>
              <a:rPr lang="en-US" sz="3200" b="1" dirty="0"/>
              <a:t>1927</a:t>
            </a:r>
          </a:p>
        </p:txBody>
      </p:sp>
    </p:spTree>
    <p:extLst>
      <p:ext uri="{BB962C8B-B14F-4D97-AF65-F5344CB8AC3E}">
        <p14:creationId xmlns:p14="http://schemas.microsoft.com/office/powerpoint/2010/main" val="3310816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nodeType="afterEffect">
                                  <p:stCondLst>
                                    <p:cond delay="4750"/>
                                  </p:stCondLst>
                                  <p:childTnLst>
                                    <p:anim calcmode="lin" valueType="num">
                                      <p:cBhvr>
                                        <p:cTn id="6" dur="1000"/>
                                        <p:tgtEl>
                                          <p:spTgt spid="6"/>
                                        </p:tgtEl>
                                        <p:attrNameLst>
                                          <p:attrName>ppt_w</p:attrName>
                                        </p:attrNameLst>
                                      </p:cBhvr>
                                      <p:tavLst>
                                        <p:tav tm="0">
                                          <p:val>
                                            <p:strVal val="ppt_w"/>
                                          </p:val>
                                        </p:tav>
                                        <p:tav tm="100000">
                                          <p:val>
                                            <p:fltVal val="0"/>
                                          </p:val>
                                        </p:tav>
                                      </p:tavLst>
                                    </p:anim>
                                    <p:anim calcmode="lin" valueType="num">
                                      <p:cBhvr>
                                        <p:cTn id="7" dur="1000"/>
                                        <p:tgtEl>
                                          <p:spTgt spid="6"/>
                                        </p:tgtEl>
                                        <p:attrNameLst>
                                          <p:attrName>ppt_h</p:attrName>
                                        </p:attrNameLst>
                                      </p:cBhvr>
                                      <p:tavLst>
                                        <p:tav tm="0">
                                          <p:val>
                                            <p:strVal val="ppt_h"/>
                                          </p:val>
                                        </p:tav>
                                        <p:tav tm="100000">
                                          <p:val>
                                            <p:fltVal val="0"/>
                                          </p:val>
                                        </p:tav>
                                      </p:tavLst>
                                    </p:anim>
                                    <p:anim calcmode="lin" valueType="num">
                                      <p:cBhvr>
                                        <p:cTn id="8" dur="1000"/>
                                        <p:tgtEl>
                                          <p:spTgt spid="6"/>
                                        </p:tgtEl>
                                        <p:attrNameLst>
                                          <p:attrName>style.rotation</p:attrName>
                                        </p:attrNameLst>
                                      </p:cBhvr>
                                      <p:tavLst>
                                        <p:tav tm="0">
                                          <p:val>
                                            <p:fltVal val="0"/>
                                          </p:val>
                                        </p:tav>
                                        <p:tav tm="100000">
                                          <p:val>
                                            <p:fltVal val="90"/>
                                          </p:val>
                                        </p:tav>
                                      </p:tavLst>
                                    </p:anim>
                                    <p:animEffect transition="out" filter="fade">
                                      <p:cBhvr>
                                        <p:cTn id="9" dur="1000"/>
                                        <p:tgtEl>
                                          <p:spTgt spid="6"/>
                                        </p:tgtEl>
                                      </p:cBhvr>
                                    </p:animEffect>
                                    <p:set>
                                      <p:cBhvr>
                                        <p:cTn id="10" dur="1" fill="hold">
                                          <p:stCondLst>
                                            <p:cond delay="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7AAB3B9-A39C-4915-B8AB-A6EFF6AEB710}"/>
              </a:ext>
            </a:extLst>
          </p:cNvPr>
          <p:cNvSpPr/>
          <p:nvPr/>
        </p:nvSpPr>
        <p:spPr>
          <a:xfrm>
            <a:off x="827841" y="1239668"/>
            <a:ext cx="2847514" cy="3785652"/>
          </a:xfrm>
          <a:prstGeom prst="rect">
            <a:avLst/>
          </a:prstGeom>
          <a:solidFill>
            <a:schemeClr val="bg2"/>
          </a:solidFill>
        </p:spPr>
        <p:txBody>
          <a:bodyPr wrap="square">
            <a:spAutoFit/>
          </a:bodyPr>
          <a:lstStyle/>
          <a:p>
            <a:pPr algn="ctr"/>
            <a:r>
              <a:rPr lang="en-US" sz="2400" b="1" dirty="0"/>
              <a:t>The 1928 recompilation of the Code of 1923 made no changes in Alabama's death penalty law, save the addition and definition of yet another capital offense:</a:t>
            </a:r>
          </a:p>
        </p:txBody>
      </p:sp>
      <p:sp>
        <p:nvSpPr>
          <p:cNvPr id="3" name="Rectangle 2">
            <a:extLst>
              <a:ext uri="{FF2B5EF4-FFF2-40B4-BE49-F238E27FC236}">
                <a16:creationId xmlns:a16="http://schemas.microsoft.com/office/drawing/2014/main" id="{9DC516A4-CC48-4810-BED9-6DE8FF89C390}"/>
              </a:ext>
            </a:extLst>
          </p:cNvPr>
          <p:cNvSpPr/>
          <p:nvPr/>
        </p:nvSpPr>
        <p:spPr>
          <a:xfrm>
            <a:off x="1714635" y="616851"/>
            <a:ext cx="915635" cy="523220"/>
          </a:xfrm>
          <a:prstGeom prst="rect">
            <a:avLst/>
          </a:prstGeom>
          <a:solidFill>
            <a:schemeClr val="bg2"/>
          </a:solidFill>
        </p:spPr>
        <p:txBody>
          <a:bodyPr wrap="none">
            <a:spAutoFit/>
          </a:bodyPr>
          <a:lstStyle/>
          <a:p>
            <a:r>
              <a:rPr lang="en-US" sz="2800" b="1" dirty="0"/>
              <a:t>1928</a:t>
            </a:r>
            <a:endParaRPr lang="en-US" sz="2800" dirty="0"/>
          </a:p>
        </p:txBody>
      </p:sp>
      <p:sp>
        <p:nvSpPr>
          <p:cNvPr id="4" name="Rectangle 3">
            <a:extLst>
              <a:ext uri="{FF2B5EF4-FFF2-40B4-BE49-F238E27FC236}">
                <a16:creationId xmlns:a16="http://schemas.microsoft.com/office/drawing/2014/main" id="{10079557-8583-4E84-866E-2B88CB51BB14}"/>
              </a:ext>
            </a:extLst>
          </p:cNvPr>
          <p:cNvSpPr/>
          <p:nvPr/>
        </p:nvSpPr>
        <p:spPr>
          <a:xfrm>
            <a:off x="727969" y="6047913"/>
            <a:ext cx="10628050" cy="369332"/>
          </a:xfrm>
          <a:prstGeom prst="rect">
            <a:avLst/>
          </a:prstGeom>
          <a:ln>
            <a:solidFill>
              <a:schemeClr val="accent3"/>
            </a:solidFill>
          </a:ln>
        </p:spPr>
        <p:txBody>
          <a:bodyPr wrap="square">
            <a:spAutoFit/>
          </a:bodyPr>
          <a:lstStyle/>
          <a:p>
            <a:r>
              <a:rPr lang="en-US" b="1" dirty="0"/>
              <a:t>As in all other capital cases, the imposition of the death penalty was to be fixed at the discretion of the jury. </a:t>
            </a:r>
          </a:p>
        </p:txBody>
      </p:sp>
      <p:sp>
        <p:nvSpPr>
          <p:cNvPr id="5" name="Rectangle 4">
            <a:extLst>
              <a:ext uri="{FF2B5EF4-FFF2-40B4-BE49-F238E27FC236}">
                <a16:creationId xmlns:a16="http://schemas.microsoft.com/office/drawing/2014/main" id="{9F1A8487-9E33-464E-8DD2-573AE3C2F2CC}"/>
              </a:ext>
            </a:extLst>
          </p:cNvPr>
          <p:cNvSpPr/>
          <p:nvPr/>
        </p:nvSpPr>
        <p:spPr>
          <a:xfrm>
            <a:off x="5098238" y="1140071"/>
            <a:ext cx="6265921" cy="4031873"/>
          </a:xfrm>
          <a:prstGeom prst="rect">
            <a:avLst/>
          </a:prstGeom>
        </p:spPr>
        <p:txBody>
          <a:bodyPr wrap="square">
            <a:spAutoFit/>
          </a:bodyPr>
          <a:lstStyle/>
          <a:p>
            <a:pPr marL="285750" indent="-285750">
              <a:buFont typeface="Arial" panose="020B0604020202020204" pitchFamily="34" charset="0"/>
              <a:buChar char="•"/>
            </a:pPr>
            <a:r>
              <a:rPr lang="en-US" sz="3200" b="1" dirty="0">
                <a:solidFill>
                  <a:srgbClr val="C00000"/>
                </a:solidFill>
              </a:rPr>
              <a:t>exploding or setting off any dynamite in or under any steamboat, or vessel, or railroad car, in which there is at the time any human being, or any prison or jail, or any other house or building, which is occupied by a person, or any inhabited dwelling </a:t>
            </a:r>
          </a:p>
        </p:txBody>
      </p:sp>
    </p:spTree>
    <p:extLst>
      <p:ext uri="{BB962C8B-B14F-4D97-AF65-F5344CB8AC3E}">
        <p14:creationId xmlns:p14="http://schemas.microsoft.com/office/powerpoint/2010/main" val="2637394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4" presetClass="entr" presetSubtype="1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72EDA1-8913-4161-B3C7-077F59EB938C}"/>
              </a:ext>
            </a:extLst>
          </p:cNvPr>
          <p:cNvSpPr/>
          <p:nvPr/>
        </p:nvSpPr>
        <p:spPr>
          <a:xfrm>
            <a:off x="973586" y="1646236"/>
            <a:ext cx="3092388" cy="3785652"/>
          </a:xfrm>
          <a:prstGeom prst="rect">
            <a:avLst/>
          </a:prstGeom>
          <a:solidFill>
            <a:schemeClr val="bg2"/>
          </a:solidFill>
        </p:spPr>
        <p:txBody>
          <a:bodyPr wrap="square">
            <a:spAutoFit/>
          </a:bodyPr>
          <a:lstStyle/>
          <a:p>
            <a:r>
              <a:rPr lang="en-US" sz="4000" b="1" dirty="0"/>
              <a:t>The 1940 Alabama Code </a:t>
            </a:r>
            <a:r>
              <a:rPr lang="en-US" sz="3600" b="1" dirty="0"/>
              <a:t>added</a:t>
            </a:r>
            <a:r>
              <a:rPr lang="en-US" sz="4000" b="1" dirty="0"/>
              <a:t> three new capital offenses:</a:t>
            </a:r>
          </a:p>
        </p:txBody>
      </p:sp>
      <p:sp>
        <p:nvSpPr>
          <p:cNvPr id="3" name="Rectangle 2">
            <a:extLst>
              <a:ext uri="{FF2B5EF4-FFF2-40B4-BE49-F238E27FC236}">
                <a16:creationId xmlns:a16="http://schemas.microsoft.com/office/drawing/2014/main" id="{B5EB4090-EEFD-4E14-B2F8-7745C08EE710}"/>
              </a:ext>
            </a:extLst>
          </p:cNvPr>
          <p:cNvSpPr/>
          <p:nvPr/>
        </p:nvSpPr>
        <p:spPr>
          <a:xfrm>
            <a:off x="2041373" y="758587"/>
            <a:ext cx="1204176" cy="584775"/>
          </a:xfrm>
          <a:prstGeom prst="rect">
            <a:avLst/>
          </a:prstGeom>
          <a:solidFill>
            <a:schemeClr val="bg2"/>
          </a:solidFill>
        </p:spPr>
        <p:txBody>
          <a:bodyPr wrap="none">
            <a:spAutoFit/>
          </a:bodyPr>
          <a:lstStyle/>
          <a:p>
            <a:r>
              <a:rPr lang="en-US" sz="3200" b="1" dirty="0"/>
              <a:t> 1940 </a:t>
            </a:r>
            <a:endParaRPr lang="en-US" sz="3200" dirty="0"/>
          </a:p>
        </p:txBody>
      </p:sp>
      <p:sp>
        <p:nvSpPr>
          <p:cNvPr id="4" name="Rectangle 3">
            <a:extLst>
              <a:ext uri="{FF2B5EF4-FFF2-40B4-BE49-F238E27FC236}">
                <a16:creationId xmlns:a16="http://schemas.microsoft.com/office/drawing/2014/main" id="{09B33B68-26B8-4FDC-8593-2CFBA18780DA}"/>
              </a:ext>
            </a:extLst>
          </p:cNvPr>
          <p:cNvSpPr/>
          <p:nvPr/>
        </p:nvSpPr>
        <p:spPr>
          <a:xfrm>
            <a:off x="6113756" y="2022759"/>
            <a:ext cx="5104659" cy="2308324"/>
          </a:xfrm>
          <a:prstGeom prst="rect">
            <a:avLst/>
          </a:prstGeom>
        </p:spPr>
        <p:txBody>
          <a:bodyPr wrap="square">
            <a:spAutoFit/>
          </a:bodyPr>
          <a:lstStyle/>
          <a:p>
            <a:pPr marL="457200" indent="-457200">
              <a:buFont typeface="Arial" panose="020B0604020202020204" pitchFamily="34" charset="0"/>
              <a:buChar char="•"/>
            </a:pPr>
            <a:r>
              <a:rPr lang="en-US" sz="3600" b="1" dirty="0">
                <a:solidFill>
                  <a:srgbClr val="C00000"/>
                </a:solidFill>
              </a:rPr>
              <a:t>Attempted kidnapping </a:t>
            </a:r>
          </a:p>
          <a:p>
            <a:pPr marL="457200" indent="-457200">
              <a:buFont typeface="Arial" panose="020B0604020202020204" pitchFamily="34" charset="0"/>
              <a:buChar char="•"/>
            </a:pPr>
            <a:r>
              <a:rPr lang="en-US" sz="3600" b="1" dirty="0">
                <a:solidFill>
                  <a:srgbClr val="C00000"/>
                </a:solidFill>
              </a:rPr>
              <a:t>Second Degree Arson </a:t>
            </a:r>
          </a:p>
          <a:p>
            <a:pPr marL="457200" indent="-457200">
              <a:buFont typeface="Arial" panose="020B0604020202020204" pitchFamily="34" charset="0"/>
              <a:buChar char="•"/>
            </a:pPr>
            <a:r>
              <a:rPr lang="en-US" sz="3600" b="1" dirty="0">
                <a:solidFill>
                  <a:srgbClr val="C00000"/>
                </a:solidFill>
              </a:rPr>
              <a:t>Burglary in the First Degree </a:t>
            </a:r>
            <a:endParaRPr lang="en-US" sz="3600" dirty="0">
              <a:solidFill>
                <a:srgbClr val="C00000"/>
              </a:solidFill>
            </a:endParaRPr>
          </a:p>
        </p:txBody>
      </p:sp>
    </p:spTree>
    <p:extLst>
      <p:ext uri="{BB962C8B-B14F-4D97-AF65-F5344CB8AC3E}">
        <p14:creationId xmlns:p14="http://schemas.microsoft.com/office/powerpoint/2010/main" val="244085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A18F1C9-CC9A-40DC-A960-82BED7AB7A79}"/>
              </a:ext>
            </a:extLst>
          </p:cNvPr>
          <p:cNvSpPr/>
          <p:nvPr/>
        </p:nvSpPr>
        <p:spPr>
          <a:xfrm>
            <a:off x="177554" y="846500"/>
            <a:ext cx="11825056" cy="923330"/>
          </a:xfrm>
          <a:prstGeom prst="rect">
            <a:avLst/>
          </a:prstGeom>
          <a:solidFill>
            <a:schemeClr val="bg2"/>
          </a:solidFill>
        </p:spPr>
        <p:txBody>
          <a:bodyPr wrap="square">
            <a:spAutoFit/>
          </a:bodyPr>
          <a:lstStyle/>
          <a:p>
            <a:r>
              <a:rPr lang="en-US" b="1" dirty="0"/>
              <a:t>In 1943, the legislature adopted what the Supreme court of the United States, in Coleman v. Alabama, 377 U. S. 129 (1964), called an “enlightened procedure" of an automatic appeal which now formulates a very important favor in achieving a uniform imposition of the death penalty.</a:t>
            </a:r>
          </a:p>
        </p:txBody>
      </p:sp>
      <p:sp>
        <p:nvSpPr>
          <p:cNvPr id="3" name="Rectangle 2">
            <a:extLst>
              <a:ext uri="{FF2B5EF4-FFF2-40B4-BE49-F238E27FC236}">
                <a16:creationId xmlns:a16="http://schemas.microsoft.com/office/drawing/2014/main" id="{E965FAE8-9F1A-41D0-A136-B886F2AE1186}"/>
              </a:ext>
            </a:extLst>
          </p:cNvPr>
          <p:cNvSpPr/>
          <p:nvPr/>
        </p:nvSpPr>
        <p:spPr>
          <a:xfrm>
            <a:off x="5077773" y="190415"/>
            <a:ext cx="1018227" cy="584775"/>
          </a:xfrm>
          <a:prstGeom prst="rect">
            <a:avLst/>
          </a:prstGeom>
          <a:solidFill>
            <a:schemeClr val="bg2"/>
          </a:solidFill>
        </p:spPr>
        <p:txBody>
          <a:bodyPr wrap="none">
            <a:spAutoFit/>
          </a:bodyPr>
          <a:lstStyle/>
          <a:p>
            <a:r>
              <a:rPr lang="en-US" sz="3200" b="1" dirty="0"/>
              <a:t>1943</a:t>
            </a:r>
            <a:endParaRPr lang="en-US" sz="3200" dirty="0"/>
          </a:p>
        </p:txBody>
      </p:sp>
      <p:sp>
        <p:nvSpPr>
          <p:cNvPr id="4" name="Rectangle 3">
            <a:extLst>
              <a:ext uri="{FF2B5EF4-FFF2-40B4-BE49-F238E27FC236}">
                <a16:creationId xmlns:a16="http://schemas.microsoft.com/office/drawing/2014/main" id="{3A1A6154-A045-4C4D-AE8C-9EE5DE72E55C}"/>
              </a:ext>
            </a:extLst>
          </p:cNvPr>
          <p:cNvSpPr/>
          <p:nvPr/>
        </p:nvSpPr>
        <p:spPr>
          <a:xfrm>
            <a:off x="9912805" y="5921221"/>
            <a:ext cx="1663676" cy="800219"/>
          </a:xfrm>
          <a:prstGeom prst="rect">
            <a:avLst/>
          </a:prstGeom>
          <a:solidFill>
            <a:srgbClr val="FFFF00"/>
          </a:solidFill>
          <a:ln>
            <a:solidFill>
              <a:srgbClr val="FF0000"/>
            </a:solidFill>
          </a:ln>
        </p:spPr>
        <p:txBody>
          <a:bodyPr wrap="square">
            <a:spAutoFit/>
          </a:bodyPr>
          <a:lstStyle/>
          <a:p>
            <a:r>
              <a:rPr lang="en-US" dirty="0">
                <a:solidFill>
                  <a:srgbClr val="000000"/>
                </a:solidFill>
                <a:latin typeface="Merriweather Sans"/>
              </a:rPr>
              <a:t>sidebar:</a:t>
            </a:r>
          </a:p>
          <a:p>
            <a:r>
              <a:rPr lang="en-US" sz="2800" dirty="0">
                <a:solidFill>
                  <a:srgbClr val="000000"/>
                </a:solidFill>
                <a:latin typeface="Merriweather Sans"/>
              </a:rPr>
              <a:t>Certiorari</a:t>
            </a:r>
            <a:endParaRPr lang="en-US" sz="2800" dirty="0"/>
          </a:p>
        </p:txBody>
      </p:sp>
      <p:sp>
        <p:nvSpPr>
          <p:cNvPr id="5" name="Rectangle 4">
            <a:extLst>
              <a:ext uri="{FF2B5EF4-FFF2-40B4-BE49-F238E27FC236}">
                <a16:creationId xmlns:a16="http://schemas.microsoft.com/office/drawing/2014/main" id="{84DC9E99-7A87-4C3E-9D51-5B55548027B7}"/>
              </a:ext>
            </a:extLst>
          </p:cNvPr>
          <p:cNvSpPr/>
          <p:nvPr/>
        </p:nvSpPr>
        <p:spPr>
          <a:xfrm>
            <a:off x="3968318" y="1775051"/>
            <a:ext cx="7838983" cy="4708981"/>
          </a:xfrm>
          <a:prstGeom prst="rect">
            <a:avLst/>
          </a:prstGeom>
        </p:spPr>
        <p:txBody>
          <a:bodyPr wrap="square">
            <a:spAutoFit/>
          </a:bodyPr>
          <a:lstStyle/>
          <a:p>
            <a:pPr marL="285750" indent="-285750">
              <a:buFont typeface="Arial" panose="020B0604020202020204" pitchFamily="34" charset="0"/>
              <a:buChar char="•"/>
            </a:pPr>
            <a:r>
              <a:rPr lang="en-US" sz="2000" b="1" dirty="0">
                <a:solidFill>
                  <a:srgbClr val="C00000"/>
                </a:solidFill>
              </a:rPr>
              <a:t>Treason</a:t>
            </a:r>
          </a:p>
          <a:p>
            <a:pPr marL="285750" indent="-285750">
              <a:buFont typeface="Arial" panose="020B0604020202020204" pitchFamily="34" charset="0"/>
              <a:buChar char="•"/>
            </a:pPr>
            <a:r>
              <a:rPr lang="en-US" sz="2000" b="1" dirty="0">
                <a:solidFill>
                  <a:srgbClr val="C00000"/>
                </a:solidFill>
              </a:rPr>
              <a:t>Murder in the first degree </a:t>
            </a:r>
          </a:p>
          <a:p>
            <a:pPr marL="285750" indent="-285750">
              <a:buFont typeface="Arial" panose="020B0604020202020204" pitchFamily="34" charset="0"/>
              <a:buChar char="•"/>
            </a:pPr>
            <a:r>
              <a:rPr lang="en-US" sz="2000" b="1" dirty="0">
                <a:solidFill>
                  <a:srgbClr val="C00000"/>
                </a:solidFill>
              </a:rPr>
              <a:t>Rape </a:t>
            </a:r>
          </a:p>
          <a:p>
            <a:pPr marL="285750" indent="-285750">
              <a:buFont typeface="Arial" panose="020B0604020202020204" pitchFamily="34" charset="0"/>
              <a:buChar char="•"/>
            </a:pPr>
            <a:r>
              <a:rPr lang="en-US" sz="2000" b="1" dirty="0">
                <a:solidFill>
                  <a:srgbClr val="C00000"/>
                </a:solidFill>
              </a:rPr>
              <a:t>Carnal knowledge of any female over fourteen years of age by administering any substance which prevents an effectual resistance</a:t>
            </a:r>
          </a:p>
          <a:p>
            <a:pPr marL="285750" indent="-285750">
              <a:buFont typeface="Arial" panose="020B0604020202020204" pitchFamily="34" charset="0"/>
              <a:buChar char="•"/>
            </a:pPr>
            <a:r>
              <a:rPr lang="en-US" sz="2000" b="1" dirty="0">
                <a:solidFill>
                  <a:srgbClr val="C00000"/>
                </a:solidFill>
              </a:rPr>
              <a:t>Carnal knowledge of any female under twelve years of age</a:t>
            </a:r>
          </a:p>
          <a:p>
            <a:pPr marL="285750" indent="-285750">
              <a:buFont typeface="Arial" panose="020B0604020202020204" pitchFamily="34" charset="0"/>
              <a:buChar char="•"/>
            </a:pPr>
            <a:r>
              <a:rPr lang="en-US" sz="2000" b="1" dirty="0">
                <a:solidFill>
                  <a:srgbClr val="C00000"/>
                </a:solidFill>
              </a:rPr>
              <a:t>Carnal knowledge of a married woman by falsely impersonating her husband</a:t>
            </a:r>
          </a:p>
          <a:p>
            <a:pPr marL="285750" indent="-285750">
              <a:buFont typeface="Arial" panose="020B0604020202020204" pitchFamily="34" charset="0"/>
              <a:buChar char="•"/>
            </a:pPr>
            <a:r>
              <a:rPr lang="en-US" sz="2000" b="1" dirty="0">
                <a:solidFill>
                  <a:srgbClr val="C00000"/>
                </a:solidFill>
              </a:rPr>
              <a:t>Robbery</a:t>
            </a:r>
          </a:p>
          <a:p>
            <a:pPr marL="285750" indent="-285750">
              <a:buFont typeface="Arial" panose="020B0604020202020204" pitchFamily="34" charset="0"/>
              <a:buChar char="•"/>
            </a:pPr>
            <a:r>
              <a:rPr lang="en-US" sz="2000" b="1" dirty="0">
                <a:solidFill>
                  <a:srgbClr val="C00000"/>
                </a:solidFill>
              </a:rPr>
              <a:t>Kidnapping for ransom</a:t>
            </a:r>
          </a:p>
          <a:p>
            <a:pPr marL="285750" indent="-285750">
              <a:buFont typeface="Arial" panose="020B0604020202020204" pitchFamily="34" charset="0"/>
              <a:buChar char="•"/>
            </a:pPr>
            <a:r>
              <a:rPr lang="en-US" sz="2000" b="1" dirty="0">
                <a:solidFill>
                  <a:srgbClr val="C00000"/>
                </a:solidFill>
              </a:rPr>
              <a:t>Attempted kidnapping</a:t>
            </a:r>
          </a:p>
          <a:p>
            <a:pPr marL="285750" indent="-285750">
              <a:buFont typeface="Arial" panose="020B0604020202020204" pitchFamily="34" charset="0"/>
              <a:buChar char="•"/>
            </a:pPr>
            <a:r>
              <a:rPr lang="en-US" sz="2000" b="1" dirty="0">
                <a:solidFill>
                  <a:srgbClr val="C00000"/>
                </a:solidFill>
              </a:rPr>
              <a:t>First Degree Arson </a:t>
            </a:r>
          </a:p>
          <a:p>
            <a:pPr marL="285750" indent="-285750">
              <a:buFont typeface="Arial" panose="020B0604020202020204" pitchFamily="34" charset="0"/>
              <a:buChar char="•"/>
            </a:pPr>
            <a:r>
              <a:rPr lang="en-US" sz="2000" b="1" dirty="0">
                <a:solidFill>
                  <a:srgbClr val="C00000"/>
                </a:solidFill>
              </a:rPr>
              <a:t>Second Degree Arson</a:t>
            </a:r>
          </a:p>
          <a:p>
            <a:pPr marL="285750" indent="-285750">
              <a:buFont typeface="Arial" panose="020B0604020202020204" pitchFamily="34" charset="0"/>
              <a:buChar char="•"/>
            </a:pPr>
            <a:r>
              <a:rPr lang="en-US" sz="2000" b="1" dirty="0">
                <a:solidFill>
                  <a:srgbClr val="C00000"/>
                </a:solidFill>
              </a:rPr>
              <a:t>First Degree Burglary</a:t>
            </a:r>
          </a:p>
          <a:p>
            <a:pPr marL="285750" indent="-285750">
              <a:buFont typeface="Arial" panose="020B0604020202020204" pitchFamily="34" charset="0"/>
              <a:buChar char="•"/>
            </a:pPr>
            <a:r>
              <a:rPr lang="en-US" sz="2000" b="1" dirty="0">
                <a:solidFill>
                  <a:srgbClr val="C00000"/>
                </a:solidFill>
              </a:rPr>
              <a:t>Any exploding dynamite near an occupied dwelling</a:t>
            </a:r>
            <a:endParaRPr lang="en-US" sz="2000" dirty="0">
              <a:solidFill>
                <a:srgbClr val="C00000"/>
              </a:solidFill>
            </a:endParaRPr>
          </a:p>
        </p:txBody>
      </p:sp>
      <p:sp>
        <p:nvSpPr>
          <p:cNvPr id="6" name="Rectangle 5">
            <a:extLst>
              <a:ext uri="{FF2B5EF4-FFF2-40B4-BE49-F238E27FC236}">
                <a16:creationId xmlns:a16="http://schemas.microsoft.com/office/drawing/2014/main" id="{A5FFFC4C-AB95-48A6-9022-058A390A2936}"/>
              </a:ext>
            </a:extLst>
          </p:cNvPr>
          <p:cNvSpPr/>
          <p:nvPr/>
        </p:nvSpPr>
        <p:spPr>
          <a:xfrm>
            <a:off x="615519" y="1867385"/>
            <a:ext cx="3113102" cy="4524315"/>
          </a:xfrm>
          <a:prstGeom prst="rect">
            <a:avLst/>
          </a:prstGeom>
          <a:solidFill>
            <a:schemeClr val="bg2"/>
          </a:solidFill>
        </p:spPr>
        <p:txBody>
          <a:bodyPr wrap="square">
            <a:spAutoFit/>
          </a:bodyPr>
          <a:lstStyle/>
          <a:p>
            <a:r>
              <a:rPr lang="en-US" sz="2400" b="1" dirty="0"/>
              <a:t>Prior to Furman (ignoring all the procedural developments in the administration of the death penalty, the following offenses were punishable by </a:t>
            </a:r>
            <a:r>
              <a:rPr lang="en-US" sz="2400" b="1" u="sng" dirty="0"/>
              <a:t>death by electrocution or life imprisonment</a:t>
            </a:r>
            <a:r>
              <a:rPr lang="en-US" sz="2400" b="1" dirty="0"/>
              <a:t> at the discretion of the jury:</a:t>
            </a:r>
          </a:p>
        </p:txBody>
      </p:sp>
    </p:spTree>
    <p:extLst>
      <p:ext uri="{BB962C8B-B14F-4D97-AF65-F5344CB8AC3E}">
        <p14:creationId xmlns:p14="http://schemas.microsoft.com/office/powerpoint/2010/main" val="3719978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indoor&#10;&#10;Description automatically generated">
            <a:extLst>
              <a:ext uri="{FF2B5EF4-FFF2-40B4-BE49-F238E27FC236}">
                <a16:creationId xmlns:a16="http://schemas.microsoft.com/office/drawing/2014/main" id="{55045CAD-5ADB-4266-9B58-553461606B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928" y="159290"/>
            <a:ext cx="8719225" cy="6539419"/>
          </a:xfrm>
          <a:prstGeom prst="rect">
            <a:avLst/>
          </a:prstGeom>
        </p:spPr>
      </p:pic>
      <p:sp>
        <p:nvSpPr>
          <p:cNvPr id="4" name="TextBox 3">
            <a:extLst>
              <a:ext uri="{FF2B5EF4-FFF2-40B4-BE49-F238E27FC236}">
                <a16:creationId xmlns:a16="http://schemas.microsoft.com/office/drawing/2014/main" id="{73CB41D9-0D17-4553-B87E-EA44116E37E8}"/>
              </a:ext>
            </a:extLst>
          </p:cNvPr>
          <p:cNvSpPr txBox="1"/>
          <p:nvPr/>
        </p:nvSpPr>
        <p:spPr>
          <a:xfrm>
            <a:off x="9065991" y="5389124"/>
            <a:ext cx="2886060" cy="1015663"/>
          </a:xfrm>
          <a:prstGeom prst="rect">
            <a:avLst/>
          </a:prstGeom>
          <a:solidFill>
            <a:srgbClr val="FFFF00"/>
          </a:solidFill>
          <a:ln>
            <a:solidFill>
              <a:srgbClr val="FF0000"/>
            </a:solidFill>
          </a:ln>
        </p:spPr>
        <p:txBody>
          <a:bodyPr wrap="square" rtlCol="0">
            <a:spAutoFit/>
          </a:bodyPr>
          <a:lstStyle/>
          <a:p>
            <a:r>
              <a:rPr lang="en-US" dirty="0"/>
              <a:t>Sidebar:</a:t>
            </a:r>
          </a:p>
          <a:p>
            <a:r>
              <a:rPr lang="en-US" sz="2400" b="1" dirty="0"/>
              <a:t>De facto moratorium</a:t>
            </a:r>
          </a:p>
          <a:p>
            <a:endParaRPr lang="en-US" dirty="0"/>
          </a:p>
        </p:txBody>
      </p:sp>
      <p:sp>
        <p:nvSpPr>
          <p:cNvPr id="5" name="Rectangle 4">
            <a:extLst>
              <a:ext uri="{FF2B5EF4-FFF2-40B4-BE49-F238E27FC236}">
                <a16:creationId xmlns:a16="http://schemas.microsoft.com/office/drawing/2014/main" id="{F0D5F3AD-7D93-4C8A-95C8-B9AA85749F7A}"/>
              </a:ext>
            </a:extLst>
          </p:cNvPr>
          <p:cNvSpPr/>
          <p:nvPr/>
        </p:nvSpPr>
        <p:spPr>
          <a:xfrm>
            <a:off x="9968268" y="691109"/>
            <a:ext cx="1395150" cy="3970318"/>
          </a:xfrm>
          <a:prstGeom prst="rect">
            <a:avLst/>
          </a:prstGeom>
        </p:spPr>
        <p:txBody>
          <a:bodyPr wrap="square">
            <a:spAutoFit/>
          </a:bodyPr>
          <a:lstStyle/>
          <a:p>
            <a:pPr algn="ctr"/>
            <a:r>
              <a:rPr lang="en-US" dirty="0">
                <a:solidFill>
                  <a:srgbClr val="202124"/>
                </a:solidFill>
                <a:latin typeface="Roboto"/>
              </a:rPr>
              <a:t>Because of </a:t>
            </a:r>
          </a:p>
          <a:p>
            <a:pPr algn="ctr"/>
            <a:r>
              <a:rPr lang="en-US" dirty="0">
                <a:solidFill>
                  <a:srgbClr val="202124"/>
                </a:solidFill>
                <a:latin typeface="Roboto"/>
              </a:rPr>
              <a:t>the verdict in </a:t>
            </a:r>
          </a:p>
          <a:p>
            <a:pPr algn="ctr"/>
            <a:r>
              <a:rPr lang="en-US" b="1" dirty="0">
                <a:solidFill>
                  <a:srgbClr val="202124"/>
                </a:solidFill>
                <a:latin typeface="Roboto"/>
              </a:rPr>
              <a:t>Furman </a:t>
            </a:r>
          </a:p>
          <a:p>
            <a:pPr algn="ctr"/>
            <a:r>
              <a:rPr lang="en-US" b="1" dirty="0">
                <a:solidFill>
                  <a:srgbClr val="202124"/>
                </a:solidFill>
                <a:latin typeface="Roboto"/>
              </a:rPr>
              <a:t>v</a:t>
            </a:r>
            <a:r>
              <a:rPr lang="en-US" dirty="0">
                <a:solidFill>
                  <a:srgbClr val="202124"/>
                </a:solidFill>
                <a:latin typeface="Roboto"/>
              </a:rPr>
              <a:t>. </a:t>
            </a:r>
          </a:p>
          <a:p>
            <a:pPr algn="ctr"/>
            <a:r>
              <a:rPr lang="en-US" b="1" dirty="0">
                <a:solidFill>
                  <a:srgbClr val="202124"/>
                </a:solidFill>
                <a:latin typeface="Roboto"/>
              </a:rPr>
              <a:t>Georgia</a:t>
            </a:r>
            <a:r>
              <a:rPr lang="en-US" dirty="0">
                <a:solidFill>
                  <a:srgbClr val="202124"/>
                </a:solidFill>
                <a:latin typeface="Roboto"/>
              </a:rPr>
              <a:t>, </a:t>
            </a:r>
          </a:p>
          <a:p>
            <a:pPr algn="ctr"/>
            <a:r>
              <a:rPr lang="en-US" dirty="0">
                <a:solidFill>
                  <a:srgbClr val="202124"/>
                </a:solidFill>
                <a:latin typeface="Roboto"/>
              </a:rPr>
              <a:t>the death penalty was ruled </a:t>
            </a:r>
          </a:p>
          <a:p>
            <a:pPr algn="ctr"/>
            <a:r>
              <a:rPr lang="en-US" dirty="0">
                <a:solidFill>
                  <a:srgbClr val="202124"/>
                </a:solidFill>
                <a:latin typeface="Roboto"/>
              </a:rPr>
              <a:t>illegal within the </a:t>
            </a:r>
          </a:p>
          <a:p>
            <a:pPr algn="ctr"/>
            <a:r>
              <a:rPr lang="en-US" dirty="0">
                <a:solidFill>
                  <a:srgbClr val="202124"/>
                </a:solidFill>
                <a:latin typeface="Roboto"/>
              </a:rPr>
              <a:t>United States </a:t>
            </a:r>
          </a:p>
          <a:p>
            <a:pPr algn="ctr"/>
            <a:r>
              <a:rPr lang="en-US" dirty="0">
                <a:solidFill>
                  <a:srgbClr val="202124"/>
                </a:solidFill>
                <a:latin typeface="Roboto"/>
              </a:rPr>
              <a:t>in 1976.</a:t>
            </a:r>
            <a:endParaRPr lang="en-US" dirty="0"/>
          </a:p>
        </p:txBody>
      </p:sp>
    </p:spTree>
    <p:extLst>
      <p:ext uri="{BB962C8B-B14F-4D97-AF65-F5344CB8AC3E}">
        <p14:creationId xmlns:p14="http://schemas.microsoft.com/office/powerpoint/2010/main" val="1970127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C90282-8B8E-4467-A400-DC00882F5404}"/>
              </a:ext>
            </a:extLst>
          </p:cNvPr>
          <p:cNvSpPr>
            <a:spLocks noGrp="1"/>
          </p:cNvSpPr>
          <p:nvPr>
            <p:ph type="title"/>
          </p:nvPr>
        </p:nvSpPr>
        <p:spPr>
          <a:xfrm>
            <a:off x="838200" y="365126"/>
            <a:ext cx="10515600" cy="780094"/>
          </a:xfrm>
          <a:solidFill>
            <a:schemeClr val="bg2"/>
          </a:solidFill>
        </p:spPr>
        <p:txBody>
          <a:bodyPr/>
          <a:lstStyle/>
          <a:p>
            <a:pPr algn="ctr"/>
            <a:r>
              <a:rPr lang="en-US" b="1" dirty="0"/>
              <a:t>Code of Alabama, 1975</a:t>
            </a:r>
          </a:p>
        </p:txBody>
      </p:sp>
      <p:sp>
        <p:nvSpPr>
          <p:cNvPr id="3" name="Content Placeholder 2">
            <a:extLst>
              <a:ext uri="{FF2B5EF4-FFF2-40B4-BE49-F238E27FC236}">
                <a16:creationId xmlns:a16="http://schemas.microsoft.com/office/drawing/2014/main" id="{32261EC9-10D5-4332-8EA2-E35F5747AF50}"/>
              </a:ext>
            </a:extLst>
          </p:cNvPr>
          <p:cNvSpPr>
            <a:spLocks noGrp="1"/>
          </p:cNvSpPr>
          <p:nvPr>
            <p:ph idx="1"/>
          </p:nvPr>
        </p:nvSpPr>
        <p:spPr>
          <a:xfrm>
            <a:off x="838200" y="1363986"/>
            <a:ext cx="10515600" cy="4351338"/>
          </a:xfrm>
        </p:spPr>
        <p:txBody>
          <a:bodyPr>
            <a:normAutofit fontScale="70000" lnSpcReduction="20000"/>
          </a:bodyPr>
          <a:lstStyle/>
          <a:p>
            <a:pPr marL="0" indent="0">
              <a:buNone/>
            </a:pPr>
            <a:r>
              <a:rPr lang="it-IT" b="1" dirty="0"/>
              <a:t>Alabama Code Title 15. Criminal Procedure § 15-18-82</a:t>
            </a:r>
            <a:endParaRPr lang="it-IT" dirty="0"/>
          </a:p>
          <a:p>
            <a:r>
              <a:rPr lang="en-US" dirty="0"/>
              <a:t>(a) Where the sentence of death is pronounced against a convict, the sentence shall be executed at any hour on the day set for the execution, not less than 30 nor more than 100 days from the date of sentence, as the court may adjudge, by lethal injection unless the convict elects execution by electrocution as provided by law.  If electrocution is held unconstitutional, the method of execution shall be lethal injection.</a:t>
            </a:r>
          </a:p>
          <a:p>
            <a:r>
              <a:rPr lang="en-US" sz="4000" dirty="0"/>
              <a:t>(b) </a:t>
            </a:r>
            <a:r>
              <a:rPr lang="en-US" sz="4000" b="1" dirty="0"/>
              <a:t>Executions shall take place at the William C. Holman unit of the prison system at Atmore </a:t>
            </a:r>
            <a:r>
              <a:rPr lang="en-US" sz="4000" dirty="0"/>
              <a:t>in a room arranged for that purpose.  It shall be the duty of the Department of Corrections of this state to provide the necessary room and appliances to carry out the execution.</a:t>
            </a:r>
          </a:p>
          <a:p>
            <a:r>
              <a:rPr lang="en-US" dirty="0"/>
              <a:t>(c) The warden of the William C. Holman unit of the prison system at Atmore or, in case of his or her death, disability, or absence, his or her deputy, shall be the executioner.  In the case of execution by lethal injection, the warden, or in the case of his or her death, disability, or absence, his or her deputy, may designate an employee of the unit to administer the lethal injection.  In the event of the death or disability or absence of both the warden and deputy, the executioner shall be that person appointed by the Commissioner of the Department of Corrections.</a:t>
            </a:r>
          </a:p>
          <a:p>
            <a:pPr marL="0" indent="0">
              <a:buNone/>
            </a:pPr>
            <a:endParaRPr lang="en-US" dirty="0"/>
          </a:p>
        </p:txBody>
      </p:sp>
    </p:spTree>
    <p:extLst>
      <p:ext uri="{BB962C8B-B14F-4D97-AF65-F5344CB8AC3E}">
        <p14:creationId xmlns:p14="http://schemas.microsoft.com/office/powerpoint/2010/main" val="419363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mph" presetSubtype="0" fill="hold" nodeType="afterEffect">
                                  <p:stCondLst>
                                    <p:cond delay="0"/>
                                  </p:stCondLst>
                                  <p:childTnLst>
                                    <p:animClr clrSpc="rgb" dir="cw">
                                      <p:cBhvr override="childStyle">
                                        <p:cTn id="6" dur="500" fill="hold"/>
                                        <p:tgtEl>
                                          <p:spTgt spid="3">
                                            <p:txEl>
                                              <p:pRg st="2" end="2"/>
                                            </p:txEl>
                                          </p:spTgt>
                                        </p:tgtEl>
                                        <p:attrNameLst>
                                          <p:attrName>style.color</p:attrName>
                                        </p:attrNameLst>
                                      </p:cBhvr>
                                      <p:to>
                                        <a:srgbClr val="1F3864"/>
                                      </p:to>
                                    </p:animClr>
                                    <p:animClr clrSpc="rgb" dir="cw">
                                      <p:cBhvr>
                                        <p:cTn id="7" dur="500" fill="hold"/>
                                        <p:tgtEl>
                                          <p:spTgt spid="3">
                                            <p:txEl>
                                              <p:pRg st="2" end="2"/>
                                            </p:txEl>
                                          </p:spTgt>
                                        </p:tgtEl>
                                        <p:attrNameLst>
                                          <p:attrName>fillcolor</p:attrName>
                                        </p:attrNameLst>
                                      </p:cBhvr>
                                      <p:to>
                                        <a:srgbClr val="1F3864"/>
                                      </p:to>
                                    </p:animClr>
                                    <p:set>
                                      <p:cBhvr>
                                        <p:cTn id="8" dur="500" fill="hold"/>
                                        <p:tgtEl>
                                          <p:spTgt spid="3">
                                            <p:txEl>
                                              <p:pRg st="2" end="2"/>
                                            </p:txEl>
                                          </p:spTgt>
                                        </p:tgtEl>
                                        <p:attrNameLst>
                                          <p:attrName>fill.type</p:attrName>
                                        </p:attrNameLst>
                                      </p:cBhvr>
                                      <p:to>
                                        <p:strVal val="solid"/>
                                      </p:to>
                                    </p:set>
                                    <p:set>
                                      <p:cBhvr>
                                        <p:cTn id="9" dur="500" fill="hold"/>
                                        <p:tgtEl>
                                          <p:spTgt spid="3">
                                            <p:txEl>
                                              <p:pRg st="2" end="2"/>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ED191-F54E-43C7-8237-FF420C2C5834}"/>
              </a:ext>
            </a:extLst>
          </p:cNvPr>
          <p:cNvSpPr>
            <a:spLocks noGrp="1"/>
          </p:cNvSpPr>
          <p:nvPr>
            <p:ph type="title"/>
          </p:nvPr>
        </p:nvSpPr>
        <p:spPr>
          <a:xfrm>
            <a:off x="838200" y="212725"/>
            <a:ext cx="10515600" cy="976883"/>
          </a:xfrm>
          <a:solidFill>
            <a:schemeClr val="bg2"/>
          </a:solidFill>
        </p:spPr>
        <p:txBody>
          <a:bodyPr/>
          <a:lstStyle/>
          <a:p>
            <a:pPr algn="ctr"/>
            <a:r>
              <a:rPr lang="en-US" b="1" dirty="0"/>
              <a:t>Code of Alabama, 1975 (cont.)</a:t>
            </a:r>
          </a:p>
        </p:txBody>
      </p:sp>
      <p:sp>
        <p:nvSpPr>
          <p:cNvPr id="3" name="Content Placeholder 2">
            <a:extLst>
              <a:ext uri="{FF2B5EF4-FFF2-40B4-BE49-F238E27FC236}">
                <a16:creationId xmlns:a16="http://schemas.microsoft.com/office/drawing/2014/main" id="{04926B96-0DA1-4AA4-92F2-A8F7338638FB}"/>
              </a:ext>
            </a:extLst>
          </p:cNvPr>
          <p:cNvSpPr>
            <a:spLocks noGrp="1"/>
          </p:cNvSpPr>
          <p:nvPr>
            <p:ph idx="1"/>
          </p:nvPr>
        </p:nvSpPr>
        <p:spPr>
          <a:xfrm>
            <a:off x="838200" y="1455937"/>
            <a:ext cx="10515600" cy="3426782"/>
          </a:xfrm>
        </p:spPr>
        <p:txBody>
          <a:bodyPr>
            <a:normAutofit/>
          </a:bodyPr>
          <a:lstStyle/>
          <a:p>
            <a:pPr marL="0" indent="0">
              <a:buNone/>
            </a:pPr>
            <a:r>
              <a:rPr lang="it-IT" sz="2400" b="1" dirty="0"/>
              <a:t>Alabama Code Title 15. Criminal Procedure § 15-18-82.1 (a)</a:t>
            </a:r>
          </a:p>
          <a:p>
            <a:pPr marL="0" indent="0">
              <a:buNone/>
            </a:pPr>
            <a:r>
              <a:rPr lang="en-US" sz="4000" b="1" dirty="0"/>
              <a:t>(a) A death sentence shall be executed by lethal injection, unless the person sentenced to death affirmatively elects to be executed by electrocution. The sentence shall be executed pursuant to Section 15-18-82 .</a:t>
            </a:r>
          </a:p>
        </p:txBody>
      </p:sp>
    </p:spTree>
    <p:extLst>
      <p:ext uri="{BB962C8B-B14F-4D97-AF65-F5344CB8AC3E}">
        <p14:creationId xmlns:p14="http://schemas.microsoft.com/office/powerpoint/2010/main" val="397068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7F2A8A-3F4B-4C1D-857A-414DE472EC7F}"/>
              </a:ext>
            </a:extLst>
          </p:cNvPr>
          <p:cNvSpPr txBox="1"/>
          <p:nvPr/>
        </p:nvSpPr>
        <p:spPr>
          <a:xfrm>
            <a:off x="788903" y="597838"/>
            <a:ext cx="4095750" cy="5078313"/>
          </a:xfrm>
          <a:prstGeom prst="rect">
            <a:avLst/>
          </a:prstGeom>
          <a:solidFill>
            <a:schemeClr val="bg2"/>
          </a:solidFill>
        </p:spPr>
        <p:txBody>
          <a:bodyPr wrap="square" rtlCol="0">
            <a:spAutoFit/>
          </a:bodyPr>
          <a:lstStyle/>
          <a:p>
            <a:pPr algn="ctr"/>
            <a:r>
              <a:rPr lang="en-US" sz="3600" dirty="0"/>
              <a:t>Today, the primary method is lethal injection, </a:t>
            </a:r>
          </a:p>
          <a:p>
            <a:pPr algn="ctr"/>
            <a:r>
              <a:rPr lang="en-US" sz="3600" dirty="0"/>
              <a:t>although inmates convicted prior to 2002 can choose to be executed by electrocution</a:t>
            </a:r>
          </a:p>
          <a:p>
            <a:pPr algn="ctr"/>
            <a:r>
              <a:rPr lang="en-US" sz="3600" dirty="0"/>
              <a:t>or lethal injection.</a:t>
            </a:r>
          </a:p>
        </p:txBody>
      </p:sp>
      <p:pic>
        <p:nvPicPr>
          <p:cNvPr id="3" name="Picture 2">
            <a:extLst>
              <a:ext uri="{FF2B5EF4-FFF2-40B4-BE49-F238E27FC236}">
                <a16:creationId xmlns:a16="http://schemas.microsoft.com/office/drawing/2014/main" id="{1CE6C049-DB82-427C-963A-A8442EE9348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3221" y="1053524"/>
            <a:ext cx="5959876" cy="3975675"/>
          </a:xfrm>
          <a:prstGeom prst="rect">
            <a:avLst/>
          </a:prstGeom>
        </p:spPr>
      </p:pic>
    </p:spTree>
    <p:extLst>
      <p:ext uri="{BB962C8B-B14F-4D97-AF65-F5344CB8AC3E}">
        <p14:creationId xmlns:p14="http://schemas.microsoft.com/office/powerpoint/2010/main" val="1921303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952B80-9122-43C1-9A83-46C58EB64193}"/>
              </a:ext>
            </a:extLst>
          </p:cNvPr>
          <p:cNvSpPr/>
          <p:nvPr/>
        </p:nvSpPr>
        <p:spPr>
          <a:xfrm>
            <a:off x="553375" y="509934"/>
            <a:ext cx="11438600" cy="1200329"/>
          </a:xfrm>
          <a:prstGeom prst="rect">
            <a:avLst/>
          </a:prstGeom>
        </p:spPr>
        <p:txBody>
          <a:bodyPr wrap="square">
            <a:spAutoFit/>
          </a:bodyPr>
          <a:lstStyle/>
          <a:p>
            <a:endParaRPr lang="en-US" b="1" dirty="0">
              <a:effectLst/>
              <a:latin typeface="Helvetica" panose="020B0604020202020204" pitchFamily="34" charset="0"/>
            </a:endParaRPr>
          </a:p>
          <a:p>
            <a:endParaRPr lang="en-US" dirty="0">
              <a:solidFill>
                <a:srgbClr val="FFFFFF"/>
              </a:solidFill>
              <a:latin typeface="Helvetica" panose="020B0604020202020204" pitchFamily="34" charset="0"/>
            </a:endParaRPr>
          </a:p>
          <a:p>
            <a:endParaRPr lang="en-US" b="0" dirty="0">
              <a:solidFill>
                <a:srgbClr val="FFFFFF"/>
              </a:solidFill>
              <a:effectLst/>
              <a:latin typeface="Helvetica" panose="020B0604020202020204" pitchFamily="34" charset="0"/>
            </a:endParaRPr>
          </a:p>
          <a:p>
            <a:endParaRPr lang="en-US" b="0" dirty="0">
              <a:solidFill>
                <a:srgbClr val="000000"/>
              </a:solidFill>
              <a:effectLst/>
              <a:latin typeface="Helvetica" panose="020B0604020202020204" pitchFamily="34" charset="0"/>
            </a:endParaRPr>
          </a:p>
        </p:txBody>
      </p:sp>
      <p:sp>
        <p:nvSpPr>
          <p:cNvPr id="2" name="Rectangle 1">
            <a:extLst>
              <a:ext uri="{FF2B5EF4-FFF2-40B4-BE49-F238E27FC236}">
                <a16:creationId xmlns:a16="http://schemas.microsoft.com/office/drawing/2014/main" id="{DB3CD9A9-4774-4EED-A6D1-07EDD3F1CD0F}"/>
              </a:ext>
            </a:extLst>
          </p:cNvPr>
          <p:cNvSpPr/>
          <p:nvPr/>
        </p:nvSpPr>
        <p:spPr>
          <a:xfrm>
            <a:off x="273219" y="815710"/>
            <a:ext cx="2481032" cy="5632311"/>
          </a:xfrm>
          <a:prstGeom prst="rect">
            <a:avLst/>
          </a:prstGeom>
          <a:solidFill>
            <a:schemeClr val="bg2"/>
          </a:solidFill>
        </p:spPr>
        <p:txBody>
          <a:bodyPr wrap="square">
            <a:spAutoFit/>
          </a:bodyPr>
          <a:lstStyle/>
          <a:p>
            <a:r>
              <a:rPr lang="en-US" sz="2000" b="1" dirty="0"/>
              <a:t>The Legislative Council and House of Representatives of the Mississippi Territory enacted the first "criminal code" to be in force in the territory (a portion of which would later become the State of Alabama). This criminal code authorized </a:t>
            </a:r>
            <a:r>
              <a:rPr lang="en-US" sz="2000" b="1" u="sng" dirty="0"/>
              <a:t>death by hanging</a:t>
            </a:r>
            <a:r>
              <a:rPr lang="en-US" sz="2000" b="1" dirty="0"/>
              <a:t> as a mode of punishment and specified ten capital crimes. These original capital crimes were:</a:t>
            </a:r>
            <a:endParaRPr lang="en-US" sz="2000" dirty="0"/>
          </a:p>
        </p:txBody>
      </p:sp>
      <p:sp>
        <p:nvSpPr>
          <p:cNvPr id="5" name="TextBox 4">
            <a:extLst>
              <a:ext uri="{FF2B5EF4-FFF2-40B4-BE49-F238E27FC236}">
                <a16:creationId xmlns:a16="http://schemas.microsoft.com/office/drawing/2014/main" id="{91122301-C8F6-4DFF-A0CE-4A1794582076}"/>
              </a:ext>
            </a:extLst>
          </p:cNvPr>
          <p:cNvSpPr txBox="1"/>
          <p:nvPr/>
        </p:nvSpPr>
        <p:spPr>
          <a:xfrm>
            <a:off x="2995446" y="171421"/>
            <a:ext cx="4009035"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Willful Murder</a:t>
            </a:r>
          </a:p>
        </p:txBody>
      </p:sp>
      <p:sp>
        <p:nvSpPr>
          <p:cNvPr id="6" name="TextBox 5">
            <a:extLst>
              <a:ext uri="{FF2B5EF4-FFF2-40B4-BE49-F238E27FC236}">
                <a16:creationId xmlns:a16="http://schemas.microsoft.com/office/drawing/2014/main" id="{011CBFB0-F32D-4745-964C-36E10E61893E}"/>
              </a:ext>
            </a:extLst>
          </p:cNvPr>
          <p:cNvSpPr txBox="1"/>
          <p:nvPr/>
        </p:nvSpPr>
        <p:spPr>
          <a:xfrm>
            <a:off x="2995446" y="719310"/>
            <a:ext cx="2178755"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Arson</a:t>
            </a:r>
          </a:p>
        </p:txBody>
      </p:sp>
      <p:sp>
        <p:nvSpPr>
          <p:cNvPr id="8" name="TextBox 7">
            <a:extLst>
              <a:ext uri="{FF2B5EF4-FFF2-40B4-BE49-F238E27FC236}">
                <a16:creationId xmlns:a16="http://schemas.microsoft.com/office/drawing/2014/main" id="{9DD132FD-E0A4-45DA-9BFC-642DD7C4AC2E}"/>
              </a:ext>
            </a:extLst>
          </p:cNvPr>
          <p:cNvSpPr txBox="1"/>
          <p:nvPr/>
        </p:nvSpPr>
        <p:spPr>
          <a:xfrm>
            <a:off x="3024698" y="1291466"/>
            <a:ext cx="2096642"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Rape</a:t>
            </a:r>
          </a:p>
        </p:txBody>
      </p:sp>
      <p:sp>
        <p:nvSpPr>
          <p:cNvPr id="9" name="TextBox 8">
            <a:extLst>
              <a:ext uri="{FF2B5EF4-FFF2-40B4-BE49-F238E27FC236}">
                <a16:creationId xmlns:a16="http://schemas.microsoft.com/office/drawing/2014/main" id="{8AC35EB5-2789-417C-A2D1-175089EB87CC}"/>
              </a:ext>
            </a:extLst>
          </p:cNvPr>
          <p:cNvSpPr txBox="1"/>
          <p:nvPr/>
        </p:nvSpPr>
        <p:spPr>
          <a:xfrm>
            <a:off x="2995446" y="1904209"/>
            <a:ext cx="2659094"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Robbery</a:t>
            </a:r>
          </a:p>
        </p:txBody>
      </p:sp>
      <p:sp>
        <p:nvSpPr>
          <p:cNvPr id="10" name="TextBox 9">
            <a:extLst>
              <a:ext uri="{FF2B5EF4-FFF2-40B4-BE49-F238E27FC236}">
                <a16:creationId xmlns:a16="http://schemas.microsoft.com/office/drawing/2014/main" id="{F3564892-756D-483E-907E-2D72D5E20596}"/>
              </a:ext>
            </a:extLst>
          </p:cNvPr>
          <p:cNvSpPr txBox="1"/>
          <p:nvPr/>
        </p:nvSpPr>
        <p:spPr>
          <a:xfrm>
            <a:off x="3024698" y="2553263"/>
            <a:ext cx="2481032"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Burglary</a:t>
            </a:r>
          </a:p>
        </p:txBody>
      </p:sp>
      <p:sp>
        <p:nvSpPr>
          <p:cNvPr id="11" name="TextBox 10">
            <a:extLst>
              <a:ext uri="{FF2B5EF4-FFF2-40B4-BE49-F238E27FC236}">
                <a16:creationId xmlns:a16="http://schemas.microsoft.com/office/drawing/2014/main" id="{A2424833-AE48-4A7C-A6E6-784A7DC8F55A}"/>
              </a:ext>
            </a:extLst>
          </p:cNvPr>
          <p:cNvSpPr txBox="1"/>
          <p:nvPr/>
        </p:nvSpPr>
        <p:spPr>
          <a:xfrm>
            <a:off x="3024698" y="5508308"/>
            <a:ext cx="2326274"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Treason</a:t>
            </a:r>
          </a:p>
        </p:txBody>
      </p:sp>
      <p:sp>
        <p:nvSpPr>
          <p:cNvPr id="12" name="TextBox 11">
            <a:extLst>
              <a:ext uri="{FF2B5EF4-FFF2-40B4-BE49-F238E27FC236}">
                <a16:creationId xmlns:a16="http://schemas.microsoft.com/office/drawing/2014/main" id="{5CD4F072-79F3-4649-88E3-B88F5B2D8860}"/>
              </a:ext>
            </a:extLst>
          </p:cNvPr>
          <p:cNvSpPr txBox="1"/>
          <p:nvPr/>
        </p:nvSpPr>
        <p:spPr>
          <a:xfrm flipH="1">
            <a:off x="3024698" y="4995367"/>
            <a:ext cx="3558615"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a:solidFill>
                  <a:srgbClr val="C00000"/>
                </a:solidFill>
              </a:rPr>
              <a:t>Slave Stealing</a:t>
            </a:r>
          </a:p>
        </p:txBody>
      </p:sp>
      <p:sp>
        <p:nvSpPr>
          <p:cNvPr id="13" name="Rectangle 12">
            <a:extLst>
              <a:ext uri="{FF2B5EF4-FFF2-40B4-BE49-F238E27FC236}">
                <a16:creationId xmlns:a16="http://schemas.microsoft.com/office/drawing/2014/main" id="{9A646923-7DA5-46F6-9816-51E4D5BEEF9E}"/>
              </a:ext>
            </a:extLst>
          </p:cNvPr>
          <p:cNvSpPr/>
          <p:nvPr/>
        </p:nvSpPr>
        <p:spPr>
          <a:xfrm>
            <a:off x="3024698" y="6040248"/>
            <a:ext cx="4666214" cy="646331"/>
          </a:xfrm>
          <a:prstGeom prst="rect">
            <a:avLst/>
          </a:prstGeom>
        </p:spPr>
        <p:txBody>
          <a:bodyPr wrap="none">
            <a:spAutoFit/>
          </a:bodyPr>
          <a:lstStyle/>
          <a:p>
            <a:pPr marL="571500" indent="-571500">
              <a:buFont typeface="Arial" panose="020B0604020202020204" pitchFamily="34" charset="0"/>
              <a:buChar char="•"/>
            </a:pPr>
            <a:r>
              <a:rPr lang="en-US" sz="3600" b="1" dirty="0">
                <a:solidFill>
                  <a:srgbClr val="C00000"/>
                </a:solidFill>
              </a:rPr>
              <a:t>Counterfeiting Coins</a:t>
            </a:r>
          </a:p>
        </p:txBody>
      </p:sp>
      <p:sp>
        <p:nvSpPr>
          <p:cNvPr id="14" name="Rectangle 13">
            <a:extLst>
              <a:ext uri="{FF2B5EF4-FFF2-40B4-BE49-F238E27FC236}">
                <a16:creationId xmlns:a16="http://schemas.microsoft.com/office/drawing/2014/main" id="{16AD5D5E-6064-4AA8-8626-2D20327BB520}"/>
              </a:ext>
            </a:extLst>
          </p:cNvPr>
          <p:cNvSpPr/>
          <p:nvPr/>
        </p:nvSpPr>
        <p:spPr>
          <a:xfrm>
            <a:off x="3024698" y="3202261"/>
            <a:ext cx="9277915" cy="1200329"/>
          </a:xfrm>
          <a:prstGeom prst="rect">
            <a:avLst/>
          </a:prstGeom>
        </p:spPr>
        <p:txBody>
          <a:bodyPr wrap="square">
            <a:spAutoFit/>
          </a:bodyPr>
          <a:lstStyle/>
          <a:p>
            <a:pPr marL="571500" indent="-571500">
              <a:buFont typeface="Arial" panose="020B0604020202020204" pitchFamily="34" charset="0"/>
              <a:buChar char="•"/>
            </a:pPr>
            <a:r>
              <a:rPr lang="en-US" sz="3600" b="1" dirty="0">
                <a:solidFill>
                  <a:srgbClr val="C00000"/>
                </a:solidFill>
              </a:rPr>
              <a:t>Accessory Before the Fact to any Murder, Arson, Rape, Robbery, or Burglary</a:t>
            </a:r>
          </a:p>
        </p:txBody>
      </p:sp>
      <p:sp>
        <p:nvSpPr>
          <p:cNvPr id="15" name="Rectangle 14">
            <a:extLst>
              <a:ext uri="{FF2B5EF4-FFF2-40B4-BE49-F238E27FC236}">
                <a16:creationId xmlns:a16="http://schemas.microsoft.com/office/drawing/2014/main" id="{4346734B-F341-48D8-8496-7DA8F953FAD0}"/>
              </a:ext>
            </a:extLst>
          </p:cNvPr>
          <p:cNvSpPr/>
          <p:nvPr/>
        </p:nvSpPr>
        <p:spPr>
          <a:xfrm>
            <a:off x="3024698" y="4465146"/>
            <a:ext cx="7174301" cy="646331"/>
          </a:xfrm>
          <a:prstGeom prst="rect">
            <a:avLst/>
          </a:prstGeom>
        </p:spPr>
        <p:txBody>
          <a:bodyPr wrap="square">
            <a:spAutoFit/>
          </a:bodyPr>
          <a:lstStyle/>
          <a:p>
            <a:pPr marL="571500" indent="-571500">
              <a:buFont typeface="Arial" panose="020B0604020202020204" pitchFamily="34" charset="0"/>
              <a:buChar char="•"/>
            </a:pPr>
            <a:r>
              <a:rPr lang="en-US" sz="3600" b="1" dirty="0">
                <a:solidFill>
                  <a:srgbClr val="C00000"/>
                </a:solidFill>
              </a:rPr>
              <a:t>Selling a free person as a slave</a:t>
            </a:r>
          </a:p>
        </p:txBody>
      </p:sp>
      <p:sp>
        <p:nvSpPr>
          <p:cNvPr id="19" name="TextBox 18">
            <a:extLst>
              <a:ext uri="{FF2B5EF4-FFF2-40B4-BE49-F238E27FC236}">
                <a16:creationId xmlns:a16="http://schemas.microsoft.com/office/drawing/2014/main" id="{9CB31E37-8428-4CDC-A36D-53ADFA8EB605}"/>
              </a:ext>
            </a:extLst>
          </p:cNvPr>
          <p:cNvSpPr txBox="1"/>
          <p:nvPr/>
        </p:nvSpPr>
        <p:spPr>
          <a:xfrm>
            <a:off x="866376" y="86117"/>
            <a:ext cx="1074198" cy="584775"/>
          </a:xfrm>
          <a:prstGeom prst="rect">
            <a:avLst/>
          </a:prstGeom>
          <a:solidFill>
            <a:schemeClr val="bg2"/>
          </a:solidFill>
        </p:spPr>
        <p:txBody>
          <a:bodyPr wrap="square" rtlCol="0">
            <a:spAutoFit/>
          </a:bodyPr>
          <a:lstStyle/>
          <a:p>
            <a:pPr algn="ctr"/>
            <a:r>
              <a:rPr lang="en-US" sz="3200" b="1" dirty="0"/>
              <a:t>1807</a:t>
            </a:r>
          </a:p>
        </p:txBody>
      </p:sp>
      <p:sp>
        <p:nvSpPr>
          <p:cNvPr id="4" name="Rectangle 3">
            <a:extLst>
              <a:ext uri="{FF2B5EF4-FFF2-40B4-BE49-F238E27FC236}">
                <a16:creationId xmlns:a16="http://schemas.microsoft.com/office/drawing/2014/main" id="{88EDB1DF-04FE-45B4-B750-EE146CC917A7}"/>
              </a:ext>
            </a:extLst>
          </p:cNvPr>
          <p:cNvSpPr/>
          <p:nvPr/>
        </p:nvSpPr>
        <p:spPr>
          <a:xfrm>
            <a:off x="6968259" y="453861"/>
            <a:ext cx="4456590" cy="2585323"/>
          </a:xfrm>
          <a:prstGeom prst="rect">
            <a:avLst/>
          </a:prstGeom>
          <a:ln>
            <a:solidFill>
              <a:schemeClr val="tx1">
                <a:lumMod val="65000"/>
                <a:lumOff val="35000"/>
              </a:schemeClr>
            </a:solidFill>
          </a:ln>
        </p:spPr>
        <p:txBody>
          <a:bodyPr wrap="square">
            <a:spAutoFit/>
          </a:bodyPr>
          <a:lstStyle/>
          <a:p>
            <a:r>
              <a:rPr lang="en-US" dirty="0">
                <a:solidFill>
                  <a:srgbClr val="000000"/>
                </a:solidFill>
                <a:latin typeface="Times New Roman" panose="02020603050405020304" pitchFamily="18" charset="0"/>
              </a:rPr>
              <a:t>On September 1, 1842, Nabors took a young male slave valued at $300 from Henry M. Herrin. He was convicted of slave stealing. The relevant statute read "without the consent of the slave." On appeal, Nabors claimed that the slave had been stolen with his consent. Judge Goldthwaite ruled that Nabors still could be prosecuted for grand larceny. </a:t>
            </a:r>
            <a:r>
              <a:rPr lang="en-US" i="1" dirty="0">
                <a:solidFill>
                  <a:srgbClr val="000000"/>
                </a:solidFill>
                <a:latin typeface="Times New Roman" panose="02020603050405020304" pitchFamily="18" charset="0"/>
              </a:rPr>
              <a:t>Nabors v State</a:t>
            </a:r>
            <a:r>
              <a:rPr lang="en-US" dirty="0">
                <a:solidFill>
                  <a:srgbClr val="000000"/>
                </a:solidFill>
                <a:latin typeface="Times New Roman" panose="02020603050405020304" pitchFamily="18" charset="0"/>
              </a:rPr>
              <a:t>, 6 Alabama 200 (1844).</a:t>
            </a:r>
            <a:endParaRPr lang="en-US" dirty="0"/>
          </a:p>
        </p:txBody>
      </p:sp>
    </p:spTree>
    <p:extLst>
      <p:ext uri="{BB962C8B-B14F-4D97-AF65-F5344CB8AC3E}">
        <p14:creationId xmlns:p14="http://schemas.microsoft.com/office/powerpoint/2010/main" val="3473627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750" fill="hold"/>
                                        <p:tgtEl>
                                          <p:spTgt spid="6"/>
                                        </p:tgtEl>
                                        <p:attrNameLst>
                                          <p:attrName>ppt_w</p:attrName>
                                        </p:attrNameLst>
                                      </p:cBhvr>
                                      <p:tavLst>
                                        <p:tav tm="0">
                                          <p:val>
                                            <p:fltVal val="0"/>
                                          </p:val>
                                        </p:tav>
                                        <p:tav tm="100000">
                                          <p:val>
                                            <p:strVal val="#ppt_w"/>
                                          </p:val>
                                        </p:tav>
                                      </p:tavLst>
                                    </p:anim>
                                    <p:anim calcmode="lin" valueType="num">
                                      <p:cBhvr>
                                        <p:cTn id="14" dur="750" fill="hold"/>
                                        <p:tgtEl>
                                          <p:spTgt spid="6"/>
                                        </p:tgtEl>
                                        <p:attrNameLst>
                                          <p:attrName>ppt_h</p:attrName>
                                        </p:attrNameLst>
                                      </p:cBhvr>
                                      <p:tavLst>
                                        <p:tav tm="0">
                                          <p:val>
                                            <p:fltVal val="0"/>
                                          </p:val>
                                        </p:tav>
                                        <p:tav tm="100000">
                                          <p:val>
                                            <p:strVal val="#ppt_h"/>
                                          </p:val>
                                        </p:tav>
                                      </p:tavLst>
                                    </p:anim>
                                    <p:animEffect transition="in" filter="fade">
                                      <p:cBhvr>
                                        <p:cTn id="15" dur="750"/>
                                        <p:tgtEl>
                                          <p:spTgt spid="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750" fill="hold"/>
                                        <p:tgtEl>
                                          <p:spTgt spid="8"/>
                                        </p:tgtEl>
                                        <p:attrNameLst>
                                          <p:attrName>ppt_w</p:attrName>
                                        </p:attrNameLst>
                                      </p:cBhvr>
                                      <p:tavLst>
                                        <p:tav tm="0">
                                          <p:val>
                                            <p:fltVal val="0"/>
                                          </p:val>
                                        </p:tav>
                                        <p:tav tm="100000">
                                          <p:val>
                                            <p:strVal val="#ppt_w"/>
                                          </p:val>
                                        </p:tav>
                                      </p:tavLst>
                                    </p:anim>
                                    <p:anim calcmode="lin" valueType="num">
                                      <p:cBhvr>
                                        <p:cTn id="20" dur="750" fill="hold"/>
                                        <p:tgtEl>
                                          <p:spTgt spid="8"/>
                                        </p:tgtEl>
                                        <p:attrNameLst>
                                          <p:attrName>ppt_h</p:attrName>
                                        </p:attrNameLst>
                                      </p:cBhvr>
                                      <p:tavLst>
                                        <p:tav tm="0">
                                          <p:val>
                                            <p:fltVal val="0"/>
                                          </p:val>
                                        </p:tav>
                                        <p:tav tm="100000">
                                          <p:val>
                                            <p:strVal val="#ppt_h"/>
                                          </p:val>
                                        </p:tav>
                                      </p:tavLst>
                                    </p:anim>
                                    <p:animEffect transition="in" filter="fade">
                                      <p:cBhvr>
                                        <p:cTn id="21" dur="750"/>
                                        <p:tgtEl>
                                          <p:spTgt spid="8"/>
                                        </p:tgtEl>
                                      </p:cBhvr>
                                    </p:animEffect>
                                  </p:childTnLst>
                                </p:cTn>
                              </p:par>
                            </p:childTnLst>
                          </p:cTn>
                        </p:par>
                        <p:par>
                          <p:cTn id="22" fill="hold">
                            <p:stCondLst>
                              <p:cond delay="2250"/>
                            </p:stCondLst>
                            <p:childTnLst>
                              <p:par>
                                <p:cTn id="23" presetID="53" presetClass="entr" presetSubtype="16"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750" fill="hold"/>
                                        <p:tgtEl>
                                          <p:spTgt spid="9"/>
                                        </p:tgtEl>
                                        <p:attrNameLst>
                                          <p:attrName>ppt_w</p:attrName>
                                        </p:attrNameLst>
                                      </p:cBhvr>
                                      <p:tavLst>
                                        <p:tav tm="0">
                                          <p:val>
                                            <p:fltVal val="0"/>
                                          </p:val>
                                        </p:tav>
                                        <p:tav tm="100000">
                                          <p:val>
                                            <p:strVal val="#ppt_w"/>
                                          </p:val>
                                        </p:tav>
                                      </p:tavLst>
                                    </p:anim>
                                    <p:anim calcmode="lin" valueType="num">
                                      <p:cBhvr>
                                        <p:cTn id="26" dur="750" fill="hold"/>
                                        <p:tgtEl>
                                          <p:spTgt spid="9"/>
                                        </p:tgtEl>
                                        <p:attrNameLst>
                                          <p:attrName>ppt_h</p:attrName>
                                        </p:attrNameLst>
                                      </p:cBhvr>
                                      <p:tavLst>
                                        <p:tav tm="0">
                                          <p:val>
                                            <p:fltVal val="0"/>
                                          </p:val>
                                        </p:tav>
                                        <p:tav tm="100000">
                                          <p:val>
                                            <p:strVal val="#ppt_h"/>
                                          </p:val>
                                        </p:tav>
                                      </p:tavLst>
                                    </p:anim>
                                    <p:animEffect transition="in" filter="fade">
                                      <p:cBhvr>
                                        <p:cTn id="27" dur="750"/>
                                        <p:tgtEl>
                                          <p:spTgt spid="9"/>
                                        </p:tgtEl>
                                      </p:cBhvr>
                                    </p:animEffect>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750" fill="hold"/>
                                        <p:tgtEl>
                                          <p:spTgt spid="10"/>
                                        </p:tgtEl>
                                        <p:attrNameLst>
                                          <p:attrName>ppt_w</p:attrName>
                                        </p:attrNameLst>
                                      </p:cBhvr>
                                      <p:tavLst>
                                        <p:tav tm="0">
                                          <p:val>
                                            <p:fltVal val="0"/>
                                          </p:val>
                                        </p:tav>
                                        <p:tav tm="100000">
                                          <p:val>
                                            <p:strVal val="#ppt_w"/>
                                          </p:val>
                                        </p:tav>
                                      </p:tavLst>
                                    </p:anim>
                                    <p:anim calcmode="lin" valueType="num">
                                      <p:cBhvr>
                                        <p:cTn id="32" dur="750" fill="hold"/>
                                        <p:tgtEl>
                                          <p:spTgt spid="10"/>
                                        </p:tgtEl>
                                        <p:attrNameLst>
                                          <p:attrName>ppt_h</p:attrName>
                                        </p:attrNameLst>
                                      </p:cBhvr>
                                      <p:tavLst>
                                        <p:tav tm="0">
                                          <p:val>
                                            <p:fltVal val="0"/>
                                          </p:val>
                                        </p:tav>
                                        <p:tav tm="100000">
                                          <p:val>
                                            <p:strVal val="#ppt_h"/>
                                          </p:val>
                                        </p:tav>
                                      </p:tavLst>
                                    </p:anim>
                                    <p:animEffect transition="in" filter="fade">
                                      <p:cBhvr>
                                        <p:cTn id="33" dur="750"/>
                                        <p:tgtEl>
                                          <p:spTgt spid="10"/>
                                        </p:tgtEl>
                                      </p:cBhvr>
                                    </p:animEffect>
                                  </p:childTnLst>
                                </p:cTn>
                              </p:par>
                            </p:childTnLst>
                          </p:cTn>
                        </p:par>
                        <p:par>
                          <p:cTn id="34" fill="hold">
                            <p:stCondLst>
                              <p:cond delay="375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750" fill="hold"/>
                                        <p:tgtEl>
                                          <p:spTgt spid="14"/>
                                        </p:tgtEl>
                                        <p:attrNameLst>
                                          <p:attrName>ppt_w</p:attrName>
                                        </p:attrNameLst>
                                      </p:cBhvr>
                                      <p:tavLst>
                                        <p:tav tm="0">
                                          <p:val>
                                            <p:fltVal val="0"/>
                                          </p:val>
                                        </p:tav>
                                        <p:tav tm="100000">
                                          <p:val>
                                            <p:strVal val="#ppt_w"/>
                                          </p:val>
                                        </p:tav>
                                      </p:tavLst>
                                    </p:anim>
                                    <p:anim calcmode="lin" valueType="num">
                                      <p:cBhvr>
                                        <p:cTn id="38" dur="750" fill="hold"/>
                                        <p:tgtEl>
                                          <p:spTgt spid="14"/>
                                        </p:tgtEl>
                                        <p:attrNameLst>
                                          <p:attrName>ppt_h</p:attrName>
                                        </p:attrNameLst>
                                      </p:cBhvr>
                                      <p:tavLst>
                                        <p:tav tm="0">
                                          <p:val>
                                            <p:fltVal val="0"/>
                                          </p:val>
                                        </p:tav>
                                        <p:tav tm="100000">
                                          <p:val>
                                            <p:strVal val="#ppt_h"/>
                                          </p:val>
                                        </p:tav>
                                      </p:tavLst>
                                    </p:anim>
                                    <p:animEffect transition="in" filter="fade">
                                      <p:cBhvr>
                                        <p:cTn id="39" dur="750"/>
                                        <p:tgtEl>
                                          <p:spTgt spid="1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fltVal val="0"/>
                                          </p:val>
                                        </p:tav>
                                        <p:tav tm="100000">
                                          <p:val>
                                            <p:strVal val="#ppt_w"/>
                                          </p:val>
                                        </p:tav>
                                      </p:tavLst>
                                    </p:anim>
                                    <p:anim calcmode="lin" valueType="num">
                                      <p:cBhvr>
                                        <p:cTn id="44" dur="750" fill="hold"/>
                                        <p:tgtEl>
                                          <p:spTgt spid="15"/>
                                        </p:tgtEl>
                                        <p:attrNameLst>
                                          <p:attrName>ppt_h</p:attrName>
                                        </p:attrNameLst>
                                      </p:cBhvr>
                                      <p:tavLst>
                                        <p:tav tm="0">
                                          <p:val>
                                            <p:fltVal val="0"/>
                                          </p:val>
                                        </p:tav>
                                        <p:tav tm="100000">
                                          <p:val>
                                            <p:strVal val="#ppt_h"/>
                                          </p:val>
                                        </p:tav>
                                      </p:tavLst>
                                    </p:anim>
                                    <p:animEffect transition="in" filter="fade">
                                      <p:cBhvr>
                                        <p:cTn id="45" dur="750"/>
                                        <p:tgtEl>
                                          <p:spTgt spid="15"/>
                                        </p:tgtEl>
                                      </p:cBhvr>
                                    </p:animEffect>
                                  </p:childTnLst>
                                </p:cTn>
                              </p:par>
                            </p:childTnLst>
                          </p:cTn>
                        </p:par>
                        <p:par>
                          <p:cTn id="46" fill="hold">
                            <p:stCondLst>
                              <p:cond delay="525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750" fill="hold"/>
                                        <p:tgtEl>
                                          <p:spTgt spid="12"/>
                                        </p:tgtEl>
                                        <p:attrNameLst>
                                          <p:attrName>ppt_w</p:attrName>
                                        </p:attrNameLst>
                                      </p:cBhvr>
                                      <p:tavLst>
                                        <p:tav tm="0">
                                          <p:val>
                                            <p:fltVal val="0"/>
                                          </p:val>
                                        </p:tav>
                                        <p:tav tm="100000">
                                          <p:val>
                                            <p:strVal val="#ppt_w"/>
                                          </p:val>
                                        </p:tav>
                                      </p:tavLst>
                                    </p:anim>
                                    <p:anim calcmode="lin" valueType="num">
                                      <p:cBhvr>
                                        <p:cTn id="50" dur="750" fill="hold"/>
                                        <p:tgtEl>
                                          <p:spTgt spid="12"/>
                                        </p:tgtEl>
                                        <p:attrNameLst>
                                          <p:attrName>ppt_h</p:attrName>
                                        </p:attrNameLst>
                                      </p:cBhvr>
                                      <p:tavLst>
                                        <p:tav tm="0">
                                          <p:val>
                                            <p:fltVal val="0"/>
                                          </p:val>
                                        </p:tav>
                                        <p:tav tm="100000">
                                          <p:val>
                                            <p:strVal val="#ppt_h"/>
                                          </p:val>
                                        </p:tav>
                                      </p:tavLst>
                                    </p:anim>
                                    <p:animEffect transition="in" filter="fade">
                                      <p:cBhvr>
                                        <p:cTn id="51" dur="750"/>
                                        <p:tgtEl>
                                          <p:spTgt spid="12"/>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750" fill="hold"/>
                                        <p:tgtEl>
                                          <p:spTgt spid="11"/>
                                        </p:tgtEl>
                                        <p:attrNameLst>
                                          <p:attrName>ppt_w</p:attrName>
                                        </p:attrNameLst>
                                      </p:cBhvr>
                                      <p:tavLst>
                                        <p:tav tm="0">
                                          <p:val>
                                            <p:fltVal val="0"/>
                                          </p:val>
                                        </p:tav>
                                        <p:tav tm="100000">
                                          <p:val>
                                            <p:strVal val="#ppt_w"/>
                                          </p:val>
                                        </p:tav>
                                      </p:tavLst>
                                    </p:anim>
                                    <p:anim calcmode="lin" valueType="num">
                                      <p:cBhvr>
                                        <p:cTn id="56" dur="750" fill="hold"/>
                                        <p:tgtEl>
                                          <p:spTgt spid="11"/>
                                        </p:tgtEl>
                                        <p:attrNameLst>
                                          <p:attrName>ppt_h</p:attrName>
                                        </p:attrNameLst>
                                      </p:cBhvr>
                                      <p:tavLst>
                                        <p:tav tm="0">
                                          <p:val>
                                            <p:fltVal val="0"/>
                                          </p:val>
                                        </p:tav>
                                        <p:tav tm="100000">
                                          <p:val>
                                            <p:strVal val="#ppt_h"/>
                                          </p:val>
                                        </p:tav>
                                      </p:tavLst>
                                    </p:anim>
                                    <p:animEffect transition="in" filter="fade">
                                      <p:cBhvr>
                                        <p:cTn id="57" dur="750"/>
                                        <p:tgtEl>
                                          <p:spTgt spid="11"/>
                                        </p:tgtEl>
                                      </p:cBhvr>
                                    </p:animEffect>
                                  </p:childTnLst>
                                </p:cTn>
                              </p:par>
                            </p:childTnLst>
                          </p:cTn>
                        </p:par>
                        <p:par>
                          <p:cTn id="58" fill="hold">
                            <p:stCondLst>
                              <p:cond delay="6750"/>
                            </p:stCondLst>
                            <p:childTnLst>
                              <p:par>
                                <p:cTn id="59" presetID="5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750" fill="hold"/>
                                        <p:tgtEl>
                                          <p:spTgt spid="13"/>
                                        </p:tgtEl>
                                        <p:attrNameLst>
                                          <p:attrName>ppt_w</p:attrName>
                                        </p:attrNameLst>
                                      </p:cBhvr>
                                      <p:tavLst>
                                        <p:tav tm="0">
                                          <p:val>
                                            <p:fltVal val="0"/>
                                          </p:val>
                                        </p:tav>
                                        <p:tav tm="100000">
                                          <p:val>
                                            <p:strVal val="#ppt_w"/>
                                          </p:val>
                                        </p:tav>
                                      </p:tavLst>
                                    </p:anim>
                                    <p:anim calcmode="lin" valueType="num">
                                      <p:cBhvr>
                                        <p:cTn id="62" dur="750" fill="hold"/>
                                        <p:tgtEl>
                                          <p:spTgt spid="13"/>
                                        </p:tgtEl>
                                        <p:attrNameLst>
                                          <p:attrName>ppt_h</p:attrName>
                                        </p:attrNameLst>
                                      </p:cBhvr>
                                      <p:tavLst>
                                        <p:tav tm="0">
                                          <p:val>
                                            <p:fltVal val="0"/>
                                          </p:val>
                                        </p:tav>
                                        <p:tav tm="100000">
                                          <p:val>
                                            <p:strVal val="#ppt_h"/>
                                          </p:val>
                                        </p:tav>
                                      </p:tavLst>
                                    </p:anim>
                                    <p:animEffect transition="in" filter="fade">
                                      <p:cBhvr>
                                        <p:cTn id="63" dur="7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1" grpId="0"/>
      <p:bldP spid="12" grpId="0"/>
      <p:bldP spid="13" grpId="0"/>
      <p:bldP spid="14"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D8032-5F27-4F8B-9DE3-62C2E4FEAF55}"/>
              </a:ext>
            </a:extLst>
          </p:cNvPr>
          <p:cNvSpPr>
            <a:spLocks noGrp="1"/>
          </p:cNvSpPr>
          <p:nvPr>
            <p:ph type="title" idx="4294967295"/>
          </p:nvPr>
        </p:nvSpPr>
        <p:spPr>
          <a:xfrm>
            <a:off x="353568" y="243840"/>
            <a:ext cx="11119104" cy="1346200"/>
          </a:xfrm>
          <a:solidFill>
            <a:srgbClr val="FF0000"/>
          </a:solidFill>
        </p:spPr>
        <p:txBody>
          <a:bodyPr>
            <a:normAutofit/>
          </a:bodyPr>
          <a:lstStyle/>
          <a:p>
            <a:pPr algn="ctr"/>
            <a:r>
              <a:rPr lang="en-US" sz="4000" b="1" u="sng" dirty="0"/>
              <a:t>Famous Cases</a:t>
            </a:r>
            <a:endParaRPr lang="en-US" sz="4000" dirty="0"/>
          </a:p>
        </p:txBody>
      </p:sp>
      <p:sp>
        <p:nvSpPr>
          <p:cNvPr id="3" name="Content Placeholder 2">
            <a:extLst>
              <a:ext uri="{FF2B5EF4-FFF2-40B4-BE49-F238E27FC236}">
                <a16:creationId xmlns:a16="http://schemas.microsoft.com/office/drawing/2014/main" id="{1F001B94-3996-4B23-A434-6C9817901D7E}"/>
              </a:ext>
            </a:extLst>
          </p:cNvPr>
          <p:cNvSpPr>
            <a:spLocks noGrp="1"/>
          </p:cNvSpPr>
          <p:nvPr>
            <p:ph idx="4294967295"/>
          </p:nvPr>
        </p:nvSpPr>
        <p:spPr>
          <a:xfrm>
            <a:off x="353568" y="2267712"/>
            <a:ext cx="11618976" cy="4346448"/>
          </a:xfrm>
          <a:solidFill>
            <a:schemeClr val="bg1">
              <a:lumMod val="65000"/>
            </a:schemeClr>
          </a:solidFill>
        </p:spPr>
        <p:txBody>
          <a:bodyPr>
            <a:normAutofit fontScale="77500" lnSpcReduction="20000"/>
          </a:bodyPr>
          <a:lstStyle/>
          <a:p>
            <a:pPr marL="0" indent="0">
              <a:buNone/>
            </a:pPr>
            <a:r>
              <a:rPr lang="en-US" sz="5100" dirty="0"/>
              <a:t>In 1931, nine black boys were charged with raping two white girls. They were tried in Scottsboro, Alabama, and became known as the </a:t>
            </a:r>
            <a:r>
              <a:rPr lang="en-US" sz="5100" b="1" dirty="0"/>
              <a:t>Scottsboro Boys</a:t>
            </a:r>
            <a:r>
              <a:rPr lang="en-US" sz="5100" dirty="0"/>
              <a:t>. All-white juries sentenced eight of the boys to death. The cases were heard by the U.S. Supreme Court in Powell v. Alabama (1932), the landmark case which guarantees the right to counsel in a capital trial. After numerous retrials, only one of the boys was sentenced to death, but his sentence was later commuted to life in prison.</a:t>
            </a:r>
          </a:p>
          <a:p>
            <a:pPr marL="0" indent="0">
              <a:buNone/>
            </a:pPr>
            <a:endParaRPr lang="en-US" sz="3600" b="1" dirty="0"/>
          </a:p>
          <a:p>
            <a:pPr marL="0" indent="0">
              <a:buNone/>
            </a:pPr>
            <a:endParaRPr lang="en-US" sz="3600" dirty="0">
              <a:hlinkClick r:id="rId2"/>
            </a:endParaRPr>
          </a:p>
          <a:p>
            <a:pPr marL="0" indent="0">
              <a:buNone/>
            </a:pPr>
            <a:endParaRPr lang="en-US" sz="3600" dirty="0">
              <a:hlinkClick r:id="rId2"/>
            </a:endParaRPr>
          </a:p>
          <a:p>
            <a:pPr marL="0" indent="0">
              <a:buNone/>
            </a:pPr>
            <a:endParaRPr lang="en-US" sz="3600" dirty="0">
              <a:hlinkClick r:id="rId2"/>
            </a:endParaRPr>
          </a:p>
          <a:p>
            <a:pPr marL="0" indent="0">
              <a:buNone/>
            </a:pPr>
            <a:endParaRPr lang="en-US" sz="1500" b="1" dirty="0"/>
          </a:p>
          <a:p>
            <a:pPr marL="0" indent="0">
              <a:buNone/>
            </a:pPr>
            <a:endParaRPr lang="en-US" sz="1500" b="1" dirty="0"/>
          </a:p>
          <a:p>
            <a:endParaRPr lang="en-US" sz="1500" dirty="0"/>
          </a:p>
        </p:txBody>
      </p:sp>
      <p:sp>
        <p:nvSpPr>
          <p:cNvPr id="4" name="Rectangle 3">
            <a:extLst>
              <a:ext uri="{FF2B5EF4-FFF2-40B4-BE49-F238E27FC236}">
                <a16:creationId xmlns:a16="http://schemas.microsoft.com/office/drawing/2014/main" id="{67C16A02-66CD-47D8-885D-D875343F5B5B}"/>
              </a:ext>
            </a:extLst>
          </p:cNvPr>
          <p:cNvSpPr/>
          <p:nvPr/>
        </p:nvSpPr>
        <p:spPr>
          <a:xfrm>
            <a:off x="3365782" y="1317879"/>
            <a:ext cx="5295552" cy="1015663"/>
          </a:xfrm>
          <a:prstGeom prst="rect">
            <a:avLst/>
          </a:prstGeom>
        </p:spPr>
        <p:txBody>
          <a:bodyPr wrap="none">
            <a:spAutoFit/>
          </a:bodyPr>
          <a:lstStyle/>
          <a:p>
            <a:r>
              <a:rPr lang="en-US" sz="6000" b="1" dirty="0"/>
              <a:t>Scottsboro Boys</a:t>
            </a:r>
          </a:p>
        </p:txBody>
      </p:sp>
    </p:spTree>
    <p:extLst>
      <p:ext uri="{BB962C8B-B14F-4D97-AF65-F5344CB8AC3E}">
        <p14:creationId xmlns:p14="http://schemas.microsoft.com/office/powerpoint/2010/main" val="205702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xit" presetSubtype="0" fill="hold" grpId="0" nodeType="afterEffect">
                                  <p:stCondLst>
                                    <p:cond delay="0"/>
                                  </p:stCondLst>
                                  <p:childTnLst>
                                    <p:animEffect transition="out" filter="fade">
                                      <p:cBhvr>
                                        <p:cTn id="6" dur="1000"/>
                                        <p:tgtEl>
                                          <p:spTgt spid="4"/>
                                        </p:tgtEl>
                                      </p:cBhvr>
                                    </p:animEffect>
                                    <p:anim calcmode="lin" valueType="num">
                                      <p:cBhvr>
                                        <p:cTn id="7" dur="1000"/>
                                        <p:tgtEl>
                                          <p:spTgt spid="4"/>
                                        </p:tgtEl>
                                        <p:attrNameLst>
                                          <p:attrName>ppt_x</p:attrName>
                                        </p:attrNameLst>
                                      </p:cBhvr>
                                      <p:tavLst>
                                        <p:tav tm="0">
                                          <p:val>
                                            <p:strVal val="ppt_x"/>
                                          </p:val>
                                        </p:tav>
                                        <p:tav tm="100000">
                                          <p:val>
                                            <p:strVal val="ppt_x"/>
                                          </p:val>
                                        </p:tav>
                                      </p:tavLst>
                                    </p:anim>
                                    <p:anim calcmode="lin" valueType="num">
                                      <p:cBhvr>
                                        <p:cTn id="8" dur="1000"/>
                                        <p:tgtEl>
                                          <p:spTgt spid="4"/>
                                        </p:tgtEl>
                                        <p:attrNameLst>
                                          <p:attrName>ppt_y</p:attrName>
                                        </p:attrNameLst>
                                      </p:cBhvr>
                                      <p:tavLst>
                                        <p:tav tm="0">
                                          <p:val>
                                            <p:strVal val="ppt_y"/>
                                          </p:val>
                                        </p:tav>
                                        <p:tav tm="100000">
                                          <p:val>
                                            <p:strVal val="ppt_y+.1"/>
                                          </p:val>
                                        </p:tav>
                                      </p:tavLst>
                                    </p:anim>
                                    <p:set>
                                      <p:cBhvr>
                                        <p:cTn id="9"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D3ABFD4-1AEE-4C6A-A587-8B768C19A9E7}"/>
              </a:ext>
            </a:extLst>
          </p:cNvPr>
          <p:cNvSpPr/>
          <p:nvPr/>
        </p:nvSpPr>
        <p:spPr>
          <a:xfrm>
            <a:off x="207265" y="575778"/>
            <a:ext cx="11606784" cy="1384995"/>
          </a:xfrm>
          <a:prstGeom prst="rect">
            <a:avLst/>
          </a:prstGeom>
          <a:solidFill>
            <a:srgbClr val="FF0000"/>
          </a:solidFill>
        </p:spPr>
        <p:txBody>
          <a:bodyPr wrap="square">
            <a:spAutoFit/>
          </a:bodyPr>
          <a:lstStyle/>
          <a:p>
            <a:pPr algn="ctr"/>
            <a:r>
              <a:rPr lang="en-US" sz="2800" dirty="0">
                <a:highlight>
                  <a:srgbClr val="FF0000"/>
                </a:highlight>
              </a:rPr>
              <a:t>March 26, 1931 - "Scottsboro Boys" Falsely Accused of Rape, Arrested</a:t>
            </a:r>
          </a:p>
          <a:p>
            <a:pPr algn="ctr"/>
            <a:r>
              <a:rPr lang="en-US" sz="2800" b="1" dirty="0">
                <a:highlight>
                  <a:srgbClr val="FF0000"/>
                </a:highlight>
                <a:hlinkClick r:id="rId2">
                  <a:extLst>
                    <a:ext uri="{A12FA001-AC4F-418D-AE19-62706E023703}">
                      <ahyp:hlinkClr xmlns:ahyp="http://schemas.microsoft.com/office/drawing/2018/hyperlinkcolor" val="tx"/>
                    </a:ext>
                  </a:extLst>
                </a:hlinkClick>
              </a:rPr>
              <a:t>https://www.youtube.com/watch?v=k_q4GG3iHGY</a:t>
            </a:r>
            <a:endParaRPr lang="en-US" sz="2800" b="1" dirty="0">
              <a:highlight>
                <a:srgbClr val="FF0000"/>
              </a:highlight>
            </a:endParaRPr>
          </a:p>
          <a:p>
            <a:pPr algn="ctr"/>
            <a:endParaRPr lang="en-US" sz="2800" b="1" dirty="0">
              <a:highlight>
                <a:srgbClr val="FF0000"/>
              </a:highlight>
            </a:endParaRPr>
          </a:p>
        </p:txBody>
      </p:sp>
      <p:pic>
        <p:nvPicPr>
          <p:cNvPr id="6" name="Picture 5" descr="A group of people standing in front of a building&#10;&#10;Description automatically generated">
            <a:extLst>
              <a:ext uri="{FF2B5EF4-FFF2-40B4-BE49-F238E27FC236}">
                <a16:creationId xmlns:a16="http://schemas.microsoft.com/office/drawing/2014/main" id="{127E456C-D1EF-4C13-A270-558B587B5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8429" y="2095130"/>
            <a:ext cx="6396306" cy="3688537"/>
          </a:xfrm>
          <a:prstGeom prst="rect">
            <a:avLst/>
          </a:prstGeom>
        </p:spPr>
      </p:pic>
      <p:pic>
        <p:nvPicPr>
          <p:cNvPr id="9" name="Picture 8" descr="A sign in front of a brick building&#10;&#10;Description automatically generated">
            <a:extLst>
              <a:ext uri="{FF2B5EF4-FFF2-40B4-BE49-F238E27FC236}">
                <a16:creationId xmlns:a16="http://schemas.microsoft.com/office/drawing/2014/main" id="{23EAC078-C5F2-4531-A877-5943FB1CF8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41" y="2361462"/>
            <a:ext cx="5064888" cy="3798666"/>
          </a:xfrm>
          <a:prstGeom prst="rect">
            <a:avLst/>
          </a:prstGeom>
        </p:spPr>
      </p:pic>
      <p:sp>
        <p:nvSpPr>
          <p:cNvPr id="7" name="Rectangle 6">
            <a:extLst>
              <a:ext uri="{FF2B5EF4-FFF2-40B4-BE49-F238E27FC236}">
                <a16:creationId xmlns:a16="http://schemas.microsoft.com/office/drawing/2014/main" id="{1D170A68-5729-4575-AFFF-42EED547EC91}"/>
              </a:ext>
            </a:extLst>
          </p:cNvPr>
          <p:cNvSpPr/>
          <p:nvPr/>
        </p:nvSpPr>
        <p:spPr>
          <a:xfrm>
            <a:off x="9747563" y="5992158"/>
            <a:ext cx="2237172" cy="800219"/>
          </a:xfrm>
          <a:prstGeom prst="rect">
            <a:avLst/>
          </a:prstGeom>
          <a:solidFill>
            <a:srgbClr val="FFFF00"/>
          </a:solidFill>
          <a:ln>
            <a:solidFill>
              <a:srgbClr val="FF0000"/>
            </a:solidFill>
          </a:ln>
        </p:spPr>
        <p:txBody>
          <a:bodyPr wrap="square">
            <a:spAutoFit/>
          </a:bodyPr>
          <a:lstStyle/>
          <a:p>
            <a:r>
              <a:rPr lang="en-US" dirty="0">
                <a:solidFill>
                  <a:srgbClr val="000000"/>
                </a:solidFill>
                <a:latin typeface="Merriweather Sans"/>
              </a:rPr>
              <a:t>sidebar:</a:t>
            </a:r>
          </a:p>
          <a:p>
            <a:r>
              <a:rPr lang="en-US" sz="2800" dirty="0" err="1">
                <a:solidFill>
                  <a:srgbClr val="000000"/>
                </a:solidFill>
                <a:latin typeface="Merriweather Sans"/>
              </a:rPr>
              <a:t>Voir</a:t>
            </a:r>
            <a:r>
              <a:rPr lang="en-US" sz="2800" dirty="0">
                <a:solidFill>
                  <a:srgbClr val="000000"/>
                </a:solidFill>
                <a:latin typeface="Merriweather Sans"/>
              </a:rPr>
              <a:t> Dire</a:t>
            </a:r>
            <a:endParaRPr lang="en-US" sz="2800" dirty="0"/>
          </a:p>
        </p:txBody>
      </p:sp>
    </p:spTree>
    <p:extLst>
      <p:ext uri="{BB962C8B-B14F-4D97-AF65-F5344CB8AC3E}">
        <p14:creationId xmlns:p14="http://schemas.microsoft.com/office/powerpoint/2010/main" val="40139754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C5A6683-4517-4807-A934-0EB6D4A2B402}"/>
              </a:ext>
            </a:extLst>
          </p:cNvPr>
          <p:cNvSpPr/>
          <p:nvPr/>
        </p:nvSpPr>
        <p:spPr>
          <a:xfrm>
            <a:off x="766724" y="1105286"/>
            <a:ext cx="10534261" cy="5632311"/>
          </a:xfrm>
          <a:prstGeom prst="rect">
            <a:avLst/>
          </a:prstGeom>
        </p:spPr>
        <p:txBody>
          <a:bodyPr wrap="square">
            <a:spAutoFit/>
          </a:bodyPr>
          <a:lstStyle/>
          <a:p>
            <a:r>
              <a:rPr lang="en-US" sz="2400" b="1" dirty="0"/>
              <a:t>Cornelius Singleton</a:t>
            </a:r>
            <a:r>
              <a:rPr lang="en-US" sz="2400" dirty="0"/>
              <a:t>, an inmate with an IQ of 55, was executed November 20, 1992.</a:t>
            </a:r>
          </a:p>
          <a:p>
            <a:endParaRPr lang="en-US" b="1" dirty="0"/>
          </a:p>
          <a:p>
            <a:endParaRPr lang="en-US" b="1" dirty="0"/>
          </a:p>
          <a:p>
            <a:r>
              <a:rPr lang="en-US" sz="2400" b="1" dirty="0"/>
              <a:t>Darrell B. Grayson</a:t>
            </a:r>
            <a:r>
              <a:rPr lang="en-US" sz="2400" dirty="0"/>
              <a:t>, an African-American man, was convicted by an all-white jury for the murder of a white woman. The Innocence Project sought DNA testing in Grayson's case, saying that testing not available at the time of his trial might prove him innocent. Requests for new testing were denied, and Grayson was executed on July 26, 2007.</a:t>
            </a:r>
          </a:p>
          <a:p>
            <a:endParaRPr lang="en-US" dirty="0"/>
          </a:p>
          <a:p>
            <a:endParaRPr lang="en-US" dirty="0"/>
          </a:p>
          <a:p>
            <a:r>
              <a:rPr lang="en-US" sz="2400" b="1" dirty="0"/>
              <a:t>Holly Wood </a:t>
            </a:r>
            <a:r>
              <a:rPr lang="en-US" sz="2400" dirty="0"/>
              <a:t>was executed September 9, 2010 despite evidence that he was intellectually disabled, and therefore exempt from execution. His lawyer did not present evidence of Wood's low IQ during Wood's original trial. A federal District Court overturned Wood's sentence, but the U.S. Supreme Court agreed with the ruling from the U.S. Court of Appeals for the Eleventh Circuit that Wood failed to show that the lawyers were constitutionally ineffective.</a:t>
            </a:r>
          </a:p>
        </p:txBody>
      </p:sp>
      <p:sp>
        <p:nvSpPr>
          <p:cNvPr id="3" name="Rectangle 2">
            <a:extLst>
              <a:ext uri="{FF2B5EF4-FFF2-40B4-BE49-F238E27FC236}">
                <a16:creationId xmlns:a16="http://schemas.microsoft.com/office/drawing/2014/main" id="{5314CDF7-363A-488D-AD30-BD9265C48C7D}"/>
              </a:ext>
            </a:extLst>
          </p:cNvPr>
          <p:cNvSpPr/>
          <p:nvPr/>
        </p:nvSpPr>
        <p:spPr>
          <a:xfrm>
            <a:off x="463118" y="244690"/>
            <a:ext cx="11265763" cy="646331"/>
          </a:xfrm>
          <a:prstGeom prst="rect">
            <a:avLst/>
          </a:prstGeom>
          <a:solidFill>
            <a:srgbClr val="FF0000"/>
          </a:solidFill>
        </p:spPr>
        <p:txBody>
          <a:bodyPr wrap="square">
            <a:spAutoFit/>
          </a:bodyPr>
          <a:lstStyle/>
          <a:p>
            <a:pPr algn="ctr"/>
            <a:r>
              <a:rPr lang="en-US" sz="3600" u="sng" dirty="0"/>
              <a:t>Famous Cases (cont’d.)</a:t>
            </a:r>
            <a:endParaRPr lang="en-US" sz="3600" dirty="0"/>
          </a:p>
        </p:txBody>
      </p:sp>
    </p:spTree>
    <p:extLst>
      <p:ext uri="{BB962C8B-B14F-4D97-AF65-F5344CB8AC3E}">
        <p14:creationId xmlns:p14="http://schemas.microsoft.com/office/powerpoint/2010/main" val="306878821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6D2497-A6E0-40C4-B092-E86C9F0E2A7B}"/>
              </a:ext>
            </a:extLst>
          </p:cNvPr>
          <p:cNvSpPr/>
          <p:nvPr/>
        </p:nvSpPr>
        <p:spPr>
          <a:xfrm>
            <a:off x="1198487" y="302359"/>
            <a:ext cx="10138298" cy="6555641"/>
          </a:xfrm>
          <a:prstGeom prst="rect">
            <a:avLst/>
          </a:prstGeom>
          <a:solidFill>
            <a:schemeClr val="bg2"/>
          </a:solidFill>
        </p:spPr>
        <p:txBody>
          <a:bodyPr wrap="square">
            <a:spAutoFit/>
          </a:bodyPr>
          <a:lstStyle/>
          <a:p>
            <a:r>
              <a:rPr lang="en-US" sz="6000" b="1" dirty="0"/>
              <a:t>The </a:t>
            </a:r>
            <a:r>
              <a:rPr lang="en-US" sz="6000" b="1" dirty="0">
                <a:solidFill>
                  <a:srgbClr val="C00000"/>
                </a:solidFill>
              </a:rPr>
              <a:t>history of the death penalty in Alabama </a:t>
            </a:r>
            <a:r>
              <a:rPr lang="en-US" sz="6000" b="1" dirty="0"/>
              <a:t>shows without question that throughout the state's history, the legislature has authorized the </a:t>
            </a:r>
            <a:r>
              <a:rPr lang="en-US" sz="6000" b="1" dirty="0">
                <a:solidFill>
                  <a:srgbClr val="C00000"/>
                </a:solidFill>
              </a:rPr>
              <a:t>death penalty </a:t>
            </a:r>
            <a:r>
              <a:rPr lang="en-US" sz="6000" b="1" dirty="0"/>
              <a:t>for the </a:t>
            </a:r>
            <a:r>
              <a:rPr lang="en-US" sz="6000" b="1" dirty="0">
                <a:solidFill>
                  <a:srgbClr val="C00000"/>
                </a:solidFill>
              </a:rPr>
              <a:t>intentional killing of another</a:t>
            </a:r>
            <a:r>
              <a:rPr lang="en-US" sz="6000" b="1" dirty="0"/>
              <a:t>. </a:t>
            </a:r>
          </a:p>
        </p:txBody>
      </p:sp>
    </p:spTree>
    <p:extLst>
      <p:ext uri="{BB962C8B-B14F-4D97-AF65-F5344CB8AC3E}">
        <p14:creationId xmlns:p14="http://schemas.microsoft.com/office/powerpoint/2010/main" val="342200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F405AF1-49BF-4544-835C-CDE5857379E8}"/>
              </a:ext>
            </a:extLst>
          </p:cNvPr>
          <p:cNvSpPr/>
          <p:nvPr/>
        </p:nvSpPr>
        <p:spPr>
          <a:xfrm>
            <a:off x="390930" y="4091216"/>
            <a:ext cx="11593923" cy="2308324"/>
          </a:xfrm>
          <a:prstGeom prst="rect">
            <a:avLst/>
          </a:prstGeom>
          <a:solidFill>
            <a:schemeClr val="bg1">
              <a:lumMod val="85000"/>
            </a:schemeClr>
          </a:solidFill>
        </p:spPr>
        <p:txBody>
          <a:bodyPr wrap="square">
            <a:spAutoFit/>
          </a:bodyPr>
          <a:lstStyle/>
          <a:p>
            <a:r>
              <a:rPr lang="en-US" b="1" dirty="0">
                <a:solidFill>
                  <a:srgbClr val="000000"/>
                </a:solidFill>
                <a:latin typeface="Helvetica" panose="020B0604020202020204" pitchFamily="34" charset="0"/>
              </a:rPr>
              <a:t>Death Penalty:</a:t>
            </a:r>
            <a:r>
              <a:rPr lang="en-US" dirty="0">
                <a:solidFill>
                  <a:srgbClr val="000000"/>
                </a:solidFill>
                <a:latin typeface="Helvetica" panose="020B0604020202020204" pitchFamily="34" charset="0"/>
              </a:rPr>
              <a:t> Yes</a:t>
            </a:r>
          </a:p>
          <a:p>
            <a:br>
              <a:rPr lang="en-US" dirty="0"/>
            </a:br>
            <a:r>
              <a:rPr lang="en-US" b="1" dirty="0">
                <a:solidFill>
                  <a:srgbClr val="000000"/>
                </a:solidFill>
                <a:latin typeface="Helvetica" panose="020B0604020202020204" pitchFamily="34" charset="0"/>
              </a:rPr>
              <a:t>Date of Reinstatement (following Furman v. Georgia):</a:t>
            </a:r>
            <a:r>
              <a:rPr lang="en-US" dirty="0">
                <a:solidFill>
                  <a:srgbClr val="000000"/>
                </a:solidFill>
                <a:latin typeface="Helvetica" panose="020B0604020202020204" pitchFamily="34" charset="0"/>
              </a:rPr>
              <a:t> May 3, 1976</a:t>
            </a:r>
          </a:p>
          <a:p>
            <a:br>
              <a:rPr lang="en-US" dirty="0"/>
            </a:br>
            <a:r>
              <a:rPr lang="en-US" b="1" dirty="0">
                <a:solidFill>
                  <a:srgbClr val="000000"/>
                </a:solidFill>
                <a:latin typeface="Helvetica" panose="020B0604020202020204" pitchFamily="34" charset="0"/>
              </a:rPr>
              <a:t>Location of Death Row:</a:t>
            </a:r>
            <a:r>
              <a:rPr lang="en-US" dirty="0">
                <a:solidFill>
                  <a:srgbClr val="000000"/>
                </a:solidFill>
                <a:latin typeface="Helvetica" panose="020B0604020202020204" pitchFamily="34" charset="0"/>
              </a:rPr>
              <a:t> Holman Prison, Atmore (main), William E. Donaldson Prison near Birmingham (secondary), Tutwiler Prison (women)</a:t>
            </a:r>
          </a:p>
          <a:p>
            <a:br>
              <a:rPr lang="en-US" dirty="0"/>
            </a:br>
            <a:r>
              <a:rPr lang="en-US" b="1" dirty="0">
                <a:solidFill>
                  <a:srgbClr val="000000"/>
                </a:solidFill>
                <a:latin typeface="Helvetica" panose="020B0604020202020204" pitchFamily="34" charset="0"/>
              </a:rPr>
              <a:t>Location of Executions: </a:t>
            </a:r>
            <a:r>
              <a:rPr lang="en-US" dirty="0">
                <a:solidFill>
                  <a:srgbClr val="000000"/>
                </a:solidFill>
                <a:latin typeface="Helvetica" panose="020B0604020202020204" pitchFamily="34" charset="0"/>
              </a:rPr>
              <a:t>Holman Prison, Atmore</a:t>
            </a:r>
            <a:endParaRPr lang="en-US" dirty="0"/>
          </a:p>
        </p:txBody>
      </p:sp>
      <p:pic>
        <p:nvPicPr>
          <p:cNvPr id="10" name="Picture 9" descr="A close up of a newspaper&#10;&#10;Description automatically generated">
            <a:extLst>
              <a:ext uri="{FF2B5EF4-FFF2-40B4-BE49-F238E27FC236}">
                <a16:creationId xmlns:a16="http://schemas.microsoft.com/office/drawing/2014/main" id="{4E0BDD3E-20F5-4C11-971B-51A0D1CE14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3488" y="215768"/>
            <a:ext cx="4474217" cy="3672866"/>
          </a:xfrm>
          <a:prstGeom prst="rect">
            <a:avLst/>
          </a:prstGeom>
        </p:spPr>
      </p:pic>
      <p:pic>
        <p:nvPicPr>
          <p:cNvPr id="7" name="Picture 6">
            <a:extLst>
              <a:ext uri="{FF2B5EF4-FFF2-40B4-BE49-F238E27FC236}">
                <a16:creationId xmlns:a16="http://schemas.microsoft.com/office/drawing/2014/main" id="{01583FB3-5482-4949-9C11-9EAC9F49B9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9101" y="422789"/>
            <a:ext cx="3285575" cy="3099026"/>
          </a:xfrm>
          <a:prstGeom prst="rect">
            <a:avLst/>
          </a:prstGeom>
        </p:spPr>
      </p:pic>
    </p:spTree>
    <p:extLst>
      <p:ext uri="{BB962C8B-B14F-4D97-AF65-F5344CB8AC3E}">
        <p14:creationId xmlns:p14="http://schemas.microsoft.com/office/powerpoint/2010/main" val="4234944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xit" presetSubtype="0" fill="hold" nodeType="withEffect">
                                  <p:stCondLst>
                                    <p:cond delay="0"/>
                                  </p:stCondLst>
                                  <p:childTnLst>
                                    <p:animEffect transition="out" filter="fade">
                                      <p:cBhvr>
                                        <p:cTn id="6" dur="2000"/>
                                        <p:tgtEl>
                                          <p:spTgt spid="7"/>
                                        </p:tgtEl>
                                      </p:cBhvr>
                                    </p:animEffect>
                                    <p:anim calcmode="lin" valueType="num">
                                      <p:cBhvr>
                                        <p:cTn id="7" dur="2000"/>
                                        <p:tgtEl>
                                          <p:spTgt spid="7"/>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7"/>
                                        </p:tgtEl>
                                        <p:attrNameLst>
                                          <p:attrName>ppt_h</p:attrName>
                                        </p:attrNameLst>
                                      </p:cBhvr>
                                      <p:tavLst>
                                        <p:tav tm="0">
                                          <p:val>
                                            <p:strVal val="ppt_h"/>
                                          </p:val>
                                        </p:tav>
                                        <p:tav tm="100000">
                                          <p:val>
                                            <p:strVal val="ppt_h"/>
                                          </p:val>
                                        </p:tav>
                                      </p:tavLst>
                                    </p:anim>
                                    <p:set>
                                      <p:cBhvr>
                                        <p:cTn id="9"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group of people posing for the camera&#10;&#10;Description automatically generated">
            <a:extLst>
              <a:ext uri="{FF2B5EF4-FFF2-40B4-BE49-F238E27FC236}">
                <a16:creationId xmlns:a16="http://schemas.microsoft.com/office/drawing/2014/main" id="{44D67525-4093-43E2-B57F-85FF04C094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299" y="1341868"/>
            <a:ext cx="11201400" cy="5381625"/>
          </a:xfrm>
          <a:prstGeom prst="rect">
            <a:avLst/>
          </a:prstGeom>
          <a:effectLst>
            <a:softEdge rad="317500"/>
          </a:effectLst>
        </p:spPr>
      </p:pic>
      <p:sp>
        <p:nvSpPr>
          <p:cNvPr id="3" name="Content Placeholder 2">
            <a:extLst>
              <a:ext uri="{FF2B5EF4-FFF2-40B4-BE49-F238E27FC236}">
                <a16:creationId xmlns:a16="http://schemas.microsoft.com/office/drawing/2014/main" id="{25798F21-BE04-4D68-96D9-D38FD314C336}"/>
              </a:ext>
            </a:extLst>
          </p:cNvPr>
          <p:cNvSpPr>
            <a:spLocks noGrp="1"/>
          </p:cNvSpPr>
          <p:nvPr>
            <p:ph idx="1"/>
          </p:nvPr>
        </p:nvSpPr>
        <p:spPr>
          <a:xfrm>
            <a:off x="1433003" y="1408375"/>
            <a:ext cx="9681840" cy="2364635"/>
          </a:xfrm>
        </p:spPr>
        <p:txBody>
          <a:bodyPr>
            <a:normAutofit lnSpcReduction="10000"/>
          </a:bodyPr>
          <a:lstStyle/>
          <a:p>
            <a:pPr marL="0" indent="0">
              <a:buNone/>
            </a:pPr>
            <a:r>
              <a:rPr lang="en-US" sz="3400" b="1" dirty="0"/>
              <a:t>Walter McMillian was sentenced to death in 1988 despite the jury's recommendation for a life sentence. An investigation by 60 Minutes uncovered prosecutorial misconduct and perjury by witnesses. McMillan was released from prison in 1993.</a:t>
            </a:r>
          </a:p>
        </p:txBody>
      </p:sp>
      <p:sp>
        <p:nvSpPr>
          <p:cNvPr id="4" name="Rectangle 3">
            <a:extLst>
              <a:ext uri="{FF2B5EF4-FFF2-40B4-BE49-F238E27FC236}">
                <a16:creationId xmlns:a16="http://schemas.microsoft.com/office/drawing/2014/main" id="{C058DE5B-0292-49DD-BE65-8625ACAB3C23}"/>
              </a:ext>
            </a:extLst>
          </p:cNvPr>
          <p:cNvSpPr/>
          <p:nvPr/>
        </p:nvSpPr>
        <p:spPr>
          <a:xfrm>
            <a:off x="463118" y="329283"/>
            <a:ext cx="11265763" cy="769441"/>
          </a:xfrm>
          <a:prstGeom prst="rect">
            <a:avLst/>
          </a:prstGeom>
          <a:solidFill>
            <a:srgbClr val="FF0000"/>
          </a:solidFill>
        </p:spPr>
        <p:txBody>
          <a:bodyPr wrap="square">
            <a:spAutoFit/>
          </a:bodyPr>
          <a:lstStyle/>
          <a:p>
            <a:pPr algn="ctr"/>
            <a:r>
              <a:rPr lang="en-US" sz="4400" b="1" u="sng" dirty="0"/>
              <a:t>Notable Exonerations</a:t>
            </a:r>
            <a:endParaRPr lang="en-US" sz="4400" dirty="0"/>
          </a:p>
        </p:txBody>
      </p:sp>
    </p:spTree>
    <p:extLst>
      <p:ext uri="{BB962C8B-B14F-4D97-AF65-F5344CB8AC3E}">
        <p14:creationId xmlns:p14="http://schemas.microsoft.com/office/powerpoint/2010/main" val="39744115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7EC8892-499D-4299-84E5-F7658FFE3F08}"/>
              </a:ext>
            </a:extLst>
          </p:cNvPr>
          <p:cNvSpPr/>
          <p:nvPr/>
        </p:nvSpPr>
        <p:spPr>
          <a:xfrm>
            <a:off x="463118" y="1402935"/>
            <a:ext cx="10989076" cy="830997"/>
          </a:xfrm>
          <a:prstGeom prst="rect">
            <a:avLst/>
          </a:prstGeom>
          <a:solidFill>
            <a:schemeClr val="bg1">
              <a:lumMod val="85000"/>
            </a:schemeClr>
          </a:solidFill>
        </p:spPr>
        <p:txBody>
          <a:bodyPr wrap="square">
            <a:spAutoFit/>
          </a:bodyPr>
          <a:lstStyle/>
          <a:p>
            <a:r>
              <a:rPr lang="en-US" sz="2400" b="1" i="1" dirty="0">
                <a:solidFill>
                  <a:srgbClr val="000000"/>
                </a:solidFill>
                <a:latin typeface="Martel"/>
              </a:rPr>
              <a:t>Anthony Ray Hinton spent thirty years on death row in Alabama for crimes he did not commit. He was released in 2015.</a:t>
            </a:r>
            <a:r>
              <a:rPr lang="en-US" b="1" i="1" dirty="0">
                <a:solidFill>
                  <a:srgbClr val="000000"/>
                </a:solidFill>
                <a:latin typeface="Martel"/>
              </a:rPr>
              <a:t> </a:t>
            </a:r>
            <a:endParaRPr lang="en-US" b="1" dirty="0"/>
          </a:p>
        </p:txBody>
      </p:sp>
      <p:pic>
        <p:nvPicPr>
          <p:cNvPr id="12" name="Picture 11">
            <a:extLst>
              <a:ext uri="{FF2B5EF4-FFF2-40B4-BE49-F238E27FC236}">
                <a16:creationId xmlns:a16="http://schemas.microsoft.com/office/drawing/2014/main" id="{F11073E8-3C89-4513-BC20-EADCDDFA37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39799" y="2483492"/>
            <a:ext cx="6656658" cy="3998180"/>
          </a:xfrm>
          <a:prstGeom prst="rect">
            <a:avLst/>
          </a:prstGeom>
        </p:spPr>
      </p:pic>
      <p:pic>
        <p:nvPicPr>
          <p:cNvPr id="11" name="Picture 10">
            <a:extLst>
              <a:ext uri="{FF2B5EF4-FFF2-40B4-BE49-F238E27FC236}">
                <a16:creationId xmlns:a16="http://schemas.microsoft.com/office/drawing/2014/main" id="{FC4F4977-7A1C-4F50-A0E9-28E8322AF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3118" y="2483492"/>
            <a:ext cx="4237724" cy="4237724"/>
          </a:xfrm>
          <a:prstGeom prst="rect">
            <a:avLst/>
          </a:prstGeom>
          <a:effectLst>
            <a:softEdge rad="317500"/>
          </a:effectLst>
        </p:spPr>
      </p:pic>
      <p:sp>
        <p:nvSpPr>
          <p:cNvPr id="5" name="Rectangle 4">
            <a:extLst>
              <a:ext uri="{FF2B5EF4-FFF2-40B4-BE49-F238E27FC236}">
                <a16:creationId xmlns:a16="http://schemas.microsoft.com/office/drawing/2014/main" id="{97B991A6-D698-4406-BAD2-C55139841472}"/>
              </a:ext>
            </a:extLst>
          </p:cNvPr>
          <p:cNvSpPr/>
          <p:nvPr/>
        </p:nvSpPr>
        <p:spPr>
          <a:xfrm>
            <a:off x="463118" y="329283"/>
            <a:ext cx="11265763" cy="769441"/>
          </a:xfrm>
          <a:prstGeom prst="rect">
            <a:avLst/>
          </a:prstGeom>
          <a:solidFill>
            <a:srgbClr val="FF0000"/>
          </a:solidFill>
        </p:spPr>
        <p:txBody>
          <a:bodyPr wrap="square">
            <a:spAutoFit/>
          </a:bodyPr>
          <a:lstStyle/>
          <a:p>
            <a:pPr algn="ctr"/>
            <a:r>
              <a:rPr lang="en-US" sz="4400" b="1" u="sng" dirty="0"/>
              <a:t>Notable Exonerations</a:t>
            </a:r>
            <a:endParaRPr lang="en-US" sz="4400" dirty="0"/>
          </a:p>
        </p:txBody>
      </p:sp>
    </p:spTree>
    <p:extLst>
      <p:ext uri="{BB962C8B-B14F-4D97-AF65-F5344CB8AC3E}">
        <p14:creationId xmlns:p14="http://schemas.microsoft.com/office/powerpoint/2010/main" val="2634659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7FE4779C-2EDF-4165-BB13-D98258282CF6}"/>
              </a:ext>
            </a:extLst>
          </p:cNvPr>
          <p:cNvSpPr>
            <a:spLocks noGrp="1"/>
          </p:cNvSpPr>
          <p:nvPr>
            <p:ph idx="4294967295"/>
          </p:nvPr>
        </p:nvSpPr>
        <p:spPr>
          <a:xfrm>
            <a:off x="437129" y="604634"/>
            <a:ext cx="11317742" cy="5399314"/>
          </a:xfrm>
          <a:solidFill>
            <a:schemeClr val="bg2">
              <a:lumMod val="90000"/>
            </a:schemeClr>
          </a:solidFill>
        </p:spPr>
        <p:txBody>
          <a:bodyPr>
            <a:normAutofit fontScale="40000" lnSpcReduction="20000"/>
          </a:bodyPr>
          <a:lstStyle/>
          <a:p>
            <a:endParaRPr lang="en-US" dirty="0"/>
          </a:p>
          <a:p>
            <a:endParaRPr lang="en-US" dirty="0"/>
          </a:p>
          <a:p>
            <a:pPr marL="0" indent="0" algn="ctr">
              <a:buNone/>
            </a:pPr>
            <a:r>
              <a:rPr lang="en-US" sz="11000" b="1" u="sng" dirty="0"/>
              <a:t>Alabama Inmates Currently on Death Row</a:t>
            </a:r>
          </a:p>
          <a:p>
            <a:pPr marL="0" indent="0" algn="ctr">
              <a:buNone/>
            </a:pPr>
            <a:r>
              <a:rPr lang="en-US" sz="6000" dirty="0"/>
              <a:t>Last Updated:   06/11/2019</a:t>
            </a:r>
          </a:p>
          <a:p>
            <a:pPr marL="0" indent="0">
              <a:buNone/>
            </a:pPr>
            <a:endParaRPr lang="en-US" sz="6200" dirty="0"/>
          </a:p>
          <a:p>
            <a:pPr marL="0" indent="0" algn="ctr">
              <a:buNone/>
            </a:pPr>
            <a:r>
              <a:rPr lang="en-US" sz="9000" b="1" dirty="0"/>
              <a:t>Total Number of Inmates on Death Row:   175</a:t>
            </a:r>
          </a:p>
          <a:p>
            <a:pPr marL="0" indent="0" algn="ctr">
              <a:buNone/>
            </a:pPr>
            <a:r>
              <a:rPr lang="en-US" sz="8000" b="1" dirty="0"/>
              <a:t>Average Age of Inmates on Death Row:   25</a:t>
            </a:r>
          </a:p>
          <a:p>
            <a:pPr marL="0" indent="0">
              <a:buNone/>
            </a:pPr>
            <a:endParaRPr lang="en-US" sz="6200" dirty="0"/>
          </a:p>
          <a:p>
            <a:pPr marL="0" indent="0">
              <a:buNone/>
            </a:pPr>
            <a:r>
              <a:rPr lang="en-US" sz="7400" b="1" dirty="0"/>
              <a:t>	</a:t>
            </a:r>
            <a:r>
              <a:rPr lang="en-US" sz="9000" b="1" dirty="0"/>
              <a:t>Black males: 86				Black females: 1</a:t>
            </a:r>
          </a:p>
          <a:p>
            <a:pPr marL="0" indent="0">
              <a:buNone/>
            </a:pPr>
            <a:r>
              <a:rPr lang="en-US" sz="9000" b="1" dirty="0"/>
              <a:t>	White males: 82				White females: 4</a:t>
            </a:r>
          </a:p>
          <a:p>
            <a:pPr marL="0" indent="0">
              <a:buNone/>
            </a:pPr>
            <a:r>
              <a:rPr lang="en-US" sz="9000" b="1" dirty="0"/>
              <a:t>	Other males: 2				Other females: 0</a:t>
            </a:r>
          </a:p>
          <a:p>
            <a:pPr marL="0" indent="0">
              <a:buNone/>
            </a:pPr>
            <a:endParaRPr lang="en-US" sz="7400" b="1" dirty="0"/>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110621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5">
                                            <p:txEl>
                                              <p:pRg st="5" end="5"/>
                                            </p:txEl>
                                          </p:spTgt>
                                        </p:tgtEl>
                                        <p:attrNameLst>
                                          <p:attrName>style.visibility</p:attrName>
                                        </p:attrNameLst>
                                      </p:cBhvr>
                                      <p:to>
                                        <p:strVal val="visible"/>
                                      </p:to>
                                    </p:set>
                                    <p:animEffect transition="in" filter="dissolve">
                                      <p:cBhvr>
                                        <p:cTn id="7" dur="500"/>
                                        <p:tgtEl>
                                          <p:spTgt spid="15">
                                            <p:txEl>
                                              <p:pRg st="5" end="5"/>
                                            </p:txEl>
                                          </p:spTgt>
                                        </p:tgtEl>
                                      </p:cBhvr>
                                    </p:animEffect>
                                  </p:childTnLst>
                                </p:cTn>
                              </p:par>
                              <p:par>
                                <p:cTn id="8" presetID="9" presetClass="entr" presetSubtype="0" fill="hold" nodeType="withEffect">
                                  <p:stCondLst>
                                    <p:cond delay="0"/>
                                  </p:stCondLst>
                                  <p:childTnLst>
                                    <p:set>
                                      <p:cBhvr>
                                        <p:cTn id="9" dur="1" fill="hold">
                                          <p:stCondLst>
                                            <p:cond delay="0"/>
                                          </p:stCondLst>
                                        </p:cTn>
                                        <p:tgtEl>
                                          <p:spTgt spid="15">
                                            <p:txEl>
                                              <p:pRg st="6" end="6"/>
                                            </p:txEl>
                                          </p:spTgt>
                                        </p:tgtEl>
                                        <p:attrNameLst>
                                          <p:attrName>style.visibility</p:attrName>
                                        </p:attrNameLst>
                                      </p:cBhvr>
                                      <p:to>
                                        <p:strVal val="visible"/>
                                      </p:to>
                                    </p:set>
                                    <p:animEffect transition="in" filter="dissolve">
                                      <p:cBhvr>
                                        <p:cTn id="10" dur="500"/>
                                        <p:tgtEl>
                                          <p:spTgt spid="15">
                                            <p:txEl>
                                              <p:pRg st="6" end="6"/>
                                            </p:txEl>
                                          </p:spTgt>
                                        </p:tgtEl>
                                      </p:cBhvr>
                                    </p:animEffect>
                                  </p:childTnLst>
                                </p:cTn>
                              </p:par>
                            </p:childTnLst>
                          </p:cTn>
                        </p:par>
                        <p:par>
                          <p:cTn id="11" fill="hold">
                            <p:stCondLst>
                              <p:cond delay="500"/>
                            </p:stCondLst>
                            <p:childTnLst>
                              <p:par>
                                <p:cTn id="12" presetID="20" presetClass="entr" presetSubtype="0" fill="hold" nodeType="afterEffect">
                                  <p:stCondLst>
                                    <p:cond delay="0"/>
                                  </p:stCondLst>
                                  <p:childTnLst>
                                    <p:set>
                                      <p:cBhvr>
                                        <p:cTn id="13" dur="1" fill="hold">
                                          <p:stCondLst>
                                            <p:cond delay="0"/>
                                          </p:stCondLst>
                                        </p:cTn>
                                        <p:tgtEl>
                                          <p:spTgt spid="15">
                                            <p:txEl>
                                              <p:pRg st="8" end="8"/>
                                            </p:txEl>
                                          </p:spTgt>
                                        </p:tgtEl>
                                        <p:attrNameLst>
                                          <p:attrName>style.visibility</p:attrName>
                                        </p:attrNameLst>
                                      </p:cBhvr>
                                      <p:to>
                                        <p:strVal val="visible"/>
                                      </p:to>
                                    </p:set>
                                    <p:animEffect transition="in" filter="wedge">
                                      <p:cBhvr>
                                        <p:cTn id="14" dur="2000"/>
                                        <p:tgtEl>
                                          <p:spTgt spid="15">
                                            <p:txEl>
                                              <p:pRg st="8" end="8"/>
                                            </p:txEl>
                                          </p:spTgt>
                                        </p:tgtEl>
                                      </p:cBhvr>
                                    </p:animEffect>
                                  </p:childTnLst>
                                </p:cTn>
                              </p:par>
                              <p:par>
                                <p:cTn id="15" presetID="20" presetClass="entr" presetSubtype="0" fill="hold" nodeType="withEffect">
                                  <p:stCondLst>
                                    <p:cond delay="0"/>
                                  </p:stCondLst>
                                  <p:childTnLst>
                                    <p:set>
                                      <p:cBhvr>
                                        <p:cTn id="16" dur="1" fill="hold">
                                          <p:stCondLst>
                                            <p:cond delay="0"/>
                                          </p:stCondLst>
                                        </p:cTn>
                                        <p:tgtEl>
                                          <p:spTgt spid="15">
                                            <p:txEl>
                                              <p:pRg st="9" end="9"/>
                                            </p:txEl>
                                          </p:spTgt>
                                        </p:tgtEl>
                                        <p:attrNameLst>
                                          <p:attrName>style.visibility</p:attrName>
                                        </p:attrNameLst>
                                      </p:cBhvr>
                                      <p:to>
                                        <p:strVal val="visible"/>
                                      </p:to>
                                    </p:set>
                                    <p:animEffect transition="in" filter="wedge">
                                      <p:cBhvr>
                                        <p:cTn id="17" dur="2000"/>
                                        <p:tgtEl>
                                          <p:spTgt spid="15">
                                            <p:txEl>
                                              <p:pRg st="9" end="9"/>
                                            </p:txEl>
                                          </p:spTgt>
                                        </p:tgtEl>
                                      </p:cBhvr>
                                    </p:animEffect>
                                  </p:childTnLst>
                                </p:cTn>
                              </p:par>
                              <p:par>
                                <p:cTn id="18" presetID="20" presetClass="entr" presetSubtype="0" fill="hold" nodeType="withEffect">
                                  <p:stCondLst>
                                    <p:cond delay="0"/>
                                  </p:stCondLst>
                                  <p:childTnLst>
                                    <p:set>
                                      <p:cBhvr>
                                        <p:cTn id="19" dur="1" fill="hold">
                                          <p:stCondLst>
                                            <p:cond delay="0"/>
                                          </p:stCondLst>
                                        </p:cTn>
                                        <p:tgtEl>
                                          <p:spTgt spid="15">
                                            <p:txEl>
                                              <p:pRg st="10" end="10"/>
                                            </p:txEl>
                                          </p:spTgt>
                                        </p:tgtEl>
                                        <p:attrNameLst>
                                          <p:attrName>style.visibility</p:attrName>
                                        </p:attrNameLst>
                                      </p:cBhvr>
                                      <p:to>
                                        <p:strVal val="visible"/>
                                      </p:to>
                                    </p:set>
                                    <p:animEffect transition="in" filter="wedge">
                                      <p:cBhvr>
                                        <p:cTn id="20" dur="2000"/>
                                        <p:tgtEl>
                                          <p:spTgt spid="1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85E1FB-D6D7-494D-836F-90C14E88D139}"/>
              </a:ext>
            </a:extLst>
          </p:cNvPr>
          <p:cNvSpPr/>
          <p:nvPr/>
        </p:nvSpPr>
        <p:spPr>
          <a:xfrm>
            <a:off x="701334" y="1600096"/>
            <a:ext cx="10963923" cy="4401205"/>
          </a:xfrm>
          <a:prstGeom prst="rect">
            <a:avLst/>
          </a:prstGeom>
        </p:spPr>
        <p:txBody>
          <a:bodyPr wrap="square">
            <a:spAutoFit/>
          </a:bodyPr>
          <a:lstStyle/>
          <a:p>
            <a:r>
              <a:rPr lang="en-US" sz="2800" dirty="0">
                <a:solidFill>
                  <a:srgbClr val="000000"/>
                </a:solidFill>
                <a:latin typeface="Helvetica" panose="020B0604020202020204" pitchFamily="34" charset="0"/>
              </a:rPr>
              <a:t>Until 2017 when Governor Kay Ivey signed into effect the judicial override bill, Alabama was one of only three states that allowed judges to override jury sentencing recommendations, and the only state that allowed a judge without restriction to override when the jury votes for a life sentence.</a:t>
            </a:r>
          </a:p>
          <a:p>
            <a:endParaRPr lang="en-US" sz="2800" dirty="0">
              <a:solidFill>
                <a:srgbClr val="000000"/>
              </a:solidFill>
              <a:latin typeface="Helvetica" panose="020B0604020202020204" pitchFamily="34" charset="0"/>
            </a:endParaRPr>
          </a:p>
          <a:p>
            <a:r>
              <a:rPr lang="en-US" sz="2800" dirty="0">
                <a:solidFill>
                  <a:srgbClr val="000000"/>
                </a:solidFill>
                <a:latin typeface="Helvetica" panose="020B0604020202020204" pitchFamily="34" charset="0"/>
              </a:rPr>
              <a:t>Alabama is the only state whose anti-death penalty organization (Project Hope to Abolish the Death Penalty) was founded by death row inmates in 1989. The Chairman and Board are at Holman on death row.</a:t>
            </a:r>
            <a:endParaRPr lang="en-US" sz="2800" b="0" dirty="0">
              <a:solidFill>
                <a:srgbClr val="000000"/>
              </a:solidFill>
              <a:effectLst/>
              <a:latin typeface="Helvetica" panose="020B0604020202020204" pitchFamily="34" charset="0"/>
            </a:endParaRPr>
          </a:p>
        </p:txBody>
      </p:sp>
      <p:sp>
        <p:nvSpPr>
          <p:cNvPr id="3" name="Rectangle 2">
            <a:extLst>
              <a:ext uri="{FF2B5EF4-FFF2-40B4-BE49-F238E27FC236}">
                <a16:creationId xmlns:a16="http://schemas.microsoft.com/office/drawing/2014/main" id="{3F2476BA-8785-4764-A866-B7D95B6B8329}"/>
              </a:ext>
            </a:extLst>
          </p:cNvPr>
          <p:cNvSpPr/>
          <p:nvPr/>
        </p:nvSpPr>
        <p:spPr>
          <a:xfrm>
            <a:off x="701334" y="465623"/>
            <a:ext cx="10963923" cy="584775"/>
          </a:xfrm>
          <a:prstGeom prst="rect">
            <a:avLst/>
          </a:prstGeom>
          <a:solidFill>
            <a:srgbClr val="FF0000"/>
          </a:solidFill>
        </p:spPr>
        <p:txBody>
          <a:bodyPr wrap="square">
            <a:spAutoFit/>
          </a:bodyPr>
          <a:lstStyle/>
          <a:p>
            <a:pPr algn="ctr"/>
            <a:r>
              <a:rPr lang="en-US" sz="3200" b="1" u="sng" dirty="0">
                <a:solidFill>
                  <a:srgbClr val="000000"/>
                </a:solidFill>
                <a:latin typeface="Helvetica" panose="020B0604020202020204" pitchFamily="34" charset="0"/>
              </a:rPr>
              <a:t>Other Interesting Facts</a:t>
            </a:r>
            <a:endParaRPr lang="en-US" sz="3200" dirty="0">
              <a:solidFill>
                <a:srgbClr val="000000"/>
              </a:solidFill>
              <a:latin typeface="Helvetica" panose="020B0604020202020204" pitchFamily="34" charset="0"/>
            </a:endParaRPr>
          </a:p>
        </p:txBody>
      </p:sp>
    </p:spTree>
    <p:extLst>
      <p:ext uri="{BB962C8B-B14F-4D97-AF65-F5344CB8AC3E}">
        <p14:creationId xmlns:p14="http://schemas.microsoft.com/office/powerpoint/2010/main" val="2949493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2AC4AA7-6DF1-40BA-9F09-50BDA4770C27}"/>
              </a:ext>
            </a:extLst>
          </p:cNvPr>
          <p:cNvSpPr/>
          <p:nvPr/>
        </p:nvSpPr>
        <p:spPr>
          <a:xfrm>
            <a:off x="8140824" y="3742905"/>
            <a:ext cx="3781887" cy="2677656"/>
          </a:xfrm>
          <a:prstGeom prst="rect">
            <a:avLst/>
          </a:prstGeom>
          <a:solidFill>
            <a:schemeClr val="bg2"/>
          </a:solidFill>
        </p:spPr>
        <p:txBody>
          <a:bodyPr wrap="square">
            <a:spAutoFit/>
          </a:bodyPr>
          <a:lstStyle/>
          <a:p>
            <a:r>
              <a:rPr lang="en-US" sz="2400" dirty="0"/>
              <a:t>Such life-or-death power shouldn’t be vested in a single judge, particularly an elected judge subject to political pressures. </a:t>
            </a:r>
          </a:p>
          <a:p>
            <a:r>
              <a:rPr lang="en-US" sz="2400" dirty="0"/>
              <a:t>- The Birmingham News, July 31, 2002</a:t>
            </a:r>
          </a:p>
        </p:txBody>
      </p:sp>
      <p:sp>
        <p:nvSpPr>
          <p:cNvPr id="3" name="Rectangle 2">
            <a:extLst>
              <a:ext uri="{FF2B5EF4-FFF2-40B4-BE49-F238E27FC236}">
                <a16:creationId xmlns:a16="http://schemas.microsoft.com/office/drawing/2014/main" id="{3116C74E-988C-4A92-9F31-0C66EACF98A8}"/>
              </a:ext>
            </a:extLst>
          </p:cNvPr>
          <p:cNvSpPr/>
          <p:nvPr/>
        </p:nvSpPr>
        <p:spPr>
          <a:xfrm>
            <a:off x="503069" y="1619247"/>
            <a:ext cx="2003394" cy="4801314"/>
          </a:xfrm>
          <a:prstGeom prst="rect">
            <a:avLst/>
          </a:prstGeom>
          <a:solidFill>
            <a:schemeClr val="bg2"/>
          </a:solidFill>
        </p:spPr>
        <p:txBody>
          <a:bodyPr wrap="square">
            <a:spAutoFit/>
          </a:bodyPr>
          <a:lstStyle/>
          <a:p>
            <a:r>
              <a:rPr lang="en-US" dirty="0"/>
              <a:t>Given the key role of the jury in American justice, it is difficult to justify giving officials who will be held to account for their stance on the death penalty every four years the power to substitute their own individual opinions for those of the 12- member jury. - The Anniston Star, July 6, 2008</a:t>
            </a:r>
          </a:p>
        </p:txBody>
      </p:sp>
      <p:sp>
        <p:nvSpPr>
          <p:cNvPr id="4" name="Rectangle 3">
            <a:extLst>
              <a:ext uri="{FF2B5EF4-FFF2-40B4-BE49-F238E27FC236}">
                <a16:creationId xmlns:a16="http://schemas.microsoft.com/office/drawing/2014/main" id="{2FEEC612-178A-4B6D-A26C-9660C1D81E64}"/>
              </a:ext>
            </a:extLst>
          </p:cNvPr>
          <p:cNvSpPr/>
          <p:nvPr/>
        </p:nvSpPr>
        <p:spPr>
          <a:xfrm>
            <a:off x="269289" y="208961"/>
            <a:ext cx="7986945" cy="1200329"/>
          </a:xfrm>
          <a:prstGeom prst="rect">
            <a:avLst/>
          </a:prstGeom>
          <a:solidFill>
            <a:schemeClr val="bg1"/>
          </a:solidFill>
        </p:spPr>
        <p:txBody>
          <a:bodyPr wrap="square">
            <a:spAutoFit/>
          </a:bodyPr>
          <a:lstStyle/>
          <a:p>
            <a:r>
              <a:rPr lang="en-US" dirty="0"/>
              <a:t>Courtney Lockhart, a 24- year-old African American man and Iraq War veteran, was sentenced to death in 2011 by Lee County Circuit Judge Jacob Walker for the killing of a white female Auburn University student despite the jury’s unanimous verdict for life.</a:t>
            </a:r>
          </a:p>
        </p:txBody>
      </p:sp>
      <p:sp>
        <p:nvSpPr>
          <p:cNvPr id="5" name="Rectangle 4">
            <a:extLst>
              <a:ext uri="{FF2B5EF4-FFF2-40B4-BE49-F238E27FC236}">
                <a16:creationId xmlns:a16="http://schemas.microsoft.com/office/drawing/2014/main" id="{FE57003B-8666-451D-8528-02C90E2BC648}"/>
              </a:ext>
            </a:extLst>
          </p:cNvPr>
          <p:cNvSpPr/>
          <p:nvPr/>
        </p:nvSpPr>
        <p:spPr>
          <a:xfrm>
            <a:off x="8611340" y="197696"/>
            <a:ext cx="3311371" cy="3416320"/>
          </a:xfrm>
          <a:prstGeom prst="rect">
            <a:avLst/>
          </a:prstGeom>
          <a:solidFill>
            <a:schemeClr val="bg1"/>
          </a:solidFill>
        </p:spPr>
        <p:txBody>
          <a:bodyPr wrap="square">
            <a:spAutoFit/>
          </a:bodyPr>
          <a:lstStyle/>
          <a:p>
            <a:r>
              <a:rPr lang="en-US" dirty="0"/>
              <a:t>Thomas Ferguson was convicted of capital murder at age 24. The jury heard evidence that he was a person with borderline mental retardation and a highly dysfunctional family background who had been co-opted into a criminal scheme by his father-in-law. The jury returned a life verdict, but the trial judge overrode and imposed the death penalty.</a:t>
            </a:r>
          </a:p>
        </p:txBody>
      </p:sp>
      <p:sp>
        <p:nvSpPr>
          <p:cNvPr id="6" name="Rectangle 5">
            <a:extLst>
              <a:ext uri="{FF2B5EF4-FFF2-40B4-BE49-F238E27FC236}">
                <a16:creationId xmlns:a16="http://schemas.microsoft.com/office/drawing/2014/main" id="{6AD08A4A-9C3F-4B0A-AFB1-BD0D4E8A572E}"/>
              </a:ext>
            </a:extLst>
          </p:cNvPr>
          <p:cNvSpPr/>
          <p:nvPr/>
        </p:nvSpPr>
        <p:spPr>
          <a:xfrm>
            <a:off x="2932591" y="1619247"/>
            <a:ext cx="4826492" cy="4801314"/>
          </a:xfrm>
          <a:prstGeom prst="rect">
            <a:avLst/>
          </a:prstGeom>
          <a:solidFill>
            <a:schemeClr val="bg1"/>
          </a:solidFill>
        </p:spPr>
        <p:txBody>
          <a:bodyPr wrap="square">
            <a:spAutoFit/>
          </a:bodyPr>
          <a:lstStyle/>
          <a:p>
            <a:r>
              <a:rPr lang="en-US" dirty="0"/>
              <a:t>Anthony Johnson was convicted of a 1984 murder. The State of Alabama conceded that Mr. Johnson did not kill the victim, who was shot by a co-defendant. The jury determined that the appropriate punishment was life in prison without parole, but the trial judge overrode the jury’s verdict and condemned Mr. Johnson to death. In dissent from the United States Supreme Court’s decision upholding Mr. Johnson’s death sentence in 1988, Justice Thurgood Marshall wrote: “[I]t approaches the most literal sense of the word ‘arbitrary’ to put one to death in the face of a contrary jury determination where it is accepted that the jury had indeed responsibly carried out its task.”</a:t>
            </a:r>
          </a:p>
          <a:p>
            <a:r>
              <a:rPr lang="en-US" dirty="0"/>
              <a:t>Anthony Johnson was executed by lethal injection on December 12, 2002.</a:t>
            </a:r>
          </a:p>
        </p:txBody>
      </p:sp>
    </p:spTree>
    <p:extLst>
      <p:ext uri="{BB962C8B-B14F-4D97-AF65-F5344CB8AC3E}">
        <p14:creationId xmlns:p14="http://schemas.microsoft.com/office/powerpoint/2010/main" val="318583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white background&#10;&#10;Description automatically generated">
            <a:extLst>
              <a:ext uri="{FF2B5EF4-FFF2-40B4-BE49-F238E27FC236}">
                <a16:creationId xmlns:a16="http://schemas.microsoft.com/office/drawing/2014/main" id="{BDE9F8A3-2B93-46BE-B773-B6660FCC91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4850" y="172890"/>
            <a:ext cx="7785715" cy="1547856"/>
          </a:xfrm>
          <a:prstGeom prst="rect">
            <a:avLst/>
          </a:prstGeom>
          <a:noFill/>
          <a:effectLst>
            <a:softEdge rad="127000"/>
          </a:effectLst>
        </p:spPr>
      </p:pic>
      <p:sp>
        <p:nvSpPr>
          <p:cNvPr id="2" name="Rectangle 1">
            <a:extLst>
              <a:ext uri="{FF2B5EF4-FFF2-40B4-BE49-F238E27FC236}">
                <a16:creationId xmlns:a16="http://schemas.microsoft.com/office/drawing/2014/main" id="{4DE90B70-7A97-4E64-8B5F-86D0A03FF1E9}"/>
              </a:ext>
            </a:extLst>
          </p:cNvPr>
          <p:cNvSpPr/>
          <p:nvPr/>
        </p:nvSpPr>
        <p:spPr>
          <a:xfrm>
            <a:off x="3048000" y="1859340"/>
            <a:ext cx="6096000" cy="646331"/>
          </a:xfrm>
          <a:prstGeom prst="rect">
            <a:avLst/>
          </a:prstGeom>
        </p:spPr>
        <p:txBody>
          <a:bodyPr>
            <a:spAutoFit/>
          </a:bodyPr>
          <a:lstStyle/>
          <a:p>
            <a:pPr algn="ctr"/>
            <a:endParaRPr lang="en-US" b="1" dirty="0">
              <a:solidFill>
                <a:srgbClr val="C00000"/>
              </a:solidFill>
            </a:endParaRPr>
          </a:p>
          <a:p>
            <a:pPr algn="ctr"/>
            <a:endParaRPr lang="en-US" b="1" dirty="0">
              <a:solidFill>
                <a:srgbClr val="C00000"/>
              </a:solidFill>
            </a:endParaRPr>
          </a:p>
        </p:txBody>
      </p:sp>
      <p:sp>
        <p:nvSpPr>
          <p:cNvPr id="3" name="Rectangle 2">
            <a:extLst>
              <a:ext uri="{FF2B5EF4-FFF2-40B4-BE49-F238E27FC236}">
                <a16:creationId xmlns:a16="http://schemas.microsoft.com/office/drawing/2014/main" id="{33FE2114-D3A7-4250-AAEB-DE15C93F2ECA}"/>
              </a:ext>
            </a:extLst>
          </p:cNvPr>
          <p:cNvSpPr/>
          <p:nvPr/>
        </p:nvSpPr>
        <p:spPr>
          <a:xfrm>
            <a:off x="331435" y="1243598"/>
            <a:ext cx="3574740" cy="4832092"/>
          </a:xfrm>
          <a:prstGeom prst="rect">
            <a:avLst/>
          </a:prstGeom>
          <a:solidFill>
            <a:schemeClr val="bg2"/>
          </a:solidFill>
        </p:spPr>
        <p:txBody>
          <a:bodyPr wrap="square">
            <a:spAutoFit/>
          </a:bodyPr>
          <a:lstStyle/>
          <a:p>
            <a:pPr algn="ctr"/>
            <a:r>
              <a:rPr lang="en-US" sz="4400" b="1" dirty="0"/>
              <a:t>An amendment to the 1807 Code added three additional capital crimes:</a:t>
            </a:r>
            <a:endParaRPr lang="en-US" sz="4400" dirty="0">
              <a:solidFill>
                <a:srgbClr val="000000"/>
              </a:solidFill>
              <a:latin typeface="Helvetica" panose="020B0604020202020204" pitchFamily="34" charset="0"/>
            </a:endParaRPr>
          </a:p>
        </p:txBody>
      </p:sp>
      <p:sp>
        <p:nvSpPr>
          <p:cNvPr id="4" name="Rectangle 3">
            <a:extLst>
              <a:ext uri="{FF2B5EF4-FFF2-40B4-BE49-F238E27FC236}">
                <a16:creationId xmlns:a16="http://schemas.microsoft.com/office/drawing/2014/main" id="{F7D6C56F-7922-430E-AD4E-07705C734B61}"/>
              </a:ext>
            </a:extLst>
          </p:cNvPr>
          <p:cNvSpPr/>
          <p:nvPr/>
        </p:nvSpPr>
        <p:spPr>
          <a:xfrm>
            <a:off x="4341275" y="1920706"/>
            <a:ext cx="6329685" cy="4154984"/>
          </a:xfrm>
          <a:prstGeom prst="rect">
            <a:avLst/>
          </a:prstGeom>
        </p:spPr>
        <p:txBody>
          <a:bodyPr wrap="square">
            <a:spAutoFit/>
          </a:bodyPr>
          <a:lstStyle/>
          <a:p>
            <a:pPr marL="571500" indent="-571500">
              <a:buFont typeface="Arial" panose="020B0604020202020204" pitchFamily="34" charset="0"/>
              <a:buChar char="•"/>
            </a:pPr>
            <a:r>
              <a:rPr lang="en-US" sz="4400" b="1" dirty="0">
                <a:solidFill>
                  <a:srgbClr val="C00000"/>
                </a:solidFill>
              </a:rPr>
              <a:t>Aiding an insurrection by slaves</a:t>
            </a:r>
          </a:p>
          <a:p>
            <a:pPr marL="571500" indent="-571500">
              <a:buFont typeface="Arial" panose="020B0604020202020204" pitchFamily="34" charset="0"/>
              <a:buChar char="•"/>
            </a:pPr>
            <a:r>
              <a:rPr lang="en-US" sz="4400" b="1" dirty="0">
                <a:solidFill>
                  <a:srgbClr val="C00000"/>
                </a:solidFill>
              </a:rPr>
              <a:t>Conspiracy by any slave to commit murder or rebel</a:t>
            </a:r>
          </a:p>
          <a:p>
            <a:pPr marL="571500" indent="-571500">
              <a:buFont typeface="Arial" panose="020B0604020202020204" pitchFamily="34" charset="0"/>
              <a:buChar char="•"/>
            </a:pPr>
            <a:r>
              <a:rPr lang="en-US" sz="4400" b="1" dirty="0">
                <a:solidFill>
                  <a:srgbClr val="C00000"/>
                </a:solidFill>
              </a:rPr>
              <a:t>Forgery</a:t>
            </a:r>
          </a:p>
        </p:txBody>
      </p:sp>
      <p:sp>
        <p:nvSpPr>
          <p:cNvPr id="5" name="TextBox 4">
            <a:extLst>
              <a:ext uri="{FF2B5EF4-FFF2-40B4-BE49-F238E27FC236}">
                <a16:creationId xmlns:a16="http://schemas.microsoft.com/office/drawing/2014/main" id="{FDD684F5-E75A-4164-9807-8E51C7B9E0A2}"/>
              </a:ext>
            </a:extLst>
          </p:cNvPr>
          <p:cNvSpPr txBox="1"/>
          <p:nvPr/>
        </p:nvSpPr>
        <p:spPr>
          <a:xfrm>
            <a:off x="1435224" y="429908"/>
            <a:ext cx="1242874" cy="646331"/>
          </a:xfrm>
          <a:prstGeom prst="rect">
            <a:avLst/>
          </a:prstGeom>
          <a:solidFill>
            <a:schemeClr val="bg2"/>
          </a:solidFill>
        </p:spPr>
        <p:txBody>
          <a:bodyPr wrap="square" rtlCol="0">
            <a:spAutoFit/>
          </a:bodyPr>
          <a:lstStyle/>
          <a:p>
            <a:pPr algn="ctr"/>
            <a:r>
              <a:rPr lang="en-US" sz="3600" b="1" dirty="0"/>
              <a:t>1812</a:t>
            </a:r>
          </a:p>
        </p:txBody>
      </p:sp>
      <p:sp>
        <p:nvSpPr>
          <p:cNvPr id="8" name="TextBox 7">
            <a:extLst>
              <a:ext uri="{FF2B5EF4-FFF2-40B4-BE49-F238E27FC236}">
                <a16:creationId xmlns:a16="http://schemas.microsoft.com/office/drawing/2014/main" id="{055C80C5-B8BA-47CA-94C1-85E9F52DF0E7}"/>
              </a:ext>
            </a:extLst>
          </p:cNvPr>
          <p:cNvSpPr txBox="1"/>
          <p:nvPr/>
        </p:nvSpPr>
        <p:spPr>
          <a:xfrm>
            <a:off x="8657762" y="5706635"/>
            <a:ext cx="3364082" cy="677108"/>
          </a:xfrm>
          <a:prstGeom prst="rect">
            <a:avLst/>
          </a:prstGeom>
          <a:solidFill>
            <a:srgbClr val="FFFF00"/>
          </a:solidFill>
          <a:ln>
            <a:solidFill>
              <a:srgbClr val="FF0000"/>
            </a:solidFill>
          </a:ln>
        </p:spPr>
        <p:txBody>
          <a:bodyPr wrap="square" rtlCol="0">
            <a:spAutoFit/>
          </a:bodyPr>
          <a:lstStyle/>
          <a:p>
            <a:r>
              <a:rPr lang="en-US" dirty="0"/>
              <a:t>Sidebar:</a:t>
            </a:r>
            <a:endParaRPr lang="en-US" b="1" dirty="0"/>
          </a:p>
          <a:p>
            <a:r>
              <a:rPr lang="en-US" sz="2000" b="1" dirty="0" err="1"/>
              <a:t>Primâ</a:t>
            </a:r>
            <a:r>
              <a:rPr lang="en-US" sz="2000" b="1" dirty="0"/>
              <a:t> facie proof</a:t>
            </a:r>
          </a:p>
        </p:txBody>
      </p:sp>
    </p:spTree>
    <p:extLst>
      <p:ext uri="{BB962C8B-B14F-4D97-AF65-F5344CB8AC3E}">
        <p14:creationId xmlns:p14="http://schemas.microsoft.com/office/powerpoint/2010/main" val="136837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581951-FB9A-4B08-8DC5-6AB98D21759C}"/>
              </a:ext>
            </a:extLst>
          </p:cNvPr>
          <p:cNvSpPr/>
          <p:nvPr/>
        </p:nvSpPr>
        <p:spPr>
          <a:xfrm>
            <a:off x="1336089" y="4955280"/>
            <a:ext cx="9190653" cy="1384995"/>
          </a:xfrm>
          <a:prstGeom prst="rect">
            <a:avLst/>
          </a:prstGeom>
          <a:solidFill>
            <a:srgbClr val="FF0000"/>
          </a:solidFill>
        </p:spPr>
        <p:txBody>
          <a:bodyPr wrap="square">
            <a:spAutoFit/>
          </a:bodyPr>
          <a:lstStyle/>
          <a:p>
            <a:pPr algn="ctr"/>
            <a:r>
              <a:rPr lang="en-US" sz="2800" dirty="0"/>
              <a:t>24 Hours on Death Row description of Alabama Electric Chair</a:t>
            </a:r>
          </a:p>
          <a:p>
            <a:pPr algn="ctr"/>
            <a:r>
              <a:rPr lang="en-US" sz="2800" b="1" dirty="0">
                <a:hlinkClick r:id="rId2">
                  <a:extLst>
                    <a:ext uri="{A12FA001-AC4F-418D-AE19-62706E023703}">
                      <ahyp:hlinkClr xmlns:ahyp="http://schemas.microsoft.com/office/drawing/2018/hyperlinkcolor" val="tx"/>
                    </a:ext>
                  </a:extLst>
                </a:hlinkClick>
              </a:rPr>
              <a:t>https://www.youtube.com/watch?v=_oC_fQpn6cM&amp;t=2s</a:t>
            </a:r>
            <a:endParaRPr lang="en-US" sz="2800" b="1" dirty="0"/>
          </a:p>
          <a:p>
            <a:pPr algn="ctr"/>
            <a:endParaRPr lang="en-US" sz="2800" b="1" dirty="0"/>
          </a:p>
        </p:txBody>
      </p:sp>
      <p:pic>
        <p:nvPicPr>
          <p:cNvPr id="7" name="Graphic 6" descr="Jail">
            <a:extLst>
              <a:ext uri="{FF2B5EF4-FFF2-40B4-BE49-F238E27FC236}">
                <a16:creationId xmlns:a16="http://schemas.microsoft.com/office/drawing/2014/main" id="{981EAFE5-3578-4491-ACEF-86AC79A92E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577075" y="0"/>
            <a:ext cx="4412828" cy="4412828"/>
          </a:xfrm>
          <a:prstGeom prst="rect">
            <a:avLst/>
          </a:prstGeom>
        </p:spPr>
      </p:pic>
    </p:spTree>
    <p:extLst>
      <p:ext uri="{BB962C8B-B14F-4D97-AF65-F5344CB8AC3E}">
        <p14:creationId xmlns:p14="http://schemas.microsoft.com/office/powerpoint/2010/main" val="3242605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A84D6D-5242-4805-B1CC-2DE1310C889A}"/>
              </a:ext>
            </a:extLst>
          </p:cNvPr>
          <p:cNvSpPr txBox="1"/>
          <p:nvPr/>
        </p:nvSpPr>
        <p:spPr>
          <a:xfrm>
            <a:off x="382106" y="391885"/>
            <a:ext cx="11509096" cy="70788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highlight>
                  <a:srgbClr val="FF0000"/>
                </a:highlight>
              </a:rPr>
              <a:t>Good Reads</a:t>
            </a:r>
          </a:p>
        </p:txBody>
      </p:sp>
      <p:sp>
        <p:nvSpPr>
          <p:cNvPr id="6" name="TextBox 5">
            <a:extLst>
              <a:ext uri="{FF2B5EF4-FFF2-40B4-BE49-F238E27FC236}">
                <a16:creationId xmlns:a16="http://schemas.microsoft.com/office/drawing/2014/main" id="{8301514D-8981-4DE5-AEEF-6255BC71F194}"/>
              </a:ext>
            </a:extLst>
          </p:cNvPr>
          <p:cNvSpPr txBox="1"/>
          <p:nvPr/>
        </p:nvSpPr>
        <p:spPr>
          <a:xfrm>
            <a:off x="4732804" y="1797551"/>
            <a:ext cx="2726392" cy="461665"/>
          </a:xfrm>
          <a:prstGeom prst="rect">
            <a:avLst/>
          </a:prstGeom>
          <a:noFill/>
        </p:spPr>
        <p:txBody>
          <a:bodyPr wrap="square" rtlCol="0">
            <a:spAutoFit/>
          </a:bodyPr>
          <a:lstStyle/>
          <a:p>
            <a:r>
              <a:rPr lang="en-US" sz="2400" b="1" dirty="0"/>
              <a:t>The Sun Does Shine</a:t>
            </a:r>
            <a:endParaRPr lang="en-US" sz="2400" dirty="0"/>
          </a:p>
        </p:txBody>
      </p:sp>
      <p:pic>
        <p:nvPicPr>
          <p:cNvPr id="4" name="Picture 3">
            <a:extLst>
              <a:ext uri="{FF2B5EF4-FFF2-40B4-BE49-F238E27FC236}">
                <a16:creationId xmlns:a16="http://schemas.microsoft.com/office/drawing/2014/main" id="{300EA734-B6CF-41FB-95C6-20E961E3C6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983" y="2388320"/>
            <a:ext cx="2247159" cy="2247159"/>
          </a:xfrm>
          <a:prstGeom prst="rect">
            <a:avLst/>
          </a:prstGeom>
        </p:spPr>
      </p:pic>
      <p:sp>
        <p:nvSpPr>
          <p:cNvPr id="5" name="Rectangle 4">
            <a:extLst>
              <a:ext uri="{FF2B5EF4-FFF2-40B4-BE49-F238E27FC236}">
                <a16:creationId xmlns:a16="http://schemas.microsoft.com/office/drawing/2014/main" id="{1669959B-DCBE-4DFC-ABD1-6705E6B5429A}"/>
              </a:ext>
            </a:extLst>
          </p:cNvPr>
          <p:cNvSpPr/>
          <p:nvPr/>
        </p:nvSpPr>
        <p:spPr>
          <a:xfrm>
            <a:off x="937972" y="1865100"/>
            <a:ext cx="2247159" cy="523220"/>
          </a:xfrm>
          <a:prstGeom prst="rect">
            <a:avLst/>
          </a:prstGeom>
        </p:spPr>
        <p:txBody>
          <a:bodyPr wrap="square">
            <a:spAutoFit/>
          </a:bodyPr>
          <a:lstStyle/>
          <a:p>
            <a:r>
              <a:rPr lang="en-US" sz="2800" b="1" dirty="0"/>
              <a:t>Just Mercy</a:t>
            </a:r>
            <a:endParaRPr lang="en-US" sz="2800" dirty="0"/>
          </a:p>
        </p:txBody>
      </p:sp>
      <p:pic>
        <p:nvPicPr>
          <p:cNvPr id="8" name="Picture 7" descr="A close up of a logo&#10;&#10;Description automatically generated">
            <a:extLst>
              <a:ext uri="{FF2B5EF4-FFF2-40B4-BE49-F238E27FC236}">
                <a16:creationId xmlns:a16="http://schemas.microsoft.com/office/drawing/2014/main" id="{10EAAF5D-BE91-44F1-944C-9B81DD26D2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2375" y="2204651"/>
            <a:ext cx="1629468" cy="2505368"/>
          </a:xfrm>
          <a:prstGeom prst="rect">
            <a:avLst/>
          </a:prstGeom>
        </p:spPr>
      </p:pic>
      <p:sp>
        <p:nvSpPr>
          <p:cNvPr id="11" name="Rectangle 10">
            <a:extLst>
              <a:ext uri="{FF2B5EF4-FFF2-40B4-BE49-F238E27FC236}">
                <a16:creationId xmlns:a16="http://schemas.microsoft.com/office/drawing/2014/main" id="{ACE72EDD-AB71-4D3C-99A0-B2E41AC407F5}"/>
              </a:ext>
            </a:extLst>
          </p:cNvPr>
          <p:cNvSpPr/>
          <p:nvPr/>
        </p:nvSpPr>
        <p:spPr>
          <a:xfrm>
            <a:off x="4928950" y="4764584"/>
            <a:ext cx="2421762" cy="646331"/>
          </a:xfrm>
          <a:prstGeom prst="rect">
            <a:avLst/>
          </a:prstGeom>
        </p:spPr>
        <p:txBody>
          <a:bodyPr wrap="square">
            <a:spAutoFit/>
          </a:bodyPr>
          <a:lstStyle/>
          <a:p>
            <a:r>
              <a:rPr lang="en-US" dirty="0"/>
              <a:t>by Anthony Ray Hinton, a death row exoneree</a:t>
            </a:r>
          </a:p>
        </p:txBody>
      </p:sp>
      <p:sp>
        <p:nvSpPr>
          <p:cNvPr id="12" name="Rectangle 11">
            <a:extLst>
              <a:ext uri="{FF2B5EF4-FFF2-40B4-BE49-F238E27FC236}">
                <a16:creationId xmlns:a16="http://schemas.microsoft.com/office/drawing/2014/main" id="{C5AC8790-0A27-4542-A3C4-4F344850C4DA}"/>
              </a:ext>
            </a:extLst>
          </p:cNvPr>
          <p:cNvSpPr/>
          <p:nvPr/>
        </p:nvSpPr>
        <p:spPr>
          <a:xfrm>
            <a:off x="382106" y="4636814"/>
            <a:ext cx="2918911" cy="646331"/>
          </a:xfrm>
          <a:prstGeom prst="rect">
            <a:avLst/>
          </a:prstGeom>
        </p:spPr>
        <p:txBody>
          <a:bodyPr wrap="square">
            <a:spAutoFit/>
          </a:bodyPr>
          <a:lstStyle/>
          <a:p>
            <a:r>
              <a:rPr lang="en-US" dirty="0"/>
              <a:t>by Bryan Stevenson, founder of Equal Justice Initiative </a:t>
            </a:r>
          </a:p>
        </p:txBody>
      </p:sp>
      <p:pic>
        <p:nvPicPr>
          <p:cNvPr id="7" name="Picture 6" descr="A screenshot of a cell phone&#10;&#10;Description automatically generated">
            <a:extLst>
              <a:ext uri="{FF2B5EF4-FFF2-40B4-BE49-F238E27FC236}">
                <a16:creationId xmlns:a16="http://schemas.microsoft.com/office/drawing/2014/main" id="{48F7A41B-7986-4BC8-820C-486A3742AD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4560" y="2257108"/>
            <a:ext cx="1629468" cy="2509582"/>
          </a:xfrm>
          <a:prstGeom prst="rect">
            <a:avLst/>
          </a:prstGeom>
        </p:spPr>
      </p:pic>
      <p:sp>
        <p:nvSpPr>
          <p:cNvPr id="9" name="TextBox 8">
            <a:extLst>
              <a:ext uri="{FF2B5EF4-FFF2-40B4-BE49-F238E27FC236}">
                <a16:creationId xmlns:a16="http://schemas.microsoft.com/office/drawing/2014/main" id="{8E1CF91E-93F0-4D05-84A9-9E95D10ADB7E}"/>
              </a:ext>
            </a:extLst>
          </p:cNvPr>
          <p:cNvSpPr txBox="1"/>
          <p:nvPr/>
        </p:nvSpPr>
        <p:spPr>
          <a:xfrm>
            <a:off x="8853997" y="1382052"/>
            <a:ext cx="3148613" cy="830997"/>
          </a:xfrm>
          <a:prstGeom prst="rect">
            <a:avLst/>
          </a:prstGeom>
          <a:noFill/>
        </p:spPr>
        <p:txBody>
          <a:bodyPr wrap="square" rtlCol="0">
            <a:spAutoFit/>
          </a:bodyPr>
          <a:lstStyle/>
          <a:p>
            <a:pPr algn="ctr"/>
            <a:r>
              <a:rPr lang="en-US" sz="2400" b="1" dirty="0"/>
              <a:t>Quest for Justice</a:t>
            </a:r>
          </a:p>
          <a:p>
            <a:pPr algn="ctr"/>
            <a:r>
              <a:rPr lang="en-US" sz="2400" b="1" dirty="0"/>
              <a:t>Defending the Damned</a:t>
            </a:r>
          </a:p>
        </p:txBody>
      </p:sp>
      <p:sp>
        <p:nvSpPr>
          <p:cNvPr id="10" name="TextBox 9">
            <a:extLst>
              <a:ext uri="{FF2B5EF4-FFF2-40B4-BE49-F238E27FC236}">
                <a16:creationId xmlns:a16="http://schemas.microsoft.com/office/drawing/2014/main" id="{7FCDD95A-323E-4B3A-9E1B-F769412E48E0}"/>
              </a:ext>
            </a:extLst>
          </p:cNvPr>
          <p:cNvSpPr txBox="1"/>
          <p:nvPr/>
        </p:nvSpPr>
        <p:spPr>
          <a:xfrm>
            <a:off x="9213980" y="4829617"/>
            <a:ext cx="2677222" cy="646331"/>
          </a:xfrm>
          <a:prstGeom prst="rect">
            <a:avLst/>
          </a:prstGeom>
          <a:noFill/>
        </p:spPr>
        <p:txBody>
          <a:bodyPr wrap="square" rtlCol="0">
            <a:spAutoFit/>
          </a:bodyPr>
          <a:lstStyle/>
          <a:p>
            <a:r>
              <a:rPr lang="en-US" dirty="0"/>
              <a:t>by Richard Jaffe, Criminal Defense Attorney</a:t>
            </a:r>
          </a:p>
        </p:txBody>
      </p:sp>
    </p:spTree>
    <p:extLst>
      <p:ext uri="{BB962C8B-B14F-4D97-AF65-F5344CB8AC3E}">
        <p14:creationId xmlns:p14="http://schemas.microsoft.com/office/powerpoint/2010/main" val="37354378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text on a black background&#10;&#10;Description automatically generated">
            <a:extLst>
              <a:ext uri="{FF2B5EF4-FFF2-40B4-BE49-F238E27FC236}">
                <a16:creationId xmlns:a16="http://schemas.microsoft.com/office/drawing/2014/main" id="{CC7BA46C-3A6B-4E75-BCDE-14FD4E75E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3277" y="1446225"/>
            <a:ext cx="2838814" cy="4348545"/>
          </a:xfrm>
          <a:prstGeom prst="rect">
            <a:avLst/>
          </a:prstGeom>
        </p:spPr>
      </p:pic>
      <p:sp>
        <p:nvSpPr>
          <p:cNvPr id="4" name="TextBox 3">
            <a:extLst>
              <a:ext uri="{FF2B5EF4-FFF2-40B4-BE49-F238E27FC236}">
                <a16:creationId xmlns:a16="http://schemas.microsoft.com/office/drawing/2014/main" id="{6484A6F9-1A6D-4BF5-9070-60C28FEC7BB9}"/>
              </a:ext>
            </a:extLst>
          </p:cNvPr>
          <p:cNvSpPr txBox="1"/>
          <p:nvPr/>
        </p:nvSpPr>
        <p:spPr>
          <a:xfrm>
            <a:off x="382106" y="391885"/>
            <a:ext cx="11509096" cy="707886"/>
          </a:xfrm>
          <a:prstGeom prst="rect">
            <a:avLst/>
          </a:prstGeom>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rtlCol="0">
            <a:spAutoFit/>
          </a:bodyPr>
          <a:lstStyle/>
          <a:p>
            <a:pPr algn="ctr"/>
            <a:r>
              <a:rPr lang="en-US" sz="4000" b="1" dirty="0">
                <a:highlight>
                  <a:srgbClr val="FF0000"/>
                </a:highlight>
              </a:rPr>
              <a:t>Good Movies </a:t>
            </a:r>
          </a:p>
        </p:txBody>
      </p:sp>
      <p:pic>
        <p:nvPicPr>
          <p:cNvPr id="6" name="Picture 5" descr="A person wearing a suit and tie&#10;&#10;Description automatically generated">
            <a:extLst>
              <a:ext uri="{FF2B5EF4-FFF2-40B4-BE49-F238E27FC236}">
                <a16:creationId xmlns:a16="http://schemas.microsoft.com/office/drawing/2014/main" id="{07F8AA4D-2B0C-437C-B5FB-E52940ECB1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676" y="1460816"/>
            <a:ext cx="3117272" cy="4348545"/>
          </a:xfrm>
          <a:prstGeom prst="rect">
            <a:avLst/>
          </a:prstGeom>
        </p:spPr>
      </p:pic>
      <p:pic>
        <p:nvPicPr>
          <p:cNvPr id="8" name="Picture 7" descr="A close up of a person&#10;&#10;Description automatically generated">
            <a:extLst>
              <a:ext uri="{FF2B5EF4-FFF2-40B4-BE49-F238E27FC236}">
                <a16:creationId xmlns:a16="http://schemas.microsoft.com/office/drawing/2014/main" id="{5D8CEF97-00FE-4FB5-81A7-430651F0A0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63029" y="1446225"/>
            <a:ext cx="2930838" cy="4348545"/>
          </a:xfrm>
          <a:prstGeom prst="rect">
            <a:avLst/>
          </a:prstGeom>
        </p:spPr>
      </p:pic>
    </p:spTree>
    <p:extLst>
      <p:ext uri="{BB962C8B-B14F-4D97-AF65-F5344CB8AC3E}">
        <p14:creationId xmlns:p14="http://schemas.microsoft.com/office/powerpoint/2010/main" val="34564031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0FFD6C-0568-4A25-8728-BCDF58373EDA}"/>
              </a:ext>
            </a:extLst>
          </p:cNvPr>
          <p:cNvSpPr txBox="1"/>
          <p:nvPr/>
        </p:nvSpPr>
        <p:spPr>
          <a:xfrm>
            <a:off x="505082" y="1636535"/>
            <a:ext cx="7404921" cy="4770537"/>
          </a:xfrm>
          <a:prstGeom prst="rect">
            <a:avLst/>
          </a:prstGeom>
          <a:noFill/>
        </p:spPr>
        <p:txBody>
          <a:bodyPr wrap="square" rtlCol="0">
            <a:spAutoFit/>
          </a:bodyPr>
          <a:lstStyle/>
          <a:p>
            <a:r>
              <a:rPr lang="en-US" sz="1600" b="1" dirty="0"/>
              <a:t>H. Toulmin, A Digest of the Laws of the State of Alabama, Tit. 17 (1823)</a:t>
            </a:r>
          </a:p>
          <a:p>
            <a:r>
              <a:rPr lang="en-US" sz="1600" b="1" dirty="0"/>
              <a:t>J. Aikin, A Digest of the Law of the State of Alabama (1833)</a:t>
            </a:r>
          </a:p>
          <a:p>
            <a:r>
              <a:rPr lang="en-US" sz="1600" b="1" dirty="0"/>
              <a:t>A. Meek, A Supplement to Aikin’s Digest on the Laws of the State of Alabama (1841)</a:t>
            </a:r>
          </a:p>
          <a:p>
            <a:r>
              <a:rPr lang="en-US" sz="1600" b="1" dirty="0"/>
              <a:t>Yellowhammer News</a:t>
            </a:r>
          </a:p>
          <a:p>
            <a:r>
              <a:rPr lang="en-US" sz="1600" b="1" dirty="0"/>
              <a:t>szcourseworkslxe.aci-Ukraine.com</a:t>
            </a:r>
          </a:p>
          <a:p>
            <a:r>
              <a:rPr lang="en-US" sz="1600" b="1" dirty="0"/>
              <a:t>Black’s Law Dictionary</a:t>
            </a:r>
          </a:p>
          <a:p>
            <a:r>
              <a:rPr lang="en-US" sz="1600" b="1" dirty="0"/>
              <a:t>Marty </a:t>
            </a:r>
            <a:r>
              <a:rPr lang="en-US" sz="1600" b="1" dirty="0" err="1"/>
              <a:t>Bucella</a:t>
            </a:r>
            <a:endParaRPr lang="en-US" sz="1600" b="1" dirty="0"/>
          </a:p>
          <a:p>
            <a:r>
              <a:rPr lang="en-US" sz="1600" b="1" dirty="0"/>
              <a:t>www.oprah.com</a:t>
            </a:r>
          </a:p>
          <a:p>
            <a:r>
              <a:rPr lang="en-US" sz="1600" b="1" dirty="0"/>
              <a:t>South Baldwin Community Theater</a:t>
            </a:r>
          </a:p>
          <a:p>
            <a:r>
              <a:rPr lang="en-US" sz="1600" b="1" dirty="0"/>
              <a:t>www.doc.state.al.us/DeathRow</a:t>
            </a:r>
          </a:p>
          <a:p>
            <a:r>
              <a:rPr lang="en-US" sz="1600" b="1" dirty="0"/>
              <a:t>www.deathpenaltyinfo.org/alabama</a:t>
            </a:r>
          </a:p>
          <a:p>
            <a:r>
              <a:rPr lang="it-IT" sz="1600" b="1" dirty="0"/>
              <a:t>1980.AL.1496 &lt;http://www.versuslaw.com&gt;, 396 So. 2d 645 </a:t>
            </a:r>
          </a:p>
          <a:p>
            <a:r>
              <a:rPr lang="it-IT" sz="1600" b="1" dirty="0"/>
              <a:t>Rape &amp; Race in the nineteenth century (by Diane Miller Sommerville)</a:t>
            </a:r>
          </a:p>
          <a:p>
            <a:r>
              <a:rPr lang="it-IT" sz="1600" b="1" dirty="0"/>
              <a:t>The Birmingham News</a:t>
            </a:r>
          </a:p>
          <a:p>
            <a:r>
              <a:rPr lang="it-IT" sz="1600" b="1" dirty="0"/>
              <a:t>The Anniston Star</a:t>
            </a:r>
          </a:p>
          <a:p>
            <a:r>
              <a:rPr lang="it-IT" sz="1600" b="1" dirty="0"/>
              <a:t>LandmarkHunter.com</a:t>
            </a:r>
          </a:p>
          <a:p>
            <a:r>
              <a:rPr lang="it-IT" sz="1600" b="1" dirty="0"/>
              <a:t>WillyT</a:t>
            </a:r>
          </a:p>
          <a:p>
            <a:r>
              <a:rPr lang="it-IT" sz="1600" b="1" dirty="0"/>
              <a:t>A Treatise on Criminal Law by Francis Wharton LL.D.</a:t>
            </a:r>
          </a:p>
          <a:p>
            <a:endParaRPr lang="it-IT" sz="1600" b="1" dirty="0"/>
          </a:p>
        </p:txBody>
      </p:sp>
      <p:sp>
        <p:nvSpPr>
          <p:cNvPr id="4" name="TextBox 3">
            <a:extLst>
              <a:ext uri="{FF2B5EF4-FFF2-40B4-BE49-F238E27FC236}">
                <a16:creationId xmlns:a16="http://schemas.microsoft.com/office/drawing/2014/main" id="{D2874A0C-688B-444A-9A65-76C1462BA6E4}"/>
              </a:ext>
            </a:extLst>
          </p:cNvPr>
          <p:cNvSpPr txBox="1"/>
          <p:nvPr/>
        </p:nvSpPr>
        <p:spPr>
          <a:xfrm>
            <a:off x="79900" y="177552"/>
            <a:ext cx="11896077" cy="769441"/>
          </a:xfrm>
          <a:prstGeom prst="rect">
            <a:avLst/>
          </a:prstGeom>
          <a:solidFill>
            <a:schemeClr val="bg1">
              <a:lumMod val="85000"/>
            </a:schemeClr>
          </a:solidFill>
        </p:spPr>
        <p:txBody>
          <a:bodyPr wrap="square" rtlCol="0">
            <a:spAutoFit/>
          </a:bodyPr>
          <a:lstStyle/>
          <a:p>
            <a:pPr algn="ctr"/>
            <a:r>
              <a:rPr lang="en-US" sz="4400" b="1" u="sng" dirty="0">
                <a:solidFill>
                  <a:srgbClr val="C00000"/>
                </a:solidFill>
              </a:rPr>
              <a:t>CONTENT CREDIT</a:t>
            </a:r>
          </a:p>
        </p:txBody>
      </p:sp>
      <p:sp>
        <p:nvSpPr>
          <p:cNvPr id="2" name="Rectangle 1">
            <a:extLst>
              <a:ext uri="{FF2B5EF4-FFF2-40B4-BE49-F238E27FC236}">
                <a16:creationId xmlns:a16="http://schemas.microsoft.com/office/drawing/2014/main" id="{0FE097D6-1E54-466B-AEFC-E6D196A8EFB3}"/>
              </a:ext>
            </a:extLst>
          </p:cNvPr>
          <p:cNvSpPr/>
          <p:nvPr/>
        </p:nvSpPr>
        <p:spPr>
          <a:xfrm>
            <a:off x="8551210" y="1636535"/>
            <a:ext cx="3318235" cy="3416320"/>
          </a:xfrm>
          <a:prstGeom prst="rect">
            <a:avLst/>
          </a:prstGeom>
        </p:spPr>
        <p:txBody>
          <a:bodyPr wrap="square">
            <a:spAutoFit/>
          </a:bodyPr>
          <a:lstStyle/>
          <a:p>
            <a:r>
              <a:rPr lang="en-US" b="1" dirty="0"/>
              <a:t>www.shestokas.com</a:t>
            </a:r>
          </a:p>
          <a:p>
            <a:r>
              <a:rPr lang="en-US" b="1" dirty="0"/>
              <a:t>www.ottthemark.com</a:t>
            </a:r>
          </a:p>
          <a:p>
            <a:r>
              <a:rPr lang="en-US" b="1" dirty="0"/>
              <a:t>www.workers.org</a:t>
            </a:r>
          </a:p>
          <a:p>
            <a:r>
              <a:rPr lang="en-US" b="1" dirty="0"/>
              <a:t>Los Angeles Sentinel</a:t>
            </a:r>
          </a:p>
          <a:p>
            <a:r>
              <a:rPr lang="en-US" b="1" dirty="0"/>
              <a:t>Equal Justice Initiative</a:t>
            </a:r>
          </a:p>
          <a:p>
            <a:r>
              <a:rPr lang="en-US" b="1" dirty="0"/>
              <a:t>Smithsonian Magazine</a:t>
            </a:r>
          </a:p>
          <a:p>
            <a:r>
              <a:rPr lang="en-US" b="1" dirty="0"/>
              <a:t>www.antiquemoney.com</a:t>
            </a:r>
          </a:p>
          <a:p>
            <a:r>
              <a:rPr lang="en-US" b="1" dirty="0"/>
              <a:t>www.Wikipedia.com</a:t>
            </a:r>
          </a:p>
          <a:p>
            <a:r>
              <a:rPr lang="en-US" b="1" dirty="0"/>
              <a:t>www.timetoast.com</a:t>
            </a:r>
          </a:p>
          <a:p>
            <a:r>
              <a:rPr lang="en-US" b="1" dirty="0"/>
              <a:t>www.youtube.com</a:t>
            </a:r>
          </a:p>
          <a:p>
            <a:r>
              <a:rPr lang="en-US" b="1" dirty="0"/>
              <a:t>www.phadp.org</a:t>
            </a:r>
          </a:p>
          <a:p>
            <a:r>
              <a:rPr lang="en-US" b="1" dirty="0"/>
              <a:t>www.al.com</a:t>
            </a:r>
          </a:p>
        </p:txBody>
      </p:sp>
    </p:spTree>
    <p:extLst>
      <p:ext uri="{BB962C8B-B14F-4D97-AF65-F5344CB8AC3E}">
        <p14:creationId xmlns:p14="http://schemas.microsoft.com/office/powerpoint/2010/main" val="3892031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text on a black background&#10;&#10;Description automatically generated">
            <a:extLst>
              <a:ext uri="{FF2B5EF4-FFF2-40B4-BE49-F238E27FC236}">
                <a16:creationId xmlns:a16="http://schemas.microsoft.com/office/drawing/2014/main" id="{BE5299B2-A9FA-459E-97B1-383C8AD827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168" y="114112"/>
            <a:ext cx="11913832" cy="1892241"/>
          </a:xfrm>
          <a:prstGeom prst="rect">
            <a:avLst/>
          </a:prstGeom>
          <a:effectLst>
            <a:softEdge rad="317500"/>
          </a:effectLst>
        </p:spPr>
      </p:pic>
      <p:sp>
        <p:nvSpPr>
          <p:cNvPr id="3" name="Rectangle 2">
            <a:extLst>
              <a:ext uri="{FF2B5EF4-FFF2-40B4-BE49-F238E27FC236}">
                <a16:creationId xmlns:a16="http://schemas.microsoft.com/office/drawing/2014/main" id="{6375F4C6-DE19-40D5-8826-DF4EB6FCC40C}"/>
              </a:ext>
            </a:extLst>
          </p:cNvPr>
          <p:cNvSpPr/>
          <p:nvPr/>
        </p:nvSpPr>
        <p:spPr>
          <a:xfrm>
            <a:off x="997258" y="428177"/>
            <a:ext cx="3468209" cy="6124754"/>
          </a:xfrm>
          <a:prstGeom prst="rect">
            <a:avLst/>
          </a:prstGeom>
          <a:solidFill>
            <a:schemeClr val="bg2"/>
          </a:solidFill>
        </p:spPr>
        <p:txBody>
          <a:bodyPr wrap="square">
            <a:spAutoFit/>
          </a:bodyPr>
          <a:lstStyle/>
          <a:p>
            <a:r>
              <a:rPr lang="en-US" sz="2400" b="1" dirty="0"/>
              <a:t>Each of these capital statutes was mandatory in nature, providing that any person who committed the specified crimes</a:t>
            </a:r>
            <a:r>
              <a:rPr lang="en-US" sz="2800" b="1" dirty="0"/>
              <a:t> "</a:t>
            </a:r>
            <a:r>
              <a:rPr lang="en-US" sz="2800" b="1" u="sng" dirty="0"/>
              <a:t>shall suffer death</a:t>
            </a:r>
            <a:r>
              <a:rPr lang="en-US" sz="2800" b="1" dirty="0"/>
              <a:t>." </a:t>
            </a:r>
            <a:r>
              <a:rPr lang="en-US" sz="2400" b="1" dirty="0"/>
              <a:t>Excluding those statutes which were founded upon societal values extant during the period when slavery was legal in Alabama, only the following crimes were deemed serious enough to warrant the death penalty:</a:t>
            </a:r>
          </a:p>
        </p:txBody>
      </p:sp>
      <p:sp>
        <p:nvSpPr>
          <p:cNvPr id="4" name="TextBox 3">
            <a:extLst>
              <a:ext uri="{FF2B5EF4-FFF2-40B4-BE49-F238E27FC236}">
                <a16:creationId xmlns:a16="http://schemas.microsoft.com/office/drawing/2014/main" id="{29DAE04C-FBC2-4B17-9E1D-66D14D9217B7}"/>
              </a:ext>
            </a:extLst>
          </p:cNvPr>
          <p:cNvSpPr txBox="1"/>
          <p:nvPr/>
        </p:nvSpPr>
        <p:spPr>
          <a:xfrm>
            <a:off x="5213708" y="1374252"/>
            <a:ext cx="4074849" cy="5016758"/>
          </a:xfrm>
          <a:prstGeom prst="rect">
            <a:avLst/>
          </a:prstGeom>
          <a:noFill/>
        </p:spPr>
        <p:txBody>
          <a:bodyPr wrap="square" rtlCol="0">
            <a:spAutoFit/>
          </a:bodyPr>
          <a:lstStyle/>
          <a:p>
            <a:pPr marL="571500" indent="-571500">
              <a:buFont typeface="Arial" panose="020B0604020202020204" pitchFamily="34" charset="0"/>
              <a:buChar char="•"/>
            </a:pPr>
            <a:r>
              <a:rPr lang="en-US" sz="4000" b="1" dirty="0">
                <a:solidFill>
                  <a:srgbClr val="C00000"/>
                </a:solidFill>
              </a:rPr>
              <a:t>Murder</a:t>
            </a:r>
          </a:p>
          <a:p>
            <a:pPr marL="571500" indent="-571500">
              <a:buFont typeface="Arial" panose="020B0604020202020204" pitchFamily="34" charset="0"/>
              <a:buChar char="•"/>
            </a:pPr>
            <a:r>
              <a:rPr lang="en-US" sz="4000" b="1" dirty="0">
                <a:solidFill>
                  <a:srgbClr val="C00000"/>
                </a:solidFill>
              </a:rPr>
              <a:t>Arson</a:t>
            </a:r>
          </a:p>
          <a:p>
            <a:pPr marL="571500" indent="-571500">
              <a:buFont typeface="Arial" panose="020B0604020202020204" pitchFamily="34" charset="0"/>
              <a:buChar char="•"/>
            </a:pPr>
            <a:r>
              <a:rPr lang="en-US" sz="4000" b="1" dirty="0">
                <a:solidFill>
                  <a:srgbClr val="C00000"/>
                </a:solidFill>
              </a:rPr>
              <a:t>Rape</a:t>
            </a:r>
          </a:p>
          <a:p>
            <a:pPr marL="571500" indent="-571500">
              <a:buFont typeface="Arial" panose="020B0604020202020204" pitchFamily="34" charset="0"/>
              <a:buChar char="•"/>
            </a:pPr>
            <a:r>
              <a:rPr lang="en-US" sz="4000" b="1" dirty="0">
                <a:solidFill>
                  <a:srgbClr val="C00000"/>
                </a:solidFill>
              </a:rPr>
              <a:t>Robbery</a:t>
            </a:r>
            <a:endParaRPr lang="en-US" sz="4000" b="1" i="1" dirty="0">
              <a:solidFill>
                <a:srgbClr val="C00000"/>
              </a:solidFill>
            </a:endParaRPr>
          </a:p>
          <a:p>
            <a:pPr marL="571500" indent="-571500">
              <a:buFont typeface="Arial" panose="020B0604020202020204" pitchFamily="34" charset="0"/>
              <a:buChar char="•"/>
            </a:pPr>
            <a:r>
              <a:rPr lang="en-US" sz="4000" b="1" i="1" dirty="0">
                <a:solidFill>
                  <a:srgbClr val="C00000"/>
                </a:solidFill>
              </a:rPr>
              <a:t>Burglary</a:t>
            </a:r>
          </a:p>
          <a:p>
            <a:pPr marL="571500" indent="-571500">
              <a:buFont typeface="Arial" panose="020B0604020202020204" pitchFamily="34" charset="0"/>
              <a:buChar char="•"/>
            </a:pPr>
            <a:r>
              <a:rPr lang="en-US" sz="4000" b="1" i="1" dirty="0">
                <a:solidFill>
                  <a:srgbClr val="C00000"/>
                </a:solidFill>
              </a:rPr>
              <a:t>Treason</a:t>
            </a:r>
          </a:p>
          <a:p>
            <a:pPr marL="571500" indent="-571500">
              <a:buFont typeface="Arial" panose="020B0604020202020204" pitchFamily="34" charset="0"/>
              <a:buChar char="•"/>
            </a:pPr>
            <a:r>
              <a:rPr lang="en-US" sz="4000" b="1" dirty="0">
                <a:solidFill>
                  <a:srgbClr val="C00000"/>
                </a:solidFill>
              </a:rPr>
              <a:t>Forgery</a:t>
            </a:r>
          </a:p>
          <a:p>
            <a:pPr marL="571500" indent="-571500">
              <a:buFont typeface="Arial" panose="020B0604020202020204" pitchFamily="34" charset="0"/>
              <a:buChar char="•"/>
            </a:pPr>
            <a:r>
              <a:rPr lang="en-US" sz="4000" b="1" dirty="0">
                <a:solidFill>
                  <a:srgbClr val="C00000"/>
                </a:solidFill>
              </a:rPr>
              <a:t>Counterfeiting</a:t>
            </a:r>
          </a:p>
        </p:txBody>
      </p:sp>
      <p:sp>
        <p:nvSpPr>
          <p:cNvPr id="2" name="Rectangle 1">
            <a:extLst>
              <a:ext uri="{FF2B5EF4-FFF2-40B4-BE49-F238E27FC236}">
                <a16:creationId xmlns:a16="http://schemas.microsoft.com/office/drawing/2014/main" id="{65F03CFF-092D-4820-9357-FD599A4A0AD2}"/>
              </a:ext>
            </a:extLst>
          </p:cNvPr>
          <p:cNvSpPr/>
          <p:nvPr/>
        </p:nvSpPr>
        <p:spPr>
          <a:xfrm>
            <a:off x="9133645" y="1655754"/>
            <a:ext cx="2707690" cy="4801314"/>
          </a:xfrm>
          <a:prstGeom prst="rect">
            <a:avLst/>
          </a:prstGeom>
          <a:ln>
            <a:solidFill>
              <a:schemeClr val="tx1">
                <a:lumMod val="75000"/>
                <a:lumOff val="25000"/>
              </a:schemeClr>
            </a:solidFill>
          </a:ln>
        </p:spPr>
        <p:txBody>
          <a:bodyPr wrap="square">
            <a:spAutoFit/>
          </a:bodyPr>
          <a:lstStyle/>
          <a:p>
            <a:pPr algn="ctr"/>
            <a:r>
              <a:rPr lang="en-US" b="1" u="sng" dirty="0"/>
              <a:t>Counterfeiting Gang</a:t>
            </a:r>
            <a:endParaRPr lang="en-US" dirty="0"/>
          </a:p>
          <a:p>
            <a:r>
              <a:rPr lang="en-US" dirty="0"/>
              <a:t>Tom Davis was hanged on October 11, 1822</a:t>
            </a:r>
          </a:p>
          <a:p>
            <a:endParaRPr lang="en-US" dirty="0"/>
          </a:p>
          <a:p>
            <a:r>
              <a:rPr lang="en-US" dirty="0"/>
              <a:t>John Reed, died the Wednesday before his hanging date.</a:t>
            </a:r>
          </a:p>
          <a:p>
            <a:endParaRPr lang="en-US" dirty="0"/>
          </a:p>
          <a:p>
            <a:r>
              <a:rPr lang="en-US" dirty="0"/>
              <a:t>One year later, Solomon </a:t>
            </a:r>
            <a:r>
              <a:rPr lang="en-US" dirty="0" err="1"/>
              <a:t>Brigman</a:t>
            </a:r>
            <a:r>
              <a:rPr lang="en-US" dirty="0"/>
              <a:t>, of St. Clair County, went to the gallows in old Shelbyville, the county seat of Shelby County.</a:t>
            </a:r>
          </a:p>
          <a:p>
            <a:endParaRPr lang="en-US" dirty="0"/>
          </a:p>
          <a:p>
            <a:r>
              <a:rPr lang="en-US" dirty="0"/>
              <a:t>Randall Smith was pardoned.</a:t>
            </a:r>
          </a:p>
        </p:txBody>
      </p:sp>
    </p:spTree>
    <p:extLst>
      <p:ext uri="{BB962C8B-B14F-4D97-AF65-F5344CB8AC3E}">
        <p14:creationId xmlns:p14="http://schemas.microsoft.com/office/powerpoint/2010/main" val="1609816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ppt_x"/>
                                          </p:val>
                                        </p:tav>
                                        <p:tav tm="100000">
                                          <p:val>
                                            <p:strVal val="#ppt_x"/>
                                          </p:val>
                                        </p:tav>
                                      </p:tavLst>
                                    </p:anim>
                                    <p:anim calcmode="lin" valueType="num">
                                      <p:cBhvr additive="base">
                                        <p:cTn id="8"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D90A4DE-9441-405A-BD6F-74C20FE1E28E}"/>
              </a:ext>
            </a:extLst>
          </p:cNvPr>
          <p:cNvSpPr/>
          <p:nvPr/>
        </p:nvSpPr>
        <p:spPr>
          <a:xfrm>
            <a:off x="426128" y="612962"/>
            <a:ext cx="11487705" cy="5262979"/>
          </a:xfrm>
          <a:prstGeom prst="rect">
            <a:avLst/>
          </a:prstGeom>
        </p:spPr>
        <p:txBody>
          <a:bodyPr wrap="square">
            <a:spAutoFit/>
          </a:bodyPr>
          <a:lstStyle/>
          <a:p>
            <a:pPr algn="ctr" fontAlgn="base"/>
            <a:r>
              <a:rPr lang="en-US" sz="4800" dirty="0">
                <a:solidFill>
                  <a:srgbClr val="C00000"/>
                </a:solidFill>
                <a:latin typeface="Benton Sans"/>
              </a:rPr>
              <a:t>Dec. 19, 1812 hanging of Eli Norman </a:t>
            </a:r>
          </a:p>
          <a:p>
            <a:pPr algn="ctr" fontAlgn="base"/>
            <a:r>
              <a:rPr lang="en-US" sz="4800" dirty="0">
                <a:solidFill>
                  <a:srgbClr val="222222"/>
                </a:solidFill>
                <a:latin typeface="Benton Sans"/>
              </a:rPr>
              <a:t>for the crime of murder. </a:t>
            </a:r>
          </a:p>
          <a:p>
            <a:pPr algn="ctr" fontAlgn="base"/>
            <a:r>
              <a:rPr lang="en-US" sz="4800" dirty="0">
                <a:solidFill>
                  <a:srgbClr val="222222"/>
                </a:solidFill>
                <a:latin typeface="Benton Sans"/>
              </a:rPr>
              <a:t>All but one of the executions between </a:t>
            </a:r>
          </a:p>
          <a:p>
            <a:pPr algn="ctr" fontAlgn="base"/>
            <a:r>
              <a:rPr lang="en-US" sz="4800" dirty="0">
                <a:solidFill>
                  <a:srgbClr val="222222"/>
                </a:solidFill>
                <a:latin typeface="Benton Sans"/>
              </a:rPr>
              <a:t>1812 and 1927 were hangings. </a:t>
            </a:r>
          </a:p>
          <a:p>
            <a:pPr algn="ctr" fontAlgn="base"/>
            <a:r>
              <a:rPr lang="en-US" sz="4800" dirty="0">
                <a:solidFill>
                  <a:srgbClr val="C00000"/>
                </a:solidFill>
                <a:latin typeface="Benton Sans"/>
              </a:rPr>
              <a:t>Feb. 6, 1814, </a:t>
            </a:r>
          </a:p>
          <a:p>
            <a:pPr algn="ctr" fontAlgn="base"/>
            <a:r>
              <a:rPr lang="en-US" sz="4800" dirty="0">
                <a:solidFill>
                  <a:srgbClr val="C00000"/>
                </a:solidFill>
                <a:latin typeface="Benton Sans"/>
              </a:rPr>
              <a:t>John Woods was executed by gunshot </a:t>
            </a:r>
          </a:p>
          <a:p>
            <a:pPr algn="ctr" fontAlgn="base"/>
            <a:r>
              <a:rPr lang="en-US" sz="4800" dirty="0">
                <a:solidFill>
                  <a:srgbClr val="222222"/>
                </a:solidFill>
                <a:latin typeface="Benton Sans"/>
              </a:rPr>
              <a:t>for an unknown crime.</a:t>
            </a:r>
            <a:endParaRPr lang="en-US" sz="4800" b="0" i="0" dirty="0">
              <a:solidFill>
                <a:srgbClr val="222222"/>
              </a:solidFill>
              <a:effectLst/>
              <a:latin typeface="Benton Sans"/>
            </a:endParaRPr>
          </a:p>
        </p:txBody>
      </p:sp>
    </p:spTree>
    <p:extLst>
      <p:ext uri="{BB962C8B-B14F-4D97-AF65-F5344CB8AC3E}">
        <p14:creationId xmlns:p14="http://schemas.microsoft.com/office/powerpoint/2010/main" val="983623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C2359E4-6C5E-4173-A42B-7F73850B0C17}"/>
              </a:ext>
            </a:extLst>
          </p:cNvPr>
          <p:cNvSpPr/>
          <p:nvPr/>
        </p:nvSpPr>
        <p:spPr>
          <a:xfrm>
            <a:off x="250054" y="799319"/>
            <a:ext cx="11691891" cy="707886"/>
          </a:xfrm>
          <a:prstGeom prst="rect">
            <a:avLst/>
          </a:prstGeom>
        </p:spPr>
        <p:txBody>
          <a:bodyPr wrap="square">
            <a:spAutoFit/>
          </a:bodyPr>
          <a:lstStyle/>
          <a:p>
            <a:pPr algn="ctr"/>
            <a:r>
              <a:rPr lang="en-US" sz="4000" b="1" u="sng" dirty="0"/>
              <a:t>Alabama's first execution was carried out in 1812</a:t>
            </a:r>
          </a:p>
        </p:txBody>
      </p:sp>
      <p:pic>
        <p:nvPicPr>
          <p:cNvPr id="3" name="Picture 2">
            <a:extLst>
              <a:ext uri="{FF2B5EF4-FFF2-40B4-BE49-F238E27FC236}">
                <a16:creationId xmlns:a16="http://schemas.microsoft.com/office/drawing/2014/main" id="{1216244C-5EE3-4956-AB2F-C79EC8B410E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88633" y="1522152"/>
            <a:ext cx="10414985" cy="5335848"/>
          </a:xfrm>
          <a:prstGeom prst="rect">
            <a:avLst/>
          </a:prstGeom>
          <a:noFill/>
          <a:effectLst>
            <a:softEdge rad="635000"/>
          </a:effectLst>
        </p:spPr>
      </p:pic>
      <p:sp>
        <p:nvSpPr>
          <p:cNvPr id="7" name="TextBox 6">
            <a:extLst>
              <a:ext uri="{FF2B5EF4-FFF2-40B4-BE49-F238E27FC236}">
                <a16:creationId xmlns:a16="http://schemas.microsoft.com/office/drawing/2014/main" id="{CD4CD2D5-DA13-4AE0-8804-D685D1821A54}"/>
              </a:ext>
            </a:extLst>
          </p:cNvPr>
          <p:cNvSpPr txBox="1"/>
          <p:nvPr/>
        </p:nvSpPr>
        <p:spPr>
          <a:xfrm>
            <a:off x="855954" y="1507205"/>
            <a:ext cx="9960745" cy="4832092"/>
          </a:xfrm>
          <a:prstGeom prst="rect">
            <a:avLst/>
          </a:prstGeom>
          <a:noFill/>
        </p:spPr>
        <p:txBody>
          <a:bodyPr wrap="square" rtlCol="0">
            <a:spAutoFit/>
          </a:bodyPr>
          <a:lstStyle/>
          <a:p>
            <a:pPr algn="ctr"/>
            <a:r>
              <a:rPr lang="en-US" sz="4400" b="1" dirty="0">
                <a:solidFill>
                  <a:srgbClr val="FF0000"/>
                </a:solidFill>
              </a:rPr>
              <a:t>By 1812, </a:t>
            </a:r>
          </a:p>
          <a:p>
            <a:pPr algn="ctr"/>
            <a:r>
              <a:rPr lang="en-US" sz="4400" b="1" dirty="0">
                <a:solidFill>
                  <a:srgbClr val="FF0000"/>
                </a:solidFill>
              </a:rPr>
              <a:t>there were </a:t>
            </a:r>
            <a:r>
              <a:rPr lang="en-US" sz="4400" b="1" u="sng" dirty="0">
                <a:solidFill>
                  <a:srgbClr val="FF0000"/>
                </a:solidFill>
              </a:rPr>
              <a:t>13 capital crimes </a:t>
            </a:r>
          </a:p>
          <a:p>
            <a:pPr algn="ctr"/>
            <a:r>
              <a:rPr lang="en-US" sz="4400" b="1" dirty="0">
                <a:solidFill>
                  <a:srgbClr val="FF0000"/>
                </a:solidFill>
              </a:rPr>
              <a:t>for which the death penalty </a:t>
            </a:r>
          </a:p>
          <a:p>
            <a:pPr algn="ctr"/>
            <a:r>
              <a:rPr lang="en-US" sz="4400" b="1" dirty="0">
                <a:solidFill>
                  <a:srgbClr val="FF0000"/>
                </a:solidFill>
              </a:rPr>
              <a:t>was </a:t>
            </a:r>
            <a:r>
              <a:rPr lang="en-US" sz="4400" b="1" u="sng" dirty="0">
                <a:solidFill>
                  <a:srgbClr val="FF0000"/>
                </a:solidFill>
              </a:rPr>
              <a:t>mandatory</a:t>
            </a:r>
            <a:r>
              <a:rPr lang="en-US" sz="4400" b="1" dirty="0">
                <a:solidFill>
                  <a:srgbClr val="FF0000"/>
                </a:solidFill>
              </a:rPr>
              <a:t> </a:t>
            </a:r>
          </a:p>
          <a:p>
            <a:pPr algn="ctr"/>
            <a:r>
              <a:rPr lang="en-US" sz="4400" b="1" dirty="0">
                <a:solidFill>
                  <a:srgbClr val="FF0000"/>
                </a:solidFill>
              </a:rPr>
              <a:t>and the primary form </a:t>
            </a:r>
          </a:p>
          <a:p>
            <a:pPr algn="ctr"/>
            <a:r>
              <a:rPr lang="en-US" sz="4400" b="1" dirty="0">
                <a:solidFill>
                  <a:srgbClr val="FF0000"/>
                </a:solidFill>
              </a:rPr>
              <a:t>of </a:t>
            </a:r>
            <a:r>
              <a:rPr lang="en-US" sz="4400" b="1" u="sng" dirty="0">
                <a:solidFill>
                  <a:srgbClr val="FF0000"/>
                </a:solidFill>
              </a:rPr>
              <a:t>death </a:t>
            </a:r>
          </a:p>
          <a:p>
            <a:pPr algn="ctr"/>
            <a:r>
              <a:rPr lang="en-US" sz="4400" b="1" dirty="0">
                <a:solidFill>
                  <a:srgbClr val="FF0000"/>
                </a:solidFill>
              </a:rPr>
              <a:t>was </a:t>
            </a:r>
            <a:r>
              <a:rPr lang="en-US" sz="4400" b="1" u="sng" dirty="0">
                <a:solidFill>
                  <a:srgbClr val="FF0000"/>
                </a:solidFill>
              </a:rPr>
              <a:t>by  hanging</a:t>
            </a:r>
            <a:r>
              <a:rPr lang="en-US" sz="4400" b="1" dirty="0">
                <a:solidFill>
                  <a:srgbClr val="FF0000"/>
                </a:solidFill>
              </a:rPr>
              <a:t>.</a:t>
            </a:r>
          </a:p>
        </p:txBody>
      </p:sp>
    </p:spTree>
    <p:extLst>
      <p:ext uri="{BB962C8B-B14F-4D97-AF65-F5344CB8AC3E}">
        <p14:creationId xmlns:p14="http://schemas.microsoft.com/office/powerpoint/2010/main" val="1258971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8ADC-0592-414E-A7F1-F77F05CB4796}"/>
              </a:ext>
            </a:extLst>
          </p:cNvPr>
          <p:cNvSpPr/>
          <p:nvPr/>
        </p:nvSpPr>
        <p:spPr>
          <a:xfrm>
            <a:off x="580006" y="860554"/>
            <a:ext cx="11307193" cy="1508105"/>
          </a:xfrm>
          <a:prstGeom prst="rect">
            <a:avLst/>
          </a:prstGeom>
          <a:solidFill>
            <a:schemeClr val="bg2"/>
          </a:solidFill>
        </p:spPr>
        <p:txBody>
          <a:bodyPr wrap="square">
            <a:spAutoFit/>
          </a:bodyPr>
          <a:lstStyle/>
          <a:p>
            <a:r>
              <a:rPr lang="en-US" sz="2800" b="1" dirty="0"/>
              <a:t>A new capital crime was added to the criminal code:</a:t>
            </a:r>
          </a:p>
          <a:p>
            <a:pPr marL="571500" indent="-571500">
              <a:buFont typeface="Arial" panose="020B0604020202020204" pitchFamily="34" charset="0"/>
              <a:buChar char="•"/>
            </a:pPr>
            <a:r>
              <a:rPr lang="en-US" sz="3200" b="1" dirty="0">
                <a:solidFill>
                  <a:srgbClr val="C00000"/>
                </a:solidFill>
              </a:rPr>
              <a:t>Circulating seditious papers for the purpose of inciting insurrection among the slaves </a:t>
            </a:r>
          </a:p>
        </p:txBody>
      </p:sp>
      <p:sp>
        <p:nvSpPr>
          <p:cNvPr id="3" name="Rectangle 2">
            <a:extLst>
              <a:ext uri="{FF2B5EF4-FFF2-40B4-BE49-F238E27FC236}">
                <a16:creationId xmlns:a16="http://schemas.microsoft.com/office/drawing/2014/main" id="{65F7F23C-FF4D-475E-865E-AD4DFBAE4314}"/>
              </a:ext>
            </a:extLst>
          </p:cNvPr>
          <p:cNvSpPr/>
          <p:nvPr/>
        </p:nvSpPr>
        <p:spPr>
          <a:xfrm>
            <a:off x="580006" y="2488499"/>
            <a:ext cx="11307193" cy="3293209"/>
          </a:xfrm>
          <a:prstGeom prst="rect">
            <a:avLst/>
          </a:prstGeom>
          <a:solidFill>
            <a:schemeClr val="bg2"/>
          </a:solidFill>
        </p:spPr>
        <p:txBody>
          <a:bodyPr wrap="square">
            <a:spAutoFit/>
          </a:bodyPr>
          <a:lstStyle/>
          <a:p>
            <a:r>
              <a:rPr lang="en-US" sz="2400" b="1" dirty="0"/>
              <a:t>A new subsection was added to the criminal code entitled </a:t>
            </a:r>
            <a:r>
              <a:rPr lang="en-US" sz="2400" b="1" u="sng" dirty="0"/>
              <a:t>Crimes and Misdemeanors by Persons of Color</a:t>
            </a:r>
            <a:r>
              <a:rPr lang="en-US" sz="2400" b="1" dirty="0"/>
              <a:t>. This subsection recognized the new capitally punishable crimes:</a:t>
            </a:r>
          </a:p>
          <a:p>
            <a:pPr marL="571500" indent="-571500">
              <a:buFont typeface="Arial" panose="020B0604020202020204" pitchFamily="34" charset="0"/>
              <a:buChar char="•"/>
            </a:pPr>
            <a:r>
              <a:rPr lang="en-US" sz="3200" b="1" dirty="0">
                <a:solidFill>
                  <a:srgbClr val="C00000"/>
                </a:solidFill>
              </a:rPr>
              <a:t>Any second conviction of any Negro or Mulatto whatsoever</a:t>
            </a:r>
          </a:p>
          <a:p>
            <a:pPr marL="571500" indent="-571500">
              <a:buFont typeface="Arial" panose="020B0604020202020204" pitchFamily="34" charset="0"/>
              <a:buChar char="•"/>
            </a:pPr>
            <a:r>
              <a:rPr lang="en-US" sz="3200" b="1" dirty="0">
                <a:solidFill>
                  <a:srgbClr val="C00000"/>
                </a:solidFill>
              </a:rPr>
              <a:t>Accessory of any sort to a capital crime or maiming of any white people on by a slave</a:t>
            </a:r>
          </a:p>
          <a:p>
            <a:pPr marL="571500" indent="-571500">
              <a:buFont typeface="Arial" panose="020B0604020202020204" pitchFamily="34" charset="0"/>
              <a:buChar char="•"/>
            </a:pPr>
            <a:r>
              <a:rPr lang="en-US" sz="3200" b="1" dirty="0">
                <a:solidFill>
                  <a:srgbClr val="C00000"/>
                </a:solidFill>
              </a:rPr>
              <a:t>Any attempt to commit a rape on any free white female by any person of color </a:t>
            </a:r>
          </a:p>
        </p:txBody>
      </p:sp>
      <p:sp>
        <p:nvSpPr>
          <p:cNvPr id="4" name="TextBox 3">
            <a:extLst>
              <a:ext uri="{FF2B5EF4-FFF2-40B4-BE49-F238E27FC236}">
                <a16:creationId xmlns:a16="http://schemas.microsoft.com/office/drawing/2014/main" id="{151A5240-CF73-49F7-A83D-B0F1D5D48608}"/>
              </a:ext>
            </a:extLst>
          </p:cNvPr>
          <p:cNvSpPr txBox="1"/>
          <p:nvPr/>
        </p:nvSpPr>
        <p:spPr>
          <a:xfrm>
            <a:off x="5464205" y="155939"/>
            <a:ext cx="1127464" cy="584775"/>
          </a:xfrm>
          <a:prstGeom prst="rect">
            <a:avLst/>
          </a:prstGeom>
          <a:solidFill>
            <a:schemeClr val="bg2"/>
          </a:solidFill>
        </p:spPr>
        <p:txBody>
          <a:bodyPr wrap="square" rtlCol="0">
            <a:spAutoFit/>
          </a:bodyPr>
          <a:lstStyle/>
          <a:p>
            <a:pPr algn="ctr"/>
            <a:r>
              <a:rPr lang="en-US" sz="3200" b="1" dirty="0"/>
              <a:t>1833</a:t>
            </a:r>
          </a:p>
        </p:txBody>
      </p:sp>
      <p:sp>
        <p:nvSpPr>
          <p:cNvPr id="6" name="Rectangle 5">
            <a:extLst>
              <a:ext uri="{FF2B5EF4-FFF2-40B4-BE49-F238E27FC236}">
                <a16:creationId xmlns:a16="http://schemas.microsoft.com/office/drawing/2014/main" id="{369EB85D-CFCF-4721-A514-013F9BCE4343}"/>
              </a:ext>
            </a:extLst>
          </p:cNvPr>
          <p:cNvSpPr/>
          <p:nvPr/>
        </p:nvSpPr>
        <p:spPr>
          <a:xfrm>
            <a:off x="1979719" y="5940321"/>
            <a:ext cx="8096436" cy="769441"/>
          </a:xfrm>
          <a:prstGeom prst="rect">
            <a:avLst/>
          </a:prstGeom>
          <a:ln>
            <a:solidFill>
              <a:schemeClr val="accent3"/>
            </a:solidFill>
          </a:ln>
        </p:spPr>
        <p:txBody>
          <a:bodyPr wrap="square">
            <a:spAutoFit/>
          </a:bodyPr>
          <a:lstStyle/>
          <a:p>
            <a:pPr algn="ctr"/>
            <a:r>
              <a:rPr lang="en-US" sz="4400" b="1" dirty="0"/>
              <a:t>Mandatory death penalty</a:t>
            </a:r>
          </a:p>
        </p:txBody>
      </p:sp>
    </p:spTree>
    <p:extLst>
      <p:ext uri="{BB962C8B-B14F-4D97-AF65-F5344CB8AC3E}">
        <p14:creationId xmlns:p14="http://schemas.microsoft.com/office/powerpoint/2010/main" val="3418696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750"/>
                                        <p:tgtEl>
                                          <p:spTgt spid="3"/>
                                        </p:tgtEl>
                                      </p:cBhvr>
                                    </p:animEffect>
                                  </p:childTnLst>
                                </p:cTn>
                              </p:par>
                            </p:childTnLst>
                          </p:cTn>
                        </p:par>
                        <p:par>
                          <p:cTn id="8" fill="hold">
                            <p:stCondLst>
                              <p:cond delay="750"/>
                            </p:stCondLst>
                            <p:childTnLst>
                              <p:par>
                                <p:cTn id="9" presetID="18" presetClass="emph" presetSubtype="0" fill="hold" grpId="0" nodeType="afterEffect">
                                  <p:stCondLst>
                                    <p:cond delay="0"/>
                                  </p:stCondLst>
                                  <p:iterate type="lt">
                                    <p:tmPct val="4000"/>
                                  </p:iterate>
                                  <p:childTnLst>
                                    <p:set>
                                      <p:cBhvr override="childStyle">
                                        <p:cTn id="10"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8A77EE-723D-46F5-86CD-86620C6D0F7E}"/>
              </a:ext>
            </a:extLst>
          </p:cNvPr>
          <p:cNvSpPr/>
          <p:nvPr/>
        </p:nvSpPr>
        <p:spPr>
          <a:xfrm>
            <a:off x="5461142" y="296947"/>
            <a:ext cx="1018227" cy="584775"/>
          </a:xfrm>
          <a:prstGeom prst="rect">
            <a:avLst/>
          </a:prstGeom>
          <a:solidFill>
            <a:schemeClr val="bg2"/>
          </a:solidFill>
        </p:spPr>
        <p:txBody>
          <a:bodyPr wrap="none">
            <a:spAutoFit/>
          </a:bodyPr>
          <a:lstStyle/>
          <a:p>
            <a:r>
              <a:rPr lang="en-US" sz="3200" b="1" dirty="0"/>
              <a:t>1836</a:t>
            </a:r>
            <a:endParaRPr lang="en-US" sz="3200" dirty="0"/>
          </a:p>
        </p:txBody>
      </p:sp>
      <p:sp>
        <p:nvSpPr>
          <p:cNvPr id="7" name="Rectangle 6">
            <a:extLst>
              <a:ext uri="{FF2B5EF4-FFF2-40B4-BE49-F238E27FC236}">
                <a16:creationId xmlns:a16="http://schemas.microsoft.com/office/drawing/2014/main" id="{DBBBE9FA-EC21-41ED-8C31-77360DAA9EDB}"/>
              </a:ext>
            </a:extLst>
          </p:cNvPr>
          <p:cNvSpPr/>
          <p:nvPr/>
        </p:nvSpPr>
        <p:spPr>
          <a:xfrm>
            <a:off x="489647" y="1317842"/>
            <a:ext cx="2644171" cy="4524315"/>
          </a:xfrm>
          <a:prstGeom prst="rect">
            <a:avLst/>
          </a:prstGeom>
          <a:solidFill>
            <a:schemeClr val="bg2"/>
          </a:solidFill>
        </p:spPr>
        <p:txBody>
          <a:bodyPr wrap="square">
            <a:spAutoFit/>
          </a:bodyPr>
          <a:lstStyle/>
          <a:p>
            <a:r>
              <a:rPr lang="en-US" sz="3200" b="1" dirty="0"/>
              <a:t>White citizens could no longer be capitally punished for the crimes of arson, robbery or burglary.</a:t>
            </a:r>
          </a:p>
        </p:txBody>
      </p:sp>
      <p:sp>
        <p:nvSpPr>
          <p:cNvPr id="8" name="Rectangle 7">
            <a:extLst>
              <a:ext uri="{FF2B5EF4-FFF2-40B4-BE49-F238E27FC236}">
                <a16:creationId xmlns:a16="http://schemas.microsoft.com/office/drawing/2014/main" id="{DF1215A7-48FD-4EE7-A993-F8DB10690CC7}"/>
              </a:ext>
            </a:extLst>
          </p:cNvPr>
          <p:cNvSpPr/>
          <p:nvPr/>
        </p:nvSpPr>
        <p:spPr>
          <a:xfrm>
            <a:off x="3966810" y="1881305"/>
            <a:ext cx="1991556" cy="3539430"/>
          </a:xfrm>
          <a:prstGeom prst="rect">
            <a:avLst/>
          </a:prstGeom>
          <a:solidFill>
            <a:schemeClr val="bg2"/>
          </a:solidFill>
        </p:spPr>
        <p:txBody>
          <a:bodyPr wrap="square">
            <a:spAutoFit/>
          </a:bodyPr>
          <a:lstStyle/>
          <a:p>
            <a:r>
              <a:rPr lang="en-US" sz="3200" b="1" dirty="0"/>
              <a:t>Blacks convicted </a:t>
            </a:r>
          </a:p>
          <a:p>
            <a:r>
              <a:rPr lang="en-US" sz="3200" b="1" dirty="0"/>
              <a:t>of those crimes could be sentenced to death. </a:t>
            </a:r>
          </a:p>
        </p:txBody>
      </p:sp>
      <p:sp>
        <p:nvSpPr>
          <p:cNvPr id="2" name="Rectangle 1">
            <a:extLst>
              <a:ext uri="{FF2B5EF4-FFF2-40B4-BE49-F238E27FC236}">
                <a16:creationId xmlns:a16="http://schemas.microsoft.com/office/drawing/2014/main" id="{CD214D6F-C45A-4DF9-8D72-C0E56EBDD923}"/>
              </a:ext>
            </a:extLst>
          </p:cNvPr>
          <p:cNvSpPr/>
          <p:nvPr/>
        </p:nvSpPr>
        <p:spPr>
          <a:xfrm>
            <a:off x="6791359" y="2025727"/>
            <a:ext cx="2379715" cy="3108543"/>
          </a:xfrm>
          <a:prstGeom prst="rect">
            <a:avLst/>
          </a:prstGeom>
          <a:solidFill>
            <a:schemeClr val="bg2"/>
          </a:solidFill>
        </p:spPr>
        <p:txBody>
          <a:bodyPr wrap="square">
            <a:spAutoFit/>
          </a:bodyPr>
          <a:lstStyle/>
          <a:p>
            <a:r>
              <a:rPr lang="en-US" sz="2800" b="1" dirty="0"/>
              <a:t>Punishment for the crimes of Forgery and Counterfeiting was reduced to terms of imprisonment. </a:t>
            </a:r>
            <a:endParaRPr lang="en-US" sz="2800" dirty="0"/>
          </a:p>
        </p:txBody>
      </p:sp>
      <p:sp>
        <p:nvSpPr>
          <p:cNvPr id="10" name="Rectangle 9">
            <a:extLst>
              <a:ext uri="{FF2B5EF4-FFF2-40B4-BE49-F238E27FC236}">
                <a16:creationId xmlns:a16="http://schemas.microsoft.com/office/drawing/2014/main" id="{B694F993-A658-424E-AA16-D36FCF1015EE}"/>
              </a:ext>
            </a:extLst>
          </p:cNvPr>
          <p:cNvSpPr/>
          <p:nvPr/>
        </p:nvSpPr>
        <p:spPr>
          <a:xfrm>
            <a:off x="9710797" y="2338825"/>
            <a:ext cx="1991556" cy="2308324"/>
          </a:xfrm>
          <a:prstGeom prst="rect">
            <a:avLst/>
          </a:prstGeom>
          <a:solidFill>
            <a:schemeClr val="bg2"/>
          </a:solidFill>
          <a:ln>
            <a:solidFill>
              <a:schemeClr val="accent3"/>
            </a:solidFill>
          </a:ln>
        </p:spPr>
        <p:txBody>
          <a:bodyPr wrap="square">
            <a:spAutoFit/>
          </a:bodyPr>
          <a:lstStyle/>
          <a:p>
            <a:r>
              <a:rPr lang="en-US" sz="2400" b="1" dirty="0"/>
              <a:t>The death penalty was mandatory for Murder, Rape, and Treason.</a:t>
            </a:r>
          </a:p>
        </p:txBody>
      </p:sp>
      <p:sp>
        <p:nvSpPr>
          <p:cNvPr id="3" name="Arrow: Right 2">
            <a:extLst>
              <a:ext uri="{FF2B5EF4-FFF2-40B4-BE49-F238E27FC236}">
                <a16:creationId xmlns:a16="http://schemas.microsoft.com/office/drawing/2014/main" id="{2140B568-7D18-48B0-AF38-430976496A60}"/>
              </a:ext>
            </a:extLst>
          </p:cNvPr>
          <p:cNvSpPr/>
          <p:nvPr/>
        </p:nvSpPr>
        <p:spPr>
          <a:xfrm>
            <a:off x="9320645" y="3429000"/>
            <a:ext cx="390152" cy="25523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1" name="Arrow: Right 10">
            <a:extLst>
              <a:ext uri="{FF2B5EF4-FFF2-40B4-BE49-F238E27FC236}">
                <a16:creationId xmlns:a16="http://schemas.microsoft.com/office/drawing/2014/main" id="{C6B13462-5596-46BD-93D9-6AA1B9FA7761}"/>
              </a:ext>
            </a:extLst>
          </p:cNvPr>
          <p:cNvSpPr/>
          <p:nvPr/>
        </p:nvSpPr>
        <p:spPr>
          <a:xfrm>
            <a:off x="6107937" y="3433517"/>
            <a:ext cx="533851" cy="2507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
        <p:nvSpPr>
          <p:cNvPr id="12" name="Arrow: Right 11">
            <a:extLst>
              <a:ext uri="{FF2B5EF4-FFF2-40B4-BE49-F238E27FC236}">
                <a16:creationId xmlns:a16="http://schemas.microsoft.com/office/drawing/2014/main" id="{E6274903-D939-4601-85C3-A863E9338E0F}"/>
              </a:ext>
            </a:extLst>
          </p:cNvPr>
          <p:cNvSpPr/>
          <p:nvPr/>
        </p:nvSpPr>
        <p:spPr>
          <a:xfrm>
            <a:off x="3288343" y="3481525"/>
            <a:ext cx="603681" cy="2929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b="1">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3248480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12"/>
                                        </p:tgtEl>
                                      </p:cBhvr>
                                    </p:animEffect>
                                    <p:animScale>
                                      <p:cBhvr>
                                        <p:cTn id="7" dur="250" autoRev="1" fill="hold"/>
                                        <p:tgtEl>
                                          <p:spTgt spid="12"/>
                                        </p:tgtEl>
                                      </p:cBhvr>
                                      <p:by x="105000" y="105000"/>
                                    </p:animScale>
                                  </p:childTnLst>
                                </p:cTn>
                              </p:par>
                            </p:childTnLst>
                          </p:cTn>
                        </p:par>
                        <p:par>
                          <p:cTn id="8" fill="hold">
                            <p:stCondLst>
                              <p:cond delay="500"/>
                            </p:stCondLst>
                            <p:childTnLst>
                              <p:par>
                                <p:cTn id="9" presetID="26" presetClass="emph" presetSubtype="0" fill="hold" grpId="0" nodeType="afterEffect">
                                  <p:stCondLst>
                                    <p:cond delay="0"/>
                                  </p:stCondLst>
                                  <p:childTnLst>
                                    <p:animEffect transition="out" filter="fade">
                                      <p:cBhvr>
                                        <p:cTn id="10" dur="500" tmFilter="0, 0; .2, .5; .8, .5; 1, 0"/>
                                        <p:tgtEl>
                                          <p:spTgt spid="11"/>
                                        </p:tgtEl>
                                      </p:cBhvr>
                                    </p:animEffect>
                                    <p:animScale>
                                      <p:cBhvr>
                                        <p:cTn id="11" dur="250" autoRev="1" fill="hold"/>
                                        <p:tgtEl>
                                          <p:spTgt spid="11"/>
                                        </p:tgtEl>
                                      </p:cBhvr>
                                      <p:by x="105000" y="105000"/>
                                    </p:animScale>
                                  </p:childTnLst>
                                </p:cTn>
                              </p:par>
                            </p:childTnLst>
                          </p:cTn>
                        </p:par>
                        <p:par>
                          <p:cTn id="12" fill="hold">
                            <p:stCondLst>
                              <p:cond delay="1000"/>
                            </p:stCondLst>
                            <p:childTnLst>
                              <p:par>
                                <p:cTn id="13" presetID="26" presetClass="emph" presetSubtype="0" fill="hold" grpId="0" nodeType="afterEffect">
                                  <p:stCondLst>
                                    <p:cond delay="0"/>
                                  </p:stCondLst>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2"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754</TotalTime>
  <Words>3566</Words>
  <Application>Microsoft Office PowerPoint</Application>
  <PresentationFormat>Widescreen</PresentationFormat>
  <Paragraphs>313</Paragraphs>
  <Slides>43</Slides>
  <Notes>0</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Arial</vt:lpstr>
      <vt:lpstr>Benton Sans</vt:lpstr>
      <vt:lpstr>Calibri</vt:lpstr>
      <vt:lpstr>Calibri Light</vt:lpstr>
      <vt:lpstr>Helvetica</vt:lpstr>
      <vt:lpstr>Martel</vt:lpstr>
      <vt:lpstr>Merriweather Sans</vt:lpstr>
      <vt:lpstr>Roboto</vt:lpstr>
      <vt:lpstr>Times New Roman</vt:lpstr>
      <vt:lpstr>Office Theme</vt:lpstr>
      <vt:lpstr>History of the Death Penalty  in Alabama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Code of Alabama, 1975</vt:lpstr>
      <vt:lpstr>Code of Alabama, 1975 (cont.)</vt:lpstr>
      <vt:lpstr>PowerPoint Presentation</vt:lpstr>
      <vt:lpstr>Famous Cases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History of the Death Penalty  in Alabama</dc:title>
  <dc:creator>Marsha Jordan</dc:creator>
  <cp:lastModifiedBy>Marsha Jordan</cp:lastModifiedBy>
  <cp:revision>27</cp:revision>
  <dcterms:created xsi:type="dcterms:W3CDTF">2019-06-07T17:51:27Z</dcterms:created>
  <dcterms:modified xsi:type="dcterms:W3CDTF">2019-08-06T19:10:20Z</dcterms:modified>
</cp:coreProperties>
</file>