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2" r:id="rId1"/>
  </p:sldMasterIdLst>
  <p:sldIdLst>
    <p:sldId id="256" r:id="rId2"/>
    <p:sldId id="260" r:id="rId3"/>
    <p:sldId id="259" r:id="rId4"/>
    <p:sldId id="268" r:id="rId5"/>
    <p:sldId id="269" r:id="rId6"/>
    <p:sldId id="257" r:id="rId7"/>
    <p:sldId id="271" r:id="rId8"/>
    <p:sldId id="272" r:id="rId9"/>
    <p:sldId id="267" r:id="rId10"/>
    <p:sldId id="261" r:id="rId11"/>
    <p:sldId id="262" r:id="rId12"/>
    <p:sldId id="270"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982"/>
  </p:normalViewPr>
  <p:slideViewPr>
    <p:cSldViewPr snapToGrid="0" snapToObjects="1">
      <p:cViewPr>
        <p:scale>
          <a:sx n="103" d="100"/>
          <a:sy n="103" d="100"/>
        </p:scale>
        <p:origin x="896"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1/14/21</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371056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1/14/21</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426363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1/14/21</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8592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1/14/21</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4198603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1/14/21</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09603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1/14/21</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608894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1/14/21</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797131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1/14/21</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071250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1/14/21</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613818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1/14/21</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854981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1/14/21</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05934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1/14/21</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179199966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41" r:id="rId5"/>
    <p:sldLayoutId id="2147483742" r:id="rId6"/>
    <p:sldLayoutId id="2147483743" r:id="rId7"/>
    <p:sldLayoutId id="2147483744" r:id="rId8"/>
    <p:sldLayoutId id="2147483745" r:id="rId9"/>
    <p:sldLayoutId id="2147483746" r:id="rId10"/>
    <p:sldLayoutId id="2147483747"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youtu.be/5jsUCr3CKTQ"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3D99578A-5517-4361-8249-598D1C9FB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3">
            <a:extLst>
              <a:ext uri="{FF2B5EF4-FFF2-40B4-BE49-F238E27FC236}">
                <a16:creationId xmlns:a16="http://schemas.microsoft.com/office/drawing/2014/main" id="{EE39C2C5-53E1-497F-854D-585D14D32508}"/>
              </a:ext>
            </a:extLst>
          </p:cNvPr>
          <p:cNvPicPr>
            <a:picLocks noChangeAspect="1"/>
          </p:cNvPicPr>
          <p:nvPr/>
        </p:nvPicPr>
        <p:blipFill rotWithShape="1">
          <a:blip r:embed="rId2"/>
          <a:srcRect t="5523" b="5523"/>
          <a:stretch/>
        </p:blipFill>
        <p:spPr>
          <a:xfrm>
            <a:off x="685800" y="685800"/>
            <a:ext cx="10820400" cy="5486400"/>
          </a:xfrm>
          <a:prstGeom prst="rect">
            <a:avLst/>
          </a:prstGeom>
        </p:spPr>
      </p:pic>
      <p:sp>
        <p:nvSpPr>
          <p:cNvPr id="53" name="Rectangle 52">
            <a:extLst>
              <a:ext uri="{FF2B5EF4-FFF2-40B4-BE49-F238E27FC236}">
                <a16:creationId xmlns:a16="http://schemas.microsoft.com/office/drawing/2014/main" id="{088C0414-4070-42B4-B359-C995754D7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BB7AE7-6730-8B47-8F83-4247831A012D}"/>
              </a:ext>
            </a:extLst>
          </p:cNvPr>
          <p:cNvSpPr>
            <a:spLocks noGrp="1"/>
          </p:cNvSpPr>
          <p:nvPr>
            <p:ph type="ctrTitle"/>
          </p:nvPr>
        </p:nvSpPr>
        <p:spPr>
          <a:xfrm>
            <a:off x="1260389" y="1387547"/>
            <a:ext cx="9687697" cy="2216266"/>
          </a:xfrm>
        </p:spPr>
        <p:txBody>
          <a:bodyPr anchor="ctr">
            <a:normAutofit/>
          </a:bodyPr>
          <a:lstStyle/>
          <a:p>
            <a:r>
              <a:rPr lang="en-US" sz="4400" dirty="0"/>
              <a:t>Ornamentation simplified</a:t>
            </a:r>
          </a:p>
        </p:txBody>
      </p:sp>
      <p:sp>
        <p:nvSpPr>
          <p:cNvPr id="3" name="Subtitle 2">
            <a:extLst>
              <a:ext uri="{FF2B5EF4-FFF2-40B4-BE49-F238E27FC236}">
                <a16:creationId xmlns:a16="http://schemas.microsoft.com/office/drawing/2014/main" id="{975E0914-D299-0C41-A935-A338EE250CE0}"/>
              </a:ext>
            </a:extLst>
          </p:cNvPr>
          <p:cNvSpPr>
            <a:spLocks noGrp="1"/>
          </p:cNvSpPr>
          <p:nvPr>
            <p:ph type="subTitle" idx="1"/>
          </p:nvPr>
        </p:nvSpPr>
        <p:spPr>
          <a:xfrm>
            <a:off x="2057400" y="3429000"/>
            <a:ext cx="8115300" cy="1872049"/>
          </a:xfrm>
        </p:spPr>
        <p:txBody>
          <a:bodyPr>
            <a:noAutofit/>
          </a:bodyPr>
          <a:lstStyle/>
          <a:p>
            <a:r>
              <a:rPr lang="en-US" sz="3600" dirty="0"/>
              <a:t>Removing the stress and simplifying the process of teaching ornamentation to high school and undergraduate students. </a:t>
            </a:r>
          </a:p>
        </p:txBody>
      </p:sp>
    </p:spTree>
    <p:extLst>
      <p:ext uri="{BB962C8B-B14F-4D97-AF65-F5344CB8AC3E}">
        <p14:creationId xmlns:p14="http://schemas.microsoft.com/office/powerpoint/2010/main" val="2583399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FF9146B-4CCD-4CDB-AB9C-458005307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442048-5495-3C40-8020-7503A7492A63}"/>
              </a:ext>
            </a:extLst>
          </p:cNvPr>
          <p:cNvSpPr>
            <a:spLocks noGrp="1"/>
          </p:cNvSpPr>
          <p:nvPr>
            <p:ph type="title"/>
          </p:nvPr>
        </p:nvSpPr>
        <p:spPr>
          <a:xfrm>
            <a:off x="1371599" y="685800"/>
            <a:ext cx="9486901" cy="1334385"/>
          </a:xfrm>
        </p:spPr>
        <p:txBody>
          <a:bodyPr anchor="b">
            <a:noAutofit/>
          </a:bodyPr>
          <a:lstStyle/>
          <a:p>
            <a:pPr algn="ctr"/>
            <a:br>
              <a:rPr lang="en-US" sz="2000" b="1" dirty="0"/>
            </a:br>
            <a:br>
              <a:rPr lang="en-US" sz="2000" b="1" dirty="0"/>
            </a:br>
            <a:br>
              <a:rPr lang="en-US" sz="2000" b="1" dirty="0"/>
            </a:br>
            <a:br>
              <a:rPr lang="en-US" sz="2000" b="1" dirty="0"/>
            </a:br>
            <a:r>
              <a:rPr lang="en-US" sz="2000" b="1" dirty="0"/>
              <a:t>Remember that the following musical devices can also be used as ornaments, as each of them are ways to express your text:</a:t>
            </a:r>
            <a:br>
              <a:rPr lang="en-US" sz="2000" dirty="0"/>
            </a:br>
            <a:endParaRPr lang="en-US" sz="2000" dirty="0"/>
          </a:p>
        </p:txBody>
      </p:sp>
      <p:sp>
        <p:nvSpPr>
          <p:cNvPr id="3" name="Content Placeholder 2">
            <a:extLst>
              <a:ext uri="{FF2B5EF4-FFF2-40B4-BE49-F238E27FC236}">
                <a16:creationId xmlns:a16="http://schemas.microsoft.com/office/drawing/2014/main" id="{CCDCDC22-CCDE-F141-BBEC-41A5643F07E5}"/>
              </a:ext>
            </a:extLst>
          </p:cNvPr>
          <p:cNvSpPr>
            <a:spLocks noGrp="1"/>
          </p:cNvSpPr>
          <p:nvPr>
            <p:ph idx="1"/>
          </p:nvPr>
        </p:nvSpPr>
        <p:spPr>
          <a:xfrm>
            <a:off x="1371600" y="2020184"/>
            <a:ext cx="9486901" cy="3985199"/>
          </a:xfrm>
        </p:spPr>
        <p:txBody>
          <a:bodyPr>
            <a:normAutofit/>
          </a:bodyPr>
          <a:lstStyle/>
          <a:p>
            <a:pPr lvl="0"/>
            <a:r>
              <a:rPr lang="en-US" sz="2200" dirty="0"/>
              <a:t>Dynamics – repeating the same text at least once? Try varying the dynamic.</a:t>
            </a:r>
          </a:p>
          <a:p>
            <a:pPr lvl="0"/>
            <a:r>
              <a:rPr lang="en-US" sz="2200" dirty="0"/>
              <a:t>Tempo &amp; rhythm  – follow tempo instructions carefully and/or create changes in tempo &amp; rhythm when appropriate, i.e. rubato, rallentando and accelerando </a:t>
            </a:r>
          </a:p>
          <a:p>
            <a:pPr lvl="0"/>
            <a:r>
              <a:rPr lang="en-US" sz="2200" dirty="0"/>
              <a:t>Diction – correct consonant and vowel articulation, and the intention you put behind articulating each syllable can help better communicate exactly what your character feels and can even change the meaning of a phrase. Brightening or darkening a vowel is also part of this.</a:t>
            </a:r>
          </a:p>
          <a:p>
            <a:pPr lvl="0"/>
            <a:r>
              <a:rPr lang="en-US" sz="2200" dirty="0"/>
              <a:t>Harmony: a dissonant passage will be colored differently than a consonant passage</a:t>
            </a:r>
          </a:p>
          <a:p>
            <a:pPr lvl="0"/>
            <a:r>
              <a:rPr lang="en-US" sz="2200" dirty="0"/>
              <a:t>Vibrato – using straight tone and flexibly changing your vibrato width</a:t>
            </a:r>
          </a:p>
          <a:p>
            <a:endParaRPr lang="en-US" sz="2200" dirty="0"/>
          </a:p>
        </p:txBody>
      </p:sp>
    </p:spTree>
    <p:extLst>
      <p:ext uri="{BB962C8B-B14F-4D97-AF65-F5344CB8AC3E}">
        <p14:creationId xmlns:p14="http://schemas.microsoft.com/office/powerpoint/2010/main" val="2900159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E6A590-CD7D-BA40-8355-9354192A6DCA}"/>
              </a:ext>
            </a:extLst>
          </p:cNvPr>
          <p:cNvSpPr>
            <a:spLocks noGrp="1"/>
          </p:cNvSpPr>
          <p:nvPr>
            <p:ph type="title"/>
          </p:nvPr>
        </p:nvSpPr>
        <p:spPr>
          <a:xfrm>
            <a:off x="1371600" y="1020728"/>
            <a:ext cx="9486900" cy="996061"/>
          </a:xfrm>
        </p:spPr>
        <p:txBody>
          <a:bodyPr anchor="b">
            <a:normAutofit/>
          </a:bodyPr>
          <a:lstStyle/>
          <a:p>
            <a:pPr algn="ctr"/>
            <a:r>
              <a:rPr lang="en-US" dirty="0"/>
              <a:t>Don’t gild the lily </a:t>
            </a:r>
          </a:p>
        </p:txBody>
      </p:sp>
      <p:sp>
        <p:nvSpPr>
          <p:cNvPr id="3" name="Content Placeholder 2">
            <a:extLst>
              <a:ext uri="{FF2B5EF4-FFF2-40B4-BE49-F238E27FC236}">
                <a16:creationId xmlns:a16="http://schemas.microsoft.com/office/drawing/2014/main" id="{AE55C740-3583-1340-B9ED-62D12E08D957}"/>
              </a:ext>
            </a:extLst>
          </p:cNvPr>
          <p:cNvSpPr>
            <a:spLocks noGrp="1"/>
          </p:cNvSpPr>
          <p:nvPr>
            <p:ph idx="1"/>
          </p:nvPr>
        </p:nvSpPr>
        <p:spPr>
          <a:xfrm>
            <a:off x="1371600" y="2200940"/>
            <a:ext cx="9486901" cy="3577854"/>
          </a:xfrm>
        </p:spPr>
        <p:txBody>
          <a:bodyPr>
            <a:normAutofit/>
          </a:bodyPr>
          <a:lstStyle/>
          <a:p>
            <a:r>
              <a:rPr lang="en-US" dirty="0"/>
              <a:t>Ornaments were “intended to enhance the text and add heightened expressivity to a singer’s performance.” Elliott, 21</a:t>
            </a:r>
          </a:p>
          <a:p>
            <a:r>
              <a:rPr lang="en-US" dirty="0"/>
              <a:t>Ornaments should not interfere with the communication of the words and drama. </a:t>
            </a:r>
          </a:p>
          <a:p>
            <a:r>
              <a:rPr lang="en-US" dirty="0"/>
              <a:t>Ornaments need not be overly complex or numerous.</a:t>
            </a:r>
          </a:p>
          <a:p>
            <a:r>
              <a:rPr lang="en-US" dirty="0"/>
              <a:t>Choose ornaments that suit your strengths.</a:t>
            </a:r>
          </a:p>
          <a:p>
            <a:r>
              <a:rPr lang="en-US" dirty="0"/>
              <a:t>Don’t be so worried about doing something wrong or unstylish or unauthentic that you don’t do anything! </a:t>
            </a:r>
          </a:p>
        </p:txBody>
      </p:sp>
    </p:spTree>
    <p:extLst>
      <p:ext uri="{BB962C8B-B14F-4D97-AF65-F5344CB8AC3E}">
        <p14:creationId xmlns:p14="http://schemas.microsoft.com/office/powerpoint/2010/main" val="8760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94340E-EEC0-5C49-9752-EB1178FE061C}"/>
              </a:ext>
            </a:extLst>
          </p:cNvPr>
          <p:cNvSpPr>
            <a:spLocks noGrp="1"/>
          </p:cNvSpPr>
          <p:nvPr>
            <p:ph type="title"/>
          </p:nvPr>
        </p:nvSpPr>
        <p:spPr>
          <a:xfrm>
            <a:off x="1371600" y="1020728"/>
            <a:ext cx="9486900" cy="996061"/>
          </a:xfrm>
        </p:spPr>
        <p:txBody>
          <a:bodyPr anchor="b">
            <a:normAutofit/>
          </a:bodyPr>
          <a:lstStyle/>
          <a:p>
            <a:pPr algn="ctr"/>
            <a:r>
              <a:rPr lang="en-US" dirty="0"/>
              <a:t>Kill two birds with one stone</a:t>
            </a:r>
          </a:p>
        </p:txBody>
      </p:sp>
      <p:sp>
        <p:nvSpPr>
          <p:cNvPr id="3" name="Content Placeholder 2">
            <a:extLst>
              <a:ext uri="{FF2B5EF4-FFF2-40B4-BE49-F238E27FC236}">
                <a16:creationId xmlns:a16="http://schemas.microsoft.com/office/drawing/2014/main" id="{843DCCBF-CC25-924C-80B9-639D291A11A3}"/>
              </a:ext>
            </a:extLst>
          </p:cNvPr>
          <p:cNvSpPr>
            <a:spLocks noGrp="1"/>
          </p:cNvSpPr>
          <p:nvPr>
            <p:ph idx="1"/>
          </p:nvPr>
        </p:nvSpPr>
        <p:spPr>
          <a:xfrm>
            <a:off x="1371600" y="2200940"/>
            <a:ext cx="9486901" cy="3577854"/>
          </a:xfrm>
        </p:spPr>
        <p:txBody>
          <a:bodyPr>
            <a:normAutofit/>
          </a:bodyPr>
          <a:lstStyle/>
          <a:p>
            <a:r>
              <a:rPr lang="en-US" sz="3200" dirty="0"/>
              <a:t>Don’t avoid teaching your students ornamentation because you’re focused on technique. The process of teaching ornamentation can be a vital tool for helping students develop flexibility in the larynx, even vibrato, balanced alignment, holistic breathing, balanced chiaroscuro and general articulation skills.</a:t>
            </a:r>
          </a:p>
          <a:p>
            <a:pPr marL="0" indent="0">
              <a:buNone/>
            </a:pPr>
            <a:endParaRPr lang="en-US" dirty="0"/>
          </a:p>
        </p:txBody>
      </p:sp>
    </p:spTree>
    <p:extLst>
      <p:ext uri="{BB962C8B-B14F-4D97-AF65-F5344CB8AC3E}">
        <p14:creationId xmlns:p14="http://schemas.microsoft.com/office/powerpoint/2010/main" val="1063630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BC959F-CAB6-4E23-81DE-E0BBF2B7E0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767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CF989E-58BC-1040-8D85-8F1DF84AB778}"/>
              </a:ext>
            </a:extLst>
          </p:cNvPr>
          <p:cNvSpPr>
            <a:spLocks noGrp="1"/>
          </p:cNvSpPr>
          <p:nvPr>
            <p:ph type="title"/>
          </p:nvPr>
        </p:nvSpPr>
        <p:spPr>
          <a:xfrm>
            <a:off x="685800" y="1371600"/>
            <a:ext cx="2742028" cy="4114800"/>
          </a:xfrm>
        </p:spPr>
        <p:txBody>
          <a:bodyPr anchor="ctr">
            <a:normAutofit/>
          </a:bodyPr>
          <a:lstStyle/>
          <a:p>
            <a:pPr algn="ctr"/>
            <a:r>
              <a:rPr lang="en-US" dirty="0">
                <a:solidFill>
                  <a:schemeClr val="bg2"/>
                </a:solidFill>
              </a:rPr>
              <a:t>Are your students scared to try a  trill??? </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62500" y="685800"/>
            <a:ext cx="6743700"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8D4B006-6562-B448-93E7-9D88EE6F0676}"/>
              </a:ext>
            </a:extLst>
          </p:cNvPr>
          <p:cNvSpPr>
            <a:spLocks noGrp="1"/>
          </p:cNvSpPr>
          <p:nvPr>
            <p:ph idx="1"/>
          </p:nvPr>
        </p:nvSpPr>
        <p:spPr>
          <a:xfrm>
            <a:off x="5310963" y="1270591"/>
            <a:ext cx="5631357" cy="4364666"/>
          </a:xfrm>
        </p:spPr>
        <p:txBody>
          <a:bodyPr anchor="ctr">
            <a:normAutofit/>
          </a:bodyPr>
          <a:lstStyle/>
          <a:p>
            <a:r>
              <a:rPr lang="en-US" sz="2000" dirty="0"/>
              <a:t>I’m always surprised how many students are afraid to try a trill! </a:t>
            </a:r>
          </a:p>
          <a:p>
            <a:r>
              <a:rPr lang="en-US" sz="2000" dirty="0"/>
              <a:t>“…the vocal trill is ‘no more than a very wide vibrato.” Stark, 143 </a:t>
            </a:r>
          </a:p>
          <a:p>
            <a:r>
              <a:rPr lang="en-US" sz="2000" dirty="0"/>
              <a:t>“The basic difference between a vocal trill and vibrato is that the average pitch is raised in trill, but not in vibrato.” Stark 143 </a:t>
            </a:r>
          </a:p>
          <a:p>
            <a:r>
              <a:rPr lang="en-US" sz="2000" dirty="0"/>
              <a:t>I was taught the same technique Joyce DiDonato uses in this video: </a:t>
            </a:r>
            <a:r>
              <a:rPr lang="en-US" sz="2000" dirty="0">
                <a:hlinkClick r:id="rId2"/>
              </a:rPr>
              <a:t>https://youtu.be/5jsUCr3CKTQ</a:t>
            </a:r>
            <a:endParaRPr lang="en-US" sz="2000" dirty="0"/>
          </a:p>
        </p:txBody>
      </p:sp>
    </p:spTree>
    <p:extLst>
      <p:ext uri="{BB962C8B-B14F-4D97-AF65-F5344CB8AC3E}">
        <p14:creationId xmlns:p14="http://schemas.microsoft.com/office/powerpoint/2010/main" val="4154135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36268-00D4-3144-A920-965710C23FCD}"/>
              </a:ext>
            </a:extLst>
          </p:cNvPr>
          <p:cNvSpPr>
            <a:spLocks noGrp="1"/>
          </p:cNvSpPr>
          <p:nvPr>
            <p:ph type="title"/>
          </p:nvPr>
        </p:nvSpPr>
        <p:spPr/>
        <p:txBody>
          <a:bodyPr/>
          <a:lstStyle/>
          <a:p>
            <a:r>
              <a:rPr lang="en-US" dirty="0"/>
              <a:t>Favorite resources: </a:t>
            </a:r>
          </a:p>
        </p:txBody>
      </p:sp>
      <p:sp>
        <p:nvSpPr>
          <p:cNvPr id="5" name="Content Placeholder 4">
            <a:extLst>
              <a:ext uri="{FF2B5EF4-FFF2-40B4-BE49-F238E27FC236}">
                <a16:creationId xmlns:a16="http://schemas.microsoft.com/office/drawing/2014/main" id="{094B8517-0176-8840-9B1B-4BF217D8DC81}"/>
              </a:ext>
            </a:extLst>
          </p:cNvPr>
          <p:cNvSpPr>
            <a:spLocks noGrp="1"/>
          </p:cNvSpPr>
          <p:nvPr>
            <p:ph idx="1"/>
          </p:nvPr>
        </p:nvSpPr>
        <p:spPr/>
        <p:txBody>
          <a:bodyPr>
            <a:normAutofit fontScale="77500" lnSpcReduction="20000"/>
          </a:bodyPr>
          <a:lstStyle/>
          <a:p>
            <a:r>
              <a:rPr lang="en-US" dirty="0" err="1"/>
              <a:t>Donington</a:t>
            </a:r>
            <a:r>
              <a:rPr lang="en-US" dirty="0"/>
              <a:t>, Robert. </a:t>
            </a:r>
            <a:r>
              <a:rPr lang="en-US" i="1" dirty="0"/>
              <a:t>Baroque music: style and performance: a handbook.</a:t>
            </a:r>
            <a:r>
              <a:rPr lang="en-US" dirty="0"/>
              <a:t> United</a:t>
            </a:r>
          </a:p>
          <a:p>
            <a:pPr marL="0" indent="0">
              <a:buNone/>
            </a:pPr>
            <a:r>
              <a:rPr lang="en-US" dirty="0"/>
              <a:t>	Kingdom: Norton, 1982.</a:t>
            </a:r>
          </a:p>
          <a:p>
            <a:r>
              <a:rPr lang="en-US" dirty="0"/>
              <a:t>Elliott, Martha. </a:t>
            </a:r>
            <a:r>
              <a:rPr lang="en-US" i="1" dirty="0"/>
              <a:t>Singing in style: a guide to vocal performance practices</a:t>
            </a:r>
            <a:r>
              <a:rPr lang="en-US" dirty="0"/>
              <a:t>. United 	Kingdom: Yale 	University Press, 2006.</a:t>
            </a:r>
          </a:p>
          <a:p>
            <a:r>
              <a:rPr lang="en-US" dirty="0"/>
              <a:t>Ricci, Luigi. </a:t>
            </a:r>
            <a:r>
              <a:rPr lang="en-US" i="1" dirty="0" err="1"/>
              <a:t>Variazioni</a:t>
            </a:r>
            <a:r>
              <a:rPr lang="en-US" i="1" dirty="0"/>
              <a:t>, </a:t>
            </a:r>
            <a:r>
              <a:rPr lang="en-US" i="1" dirty="0" err="1"/>
              <a:t>cadenze</a:t>
            </a:r>
            <a:r>
              <a:rPr lang="en-US" i="1" dirty="0"/>
              <a:t>, </a:t>
            </a:r>
            <a:r>
              <a:rPr lang="en-US" i="1" dirty="0" err="1"/>
              <a:t>tradizioni</a:t>
            </a:r>
            <a:r>
              <a:rPr lang="en-US" i="1" dirty="0"/>
              <a:t> per canto: </a:t>
            </a:r>
            <a:r>
              <a:rPr lang="en-US" i="1" dirty="0" err="1"/>
              <a:t>Voci</a:t>
            </a:r>
            <a:r>
              <a:rPr lang="en-US" i="1" dirty="0"/>
              <a:t> </a:t>
            </a:r>
            <a:r>
              <a:rPr lang="en-US" i="1" dirty="0" err="1"/>
              <a:t>femminili</a:t>
            </a:r>
            <a:r>
              <a:rPr lang="en-US" i="1" dirty="0"/>
              <a:t>.</a:t>
            </a:r>
            <a:r>
              <a:rPr lang="en-US" dirty="0"/>
              <a:t> Italy: </a:t>
            </a:r>
            <a:r>
              <a:rPr lang="en-US" dirty="0" err="1"/>
              <a:t>Ricordi</a:t>
            </a:r>
            <a:r>
              <a:rPr lang="en-US" dirty="0"/>
              <a:t>, 1937. 	(Available in </a:t>
            </a:r>
            <a:r>
              <a:rPr lang="en-US" dirty="0" err="1"/>
              <a:t>Voci</a:t>
            </a:r>
            <a:r>
              <a:rPr lang="en-US" dirty="0"/>
              <a:t> </a:t>
            </a:r>
            <a:r>
              <a:rPr lang="en-US" dirty="0" err="1"/>
              <a:t>femminili</a:t>
            </a:r>
            <a:r>
              <a:rPr lang="en-US" dirty="0"/>
              <a:t>, </a:t>
            </a:r>
            <a:r>
              <a:rPr lang="en-US" dirty="0" err="1"/>
              <a:t>Voci</a:t>
            </a:r>
            <a:r>
              <a:rPr lang="en-US" dirty="0"/>
              <a:t> </a:t>
            </a:r>
            <a:r>
              <a:rPr lang="en-US" dirty="0" err="1"/>
              <a:t>maschili</a:t>
            </a:r>
            <a:r>
              <a:rPr lang="en-US" dirty="0"/>
              <a:t>, </a:t>
            </a:r>
            <a:r>
              <a:rPr lang="en-US" dirty="0" err="1"/>
              <a:t>Voci</a:t>
            </a:r>
            <a:r>
              <a:rPr lang="en-US" dirty="0"/>
              <a:t> </a:t>
            </a:r>
            <a:r>
              <a:rPr lang="en-US" dirty="0" err="1"/>
              <a:t>miste</a:t>
            </a:r>
            <a:r>
              <a:rPr lang="en-US" dirty="0"/>
              <a:t> and </a:t>
            </a:r>
            <a:r>
              <a:rPr lang="en-US" dirty="0" err="1"/>
              <a:t>Variazioni</a:t>
            </a:r>
            <a:r>
              <a:rPr lang="en-US" dirty="0"/>
              <a:t> e </a:t>
            </a:r>
            <a:r>
              <a:rPr lang="en-US" dirty="0" err="1"/>
              <a:t>Cadenze</a:t>
            </a:r>
            <a:r>
              <a:rPr lang="en-US" dirty="0"/>
              <a:t> di G. </a:t>
            </a:r>
          </a:p>
          <a:p>
            <a:pPr marL="0" indent="0">
              <a:buNone/>
            </a:pPr>
            <a:r>
              <a:rPr lang="en-US" dirty="0"/>
              <a:t>	Rossini)	</a:t>
            </a:r>
          </a:p>
          <a:p>
            <a:r>
              <a:rPr lang="en-US" dirty="0"/>
              <a:t>Stark, James. </a:t>
            </a:r>
            <a:r>
              <a:rPr lang="en-US" i="1" dirty="0"/>
              <a:t>Bel Canto: A History of Vocal Pedagogy</a:t>
            </a:r>
            <a:r>
              <a:rPr lang="en-US" dirty="0"/>
              <a:t>. United Kingdom: University of Toronto 	Press, 1999. </a:t>
            </a:r>
          </a:p>
          <a:p>
            <a:r>
              <a:rPr lang="en-US" dirty="0"/>
              <a:t>Tosi, Pier Francesco, Agricola, Johann Friedrich. </a:t>
            </a:r>
            <a:r>
              <a:rPr lang="en-US" i="1" dirty="0"/>
              <a:t>Introduction to the Art of 	Singing by 	Johann Friedrich Agricola. </a:t>
            </a:r>
            <a:r>
              <a:rPr lang="en-US" dirty="0"/>
              <a:t>United Kingdom: Cambridge University 	Press, 1995.</a:t>
            </a:r>
          </a:p>
          <a:p>
            <a:endParaRPr lang="en-US" dirty="0"/>
          </a:p>
        </p:txBody>
      </p:sp>
    </p:spTree>
    <p:extLst>
      <p:ext uri="{BB962C8B-B14F-4D97-AF65-F5344CB8AC3E}">
        <p14:creationId xmlns:p14="http://schemas.microsoft.com/office/powerpoint/2010/main" val="610717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7C478F1-26B5-44C9-823B-523B85B112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337CC61-9E93-4D80-9F1C-12CE9A0C07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625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4B002BE5-1B33-8D45-804E-3ECEF8EE2866}"/>
              </a:ext>
            </a:extLst>
          </p:cNvPr>
          <p:cNvSpPr>
            <a:spLocks noGrp="1"/>
          </p:cNvSpPr>
          <p:nvPr>
            <p:ph type="title"/>
          </p:nvPr>
        </p:nvSpPr>
        <p:spPr>
          <a:xfrm>
            <a:off x="862818" y="685801"/>
            <a:ext cx="3057379" cy="3046228"/>
          </a:xfrm>
        </p:spPr>
        <p:txBody>
          <a:bodyPr vert="horz" lIns="91440" tIns="45720" rIns="91440" bIns="45720" rtlCol="0" anchor="b">
            <a:normAutofit/>
          </a:bodyPr>
          <a:lstStyle/>
          <a:p>
            <a:pPr algn="ctr"/>
            <a:r>
              <a:rPr lang="en-US" sz="3600" kern="1200" cap="all" spc="300" baseline="0" dirty="0">
                <a:solidFill>
                  <a:schemeClr val="bg2"/>
                </a:solidFill>
                <a:latin typeface="+mj-lt"/>
                <a:ea typeface="+mj-ea"/>
                <a:cs typeface="+mj-cs"/>
              </a:rPr>
              <a:t>I’m Guilty. You?</a:t>
            </a:r>
          </a:p>
        </p:txBody>
      </p:sp>
      <p:pic>
        <p:nvPicPr>
          <p:cNvPr id="6" name="Content Placeholder 5" descr="A christmas tree with white text&#10;&#10;Description automatically generated with low confidence">
            <a:extLst>
              <a:ext uri="{FF2B5EF4-FFF2-40B4-BE49-F238E27FC236}">
                <a16:creationId xmlns:a16="http://schemas.microsoft.com/office/drawing/2014/main" id="{640014BC-8371-5C4C-B861-EF3C0B481E58}"/>
              </a:ext>
            </a:extLst>
          </p:cNvPr>
          <p:cNvPicPr>
            <a:picLocks noGrp="1" noChangeAspect="1"/>
          </p:cNvPicPr>
          <p:nvPr>
            <p:ph idx="1"/>
          </p:nvPr>
        </p:nvPicPr>
        <p:blipFill>
          <a:blip r:embed="rId2"/>
          <a:stretch>
            <a:fillRect/>
          </a:stretch>
        </p:blipFill>
        <p:spPr>
          <a:xfrm>
            <a:off x="6400800" y="685801"/>
            <a:ext cx="4114799" cy="5486399"/>
          </a:xfrm>
          <a:prstGeom prst="rect">
            <a:avLst/>
          </a:prstGeom>
        </p:spPr>
      </p:pic>
      <p:sp>
        <p:nvSpPr>
          <p:cNvPr id="13" name="Text Placeholder 12">
            <a:extLst>
              <a:ext uri="{FF2B5EF4-FFF2-40B4-BE49-F238E27FC236}">
                <a16:creationId xmlns:a16="http://schemas.microsoft.com/office/drawing/2014/main" id="{266851D3-4AA3-BB4E-90FC-55125A9E4059}"/>
              </a:ext>
            </a:extLst>
          </p:cNvPr>
          <p:cNvSpPr>
            <a:spLocks noGrp="1"/>
          </p:cNvSpPr>
          <p:nvPr>
            <p:ph type="body" sz="half" idx="2"/>
          </p:nvPr>
        </p:nvSpPr>
        <p:spPr>
          <a:xfrm>
            <a:off x="35232" y="1445741"/>
            <a:ext cx="4689167" cy="3645530"/>
          </a:xfrm>
        </p:spPr>
        <p:txBody>
          <a:bodyPr/>
          <a:lstStyle/>
          <a:p>
            <a:endParaRPr lang="en-US" dirty="0"/>
          </a:p>
        </p:txBody>
      </p:sp>
    </p:spTree>
    <p:extLst>
      <p:ext uri="{BB962C8B-B14F-4D97-AF65-F5344CB8AC3E}">
        <p14:creationId xmlns:p14="http://schemas.microsoft.com/office/powerpoint/2010/main" val="4233435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24B96B7-F07C-4E9B-86F3-BC4691135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at Ornament |  DO I NOT LOOK LIKE I BELONG HERE | image tagged in memes,happy cat,in,christmas tree,pretend,ornament | made w/ Imgflip meme maker">
            <a:extLst>
              <a:ext uri="{FF2B5EF4-FFF2-40B4-BE49-F238E27FC236}">
                <a16:creationId xmlns:a16="http://schemas.microsoft.com/office/drawing/2014/main" id="{23EB3081-1516-FB47-BA34-7AEA297BB1A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000"/>
          <a:stretch/>
        </p:blipFill>
        <p:spPr bwMode="auto">
          <a:xfrm>
            <a:off x="20" y="10"/>
            <a:ext cx="12191980" cy="6857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472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BC959F-CAB6-4E23-81DE-E0BBF2B7E0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767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ABCEFE-BFDD-3542-9E89-AC593B002C8D}"/>
              </a:ext>
            </a:extLst>
          </p:cNvPr>
          <p:cNvSpPr>
            <a:spLocks noGrp="1"/>
          </p:cNvSpPr>
          <p:nvPr>
            <p:ph type="title"/>
          </p:nvPr>
        </p:nvSpPr>
        <p:spPr>
          <a:xfrm>
            <a:off x="685800" y="1371600"/>
            <a:ext cx="2742028" cy="4114800"/>
          </a:xfrm>
        </p:spPr>
        <p:txBody>
          <a:bodyPr anchor="ctr">
            <a:normAutofit/>
          </a:bodyPr>
          <a:lstStyle/>
          <a:p>
            <a:pPr algn="ctr"/>
            <a:r>
              <a:rPr lang="en-US" dirty="0">
                <a:solidFill>
                  <a:schemeClr val="bg2"/>
                </a:solidFill>
              </a:rPr>
              <a:t>STEP ONE:   Know your text</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62500" y="685800"/>
            <a:ext cx="6743700"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DE51D00-6480-4044-8638-0F73418962E2}"/>
              </a:ext>
            </a:extLst>
          </p:cNvPr>
          <p:cNvSpPr>
            <a:spLocks noGrp="1"/>
          </p:cNvSpPr>
          <p:nvPr>
            <p:ph idx="1"/>
          </p:nvPr>
        </p:nvSpPr>
        <p:spPr>
          <a:xfrm>
            <a:off x="4762500" y="1062680"/>
            <a:ext cx="6889921" cy="5109519"/>
          </a:xfrm>
        </p:spPr>
        <p:txBody>
          <a:bodyPr anchor="ctr">
            <a:normAutofit fontScale="92500" lnSpcReduction="20000"/>
          </a:bodyPr>
          <a:lstStyle/>
          <a:p>
            <a:pPr marL="0" indent="0">
              <a:lnSpc>
                <a:spcPct val="90000"/>
              </a:lnSpc>
              <a:buNone/>
            </a:pPr>
            <a:r>
              <a:rPr lang="en-US" dirty="0"/>
              <a:t>Your number one priority is to be a communicator of the text and music you’re singing. If you don’t know what you’re singing about or how your character feels, you don’t have anything to ornament! Ornamentation should come as a natural result of what your character is feeling in that moment.</a:t>
            </a:r>
          </a:p>
          <a:p>
            <a:pPr marL="457200" lvl="1" indent="0">
              <a:lnSpc>
                <a:spcPct val="90000"/>
              </a:lnSpc>
              <a:buNone/>
            </a:pPr>
            <a:r>
              <a:rPr lang="en-US" sz="2400" dirty="0"/>
              <a:t>1. Research your piece and character. If the source material doesn’t provide a specific character, create one using Uta Hagen’s nine questions or another character development method. You need to find out exactly who your character is, how they feel, and what they want. </a:t>
            </a:r>
          </a:p>
          <a:p>
            <a:pPr marL="457200" lvl="1" indent="0">
              <a:lnSpc>
                <a:spcPct val="90000"/>
              </a:lnSpc>
              <a:buNone/>
            </a:pPr>
            <a:r>
              <a:rPr lang="en-US" sz="2400" dirty="0"/>
              <a:t>2. Fully translate your text word for word. </a:t>
            </a:r>
          </a:p>
          <a:p>
            <a:pPr marL="457200" lvl="1" indent="0">
              <a:lnSpc>
                <a:spcPct val="90000"/>
              </a:lnSpc>
              <a:buNone/>
            </a:pPr>
            <a:r>
              <a:rPr lang="en-US" sz="2400" dirty="0"/>
              <a:t>3. Learn how to properly pronounce your text. If you don’t know IPA, your teacher can help you with this step.</a:t>
            </a:r>
          </a:p>
          <a:p>
            <a:pPr marL="457200" lvl="1" indent="0">
              <a:lnSpc>
                <a:spcPct val="90000"/>
              </a:lnSpc>
              <a:buNone/>
            </a:pPr>
            <a:r>
              <a:rPr lang="en-US" sz="2400" dirty="0"/>
              <a:t>4. Speak your text aloud to become familiar with it. Continue to review the text on its own, even after you know the piece well.</a:t>
            </a:r>
          </a:p>
          <a:p>
            <a:pPr>
              <a:lnSpc>
                <a:spcPct val="90000"/>
              </a:lnSpc>
            </a:pPr>
            <a:endParaRPr lang="en-US" sz="1700" dirty="0"/>
          </a:p>
          <a:p>
            <a:pPr>
              <a:lnSpc>
                <a:spcPct val="90000"/>
              </a:lnSpc>
            </a:pPr>
            <a:endParaRPr lang="en-US" sz="1700" dirty="0"/>
          </a:p>
        </p:txBody>
      </p:sp>
    </p:spTree>
    <p:extLst>
      <p:ext uri="{BB962C8B-B14F-4D97-AF65-F5344CB8AC3E}">
        <p14:creationId xmlns:p14="http://schemas.microsoft.com/office/powerpoint/2010/main" val="31311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9485AE2-6BE9-4DCA-A6C4-83F4EEFCCC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5BA7CAF-5EE9-4EEE-9E12-B2CECCB94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EC199F73-795E-469A-AF4B-13FA2C7AB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799" y="684431"/>
            <a:ext cx="10820401"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F9D39B-BE73-9045-9688-948325638C56}"/>
              </a:ext>
            </a:extLst>
          </p:cNvPr>
          <p:cNvSpPr>
            <a:spLocks noGrp="1"/>
          </p:cNvSpPr>
          <p:nvPr>
            <p:ph type="title"/>
          </p:nvPr>
        </p:nvSpPr>
        <p:spPr>
          <a:xfrm>
            <a:off x="2057400" y="1371599"/>
            <a:ext cx="8115300" cy="2339633"/>
          </a:xfrm>
        </p:spPr>
        <p:txBody>
          <a:bodyPr vert="horz" lIns="91440" tIns="45720" rIns="91440" bIns="45720" rtlCol="0" anchor="ctr">
            <a:normAutofit/>
          </a:bodyPr>
          <a:lstStyle/>
          <a:p>
            <a:r>
              <a:rPr lang="en-US" sz="4000" b="1" kern="1200" cap="all" spc="300" baseline="0" dirty="0">
                <a:solidFill>
                  <a:schemeClr val="tx2"/>
                </a:solidFill>
                <a:latin typeface="+mj-lt"/>
                <a:ea typeface="+mj-ea"/>
                <a:cs typeface="+mj-cs"/>
              </a:rPr>
              <a:t>STEP TWO:</a:t>
            </a:r>
            <a:endParaRPr lang="en-US" sz="4000" kern="1200" cap="all" spc="300" baseline="0" dirty="0">
              <a:solidFill>
                <a:schemeClr val="tx2"/>
              </a:solidFill>
              <a:latin typeface="+mj-lt"/>
              <a:ea typeface="+mj-ea"/>
              <a:cs typeface="+mj-cs"/>
            </a:endParaRPr>
          </a:p>
        </p:txBody>
      </p:sp>
      <p:sp>
        <p:nvSpPr>
          <p:cNvPr id="3" name="Text Placeholder 2">
            <a:extLst>
              <a:ext uri="{FF2B5EF4-FFF2-40B4-BE49-F238E27FC236}">
                <a16:creationId xmlns:a16="http://schemas.microsoft.com/office/drawing/2014/main" id="{FA9D873B-3D88-A841-BB90-91164F00239F}"/>
              </a:ext>
            </a:extLst>
          </p:cNvPr>
          <p:cNvSpPr>
            <a:spLocks noGrp="1"/>
          </p:cNvSpPr>
          <p:nvPr>
            <p:ph type="body" idx="1"/>
          </p:nvPr>
        </p:nvSpPr>
        <p:spPr>
          <a:xfrm>
            <a:off x="2057400" y="3896751"/>
            <a:ext cx="8115300" cy="1294226"/>
          </a:xfrm>
        </p:spPr>
        <p:txBody>
          <a:bodyPr vert="horz" lIns="91440" tIns="45720" rIns="91440" bIns="45720" rtlCol="0" anchor="t">
            <a:normAutofit/>
          </a:bodyPr>
          <a:lstStyle/>
          <a:p>
            <a:r>
              <a:rPr lang="en-US" sz="2800" i="1" kern="1200" dirty="0">
                <a:solidFill>
                  <a:schemeClr val="tx2"/>
                </a:solidFill>
                <a:latin typeface="+mj-lt"/>
                <a:ea typeface="+mn-ea"/>
                <a:cs typeface="+mn-cs"/>
              </a:rPr>
              <a:t>Know which ornaments are appropriate for Baroque, </a:t>
            </a:r>
          </a:p>
          <a:p>
            <a:r>
              <a:rPr lang="en-US" sz="2800" i="1" kern="1200" dirty="0">
                <a:solidFill>
                  <a:schemeClr val="tx2"/>
                </a:solidFill>
                <a:latin typeface="+mj-lt"/>
                <a:ea typeface="+mn-ea"/>
                <a:cs typeface="+mn-cs"/>
              </a:rPr>
              <a:t>Classical and </a:t>
            </a:r>
            <a:r>
              <a:rPr lang="en-US" sz="2800" dirty="0">
                <a:solidFill>
                  <a:schemeClr val="tx2"/>
                </a:solidFill>
              </a:rPr>
              <a:t>Bel Canto</a:t>
            </a:r>
            <a:r>
              <a:rPr lang="en-US" sz="2800" i="1" kern="1200" dirty="0">
                <a:solidFill>
                  <a:schemeClr val="tx2"/>
                </a:solidFill>
                <a:latin typeface="+mj-lt"/>
                <a:ea typeface="+mn-ea"/>
                <a:cs typeface="+mn-cs"/>
              </a:rPr>
              <a:t> eras.</a:t>
            </a:r>
          </a:p>
          <a:p>
            <a:endParaRPr lang="en-US" sz="2800" i="1" kern="1200" dirty="0">
              <a:solidFill>
                <a:schemeClr val="tx2"/>
              </a:solidFill>
              <a:latin typeface="+mj-lt"/>
              <a:ea typeface="+mn-ea"/>
              <a:cs typeface="+mn-cs"/>
            </a:endParaRPr>
          </a:p>
        </p:txBody>
      </p:sp>
    </p:spTree>
    <p:extLst>
      <p:ext uri="{BB962C8B-B14F-4D97-AF65-F5344CB8AC3E}">
        <p14:creationId xmlns:p14="http://schemas.microsoft.com/office/powerpoint/2010/main" val="1056873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86C6D-D977-A24A-B060-4DA994493E8B}"/>
              </a:ext>
            </a:extLst>
          </p:cNvPr>
          <p:cNvSpPr>
            <a:spLocks noGrp="1"/>
          </p:cNvSpPr>
          <p:nvPr>
            <p:ph type="title"/>
          </p:nvPr>
        </p:nvSpPr>
        <p:spPr>
          <a:xfrm>
            <a:off x="691978" y="566277"/>
            <a:ext cx="11195221" cy="2584694"/>
          </a:xfrm>
        </p:spPr>
        <p:txBody>
          <a:bodyPr>
            <a:normAutofit/>
          </a:bodyPr>
          <a:lstStyle/>
          <a:p>
            <a:pPr algn="l"/>
            <a:r>
              <a:rPr lang="en-US" dirty="0"/>
              <a:t>baroque: Six basic </a:t>
            </a:r>
            <a:r>
              <a:rPr lang="en-US" dirty="0" err="1"/>
              <a:t>ornamenTs</a:t>
            </a:r>
            <a:br>
              <a:rPr lang="en-US" dirty="0"/>
            </a:br>
            <a:r>
              <a:rPr lang="en-US" sz="1600" dirty="0"/>
              <a:t>In 19</a:t>
            </a:r>
            <a:r>
              <a:rPr lang="en-US" sz="1600" baseline="30000" dirty="0"/>
              <a:t>th</a:t>
            </a:r>
            <a:r>
              <a:rPr lang="en-US" sz="1600" dirty="0"/>
              <a:t> &amp; 20</a:t>
            </a:r>
            <a:r>
              <a:rPr lang="en-US" sz="1600" baseline="30000" dirty="0"/>
              <a:t>th</a:t>
            </a:r>
            <a:r>
              <a:rPr lang="en-US" sz="1600" dirty="0"/>
              <a:t> century editions of Baroque music, such as the </a:t>
            </a:r>
            <a:r>
              <a:rPr lang="en-US" sz="1600" i="1" dirty="0"/>
              <a:t>26 Italian Songs and Arias</a:t>
            </a:r>
            <a:r>
              <a:rPr lang="en-US" sz="1600" dirty="0"/>
              <a:t>, edited by John Glenn Paton, you will often find ornamentation written into the music. It’s ok to change these to suit your own preferences. Using the ornaments listed below, there is virtually no limit to what you can create! If you are using an original or scholarly edition of a Baroque score, there may be little to no ornamentation written in, but you are expected to add it. Consult the resources below for more detailed information. </a:t>
            </a:r>
            <a:br>
              <a:rPr lang="en-US" sz="1600" dirty="0"/>
            </a:br>
            <a:endParaRPr lang="en-US" sz="1600" dirty="0"/>
          </a:p>
        </p:txBody>
      </p:sp>
      <p:sp>
        <p:nvSpPr>
          <p:cNvPr id="4" name="Content Placeholder 3">
            <a:extLst>
              <a:ext uri="{FF2B5EF4-FFF2-40B4-BE49-F238E27FC236}">
                <a16:creationId xmlns:a16="http://schemas.microsoft.com/office/drawing/2014/main" id="{54C726DC-E2B0-D943-AF3A-F1F9773CCB07}"/>
              </a:ext>
            </a:extLst>
          </p:cNvPr>
          <p:cNvSpPr>
            <a:spLocks noGrp="1"/>
          </p:cNvSpPr>
          <p:nvPr>
            <p:ph sz="half" idx="1"/>
          </p:nvPr>
        </p:nvSpPr>
        <p:spPr>
          <a:xfrm>
            <a:off x="909758" y="3150973"/>
            <a:ext cx="5031521" cy="3262184"/>
          </a:xfrm>
        </p:spPr>
        <p:txBody>
          <a:bodyPr>
            <a:normAutofit fontScale="77500" lnSpcReduction="20000"/>
          </a:bodyPr>
          <a:lstStyle/>
          <a:p>
            <a:pPr marL="0" indent="0">
              <a:buNone/>
            </a:pPr>
            <a:r>
              <a:rPr lang="en-US" b="1" dirty="0"/>
              <a:t>1. passing tone </a:t>
            </a:r>
            <a:r>
              <a:rPr lang="en-US" dirty="0"/>
              <a:t>- between ascending or descending thirds  </a:t>
            </a:r>
          </a:p>
          <a:p>
            <a:pPr marL="0" indent="0">
              <a:buNone/>
            </a:pPr>
            <a:endParaRPr lang="en-US" dirty="0"/>
          </a:p>
          <a:p>
            <a:pPr marL="0" indent="0">
              <a:buNone/>
            </a:pPr>
            <a:r>
              <a:rPr lang="en-US" b="1" dirty="0"/>
              <a:t>2. neighbor tone </a:t>
            </a:r>
            <a:r>
              <a:rPr lang="en-US" dirty="0"/>
              <a:t>– between two notes of the same pitch   (can be an ascending or descending).</a:t>
            </a:r>
          </a:p>
          <a:p>
            <a:pPr marL="0" indent="0">
              <a:buNone/>
            </a:pPr>
            <a:endParaRPr lang="en-US" dirty="0"/>
          </a:p>
          <a:p>
            <a:pPr marL="0" indent="0">
              <a:buNone/>
            </a:pPr>
            <a:r>
              <a:rPr lang="en-US" b="1" dirty="0"/>
              <a:t>3. appoggiatura </a:t>
            </a:r>
            <a:r>
              <a:rPr lang="en-US" dirty="0"/>
              <a:t>– precedes a written note, either above or below it, and serves as a dissonance to accentuate the written note.</a:t>
            </a:r>
          </a:p>
          <a:p>
            <a:endParaRPr lang="en-US" dirty="0"/>
          </a:p>
          <a:p>
            <a:endParaRPr lang="en-US" dirty="0"/>
          </a:p>
          <a:p>
            <a:endParaRPr lang="en-US" dirty="0"/>
          </a:p>
          <a:p>
            <a:endParaRPr lang="en-US" dirty="0"/>
          </a:p>
        </p:txBody>
      </p:sp>
      <p:sp>
        <p:nvSpPr>
          <p:cNvPr id="5" name="Content Placeholder 4">
            <a:extLst>
              <a:ext uri="{FF2B5EF4-FFF2-40B4-BE49-F238E27FC236}">
                <a16:creationId xmlns:a16="http://schemas.microsoft.com/office/drawing/2014/main" id="{A1CFAC45-EEEB-FB4B-BBF6-1F85ED24765F}"/>
              </a:ext>
            </a:extLst>
          </p:cNvPr>
          <p:cNvSpPr>
            <a:spLocks noGrp="1"/>
          </p:cNvSpPr>
          <p:nvPr>
            <p:ph sz="half" idx="2"/>
          </p:nvPr>
        </p:nvSpPr>
        <p:spPr>
          <a:xfrm>
            <a:off x="6265408" y="3150971"/>
            <a:ext cx="5016834" cy="3262184"/>
          </a:xfrm>
        </p:spPr>
        <p:txBody>
          <a:bodyPr>
            <a:normAutofit fontScale="77500" lnSpcReduction="20000"/>
          </a:bodyPr>
          <a:lstStyle/>
          <a:p>
            <a:pPr marL="0" indent="0">
              <a:buNone/>
            </a:pPr>
            <a:r>
              <a:rPr lang="en-US" b="1" dirty="0"/>
              <a:t>4. trill </a:t>
            </a:r>
            <a:r>
              <a:rPr lang="en-US" dirty="0"/>
              <a:t>– often used at cadential points but can be used throughout.  </a:t>
            </a:r>
          </a:p>
          <a:p>
            <a:pPr marL="0" indent="0">
              <a:buNone/>
            </a:pPr>
            <a:endParaRPr lang="en-US" dirty="0"/>
          </a:p>
          <a:p>
            <a:pPr marL="0" indent="0">
              <a:buNone/>
            </a:pPr>
            <a:r>
              <a:rPr lang="en-US" b="1" dirty="0"/>
              <a:t>5. turn </a:t>
            </a:r>
            <a:r>
              <a:rPr lang="en-US" dirty="0"/>
              <a:t>– often used at cadential points, but can be used throughout  </a:t>
            </a:r>
          </a:p>
          <a:p>
            <a:pPr marL="0" indent="0">
              <a:buNone/>
            </a:pPr>
            <a:endParaRPr lang="en-US" dirty="0"/>
          </a:p>
          <a:p>
            <a:pPr marL="0" indent="0">
              <a:buNone/>
            </a:pPr>
            <a:r>
              <a:rPr lang="en-US" b="1" dirty="0"/>
              <a:t>6. melisma </a:t>
            </a:r>
            <a:r>
              <a:rPr lang="en-US" dirty="0"/>
              <a:t>(this includes cadenzas) or diminution – group of at least five or six notes sung on a single syllable/word to accentuate that word and/or the feelings of the character. Almost always found at cadential points.</a:t>
            </a:r>
          </a:p>
          <a:p>
            <a:endParaRPr lang="en-US" dirty="0"/>
          </a:p>
          <a:p>
            <a:endParaRPr lang="en-US" dirty="0"/>
          </a:p>
        </p:txBody>
      </p:sp>
    </p:spTree>
    <p:extLst>
      <p:ext uri="{BB962C8B-B14F-4D97-AF65-F5344CB8AC3E}">
        <p14:creationId xmlns:p14="http://schemas.microsoft.com/office/powerpoint/2010/main" val="2373157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E74CC-93E1-604A-BD22-DFE212543864}"/>
              </a:ext>
            </a:extLst>
          </p:cNvPr>
          <p:cNvSpPr>
            <a:spLocks noGrp="1"/>
          </p:cNvSpPr>
          <p:nvPr>
            <p:ph type="title"/>
          </p:nvPr>
        </p:nvSpPr>
        <p:spPr>
          <a:xfrm>
            <a:off x="1371600" y="685800"/>
            <a:ext cx="9486900" cy="883508"/>
          </a:xfrm>
        </p:spPr>
        <p:txBody>
          <a:bodyPr/>
          <a:lstStyle/>
          <a:p>
            <a:r>
              <a:rPr lang="en-US" dirty="0"/>
              <a:t>Classical: </a:t>
            </a:r>
          </a:p>
        </p:txBody>
      </p:sp>
      <p:sp>
        <p:nvSpPr>
          <p:cNvPr id="3" name="Content Placeholder 2">
            <a:extLst>
              <a:ext uri="{FF2B5EF4-FFF2-40B4-BE49-F238E27FC236}">
                <a16:creationId xmlns:a16="http://schemas.microsoft.com/office/drawing/2014/main" id="{A3BF36BE-5F5E-A541-B258-98436208C342}"/>
              </a:ext>
            </a:extLst>
          </p:cNvPr>
          <p:cNvSpPr>
            <a:spLocks noGrp="1"/>
          </p:cNvSpPr>
          <p:nvPr>
            <p:ph idx="1"/>
          </p:nvPr>
        </p:nvSpPr>
        <p:spPr>
          <a:xfrm>
            <a:off x="1371599" y="1705232"/>
            <a:ext cx="9486901" cy="4466968"/>
          </a:xfrm>
        </p:spPr>
        <p:txBody>
          <a:bodyPr>
            <a:normAutofit fontScale="77500" lnSpcReduction="20000"/>
          </a:bodyPr>
          <a:lstStyle/>
          <a:p>
            <a:r>
              <a:rPr lang="en-US" dirty="0"/>
              <a:t>Ornaments in the Classical era are usually written out directly in the music, though this varies by edition. Ornaments can be added to classical pieces but with more discretion than in Baroque. Consult the resources below for more detailed information. The most common are:</a:t>
            </a:r>
          </a:p>
          <a:p>
            <a:pPr lvl="0"/>
            <a:r>
              <a:rPr lang="en-US" dirty="0"/>
              <a:t>trill – usually started from above the note in slower tempi and directly on the note in faster tempi. If you don’t have time to prepare the trill with a note before it, then the tempo is probably fast enough that you don’t need the preparation note and can start the trill directly on the written note. </a:t>
            </a:r>
          </a:p>
          <a:p>
            <a:pPr lvl="0"/>
            <a:r>
              <a:rPr lang="en-US" dirty="0"/>
              <a:t>appoggiatura – if a phrase ends with two notes on the same pitch, an appoggiatura would be appropriate to add. You’ll find these everywhere in Mozart arias, usually at cadential points. Even if one isn’t written in, adding it is encouraged, especially at cadential points.</a:t>
            </a:r>
          </a:p>
          <a:p>
            <a:pPr lvl="0"/>
            <a:r>
              <a:rPr lang="en-US" dirty="0"/>
              <a:t>turn – can be used throughout and at cadential points.</a:t>
            </a:r>
          </a:p>
          <a:p>
            <a:pPr lvl="0"/>
            <a:r>
              <a:rPr lang="en-US" dirty="0"/>
              <a:t>melisma/cadenza – if a cadenza is not written in the music, it still may be appropriate to add one, especially if there is a fermata over a note anticipating a cadence. This is where listening to informed singers/conductors will be helpful for reference. And as always, ask your teacher for help!</a:t>
            </a:r>
          </a:p>
        </p:txBody>
      </p:sp>
    </p:spTree>
    <p:extLst>
      <p:ext uri="{BB962C8B-B14F-4D97-AF65-F5344CB8AC3E}">
        <p14:creationId xmlns:p14="http://schemas.microsoft.com/office/powerpoint/2010/main" val="3683079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5A919-C9FE-D140-957A-343894F35E0B}"/>
              </a:ext>
            </a:extLst>
          </p:cNvPr>
          <p:cNvSpPr>
            <a:spLocks noGrp="1"/>
          </p:cNvSpPr>
          <p:nvPr>
            <p:ph type="title"/>
          </p:nvPr>
        </p:nvSpPr>
        <p:spPr>
          <a:xfrm>
            <a:off x="1371600" y="685800"/>
            <a:ext cx="9486900" cy="698157"/>
          </a:xfrm>
        </p:spPr>
        <p:txBody>
          <a:bodyPr/>
          <a:lstStyle/>
          <a:p>
            <a:r>
              <a:rPr lang="en-US" dirty="0"/>
              <a:t>Bel Canto:</a:t>
            </a:r>
          </a:p>
        </p:txBody>
      </p:sp>
      <p:sp>
        <p:nvSpPr>
          <p:cNvPr id="3" name="Content Placeholder 2">
            <a:extLst>
              <a:ext uri="{FF2B5EF4-FFF2-40B4-BE49-F238E27FC236}">
                <a16:creationId xmlns:a16="http://schemas.microsoft.com/office/drawing/2014/main" id="{3012F0EE-6AEC-8342-BED1-9539572380C1}"/>
              </a:ext>
            </a:extLst>
          </p:cNvPr>
          <p:cNvSpPr>
            <a:spLocks noGrp="1"/>
          </p:cNvSpPr>
          <p:nvPr>
            <p:ph idx="1"/>
          </p:nvPr>
        </p:nvSpPr>
        <p:spPr>
          <a:xfrm>
            <a:off x="1371599" y="1581665"/>
            <a:ext cx="9486901" cy="4590536"/>
          </a:xfrm>
        </p:spPr>
        <p:txBody>
          <a:bodyPr>
            <a:normAutofit fontScale="85000" lnSpcReduction="20000"/>
          </a:bodyPr>
          <a:lstStyle/>
          <a:p>
            <a:r>
              <a:rPr lang="en-US" dirty="0"/>
              <a:t>Ornaments in the Bel Canto era are usually written out directly in the music, though this varies by composer and edition. Music is more specifically notated by the composer than in previous eras. Ornaments can be changed, removed or added with discretion. Consult the resources below for more detailed information. The most common are:</a:t>
            </a:r>
          </a:p>
          <a:p>
            <a:pPr lvl="0"/>
            <a:r>
              <a:rPr lang="en-US" dirty="0"/>
              <a:t>appoggiatura/grace note – appoggiaturas are faster than in previous eras, often notated with a grace note to indicate this faster speed.</a:t>
            </a:r>
          </a:p>
          <a:p>
            <a:pPr lvl="0"/>
            <a:r>
              <a:rPr lang="en-US" dirty="0"/>
              <a:t>trill – can begin with a grace note, otherwise started directly on the written note. Isolated trills can be started from below. </a:t>
            </a:r>
          </a:p>
          <a:p>
            <a:pPr lvl="0"/>
            <a:r>
              <a:rPr lang="en-US" dirty="0"/>
              <a:t>turn – often written out instead of indicated with a turn symbol. Usually start directly on the written note.</a:t>
            </a:r>
          </a:p>
          <a:p>
            <a:pPr lvl="0"/>
            <a:r>
              <a:rPr lang="en-US" dirty="0"/>
              <a:t>melisma/cadenza – usually written in the score, changes are allowed. </a:t>
            </a:r>
          </a:p>
          <a:p>
            <a:pPr lvl="0"/>
            <a:r>
              <a:rPr lang="en-US" dirty="0" err="1"/>
              <a:t>messa</a:t>
            </a:r>
            <a:r>
              <a:rPr lang="en-US" dirty="0"/>
              <a:t> di voce – the queen of Bel Canto ornaments! Indicated by &lt; &gt; symbol.</a:t>
            </a:r>
          </a:p>
          <a:p>
            <a:pPr lvl="0"/>
            <a:r>
              <a:rPr lang="en-US" dirty="0"/>
              <a:t>accent marks such as &gt;, ^, are used frequently above individual notes to indicate detachment from an otherwise continuous legato line.</a:t>
            </a:r>
          </a:p>
          <a:p>
            <a:endParaRPr lang="en-US" dirty="0"/>
          </a:p>
        </p:txBody>
      </p:sp>
    </p:spTree>
    <p:extLst>
      <p:ext uri="{BB962C8B-B14F-4D97-AF65-F5344CB8AC3E}">
        <p14:creationId xmlns:p14="http://schemas.microsoft.com/office/powerpoint/2010/main" val="2042248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FF9146B-4CCD-4CDB-AB9C-458005307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9C4862-49AB-DE47-8AFF-E2B5302C1C4B}"/>
              </a:ext>
            </a:extLst>
          </p:cNvPr>
          <p:cNvSpPr>
            <a:spLocks noGrp="1"/>
          </p:cNvSpPr>
          <p:nvPr>
            <p:ph type="title"/>
          </p:nvPr>
        </p:nvSpPr>
        <p:spPr>
          <a:xfrm>
            <a:off x="1371599" y="1010097"/>
            <a:ext cx="9486901" cy="1010088"/>
          </a:xfrm>
        </p:spPr>
        <p:txBody>
          <a:bodyPr anchor="b">
            <a:normAutofit/>
          </a:bodyPr>
          <a:lstStyle/>
          <a:p>
            <a:pPr algn="ctr"/>
            <a:r>
              <a:rPr lang="en-US" dirty="0"/>
              <a:t> STEP THREE:   Play! </a:t>
            </a:r>
            <a:br>
              <a:rPr lang="en-US" dirty="0"/>
            </a:br>
            <a:endParaRPr lang="en-US"/>
          </a:p>
        </p:txBody>
      </p:sp>
      <p:sp>
        <p:nvSpPr>
          <p:cNvPr id="3" name="Content Placeholder 2">
            <a:extLst>
              <a:ext uri="{FF2B5EF4-FFF2-40B4-BE49-F238E27FC236}">
                <a16:creationId xmlns:a16="http://schemas.microsoft.com/office/drawing/2014/main" id="{B6184307-614B-BE4D-99C3-34315975B6E1}"/>
              </a:ext>
            </a:extLst>
          </p:cNvPr>
          <p:cNvSpPr>
            <a:spLocks noGrp="1"/>
          </p:cNvSpPr>
          <p:nvPr>
            <p:ph idx="1"/>
          </p:nvPr>
        </p:nvSpPr>
        <p:spPr>
          <a:xfrm>
            <a:off x="1062682" y="1606378"/>
            <a:ext cx="10070756" cy="4565822"/>
          </a:xfrm>
        </p:spPr>
        <p:txBody>
          <a:bodyPr>
            <a:noAutofit/>
          </a:bodyPr>
          <a:lstStyle/>
          <a:p>
            <a:pPr>
              <a:lnSpc>
                <a:spcPct val="90000"/>
              </a:lnSpc>
              <a:buFont typeface="Courier New" panose="02070309020205020404" pitchFamily="49" charset="0"/>
              <a:buChar char="o"/>
            </a:pPr>
            <a:r>
              <a:rPr lang="en-US" sz="1800" dirty="0"/>
              <a:t>Now that you know exactly who your character is, how they feel, and what they want, experiment with various ornaments in each phrase of the music (where stylistically appropriate for each era).</a:t>
            </a:r>
          </a:p>
          <a:p>
            <a:pPr>
              <a:lnSpc>
                <a:spcPct val="90000"/>
              </a:lnSpc>
              <a:buFont typeface="Courier New" panose="02070309020205020404" pitchFamily="49" charset="0"/>
              <a:buChar char="o"/>
            </a:pPr>
            <a:r>
              <a:rPr lang="en-US" sz="1800" dirty="0"/>
              <a:t>Sit down at the piano with your score in front of you and focus on one phrase at a time. If one ornament doesn’t work, try another. Try as many as you can think of. Which one(s) work best for your character and your voice? Record yourself singing the ornaments you like best and write them down in your score so you remember them. Note: ornaments must be kept in context of the voice leading and counterpoint of the piece. You will be able to hear it when something doesn’t work. </a:t>
            </a:r>
          </a:p>
          <a:p>
            <a:pPr>
              <a:lnSpc>
                <a:spcPct val="90000"/>
              </a:lnSpc>
              <a:buFont typeface="Courier New" panose="02070309020205020404" pitchFamily="49" charset="0"/>
              <a:buChar char="o"/>
            </a:pPr>
            <a:r>
              <a:rPr lang="en-US" sz="1800" dirty="0"/>
              <a:t>Ask for help from your teacher when you need it. Listen to the ornaments of your favorite professional singers for inspiration. Listen to as many examples as you can.</a:t>
            </a:r>
          </a:p>
          <a:p>
            <a:pPr>
              <a:lnSpc>
                <a:spcPct val="90000"/>
              </a:lnSpc>
              <a:buFont typeface="Courier New" panose="02070309020205020404" pitchFamily="49" charset="0"/>
              <a:buChar char="o"/>
            </a:pPr>
            <a:r>
              <a:rPr lang="en-US" sz="1800" dirty="0"/>
              <a:t>For Da Capo arias, little ornamentation is needed in the A section, more is needed in the B section, and the A’ section should have the most ornamentation. The A’ section is where you are repeating your text and music from the A section. Why are you repeating it? The ornaments should reflect the feelings of your character.</a:t>
            </a:r>
          </a:p>
          <a:p>
            <a:pPr>
              <a:lnSpc>
                <a:spcPct val="90000"/>
              </a:lnSpc>
              <a:buFont typeface="Courier New" panose="02070309020205020404" pitchFamily="49" charset="0"/>
              <a:buChar char="o"/>
            </a:pPr>
            <a:r>
              <a:rPr lang="en-US" sz="1800" dirty="0"/>
              <a:t>Anytime you repeat text is an opportunity for an ornament. Why is your character repeating the word or phrase? </a:t>
            </a:r>
          </a:p>
        </p:txBody>
      </p:sp>
    </p:spTree>
    <p:extLst>
      <p:ext uri="{BB962C8B-B14F-4D97-AF65-F5344CB8AC3E}">
        <p14:creationId xmlns:p14="http://schemas.microsoft.com/office/powerpoint/2010/main" val="984941005"/>
      </p:ext>
    </p:extLst>
  </p:cSld>
  <p:clrMapOvr>
    <a:masterClrMapping/>
  </p:clrMapOvr>
</p:sld>
</file>

<file path=ppt/theme/theme1.xml><?xml version="1.0" encoding="utf-8"?>
<a:theme xmlns:a="http://schemas.openxmlformats.org/drawingml/2006/main" name="ClassicFrameVTI">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docProps/app.xml><?xml version="1.0" encoding="utf-8"?>
<Properties xmlns="http://schemas.openxmlformats.org/officeDocument/2006/extended-properties" xmlns:vt="http://schemas.openxmlformats.org/officeDocument/2006/docPropsVTypes">
  <TotalTime>200</TotalTime>
  <Words>1656</Words>
  <Application>Microsoft Macintosh PowerPoint</Application>
  <PresentationFormat>Widescreen</PresentationFormat>
  <Paragraphs>72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Courier New</vt:lpstr>
      <vt:lpstr>Gill Sans MT</vt:lpstr>
      <vt:lpstr>Goudy Old Style</vt:lpstr>
      <vt:lpstr>ClassicFrameVTI</vt:lpstr>
      <vt:lpstr>Ornamentation simplified</vt:lpstr>
      <vt:lpstr>I’m Guilty. You?</vt:lpstr>
      <vt:lpstr>PowerPoint Presentation</vt:lpstr>
      <vt:lpstr>STEP ONE:   Know your text</vt:lpstr>
      <vt:lpstr>STEP TWO:</vt:lpstr>
      <vt:lpstr>baroque: Six basic ornamenTs In 19th &amp; 20th century editions of Baroque music, such as the 26 Italian Songs and Arias, edited by John Glenn Paton, you will often find ornamentation written into the music. It’s ok to change these to suit your own preferences. Using the ornaments listed below, there is virtually no limit to what you can create! If you are using an original or scholarly edition of a Baroque score, there may be little to no ornamentation written in, but you are expected to add it. Consult the resources below for more detailed information.  </vt:lpstr>
      <vt:lpstr>Classical: </vt:lpstr>
      <vt:lpstr>Bel Canto:</vt:lpstr>
      <vt:lpstr> STEP THREE:   Play!  </vt:lpstr>
      <vt:lpstr>    Remember that the following musical devices can also be used as ornaments, as each of them are ways to express your text: </vt:lpstr>
      <vt:lpstr>Don’t gild the lily </vt:lpstr>
      <vt:lpstr>Kill two birds with one stone</vt:lpstr>
      <vt:lpstr>Are your students scared to try a  trill??? </vt:lpstr>
      <vt:lpstr>Favorite resources: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Ornamentation made easy</dc:title>
  <dc:creator>Melissa Heath</dc:creator>
  <cp:lastModifiedBy>Melissa Heath</cp:lastModifiedBy>
  <cp:revision>10</cp:revision>
  <dcterms:created xsi:type="dcterms:W3CDTF">2021-01-17T15:30:21Z</dcterms:created>
  <dcterms:modified xsi:type="dcterms:W3CDTF">2021-01-17T18:51:13Z</dcterms:modified>
</cp:coreProperties>
</file>