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6" r:id="rId5"/>
  </p:sldMasterIdLst>
  <p:notesMasterIdLst>
    <p:notesMasterId r:id="rId105"/>
  </p:notesMasterIdLst>
  <p:handoutMasterIdLst>
    <p:handoutMasterId r:id="rId106"/>
  </p:handoutMasterIdLst>
  <p:sldIdLst>
    <p:sldId id="369" r:id="rId6"/>
    <p:sldId id="370" r:id="rId7"/>
    <p:sldId id="281" r:id="rId8"/>
    <p:sldId id="275" r:id="rId9"/>
    <p:sldId id="259" r:id="rId10"/>
    <p:sldId id="363" r:id="rId11"/>
    <p:sldId id="283" r:id="rId12"/>
    <p:sldId id="285" r:id="rId13"/>
    <p:sldId id="284" r:id="rId14"/>
    <p:sldId id="288" r:id="rId15"/>
    <p:sldId id="305" r:id="rId16"/>
    <p:sldId id="276" r:id="rId17"/>
    <p:sldId id="268" r:id="rId18"/>
    <p:sldId id="279" r:id="rId19"/>
    <p:sldId id="289" r:id="rId20"/>
    <p:sldId id="314" r:id="rId21"/>
    <p:sldId id="280" r:id="rId22"/>
    <p:sldId id="316" r:id="rId23"/>
    <p:sldId id="312" r:id="rId24"/>
    <p:sldId id="306" r:id="rId25"/>
    <p:sldId id="303" r:id="rId26"/>
    <p:sldId id="290" r:id="rId27"/>
    <p:sldId id="292" r:id="rId28"/>
    <p:sldId id="301" r:id="rId29"/>
    <p:sldId id="302" r:id="rId30"/>
    <p:sldId id="364" r:id="rId31"/>
    <p:sldId id="304" r:id="rId32"/>
    <p:sldId id="269" r:id="rId33"/>
    <p:sldId id="307" r:id="rId34"/>
    <p:sldId id="311" r:id="rId35"/>
    <p:sldId id="336" r:id="rId36"/>
    <p:sldId id="337" r:id="rId37"/>
    <p:sldId id="291" r:id="rId38"/>
    <p:sldId id="293" r:id="rId39"/>
    <p:sldId id="294" r:id="rId40"/>
    <p:sldId id="297" r:id="rId41"/>
    <p:sldId id="298" r:id="rId42"/>
    <p:sldId id="295" r:id="rId43"/>
    <p:sldId id="330" r:id="rId44"/>
    <p:sldId id="332" r:id="rId45"/>
    <p:sldId id="309" r:id="rId46"/>
    <p:sldId id="329" r:id="rId47"/>
    <p:sldId id="322" r:id="rId48"/>
    <p:sldId id="323" r:id="rId49"/>
    <p:sldId id="325" r:id="rId50"/>
    <p:sldId id="326" r:id="rId51"/>
    <p:sldId id="327" r:id="rId52"/>
    <p:sldId id="263" r:id="rId53"/>
    <p:sldId id="299" r:id="rId54"/>
    <p:sldId id="286" r:id="rId55"/>
    <p:sldId id="278" r:id="rId56"/>
    <p:sldId id="313" r:id="rId57"/>
    <p:sldId id="315" r:id="rId58"/>
    <p:sldId id="317" r:id="rId59"/>
    <p:sldId id="318" r:id="rId60"/>
    <p:sldId id="319" r:id="rId61"/>
    <p:sldId id="300" r:id="rId62"/>
    <p:sldId id="257" r:id="rId63"/>
    <p:sldId id="333" r:id="rId64"/>
    <p:sldId id="368" r:id="rId65"/>
    <p:sldId id="277" r:id="rId66"/>
    <p:sldId id="373" r:id="rId67"/>
    <p:sldId id="338" r:id="rId68"/>
    <p:sldId id="374" r:id="rId69"/>
    <p:sldId id="375" r:id="rId70"/>
    <p:sldId id="376" r:id="rId71"/>
    <p:sldId id="339" r:id="rId72"/>
    <p:sldId id="365" r:id="rId73"/>
    <p:sldId id="341" r:id="rId74"/>
    <p:sldId id="351" r:id="rId75"/>
    <p:sldId id="352" r:id="rId76"/>
    <p:sldId id="367" r:id="rId77"/>
    <p:sldId id="342" r:id="rId78"/>
    <p:sldId id="344" r:id="rId79"/>
    <p:sldId id="348" r:id="rId80"/>
    <p:sldId id="340" r:id="rId81"/>
    <p:sldId id="366" r:id="rId82"/>
    <p:sldId id="345" r:id="rId83"/>
    <p:sldId id="353" r:id="rId84"/>
    <p:sldId id="372" r:id="rId85"/>
    <p:sldId id="354" r:id="rId86"/>
    <p:sldId id="355" r:id="rId87"/>
    <p:sldId id="371" r:id="rId88"/>
    <p:sldId id="346" r:id="rId89"/>
    <p:sldId id="347" r:id="rId90"/>
    <p:sldId id="356" r:id="rId91"/>
    <p:sldId id="343" r:id="rId92"/>
    <p:sldId id="360" r:id="rId93"/>
    <p:sldId id="358" r:id="rId94"/>
    <p:sldId id="357" r:id="rId95"/>
    <p:sldId id="359" r:id="rId96"/>
    <p:sldId id="361" r:id="rId97"/>
    <p:sldId id="377" r:id="rId98"/>
    <p:sldId id="308" r:id="rId99"/>
    <p:sldId id="378" r:id="rId100"/>
    <p:sldId id="379" r:id="rId101"/>
    <p:sldId id="380" r:id="rId102"/>
    <p:sldId id="381" r:id="rId103"/>
    <p:sldId id="331"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85" autoAdjust="0"/>
    <p:restoredTop sz="94660"/>
  </p:normalViewPr>
  <p:slideViewPr>
    <p:cSldViewPr>
      <p:cViewPr varScale="1">
        <p:scale>
          <a:sx n="85" d="100"/>
          <a:sy n="85" d="100"/>
        </p:scale>
        <p:origin x="67" y="139"/>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8038"/>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presProps" Target="pres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4/15/2018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4/15/2018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0DFD029-FB74-4578-B929-F66AA97659CA}" type="datetimeFigureOut">
              <a:rPr lang="en-US" smtClean="0"/>
              <a:t>4/15/2018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8534213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FD029-FB74-4578-B929-F66AA97659CA}" type="datetimeFigureOut">
              <a:rPr lang="en-US" smtClean="0"/>
              <a:pPr/>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n-US" smtClean="0"/>
              <a:pPr/>
              <a:t>‹#›</a:t>
            </a:fld>
            <a:endParaRPr lang="en-US"/>
          </a:p>
        </p:txBody>
      </p:sp>
    </p:spTree>
    <p:extLst>
      <p:ext uri="{BB962C8B-B14F-4D97-AF65-F5344CB8AC3E}">
        <p14:creationId xmlns:p14="http://schemas.microsoft.com/office/powerpoint/2010/main" val="2307046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0DFD029-FB74-4578-B929-F66AA97659CA}" type="datetimeFigureOut">
              <a:rPr lang="en-US" smtClean="0"/>
              <a:pPr/>
              <a:t>4/15/2018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014DD1E-5D91-48A3-AD6D-45FBA980D106}" type="slidenum">
              <a:rPr lang="en-US" smtClean="0"/>
              <a:pPr/>
              <a:t>‹#›</a:t>
            </a:fld>
            <a:endParaRPr lang="en-US"/>
          </a:p>
        </p:txBody>
      </p:sp>
    </p:spTree>
    <p:extLst>
      <p:ext uri="{BB962C8B-B14F-4D97-AF65-F5344CB8AC3E}">
        <p14:creationId xmlns:p14="http://schemas.microsoft.com/office/powerpoint/2010/main" val="22097612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0DFD029-FB74-4578-B929-F66AA97659CA}" type="datetimeFigureOut">
              <a:rPr lang="en-US" smtClean="0"/>
              <a:pPr/>
              <a:t>4/15/2018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014DD1E-5D91-48A3-AD6D-45FBA980D106}"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3783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DFD029-FB74-4578-B929-F66AA97659CA}" type="datetimeFigureOut">
              <a:rPr lang="en-US" smtClean="0"/>
              <a:pPr/>
              <a:t>4/15/2018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014DD1E-5D91-48A3-AD6D-45FBA980D106}" type="slidenum">
              <a:rPr lang="en-US" smtClean="0"/>
              <a:pPr/>
              <a:t>‹#›</a:t>
            </a:fld>
            <a:endParaRPr lang="en-US"/>
          </a:p>
        </p:txBody>
      </p:sp>
    </p:spTree>
    <p:extLst>
      <p:ext uri="{BB962C8B-B14F-4D97-AF65-F5344CB8AC3E}">
        <p14:creationId xmlns:p14="http://schemas.microsoft.com/office/powerpoint/2010/main" val="24447756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DFD029-FB74-4578-B929-F66AA97659CA}" type="datetimeFigureOut">
              <a:rPr lang="en-US" smtClean="0"/>
              <a:pPr/>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4DD1E-5D91-48A3-AD6D-45FBA980D106}" type="slidenum">
              <a:rPr lang="en-US" smtClean="0"/>
              <a:pPr/>
              <a:t>‹#›</a:t>
            </a:fld>
            <a:endParaRPr lang="en-US"/>
          </a:p>
        </p:txBody>
      </p:sp>
    </p:spTree>
    <p:extLst>
      <p:ext uri="{BB962C8B-B14F-4D97-AF65-F5344CB8AC3E}">
        <p14:creationId xmlns:p14="http://schemas.microsoft.com/office/powerpoint/2010/main" val="1833351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DFD029-FB74-4578-B929-F66AA97659CA}" type="datetimeFigureOut">
              <a:rPr lang="en-US" smtClean="0"/>
              <a:pPr/>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4DD1E-5D91-48A3-AD6D-45FBA980D106}" type="slidenum">
              <a:rPr lang="en-US" smtClean="0"/>
              <a:pPr/>
              <a:t>‹#›</a:t>
            </a:fld>
            <a:endParaRPr lang="en-US"/>
          </a:p>
        </p:txBody>
      </p:sp>
    </p:spTree>
    <p:extLst>
      <p:ext uri="{BB962C8B-B14F-4D97-AF65-F5344CB8AC3E}">
        <p14:creationId xmlns:p14="http://schemas.microsoft.com/office/powerpoint/2010/main" val="19337261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FD029-FB74-4578-B929-F66AA97659CA}"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869657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0DFD029-FB74-4578-B929-F66AA97659CA}" type="datetimeFigureOut">
              <a:rPr lang="en-US" smtClean="0"/>
              <a:t>4/15/2018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075056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fld id="{E96297CB-AFA0-4C20-987D-D19B7D50BB6F}" type="datetimeFigureOut">
              <a:rPr lang="en-US" smtClean="0">
                <a:solidFill>
                  <a:prstClr val="white">
                    <a:tint val="75000"/>
                  </a:prstClr>
                </a:solidFill>
              </a:rPr>
              <a:pPr defTabSz="342900">
                <a:defRPr/>
              </a:pPr>
              <a:t>4/15/2018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defTabSz="342900">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defTabSz="342900">
              <a:defRPr/>
            </a:pPr>
            <a:fld id="{FA3914EF-EA86-4082-8C0D-BA40CD41BDCF}" type="slidenum">
              <a:rPr lang="en-US" smtClean="0">
                <a:solidFill>
                  <a:prstClr val="white">
                    <a:tint val="75000"/>
                  </a:prstClr>
                </a:solidFill>
              </a:rPr>
              <a:pPr defTabSz="342900">
                <a:defRPr/>
              </a:pPr>
              <a:t>‹#›</a:t>
            </a:fld>
            <a:endParaRPr lang="en-US">
              <a:solidFill>
                <a:prstClr val="white">
                  <a:tint val="75000"/>
                </a:prstClr>
              </a:solidFill>
            </a:endParaRPr>
          </a:p>
        </p:txBody>
      </p:sp>
    </p:spTree>
    <p:extLst>
      <p:ext uri="{BB962C8B-B14F-4D97-AF65-F5344CB8AC3E}">
        <p14:creationId xmlns:p14="http://schemas.microsoft.com/office/powerpoint/2010/main" val="26681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FD029-FB74-4578-B929-F66AA97659CA}"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569383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0DFD029-FB74-4578-B929-F66AA97659CA}" type="datetimeFigureOut">
              <a:rPr lang="en-US" smtClean="0"/>
              <a:t>4/15/2018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7436407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FD029-FB74-4578-B929-F66AA97659CA}"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889032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FD029-FB74-4578-B929-F66AA97659CA}"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5621178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FD029-FB74-4578-B929-F66AA97659CA}"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473176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1366752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FD029-FB74-4578-B929-F66AA97659CA}"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958001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FD029-FB74-4578-B929-F66AA97659CA}"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2310790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DFD029-FB74-4578-B929-F66AA97659CA}" type="datetimeFigureOut">
              <a:rPr lang="en-US" smtClean="0"/>
              <a:pPr/>
              <a:t>4/15/2018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14DD1E-5D91-48A3-AD6D-45FBA980D106}" type="slidenum">
              <a:rPr lang="en-US" smtClean="0"/>
              <a:pPr/>
              <a:t>‹#›</a:t>
            </a:fld>
            <a:endParaRPr lang="en-US"/>
          </a:p>
        </p:txBody>
      </p:sp>
    </p:spTree>
    <p:extLst>
      <p:ext uri="{BB962C8B-B14F-4D97-AF65-F5344CB8AC3E}">
        <p14:creationId xmlns:p14="http://schemas.microsoft.com/office/powerpoint/2010/main" val="419667171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E96297CB-AFA0-4C20-987D-D19B7D50BB6F}" type="datetimeFigureOut">
              <a:rPr lang="en-US" smtClean="0"/>
              <a:t>4/15/2018</a:t>
            </a:fld>
            <a:endParaRPr lang="en-US"/>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FA3914EF-EA86-4082-8C0D-BA40CD41BDCF}" type="slidenum">
              <a:rPr lang="en-US" smtClean="0"/>
              <a:t>‹#›</a:t>
            </a:fld>
            <a:endParaRPr lang="en-US"/>
          </a:p>
        </p:txBody>
      </p:sp>
    </p:spTree>
    <p:extLst>
      <p:ext uri="{BB962C8B-B14F-4D97-AF65-F5344CB8AC3E}">
        <p14:creationId xmlns:p14="http://schemas.microsoft.com/office/powerpoint/2010/main" val="4272156995"/>
      </p:ext>
    </p:extLst>
  </p:cSld>
  <p:clrMap bg1="dk1" tx1="lt1" bg2="dk2" tx2="lt2" accent1="accent1" accent2="accent2" accent3="accent3" accent4="accent4" accent5="accent5" accent6="accent6" hlink="hlink" folHlink="folHlink"/>
  <p:sldLayoutIdLst>
    <p:sldLayoutId id="2147483727" r:id="rId1"/>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76">
          <p15:clr>
            <a:srgbClr val="F26B43"/>
          </p15:clr>
        </p15:guide>
        <p15:guide id="2" pos="640">
          <p15:clr>
            <a:srgbClr val="F26B43"/>
          </p15:clr>
        </p15:guide>
        <p15:guide id="3" pos="9600">
          <p15:clr>
            <a:srgbClr val="F26B43"/>
          </p15:clr>
        </p15:guide>
        <p15:guide id="4" pos="4352">
          <p15:clr>
            <a:srgbClr val="F26B43"/>
          </p15:clr>
        </p15:guide>
        <p15:guide id="5" pos="2832">
          <p15:clr>
            <a:srgbClr val="F26B43"/>
          </p15:clr>
        </p15:guide>
        <p15:guide id="6" pos="480">
          <p15:clr>
            <a:srgbClr val="F26B43"/>
          </p15:clr>
        </p15:guide>
        <p15:guide id="7" orient="horz" pos="432">
          <p15:clr>
            <a:srgbClr val="F26B43"/>
          </p15:clr>
        </p15:guide>
        <p15:guide id="8" pos="7200">
          <p15:clr>
            <a:srgbClr val="F26B43"/>
          </p15:clr>
        </p15:guide>
        <p15:guide id="9"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generated with very high confidence">
            <a:extLst>
              <a:ext uri="{FF2B5EF4-FFF2-40B4-BE49-F238E27FC236}">
                <a16:creationId xmlns:a16="http://schemas.microsoft.com/office/drawing/2014/main" id="{0F414FD2-496A-42B6-BE17-FDD01D25DA7E}"/>
              </a:ext>
            </a:extLst>
          </p:cNvPr>
          <p:cNvPicPr>
            <a:picLocks noChangeAspect="1"/>
          </p:cNvPicPr>
          <p:nvPr/>
        </p:nvPicPr>
        <p:blipFill rotWithShape="1">
          <a:blip r:embed="rId2">
            <a:extLst>
              <a:ext uri="{28A0092B-C50C-407E-A947-70E740481C1C}">
                <a14:useLocalDpi xmlns:a14="http://schemas.microsoft.com/office/drawing/2010/main" val="0"/>
              </a:ext>
            </a:extLst>
          </a:blip>
          <a:srcRect l="1904" r="2858" b="18560"/>
          <a:stretch/>
        </p:blipFill>
        <p:spPr>
          <a:xfrm>
            <a:off x="1741714" y="0"/>
            <a:ext cx="8708572" cy="4104186"/>
          </a:xfrm>
          <a:prstGeom prst="rect">
            <a:avLst/>
          </a:prstGeom>
          <a:noFill/>
        </p:spPr>
      </p:pic>
      <p:sp>
        <p:nvSpPr>
          <p:cNvPr id="2" name="TextBox 1">
            <a:extLst>
              <a:ext uri="{FF2B5EF4-FFF2-40B4-BE49-F238E27FC236}">
                <a16:creationId xmlns:a16="http://schemas.microsoft.com/office/drawing/2014/main" id="{C4CFF9EE-E1F8-4AA4-817B-543F15161EBD}"/>
              </a:ext>
            </a:extLst>
          </p:cNvPr>
          <p:cNvSpPr txBox="1"/>
          <p:nvPr/>
        </p:nvSpPr>
        <p:spPr>
          <a:xfrm>
            <a:off x="3060801" y="4830263"/>
            <a:ext cx="6070399" cy="76944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WWW.UFministries.org</a:t>
            </a:r>
          </a:p>
        </p:txBody>
      </p:sp>
      <p:sp>
        <p:nvSpPr>
          <p:cNvPr id="4" name="TextBox 3">
            <a:extLst>
              <a:ext uri="{FF2B5EF4-FFF2-40B4-BE49-F238E27FC236}">
                <a16:creationId xmlns:a16="http://schemas.microsoft.com/office/drawing/2014/main" id="{83CBD433-4B4F-416C-9B8E-5CF74F19EB6D}"/>
              </a:ext>
            </a:extLst>
          </p:cNvPr>
          <p:cNvSpPr txBox="1"/>
          <p:nvPr/>
        </p:nvSpPr>
        <p:spPr>
          <a:xfrm>
            <a:off x="3016471" y="5733593"/>
            <a:ext cx="615905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PASTOR LEE &amp; LAQUISHA RODMAN</a:t>
            </a:r>
          </a:p>
        </p:txBody>
      </p:sp>
    </p:spTree>
    <p:extLst>
      <p:ext uri="{BB962C8B-B14F-4D97-AF65-F5344CB8AC3E}">
        <p14:creationId xmlns:p14="http://schemas.microsoft.com/office/powerpoint/2010/main" val="231120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2D26-3E18-4F34-9AFA-91BD36DF4430}"/>
              </a:ext>
            </a:extLst>
          </p:cNvPr>
          <p:cNvSpPr>
            <a:spLocks noGrp="1"/>
          </p:cNvSpPr>
          <p:nvPr>
            <p:ph type="title"/>
          </p:nvPr>
        </p:nvSpPr>
        <p:spPr>
          <a:xfrm>
            <a:off x="609600" y="457200"/>
            <a:ext cx="10820400" cy="999068"/>
          </a:xfrm>
        </p:spPr>
        <p:txBody>
          <a:bodyPr>
            <a:normAutofit/>
          </a:bodyPr>
          <a:lstStyle/>
          <a:p>
            <a:pPr algn="ctr"/>
            <a:r>
              <a:rPr lang="en-US" sz="6000" dirty="0"/>
              <a:t>THE ANSWER IS…</a:t>
            </a:r>
          </a:p>
        </p:txBody>
      </p:sp>
      <p:sp>
        <p:nvSpPr>
          <p:cNvPr id="3" name="Text Placeholder 2">
            <a:extLst>
              <a:ext uri="{FF2B5EF4-FFF2-40B4-BE49-F238E27FC236}">
                <a16:creationId xmlns:a16="http://schemas.microsoft.com/office/drawing/2014/main" id="{24C0A9CA-D3BD-4E21-85EA-458149527FAE}"/>
              </a:ext>
            </a:extLst>
          </p:cNvPr>
          <p:cNvSpPr>
            <a:spLocks noGrp="1"/>
          </p:cNvSpPr>
          <p:nvPr>
            <p:ph type="body" sz="half" idx="2"/>
          </p:nvPr>
        </p:nvSpPr>
        <p:spPr>
          <a:xfrm>
            <a:off x="228600" y="1828800"/>
            <a:ext cx="11811000" cy="2057400"/>
          </a:xfrm>
        </p:spPr>
        <p:txBody>
          <a:bodyPr>
            <a:noAutofit/>
          </a:bodyPr>
          <a:lstStyle/>
          <a:p>
            <a:pPr algn="ctr"/>
            <a:r>
              <a:rPr lang="en-US" sz="3600" dirty="0"/>
              <a:t>EVERYONE IS NOT FOLLOWING THE LAWS OF INCREASE THAT GOD SET</a:t>
            </a:r>
          </a:p>
        </p:txBody>
      </p:sp>
    </p:spTree>
    <p:extLst>
      <p:ext uri="{BB962C8B-B14F-4D97-AF65-F5344CB8AC3E}">
        <p14:creationId xmlns:p14="http://schemas.microsoft.com/office/powerpoint/2010/main" val="4743306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3CB9-1959-4EDD-AF80-C083AEC4C6B7}"/>
              </a:ext>
            </a:extLst>
          </p:cNvPr>
          <p:cNvSpPr>
            <a:spLocks noGrp="1"/>
          </p:cNvSpPr>
          <p:nvPr>
            <p:ph type="title"/>
          </p:nvPr>
        </p:nvSpPr>
        <p:spPr/>
        <p:txBody>
          <a:bodyPr/>
          <a:lstStyle/>
          <a:p>
            <a:r>
              <a:rPr lang="en-US" dirty="0"/>
              <a:t>Laws of increase</a:t>
            </a:r>
          </a:p>
        </p:txBody>
      </p:sp>
      <p:sp>
        <p:nvSpPr>
          <p:cNvPr id="3" name="Content Placeholder 2">
            <a:extLst>
              <a:ext uri="{FF2B5EF4-FFF2-40B4-BE49-F238E27FC236}">
                <a16:creationId xmlns:a16="http://schemas.microsoft.com/office/drawing/2014/main" id="{88583EF2-AFC7-42A3-92D2-5E266CB15E55}"/>
              </a:ext>
            </a:extLst>
          </p:cNvPr>
          <p:cNvSpPr>
            <a:spLocks noGrp="1"/>
          </p:cNvSpPr>
          <p:nvPr>
            <p:ph idx="1"/>
          </p:nvPr>
        </p:nvSpPr>
        <p:spPr>
          <a:xfrm>
            <a:off x="952500" y="2185851"/>
            <a:ext cx="10287000" cy="4367349"/>
          </a:xfrm>
        </p:spPr>
        <p:txBody>
          <a:bodyPr>
            <a:normAutofit/>
          </a:bodyPr>
          <a:lstStyle/>
          <a:p>
            <a:pPr marL="344488" indent="-344488">
              <a:buFont typeface="Wingdings" panose="05000000000000000000" pitchFamily="2" charset="2"/>
              <a:buChar char="v"/>
            </a:pPr>
            <a:r>
              <a:rPr lang="en-US" sz="2800" dirty="0"/>
              <a:t>GOD DOES NOT NEED OUR MONEY FOR HIMSELF BUT GOD’S PEOPLE WHO CARRIES OUT GOD’S BUSINESS DO</a:t>
            </a:r>
          </a:p>
          <a:p>
            <a:pPr marL="344488" indent="-344488">
              <a:buFont typeface="Wingdings" panose="05000000000000000000" pitchFamily="2" charset="2"/>
              <a:buChar char="v"/>
            </a:pPr>
            <a:endParaRPr lang="en-US" sz="1000" dirty="0"/>
          </a:p>
          <a:p>
            <a:pPr marL="344488" indent="-344488">
              <a:buFont typeface="Wingdings" panose="05000000000000000000" pitchFamily="2" charset="2"/>
              <a:buChar char="v"/>
            </a:pPr>
            <a:r>
              <a:rPr lang="en-US" sz="2800" dirty="0"/>
              <a:t>GOD DESIRES THE HONOR WHICH CAN ONLY COME FROM THE HEART</a:t>
            </a:r>
          </a:p>
          <a:p>
            <a:pPr marL="344488" indent="-344488">
              <a:buFont typeface="Wingdings" panose="05000000000000000000" pitchFamily="2" charset="2"/>
              <a:buChar char="v"/>
            </a:pPr>
            <a:endParaRPr lang="en-US" sz="1000" dirty="0"/>
          </a:p>
          <a:p>
            <a:pPr marL="344488" indent="-344488">
              <a:buFont typeface="Wingdings" panose="05000000000000000000" pitchFamily="2" charset="2"/>
              <a:buChar char="v"/>
            </a:pPr>
            <a:r>
              <a:rPr lang="en-US" sz="2800" dirty="0"/>
              <a:t>FUTHERMORE, GOD REQUIRES THAT HIS HONOR COMES FIRST: EX. OBEDIENCE, HAVING NO OHER GOD BEFORE HIM, SEEKING HIM, HONORING HIM </a:t>
            </a:r>
          </a:p>
          <a:p>
            <a:pPr marL="0" indent="0">
              <a:buNone/>
            </a:pPr>
            <a:endParaRPr lang="en-US" dirty="0"/>
          </a:p>
        </p:txBody>
      </p:sp>
    </p:spTree>
    <p:extLst>
      <p:ext uri="{BB962C8B-B14F-4D97-AF65-F5344CB8AC3E}">
        <p14:creationId xmlns:p14="http://schemas.microsoft.com/office/powerpoint/2010/main" val="3212078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a:bodyPr>
          <a:lstStyle/>
          <a:p>
            <a:pPr algn="ctr"/>
            <a:r>
              <a:rPr lang="en-US" dirty="0"/>
              <a:t>FIRSTFRUITS: THE 1ST LAW OF INCREASE</a:t>
            </a:r>
          </a:p>
        </p:txBody>
      </p:sp>
    </p:spTree>
    <p:extLst>
      <p:ext uri="{BB962C8B-B14F-4D97-AF65-F5344CB8AC3E}">
        <p14:creationId xmlns:p14="http://schemas.microsoft.com/office/powerpoint/2010/main" val="2285938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5800" y="1752600"/>
            <a:ext cx="10820400" cy="4953000"/>
          </a:xfrm>
        </p:spPr>
        <p:txBody>
          <a:bodyPr>
            <a:noAutofit/>
          </a:bodyPr>
          <a:lstStyle/>
          <a:p>
            <a:pPr marL="0" indent="0">
              <a:lnSpc>
                <a:spcPct val="100000"/>
              </a:lnSpc>
              <a:spcBef>
                <a:spcPts val="600"/>
              </a:spcBef>
              <a:spcAft>
                <a:spcPts val="600"/>
              </a:spcAft>
              <a:buNone/>
            </a:pPr>
            <a:r>
              <a:rPr lang="en-US" sz="3200" dirty="0"/>
              <a:t>WHAT IS A LAW?</a:t>
            </a:r>
          </a:p>
          <a:p>
            <a:pPr marL="461963" indent="-461963">
              <a:lnSpc>
                <a:spcPct val="100000"/>
              </a:lnSpc>
              <a:spcBef>
                <a:spcPts val="600"/>
              </a:spcBef>
              <a:spcAft>
                <a:spcPts val="600"/>
              </a:spcAft>
              <a:buFont typeface="+mj-lt"/>
              <a:buAutoNum type="arabicPeriod"/>
            </a:pPr>
            <a:r>
              <a:rPr lang="en-US" sz="2800" dirty="0"/>
              <a:t>A RULE OF CONDUCT OR ACTION PRESCRIBED OR FORMALLY RECOGNIZED AS BINDING OR ENFORCED BY A CONTROLLING AUTHORITYADD YOUR THIRD BULLET POINT HERE</a:t>
            </a:r>
          </a:p>
          <a:p>
            <a:pPr marL="461963" indent="-461963">
              <a:lnSpc>
                <a:spcPct val="100000"/>
              </a:lnSpc>
              <a:spcBef>
                <a:spcPts val="600"/>
              </a:spcBef>
              <a:spcAft>
                <a:spcPts val="600"/>
              </a:spcAft>
              <a:buFont typeface="+mj-lt"/>
              <a:buAutoNum type="arabicPeriod"/>
            </a:pPr>
            <a:r>
              <a:rPr lang="en-US" sz="2800" dirty="0"/>
              <a:t>A LAW HAPPENS THE SAME WAY, FOR EVERYBODY, ALL THE TIME</a:t>
            </a:r>
          </a:p>
          <a:p>
            <a:pPr marL="919163" lvl="1" indent="-461963">
              <a:lnSpc>
                <a:spcPct val="100000"/>
              </a:lnSpc>
              <a:spcBef>
                <a:spcPts val="600"/>
              </a:spcBef>
              <a:spcAft>
                <a:spcPts val="600"/>
              </a:spcAft>
              <a:buFont typeface="Wingdings" panose="05000000000000000000" pitchFamily="2" charset="2"/>
              <a:buChar char="v"/>
            </a:pPr>
            <a:r>
              <a:rPr lang="en-US" sz="2800" dirty="0"/>
              <a:t>EXAMPLES: GRAVITY, LOVE, FAITH, ETC.</a:t>
            </a:r>
          </a:p>
        </p:txBody>
      </p:sp>
      <p:sp>
        <p:nvSpPr>
          <p:cNvPr id="6" name="Title 3">
            <a:extLst>
              <a:ext uri="{FF2B5EF4-FFF2-40B4-BE49-F238E27FC236}">
                <a16:creationId xmlns:a16="http://schemas.microsoft.com/office/drawing/2014/main" id="{C93EFF44-ED5E-4A08-AACF-B56F7720A95A}"/>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a:t>LAWS OF INCREASE</a:t>
            </a:r>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5800" y="1752600"/>
            <a:ext cx="10820400" cy="4953000"/>
          </a:xfrm>
        </p:spPr>
        <p:txBody>
          <a:bodyPr>
            <a:noAutofit/>
          </a:bodyPr>
          <a:lstStyle/>
          <a:p>
            <a:pPr marL="0" indent="0">
              <a:lnSpc>
                <a:spcPct val="100000"/>
              </a:lnSpc>
              <a:spcBef>
                <a:spcPts val="600"/>
              </a:spcBef>
              <a:spcAft>
                <a:spcPts val="600"/>
              </a:spcAft>
              <a:buNone/>
            </a:pPr>
            <a:r>
              <a:rPr lang="en-US" sz="3200" dirty="0"/>
              <a:t>WHAT IS INCREASE?</a:t>
            </a:r>
          </a:p>
          <a:p>
            <a:pPr marL="461963" indent="-461963">
              <a:lnSpc>
                <a:spcPct val="100000"/>
              </a:lnSpc>
              <a:spcBef>
                <a:spcPts val="600"/>
              </a:spcBef>
              <a:spcAft>
                <a:spcPts val="600"/>
              </a:spcAft>
              <a:buFont typeface="+mj-lt"/>
              <a:buAutoNum type="arabicPeriod"/>
            </a:pPr>
            <a:r>
              <a:rPr lang="en-US" sz="2800" dirty="0"/>
              <a:t>TO BECOME PROGRESSIVELY GREATER (AS IN SIZE, AMOUNT, NUMBER, OR INTENSITY)</a:t>
            </a:r>
          </a:p>
          <a:p>
            <a:pPr marL="461963" indent="-461963">
              <a:lnSpc>
                <a:spcPct val="100000"/>
              </a:lnSpc>
              <a:spcBef>
                <a:spcPts val="600"/>
              </a:spcBef>
              <a:spcAft>
                <a:spcPts val="600"/>
              </a:spcAft>
              <a:buFont typeface="+mj-lt"/>
              <a:buAutoNum type="arabicPeriod"/>
            </a:pPr>
            <a:r>
              <a:rPr lang="en-US" sz="2800" dirty="0"/>
              <a:t>SOMETHING THAT IS ADDED TO AN ORIGINAL STOCK OR AMOUNT BY AUGMENTATION OR GROWTH (SUCH AS OFFSPRING, PRODUCE, PROFIT)</a:t>
            </a:r>
          </a:p>
          <a:p>
            <a:pPr marL="400050" indent="-400050">
              <a:lnSpc>
                <a:spcPct val="100000"/>
              </a:lnSpc>
              <a:spcBef>
                <a:spcPts val="600"/>
              </a:spcBef>
              <a:spcAft>
                <a:spcPts val="600"/>
              </a:spcAft>
              <a:buFont typeface="Wingdings" panose="05000000000000000000" pitchFamily="2" charset="2"/>
              <a:buChar char="v"/>
            </a:pPr>
            <a:r>
              <a:rPr lang="en-US" sz="2800" dirty="0">
                <a:solidFill>
                  <a:srgbClr val="FFFF00"/>
                </a:solidFill>
              </a:rPr>
              <a:t>EXAMPLES</a:t>
            </a:r>
            <a:r>
              <a:rPr lang="en-US" sz="2800" dirty="0"/>
              <a:t>: POSSESIONS, MONEY, TERRITORY, THINGS, ETC.</a:t>
            </a:r>
          </a:p>
        </p:txBody>
      </p:sp>
      <p:sp>
        <p:nvSpPr>
          <p:cNvPr id="6" name="Title 3">
            <a:extLst>
              <a:ext uri="{FF2B5EF4-FFF2-40B4-BE49-F238E27FC236}">
                <a16:creationId xmlns:a16="http://schemas.microsoft.com/office/drawing/2014/main" id="{C93EFF44-ED5E-4A08-AACF-B56F7720A95A}"/>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a:t>LAWS OF INCREASE</a:t>
            </a:r>
          </a:p>
        </p:txBody>
      </p:sp>
    </p:spTree>
    <p:extLst>
      <p:ext uri="{BB962C8B-B14F-4D97-AF65-F5344CB8AC3E}">
        <p14:creationId xmlns:p14="http://schemas.microsoft.com/office/powerpoint/2010/main" val="30868981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2971800"/>
          </a:xfrm>
        </p:spPr>
        <p:txBody>
          <a:bodyPr>
            <a:normAutofit/>
          </a:bodyPr>
          <a:lstStyle/>
          <a:p>
            <a:pPr marL="0" indent="0">
              <a:lnSpc>
                <a:spcPct val="100000"/>
              </a:lnSpc>
              <a:spcBef>
                <a:spcPts val="0"/>
              </a:spcBef>
              <a:buNone/>
            </a:pPr>
            <a:r>
              <a:rPr lang="en-US" sz="3200" dirty="0"/>
              <a:t>PROVERBS 3: 9 - 10</a:t>
            </a:r>
          </a:p>
          <a:p>
            <a:pPr marL="0" indent="0">
              <a:lnSpc>
                <a:spcPct val="100000"/>
              </a:lnSpc>
              <a:spcBef>
                <a:spcPts val="0"/>
              </a:spcBef>
              <a:buNone/>
            </a:pPr>
            <a:endParaRPr lang="en-US" sz="1000" dirty="0"/>
          </a:p>
          <a:p>
            <a:pPr marL="339725" indent="-339725">
              <a:lnSpc>
                <a:spcPct val="100000"/>
              </a:lnSpc>
              <a:spcBef>
                <a:spcPts val="600"/>
              </a:spcBef>
              <a:buAutoNum type="arabicPeriod" startAt="9"/>
            </a:pPr>
            <a:r>
              <a:rPr lang="en-US" sz="2800" dirty="0"/>
              <a:t>HONOUR THE </a:t>
            </a:r>
            <a:r>
              <a:rPr lang="en-US" sz="2800" cap="small" dirty="0"/>
              <a:t>LORD</a:t>
            </a:r>
            <a:r>
              <a:rPr lang="en-US" sz="2800" dirty="0"/>
              <a:t> WITH THY SUBSTANCE, AND WITH THE </a:t>
            </a:r>
            <a:r>
              <a:rPr lang="en-US" sz="2800" b="1" u="sng" dirty="0"/>
              <a:t>FIRSTFRUITS</a:t>
            </a:r>
            <a:r>
              <a:rPr lang="en-US" sz="2800" dirty="0"/>
              <a:t> OF ALL THINE INCREASE:</a:t>
            </a:r>
          </a:p>
          <a:p>
            <a:pPr marL="0" indent="0">
              <a:lnSpc>
                <a:spcPct val="100000"/>
              </a:lnSpc>
              <a:spcBef>
                <a:spcPts val="600"/>
              </a:spcBef>
              <a:buNone/>
            </a:pPr>
            <a:endParaRPr lang="en-US" sz="1000" dirty="0"/>
          </a:p>
          <a:p>
            <a:pPr marL="339725" indent="-339725">
              <a:lnSpc>
                <a:spcPct val="100000"/>
              </a:lnSpc>
              <a:spcBef>
                <a:spcPts val="600"/>
              </a:spcBef>
              <a:buNone/>
            </a:pPr>
            <a:r>
              <a:rPr lang="en-US" sz="2800" dirty="0"/>
              <a:t>10.  SO </a:t>
            </a:r>
            <a:r>
              <a:rPr lang="en-US" sz="2800" u="sng" dirty="0"/>
              <a:t>SHALL</a:t>
            </a:r>
            <a:r>
              <a:rPr lang="en-US" sz="2800" dirty="0"/>
              <a:t> THY BARNS BE FILLED WITH PLENTY, AND THY PRESSES SHALL </a:t>
            </a:r>
            <a:r>
              <a:rPr lang="en-US" sz="2800" u="sng" dirty="0"/>
              <a:t>BURST OUT </a:t>
            </a:r>
            <a:r>
              <a:rPr lang="en-US" sz="2800" dirty="0"/>
              <a:t>WITH NEW WINE.</a:t>
            </a:r>
          </a:p>
        </p:txBody>
      </p:sp>
      <p:sp>
        <p:nvSpPr>
          <p:cNvPr id="3" name="TextBox 2">
            <a:extLst>
              <a:ext uri="{FF2B5EF4-FFF2-40B4-BE49-F238E27FC236}">
                <a16:creationId xmlns:a16="http://schemas.microsoft.com/office/drawing/2014/main" id="{3C3CB6C5-AC87-492D-ADB2-5F70DA4E2770}"/>
              </a:ext>
            </a:extLst>
          </p:cNvPr>
          <p:cNvSpPr txBox="1"/>
          <p:nvPr/>
        </p:nvSpPr>
        <p:spPr>
          <a:xfrm>
            <a:off x="838200" y="5218093"/>
            <a:ext cx="10068782" cy="954107"/>
          </a:xfrm>
          <a:prstGeom prst="rect">
            <a:avLst/>
          </a:prstGeom>
          <a:noFill/>
        </p:spPr>
        <p:txBody>
          <a:bodyPr wrap="none" rtlCol="0">
            <a:spAutoFit/>
          </a:bodyPr>
          <a:lstStyle/>
          <a:p>
            <a:r>
              <a:rPr lang="en-US" sz="2800" dirty="0"/>
              <a:t>GOD SAID THIS LIKE LAWS ARE WRITTEN.  IF YOU DO THIS,  </a:t>
            </a:r>
          </a:p>
          <a:p>
            <a:r>
              <a:rPr lang="en-US" sz="2800" dirty="0"/>
              <a:t>THESE THINGS WILL FOLLOW AS A RESULT</a:t>
            </a:r>
          </a:p>
        </p:txBody>
      </p:sp>
    </p:spTree>
    <p:extLst>
      <p:ext uri="{BB962C8B-B14F-4D97-AF65-F5344CB8AC3E}">
        <p14:creationId xmlns:p14="http://schemas.microsoft.com/office/powerpoint/2010/main" val="630778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83EF2-AFC7-42A3-92D2-5E266CB15E55}"/>
              </a:ext>
            </a:extLst>
          </p:cNvPr>
          <p:cNvSpPr>
            <a:spLocks noGrp="1"/>
          </p:cNvSpPr>
          <p:nvPr>
            <p:ph idx="1"/>
          </p:nvPr>
        </p:nvSpPr>
        <p:spPr>
          <a:xfrm>
            <a:off x="952500" y="2185851"/>
            <a:ext cx="10287000" cy="4367349"/>
          </a:xfrm>
        </p:spPr>
        <p:txBody>
          <a:bodyPr>
            <a:normAutofit/>
          </a:bodyPr>
          <a:lstStyle/>
          <a:p>
            <a:pPr marL="0" indent="0">
              <a:buNone/>
            </a:pPr>
            <a:r>
              <a:rPr lang="en-US" sz="3200" dirty="0"/>
              <a:t>WHAT DOES IT MEAN TO HONOR THE LORD?</a:t>
            </a:r>
          </a:p>
          <a:p>
            <a:pPr marL="0" indent="0">
              <a:buNone/>
            </a:pPr>
            <a:endParaRPr lang="en-US" sz="1000" dirty="0"/>
          </a:p>
          <a:p>
            <a:pPr marL="344488" indent="-344488">
              <a:buFont typeface="Wingdings" panose="05000000000000000000" pitchFamily="2" charset="2"/>
              <a:buChar char="v"/>
            </a:pPr>
            <a:r>
              <a:rPr lang="en-US" sz="2800" dirty="0"/>
              <a:t>HONORING IS NOT JUST WITH TITLES BUT IT INCLUDES  YOUR SUBSTANCE</a:t>
            </a:r>
          </a:p>
          <a:p>
            <a:pPr marL="344488" indent="-344488">
              <a:buFont typeface="Wingdings" panose="05000000000000000000" pitchFamily="2" charset="2"/>
              <a:buChar char="v"/>
            </a:pPr>
            <a:endParaRPr lang="en-US" sz="1000" dirty="0"/>
          </a:p>
          <a:p>
            <a:pPr marL="344488" indent="-344488">
              <a:buFont typeface="Wingdings" panose="05000000000000000000" pitchFamily="2" charset="2"/>
              <a:buChar char="v"/>
            </a:pPr>
            <a:r>
              <a:rPr lang="en-US" sz="2800" dirty="0"/>
              <a:t>YOU MUST HAVE AN INTENT AND WILLINIG SPIRIT TO HONOR</a:t>
            </a:r>
          </a:p>
          <a:p>
            <a:pPr marL="344488" indent="-344488">
              <a:buFont typeface="Wingdings" panose="05000000000000000000" pitchFamily="2" charset="2"/>
              <a:buChar char="v"/>
            </a:pPr>
            <a:endParaRPr lang="en-US" sz="1000" dirty="0"/>
          </a:p>
          <a:p>
            <a:pPr marL="344488" indent="-344488">
              <a:buFont typeface="Wingdings" panose="05000000000000000000" pitchFamily="2" charset="2"/>
              <a:buChar char="v"/>
            </a:pPr>
            <a:r>
              <a:rPr lang="en-US" sz="2800" dirty="0"/>
              <a:t>YOUR OFFERING TO THE LORD MUST BE AN OFFERING NOT A PAYMENT</a:t>
            </a:r>
          </a:p>
          <a:p>
            <a:pPr marL="0" indent="0">
              <a:buNone/>
            </a:pPr>
            <a:endParaRPr lang="en-US" dirty="0"/>
          </a:p>
        </p:txBody>
      </p:sp>
      <p:sp>
        <p:nvSpPr>
          <p:cNvPr id="6" name="Title 3">
            <a:extLst>
              <a:ext uri="{FF2B5EF4-FFF2-40B4-BE49-F238E27FC236}">
                <a16:creationId xmlns:a16="http://schemas.microsoft.com/office/drawing/2014/main" id="{6CE70A55-B6B5-438A-A306-9FAA82319913}"/>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22787578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14400" y="1828800"/>
            <a:ext cx="10515600" cy="4648200"/>
          </a:xfrm>
        </p:spPr>
        <p:txBody>
          <a:bodyPr>
            <a:normAutofit/>
          </a:bodyPr>
          <a:lstStyle/>
          <a:p>
            <a:pPr marL="0" indent="0">
              <a:lnSpc>
                <a:spcPct val="100000"/>
              </a:lnSpc>
              <a:spcBef>
                <a:spcPts val="0"/>
              </a:spcBef>
              <a:buNone/>
            </a:pPr>
            <a:r>
              <a:rPr lang="en-US" sz="3200" dirty="0"/>
              <a:t>EXODUS 23: 19</a:t>
            </a:r>
          </a:p>
          <a:p>
            <a:pPr marL="0" indent="0">
              <a:lnSpc>
                <a:spcPct val="100000"/>
              </a:lnSpc>
              <a:spcBef>
                <a:spcPts val="0"/>
              </a:spcBef>
              <a:buNone/>
            </a:pPr>
            <a:endParaRPr lang="en-US" sz="1100" dirty="0"/>
          </a:p>
          <a:p>
            <a:pPr marL="0" indent="0">
              <a:lnSpc>
                <a:spcPct val="100000"/>
              </a:lnSpc>
              <a:spcBef>
                <a:spcPts val="0"/>
              </a:spcBef>
              <a:buNone/>
            </a:pPr>
            <a:r>
              <a:rPr lang="en-US" sz="2800" dirty="0"/>
              <a:t>THE </a:t>
            </a:r>
            <a:r>
              <a:rPr lang="en-US" sz="2800" b="1" i="1" u="sng" dirty="0"/>
              <a:t>FIRST</a:t>
            </a:r>
            <a:r>
              <a:rPr lang="en-US" sz="2800" dirty="0"/>
              <a:t> OF THE </a:t>
            </a:r>
            <a:r>
              <a:rPr lang="en-US" sz="2800" b="1" i="1" u="sng" dirty="0"/>
              <a:t>FIRSTFRUITS</a:t>
            </a:r>
            <a:r>
              <a:rPr lang="en-US" sz="2800" dirty="0"/>
              <a:t> OF THY LAND THOU SHALT BRING INTO THE HOUSE OF THE </a:t>
            </a:r>
            <a:r>
              <a:rPr lang="en-US" sz="2800" cap="small" dirty="0"/>
              <a:t>LORD </a:t>
            </a:r>
            <a:r>
              <a:rPr lang="en-US" sz="2800" dirty="0"/>
              <a:t>THY GOD. THOU SHALT NOT SEETHE A KID IN HIS MOTHER'S MILK.</a:t>
            </a:r>
          </a:p>
          <a:p>
            <a:pPr marL="0" indent="0">
              <a:lnSpc>
                <a:spcPct val="100000"/>
              </a:lnSpc>
              <a:spcBef>
                <a:spcPts val="0"/>
              </a:spcBef>
              <a:buNone/>
            </a:pPr>
            <a:endParaRPr lang="en-US" sz="2800" dirty="0"/>
          </a:p>
          <a:p>
            <a:pPr marL="0" indent="0">
              <a:lnSpc>
                <a:spcPct val="100000"/>
              </a:lnSpc>
              <a:spcBef>
                <a:spcPts val="0"/>
              </a:spcBef>
              <a:buNone/>
            </a:pPr>
            <a:r>
              <a:rPr lang="en-US" sz="3200" dirty="0"/>
              <a:t>DEUTERONOMY 14: 22</a:t>
            </a:r>
          </a:p>
          <a:p>
            <a:pPr marL="0" indent="0">
              <a:lnSpc>
                <a:spcPct val="100000"/>
              </a:lnSpc>
              <a:spcBef>
                <a:spcPts val="0"/>
              </a:spcBef>
              <a:buNone/>
            </a:pPr>
            <a:endParaRPr lang="en-US" sz="1000" dirty="0"/>
          </a:p>
          <a:p>
            <a:pPr marL="0" indent="0">
              <a:lnSpc>
                <a:spcPct val="100000"/>
              </a:lnSpc>
              <a:spcBef>
                <a:spcPts val="0"/>
              </a:spcBef>
              <a:buNone/>
            </a:pPr>
            <a:r>
              <a:rPr lang="en-US" sz="2800" dirty="0"/>
              <a:t>THOU SHALT TRULY </a:t>
            </a:r>
            <a:r>
              <a:rPr lang="en-US" sz="2800" b="1" dirty="0"/>
              <a:t>TITHE</a:t>
            </a:r>
            <a:r>
              <a:rPr lang="en-US" sz="2800" dirty="0"/>
              <a:t> ALL THE INCREASE OF THY SEED, THAT THE FIELD BRINGETH FORTH YEAR BY YEAR.</a:t>
            </a:r>
          </a:p>
        </p:txBody>
      </p:sp>
    </p:spTree>
    <p:extLst>
      <p:ext uri="{BB962C8B-B14F-4D97-AF65-F5344CB8AC3E}">
        <p14:creationId xmlns:p14="http://schemas.microsoft.com/office/powerpoint/2010/main" val="1036673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1: 6</a:t>
            </a:r>
          </a:p>
          <a:p>
            <a:pPr marL="0" indent="0">
              <a:lnSpc>
                <a:spcPct val="100000"/>
              </a:lnSpc>
              <a:spcBef>
                <a:spcPts val="0"/>
              </a:spcBef>
              <a:buNone/>
            </a:pPr>
            <a:endParaRPr lang="en-US" sz="1100" dirty="0"/>
          </a:p>
          <a:p>
            <a:pPr marL="0" indent="0">
              <a:buNone/>
            </a:pPr>
            <a:r>
              <a:rPr lang="en-US" sz="2800" dirty="0"/>
              <a:t>A SON HONOURETH HIS FATHER, AND A SERVANT HIS MASTER: IF THEN I BE A FATHER, WHERE IS MINE HONOUR? AND IF I BE A MASTER, WHERE IS MY FEAR? SAITH THE </a:t>
            </a:r>
            <a:r>
              <a:rPr lang="en-US" sz="2800" cap="small" dirty="0"/>
              <a:t>LORD</a:t>
            </a:r>
            <a:r>
              <a:rPr lang="en-US" sz="2800" dirty="0"/>
              <a:t> OF HOSTS UNTO YOU, O PRIESTS, THAT DESPISE MY NAME. AND YE SAY, WHEREIN HAVE WE DESPISED THY NAME?</a:t>
            </a:r>
          </a:p>
        </p:txBody>
      </p:sp>
    </p:spTree>
    <p:extLst>
      <p:ext uri="{BB962C8B-B14F-4D97-AF65-F5344CB8AC3E}">
        <p14:creationId xmlns:p14="http://schemas.microsoft.com/office/powerpoint/2010/main" val="10536374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83EF2-AFC7-42A3-92D2-5E266CB15E55}"/>
              </a:ext>
            </a:extLst>
          </p:cNvPr>
          <p:cNvSpPr>
            <a:spLocks noGrp="1"/>
          </p:cNvSpPr>
          <p:nvPr>
            <p:ph idx="1"/>
          </p:nvPr>
        </p:nvSpPr>
        <p:spPr>
          <a:xfrm>
            <a:off x="952500" y="2185851"/>
            <a:ext cx="10287000" cy="4367349"/>
          </a:xfrm>
        </p:spPr>
        <p:txBody>
          <a:bodyPr>
            <a:normAutofit/>
          </a:bodyPr>
          <a:lstStyle/>
          <a:p>
            <a:pPr marL="0" indent="0">
              <a:buNone/>
            </a:pPr>
            <a:r>
              <a:rPr lang="en-US" sz="3200" dirty="0"/>
              <a:t>WHAT DOES IT MEAN TO HONOR THE LORD?</a:t>
            </a:r>
          </a:p>
          <a:p>
            <a:pPr marL="0" indent="0">
              <a:buNone/>
            </a:pPr>
            <a:endParaRPr lang="en-US" sz="1000" dirty="0"/>
          </a:p>
          <a:p>
            <a:pPr marL="344488" indent="-344488">
              <a:buFont typeface="Wingdings" panose="05000000000000000000" pitchFamily="2" charset="2"/>
              <a:buChar char="v"/>
            </a:pPr>
            <a:r>
              <a:rPr lang="en-US" sz="2800" dirty="0"/>
              <a:t>TRUE HONOR CAN NOT BE MANDATED BECAUSE IT PROMOTES A SPIRIT OF NECCESITY/REQUIREMENT</a:t>
            </a:r>
          </a:p>
          <a:p>
            <a:pPr marL="0" indent="0">
              <a:buNone/>
            </a:pPr>
            <a:endParaRPr lang="en-US" sz="1000" dirty="0"/>
          </a:p>
          <a:p>
            <a:pPr marL="344488" indent="-344488">
              <a:buFont typeface="Wingdings" panose="05000000000000000000" pitchFamily="2" charset="2"/>
              <a:buChar char="v"/>
            </a:pPr>
            <a:r>
              <a:rPr lang="en-US" sz="2800" dirty="0"/>
              <a:t>GOD HAS NEVER MANDATED/FORCED ANYONE TO HONOR HIM.  HE WAITS FOR THEM TO DO SO</a:t>
            </a:r>
          </a:p>
          <a:p>
            <a:pPr marL="344488" indent="-344488">
              <a:buFont typeface="Wingdings" panose="05000000000000000000" pitchFamily="2" charset="2"/>
              <a:buChar char="v"/>
            </a:pPr>
            <a:endParaRPr lang="en-US" sz="1000" dirty="0"/>
          </a:p>
          <a:p>
            <a:pPr marL="344488" indent="-344488">
              <a:buFont typeface="Wingdings" panose="05000000000000000000" pitchFamily="2" charset="2"/>
              <a:buChar char="v"/>
            </a:pPr>
            <a:r>
              <a:rPr lang="en-US" sz="2800" dirty="0"/>
              <a:t> BESIDES THAT, THERE IS NO HONOR WHEN YOU HAVE TO MAKE SOMEONE HONOR YOU</a:t>
            </a:r>
          </a:p>
          <a:p>
            <a:pPr marL="0" indent="0">
              <a:buNone/>
            </a:pPr>
            <a:endParaRPr lang="en-US" dirty="0"/>
          </a:p>
        </p:txBody>
      </p:sp>
      <p:sp>
        <p:nvSpPr>
          <p:cNvPr id="6" name="Title 3">
            <a:extLst>
              <a:ext uri="{FF2B5EF4-FFF2-40B4-BE49-F238E27FC236}">
                <a16:creationId xmlns:a16="http://schemas.microsoft.com/office/drawing/2014/main" id="{3914CDFB-165A-42D9-846A-5570ED927474}"/>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690864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B60046-37F0-4194-8B6E-09D98BCAC2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2" name="Rectangle 11">
            <a:extLst>
              <a:ext uri="{FF2B5EF4-FFF2-40B4-BE49-F238E27FC236}">
                <a16:creationId xmlns:a16="http://schemas.microsoft.com/office/drawing/2014/main" id="{71836F97-3631-4F72-8A9F-CDAFD3D7CE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4" name="Straight Connector 13">
            <a:extLst>
              <a:ext uri="{FF2B5EF4-FFF2-40B4-BE49-F238E27FC236}">
                <a16:creationId xmlns:a16="http://schemas.microsoft.com/office/drawing/2014/main" id="{182B97DB-6349-4445-984C-90FE26D6D3A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92482" y="821265"/>
            <a:ext cx="6979918" cy="5222117"/>
          </a:xfrm>
        </p:spPr>
        <p:txBody>
          <a:bodyPr anchor="ctr">
            <a:normAutofit/>
          </a:bodyPr>
          <a:lstStyle/>
          <a:p>
            <a:pPr algn="r"/>
            <a:r>
              <a:rPr lang="en-US" sz="5400" dirty="0">
                <a:latin typeface="Century Gothic" panose="020B0502020202020204" pitchFamily="34" charset="0"/>
              </a:rPr>
              <a:t>LAWS OF INCREASE</a:t>
            </a:r>
          </a:p>
        </p:txBody>
      </p:sp>
      <p:sp>
        <p:nvSpPr>
          <p:cNvPr id="5" name="Subtitle 4"/>
          <p:cNvSpPr>
            <a:spLocks noGrp="1"/>
          </p:cNvSpPr>
          <p:nvPr>
            <p:ph type="subTitle" idx="1"/>
          </p:nvPr>
        </p:nvSpPr>
        <p:spPr>
          <a:xfrm>
            <a:off x="8392885" y="821265"/>
            <a:ext cx="2950028" cy="5222117"/>
          </a:xfrm>
        </p:spPr>
        <p:txBody>
          <a:bodyPr anchor="ctr">
            <a:normAutofit/>
          </a:bodyPr>
          <a:lstStyle/>
          <a:p>
            <a:pPr algn="ctr"/>
            <a:r>
              <a:rPr lang="en-US" sz="3200" dirty="0"/>
              <a:t>FROM THE</a:t>
            </a:r>
          </a:p>
          <a:p>
            <a:pPr algn="ctr"/>
            <a:r>
              <a:rPr lang="en-US" sz="3200" cap="none" dirty="0"/>
              <a:t>OLD </a:t>
            </a:r>
          </a:p>
          <a:p>
            <a:pPr algn="ctr"/>
            <a:r>
              <a:rPr lang="en-US" sz="3200" cap="none" dirty="0"/>
              <a:t>TO </a:t>
            </a:r>
          </a:p>
          <a:p>
            <a:pPr algn="ctr"/>
            <a:r>
              <a:rPr lang="en-US" sz="3200" cap="none" dirty="0"/>
              <a:t>THE</a:t>
            </a:r>
          </a:p>
          <a:p>
            <a:pPr algn="ctr"/>
            <a:r>
              <a:rPr lang="en-US" sz="3200" cap="none" dirty="0"/>
              <a:t>NEW COVENANTS</a:t>
            </a:r>
          </a:p>
        </p:txBody>
      </p:sp>
    </p:spTree>
    <p:extLst>
      <p:ext uri="{BB962C8B-B14F-4D97-AF65-F5344CB8AC3E}">
        <p14:creationId xmlns:p14="http://schemas.microsoft.com/office/powerpoint/2010/main" val="5432044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14400" y="1828800"/>
            <a:ext cx="10515600" cy="4648200"/>
          </a:xfrm>
        </p:spPr>
        <p:txBody>
          <a:bodyPr>
            <a:normAutofit/>
          </a:bodyPr>
          <a:lstStyle/>
          <a:p>
            <a:pPr marL="0" indent="0">
              <a:lnSpc>
                <a:spcPct val="100000"/>
              </a:lnSpc>
              <a:spcBef>
                <a:spcPts val="0"/>
              </a:spcBef>
              <a:buNone/>
            </a:pPr>
            <a:r>
              <a:rPr lang="en-US" sz="3200" dirty="0"/>
              <a:t>LEVITICUS 23: 9 - 10</a:t>
            </a:r>
          </a:p>
          <a:p>
            <a:pPr marL="0" indent="0">
              <a:lnSpc>
                <a:spcPct val="100000"/>
              </a:lnSpc>
              <a:spcBef>
                <a:spcPts val="0"/>
              </a:spcBef>
              <a:buNone/>
            </a:pPr>
            <a:endParaRPr lang="en-US" sz="1100" dirty="0"/>
          </a:p>
          <a:p>
            <a:pPr marL="0" indent="0">
              <a:lnSpc>
                <a:spcPct val="100000"/>
              </a:lnSpc>
              <a:spcBef>
                <a:spcPts val="0"/>
              </a:spcBef>
              <a:buNone/>
            </a:pPr>
            <a:r>
              <a:rPr lang="en-US" sz="2800" dirty="0"/>
              <a:t>9.  AND THE LORD SPAKE UNTO MOSES, SAYING,</a:t>
            </a:r>
          </a:p>
          <a:p>
            <a:pPr marL="0" indent="0">
              <a:lnSpc>
                <a:spcPct val="100000"/>
              </a:lnSpc>
              <a:spcBef>
                <a:spcPts val="0"/>
              </a:spcBef>
              <a:buNone/>
            </a:pPr>
            <a:endParaRPr lang="en-US" sz="2800" dirty="0"/>
          </a:p>
          <a:p>
            <a:pPr marL="0" indent="0">
              <a:lnSpc>
                <a:spcPct val="100000"/>
              </a:lnSpc>
              <a:spcBef>
                <a:spcPts val="0"/>
              </a:spcBef>
              <a:buNone/>
            </a:pPr>
            <a:r>
              <a:rPr lang="en-US" sz="2800" dirty="0"/>
              <a:t>10.  SPEAK UNTO THE CHILDREN OF ISRAEL, AND SAY UNTO THEM, WHEN YE BE COME INTO THE LAND WHICH I GIVE UNTO YOU, AND SHALL REAP THE HARVEST THEREOF, THEN YE SHALL BRING A SHEAF OF THE </a:t>
            </a:r>
            <a:r>
              <a:rPr lang="en-US" sz="2800" u="sng" dirty="0"/>
              <a:t>FIRSTFRUITS</a:t>
            </a:r>
            <a:r>
              <a:rPr lang="en-US" sz="2800" dirty="0"/>
              <a:t> OF YOUR HARVEST UNTO THE PRIEST:</a:t>
            </a:r>
          </a:p>
        </p:txBody>
      </p:sp>
    </p:spTree>
    <p:extLst>
      <p:ext uri="{BB962C8B-B14F-4D97-AF65-F5344CB8AC3E}">
        <p14:creationId xmlns:p14="http://schemas.microsoft.com/office/powerpoint/2010/main" val="42019351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14400" y="1828800"/>
            <a:ext cx="10515600" cy="4648200"/>
          </a:xfrm>
        </p:spPr>
        <p:txBody>
          <a:bodyPr>
            <a:normAutofit/>
          </a:bodyPr>
          <a:lstStyle/>
          <a:p>
            <a:pPr marL="0" indent="0">
              <a:lnSpc>
                <a:spcPct val="100000"/>
              </a:lnSpc>
              <a:spcBef>
                <a:spcPts val="0"/>
              </a:spcBef>
              <a:buNone/>
            </a:pPr>
            <a:r>
              <a:rPr lang="en-US" sz="3200" dirty="0"/>
              <a:t>LEVITICUS 23: 14</a:t>
            </a:r>
          </a:p>
          <a:p>
            <a:pPr marL="0" indent="0">
              <a:lnSpc>
                <a:spcPct val="100000"/>
              </a:lnSpc>
              <a:spcBef>
                <a:spcPts val="0"/>
              </a:spcBef>
              <a:buNone/>
            </a:pPr>
            <a:endParaRPr lang="en-US" sz="1100" dirty="0"/>
          </a:p>
          <a:p>
            <a:pPr marL="0" indent="0">
              <a:buNone/>
            </a:pPr>
            <a:r>
              <a:rPr lang="en-US" sz="2800" dirty="0"/>
              <a:t>AND YE SHALL EAT NEITHER BREAD, NOR PARCHED CORN, NOR GREEN EARS, UNTIL THE SELFSAME DAY THAT YE HAVE BROUGHT AN OFFERING UNTO YOUR GOD: IT SHALL BE A STATUTE FOR EVER THROUGHOUT YOUR GENERATIONS IN ALL YOUR DWELLINGS.</a:t>
            </a:r>
          </a:p>
          <a:p>
            <a:pPr marL="0" indent="0">
              <a:buNone/>
            </a:pPr>
            <a:endParaRPr lang="en-US" sz="1000" dirty="0"/>
          </a:p>
          <a:p>
            <a:pPr>
              <a:buFont typeface="Wingdings" panose="05000000000000000000" pitchFamily="2" charset="2"/>
              <a:buChar char="v"/>
            </a:pPr>
            <a:r>
              <a:rPr lang="en-US" sz="2800" dirty="0"/>
              <a:t> ESSENTIALLY, GOD INSTRUCTED THEM NOT TO TOUCH IT</a:t>
            </a:r>
          </a:p>
        </p:txBody>
      </p:sp>
    </p:spTree>
    <p:extLst>
      <p:ext uri="{BB962C8B-B14F-4D97-AF65-F5344CB8AC3E}">
        <p14:creationId xmlns:p14="http://schemas.microsoft.com/office/powerpoint/2010/main" val="25894572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a:bodyPr>
          <a:lstStyle/>
          <a:p>
            <a:pPr algn="ctr"/>
            <a:r>
              <a:rPr lang="en-US" dirty="0"/>
              <a:t>TITHING: THE 10</a:t>
            </a:r>
            <a:r>
              <a:rPr lang="en-US" baseline="30000" dirty="0"/>
              <a:t>TH</a:t>
            </a:r>
            <a:r>
              <a:rPr lang="en-US" dirty="0"/>
              <a:t> PART OF THE FIRSTFRUITS</a:t>
            </a:r>
          </a:p>
        </p:txBody>
      </p:sp>
    </p:spTree>
    <p:extLst>
      <p:ext uri="{BB962C8B-B14F-4D97-AF65-F5344CB8AC3E}">
        <p14:creationId xmlns:p14="http://schemas.microsoft.com/office/powerpoint/2010/main" val="15277146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DEUTORONOMY 26: 1 – 2 (</a:t>
            </a:r>
            <a:r>
              <a:rPr lang="en-US" sz="3200" dirty="0">
                <a:solidFill>
                  <a:srgbClr val="FFFF00"/>
                </a:solidFill>
              </a:rPr>
              <a:t>TITHING CHAPTER</a:t>
            </a:r>
            <a:r>
              <a:rPr lang="en-US" sz="3200" dirty="0"/>
              <a:t>)</a:t>
            </a:r>
          </a:p>
          <a:p>
            <a:pPr marL="0" indent="0">
              <a:lnSpc>
                <a:spcPct val="100000"/>
              </a:lnSpc>
              <a:spcBef>
                <a:spcPts val="0"/>
              </a:spcBef>
              <a:buNone/>
            </a:pPr>
            <a:endParaRPr lang="en-US" sz="1100" dirty="0"/>
          </a:p>
          <a:p>
            <a:pPr marL="339725" indent="-339725">
              <a:lnSpc>
                <a:spcPct val="100000"/>
              </a:lnSpc>
              <a:spcBef>
                <a:spcPts val="0"/>
              </a:spcBef>
              <a:buNone/>
            </a:pPr>
            <a:r>
              <a:rPr lang="en-US" sz="2800" dirty="0"/>
              <a:t>1. AND IT SHALL BE, WHEN THOU ART COME IN UNTO THE LAND WHICH THE LORD THY GOD GIVETH THEE FOR AN INHERITANCE, AND POSSESSEST IT, AND DWELLEST THEREIN;</a:t>
            </a:r>
          </a:p>
          <a:p>
            <a:pPr marL="0" indent="0">
              <a:lnSpc>
                <a:spcPct val="100000"/>
              </a:lnSpc>
              <a:spcBef>
                <a:spcPts val="0"/>
              </a:spcBef>
              <a:buNone/>
            </a:pPr>
            <a:endParaRPr lang="en-US" sz="1000" dirty="0"/>
          </a:p>
          <a:p>
            <a:pPr marL="339725" indent="-339725">
              <a:lnSpc>
                <a:spcPct val="100000"/>
              </a:lnSpc>
              <a:spcBef>
                <a:spcPts val="0"/>
              </a:spcBef>
              <a:buNone/>
            </a:pPr>
            <a:r>
              <a:rPr lang="en-US" sz="2800" dirty="0"/>
              <a:t>2. THAT THOU SHALT TAKE OF THE </a:t>
            </a:r>
            <a:r>
              <a:rPr lang="en-US" sz="2800" u="sng" dirty="0"/>
              <a:t>FIRST OF ALL THE FRUIT </a:t>
            </a:r>
            <a:r>
              <a:rPr lang="en-US" sz="2800" dirty="0"/>
              <a:t>OF THE EARTH, WHICH THOU SHALT BRING OF THY LAND THAT THE LORD THY GOD GIVETH THEE, AND SHALT PUT IT IN A BASKET, AND SHALT GO UNTO THE PLACE WHICH THE LORD THY GOD SHALL CHOOSE TO PLACE HIS NAME THERE.</a:t>
            </a:r>
          </a:p>
        </p:txBody>
      </p:sp>
    </p:spTree>
    <p:extLst>
      <p:ext uri="{BB962C8B-B14F-4D97-AF65-F5344CB8AC3E}">
        <p14:creationId xmlns:p14="http://schemas.microsoft.com/office/powerpoint/2010/main" val="4105147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a:bodyPr>
          <a:lstStyle/>
          <a:p>
            <a:pPr algn="ctr"/>
            <a:r>
              <a:rPr lang="en-US" dirty="0"/>
              <a:t>TITHING MYTHS</a:t>
            </a:r>
          </a:p>
        </p:txBody>
      </p:sp>
    </p:spTree>
    <p:extLst>
      <p:ext uri="{BB962C8B-B14F-4D97-AF65-F5344CB8AC3E}">
        <p14:creationId xmlns:p14="http://schemas.microsoft.com/office/powerpoint/2010/main" val="1472257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TITHING MYTHS</a:t>
            </a:r>
          </a:p>
        </p:txBody>
      </p:sp>
      <p:sp>
        <p:nvSpPr>
          <p:cNvPr id="3" name="TextBox 2">
            <a:extLst>
              <a:ext uri="{FF2B5EF4-FFF2-40B4-BE49-F238E27FC236}">
                <a16:creationId xmlns:a16="http://schemas.microsoft.com/office/drawing/2014/main" id="{7AB320CD-CEB6-4057-9DFC-3BD8DAE9DF78}"/>
              </a:ext>
            </a:extLst>
          </p:cNvPr>
          <p:cNvSpPr txBox="1"/>
          <p:nvPr/>
        </p:nvSpPr>
        <p:spPr>
          <a:xfrm>
            <a:off x="762000" y="1828800"/>
            <a:ext cx="10591800" cy="4431983"/>
          </a:xfrm>
          <a:prstGeom prst="rect">
            <a:avLst/>
          </a:prstGeom>
          <a:noFill/>
        </p:spPr>
        <p:txBody>
          <a:bodyPr wrap="square" rtlCol="0">
            <a:spAutoFit/>
          </a:bodyPr>
          <a:lstStyle/>
          <a:p>
            <a:pPr marL="457200" indent="-457200">
              <a:spcBef>
                <a:spcPts val="600"/>
              </a:spcBef>
              <a:buFont typeface="Wingdings" panose="05000000000000000000" pitchFamily="2" charset="2"/>
              <a:buChar char="v"/>
            </a:pPr>
            <a:r>
              <a:rPr lang="en-US" sz="2800" dirty="0"/>
              <a:t>TITHING IS ONLY 10%</a:t>
            </a:r>
          </a:p>
          <a:p>
            <a:pPr lvl="1">
              <a:spcBef>
                <a:spcPts val="600"/>
              </a:spcBef>
            </a:pPr>
            <a:r>
              <a:rPr lang="en-US" sz="2800" dirty="0"/>
              <a:t>NO, IT IS 10%, THE FIRST, &amp; THE BEST</a:t>
            </a:r>
          </a:p>
          <a:p>
            <a:pPr marL="457200" indent="-457200">
              <a:spcBef>
                <a:spcPts val="600"/>
              </a:spcBef>
              <a:buFont typeface="Wingdings" panose="05000000000000000000" pitchFamily="2" charset="2"/>
              <a:buChar char="v"/>
            </a:pPr>
            <a:r>
              <a:rPr lang="en-US" sz="2800" dirty="0"/>
              <a:t>IF I </a:t>
            </a:r>
            <a:r>
              <a:rPr lang="en-US" sz="2800" u="sng" dirty="0"/>
              <a:t>PAY </a:t>
            </a:r>
            <a:r>
              <a:rPr lang="en-US" sz="2800" dirty="0"/>
              <a:t>MY TITHES, IT’S PROTECTION MONEY</a:t>
            </a:r>
          </a:p>
          <a:p>
            <a:pPr marL="457200" indent="-457200">
              <a:spcBef>
                <a:spcPts val="600"/>
              </a:spcBef>
              <a:buFont typeface="Wingdings" panose="05000000000000000000" pitchFamily="2" charset="2"/>
              <a:buChar char="v"/>
            </a:pPr>
            <a:r>
              <a:rPr lang="en-US" sz="2800" dirty="0"/>
              <a:t>YOU PAY IT LIKE YOU ARE PAYING A BILL (</a:t>
            </a:r>
            <a:r>
              <a:rPr lang="en-US" sz="2800" dirty="0">
                <a:solidFill>
                  <a:srgbClr val="FFFF00"/>
                </a:solidFill>
              </a:rPr>
              <a:t>SPECIFIC CALCULATIONS</a:t>
            </a:r>
            <a:r>
              <a:rPr lang="en-US" sz="2800" dirty="0"/>
              <a:t>)</a:t>
            </a:r>
          </a:p>
          <a:p>
            <a:pPr marL="457200" indent="-457200">
              <a:spcBef>
                <a:spcPts val="600"/>
              </a:spcBef>
              <a:buFont typeface="Wingdings" panose="05000000000000000000" pitchFamily="2" charset="2"/>
              <a:buChar char="v"/>
            </a:pPr>
            <a:r>
              <a:rPr lang="en-US" sz="2800" dirty="0"/>
              <a:t>IF I DON’T PAY MY TITHES, I WILL BE ABLE TO USE IT ON SOMETHING ELSE</a:t>
            </a:r>
          </a:p>
          <a:p>
            <a:pPr marL="457200" indent="-457200">
              <a:spcBef>
                <a:spcPts val="600"/>
              </a:spcBef>
              <a:buFont typeface="Wingdings" panose="05000000000000000000" pitchFamily="2" charset="2"/>
              <a:buChar char="v"/>
            </a:pPr>
            <a:r>
              <a:rPr lang="en-US" sz="2800" dirty="0"/>
              <a:t>THE TITHE CAME ABOUT BECAUSE OF THE LAW (</a:t>
            </a:r>
            <a:r>
              <a:rPr lang="en-US" sz="2800" dirty="0">
                <a:solidFill>
                  <a:srgbClr val="FFFF00"/>
                </a:solidFill>
              </a:rPr>
              <a:t>GEN 14: 20</a:t>
            </a:r>
            <a:r>
              <a:rPr lang="en-US" sz="2800" dirty="0"/>
              <a:t>)</a:t>
            </a:r>
          </a:p>
          <a:p>
            <a:pPr marL="457200" indent="-457200">
              <a:spcBef>
                <a:spcPts val="600"/>
              </a:spcBef>
              <a:buFont typeface="Wingdings" panose="05000000000000000000" pitchFamily="2" charset="2"/>
              <a:buChar char="v"/>
            </a:pPr>
            <a:r>
              <a:rPr lang="en-US" sz="2800" dirty="0"/>
              <a:t>IT IS NOT FOR OR MENTIONED IN THE NEW COVERNANT</a:t>
            </a:r>
          </a:p>
        </p:txBody>
      </p:sp>
    </p:spTree>
    <p:extLst>
      <p:ext uri="{BB962C8B-B14F-4D97-AF65-F5344CB8AC3E}">
        <p14:creationId xmlns:p14="http://schemas.microsoft.com/office/powerpoint/2010/main" val="2422530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SHADOW &amp; TYPES OF THE OLD COVERNANT</a:t>
            </a:r>
          </a:p>
          <a:p>
            <a:pPr marL="0" indent="0">
              <a:lnSpc>
                <a:spcPct val="100000"/>
              </a:lnSpc>
              <a:spcBef>
                <a:spcPts val="0"/>
              </a:spcBef>
              <a:buNone/>
            </a:pPr>
            <a:endParaRPr lang="en-US" sz="1100" dirty="0"/>
          </a:p>
          <a:p>
            <a:pPr marL="339725" indent="-339725">
              <a:lnSpc>
                <a:spcPct val="100000"/>
              </a:lnSpc>
              <a:spcBef>
                <a:spcPts val="0"/>
              </a:spcBef>
              <a:buNone/>
            </a:pPr>
            <a:r>
              <a:rPr lang="en-US" sz="2800" dirty="0"/>
              <a:t>1. THE DELIVERANCE OF ISRAEL OUT OF THE LAND OF BONDAGE TO LIBERTY (MANISFESTED SPIRTUALLY UNDER THE NEW COVENANT</a:t>
            </a:r>
          </a:p>
          <a:p>
            <a:pPr marL="0" indent="0">
              <a:lnSpc>
                <a:spcPct val="100000"/>
              </a:lnSpc>
              <a:spcBef>
                <a:spcPts val="0"/>
              </a:spcBef>
              <a:buNone/>
            </a:pPr>
            <a:endParaRPr lang="en-US" sz="1000" dirty="0"/>
          </a:p>
          <a:p>
            <a:pPr marL="339725" indent="-339725">
              <a:lnSpc>
                <a:spcPct val="100000"/>
              </a:lnSpc>
              <a:spcBef>
                <a:spcPts val="0"/>
              </a:spcBef>
              <a:buNone/>
            </a:pPr>
            <a:r>
              <a:rPr lang="en-US" sz="2800" dirty="0"/>
              <a:t>2. THE BLOOD SACRIFICE OF ANIMALS TO ATONE FOR SINS UNDER THE OLD COVENANT (MANISFESTED THROUGH CHIRST’S BLOOD TO ATONE FOR SIN.</a:t>
            </a:r>
          </a:p>
          <a:p>
            <a:pPr marL="339725" indent="-339725">
              <a:lnSpc>
                <a:spcPct val="100000"/>
              </a:lnSpc>
              <a:spcBef>
                <a:spcPts val="0"/>
              </a:spcBef>
              <a:buNone/>
            </a:pPr>
            <a:endParaRPr lang="en-US" sz="1000" dirty="0"/>
          </a:p>
          <a:p>
            <a:pPr marL="339725" indent="-339725">
              <a:lnSpc>
                <a:spcPct val="100000"/>
              </a:lnSpc>
              <a:spcBef>
                <a:spcPts val="0"/>
              </a:spcBef>
              <a:buNone/>
            </a:pPr>
            <a:r>
              <a:rPr lang="en-US" sz="2800" dirty="0"/>
              <a:t>3. MELCHIZEDEK OF SALEM TO CHRIST JESUS, TABERNACLE TO OUR BODY, CARNAL TO SPIRITUAL, ETC,</a:t>
            </a:r>
          </a:p>
        </p:txBody>
      </p:sp>
    </p:spTree>
    <p:extLst>
      <p:ext uri="{BB962C8B-B14F-4D97-AF65-F5344CB8AC3E}">
        <p14:creationId xmlns:p14="http://schemas.microsoft.com/office/powerpoint/2010/main" val="41146716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76300" y="1828800"/>
            <a:ext cx="10439400" cy="4648200"/>
          </a:xfrm>
        </p:spPr>
        <p:txBody>
          <a:bodyPr>
            <a:normAutofit/>
          </a:bodyPr>
          <a:lstStyle/>
          <a:p>
            <a:pPr marL="0" indent="0">
              <a:lnSpc>
                <a:spcPct val="100000"/>
              </a:lnSpc>
              <a:spcBef>
                <a:spcPts val="0"/>
              </a:spcBef>
              <a:buNone/>
            </a:pPr>
            <a:r>
              <a:rPr lang="en-US" sz="3200" dirty="0"/>
              <a:t>LUKE 11: 42</a:t>
            </a:r>
          </a:p>
          <a:p>
            <a:pPr marL="0" indent="0">
              <a:lnSpc>
                <a:spcPct val="100000"/>
              </a:lnSpc>
              <a:spcBef>
                <a:spcPts val="0"/>
              </a:spcBef>
              <a:buNone/>
            </a:pPr>
            <a:endParaRPr lang="en-US" sz="1100" dirty="0"/>
          </a:p>
          <a:p>
            <a:pPr marL="0" indent="0">
              <a:lnSpc>
                <a:spcPct val="100000"/>
              </a:lnSpc>
              <a:spcBef>
                <a:spcPts val="0"/>
              </a:spcBef>
              <a:buNone/>
            </a:pPr>
            <a:r>
              <a:rPr lang="en-US" sz="2800" dirty="0"/>
              <a:t>BUT WOE UNTO YOU, PHARISEES! FOR YE TITHE MINT AND RUE AND ALL MANNER OF HERBS, AND PASS OVER JUDGMENT AND THE LOVE OF GOD: THESE OUGHT YE TO HAVE DONE, AND NOT TO LEAVE THE OTHER UNDONE.</a:t>
            </a:r>
          </a:p>
          <a:p>
            <a:pPr marL="0" indent="0">
              <a:lnSpc>
                <a:spcPct val="100000"/>
              </a:lnSpc>
              <a:spcBef>
                <a:spcPts val="0"/>
              </a:spcBef>
              <a:buNone/>
            </a:pPr>
            <a:endParaRPr lang="en-US" sz="1000" dirty="0"/>
          </a:p>
          <a:p>
            <a:pPr marL="0" indent="0">
              <a:lnSpc>
                <a:spcPct val="100000"/>
              </a:lnSpc>
              <a:spcBef>
                <a:spcPts val="0"/>
              </a:spcBef>
              <a:buNone/>
            </a:pPr>
            <a:endParaRPr lang="en-US" sz="1000" dirty="0"/>
          </a:p>
          <a:p>
            <a:pPr marL="0" indent="0">
              <a:lnSpc>
                <a:spcPct val="100000"/>
              </a:lnSpc>
              <a:spcBef>
                <a:spcPts val="0"/>
              </a:spcBef>
              <a:buNone/>
            </a:pPr>
            <a:r>
              <a:rPr lang="en-US" sz="3200" dirty="0"/>
              <a:t>ROMANS 11: 16</a:t>
            </a:r>
          </a:p>
          <a:p>
            <a:pPr marL="0" indent="0">
              <a:lnSpc>
                <a:spcPct val="100000"/>
              </a:lnSpc>
              <a:spcBef>
                <a:spcPts val="0"/>
              </a:spcBef>
              <a:buNone/>
            </a:pPr>
            <a:endParaRPr lang="en-US" sz="1000" dirty="0"/>
          </a:p>
          <a:p>
            <a:pPr marL="0" indent="0">
              <a:lnSpc>
                <a:spcPct val="100000"/>
              </a:lnSpc>
              <a:spcBef>
                <a:spcPts val="0"/>
              </a:spcBef>
              <a:buNone/>
            </a:pPr>
            <a:r>
              <a:rPr lang="en-US" sz="2800" dirty="0"/>
              <a:t>FOR IF THE FIRSTFRUIT BE HOLY, THE LUMP IS ALSO HOLY: AND IF THE ROOT BE HOLY, SO ARE THE BRANCHES.</a:t>
            </a:r>
          </a:p>
        </p:txBody>
      </p:sp>
    </p:spTree>
    <p:extLst>
      <p:ext uri="{BB962C8B-B14F-4D97-AF65-F5344CB8AC3E}">
        <p14:creationId xmlns:p14="http://schemas.microsoft.com/office/powerpoint/2010/main" val="3520535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OF INCREASE</a:t>
            </a:r>
          </a:p>
        </p:txBody>
      </p:sp>
      <p:sp>
        <p:nvSpPr>
          <p:cNvPr id="3" name="Content Placeholder 2"/>
          <p:cNvSpPr>
            <a:spLocks noGrp="1"/>
          </p:cNvSpPr>
          <p:nvPr>
            <p:ph sz="half" idx="1"/>
          </p:nvPr>
        </p:nvSpPr>
        <p:spPr>
          <a:xfrm>
            <a:off x="228600" y="1219200"/>
            <a:ext cx="5791200" cy="4999484"/>
          </a:xfrm>
        </p:spPr>
        <p:txBody>
          <a:bodyPr>
            <a:noAutofit/>
          </a:bodyPr>
          <a:lstStyle/>
          <a:p>
            <a:pPr marL="0" indent="0">
              <a:buNone/>
            </a:pPr>
            <a:r>
              <a:rPr lang="en-US" sz="2800" dirty="0"/>
              <a:t>WHY IS THERE SO MUCH FUSS ABOUT THE TITHE?</a:t>
            </a:r>
          </a:p>
          <a:p>
            <a:r>
              <a:rPr lang="en-US" sz="2800" dirty="0"/>
              <a:t>UNCLE SAM’S REQUIREMENT CONTINUALLY INCREASES I.E. SALE TAX, FEES,  TIPS, YOU NAME IT</a:t>
            </a:r>
          </a:p>
          <a:p>
            <a:r>
              <a:rPr lang="en-US" sz="2800" dirty="0"/>
              <a:t>GOD’S REQUIREMENT HAS NEVER INCREASED</a:t>
            </a:r>
          </a:p>
          <a:p>
            <a:r>
              <a:rPr lang="en-US" sz="2800" dirty="0"/>
              <a:t>THE FIRSTFRUITS WHICH INCLUDE THE TITHE BELONGS TO GOD</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73086479"/>
              </p:ext>
            </p:extLst>
          </p:nvPr>
        </p:nvGraphicFramePr>
        <p:xfrm>
          <a:off x="6172201" y="2193927"/>
          <a:ext cx="5332413" cy="2255836"/>
        </p:xfrm>
        <a:graphic>
          <a:graphicData uri="http://schemas.openxmlformats.org/drawingml/2006/table">
            <a:tbl>
              <a:tblPr firstRow="1" bandRow="1">
                <a:tableStyleId>{5C22544A-7EE6-4342-B048-85BDC9FD1C3A}</a:tableStyleId>
              </a:tblPr>
              <a:tblGrid>
                <a:gridCol w="1777471">
                  <a:extLst>
                    <a:ext uri="{9D8B030D-6E8A-4147-A177-3AD203B41FA5}">
                      <a16:colId xmlns:a16="http://schemas.microsoft.com/office/drawing/2014/main" val="20000"/>
                    </a:ext>
                  </a:extLst>
                </a:gridCol>
                <a:gridCol w="1777471">
                  <a:extLst>
                    <a:ext uri="{9D8B030D-6E8A-4147-A177-3AD203B41FA5}">
                      <a16:colId xmlns:a16="http://schemas.microsoft.com/office/drawing/2014/main" val="20001"/>
                    </a:ext>
                  </a:extLst>
                </a:gridCol>
                <a:gridCol w="1777471">
                  <a:extLst>
                    <a:ext uri="{9D8B030D-6E8A-4147-A177-3AD203B41FA5}">
                      <a16:colId xmlns:a16="http://schemas.microsoft.com/office/drawing/2014/main" val="20002"/>
                    </a:ext>
                  </a:extLst>
                </a:gridCol>
              </a:tblGrid>
              <a:tr h="563959">
                <a:tc>
                  <a:txBody>
                    <a:bodyPr/>
                    <a:lstStyle/>
                    <a:p>
                      <a:r>
                        <a:rPr lang="en-US" dirty="0"/>
                        <a:t>TAXER</a:t>
                      </a:r>
                    </a:p>
                  </a:txBody>
                  <a:tcPr marL="96013" marR="96013" anchor="ctr">
                    <a:solidFill>
                      <a:srgbClr val="008282"/>
                    </a:solidFill>
                  </a:tcPr>
                </a:tc>
                <a:tc>
                  <a:txBody>
                    <a:bodyPr/>
                    <a:lstStyle/>
                    <a:p>
                      <a:pPr algn="ctr"/>
                      <a:r>
                        <a:rPr lang="en-US" dirty="0"/>
                        <a:t>Min</a:t>
                      </a:r>
                    </a:p>
                  </a:txBody>
                  <a:tcPr marL="96013" marR="96013" anchor="ctr">
                    <a:solidFill>
                      <a:srgbClr val="008282"/>
                    </a:solidFill>
                  </a:tcPr>
                </a:tc>
                <a:tc>
                  <a:txBody>
                    <a:bodyPr/>
                    <a:lstStyle/>
                    <a:p>
                      <a:pPr algn="ctr"/>
                      <a:r>
                        <a:rPr lang="en-US" dirty="0"/>
                        <a:t>Max</a:t>
                      </a:r>
                    </a:p>
                  </a:txBody>
                  <a:tcPr marL="96013" marR="96013" anchor="ctr">
                    <a:solidFill>
                      <a:srgbClr val="008282"/>
                    </a:solidFill>
                  </a:tcPr>
                </a:tc>
                <a:extLst>
                  <a:ext uri="{0D108BD9-81ED-4DB2-BD59-A6C34878D82A}">
                    <a16:rowId xmlns:a16="http://schemas.microsoft.com/office/drawing/2014/main" val="10000"/>
                  </a:ext>
                </a:extLst>
              </a:tr>
              <a:tr h="563959">
                <a:tc>
                  <a:txBody>
                    <a:bodyPr/>
                    <a:lstStyle/>
                    <a:p>
                      <a:r>
                        <a:rPr lang="en-US" dirty="0"/>
                        <a:t>Uncle Sam</a:t>
                      </a:r>
                    </a:p>
                  </a:txBody>
                  <a:tcPr marL="96013" marR="96013" anchor="ctr"/>
                </a:tc>
                <a:tc>
                  <a:txBody>
                    <a:bodyPr/>
                    <a:lstStyle/>
                    <a:p>
                      <a:pPr algn="ctr"/>
                      <a:r>
                        <a:rPr lang="en-US" dirty="0"/>
                        <a:t>15%</a:t>
                      </a:r>
                    </a:p>
                  </a:txBody>
                  <a:tcPr marL="96013" marR="96013" anchor="ctr"/>
                </a:tc>
                <a:tc>
                  <a:txBody>
                    <a:bodyPr/>
                    <a:lstStyle/>
                    <a:p>
                      <a:pPr algn="ctr"/>
                      <a:r>
                        <a:rPr lang="en-US" dirty="0"/>
                        <a:t>30 -All</a:t>
                      </a:r>
                    </a:p>
                  </a:txBody>
                  <a:tcPr marL="96013" marR="96013" anchor="ctr"/>
                </a:tc>
                <a:extLst>
                  <a:ext uri="{0D108BD9-81ED-4DB2-BD59-A6C34878D82A}">
                    <a16:rowId xmlns:a16="http://schemas.microsoft.com/office/drawing/2014/main" val="10001"/>
                  </a:ext>
                </a:extLst>
              </a:tr>
              <a:tr h="563959">
                <a:tc>
                  <a:txBody>
                    <a:bodyPr/>
                    <a:lstStyle/>
                    <a:p>
                      <a:r>
                        <a:rPr lang="en-US" dirty="0"/>
                        <a:t>Tips</a:t>
                      </a:r>
                    </a:p>
                  </a:txBody>
                  <a:tcPr marL="96013" marR="96013" anchor="ctr"/>
                </a:tc>
                <a:tc>
                  <a:txBody>
                    <a:bodyPr/>
                    <a:lstStyle/>
                    <a:p>
                      <a:pPr algn="ctr"/>
                      <a:r>
                        <a:rPr lang="en-US" dirty="0"/>
                        <a:t>15%</a:t>
                      </a:r>
                    </a:p>
                  </a:txBody>
                  <a:tcPr marL="96013" marR="96013" anchor="ctr"/>
                </a:tc>
                <a:tc>
                  <a:txBody>
                    <a:bodyPr/>
                    <a:lstStyle/>
                    <a:p>
                      <a:pPr algn="ctr"/>
                      <a:r>
                        <a:rPr lang="en-US" dirty="0"/>
                        <a:t>20%</a:t>
                      </a:r>
                    </a:p>
                  </a:txBody>
                  <a:tcPr marL="96013" marR="96013" anchor="ctr"/>
                </a:tc>
                <a:extLst>
                  <a:ext uri="{0D108BD9-81ED-4DB2-BD59-A6C34878D82A}">
                    <a16:rowId xmlns:a16="http://schemas.microsoft.com/office/drawing/2014/main" val="514555674"/>
                  </a:ext>
                </a:extLst>
              </a:tr>
              <a:tr h="563959">
                <a:tc>
                  <a:txBody>
                    <a:bodyPr/>
                    <a:lstStyle/>
                    <a:p>
                      <a:r>
                        <a:rPr lang="en-US" b="1" dirty="0"/>
                        <a:t>God</a:t>
                      </a:r>
                    </a:p>
                  </a:txBody>
                  <a:tcPr marL="96013" marR="96013" anchor="ctr"/>
                </a:tc>
                <a:tc>
                  <a:txBody>
                    <a:bodyPr/>
                    <a:lstStyle/>
                    <a:p>
                      <a:pPr algn="ctr"/>
                      <a:r>
                        <a:rPr lang="en-US" b="1" dirty="0"/>
                        <a:t>10%</a:t>
                      </a:r>
                    </a:p>
                  </a:txBody>
                  <a:tcPr marL="96013" marR="96013" anchor="ctr"/>
                </a:tc>
                <a:tc>
                  <a:txBody>
                    <a:bodyPr/>
                    <a:lstStyle/>
                    <a:p>
                      <a:pPr algn="ctr"/>
                      <a:r>
                        <a:rPr lang="en-US" b="1" dirty="0"/>
                        <a:t>10%</a:t>
                      </a:r>
                    </a:p>
                  </a:txBody>
                  <a:tcPr marL="96013" marR="96013" anchor="ctr"/>
                </a:tc>
                <a:extLst>
                  <a:ext uri="{0D108BD9-81ED-4DB2-BD59-A6C34878D82A}">
                    <a16:rowId xmlns:a16="http://schemas.microsoft.com/office/drawing/2014/main" val="796160956"/>
                  </a:ext>
                </a:extLst>
              </a:tr>
            </a:tbl>
          </a:graphicData>
        </a:graphic>
      </p:graphicFrame>
    </p:spTree>
    <p:extLst>
      <p:ext uri="{BB962C8B-B14F-4D97-AF65-F5344CB8AC3E}">
        <p14:creationId xmlns:p14="http://schemas.microsoft.com/office/powerpoint/2010/main" val="2341911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MARK 12: 17</a:t>
            </a:r>
          </a:p>
          <a:p>
            <a:pPr marL="0" indent="0">
              <a:lnSpc>
                <a:spcPct val="100000"/>
              </a:lnSpc>
              <a:spcBef>
                <a:spcPts val="0"/>
              </a:spcBef>
              <a:buNone/>
            </a:pPr>
            <a:endParaRPr lang="en-US" sz="1100" dirty="0"/>
          </a:p>
          <a:p>
            <a:pPr marL="0" indent="0">
              <a:lnSpc>
                <a:spcPct val="100000"/>
              </a:lnSpc>
              <a:spcBef>
                <a:spcPts val="0"/>
              </a:spcBef>
              <a:buNone/>
            </a:pPr>
            <a:r>
              <a:rPr lang="en-US" sz="2800" dirty="0"/>
              <a:t>AND JESUS ANSWERING SAID UNTO THEM, RENDER TO CAESAR THE THINGS THAT ARE CAESAR'S, AND TO GOD THE THINGS THAT ARE GOD'S. AND THEY MARVELLED AT HIM.</a:t>
            </a:r>
          </a:p>
          <a:p>
            <a:pPr marL="0" indent="0">
              <a:lnSpc>
                <a:spcPct val="100000"/>
              </a:lnSpc>
              <a:spcBef>
                <a:spcPts val="0"/>
              </a:spcBef>
              <a:buNone/>
            </a:pPr>
            <a:endParaRPr lang="en-US" sz="1000" dirty="0"/>
          </a:p>
          <a:p>
            <a:pPr marL="0" indent="0">
              <a:lnSpc>
                <a:spcPct val="100000"/>
              </a:lnSpc>
              <a:spcBef>
                <a:spcPts val="0"/>
              </a:spcBef>
              <a:buNone/>
            </a:pPr>
            <a:r>
              <a:rPr lang="en-US" sz="3200" dirty="0"/>
              <a:t>HEBREWS 11: 4</a:t>
            </a:r>
          </a:p>
          <a:p>
            <a:pPr marL="0" indent="0">
              <a:lnSpc>
                <a:spcPct val="100000"/>
              </a:lnSpc>
              <a:spcBef>
                <a:spcPts val="0"/>
              </a:spcBef>
              <a:buNone/>
            </a:pPr>
            <a:endParaRPr lang="en-US" sz="1000" dirty="0"/>
          </a:p>
          <a:p>
            <a:pPr marL="0" indent="0">
              <a:lnSpc>
                <a:spcPct val="100000"/>
              </a:lnSpc>
              <a:spcBef>
                <a:spcPts val="0"/>
              </a:spcBef>
              <a:buNone/>
            </a:pPr>
            <a:r>
              <a:rPr lang="en-US" sz="2800" dirty="0"/>
              <a:t>BY FAITH ABEL OFFERED UNTO GOD A MORE EXCELLENT SACRIFICE THAN CAIN, BY WHICH HE OBTAINED WITNESS THAT HE WAS RIGHTEOUS, GOD TESTIFYING OF HIS GIFTS: AND BY IT HE BEING DEAD YET SPEAKETH.</a:t>
            </a:r>
          </a:p>
        </p:txBody>
      </p:sp>
    </p:spTree>
    <p:extLst>
      <p:ext uri="{BB962C8B-B14F-4D97-AF65-F5344CB8AC3E}">
        <p14:creationId xmlns:p14="http://schemas.microsoft.com/office/powerpoint/2010/main" val="36792473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67400" y="533400"/>
            <a:ext cx="4724400" cy="1303338"/>
          </a:xfrm>
        </p:spPr>
        <p:txBody>
          <a:bodyPr/>
          <a:lstStyle/>
          <a:p>
            <a:r>
              <a:rPr lang="en-US" dirty="0"/>
              <a:t>GOD: THE FATHER</a:t>
            </a:r>
          </a:p>
        </p:txBody>
      </p:sp>
      <p:graphicFrame>
        <p:nvGraphicFramePr>
          <p:cNvPr id="14" name="Table 13">
            <a:extLst>
              <a:ext uri="{FF2B5EF4-FFF2-40B4-BE49-F238E27FC236}">
                <a16:creationId xmlns:a16="http://schemas.microsoft.com/office/drawing/2014/main" id="{2A6C7FF5-2EC6-4E64-B9A0-F27827B0E1A8}"/>
              </a:ext>
            </a:extLst>
          </p:cNvPr>
          <p:cNvGraphicFramePr>
            <a:graphicFrameLocks noGrp="1"/>
          </p:cNvGraphicFramePr>
          <p:nvPr>
            <p:extLst>
              <p:ext uri="{D42A27DB-BD31-4B8C-83A1-F6EECF244321}">
                <p14:modId xmlns:p14="http://schemas.microsoft.com/office/powerpoint/2010/main" val="642481283"/>
              </p:ext>
            </p:extLst>
          </p:nvPr>
        </p:nvGraphicFramePr>
        <p:xfrm>
          <a:off x="762000" y="1981200"/>
          <a:ext cx="10668000" cy="251504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1423660980"/>
                    </a:ext>
                  </a:extLst>
                </a:gridCol>
                <a:gridCol w="2667000">
                  <a:extLst>
                    <a:ext uri="{9D8B030D-6E8A-4147-A177-3AD203B41FA5}">
                      <a16:colId xmlns:a16="http://schemas.microsoft.com/office/drawing/2014/main" val="2367275447"/>
                    </a:ext>
                  </a:extLst>
                </a:gridCol>
                <a:gridCol w="3153229">
                  <a:extLst>
                    <a:ext uri="{9D8B030D-6E8A-4147-A177-3AD203B41FA5}">
                      <a16:colId xmlns:a16="http://schemas.microsoft.com/office/drawing/2014/main" val="3961260607"/>
                    </a:ext>
                  </a:extLst>
                </a:gridCol>
                <a:gridCol w="2104571">
                  <a:extLst>
                    <a:ext uri="{9D8B030D-6E8A-4147-A177-3AD203B41FA5}">
                      <a16:colId xmlns:a16="http://schemas.microsoft.com/office/drawing/2014/main" val="3079602113"/>
                    </a:ext>
                  </a:extLst>
                </a:gridCol>
              </a:tblGrid>
              <a:tr h="517712">
                <a:tc>
                  <a:txBody>
                    <a:bodyPr/>
                    <a:lstStyle/>
                    <a:p>
                      <a:r>
                        <a:rPr lang="en-US" sz="2800" dirty="0"/>
                        <a:t>II COR 1: 3</a:t>
                      </a:r>
                    </a:p>
                  </a:txBody>
                  <a:tcPr/>
                </a:tc>
                <a:tc>
                  <a:txBody>
                    <a:bodyPr/>
                    <a:lstStyle/>
                    <a:p>
                      <a:r>
                        <a:rPr lang="en-US" sz="2800" dirty="0"/>
                        <a:t>JAMES 1: 17</a:t>
                      </a:r>
                    </a:p>
                  </a:txBody>
                  <a:tcPr/>
                </a:tc>
                <a:tc>
                  <a:txBody>
                    <a:bodyPr/>
                    <a:lstStyle/>
                    <a:p>
                      <a:r>
                        <a:rPr lang="en-US" sz="2800" dirty="0"/>
                        <a:t>NUM 16: 22</a:t>
                      </a:r>
                    </a:p>
                  </a:txBody>
                  <a:tcPr/>
                </a:tc>
                <a:tc>
                  <a:txBody>
                    <a:bodyPr/>
                    <a:lstStyle/>
                    <a:p>
                      <a:r>
                        <a:rPr lang="en-US" sz="2800" dirty="0"/>
                        <a:t>I COR 3: 7</a:t>
                      </a:r>
                    </a:p>
                  </a:txBody>
                  <a:tcPr/>
                </a:tc>
                <a:extLst>
                  <a:ext uri="{0D108BD9-81ED-4DB2-BD59-A6C34878D82A}">
                    <a16:rowId xmlns:a16="http://schemas.microsoft.com/office/drawing/2014/main" val="3544931886"/>
                  </a:ext>
                </a:extLst>
              </a:tr>
              <a:tr h="1996888">
                <a:tc>
                  <a:txBody>
                    <a:bodyPr/>
                    <a:lstStyle/>
                    <a:p>
                      <a:r>
                        <a:rPr lang="en-US" sz="2800" dirty="0"/>
                        <a:t>THE </a:t>
                      </a:r>
                      <a:r>
                        <a:rPr lang="en-US" sz="2800" b="1" dirty="0"/>
                        <a:t>FATHER OF MERCIES</a:t>
                      </a:r>
                      <a:r>
                        <a:rPr lang="en-US" sz="2800" dirty="0"/>
                        <a:t>, AND THE </a:t>
                      </a:r>
                      <a:r>
                        <a:rPr lang="en-US" sz="2800" b="1" dirty="0"/>
                        <a:t>GOD OF ALL COMFORT</a:t>
                      </a:r>
                      <a:endParaRPr lang="en-US" sz="2800" dirty="0"/>
                    </a:p>
                  </a:txBody>
                  <a:tcPr/>
                </a:tc>
                <a:tc>
                  <a:txBody>
                    <a:bodyPr/>
                    <a:lstStyle/>
                    <a:p>
                      <a:r>
                        <a:rPr lang="en-US" sz="2800" b="1" dirty="0"/>
                        <a:t>FATHER OF LIGHTS</a:t>
                      </a:r>
                      <a:endParaRPr lang="en-US" sz="2800" dirty="0"/>
                    </a:p>
                  </a:txBody>
                  <a:tcPr/>
                </a:tc>
                <a:tc>
                  <a:txBody>
                    <a:bodyPr/>
                    <a:lstStyle/>
                    <a:p>
                      <a:r>
                        <a:rPr lang="en-US" sz="2800" b="1" kern="1200" dirty="0">
                          <a:solidFill>
                            <a:schemeClr val="dk1"/>
                          </a:solidFill>
                          <a:latin typeface="+mn-lt"/>
                          <a:ea typeface="+mn-ea"/>
                          <a:cs typeface="+mn-cs"/>
                        </a:rPr>
                        <a:t>GOD THE SPIRITS</a:t>
                      </a:r>
                    </a:p>
                  </a:txBody>
                  <a:tcPr/>
                </a:tc>
                <a:tc>
                  <a:txBody>
                    <a:bodyPr/>
                    <a:lstStyle/>
                    <a:p>
                      <a:r>
                        <a:rPr lang="en-US" sz="2800" b="1" dirty="0"/>
                        <a:t>GOD OF INCREASE</a:t>
                      </a:r>
                    </a:p>
                  </a:txBody>
                  <a:tcPr/>
                </a:tc>
                <a:extLst>
                  <a:ext uri="{0D108BD9-81ED-4DB2-BD59-A6C34878D82A}">
                    <a16:rowId xmlns:a16="http://schemas.microsoft.com/office/drawing/2014/main" val="3022765586"/>
                  </a:ext>
                </a:extLst>
              </a:tr>
            </a:tbl>
          </a:graphicData>
        </a:graphic>
      </p:graphicFrame>
      <p:sp>
        <p:nvSpPr>
          <p:cNvPr id="15" name="TextBox 14">
            <a:extLst>
              <a:ext uri="{FF2B5EF4-FFF2-40B4-BE49-F238E27FC236}">
                <a16:creationId xmlns:a16="http://schemas.microsoft.com/office/drawing/2014/main" id="{6989DCBC-E9DC-4D42-A622-6D2B5CAF88D1}"/>
              </a:ext>
            </a:extLst>
          </p:cNvPr>
          <p:cNvSpPr txBox="1"/>
          <p:nvPr/>
        </p:nvSpPr>
        <p:spPr>
          <a:xfrm>
            <a:off x="2337600" y="5105400"/>
            <a:ext cx="7516801" cy="584775"/>
          </a:xfrm>
          <a:prstGeom prst="rect">
            <a:avLst/>
          </a:prstGeom>
          <a:noFill/>
        </p:spPr>
        <p:txBody>
          <a:bodyPr wrap="none" rtlCol="0">
            <a:spAutoFit/>
          </a:bodyPr>
          <a:lstStyle/>
          <a:p>
            <a:r>
              <a:rPr lang="en-US" sz="3200" dirty="0"/>
              <a:t>DON’T STRESS, GOD DESIRES TO BLESS</a:t>
            </a:r>
          </a:p>
        </p:txBody>
      </p:sp>
      <p:sp>
        <p:nvSpPr>
          <p:cNvPr id="20" name="TextBox 19">
            <a:extLst>
              <a:ext uri="{FF2B5EF4-FFF2-40B4-BE49-F238E27FC236}">
                <a16:creationId xmlns:a16="http://schemas.microsoft.com/office/drawing/2014/main" id="{693DC3AE-E32A-48F3-87A1-A42B5E923543}"/>
              </a:ext>
            </a:extLst>
          </p:cNvPr>
          <p:cNvSpPr txBox="1"/>
          <p:nvPr/>
        </p:nvSpPr>
        <p:spPr>
          <a:xfrm>
            <a:off x="1801394" y="5867400"/>
            <a:ext cx="8661345" cy="584775"/>
          </a:xfrm>
          <a:prstGeom prst="rect">
            <a:avLst/>
          </a:prstGeom>
          <a:noFill/>
        </p:spPr>
        <p:txBody>
          <a:bodyPr wrap="none" rtlCol="0">
            <a:spAutoFit/>
          </a:bodyPr>
          <a:lstStyle/>
          <a:p>
            <a:r>
              <a:rPr lang="en-US" sz="3200" dirty="0"/>
              <a:t>BASICALLY: GOD IS THE GOD OF BLESSINGS</a:t>
            </a:r>
          </a:p>
        </p:txBody>
      </p:sp>
    </p:spTree>
    <p:extLst>
      <p:ext uri="{BB962C8B-B14F-4D97-AF65-F5344CB8AC3E}">
        <p14:creationId xmlns:p14="http://schemas.microsoft.com/office/powerpoint/2010/main" val="2208828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4343400"/>
          </a:xfrm>
        </p:spPr>
        <p:txBody>
          <a:bodyPr>
            <a:normAutofit/>
          </a:bodyPr>
          <a:lstStyle/>
          <a:p>
            <a:pPr marL="0" indent="0">
              <a:lnSpc>
                <a:spcPct val="100000"/>
              </a:lnSpc>
              <a:spcBef>
                <a:spcPts val="0"/>
              </a:spcBef>
              <a:buNone/>
            </a:pPr>
            <a:r>
              <a:rPr lang="en-US" sz="3200" dirty="0"/>
              <a:t>LEVITICUS 27: 30</a:t>
            </a:r>
          </a:p>
          <a:p>
            <a:pPr marL="0" indent="0">
              <a:lnSpc>
                <a:spcPct val="100000"/>
              </a:lnSpc>
              <a:spcBef>
                <a:spcPts val="600"/>
              </a:spcBef>
              <a:buNone/>
            </a:pPr>
            <a:endParaRPr lang="en-US" sz="1000" dirty="0"/>
          </a:p>
          <a:p>
            <a:pPr marL="0" indent="0">
              <a:lnSpc>
                <a:spcPct val="100000"/>
              </a:lnSpc>
              <a:spcBef>
                <a:spcPts val="600"/>
              </a:spcBef>
              <a:buNone/>
            </a:pPr>
            <a:r>
              <a:rPr lang="en-US" sz="2800" dirty="0"/>
              <a:t>AND ALL THE TITHE OF THE LAND, WHETHER OF THE SEED OF THE LAND, OR OF THE FRUIT OF THE TREE, IS THE </a:t>
            </a:r>
            <a:r>
              <a:rPr lang="en-US" sz="2800" cap="small" dirty="0"/>
              <a:t>LORD</a:t>
            </a:r>
            <a:r>
              <a:rPr lang="en-US" sz="2800" dirty="0"/>
              <a:t>'S: IT IS HOLY UNTO THE </a:t>
            </a:r>
            <a:r>
              <a:rPr lang="en-US" sz="2800" cap="small" dirty="0"/>
              <a:t>LORD</a:t>
            </a:r>
            <a:r>
              <a:rPr lang="en-US" sz="2800" dirty="0"/>
              <a:t>.</a:t>
            </a:r>
          </a:p>
          <a:p>
            <a:pPr marL="0" indent="0">
              <a:lnSpc>
                <a:spcPct val="100000"/>
              </a:lnSpc>
              <a:spcBef>
                <a:spcPts val="600"/>
              </a:spcBef>
              <a:buNone/>
            </a:pPr>
            <a:endParaRPr lang="en-US" sz="1100" dirty="0"/>
          </a:p>
          <a:p>
            <a:pPr marL="344488" indent="-344488">
              <a:lnSpc>
                <a:spcPct val="100000"/>
              </a:lnSpc>
              <a:spcBef>
                <a:spcPts val="600"/>
              </a:spcBef>
              <a:buFont typeface="Wingdings" panose="05000000000000000000" pitchFamily="2" charset="2"/>
              <a:buChar char="v"/>
            </a:pPr>
            <a:r>
              <a:rPr lang="en-US" sz="2800" dirty="0"/>
              <a:t>HOLY MEANS SET ASIDE/APART FOR GOD’S PURPOSE (S)</a:t>
            </a:r>
          </a:p>
          <a:p>
            <a:pPr marL="344488" indent="-344488">
              <a:lnSpc>
                <a:spcPct val="100000"/>
              </a:lnSpc>
              <a:spcBef>
                <a:spcPts val="600"/>
              </a:spcBef>
              <a:buFont typeface="Wingdings" panose="05000000000000000000" pitchFamily="2" charset="2"/>
              <a:buChar char="v"/>
            </a:pPr>
            <a:endParaRPr lang="en-US" sz="1100" dirty="0"/>
          </a:p>
          <a:p>
            <a:pPr marL="344488" indent="-344488">
              <a:lnSpc>
                <a:spcPct val="100000"/>
              </a:lnSpc>
              <a:spcBef>
                <a:spcPts val="600"/>
              </a:spcBef>
              <a:buFont typeface="Wingdings" panose="05000000000000000000" pitchFamily="2" charset="2"/>
              <a:buChar char="v"/>
            </a:pPr>
            <a:r>
              <a:rPr lang="en-US" sz="2800" dirty="0"/>
              <a:t>A MINISTRY THAT ACCEPTS TITHES FROM GOD’S PEOPLE SHOULD NEVER  HAVE AN EMPTY ACCOUNT</a:t>
            </a:r>
          </a:p>
        </p:txBody>
      </p:sp>
    </p:spTree>
    <p:extLst>
      <p:ext uri="{BB962C8B-B14F-4D97-AF65-F5344CB8AC3E}">
        <p14:creationId xmlns:p14="http://schemas.microsoft.com/office/powerpoint/2010/main" val="16036095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62400" y="685800"/>
            <a:ext cx="7162800" cy="912812"/>
          </a:xfrm>
        </p:spPr>
        <p:txBody>
          <a:bodyPr>
            <a:normAutofit/>
          </a:bodyPr>
          <a:lstStyle/>
          <a:p>
            <a:pPr algn="ctr"/>
            <a:r>
              <a:rPr lang="en-US" dirty="0"/>
              <a:t>Tithe: A SIGN OF HONOR</a:t>
            </a:r>
          </a:p>
        </p:txBody>
      </p:sp>
      <p:sp>
        <p:nvSpPr>
          <p:cNvPr id="3" name="TextBox 2">
            <a:extLst>
              <a:ext uri="{FF2B5EF4-FFF2-40B4-BE49-F238E27FC236}">
                <a16:creationId xmlns:a16="http://schemas.microsoft.com/office/drawing/2014/main" id="{7AB320CD-CEB6-4057-9DFC-3BD8DAE9DF78}"/>
              </a:ext>
            </a:extLst>
          </p:cNvPr>
          <p:cNvSpPr txBox="1"/>
          <p:nvPr/>
        </p:nvSpPr>
        <p:spPr>
          <a:xfrm>
            <a:off x="762000" y="1981200"/>
            <a:ext cx="10591800" cy="4001095"/>
          </a:xfrm>
          <a:prstGeom prst="rect">
            <a:avLst/>
          </a:prstGeom>
          <a:noFill/>
        </p:spPr>
        <p:txBody>
          <a:bodyPr wrap="square" rtlCol="0">
            <a:spAutoFit/>
          </a:bodyPr>
          <a:lstStyle/>
          <a:p>
            <a:pPr marL="457200" indent="-457200">
              <a:spcBef>
                <a:spcPts val="600"/>
              </a:spcBef>
              <a:buFont typeface="Wingdings" panose="05000000000000000000" pitchFamily="2" charset="2"/>
              <a:buChar char="v"/>
            </a:pPr>
            <a:r>
              <a:rPr lang="en-US" sz="2800" dirty="0"/>
              <a:t>THIS MEANS THAT ALONG WITH YOUR OFFERING, SAY SOMETHING TO GOD WHILE YOU ARE PRESENTING IT</a:t>
            </a:r>
          </a:p>
          <a:p>
            <a:pPr>
              <a:spcBef>
                <a:spcPts val="600"/>
              </a:spcBef>
            </a:pPr>
            <a:endParaRPr lang="en-US" sz="1000" dirty="0"/>
          </a:p>
          <a:p>
            <a:pPr marL="457200" indent="-457200">
              <a:spcBef>
                <a:spcPts val="600"/>
              </a:spcBef>
              <a:buFont typeface="Wingdings" panose="05000000000000000000" pitchFamily="2" charset="2"/>
              <a:buChar char="v"/>
            </a:pPr>
            <a:r>
              <a:rPr lang="en-US" sz="2800" dirty="0"/>
              <a:t>TITHING MUST INCLUDE FAITH TO BE PLEASING TO GOD</a:t>
            </a:r>
          </a:p>
          <a:p>
            <a:pPr>
              <a:spcBef>
                <a:spcPts val="600"/>
              </a:spcBef>
            </a:pPr>
            <a:endParaRPr lang="en-US" sz="1000" dirty="0"/>
          </a:p>
          <a:p>
            <a:pPr marL="457200" indent="-457200">
              <a:spcBef>
                <a:spcPts val="600"/>
              </a:spcBef>
              <a:buFont typeface="Wingdings" panose="05000000000000000000" pitchFamily="2" charset="2"/>
              <a:buChar char="v"/>
            </a:pPr>
            <a:r>
              <a:rPr lang="en-US" sz="2800" dirty="0"/>
              <a:t>STOP </a:t>
            </a:r>
            <a:r>
              <a:rPr lang="en-US" sz="2800" u="sng" dirty="0"/>
              <a:t>PAYING</a:t>
            </a:r>
            <a:r>
              <a:rPr lang="en-US" sz="2800" dirty="0"/>
              <a:t> YOUR TITHE AND START TITHING YOUR TITHES</a:t>
            </a:r>
          </a:p>
          <a:p>
            <a:pPr marL="457200" indent="-457200">
              <a:spcBef>
                <a:spcPts val="600"/>
              </a:spcBef>
              <a:buFont typeface="Wingdings" panose="05000000000000000000" pitchFamily="2" charset="2"/>
              <a:buChar char="v"/>
            </a:pPr>
            <a:endParaRPr lang="en-US" sz="1000" dirty="0"/>
          </a:p>
          <a:p>
            <a:pPr marL="457200" indent="-457200">
              <a:spcBef>
                <a:spcPts val="600"/>
              </a:spcBef>
              <a:buFont typeface="Wingdings" panose="05000000000000000000" pitchFamily="2" charset="2"/>
              <a:buChar char="v"/>
            </a:pPr>
            <a:r>
              <a:rPr lang="en-US" sz="2800" dirty="0"/>
              <a:t>TITHING SHOULD BE WORSHIP, A SIGN OF HONOR</a:t>
            </a:r>
          </a:p>
          <a:p>
            <a:pPr marL="457200" indent="-457200">
              <a:spcBef>
                <a:spcPts val="600"/>
              </a:spcBef>
              <a:buFont typeface="Wingdings" panose="05000000000000000000" pitchFamily="2" charset="2"/>
              <a:buChar char="v"/>
            </a:pPr>
            <a:endParaRPr lang="en-US" sz="1000" dirty="0"/>
          </a:p>
          <a:p>
            <a:pPr marL="457200" indent="-457200">
              <a:spcBef>
                <a:spcPts val="600"/>
              </a:spcBef>
              <a:buFont typeface="Wingdings" panose="05000000000000000000" pitchFamily="2" charset="2"/>
              <a:buChar char="v"/>
            </a:pPr>
            <a:r>
              <a:rPr lang="en-US" sz="2800" dirty="0"/>
              <a:t>HONORING GOD ENOUGH TO PUT HIM &amp; HIS WORK FIRST</a:t>
            </a:r>
          </a:p>
        </p:txBody>
      </p:sp>
    </p:spTree>
    <p:extLst>
      <p:ext uri="{BB962C8B-B14F-4D97-AF65-F5344CB8AC3E}">
        <p14:creationId xmlns:p14="http://schemas.microsoft.com/office/powerpoint/2010/main" val="33486623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57400" y="685800"/>
            <a:ext cx="9067800" cy="990600"/>
          </a:xfrm>
        </p:spPr>
        <p:txBody>
          <a:bodyPr>
            <a:normAutofit/>
          </a:bodyPr>
          <a:lstStyle/>
          <a:p>
            <a:pPr algn="ctr"/>
            <a:r>
              <a:rPr lang="en-US" dirty="0"/>
              <a:t>WHERE/WHOM DO YOU SUBMIT IT</a:t>
            </a:r>
          </a:p>
        </p:txBody>
      </p:sp>
      <p:sp>
        <p:nvSpPr>
          <p:cNvPr id="3" name="TextBox 2">
            <a:extLst>
              <a:ext uri="{FF2B5EF4-FFF2-40B4-BE49-F238E27FC236}">
                <a16:creationId xmlns:a16="http://schemas.microsoft.com/office/drawing/2014/main" id="{7AB320CD-CEB6-4057-9DFC-3BD8DAE9DF78}"/>
              </a:ext>
            </a:extLst>
          </p:cNvPr>
          <p:cNvSpPr txBox="1"/>
          <p:nvPr/>
        </p:nvSpPr>
        <p:spPr>
          <a:xfrm>
            <a:off x="762000" y="1981200"/>
            <a:ext cx="10591800" cy="3416320"/>
          </a:xfrm>
          <a:prstGeom prst="rect">
            <a:avLst/>
          </a:prstGeom>
          <a:noFill/>
        </p:spPr>
        <p:txBody>
          <a:bodyPr wrap="square" rtlCol="0">
            <a:spAutoFit/>
          </a:bodyPr>
          <a:lstStyle/>
          <a:p>
            <a:pPr marL="457200" indent="-457200">
              <a:spcBef>
                <a:spcPts val="600"/>
              </a:spcBef>
              <a:buFont typeface="Wingdings" panose="05000000000000000000" pitchFamily="2" charset="2"/>
              <a:buChar char="v"/>
            </a:pPr>
            <a:r>
              <a:rPr lang="en-US" sz="2800" dirty="0"/>
              <a:t>TITHE IS PURPOSED TO SUPPORT GOD’S WORK</a:t>
            </a:r>
          </a:p>
          <a:p>
            <a:pPr marL="457200" indent="-457200">
              <a:spcBef>
                <a:spcPts val="600"/>
              </a:spcBef>
              <a:buFont typeface="Wingdings" panose="05000000000000000000" pitchFamily="2" charset="2"/>
              <a:buChar char="v"/>
            </a:pPr>
            <a:endParaRPr lang="en-US" sz="1000" dirty="0"/>
          </a:p>
          <a:p>
            <a:pPr marL="457200" indent="-457200">
              <a:spcBef>
                <a:spcPts val="600"/>
              </a:spcBef>
              <a:buFont typeface="Wingdings" panose="05000000000000000000" pitchFamily="2" charset="2"/>
              <a:buChar char="v"/>
            </a:pPr>
            <a:r>
              <a:rPr lang="en-US" sz="2800" dirty="0"/>
              <a:t>HIS LOCAL CHURCH, OUTREACHES, OTHER HELPING MINISTRIES, MINISTERS OF GOD</a:t>
            </a:r>
          </a:p>
          <a:p>
            <a:pPr marL="457200" indent="-457200">
              <a:spcBef>
                <a:spcPts val="600"/>
              </a:spcBef>
              <a:buFont typeface="Wingdings" panose="05000000000000000000" pitchFamily="2" charset="2"/>
              <a:buChar char="v"/>
            </a:pPr>
            <a:endParaRPr lang="en-US" sz="1000" dirty="0"/>
          </a:p>
          <a:p>
            <a:pPr marL="457200" indent="-457200">
              <a:spcBef>
                <a:spcPts val="600"/>
              </a:spcBef>
              <a:buFont typeface="Wingdings" panose="05000000000000000000" pitchFamily="2" charset="2"/>
              <a:buChar char="v"/>
            </a:pPr>
            <a:r>
              <a:rPr lang="en-US" sz="2800" dirty="0"/>
              <a:t>WE CANNOT PAYPAL, BANK WIRE, MONEY GRAM, OR GOOGLE PAY IT TO HEAVEN SO WE MUST GIVE IT TO SOMEONE WHOM GOD HAS PURPOSED TO RECEIVE IT</a:t>
            </a:r>
          </a:p>
        </p:txBody>
      </p:sp>
      <p:sp>
        <p:nvSpPr>
          <p:cNvPr id="5" name="TextBox 4">
            <a:extLst>
              <a:ext uri="{FF2B5EF4-FFF2-40B4-BE49-F238E27FC236}">
                <a16:creationId xmlns:a16="http://schemas.microsoft.com/office/drawing/2014/main" id="{EB298368-0697-45BE-80C6-372F40C58D93}"/>
              </a:ext>
            </a:extLst>
          </p:cNvPr>
          <p:cNvSpPr txBox="1"/>
          <p:nvPr/>
        </p:nvSpPr>
        <p:spPr>
          <a:xfrm>
            <a:off x="1234303" y="5702320"/>
            <a:ext cx="9647193" cy="523220"/>
          </a:xfrm>
          <a:prstGeom prst="rect">
            <a:avLst/>
          </a:prstGeom>
          <a:noFill/>
        </p:spPr>
        <p:txBody>
          <a:bodyPr wrap="none" rtlCol="0">
            <a:spAutoFit/>
          </a:bodyPr>
          <a:lstStyle/>
          <a:p>
            <a:r>
              <a:rPr lang="en-US" sz="2800" dirty="0"/>
              <a:t>UNFORTUNATELY THERE ARE THOSE WHO ARE CROOKS</a:t>
            </a:r>
          </a:p>
        </p:txBody>
      </p:sp>
    </p:spTree>
    <p:extLst>
      <p:ext uri="{BB962C8B-B14F-4D97-AF65-F5344CB8AC3E}">
        <p14:creationId xmlns:p14="http://schemas.microsoft.com/office/powerpoint/2010/main" val="8198191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3733800"/>
          </a:xfrm>
        </p:spPr>
        <p:txBody>
          <a:bodyPr>
            <a:normAutofit/>
          </a:bodyPr>
          <a:lstStyle/>
          <a:p>
            <a:pPr marL="0" indent="0">
              <a:lnSpc>
                <a:spcPct val="100000"/>
              </a:lnSpc>
              <a:spcBef>
                <a:spcPts val="0"/>
              </a:spcBef>
              <a:buNone/>
            </a:pPr>
            <a:r>
              <a:rPr lang="en-US" sz="3200" dirty="0"/>
              <a:t>NUMBERS 18: 24 - 25</a:t>
            </a:r>
          </a:p>
          <a:p>
            <a:pPr marL="0" indent="0">
              <a:lnSpc>
                <a:spcPct val="100000"/>
              </a:lnSpc>
              <a:spcBef>
                <a:spcPts val="0"/>
              </a:spcBef>
              <a:buNone/>
            </a:pPr>
            <a:endParaRPr lang="en-US" sz="1000" dirty="0"/>
          </a:p>
          <a:p>
            <a:pPr marL="0" indent="0">
              <a:lnSpc>
                <a:spcPct val="100000"/>
              </a:lnSpc>
              <a:spcBef>
                <a:spcPts val="600"/>
              </a:spcBef>
              <a:buNone/>
            </a:pPr>
            <a:r>
              <a:rPr lang="en-US" sz="2800" dirty="0"/>
              <a:t>24. BUT THE TITHES OF THE CHILDREN OF ISRAEL, WHICH THEY OFFER AS AN HEAVE OFFERING UNTO THE </a:t>
            </a:r>
            <a:r>
              <a:rPr lang="en-US" sz="2800" cap="small" dirty="0"/>
              <a:t>LORD</a:t>
            </a:r>
            <a:r>
              <a:rPr lang="en-US" sz="2800" dirty="0"/>
              <a:t>, I HAVE GIVEN TO THE LEVITES TO INHERIT: THEREFORE I HAVE SAID UNTO THEM, AMONG THE CHILDREN OF ISRAEL THEY SHALL HAVE NO INHERITANCE.</a:t>
            </a:r>
          </a:p>
          <a:p>
            <a:pPr marL="0" indent="0">
              <a:lnSpc>
                <a:spcPct val="100000"/>
              </a:lnSpc>
              <a:spcBef>
                <a:spcPts val="600"/>
              </a:spcBef>
              <a:buNone/>
            </a:pPr>
            <a:endParaRPr lang="en-US" sz="1000" dirty="0"/>
          </a:p>
          <a:p>
            <a:pPr marL="0" indent="0">
              <a:lnSpc>
                <a:spcPct val="100000"/>
              </a:lnSpc>
              <a:spcBef>
                <a:spcPts val="600"/>
              </a:spcBef>
              <a:buNone/>
            </a:pPr>
            <a:r>
              <a:rPr lang="en-US" sz="2800" dirty="0"/>
              <a:t>25. AND THE LORD SPAKE UNTO MOSES, SAYING,</a:t>
            </a:r>
          </a:p>
        </p:txBody>
      </p:sp>
    </p:spTree>
    <p:extLst>
      <p:ext uri="{BB962C8B-B14F-4D97-AF65-F5344CB8AC3E}">
        <p14:creationId xmlns:p14="http://schemas.microsoft.com/office/powerpoint/2010/main" val="3418862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3657600"/>
          </a:xfrm>
        </p:spPr>
        <p:txBody>
          <a:bodyPr>
            <a:normAutofit/>
          </a:bodyPr>
          <a:lstStyle/>
          <a:p>
            <a:pPr marL="0" indent="0">
              <a:lnSpc>
                <a:spcPct val="100000"/>
              </a:lnSpc>
              <a:spcBef>
                <a:spcPts val="0"/>
              </a:spcBef>
              <a:buNone/>
            </a:pPr>
            <a:r>
              <a:rPr lang="en-US" sz="3200" dirty="0"/>
              <a:t>NUMBERS 18: 26</a:t>
            </a:r>
          </a:p>
          <a:p>
            <a:pPr marL="0" indent="0">
              <a:lnSpc>
                <a:spcPct val="100000"/>
              </a:lnSpc>
              <a:spcBef>
                <a:spcPts val="600"/>
              </a:spcBef>
              <a:buNone/>
            </a:pPr>
            <a:endParaRPr lang="en-US" sz="1100" dirty="0"/>
          </a:p>
          <a:p>
            <a:pPr marL="0" indent="0">
              <a:lnSpc>
                <a:spcPct val="100000"/>
              </a:lnSpc>
              <a:spcBef>
                <a:spcPts val="600"/>
              </a:spcBef>
              <a:buNone/>
            </a:pPr>
            <a:r>
              <a:rPr lang="en-US" sz="2800" dirty="0"/>
              <a:t>26.  THUS SPEAK UNTO THE LEVITES, AND SAY UNTO THEM, WHEN YE TAKE OF THE CHILDREN OF ISRAEL THE TITHES WHICH I HAVE GIVEN YOU FROM THEM FOR YOUR INHERITANCE, THEN YE SHALL OFFER UP AN HEAVE OFFERING OF IT FOR THE LORD, EVEN A </a:t>
            </a:r>
            <a:r>
              <a:rPr lang="en-US" sz="2800" u="sng" dirty="0"/>
              <a:t>TENTH PART OF THE TITHE</a:t>
            </a:r>
            <a:r>
              <a:rPr lang="en-US" sz="2800" dirty="0"/>
              <a:t>.</a:t>
            </a:r>
          </a:p>
        </p:txBody>
      </p:sp>
    </p:spTree>
    <p:extLst>
      <p:ext uri="{BB962C8B-B14F-4D97-AF65-F5344CB8AC3E}">
        <p14:creationId xmlns:p14="http://schemas.microsoft.com/office/powerpoint/2010/main" val="42810075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4495800"/>
          </a:xfrm>
        </p:spPr>
        <p:txBody>
          <a:bodyPr>
            <a:normAutofit/>
          </a:bodyPr>
          <a:lstStyle/>
          <a:p>
            <a:pPr marL="0" indent="0">
              <a:lnSpc>
                <a:spcPct val="100000"/>
              </a:lnSpc>
              <a:spcBef>
                <a:spcPts val="0"/>
              </a:spcBef>
              <a:buNone/>
            </a:pPr>
            <a:r>
              <a:rPr lang="en-US" sz="3200" dirty="0"/>
              <a:t>NUMBERS 18: 27 - 28</a:t>
            </a:r>
          </a:p>
          <a:p>
            <a:pPr marL="0" indent="0">
              <a:lnSpc>
                <a:spcPct val="100000"/>
              </a:lnSpc>
              <a:spcBef>
                <a:spcPts val="600"/>
              </a:spcBef>
              <a:buNone/>
            </a:pPr>
            <a:endParaRPr lang="en-US" sz="1100" dirty="0"/>
          </a:p>
          <a:p>
            <a:pPr marL="0" indent="0">
              <a:lnSpc>
                <a:spcPct val="100000"/>
              </a:lnSpc>
              <a:spcBef>
                <a:spcPts val="600"/>
              </a:spcBef>
              <a:buNone/>
            </a:pPr>
            <a:r>
              <a:rPr lang="en-US" sz="2800" dirty="0"/>
              <a:t>27. </a:t>
            </a:r>
            <a:r>
              <a:rPr lang="en-US" b="1" baseline="30000" dirty="0"/>
              <a:t> </a:t>
            </a:r>
            <a:r>
              <a:rPr lang="en-US" sz="2800" dirty="0"/>
              <a:t>AND THIS YOUR HEAVE OFFERING SHALL BE RECKONED UNTO YOU, AS THOUGH IT WERE THE CORN OF THE THRESHINGFLOOR, AND AS THE FULNESS OF THE WINEPRESS</a:t>
            </a:r>
            <a:r>
              <a:rPr lang="en-US" dirty="0"/>
              <a:t>.</a:t>
            </a:r>
          </a:p>
          <a:p>
            <a:pPr marL="0" indent="0">
              <a:lnSpc>
                <a:spcPct val="100000"/>
              </a:lnSpc>
              <a:spcBef>
                <a:spcPts val="600"/>
              </a:spcBef>
              <a:buNone/>
            </a:pPr>
            <a:endParaRPr lang="en-US" sz="1000" dirty="0"/>
          </a:p>
          <a:p>
            <a:pPr marL="0" indent="0">
              <a:lnSpc>
                <a:spcPct val="100000"/>
              </a:lnSpc>
              <a:spcBef>
                <a:spcPts val="600"/>
              </a:spcBef>
              <a:buNone/>
            </a:pPr>
            <a:r>
              <a:rPr lang="en-US" sz="2800" dirty="0"/>
              <a:t>28. THUS YE ALSO SHALL OFFER AN HEAVE OFFERING UNTO THE </a:t>
            </a:r>
            <a:r>
              <a:rPr lang="en-US" sz="2800" cap="small" dirty="0"/>
              <a:t>LORD</a:t>
            </a:r>
            <a:r>
              <a:rPr lang="en-US" sz="2800" dirty="0"/>
              <a:t> OF ALL YOUR TITHES, WHICH YE RECEIVE OF THE CHILDREN OF ISRAEL; AND YE SHALL GIVE THEREOF THE </a:t>
            </a:r>
            <a:r>
              <a:rPr lang="en-US" sz="2800" cap="small" dirty="0"/>
              <a:t>LORD</a:t>
            </a:r>
            <a:r>
              <a:rPr lang="en-US" sz="2800" dirty="0"/>
              <a:t>'S HEAVE OFFERING TO AARON THE PRIEST.</a:t>
            </a:r>
          </a:p>
        </p:txBody>
      </p:sp>
    </p:spTree>
    <p:extLst>
      <p:ext uri="{BB962C8B-B14F-4D97-AF65-F5344CB8AC3E}">
        <p14:creationId xmlns:p14="http://schemas.microsoft.com/office/powerpoint/2010/main" val="15624480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4495800"/>
          </a:xfrm>
        </p:spPr>
        <p:txBody>
          <a:bodyPr>
            <a:normAutofit/>
          </a:bodyPr>
          <a:lstStyle/>
          <a:p>
            <a:pPr marL="0" indent="0">
              <a:lnSpc>
                <a:spcPct val="100000"/>
              </a:lnSpc>
              <a:spcBef>
                <a:spcPts val="0"/>
              </a:spcBef>
              <a:buNone/>
            </a:pPr>
            <a:r>
              <a:rPr lang="en-US" sz="3200" dirty="0"/>
              <a:t>NUMBERS 18: 29  - 30</a:t>
            </a:r>
          </a:p>
          <a:p>
            <a:pPr marL="0" indent="0">
              <a:lnSpc>
                <a:spcPct val="100000"/>
              </a:lnSpc>
              <a:spcBef>
                <a:spcPts val="600"/>
              </a:spcBef>
              <a:buNone/>
            </a:pPr>
            <a:endParaRPr lang="en-US" sz="1100" dirty="0"/>
          </a:p>
          <a:p>
            <a:pPr marL="0" indent="0">
              <a:lnSpc>
                <a:spcPct val="100000"/>
              </a:lnSpc>
              <a:spcBef>
                <a:spcPts val="600"/>
              </a:spcBef>
              <a:buNone/>
            </a:pPr>
            <a:r>
              <a:rPr lang="en-US" sz="2800" dirty="0"/>
              <a:t>29. </a:t>
            </a:r>
            <a:r>
              <a:rPr lang="en-US" b="1" baseline="30000" dirty="0"/>
              <a:t> </a:t>
            </a:r>
            <a:r>
              <a:rPr lang="en-US" sz="2800" dirty="0"/>
              <a:t>OUT OF ALL YOUR GIFTS YE SHALL OFFER EVERY HEAVE OFFERING OF THE </a:t>
            </a:r>
            <a:r>
              <a:rPr lang="en-US" sz="2800" cap="small" dirty="0"/>
              <a:t>LORD</a:t>
            </a:r>
            <a:r>
              <a:rPr lang="en-US" sz="2800" dirty="0"/>
              <a:t>, OF ALL THE </a:t>
            </a:r>
            <a:r>
              <a:rPr lang="en-US" sz="2800" u="sng" dirty="0"/>
              <a:t>BEST</a:t>
            </a:r>
            <a:r>
              <a:rPr lang="en-US" sz="2800" dirty="0"/>
              <a:t> THEREOF, EVEN THE </a:t>
            </a:r>
            <a:r>
              <a:rPr lang="en-US" sz="2800" u="sng" dirty="0"/>
              <a:t>HALLOWED</a:t>
            </a:r>
            <a:r>
              <a:rPr lang="en-US" sz="2800" dirty="0"/>
              <a:t> PART THEREOF OUT OF IT.</a:t>
            </a:r>
          </a:p>
          <a:p>
            <a:pPr marL="0" indent="0">
              <a:lnSpc>
                <a:spcPct val="100000"/>
              </a:lnSpc>
              <a:spcBef>
                <a:spcPts val="600"/>
              </a:spcBef>
              <a:buNone/>
            </a:pPr>
            <a:endParaRPr lang="en-US" sz="1000" dirty="0"/>
          </a:p>
          <a:p>
            <a:pPr marL="0" indent="0">
              <a:lnSpc>
                <a:spcPct val="100000"/>
              </a:lnSpc>
              <a:spcBef>
                <a:spcPts val="600"/>
              </a:spcBef>
              <a:buNone/>
            </a:pPr>
            <a:r>
              <a:rPr lang="en-US" sz="2800" dirty="0"/>
              <a:t>30. THEREFORE THOU SHALT SAY UNTO THEM, WHEN YE HAVE HEAVED THE </a:t>
            </a:r>
            <a:r>
              <a:rPr lang="en-US" sz="2800" u="sng" dirty="0"/>
              <a:t>BEST</a:t>
            </a:r>
            <a:r>
              <a:rPr lang="en-US" sz="2800" dirty="0"/>
              <a:t> THEREOF FROM IT, THEN IT SHALL BE COUNTED UNTO THE LEVITES AS THE INCREASE OF THE THRESHINGFLOOR, AND AS THE INCREASE OF THE WINEPRESS.</a:t>
            </a:r>
          </a:p>
        </p:txBody>
      </p:sp>
    </p:spTree>
    <p:extLst>
      <p:ext uri="{BB962C8B-B14F-4D97-AF65-F5344CB8AC3E}">
        <p14:creationId xmlns:p14="http://schemas.microsoft.com/office/powerpoint/2010/main" val="37421499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838200" y="1905000"/>
            <a:ext cx="10668000" cy="4495800"/>
          </a:xfrm>
        </p:spPr>
        <p:txBody>
          <a:bodyPr>
            <a:normAutofit/>
          </a:bodyPr>
          <a:lstStyle/>
          <a:p>
            <a:pPr marL="0" indent="0">
              <a:lnSpc>
                <a:spcPct val="100000"/>
              </a:lnSpc>
              <a:spcBef>
                <a:spcPts val="0"/>
              </a:spcBef>
              <a:buNone/>
            </a:pPr>
            <a:r>
              <a:rPr lang="en-US" sz="3200" dirty="0"/>
              <a:t>NUMBERS 18: 31  - 32</a:t>
            </a:r>
          </a:p>
          <a:p>
            <a:pPr marL="0" indent="0">
              <a:lnSpc>
                <a:spcPct val="100000"/>
              </a:lnSpc>
              <a:spcBef>
                <a:spcPts val="600"/>
              </a:spcBef>
              <a:buNone/>
            </a:pPr>
            <a:endParaRPr lang="en-US" sz="1100" dirty="0"/>
          </a:p>
          <a:p>
            <a:pPr marL="0" indent="0">
              <a:lnSpc>
                <a:spcPct val="100000"/>
              </a:lnSpc>
              <a:spcBef>
                <a:spcPts val="600"/>
              </a:spcBef>
              <a:buNone/>
            </a:pPr>
            <a:r>
              <a:rPr lang="en-US" sz="2800" dirty="0"/>
              <a:t>31. </a:t>
            </a:r>
            <a:r>
              <a:rPr lang="en-US" b="1" baseline="30000" dirty="0"/>
              <a:t> </a:t>
            </a:r>
            <a:r>
              <a:rPr lang="en-US" sz="2800" dirty="0"/>
              <a:t>AND YE SHALL EAT IT IN EVERY PLACE, YE AND YOUR HOUSEHOLDS: FOR IT IS YOUR REWARD FOR YOUR SERVICE IN THE TABERNACLE OF THE CONGREGATION.</a:t>
            </a:r>
          </a:p>
          <a:p>
            <a:pPr marL="0" indent="0">
              <a:lnSpc>
                <a:spcPct val="100000"/>
              </a:lnSpc>
              <a:spcBef>
                <a:spcPts val="600"/>
              </a:spcBef>
              <a:buNone/>
            </a:pPr>
            <a:endParaRPr lang="en-US" sz="1000" dirty="0"/>
          </a:p>
          <a:p>
            <a:pPr marL="0" indent="0">
              <a:lnSpc>
                <a:spcPct val="100000"/>
              </a:lnSpc>
              <a:spcBef>
                <a:spcPts val="600"/>
              </a:spcBef>
              <a:buNone/>
            </a:pPr>
            <a:r>
              <a:rPr lang="en-US" sz="2800" dirty="0"/>
              <a:t>32. AND YE SHALL BEAR NO SIN BY REASON OF IT, WHEN YE HAVE HEAVED FROM IT THE BEST OF IT: NEITHER SHALL YE POLLUTE THE HOLY THINGS OF THE CHILDREN OF ISRAEL, </a:t>
            </a:r>
            <a:r>
              <a:rPr lang="en-US" sz="2800" u="sng" dirty="0"/>
              <a:t>LEST YE DIE</a:t>
            </a:r>
            <a:r>
              <a:rPr lang="en-US" sz="2800" dirty="0"/>
              <a:t>.</a:t>
            </a:r>
          </a:p>
        </p:txBody>
      </p:sp>
    </p:spTree>
    <p:extLst>
      <p:ext uri="{BB962C8B-B14F-4D97-AF65-F5344CB8AC3E}">
        <p14:creationId xmlns:p14="http://schemas.microsoft.com/office/powerpoint/2010/main" val="891533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3" name="TextBox 2">
            <a:extLst>
              <a:ext uri="{FF2B5EF4-FFF2-40B4-BE49-F238E27FC236}">
                <a16:creationId xmlns:a16="http://schemas.microsoft.com/office/drawing/2014/main" id="{7AB320CD-CEB6-4057-9DFC-3BD8DAE9DF78}"/>
              </a:ext>
            </a:extLst>
          </p:cNvPr>
          <p:cNvSpPr txBox="1"/>
          <p:nvPr/>
        </p:nvSpPr>
        <p:spPr>
          <a:xfrm>
            <a:off x="762000" y="1981200"/>
            <a:ext cx="10591800" cy="3416320"/>
          </a:xfrm>
          <a:prstGeom prst="rect">
            <a:avLst/>
          </a:prstGeom>
          <a:noFill/>
        </p:spPr>
        <p:txBody>
          <a:bodyPr wrap="square" rtlCol="0">
            <a:spAutoFit/>
          </a:bodyPr>
          <a:lstStyle/>
          <a:p>
            <a:pPr marL="457200" indent="-457200">
              <a:buFont typeface="Wingdings" panose="05000000000000000000" pitchFamily="2" charset="2"/>
              <a:buChar char="v"/>
            </a:pPr>
            <a:r>
              <a:rPr lang="en-US" sz="2800" dirty="0"/>
              <a:t>THEY WERE REQUIRED TO OFFER UP A TITHE OF THE TITHE UNTO GOD</a:t>
            </a:r>
          </a:p>
          <a:p>
            <a:pPr marL="457200" indent="-457200">
              <a:buFont typeface="Wingdings" panose="05000000000000000000" pitchFamily="2" charset="2"/>
              <a:buChar char="v"/>
            </a:pPr>
            <a:endParaRPr lang="en-US" sz="1000" dirty="0"/>
          </a:p>
          <a:p>
            <a:pPr marL="457200" indent="-457200">
              <a:buFont typeface="Wingdings" panose="05000000000000000000" pitchFamily="2" charset="2"/>
              <a:buChar char="v"/>
            </a:pPr>
            <a:r>
              <a:rPr lang="en-US" sz="2800" dirty="0"/>
              <a:t>MOST PEOPLE WERE IN AGRICULTURE BUT THE PRECEPTS REMAIN THE SAME FOR THOSE WHO HAVE CURRENCY, MATERIAL INCREASE</a:t>
            </a:r>
          </a:p>
          <a:p>
            <a:endParaRPr lang="en-US" sz="1000" dirty="0"/>
          </a:p>
          <a:p>
            <a:pPr marL="457200" indent="-457200">
              <a:buFont typeface="Wingdings" panose="05000000000000000000" pitchFamily="2" charset="2"/>
              <a:buChar char="v"/>
            </a:pPr>
            <a:r>
              <a:rPr lang="en-US" sz="2800" dirty="0"/>
              <a:t>THEIR MONEY SYSTEM WAS DIFFERENT BUT WAS BASED ON THE VALUE THEREOF, SAME AS OURS</a:t>
            </a:r>
          </a:p>
        </p:txBody>
      </p:sp>
    </p:spTree>
    <p:extLst>
      <p:ext uri="{BB962C8B-B14F-4D97-AF65-F5344CB8AC3E}">
        <p14:creationId xmlns:p14="http://schemas.microsoft.com/office/powerpoint/2010/main" val="570802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EBA8-7305-47A7-9877-622AC95B3C51}"/>
              </a:ext>
            </a:extLst>
          </p:cNvPr>
          <p:cNvSpPr>
            <a:spLocks noGrp="1"/>
          </p:cNvSpPr>
          <p:nvPr>
            <p:ph type="title"/>
          </p:nvPr>
        </p:nvSpPr>
        <p:spPr>
          <a:xfrm>
            <a:off x="1028821" y="533400"/>
            <a:ext cx="10146186" cy="2511835"/>
          </a:xfrm>
        </p:spPr>
        <p:txBody>
          <a:bodyPr anchor="ctr">
            <a:normAutofit/>
          </a:bodyPr>
          <a:lstStyle/>
          <a:p>
            <a:pPr algn="ctr"/>
            <a:r>
              <a:rPr lang="en-US" sz="8800" dirty="0"/>
              <a:t>NEWS FLASH #3</a:t>
            </a:r>
          </a:p>
        </p:txBody>
      </p:sp>
      <p:sp>
        <p:nvSpPr>
          <p:cNvPr id="3" name="Text Placeholder 2">
            <a:extLst>
              <a:ext uri="{FF2B5EF4-FFF2-40B4-BE49-F238E27FC236}">
                <a16:creationId xmlns:a16="http://schemas.microsoft.com/office/drawing/2014/main" id="{CA0197C6-81BA-4497-9511-D5DABBB434FC}"/>
              </a:ext>
            </a:extLst>
          </p:cNvPr>
          <p:cNvSpPr>
            <a:spLocks noGrp="1"/>
          </p:cNvSpPr>
          <p:nvPr>
            <p:ph type="body" sz="half" idx="2"/>
          </p:nvPr>
        </p:nvSpPr>
        <p:spPr>
          <a:xfrm>
            <a:off x="1024467" y="2590800"/>
            <a:ext cx="10144654" cy="2057401"/>
          </a:xfrm>
        </p:spPr>
        <p:txBody>
          <a:bodyPr anchor="ctr">
            <a:normAutofit/>
          </a:bodyPr>
          <a:lstStyle/>
          <a:p>
            <a:pPr algn="ctr"/>
            <a:r>
              <a:rPr lang="en-US" sz="3600" dirty="0">
                <a:solidFill>
                  <a:prstClr val="white"/>
                </a:solidFill>
              </a:rPr>
              <a:t>YOU CAN </a:t>
            </a:r>
            <a:r>
              <a:rPr lang="en-US" sz="3600" u="sng" dirty="0">
                <a:solidFill>
                  <a:prstClr val="white"/>
                </a:solidFill>
              </a:rPr>
              <a:t>PAY</a:t>
            </a:r>
            <a:r>
              <a:rPr lang="en-US" sz="3600" dirty="0">
                <a:solidFill>
                  <a:prstClr val="white"/>
                </a:solidFill>
              </a:rPr>
              <a:t> TITHES AND NOT BE RECEIVING THE FULLNESS OF THE PROMISE</a:t>
            </a:r>
            <a:endParaRPr lang="en-US" sz="2000" dirty="0"/>
          </a:p>
        </p:txBody>
      </p:sp>
    </p:spTree>
    <p:extLst>
      <p:ext uri="{BB962C8B-B14F-4D97-AF65-F5344CB8AC3E}">
        <p14:creationId xmlns:p14="http://schemas.microsoft.com/office/powerpoint/2010/main" val="1447187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1.66667E-6 2.22222E-6 L 1.66667E-6 -0.07222 " pathEditMode="relative" rAng="0" ptsTypes="AA">
                                      <p:cBhvr>
                                        <p:cTn id="10"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762000" y="1905001"/>
            <a:ext cx="10134600" cy="4313238"/>
          </a:xfrm>
        </p:spPr>
        <p:txBody>
          <a:bodyPr>
            <a:normAutofit/>
          </a:bodyPr>
          <a:lstStyle/>
          <a:p>
            <a:pPr marL="461963" indent="-461963">
              <a:lnSpc>
                <a:spcPct val="100000"/>
              </a:lnSpc>
              <a:spcBef>
                <a:spcPts val="600"/>
              </a:spcBef>
              <a:buFont typeface="Wingdings" panose="05000000000000000000" pitchFamily="2" charset="2"/>
              <a:buChar char="v"/>
            </a:pPr>
            <a:r>
              <a:rPr lang="en-US" sz="2800" dirty="0"/>
              <a:t>GOD’S WILL IS FOR YOU TO INCREASE, PROSPER, &amp; GROW IN EVERY WAY</a:t>
            </a:r>
          </a:p>
          <a:p>
            <a:pPr marL="0" indent="0">
              <a:lnSpc>
                <a:spcPct val="100000"/>
              </a:lnSpc>
              <a:spcBef>
                <a:spcPts val="600"/>
              </a:spcBef>
              <a:buNone/>
            </a:pPr>
            <a:endParaRPr lang="en-US" sz="1100" dirty="0"/>
          </a:p>
          <a:p>
            <a:pPr marL="461963" indent="-461963">
              <a:lnSpc>
                <a:spcPct val="100000"/>
              </a:lnSpc>
              <a:spcBef>
                <a:spcPts val="600"/>
              </a:spcBef>
              <a:buFont typeface="Wingdings" panose="05000000000000000000" pitchFamily="2" charset="2"/>
              <a:buChar char="v"/>
            </a:pPr>
            <a:r>
              <a:rPr lang="en-US" sz="2800" dirty="0"/>
              <a:t>THIS INCLUDES:  MONETARILY, PHYSICALLY, MENTALLY, WHOLLY, ABUNDANTLY, SPIRITUALLY, MATERIALLY</a:t>
            </a:r>
          </a:p>
          <a:p>
            <a:pPr marL="461963" indent="-461963">
              <a:lnSpc>
                <a:spcPct val="100000"/>
              </a:lnSpc>
              <a:spcBef>
                <a:spcPts val="600"/>
              </a:spcBef>
              <a:buFont typeface="Wingdings" panose="05000000000000000000" pitchFamily="2" charset="2"/>
              <a:buChar char="v"/>
            </a:pPr>
            <a:endParaRPr lang="en-US" sz="1000" dirty="0"/>
          </a:p>
          <a:p>
            <a:pPr marL="461963" indent="-461963">
              <a:lnSpc>
                <a:spcPct val="100000"/>
              </a:lnSpc>
              <a:spcBef>
                <a:spcPts val="600"/>
              </a:spcBef>
              <a:buFont typeface="Wingdings" panose="05000000000000000000" pitchFamily="2" charset="2"/>
              <a:buChar char="v"/>
            </a:pPr>
            <a:r>
              <a:rPr lang="en-US" sz="2800" dirty="0"/>
              <a:t>GOD WANTS YOU TO INCREASE SO THAT YOU CAN BE A BLESSING TO OTHERS</a:t>
            </a:r>
          </a:p>
          <a:p>
            <a:pPr marL="461963" indent="-461963">
              <a:lnSpc>
                <a:spcPct val="100000"/>
              </a:lnSpc>
              <a:spcBef>
                <a:spcPts val="600"/>
              </a:spcBef>
              <a:buFont typeface="Wingdings" panose="05000000000000000000" pitchFamily="2" charset="2"/>
              <a:buChar char="v"/>
            </a:pPr>
            <a:endParaRPr lang="en-US" sz="1000" dirty="0"/>
          </a:p>
          <a:p>
            <a:pPr marL="461963" indent="-461963">
              <a:lnSpc>
                <a:spcPct val="100000"/>
              </a:lnSpc>
              <a:spcBef>
                <a:spcPts val="600"/>
              </a:spcBef>
              <a:buFont typeface="Wingdings" panose="05000000000000000000" pitchFamily="2" charset="2"/>
              <a:buChar char="v"/>
            </a:pPr>
            <a:r>
              <a:rPr lang="en-US" sz="3000" dirty="0"/>
              <a:t> BEING HEALTHY &amp; PROPEROUS IS A GOOD WITNESS</a:t>
            </a:r>
          </a:p>
        </p:txBody>
      </p:sp>
      <p:sp>
        <p:nvSpPr>
          <p:cNvPr id="5" name="Title 3">
            <a:extLst>
              <a:ext uri="{FF2B5EF4-FFF2-40B4-BE49-F238E27FC236}">
                <a16:creationId xmlns:a16="http://schemas.microsoft.com/office/drawing/2014/main" id="{43571242-9D13-4205-AAF4-115277D1F532}"/>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37054316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a:bodyPr>
          <a:lstStyle/>
          <a:p>
            <a:pPr algn="ctr"/>
            <a:r>
              <a:rPr lang="en-US" dirty="0"/>
              <a:t>TITHING: THE 10</a:t>
            </a:r>
            <a:r>
              <a:rPr lang="en-US" baseline="30000" dirty="0"/>
              <a:t>TH</a:t>
            </a:r>
            <a:r>
              <a:rPr lang="en-US" dirty="0"/>
              <a:t> PART OF THE FIRSTFRUITS</a:t>
            </a:r>
          </a:p>
        </p:txBody>
      </p:sp>
    </p:spTree>
    <p:extLst>
      <p:ext uri="{BB962C8B-B14F-4D97-AF65-F5344CB8AC3E}">
        <p14:creationId xmlns:p14="http://schemas.microsoft.com/office/powerpoint/2010/main" val="4191621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GENESIS 4: 4 - 5</a:t>
            </a:r>
          </a:p>
          <a:p>
            <a:pPr marL="0" indent="0">
              <a:lnSpc>
                <a:spcPct val="100000"/>
              </a:lnSpc>
              <a:spcBef>
                <a:spcPts val="0"/>
              </a:spcBef>
              <a:buNone/>
            </a:pPr>
            <a:endParaRPr lang="en-US" sz="1100" dirty="0"/>
          </a:p>
          <a:p>
            <a:pPr marL="344488" indent="-344488">
              <a:buAutoNum type="arabicPeriod" startAt="4"/>
            </a:pPr>
            <a:r>
              <a:rPr lang="en-US" sz="2800" dirty="0"/>
              <a:t>AND ABEL, HE ALSO BROUGHT OF THE FIRSTLINGS OF HIS FLOCK AND OF THE FAT THEREOF. AND THE </a:t>
            </a:r>
            <a:r>
              <a:rPr lang="en-US" sz="2800" cap="small" dirty="0"/>
              <a:t>LORD</a:t>
            </a:r>
            <a:r>
              <a:rPr lang="en-US" sz="2800" dirty="0"/>
              <a:t>HAD RESPECT UNTO ABEL AND TO HIS OFFERING:</a:t>
            </a:r>
          </a:p>
          <a:p>
            <a:pPr marL="0" indent="0">
              <a:buNone/>
            </a:pPr>
            <a:endParaRPr lang="en-US" sz="1000" dirty="0"/>
          </a:p>
          <a:p>
            <a:pPr marL="344488" indent="-344488">
              <a:buNone/>
            </a:pPr>
            <a:r>
              <a:rPr lang="en-US" sz="2800" b="1" dirty="0"/>
              <a:t>5. </a:t>
            </a:r>
            <a:r>
              <a:rPr lang="en-US" sz="2800" dirty="0"/>
              <a:t>BUT UNTO CAIN AND TO HIS OFFERING HE HAD NOT RESPECT. AND CAIN WAS VERY WROTH, AND HIS COUNTENANCE FELL.</a:t>
            </a:r>
          </a:p>
        </p:txBody>
      </p:sp>
    </p:spTree>
    <p:extLst>
      <p:ext uri="{BB962C8B-B14F-4D97-AF65-F5344CB8AC3E}">
        <p14:creationId xmlns:p14="http://schemas.microsoft.com/office/powerpoint/2010/main" val="34222885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066800"/>
            <a:ext cx="9448800" cy="3581400"/>
          </a:xfrm>
        </p:spPr>
        <p:txBody>
          <a:bodyPr anchor="ctr">
            <a:normAutofit/>
          </a:bodyPr>
          <a:lstStyle/>
          <a:p>
            <a:pPr algn="ctr"/>
            <a:r>
              <a:rPr lang="en-US" dirty="0"/>
              <a:t>Would You consider taking food out of your baby’s mouth for god?</a:t>
            </a:r>
          </a:p>
        </p:txBody>
      </p:sp>
    </p:spTree>
    <p:extLst>
      <p:ext uri="{BB962C8B-B14F-4D97-AF65-F5344CB8AC3E}">
        <p14:creationId xmlns:p14="http://schemas.microsoft.com/office/powerpoint/2010/main" val="21549496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 KINGS 17: 8 - 9</a:t>
            </a:r>
          </a:p>
          <a:p>
            <a:pPr marL="0" indent="0">
              <a:lnSpc>
                <a:spcPct val="100000"/>
              </a:lnSpc>
              <a:spcBef>
                <a:spcPts val="0"/>
              </a:spcBef>
              <a:buNone/>
            </a:pPr>
            <a:endParaRPr lang="en-US" sz="1100" dirty="0"/>
          </a:p>
          <a:p>
            <a:pPr marL="339725" indent="-339725">
              <a:lnSpc>
                <a:spcPct val="100000"/>
              </a:lnSpc>
              <a:spcBef>
                <a:spcPts val="0"/>
              </a:spcBef>
              <a:buNone/>
            </a:pPr>
            <a:r>
              <a:rPr lang="en-US" sz="2800" dirty="0"/>
              <a:t>8. AND THE WORD OF THE LORD CAME UNTO HIM, SAYING,</a:t>
            </a:r>
          </a:p>
          <a:p>
            <a:pPr marL="0" indent="0">
              <a:lnSpc>
                <a:spcPct val="100000"/>
              </a:lnSpc>
              <a:spcBef>
                <a:spcPts val="0"/>
              </a:spcBef>
              <a:buNone/>
            </a:pPr>
            <a:endParaRPr lang="en-US" sz="1000" dirty="0"/>
          </a:p>
          <a:p>
            <a:pPr marL="339725" indent="-339725">
              <a:lnSpc>
                <a:spcPct val="100000"/>
              </a:lnSpc>
              <a:spcBef>
                <a:spcPts val="0"/>
              </a:spcBef>
              <a:buNone/>
            </a:pPr>
            <a:r>
              <a:rPr lang="en-US" sz="2800" dirty="0"/>
              <a:t>9. ARISE, GET THEE TO ZAREPHATH, WHICH BELONGETH TO ZIDON, AND DWELL THERE: BEHOLD, I HAVE COMMANDED A WIDOW WOMAN THERE TO SUSTAIN THEE.</a:t>
            </a:r>
          </a:p>
        </p:txBody>
      </p:sp>
    </p:spTree>
    <p:extLst>
      <p:ext uri="{BB962C8B-B14F-4D97-AF65-F5344CB8AC3E}">
        <p14:creationId xmlns:p14="http://schemas.microsoft.com/office/powerpoint/2010/main" val="26910458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 KINGS 17: 10 - 11</a:t>
            </a:r>
          </a:p>
          <a:p>
            <a:pPr marL="0" indent="0">
              <a:lnSpc>
                <a:spcPct val="100000"/>
              </a:lnSpc>
              <a:spcBef>
                <a:spcPts val="0"/>
              </a:spcBef>
              <a:buNone/>
            </a:pPr>
            <a:endParaRPr lang="en-US" sz="1100" dirty="0"/>
          </a:p>
          <a:p>
            <a:pPr marL="0" indent="0">
              <a:lnSpc>
                <a:spcPct val="100000"/>
              </a:lnSpc>
              <a:spcBef>
                <a:spcPts val="0"/>
              </a:spcBef>
              <a:buNone/>
            </a:pPr>
            <a:r>
              <a:rPr lang="en-US" sz="2800" dirty="0"/>
              <a:t>10. SO HE AROSE AND WENT TO ZAREPHATH. AND WHEN HE CAME TO THE GATE OF THE CITY, BEHOLD, THE WIDOW WOMAN WAS THERE GATHERING OF STICKS: AND HE CALLED TO HER, AND SAID, FETCH ME, I PRAY THEE, A LITTLE WATER IN A VESSEL, THAT I MAY DRINK.</a:t>
            </a:r>
          </a:p>
          <a:p>
            <a:pPr marL="0" indent="0">
              <a:lnSpc>
                <a:spcPct val="100000"/>
              </a:lnSpc>
              <a:spcBef>
                <a:spcPts val="0"/>
              </a:spcBef>
              <a:buNone/>
            </a:pPr>
            <a:endParaRPr lang="en-US" sz="1000" dirty="0"/>
          </a:p>
          <a:p>
            <a:pPr marL="0" indent="0">
              <a:lnSpc>
                <a:spcPct val="100000"/>
              </a:lnSpc>
              <a:spcBef>
                <a:spcPts val="0"/>
              </a:spcBef>
              <a:buNone/>
            </a:pPr>
            <a:r>
              <a:rPr lang="en-US" sz="2800" dirty="0"/>
              <a:t>11. AND AS SHE WAS GOING TO FETCH IT, HE CALLED TO HER, AND SAID, BRING ME, I PRAY THEE, A MORSEL OF BREAD IN THINE HAND.</a:t>
            </a:r>
          </a:p>
          <a:p>
            <a:pPr marL="0" indent="0">
              <a:lnSpc>
                <a:spcPct val="100000"/>
              </a:lnSpc>
              <a:spcBef>
                <a:spcPts val="0"/>
              </a:spcBef>
              <a:buNone/>
            </a:pPr>
            <a:endParaRPr lang="en-US" sz="2800" dirty="0"/>
          </a:p>
        </p:txBody>
      </p:sp>
    </p:spTree>
    <p:extLst>
      <p:ext uri="{BB962C8B-B14F-4D97-AF65-F5344CB8AC3E}">
        <p14:creationId xmlns:p14="http://schemas.microsoft.com/office/powerpoint/2010/main" val="39957550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 KINGS 17: 12</a:t>
            </a:r>
          </a:p>
          <a:p>
            <a:pPr marL="0" indent="0">
              <a:lnSpc>
                <a:spcPct val="100000"/>
              </a:lnSpc>
              <a:spcBef>
                <a:spcPts val="0"/>
              </a:spcBef>
              <a:buNone/>
            </a:pPr>
            <a:endParaRPr lang="en-US" sz="1100" dirty="0"/>
          </a:p>
          <a:p>
            <a:pPr marL="0" indent="0">
              <a:lnSpc>
                <a:spcPct val="100000"/>
              </a:lnSpc>
              <a:spcBef>
                <a:spcPts val="0"/>
              </a:spcBef>
              <a:buNone/>
            </a:pPr>
            <a:r>
              <a:rPr lang="en-US" sz="2800" b="1" baseline="30000" dirty="0"/>
              <a:t> </a:t>
            </a:r>
            <a:r>
              <a:rPr lang="en-US" sz="2800" dirty="0"/>
              <a:t>AND SHE SAID, AS THE </a:t>
            </a:r>
            <a:r>
              <a:rPr lang="en-US" sz="2800" cap="small" dirty="0"/>
              <a:t>LORD</a:t>
            </a:r>
            <a:r>
              <a:rPr lang="en-US" sz="2800" dirty="0"/>
              <a:t> THY GOD LIVETH, I HAVE NOT A CAKE, BUT AN HANDFUL OF MEAL IN A BARREL, AND A LITTLE OIL IN A CRUSE: AND, BEHOLD, I AM GATHERING TWO STICKS, THAT I MAY GO IN AND DRESS IT FOR ME AND MY SON, THAT WE MAY EAT IT, AND DIE.</a:t>
            </a:r>
          </a:p>
        </p:txBody>
      </p:sp>
    </p:spTree>
    <p:extLst>
      <p:ext uri="{BB962C8B-B14F-4D97-AF65-F5344CB8AC3E}">
        <p14:creationId xmlns:p14="http://schemas.microsoft.com/office/powerpoint/2010/main" val="4605758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 KINGS 17: 13 - 14</a:t>
            </a:r>
          </a:p>
          <a:p>
            <a:pPr marL="0" indent="0">
              <a:lnSpc>
                <a:spcPct val="100000"/>
              </a:lnSpc>
              <a:spcBef>
                <a:spcPts val="0"/>
              </a:spcBef>
              <a:buNone/>
            </a:pPr>
            <a:endParaRPr lang="en-US" sz="1100" dirty="0"/>
          </a:p>
          <a:p>
            <a:pPr marL="0" indent="0">
              <a:lnSpc>
                <a:spcPct val="100000"/>
              </a:lnSpc>
              <a:spcBef>
                <a:spcPts val="0"/>
              </a:spcBef>
              <a:buNone/>
            </a:pPr>
            <a:r>
              <a:rPr lang="en-US" sz="2800" dirty="0"/>
              <a:t>13.  AND ELIJAH SAID UNTO HER, FEAR NOT; GO AND DO AS THOU HAST SAID: BUT MAKE ME THEREOF A LITTLE CAKE </a:t>
            </a:r>
            <a:r>
              <a:rPr lang="en-US" sz="2800" u="sng" dirty="0"/>
              <a:t>FIRST</a:t>
            </a:r>
            <a:r>
              <a:rPr lang="en-US" sz="2800" dirty="0"/>
              <a:t>, AND BRING IT UNTO ME, AND AFTER MAKE FOR THEE AND FOR THY SON.</a:t>
            </a:r>
          </a:p>
          <a:p>
            <a:pPr marL="0" indent="0">
              <a:lnSpc>
                <a:spcPct val="100000"/>
              </a:lnSpc>
              <a:spcBef>
                <a:spcPts val="0"/>
              </a:spcBef>
              <a:buNone/>
            </a:pPr>
            <a:endParaRPr lang="en-US" sz="2800" dirty="0"/>
          </a:p>
          <a:p>
            <a:pPr marL="0" indent="0">
              <a:lnSpc>
                <a:spcPct val="100000"/>
              </a:lnSpc>
              <a:spcBef>
                <a:spcPts val="0"/>
              </a:spcBef>
              <a:buNone/>
            </a:pPr>
            <a:r>
              <a:rPr lang="en-US" sz="2800" dirty="0"/>
              <a:t>14.  FOR THUS SAITH THE </a:t>
            </a:r>
            <a:r>
              <a:rPr lang="en-US" sz="2800" cap="small" dirty="0"/>
              <a:t>LORD</a:t>
            </a:r>
            <a:r>
              <a:rPr lang="en-US" sz="2800" dirty="0"/>
              <a:t> GOD OF ISRAEL, THE BARREL OF MEAL SHALL NOT WASTE, NEITHER SHALL THE CRUSE OF OIL FAIL, UNTIL THE DAY THAT THE </a:t>
            </a:r>
            <a:r>
              <a:rPr lang="en-US" sz="2800" cap="small" dirty="0"/>
              <a:t>LORD</a:t>
            </a:r>
            <a:r>
              <a:rPr lang="en-US" sz="2800" dirty="0"/>
              <a:t>SENDETH RAIN UPON THE EARTH.</a:t>
            </a:r>
          </a:p>
        </p:txBody>
      </p:sp>
    </p:spTree>
    <p:extLst>
      <p:ext uri="{BB962C8B-B14F-4D97-AF65-F5344CB8AC3E}">
        <p14:creationId xmlns:p14="http://schemas.microsoft.com/office/powerpoint/2010/main" val="19496523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52500" y="1828800"/>
            <a:ext cx="10287000" cy="4648200"/>
          </a:xfrm>
        </p:spPr>
        <p:txBody>
          <a:bodyPr>
            <a:normAutofit/>
          </a:bodyPr>
          <a:lstStyle/>
          <a:p>
            <a:pPr marL="0" indent="0">
              <a:lnSpc>
                <a:spcPct val="100000"/>
              </a:lnSpc>
              <a:spcBef>
                <a:spcPts val="0"/>
              </a:spcBef>
              <a:buNone/>
            </a:pPr>
            <a:r>
              <a:rPr lang="en-US" sz="3200" dirty="0"/>
              <a:t>I KINGS 17: 15</a:t>
            </a:r>
          </a:p>
          <a:p>
            <a:pPr marL="0" indent="0">
              <a:lnSpc>
                <a:spcPct val="100000"/>
              </a:lnSpc>
              <a:spcBef>
                <a:spcPts val="0"/>
              </a:spcBef>
              <a:buNone/>
            </a:pPr>
            <a:endParaRPr lang="en-US" sz="1100" dirty="0"/>
          </a:p>
          <a:p>
            <a:pPr marL="0" indent="0">
              <a:lnSpc>
                <a:spcPct val="100000"/>
              </a:lnSpc>
              <a:spcBef>
                <a:spcPts val="0"/>
              </a:spcBef>
              <a:buNone/>
            </a:pPr>
            <a:r>
              <a:rPr lang="en-US" sz="2800" dirty="0"/>
              <a:t>AND SHE WENT AND DID ACCORDING TO THE SAYING OF ELIJAH: AND SHE, AND HE, AND HER HOUSE, DID EAT MANY DAYS.</a:t>
            </a:r>
          </a:p>
          <a:p>
            <a:pPr marL="0" indent="0">
              <a:lnSpc>
                <a:spcPct val="100000"/>
              </a:lnSpc>
              <a:spcBef>
                <a:spcPts val="0"/>
              </a:spcBef>
              <a:buNone/>
            </a:pPr>
            <a:endParaRPr lang="en-US" sz="2800" dirty="0"/>
          </a:p>
          <a:p>
            <a:pPr marL="0" indent="0">
              <a:lnSpc>
                <a:spcPct val="100000"/>
              </a:lnSpc>
              <a:spcBef>
                <a:spcPts val="0"/>
              </a:spcBef>
              <a:buNone/>
            </a:pPr>
            <a:r>
              <a:rPr lang="en-US" sz="2800" dirty="0"/>
              <a:t>WHAT DID THE WOMAN DO? </a:t>
            </a:r>
          </a:p>
          <a:p>
            <a:pPr marL="0" indent="0">
              <a:lnSpc>
                <a:spcPct val="100000"/>
              </a:lnSpc>
              <a:spcBef>
                <a:spcPts val="0"/>
              </a:spcBef>
              <a:buNone/>
            </a:pPr>
            <a:endParaRPr lang="en-US" sz="2800" dirty="0"/>
          </a:p>
          <a:p>
            <a:pPr marL="0" indent="0">
              <a:lnSpc>
                <a:spcPct val="100000"/>
              </a:lnSpc>
              <a:spcBef>
                <a:spcPts val="0"/>
              </a:spcBef>
              <a:buNone/>
            </a:pPr>
            <a:r>
              <a:rPr lang="en-US" sz="2800" dirty="0"/>
              <a:t>SHE PUT THE MAN OF GOD 1ST AND RECEIVED THE FULLNESS OF THE PROMISE</a:t>
            </a:r>
          </a:p>
        </p:txBody>
      </p:sp>
    </p:spTree>
    <p:extLst>
      <p:ext uri="{BB962C8B-B14F-4D97-AF65-F5344CB8AC3E}">
        <p14:creationId xmlns:p14="http://schemas.microsoft.com/office/powerpoint/2010/main" val="19840003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80">
                                          <p:stCondLst>
                                            <p:cond delay="0"/>
                                          </p:stCondLst>
                                        </p:cTn>
                                        <p:tgtEl>
                                          <p:spTgt spid="2">
                                            <p:txEl>
                                              <p:pRg st="4" end="4"/>
                                            </p:txEl>
                                          </p:spTgt>
                                        </p:tgtEl>
                                      </p:cBhvr>
                                    </p:animEffect>
                                    <p:anim calcmode="lin" valueType="num">
                                      <p:cBhvr>
                                        <p:cTn id="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4" end="4"/>
                                            </p:txEl>
                                          </p:spTgt>
                                        </p:tgtEl>
                                      </p:cBhvr>
                                      <p:to x="100000" y="60000"/>
                                    </p:animScale>
                                    <p:animScale>
                                      <p:cBhvr>
                                        <p:cTn id="14" dur="166" decel="50000">
                                          <p:stCondLst>
                                            <p:cond delay="676"/>
                                          </p:stCondLst>
                                        </p:cTn>
                                        <p:tgtEl>
                                          <p:spTgt spid="2">
                                            <p:txEl>
                                              <p:pRg st="4" end="4"/>
                                            </p:txEl>
                                          </p:spTgt>
                                        </p:tgtEl>
                                      </p:cBhvr>
                                      <p:to x="100000" y="100000"/>
                                    </p:animScale>
                                    <p:animScale>
                                      <p:cBhvr>
                                        <p:cTn id="15" dur="26">
                                          <p:stCondLst>
                                            <p:cond delay="1312"/>
                                          </p:stCondLst>
                                        </p:cTn>
                                        <p:tgtEl>
                                          <p:spTgt spid="2">
                                            <p:txEl>
                                              <p:pRg st="4" end="4"/>
                                            </p:txEl>
                                          </p:spTgt>
                                        </p:tgtEl>
                                      </p:cBhvr>
                                      <p:to x="100000" y="80000"/>
                                    </p:animScale>
                                    <p:animScale>
                                      <p:cBhvr>
                                        <p:cTn id="16" dur="166" decel="50000">
                                          <p:stCondLst>
                                            <p:cond delay="1338"/>
                                          </p:stCondLst>
                                        </p:cTn>
                                        <p:tgtEl>
                                          <p:spTgt spid="2">
                                            <p:txEl>
                                              <p:pRg st="4" end="4"/>
                                            </p:txEl>
                                          </p:spTgt>
                                        </p:tgtEl>
                                      </p:cBhvr>
                                      <p:to x="100000" y="100000"/>
                                    </p:animScale>
                                    <p:animScale>
                                      <p:cBhvr>
                                        <p:cTn id="17" dur="26">
                                          <p:stCondLst>
                                            <p:cond delay="1642"/>
                                          </p:stCondLst>
                                        </p:cTn>
                                        <p:tgtEl>
                                          <p:spTgt spid="2">
                                            <p:txEl>
                                              <p:pRg st="4" end="4"/>
                                            </p:txEl>
                                          </p:spTgt>
                                        </p:tgtEl>
                                      </p:cBhvr>
                                      <p:to x="100000" y="90000"/>
                                    </p:animScale>
                                    <p:animScale>
                                      <p:cBhvr>
                                        <p:cTn id="18" dur="166" decel="50000">
                                          <p:stCondLst>
                                            <p:cond delay="1668"/>
                                          </p:stCondLst>
                                        </p:cTn>
                                        <p:tgtEl>
                                          <p:spTgt spid="2">
                                            <p:txEl>
                                              <p:pRg st="4" end="4"/>
                                            </p:txEl>
                                          </p:spTgt>
                                        </p:tgtEl>
                                      </p:cBhvr>
                                      <p:to x="100000" y="100000"/>
                                    </p:animScale>
                                    <p:animScale>
                                      <p:cBhvr>
                                        <p:cTn id="19" dur="26">
                                          <p:stCondLst>
                                            <p:cond delay="1808"/>
                                          </p:stCondLst>
                                        </p:cTn>
                                        <p:tgtEl>
                                          <p:spTgt spid="2">
                                            <p:txEl>
                                              <p:pRg st="4" end="4"/>
                                            </p:txEl>
                                          </p:spTgt>
                                        </p:tgtEl>
                                      </p:cBhvr>
                                      <p:to x="100000" y="95000"/>
                                    </p:animScale>
                                    <p:animScale>
                                      <p:cBhvr>
                                        <p:cTn id="20" dur="166" decel="50000">
                                          <p:stCondLst>
                                            <p:cond delay="1834"/>
                                          </p:stCondLst>
                                        </p:cTn>
                                        <p:tgtEl>
                                          <p:spTgt spid="2">
                                            <p:txEl>
                                              <p:pRg st="4" end="4"/>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80">
                                          <p:stCondLst>
                                            <p:cond delay="0"/>
                                          </p:stCondLst>
                                        </p:cTn>
                                        <p:tgtEl>
                                          <p:spTgt spid="2">
                                            <p:txEl>
                                              <p:pRg st="6" end="6"/>
                                            </p:txEl>
                                          </p:spTgt>
                                        </p:tgtEl>
                                      </p:cBhvr>
                                    </p:animEffect>
                                    <p:anim calcmode="lin" valueType="num">
                                      <p:cBhvr>
                                        <p:cTn id="26"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6" end="6"/>
                                            </p:txEl>
                                          </p:spTgt>
                                        </p:tgtEl>
                                      </p:cBhvr>
                                      <p:to x="100000" y="60000"/>
                                    </p:animScale>
                                    <p:animScale>
                                      <p:cBhvr>
                                        <p:cTn id="32" dur="166" decel="50000">
                                          <p:stCondLst>
                                            <p:cond delay="676"/>
                                          </p:stCondLst>
                                        </p:cTn>
                                        <p:tgtEl>
                                          <p:spTgt spid="2">
                                            <p:txEl>
                                              <p:pRg st="6" end="6"/>
                                            </p:txEl>
                                          </p:spTgt>
                                        </p:tgtEl>
                                      </p:cBhvr>
                                      <p:to x="100000" y="100000"/>
                                    </p:animScale>
                                    <p:animScale>
                                      <p:cBhvr>
                                        <p:cTn id="33" dur="26">
                                          <p:stCondLst>
                                            <p:cond delay="1312"/>
                                          </p:stCondLst>
                                        </p:cTn>
                                        <p:tgtEl>
                                          <p:spTgt spid="2">
                                            <p:txEl>
                                              <p:pRg st="6" end="6"/>
                                            </p:txEl>
                                          </p:spTgt>
                                        </p:tgtEl>
                                      </p:cBhvr>
                                      <p:to x="100000" y="80000"/>
                                    </p:animScale>
                                    <p:animScale>
                                      <p:cBhvr>
                                        <p:cTn id="34" dur="166" decel="50000">
                                          <p:stCondLst>
                                            <p:cond delay="1338"/>
                                          </p:stCondLst>
                                        </p:cTn>
                                        <p:tgtEl>
                                          <p:spTgt spid="2">
                                            <p:txEl>
                                              <p:pRg st="6" end="6"/>
                                            </p:txEl>
                                          </p:spTgt>
                                        </p:tgtEl>
                                      </p:cBhvr>
                                      <p:to x="100000" y="100000"/>
                                    </p:animScale>
                                    <p:animScale>
                                      <p:cBhvr>
                                        <p:cTn id="35" dur="26">
                                          <p:stCondLst>
                                            <p:cond delay="1642"/>
                                          </p:stCondLst>
                                        </p:cTn>
                                        <p:tgtEl>
                                          <p:spTgt spid="2">
                                            <p:txEl>
                                              <p:pRg st="6" end="6"/>
                                            </p:txEl>
                                          </p:spTgt>
                                        </p:tgtEl>
                                      </p:cBhvr>
                                      <p:to x="100000" y="90000"/>
                                    </p:animScale>
                                    <p:animScale>
                                      <p:cBhvr>
                                        <p:cTn id="36" dur="166" decel="50000">
                                          <p:stCondLst>
                                            <p:cond delay="1668"/>
                                          </p:stCondLst>
                                        </p:cTn>
                                        <p:tgtEl>
                                          <p:spTgt spid="2">
                                            <p:txEl>
                                              <p:pRg st="6" end="6"/>
                                            </p:txEl>
                                          </p:spTgt>
                                        </p:tgtEl>
                                      </p:cBhvr>
                                      <p:to x="100000" y="100000"/>
                                    </p:animScale>
                                    <p:animScale>
                                      <p:cBhvr>
                                        <p:cTn id="37" dur="26">
                                          <p:stCondLst>
                                            <p:cond delay="1808"/>
                                          </p:stCondLst>
                                        </p:cTn>
                                        <p:tgtEl>
                                          <p:spTgt spid="2">
                                            <p:txEl>
                                              <p:pRg st="6" end="6"/>
                                            </p:txEl>
                                          </p:spTgt>
                                        </p:tgtEl>
                                      </p:cBhvr>
                                      <p:to x="100000" y="95000"/>
                                    </p:animScale>
                                    <p:animScale>
                                      <p:cBhvr>
                                        <p:cTn id="38"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C29393-D383-4F21-9B94-818878D4A1EC}"/>
              </a:ext>
            </a:extLst>
          </p:cNvPr>
          <p:cNvSpPr/>
          <p:nvPr/>
        </p:nvSpPr>
        <p:spPr>
          <a:xfrm>
            <a:off x="876300" y="1828800"/>
            <a:ext cx="10439400" cy="3877985"/>
          </a:xfrm>
          <a:prstGeom prst="rect">
            <a:avLst/>
          </a:prstGeom>
        </p:spPr>
        <p:txBody>
          <a:bodyPr wrap="square">
            <a:spAutoFit/>
          </a:bodyPr>
          <a:lstStyle/>
          <a:p>
            <a:pPr marL="461963" indent="-461963">
              <a:buFont typeface="Wingdings" panose="05000000000000000000" pitchFamily="2" charset="2"/>
              <a:buChar char="v"/>
            </a:pPr>
            <a:r>
              <a:rPr lang="en-US" sz="2800" dirty="0"/>
              <a:t>IF YOU PUT GOD &amp; HIS THINGS 1</a:t>
            </a:r>
            <a:r>
              <a:rPr lang="en-US" sz="2800" baseline="30000" dirty="0"/>
              <a:t>ST</a:t>
            </a:r>
            <a:r>
              <a:rPr lang="en-US" sz="2800" dirty="0"/>
              <a:t>, HE </a:t>
            </a:r>
            <a:r>
              <a:rPr lang="en-US" sz="2800" u="sng" dirty="0"/>
              <a:t>WILL</a:t>
            </a:r>
            <a:r>
              <a:rPr lang="en-US" sz="2800" dirty="0"/>
              <a:t> ADD TO YOU</a:t>
            </a:r>
          </a:p>
          <a:p>
            <a:pPr marL="461963" indent="-461963">
              <a:buFont typeface="Wingdings" panose="05000000000000000000" pitchFamily="2" charset="2"/>
              <a:buChar char="v"/>
            </a:pPr>
            <a:endParaRPr lang="en-US" sz="1000" dirty="0"/>
          </a:p>
          <a:p>
            <a:pPr marL="461963" indent="-461963">
              <a:buFont typeface="Wingdings" panose="05000000000000000000" pitchFamily="2" charset="2"/>
              <a:buChar char="v"/>
            </a:pPr>
            <a:r>
              <a:rPr lang="en-US" sz="2800" dirty="0"/>
              <a:t>IF YOU MAKE SURE GOD THINGS ARE TAKEN CARE OF 1</a:t>
            </a:r>
            <a:r>
              <a:rPr lang="en-US" sz="2800" baseline="30000" dirty="0"/>
              <a:t>ST</a:t>
            </a:r>
            <a:r>
              <a:rPr lang="en-US" sz="2800" dirty="0"/>
              <a:t>, HE WILL MAKE SURE YOUR THINGS ARE TAKEN CARE OF</a:t>
            </a:r>
          </a:p>
          <a:p>
            <a:pPr marL="461963" indent="-461963">
              <a:buFont typeface="Wingdings" panose="05000000000000000000" pitchFamily="2" charset="2"/>
              <a:buChar char="v"/>
            </a:pPr>
            <a:endParaRPr lang="en-US" sz="1000" dirty="0"/>
          </a:p>
          <a:p>
            <a:pPr marL="461963" indent="-461963">
              <a:buFont typeface="Wingdings" panose="05000000000000000000" pitchFamily="2" charset="2"/>
              <a:buChar char="v"/>
            </a:pPr>
            <a:r>
              <a:rPr lang="en-US" sz="2800" dirty="0"/>
              <a:t>YOU MUST PUT GOD BEFORE YOURSELF AND MANY TIMES YOUR OWN FAMILY</a:t>
            </a:r>
          </a:p>
          <a:p>
            <a:pPr marL="461963" indent="-461963">
              <a:buFont typeface="Wingdings" panose="05000000000000000000" pitchFamily="2" charset="2"/>
              <a:buChar char="v"/>
            </a:pPr>
            <a:endParaRPr lang="en-US" sz="1000" dirty="0"/>
          </a:p>
          <a:p>
            <a:pPr marL="461963" indent="-461963">
              <a:buFont typeface="Wingdings" panose="05000000000000000000" pitchFamily="2" charset="2"/>
              <a:buChar char="v"/>
            </a:pPr>
            <a:r>
              <a:rPr lang="en-US" sz="2800" dirty="0"/>
              <a:t>YOU HAVE TO PUT GOD’S WORK BEFORE YOUR WORK</a:t>
            </a:r>
          </a:p>
          <a:p>
            <a:pPr marL="461963" indent="-461963"/>
            <a:endParaRPr lang="en-US" sz="2000" dirty="0"/>
          </a:p>
          <a:p>
            <a:pPr marL="461963" indent="-461963">
              <a:buFont typeface="Wingdings" panose="05000000000000000000" pitchFamily="2" charset="2"/>
              <a:buChar char="v"/>
            </a:pPr>
            <a:r>
              <a:rPr lang="en-US" sz="2800" dirty="0"/>
              <a:t>IF YOU HONOR GOD, HE WILL HONOR YOU</a:t>
            </a:r>
          </a:p>
        </p:txBody>
      </p:sp>
      <p:sp>
        <p:nvSpPr>
          <p:cNvPr id="4" name="Title 3">
            <a:extLst>
              <a:ext uri="{FF2B5EF4-FFF2-40B4-BE49-F238E27FC236}">
                <a16:creationId xmlns:a16="http://schemas.microsoft.com/office/drawing/2014/main" id="{12135E57-D6DB-4DC0-A30E-9531FA7C5C8B}"/>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405850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14400" y="1828800"/>
            <a:ext cx="10515600" cy="4648200"/>
          </a:xfrm>
        </p:spPr>
        <p:txBody>
          <a:bodyPr>
            <a:normAutofit/>
          </a:bodyPr>
          <a:lstStyle/>
          <a:p>
            <a:pPr marL="0" indent="0">
              <a:lnSpc>
                <a:spcPct val="100000"/>
              </a:lnSpc>
              <a:spcBef>
                <a:spcPts val="0"/>
              </a:spcBef>
              <a:buNone/>
            </a:pPr>
            <a:r>
              <a:rPr lang="en-US" sz="3200" dirty="0"/>
              <a:t>I SAMUEL 2: 30</a:t>
            </a:r>
          </a:p>
          <a:p>
            <a:pPr marL="0" indent="0">
              <a:lnSpc>
                <a:spcPct val="100000"/>
              </a:lnSpc>
              <a:spcBef>
                <a:spcPts val="0"/>
              </a:spcBef>
              <a:buNone/>
            </a:pPr>
            <a:endParaRPr lang="en-US" sz="1100" dirty="0"/>
          </a:p>
          <a:p>
            <a:pPr marL="0" indent="0">
              <a:lnSpc>
                <a:spcPct val="100000"/>
              </a:lnSpc>
              <a:spcBef>
                <a:spcPts val="0"/>
              </a:spcBef>
              <a:buNone/>
            </a:pPr>
            <a:r>
              <a:rPr lang="en-US" sz="2800" dirty="0"/>
              <a:t>WHEREFORE THE LORD GOD OF ISRAEL SAITH, I SAID INDEED THAT THY HOUSE, AND THE HOUSE OF THY FATHER, SHOULD WALK BEFORE ME FOR EVER: BUT NOW THE LORD SAITH, BE IT FAR FROM ME; FOR THEM THAT HONOUR ME I WILL HONOUR, AND THEY THAT DESPISE ME SHALL BE LIGHTLY ESTEEMED.</a:t>
            </a:r>
          </a:p>
        </p:txBody>
      </p:sp>
    </p:spTree>
    <p:extLst>
      <p:ext uri="{BB962C8B-B14F-4D97-AF65-F5344CB8AC3E}">
        <p14:creationId xmlns:p14="http://schemas.microsoft.com/office/powerpoint/2010/main" val="27928807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905000"/>
            <a:ext cx="10820400" cy="4648200"/>
          </a:xfrm>
        </p:spPr>
        <p:txBody>
          <a:bodyPr>
            <a:normAutofit/>
          </a:bodyPr>
          <a:lstStyle/>
          <a:p>
            <a:pPr marL="0" indent="0">
              <a:lnSpc>
                <a:spcPct val="100000"/>
              </a:lnSpc>
              <a:spcBef>
                <a:spcPts val="0"/>
              </a:spcBef>
              <a:buNone/>
            </a:pPr>
            <a:r>
              <a:rPr lang="en-US" sz="3200" dirty="0"/>
              <a:t>PSALMS 115: 12 - 14</a:t>
            </a:r>
          </a:p>
          <a:p>
            <a:pPr marL="0" indent="0">
              <a:lnSpc>
                <a:spcPct val="100000"/>
              </a:lnSpc>
              <a:spcBef>
                <a:spcPts val="0"/>
              </a:spcBef>
              <a:buNone/>
            </a:pPr>
            <a:endParaRPr lang="en-US" sz="1100" dirty="0"/>
          </a:p>
          <a:p>
            <a:pPr marL="0" indent="0">
              <a:lnSpc>
                <a:spcPct val="100000"/>
              </a:lnSpc>
              <a:spcBef>
                <a:spcPts val="0"/>
              </a:spcBef>
              <a:buNone/>
            </a:pPr>
            <a:r>
              <a:rPr lang="en-US" sz="2800" dirty="0"/>
              <a:t>12.  THE LORD HATH BEEN MINDFUL OF US: HE WILL BLESS US; HE WILL BLESS THE HOUSE OF ISRAEL; HE WILL BLESS THE HOUSE OF AARON.</a:t>
            </a:r>
          </a:p>
          <a:p>
            <a:pPr marL="0" indent="0">
              <a:lnSpc>
                <a:spcPct val="100000"/>
              </a:lnSpc>
              <a:spcBef>
                <a:spcPts val="0"/>
              </a:spcBef>
              <a:buNone/>
            </a:pPr>
            <a:endParaRPr lang="en-US" sz="1100" dirty="0"/>
          </a:p>
          <a:p>
            <a:pPr marL="0" indent="0">
              <a:lnSpc>
                <a:spcPct val="100000"/>
              </a:lnSpc>
              <a:spcBef>
                <a:spcPts val="0"/>
              </a:spcBef>
              <a:buNone/>
            </a:pPr>
            <a:r>
              <a:rPr lang="en-US" sz="2800" dirty="0"/>
              <a:t>13.  HE WILL BLESS THEM THAT FEAR THE LORD, BOTH SMALL AND GREAT.</a:t>
            </a:r>
          </a:p>
          <a:p>
            <a:pPr marL="0" indent="0">
              <a:lnSpc>
                <a:spcPct val="100000"/>
              </a:lnSpc>
              <a:spcBef>
                <a:spcPts val="0"/>
              </a:spcBef>
              <a:buNone/>
            </a:pPr>
            <a:endParaRPr lang="en-US" sz="1100" dirty="0"/>
          </a:p>
          <a:p>
            <a:pPr marL="0" indent="0">
              <a:lnSpc>
                <a:spcPct val="100000"/>
              </a:lnSpc>
              <a:spcBef>
                <a:spcPts val="0"/>
              </a:spcBef>
              <a:buNone/>
            </a:pPr>
            <a:r>
              <a:rPr lang="en-US" sz="2800" dirty="0"/>
              <a:t>14.  THE LORD SHALL INCREASE YOU MORE AND MORE, YOU AND YOUR CHILDREN.</a:t>
            </a:r>
          </a:p>
        </p:txBody>
      </p:sp>
    </p:spTree>
    <p:extLst>
      <p:ext uri="{BB962C8B-B14F-4D97-AF65-F5344CB8AC3E}">
        <p14:creationId xmlns:p14="http://schemas.microsoft.com/office/powerpoint/2010/main" val="4264977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EBA8-7305-47A7-9877-622AC95B3C51}"/>
              </a:ext>
            </a:extLst>
          </p:cNvPr>
          <p:cNvSpPr>
            <a:spLocks noGrp="1"/>
          </p:cNvSpPr>
          <p:nvPr>
            <p:ph type="title"/>
          </p:nvPr>
        </p:nvSpPr>
        <p:spPr>
          <a:xfrm>
            <a:off x="1028821" y="533400"/>
            <a:ext cx="10146186" cy="2511835"/>
          </a:xfrm>
        </p:spPr>
        <p:txBody>
          <a:bodyPr anchor="ctr">
            <a:normAutofit/>
          </a:bodyPr>
          <a:lstStyle/>
          <a:p>
            <a:pPr algn="ctr"/>
            <a:r>
              <a:rPr lang="en-US" sz="8800" dirty="0"/>
              <a:t>NEWS FLASH #2</a:t>
            </a:r>
          </a:p>
        </p:txBody>
      </p:sp>
      <p:sp>
        <p:nvSpPr>
          <p:cNvPr id="3" name="Text Placeholder 2">
            <a:extLst>
              <a:ext uri="{FF2B5EF4-FFF2-40B4-BE49-F238E27FC236}">
                <a16:creationId xmlns:a16="http://schemas.microsoft.com/office/drawing/2014/main" id="{CA0197C6-81BA-4497-9511-D5DABBB434FC}"/>
              </a:ext>
            </a:extLst>
          </p:cNvPr>
          <p:cNvSpPr>
            <a:spLocks noGrp="1"/>
          </p:cNvSpPr>
          <p:nvPr>
            <p:ph type="body" sz="half" idx="2"/>
          </p:nvPr>
        </p:nvSpPr>
        <p:spPr>
          <a:xfrm>
            <a:off x="1024467" y="2590800"/>
            <a:ext cx="10144654" cy="2057401"/>
          </a:xfrm>
        </p:spPr>
        <p:txBody>
          <a:bodyPr anchor="ctr">
            <a:normAutofit/>
          </a:bodyPr>
          <a:lstStyle/>
          <a:p>
            <a:pPr algn="ctr"/>
            <a:r>
              <a:rPr lang="en-US" sz="3600" dirty="0">
                <a:solidFill>
                  <a:prstClr val="white"/>
                </a:solidFill>
              </a:rPr>
              <a:t>THE ENEMY WILL ALWAYS TRY TO HARASS YOU IN TWO AREAS: </a:t>
            </a:r>
            <a:r>
              <a:rPr lang="en-US" sz="3600" u="sng" dirty="0">
                <a:solidFill>
                  <a:prstClr val="white"/>
                </a:solidFill>
              </a:rPr>
              <a:t>HEALTH </a:t>
            </a:r>
            <a:r>
              <a:rPr lang="en-US" sz="3600" dirty="0">
                <a:solidFill>
                  <a:prstClr val="white"/>
                </a:solidFill>
              </a:rPr>
              <a:t>&amp; </a:t>
            </a:r>
            <a:r>
              <a:rPr lang="en-US" sz="3600" u="sng" dirty="0">
                <a:solidFill>
                  <a:prstClr val="white"/>
                </a:solidFill>
              </a:rPr>
              <a:t>FINANCES</a:t>
            </a:r>
            <a:endParaRPr lang="en-US" sz="2000" u="sng" dirty="0"/>
          </a:p>
        </p:txBody>
      </p:sp>
    </p:spTree>
    <p:extLst>
      <p:ext uri="{BB962C8B-B14F-4D97-AF65-F5344CB8AC3E}">
        <p14:creationId xmlns:p14="http://schemas.microsoft.com/office/powerpoint/2010/main" val="1641098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1.66667E-6 2.22222E-6 L 1.66667E-6 -0.07222 " pathEditMode="relative" rAng="0" ptsTypes="AA">
                                      <p:cBhvr>
                                        <p:cTn id="10"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905000"/>
            <a:ext cx="10820400" cy="4648200"/>
          </a:xfrm>
        </p:spPr>
        <p:txBody>
          <a:bodyPr>
            <a:normAutofit/>
          </a:bodyPr>
          <a:lstStyle/>
          <a:p>
            <a:pPr marL="0" indent="0">
              <a:buNone/>
            </a:pPr>
            <a:r>
              <a:rPr lang="en-US" sz="2800" dirty="0"/>
              <a:t>SATAN TRIES TO HAVE YOU SICK &amp; BROKE AND YOU CAN’T BLAME HIM. WHY?  IT’S GOOD WARFARE/THAT’S WHAT HE DOES</a:t>
            </a:r>
          </a:p>
          <a:p>
            <a:pPr marL="514350" indent="-514350">
              <a:buFont typeface="+mj-lt"/>
              <a:buAutoNum type="arabicPeriod"/>
            </a:pPr>
            <a:r>
              <a:rPr lang="en-US" sz="2800" dirty="0"/>
              <a:t>TO KEEP YOU SICK &amp; BROKE INCAPACITATES YOU</a:t>
            </a:r>
          </a:p>
          <a:p>
            <a:pPr marL="514350" indent="-514350">
              <a:buFont typeface="+mj-lt"/>
              <a:buAutoNum type="arabicPeriod"/>
            </a:pPr>
            <a:r>
              <a:rPr lang="en-US" sz="2800" dirty="0"/>
              <a:t>IF YOU HAVE MONEY BUT YOU’RE SICK, YOU CAN AFFORD IT BUT YOU WON’T FEEL LIKE DOING NOTHING</a:t>
            </a:r>
          </a:p>
          <a:p>
            <a:pPr marL="514350" indent="-514350">
              <a:buFont typeface="+mj-lt"/>
              <a:buAutoNum type="arabicPeriod"/>
            </a:pPr>
            <a:r>
              <a:rPr lang="en-US" sz="2800" dirty="0"/>
              <a:t>IF YOU HAVE GOOD HEALTH BUT YOU’RE BROKE, YOU FEEL LIKE DOING IT BUT YOU CAN’T AFFORD TO DO NOTHING</a:t>
            </a:r>
          </a:p>
          <a:p>
            <a:pPr marL="514350" indent="-514350">
              <a:buFont typeface="+mj-lt"/>
              <a:buAutoNum type="arabicPeriod"/>
            </a:pPr>
            <a:r>
              <a:rPr lang="en-US" sz="2800" dirty="0"/>
              <a:t>IF YOU ARE SICK &amp; BROKE, YOU DON’T FEEL LIKE DOING IT AND CAN’T AFFORD TO DO IT ANYWAY</a:t>
            </a:r>
          </a:p>
          <a:p>
            <a:pPr marL="514350" indent="-514350">
              <a:buFont typeface="+mj-lt"/>
              <a:buAutoNum type="arabicPeriod"/>
            </a:pPr>
            <a:endParaRPr lang="en-US" sz="2800" dirty="0"/>
          </a:p>
        </p:txBody>
      </p:sp>
    </p:spTree>
    <p:extLst>
      <p:ext uri="{BB962C8B-B14F-4D97-AF65-F5344CB8AC3E}">
        <p14:creationId xmlns:p14="http://schemas.microsoft.com/office/powerpoint/2010/main" val="39621729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II CORINTHIANS 9: 6 - 7</a:t>
            </a:r>
          </a:p>
          <a:p>
            <a:pPr marL="0" indent="0">
              <a:lnSpc>
                <a:spcPct val="100000"/>
              </a:lnSpc>
              <a:spcBef>
                <a:spcPts val="0"/>
              </a:spcBef>
              <a:buNone/>
            </a:pPr>
            <a:endParaRPr lang="en-US" sz="1100" dirty="0"/>
          </a:p>
          <a:p>
            <a:pPr marL="461963" indent="-461963">
              <a:buAutoNum type="arabicPeriod" startAt="6"/>
            </a:pPr>
            <a:r>
              <a:rPr lang="en-US" sz="2800" dirty="0"/>
              <a:t>BUT THIS I SAY, HE WHICH SOWETH SPARINGLY SHALL REAP ALSO SPARINGLY; AND HE WHICH SOWETH BOUNTIFULLY SHALL REAP ALSO BOUNTIFULLY.</a:t>
            </a:r>
          </a:p>
          <a:p>
            <a:pPr marL="0" indent="0">
              <a:buNone/>
            </a:pPr>
            <a:endParaRPr lang="en-US" sz="1000" dirty="0"/>
          </a:p>
          <a:p>
            <a:pPr marL="461963" indent="-461963">
              <a:buNone/>
            </a:pPr>
            <a:r>
              <a:rPr lang="en-US" sz="2800" dirty="0"/>
              <a:t>7.  EVERY MAN ACCORDING AS HE PURPOSETH IN HIS HEART, SO LET HIM GIVE; NOT GRUDGINGLY, OR OF NECESSITY: FOR GOD LOVEH A CHEERFUL GIVER.</a:t>
            </a:r>
          </a:p>
        </p:txBody>
      </p:sp>
    </p:spTree>
    <p:extLst>
      <p:ext uri="{BB962C8B-B14F-4D97-AF65-F5344CB8AC3E}">
        <p14:creationId xmlns:p14="http://schemas.microsoft.com/office/powerpoint/2010/main" val="10890867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MATTHEW 6: 33</a:t>
            </a:r>
          </a:p>
          <a:p>
            <a:pPr marL="0" indent="0">
              <a:lnSpc>
                <a:spcPct val="100000"/>
              </a:lnSpc>
              <a:spcBef>
                <a:spcPts val="0"/>
              </a:spcBef>
              <a:buNone/>
            </a:pPr>
            <a:endParaRPr lang="en-US" sz="1100" dirty="0"/>
          </a:p>
          <a:p>
            <a:pPr marL="0" indent="0">
              <a:buNone/>
            </a:pPr>
            <a:r>
              <a:rPr lang="en-US" sz="2800" dirty="0"/>
              <a:t>BUT SEEK YE </a:t>
            </a:r>
            <a:r>
              <a:rPr lang="en-US" sz="2800" u="sng" dirty="0"/>
              <a:t>FIRST </a:t>
            </a:r>
            <a:r>
              <a:rPr lang="en-US" sz="2800" dirty="0"/>
              <a:t>THE KINGDOM OF GOD, AND HIS RIGHTEOUSNESS; AND ALL THESE THINGS SHALL BE ADDED UNTO YOU.</a:t>
            </a:r>
            <a:endParaRPr lang="en-US" sz="1100" dirty="0"/>
          </a:p>
        </p:txBody>
      </p:sp>
    </p:spTree>
    <p:extLst>
      <p:ext uri="{BB962C8B-B14F-4D97-AF65-F5344CB8AC3E}">
        <p14:creationId xmlns:p14="http://schemas.microsoft.com/office/powerpoint/2010/main" val="1707399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1: 14</a:t>
            </a:r>
          </a:p>
          <a:p>
            <a:pPr marL="0" indent="0">
              <a:lnSpc>
                <a:spcPct val="100000"/>
              </a:lnSpc>
              <a:spcBef>
                <a:spcPts val="0"/>
              </a:spcBef>
              <a:buNone/>
            </a:pPr>
            <a:endParaRPr lang="en-US" sz="1100" dirty="0"/>
          </a:p>
          <a:p>
            <a:pPr marL="0" indent="0">
              <a:buNone/>
            </a:pPr>
            <a:r>
              <a:rPr lang="en-US" sz="2800" dirty="0"/>
              <a:t>BUT CURSED BE THE DECEIVER, WHICH HATH IN HIS FLOCK A MALE, AND VOWETH, AND SACRIFICETH UNTO THE </a:t>
            </a:r>
            <a:r>
              <a:rPr lang="en-US" sz="2800" cap="small" dirty="0"/>
              <a:t>LORD</a:t>
            </a:r>
            <a:r>
              <a:rPr lang="en-US" sz="2800" dirty="0"/>
              <a:t> A CORRUPT THING: FOR I AM A GREAT KING, SAITH THE </a:t>
            </a:r>
            <a:r>
              <a:rPr lang="en-US" sz="2800" cap="small" dirty="0"/>
              <a:t>LORD</a:t>
            </a:r>
            <a:r>
              <a:rPr lang="en-US" sz="2800" dirty="0"/>
              <a:t> OF HOSTS, AND MY NAME IS DREADFUL AMONG THE HEATHEN.</a:t>
            </a:r>
          </a:p>
          <a:p>
            <a:pPr marL="0" indent="0">
              <a:buNone/>
            </a:pPr>
            <a:endParaRPr lang="en-US" sz="1000" dirty="0"/>
          </a:p>
          <a:p>
            <a:pPr marL="0" indent="0">
              <a:buNone/>
            </a:pPr>
            <a:r>
              <a:rPr lang="en-US" sz="2800" dirty="0"/>
              <a:t>MALACHI 3: 9</a:t>
            </a:r>
          </a:p>
          <a:p>
            <a:pPr marL="0" indent="0">
              <a:buNone/>
            </a:pPr>
            <a:endParaRPr lang="en-US" sz="1000" dirty="0"/>
          </a:p>
          <a:p>
            <a:pPr marL="0" indent="0">
              <a:buNone/>
            </a:pPr>
            <a:r>
              <a:rPr lang="en-US" sz="2800" dirty="0"/>
              <a:t>YE ARE CURSED WITH A CURSE: FOR YE HAVE ROBBED ME, EVEN THIS WHOLE NATION.</a:t>
            </a:r>
          </a:p>
        </p:txBody>
      </p:sp>
    </p:spTree>
    <p:extLst>
      <p:ext uri="{BB962C8B-B14F-4D97-AF65-F5344CB8AC3E}">
        <p14:creationId xmlns:p14="http://schemas.microsoft.com/office/powerpoint/2010/main" val="4060639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3: 10</a:t>
            </a:r>
          </a:p>
          <a:p>
            <a:pPr marL="0" indent="0">
              <a:lnSpc>
                <a:spcPct val="100000"/>
              </a:lnSpc>
              <a:spcBef>
                <a:spcPts val="0"/>
              </a:spcBef>
              <a:buNone/>
            </a:pPr>
            <a:endParaRPr lang="en-US" sz="1100" dirty="0"/>
          </a:p>
          <a:p>
            <a:pPr marL="0" indent="0">
              <a:buNone/>
            </a:pPr>
            <a:r>
              <a:rPr lang="en-US" sz="2800" dirty="0"/>
              <a:t>BRING YE ALL THE TITHES INTO THE STOREHOUSE, THAT THERE MAY BE MEAT IN MINE HOUSE, AND PROVE ME NOW HEREWITH, SAITH THE </a:t>
            </a:r>
            <a:r>
              <a:rPr lang="en-US" sz="2800" cap="small" dirty="0"/>
              <a:t>LORD</a:t>
            </a:r>
            <a:r>
              <a:rPr lang="en-US" sz="2800" dirty="0"/>
              <a:t> OF HOSTS, IF I WILL NOT OPEN YOU THE WINDOWS OF HEAVEN, AND POUR YOU OUT A BLESSING, THAT THERE SHALL NOT BE ROOM ENOUGH TO RECEIVE IT.</a:t>
            </a:r>
          </a:p>
        </p:txBody>
      </p:sp>
      <p:sp>
        <p:nvSpPr>
          <p:cNvPr id="3" name="TextBox 2">
            <a:extLst>
              <a:ext uri="{FF2B5EF4-FFF2-40B4-BE49-F238E27FC236}">
                <a16:creationId xmlns:a16="http://schemas.microsoft.com/office/drawing/2014/main" id="{09CFAECC-7106-4A2F-9C16-CDB6D1B7E722}"/>
              </a:ext>
            </a:extLst>
          </p:cNvPr>
          <p:cNvSpPr txBox="1"/>
          <p:nvPr/>
        </p:nvSpPr>
        <p:spPr>
          <a:xfrm>
            <a:off x="1272403" y="5334000"/>
            <a:ext cx="9647193" cy="523220"/>
          </a:xfrm>
          <a:prstGeom prst="rect">
            <a:avLst/>
          </a:prstGeom>
          <a:noFill/>
        </p:spPr>
        <p:txBody>
          <a:bodyPr wrap="none" rtlCol="0">
            <a:spAutoFit/>
          </a:bodyPr>
          <a:lstStyle/>
          <a:p>
            <a:r>
              <a:rPr lang="en-US" sz="2800" dirty="0"/>
              <a:t>TUNFORTUNATELY THERE ARE THOSE WHO ARE CROOKS</a:t>
            </a:r>
          </a:p>
        </p:txBody>
      </p:sp>
    </p:spTree>
    <p:extLst>
      <p:ext uri="{BB962C8B-B14F-4D97-AF65-F5344CB8AC3E}">
        <p14:creationId xmlns:p14="http://schemas.microsoft.com/office/powerpoint/2010/main" val="26356987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3: 11</a:t>
            </a:r>
          </a:p>
          <a:p>
            <a:pPr marL="0" indent="0">
              <a:lnSpc>
                <a:spcPct val="100000"/>
              </a:lnSpc>
              <a:spcBef>
                <a:spcPts val="0"/>
              </a:spcBef>
              <a:buNone/>
            </a:pPr>
            <a:endParaRPr lang="en-US" sz="1100" dirty="0"/>
          </a:p>
          <a:p>
            <a:pPr marL="0" indent="0">
              <a:buNone/>
            </a:pPr>
            <a:r>
              <a:rPr lang="en-US" sz="2800" dirty="0"/>
              <a:t>AND I WILL REBUKE THE DEVOURER FOR YOUR SAKES, AND HE SHALL NOT DESTROY THE FRUITS OF YOUR GROUND; NEITHER SHALL YOUR VINE CAST HER FRUIT BEFORE THE TIME IN THE FIELD, SAITH THE </a:t>
            </a:r>
            <a:r>
              <a:rPr lang="en-US" sz="2800" cap="small" dirty="0"/>
              <a:t>LORD</a:t>
            </a:r>
            <a:r>
              <a:rPr lang="en-US" sz="2800" dirty="0"/>
              <a:t>OF HOSTS.</a:t>
            </a:r>
          </a:p>
        </p:txBody>
      </p:sp>
    </p:spTree>
    <p:extLst>
      <p:ext uri="{BB962C8B-B14F-4D97-AF65-F5344CB8AC3E}">
        <p14:creationId xmlns:p14="http://schemas.microsoft.com/office/powerpoint/2010/main" val="1783090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generated with very high confidence">
            <a:extLst>
              <a:ext uri="{FF2B5EF4-FFF2-40B4-BE49-F238E27FC236}">
                <a16:creationId xmlns:a16="http://schemas.microsoft.com/office/drawing/2014/main" id="{0F414FD2-496A-42B6-BE17-FDD01D25DA7E}"/>
              </a:ext>
            </a:extLst>
          </p:cNvPr>
          <p:cNvPicPr>
            <a:picLocks noChangeAspect="1"/>
          </p:cNvPicPr>
          <p:nvPr/>
        </p:nvPicPr>
        <p:blipFill rotWithShape="1">
          <a:blip r:embed="rId2">
            <a:extLst>
              <a:ext uri="{28A0092B-C50C-407E-A947-70E740481C1C}">
                <a14:useLocalDpi xmlns:a14="http://schemas.microsoft.com/office/drawing/2010/main" val="0"/>
              </a:ext>
            </a:extLst>
          </a:blip>
          <a:srcRect l="1904" r="2858" b="18560"/>
          <a:stretch/>
        </p:blipFill>
        <p:spPr>
          <a:xfrm>
            <a:off x="1741714" y="0"/>
            <a:ext cx="8708572" cy="4104186"/>
          </a:xfrm>
          <a:prstGeom prst="rect">
            <a:avLst/>
          </a:prstGeom>
          <a:noFill/>
        </p:spPr>
      </p:pic>
      <p:sp>
        <p:nvSpPr>
          <p:cNvPr id="2" name="TextBox 1">
            <a:extLst>
              <a:ext uri="{FF2B5EF4-FFF2-40B4-BE49-F238E27FC236}">
                <a16:creationId xmlns:a16="http://schemas.microsoft.com/office/drawing/2014/main" id="{C4CFF9EE-E1F8-4AA4-817B-543F15161EBD}"/>
              </a:ext>
            </a:extLst>
          </p:cNvPr>
          <p:cNvSpPr txBox="1"/>
          <p:nvPr/>
        </p:nvSpPr>
        <p:spPr>
          <a:xfrm>
            <a:off x="3060801" y="4830263"/>
            <a:ext cx="6070399" cy="769441"/>
          </a:xfrm>
          <a:prstGeom prst="rect">
            <a:avLst/>
          </a:prstGeom>
          <a:noFill/>
        </p:spPr>
        <p:txBody>
          <a:bodyPr wrap="square" rtlCol="0">
            <a:spAutoFit/>
          </a:bodyPr>
          <a:lstStyle/>
          <a:p>
            <a:pPr defTabSz="342900">
              <a:defRPr/>
            </a:pPr>
            <a:r>
              <a:rPr lang="en-US" sz="4400" b="1" dirty="0">
                <a:solidFill>
                  <a:srgbClr val="FFFFFF"/>
                </a:solidFill>
                <a:latin typeface="Century Gothic" panose="020B0502020202020204" pitchFamily="34" charset="0"/>
              </a:rPr>
              <a:t>WWW.UFministries.org</a:t>
            </a:r>
          </a:p>
        </p:txBody>
      </p:sp>
      <p:sp>
        <p:nvSpPr>
          <p:cNvPr id="4" name="TextBox 3">
            <a:extLst>
              <a:ext uri="{FF2B5EF4-FFF2-40B4-BE49-F238E27FC236}">
                <a16:creationId xmlns:a16="http://schemas.microsoft.com/office/drawing/2014/main" id="{83CBD433-4B4F-416C-9B8E-5CF74F19EB6D}"/>
              </a:ext>
            </a:extLst>
          </p:cNvPr>
          <p:cNvSpPr txBox="1"/>
          <p:nvPr/>
        </p:nvSpPr>
        <p:spPr>
          <a:xfrm>
            <a:off x="3016471" y="5733593"/>
            <a:ext cx="6159058" cy="523220"/>
          </a:xfrm>
          <a:prstGeom prst="rect">
            <a:avLst/>
          </a:prstGeom>
          <a:noFill/>
        </p:spPr>
        <p:txBody>
          <a:bodyPr wrap="none" rtlCol="0">
            <a:spAutoFit/>
          </a:bodyPr>
          <a:lstStyle/>
          <a:p>
            <a:pPr>
              <a:defRPr/>
            </a:pPr>
            <a:r>
              <a:rPr lang="en-US" sz="2800" dirty="0">
                <a:solidFill>
                  <a:prstClr val="white"/>
                </a:solidFill>
                <a:latin typeface="Century Gothic" panose="020B0502020202020204" pitchFamily="34" charset="0"/>
              </a:rPr>
              <a:t>PASTOR LEE &amp; LAQUISHA RODMAN</a:t>
            </a:r>
          </a:p>
        </p:txBody>
      </p:sp>
    </p:spTree>
    <p:extLst>
      <p:ext uri="{BB962C8B-B14F-4D97-AF65-F5344CB8AC3E}">
        <p14:creationId xmlns:p14="http://schemas.microsoft.com/office/powerpoint/2010/main" val="15788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B60046-37F0-4194-8B6E-09D98BCAC2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1836F97-3631-4F72-8A9F-CDAFD3D7CE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4" name="Straight Connector 13">
            <a:extLst>
              <a:ext uri="{FF2B5EF4-FFF2-40B4-BE49-F238E27FC236}">
                <a16:creationId xmlns:a16="http://schemas.microsoft.com/office/drawing/2014/main" id="{182B97DB-6349-4445-984C-90FE26D6D3A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92482" y="821265"/>
            <a:ext cx="6979918" cy="5222117"/>
          </a:xfrm>
        </p:spPr>
        <p:txBody>
          <a:bodyPr anchor="ctr">
            <a:normAutofit/>
          </a:bodyPr>
          <a:lstStyle/>
          <a:p>
            <a:pPr algn="r"/>
            <a:r>
              <a:rPr lang="en-US" sz="5400" dirty="0">
                <a:latin typeface="Century Gothic" panose="020B0502020202020204" pitchFamily="34" charset="0"/>
              </a:rPr>
              <a:t>LAWS OF INCREASE</a:t>
            </a:r>
          </a:p>
        </p:txBody>
      </p:sp>
      <p:sp>
        <p:nvSpPr>
          <p:cNvPr id="5" name="Subtitle 4"/>
          <p:cNvSpPr>
            <a:spLocks noGrp="1"/>
          </p:cNvSpPr>
          <p:nvPr>
            <p:ph type="subTitle" idx="1"/>
          </p:nvPr>
        </p:nvSpPr>
        <p:spPr>
          <a:xfrm>
            <a:off x="8392885" y="821265"/>
            <a:ext cx="2950028" cy="5222117"/>
          </a:xfrm>
        </p:spPr>
        <p:txBody>
          <a:bodyPr anchor="ctr">
            <a:normAutofit/>
          </a:bodyPr>
          <a:lstStyle/>
          <a:p>
            <a:pPr algn="ctr"/>
            <a:r>
              <a:rPr lang="en-US" sz="3200" dirty="0"/>
              <a:t>FROM THE</a:t>
            </a:r>
          </a:p>
          <a:p>
            <a:pPr algn="ctr"/>
            <a:r>
              <a:rPr lang="en-US" sz="3200" cap="none" dirty="0"/>
              <a:t>OLD </a:t>
            </a:r>
          </a:p>
          <a:p>
            <a:pPr algn="ctr"/>
            <a:r>
              <a:rPr lang="en-US" sz="3200" cap="none" dirty="0"/>
              <a:t>TO </a:t>
            </a:r>
          </a:p>
          <a:p>
            <a:pPr algn="ctr"/>
            <a:r>
              <a:rPr lang="en-US" sz="3200" cap="none" dirty="0"/>
              <a:t>THE</a:t>
            </a:r>
          </a:p>
          <a:p>
            <a:pPr algn="ctr"/>
            <a:r>
              <a:rPr lang="en-US" sz="3200" cap="none" dirty="0"/>
              <a:t>NEW COVENANTS</a:t>
            </a: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33450" y="2057400"/>
            <a:ext cx="10325100" cy="4343399"/>
          </a:xfrm>
        </p:spPr>
        <p:txBody>
          <a:bodyPr>
            <a:normAutofit/>
          </a:bodyPr>
          <a:lstStyle/>
          <a:p>
            <a:pPr marL="514350" lvl="0" indent="-514350">
              <a:lnSpc>
                <a:spcPct val="100000"/>
              </a:lnSpc>
              <a:spcBef>
                <a:spcPts val="600"/>
              </a:spcBef>
              <a:buFont typeface="+mj-lt"/>
              <a:buAutoNum type="arabicPeriod"/>
            </a:pPr>
            <a:r>
              <a:rPr lang="en-US" sz="2800" dirty="0"/>
              <a:t>LAW OF HONORING GOD WITH FIRSTFRUITS</a:t>
            </a:r>
          </a:p>
          <a:p>
            <a:pPr marL="339725" lvl="0" indent="-339725">
              <a:lnSpc>
                <a:spcPct val="100000"/>
              </a:lnSpc>
              <a:spcBef>
                <a:spcPts val="600"/>
              </a:spcBef>
              <a:buFont typeface="+mj-lt"/>
              <a:buAutoNum type="arabicPeriod"/>
            </a:pPr>
            <a:endParaRPr lang="en-US" sz="1000" dirty="0"/>
          </a:p>
          <a:p>
            <a:pPr marL="514350" lvl="0" indent="-514350">
              <a:lnSpc>
                <a:spcPct val="100000"/>
              </a:lnSpc>
              <a:spcBef>
                <a:spcPts val="600"/>
              </a:spcBef>
              <a:buFont typeface="+mj-lt"/>
              <a:buAutoNum type="arabicPeriod"/>
            </a:pPr>
            <a:r>
              <a:rPr lang="en-US" sz="2800" dirty="0"/>
              <a:t>LAW OF SOWING &amp; REAPING</a:t>
            </a:r>
          </a:p>
          <a:p>
            <a:pPr marL="339725" lvl="0" indent="-339725">
              <a:lnSpc>
                <a:spcPct val="100000"/>
              </a:lnSpc>
              <a:spcBef>
                <a:spcPts val="600"/>
              </a:spcBef>
              <a:buFont typeface="+mj-lt"/>
              <a:buAutoNum type="arabicPeriod"/>
            </a:pPr>
            <a:endParaRPr lang="en-US" sz="1000" dirty="0"/>
          </a:p>
          <a:p>
            <a:pPr marL="514350" lvl="0" indent="-514350">
              <a:lnSpc>
                <a:spcPct val="100000"/>
              </a:lnSpc>
              <a:spcBef>
                <a:spcPts val="600"/>
              </a:spcBef>
              <a:buFont typeface="+mj-lt"/>
              <a:buAutoNum type="arabicPeriod"/>
            </a:pPr>
            <a:r>
              <a:rPr lang="en-US" sz="2800" dirty="0"/>
              <a:t>LAW OF STEWARDSHIP</a:t>
            </a:r>
          </a:p>
          <a:p>
            <a:pPr marL="514350" lvl="0" indent="-514350">
              <a:lnSpc>
                <a:spcPct val="100000"/>
              </a:lnSpc>
              <a:spcBef>
                <a:spcPts val="600"/>
              </a:spcBef>
              <a:buFont typeface="+mj-lt"/>
              <a:buAutoNum type="arabicPeriod"/>
            </a:pPr>
            <a:endParaRPr lang="en-US" sz="1000" dirty="0"/>
          </a:p>
          <a:p>
            <a:pPr marL="514350" indent="-514350">
              <a:lnSpc>
                <a:spcPct val="100000"/>
              </a:lnSpc>
              <a:spcBef>
                <a:spcPts val="600"/>
              </a:spcBef>
              <a:buFont typeface="+mj-lt"/>
              <a:buAutoNum type="arabicPeriod"/>
            </a:pPr>
            <a:r>
              <a:rPr lang="en-US" sz="2800" dirty="0"/>
              <a:t>LAW OF DILLIGENCE, OBEDIENCE &amp; FAITH</a:t>
            </a:r>
            <a:endParaRPr lang="en-US" sz="3000" dirty="0"/>
          </a:p>
        </p:txBody>
      </p:sp>
      <p:sp>
        <p:nvSpPr>
          <p:cNvPr id="5" name="Title 3">
            <a:extLst>
              <a:ext uri="{FF2B5EF4-FFF2-40B4-BE49-F238E27FC236}">
                <a16:creationId xmlns:a16="http://schemas.microsoft.com/office/drawing/2014/main" id="{43571242-9D13-4205-AAF4-115277D1F532}"/>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a:t>LAWS OF INCREASE</a:t>
            </a:r>
          </a:p>
        </p:txBody>
      </p:sp>
    </p:spTree>
    <p:extLst>
      <p:ext uri="{BB962C8B-B14F-4D97-AF65-F5344CB8AC3E}">
        <p14:creationId xmlns:p14="http://schemas.microsoft.com/office/powerpoint/2010/main" val="21901408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905000"/>
            <a:ext cx="10820400" cy="4648200"/>
          </a:xfrm>
        </p:spPr>
        <p:txBody>
          <a:bodyPr>
            <a:normAutofit/>
          </a:bodyPr>
          <a:lstStyle/>
          <a:p>
            <a:pPr marL="0" indent="0">
              <a:lnSpc>
                <a:spcPct val="100000"/>
              </a:lnSpc>
              <a:spcBef>
                <a:spcPts val="0"/>
              </a:spcBef>
              <a:buNone/>
            </a:pPr>
            <a:r>
              <a:rPr lang="en-US" sz="3200" dirty="0"/>
              <a:t>PSALMS 115: 15 – 16</a:t>
            </a:r>
          </a:p>
          <a:p>
            <a:pPr marL="0" indent="0">
              <a:lnSpc>
                <a:spcPct val="100000"/>
              </a:lnSpc>
              <a:spcBef>
                <a:spcPts val="0"/>
              </a:spcBef>
              <a:buNone/>
            </a:pPr>
            <a:endParaRPr lang="en-US" sz="1000" dirty="0"/>
          </a:p>
          <a:p>
            <a:pPr marL="0" indent="0">
              <a:lnSpc>
                <a:spcPct val="100000"/>
              </a:lnSpc>
              <a:spcBef>
                <a:spcPts val="0"/>
              </a:spcBef>
              <a:buAutoNum type="arabicPeriod" startAt="15"/>
            </a:pPr>
            <a:r>
              <a:rPr lang="en-US" sz="2800" dirty="0"/>
              <a:t>YE ARE BLESSED OF THE LORD WHICH MADE HEAVEN AND EARTH.</a:t>
            </a:r>
          </a:p>
          <a:p>
            <a:pPr marL="0" indent="0">
              <a:lnSpc>
                <a:spcPct val="100000"/>
              </a:lnSpc>
              <a:spcBef>
                <a:spcPts val="0"/>
              </a:spcBef>
              <a:buAutoNum type="arabicPeriod" startAt="15"/>
            </a:pPr>
            <a:endParaRPr lang="en-US" sz="1000" dirty="0"/>
          </a:p>
          <a:p>
            <a:pPr marL="0" indent="0">
              <a:lnSpc>
                <a:spcPct val="100000"/>
              </a:lnSpc>
              <a:spcBef>
                <a:spcPts val="0"/>
              </a:spcBef>
              <a:buAutoNum type="arabicPeriod" startAt="16"/>
            </a:pPr>
            <a:r>
              <a:rPr lang="en-US" sz="2800" dirty="0"/>
              <a:t>THE HEAVEN, EVEN THE HEAVENS, ARE THE LORD'S: BUT THE EARTH HATH HE GIVEN TO THE CHILDREN OF MEN.</a:t>
            </a:r>
          </a:p>
        </p:txBody>
      </p:sp>
      <p:sp>
        <p:nvSpPr>
          <p:cNvPr id="3" name="TextBox 2">
            <a:extLst>
              <a:ext uri="{FF2B5EF4-FFF2-40B4-BE49-F238E27FC236}">
                <a16:creationId xmlns:a16="http://schemas.microsoft.com/office/drawing/2014/main" id="{85A4D7F8-2A6D-4C82-873A-CFECF3426B85}"/>
              </a:ext>
            </a:extLst>
          </p:cNvPr>
          <p:cNvSpPr txBox="1"/>
          <p:nvPr/>
        </p:nvSpPr>
        <p:spPr>
          <a:xfrm>
            <a:off x="627626" y="5181600"/>
            <a:ext cx="10780515" cy="523220"/>
          </a:xfrm>
          <a:prstGeom prst="rect">
            <a:avLst/>
          </a:prstGeom>
          <a:noFill/>
        </p:spPr>
        <p:txBody>
          <a:bodyPr wrap="none" rtlCol="0">
            <a:spAutoFit/>
          </a:bodyPr>
          <a:lstStyle/>
          <a:p>
            <a:r>
              <a:rPr lang="en-US" sz="2800" dirty="0"/>
              <a:t>ONE OF THE NAMES FOR GOD IS EL SHADDAI NOT EL-CHEAPO</a:t>
            </a:r>
          </a:p>
        </p:txBody>
      </p:sp>
    </p:spTree>
    <p:extLst>
      <p:ext uri="{BB962C8B-B14F-4D97-AF65-F5344CB8AC3E}">
        <p14:creationId xmlns:p14="http://schemas.microsoft.com/office/powerpoint/2010/main" val="26557290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905000"/>
            <a:ext cx="10820400" cy="4648200"/>
          </a:xfrm>
        </p:spPr>
        <p:txBody>
          <a:bodyPr>
            <a:normAutofit/>
          </a:bodyPr>
          <a:lstStyle/>
          <a:p>
            <a:pPr marL="0" indent="0">
              <a:lnSpc>
                <a:spcPct val="100000"/>
              </a:lnSpc>
              <a:spcBef>
                <a:spcPts val="0"/>
              </a:spcBef>
              <a:buNone/>
            </a:pPr>
            <a:r>
              <a:rPr lang="en-US" sz="3200" dirty="0"/>
              <a:t>PSALMS 115: 12 - 14</a:t>
            </a:r>
          </a:p>
          <a:p>
            <a:pPr marL="0" indent="0">
              <a:lnSpc>
                <a:spcPct val="100000"/>
              </a:lnSpc>
              <a:spcBef>
                <a:spcPts val="0"/>
              </a:spcBef>
              <a:buNone/>
            </a:pPr>
            <a:endParaRPr lang="en-US" sz="1100" dirty="0"/>
          </a:p>
          <a:p>
            <a:pPr marL="0" indent="0">
              <a:lnSpc>
                <a:spcPct val="100000"/>
              </a:lnSpc>
              <a:spcBef>
                <a:spcPts val="0"/>
              </a:spcBef>
              <a:buNone/>
            </a:pPr>
            <a:r>
              <a:rPr lang="en-US" sz="2800" dirty="0"/>
              <a:t>12.  THE LORD HATH BEEN MINDFUL OF US: HE WILL BLESS US; HE WILL BLESS THE HOUSE OF ISRAEL; HE WILL BLESS THE HOUSE OF AARON.</a:t>
            </a:r>
          </a:p>
          <a:p>
            <a:pPr marL="0" indent="0">
              <a:lnSpc>
                <a:spcPct val="100000"/>
              </a:lnSpc>
              <a:spcBef>
                <a:spcPts val="0"/>
              </a:spcBef>
              <a:buNone/>
            </a:pPr>
            <a:endParaRPr lang="en-US" sz="1100" dirty="0"/>
          </a:p>
          <a:p>
            <a:pPr marL="0" indent="0">
              <a:lnSpc>
                <a:spcPct val="100000"/>
              </a:lnSpc>
              <a:spcBef>
                <a:spcPts val="0"/>
              </a:spcBef>
              <a:buNone/>
            </a:pPr>
            <a:r>
              <a:rPr lang="en-US" sz="2800" dirty="0"/>
              <a:t>13.  HE WILL BLESS THEM THAT FEAR THE LORD, BOTH SMALL AND GREAT.</a:t>
            </a:r>
          </a:p>
          <a:p>
            <a:pPr marL="0" indent="0">
              <a:lnSpc>
                <a:spcPct val="100000"/>
              </a:lnSpc>
              <a:spcBef>
                <a:spcPts val="0"/>
              </a:spcBef>
              <a:buNone/>
            </a:pPr>
            <a:endParaRPr lang="en-US" sz="1100" dirty="0"/>
          </a:p>
          <a:p>
            <a:pPr marL="0" indent="0">
              <a:lnSpc>
                <a:spcPct val="100000"/>
              </a:lnSpc>
              <a:spcBef>
                <a:spcPts val="0"/>
              </a:spcBef>
              <a:buNone/>
            </a:pPr>
            <a:r>
              <a:rPr lang="en-US" sz="2800" dirty="0"/>
              <a:t>14.  THE LORD SHALL INCREASE YOU MORE AND MORE, YOU AND YOUR CHILDREN.</a:t>
            </a:r>
          </a:p>
        </p:txBody>
      </p:sp>
    </p:spTree>
    <p:extLst>
      <p:ext uri="{BB962C8B-B14F-4D97-AF65-F5344CB8AC3E}">
        <p14:creationId xmlns:p14="http://schemas.microsoft.com/office/powerpoint/2010/main" val="7343277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905000"/>
            <a:ext cx="10820400" cy="4648200"/>
          </a:xfrm>
        </p:spPr>
        <p:txBody>
          <a:bodyPr>
            <a:normAutofit/>
          </a:bodyPr>
          <a:lstStyle/>
          <a:p>
            <a:pPr marL="0" indent="0">
              <a:lnSpc>
                <a:spcPct val="100000"/>
              </a:lnSpc>
              <a:spcBef>
                <a:spcPts val="0"/>
              </a:spcBef>
              <a:buNone/>
            </a:pPr>
            <a:r>
              <a:rPr lang="en-US" sz="3200" dirty="0"/>
              <a:t>PSALMS 115: 15 – 16</a:t>
            </a:r>
          </a:p>
          <a:p>
            <a:pPr marL="0" indent="0">
              <a:lnSpc>
                <a:spcPct val="100000"/>
              </a:lnSpc>
              <a:spcBef>
                <a:spcPts val="0"/>
              </a:spcBef>
              <a:buNone/>
            </a:pPr>
            <a:endParaRPr lang="en-US" sz="1000" dirty="0"/>
          </a:p>
          <a:p>
            <a:pPr marL="0" indent="0">
              <a:lnSpc>
                <a:spcPct val="100000"/>
              </a:lnSpc>
              <a:spcBef>
                <a:spcPts val="0"/>
              </a:spcBef>
              <a:buAutoNum type="arabicPeriod" startAt="15"/>
            </a:pPr>
            <a:r>
              <a:rPr lang="en-US" sz="2800" dirty="0"/>
              <a:t>YE ARE BLESSED OF THE LORD WHICH MADE HEAVEN AND EARTH.</a:t>
            </a:r>
          </a:p>
          <a:p>
            <a:pPr marL="0" indent="0">
              <a:lnSpc>
                <a:spcPct val="100000"/>
              </a:lnSpc>
              <a:spcBef>
                <a:spcPts val="0"/>
              </a:spcBef>
              <a:buAutoNum type="arabicPeriod" startAt="15"/>
            </a:pPr>
            <a:endParaRPr lang="en-US" sz="1000" dirty="0"/>
          </a:p>
          <a:p>
            <a:pPr marL="0" indent="0">
              <a:lnSpc>
                <a:spcPct val="100000"/>
              </a:lnSpc>
              <a:spcBef>
                <a:spcPts val="0"/>
              </a:spcBef>
              <a:buAutoNum type="arabicPeriod" startAt="16"/>
            </a:pPr>
            <a:r>
              <a:rPr lang="en-US" sz="2800" dirty="0"/>
              <a:t>THE HEAVEN, EVEN THE HEAVENS, ARE THE LORD'S: BUT THE EARTH HATH HE GIVEN TO THE CHILDREN OF MEN.</a:t>
            </a:r>
          </a:p>
        </p:txBody>
      </p:sp>
      <p:sp>
        <p:nvSpPr>
          <p:cNvPr id="3" name="TextBox 2">
            <a:extLst>
              <a:ext uri="{FF2B5EF4-FFF2-40B4-BE49-F238E27FC236}">
                <a16:creationId xmlns:a16="http://schemas.microsoft.com/office/drawing/2014/main" id="{85A4D7F8-2A6D-4C82-873A-CFECF3426B85}"/>
              </a:ext>
            </a:extLst>
          </p:cNvPr>
          <p:cNvSpPr txBox="1"/>
          <p:nvPr/>
        </p:nvSpPr>
        <p:spPr>
          <a:xfrm>
            <a:off x="990600" y="5181600"/>
            <a:ext cx="988604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EL SHADDAI MEANS “GOD ALMIGHTY”, NOT EL-CHEAPO</a:t>
            </a:r>
          </a:p>
        </p:txBody>
      </p:sp>
    </p:spTree>
    <p:extLst>
      <p:ext uri="{BB962C8B-B14F-4D97-AF65-F5344CB8AC3E}">
        <p14:creationId xmlns:p14="http://schemas.microsoft.com/office/powerpoint/2010/main" val="9645646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905000"/>
            <a:ext cx="10820400" cy="4648200"/>
          </a:xfrm>
        </p:spPr>
        <p:txBody>
          <a:bodyPr>
            <a:normAutofit/>
          </a:bodyPr>
          <a:lstStyle/>
          <a:p>
            <a:pPr marL="0" indent="0">
              <a:buNone/>
            </a:pPr>
            <a:r>
              <a:rPr lang="en-US" sz="2800" dirty="0"/>
              <a:t>SATAN TRIES TO HAVE YOU SICK &amp; BROKE AND YOU CAN’T BLAME HIM. WHY?  IT’S GOOD WARFARE/THAT’S WHAT HE DOES</a:t>
            </a:r>
          </a:p>
          <a:p>
            <a:pPr marL="514350" indent="-514350">
              <a:buFont typeface="+mj-lt"/>
              <a:buAutoNum type="arabicPeriod"/>
            </a:pPr>
            <a:r>
              <a:rPr lang="en-US" sz="2800" dirty="0"/>
              <a:t>TO KEEP YOU SICK &amp; BROKE INCAPACITATES YOU</a:t>
            </a:r>
          </a:p>
          <a:p>
            <a:pPr marL="514350" indent="-514350">
              <a:buFont typeface="+mj-lt"/>
              <a:buAutoNum type="arabicPeriod"/>
            </a:pPr>
            <a:r>
              <a:rPr lang="en-US" sz="2800" dirty="0"/>
              <a:t>IF YOU HAVE MONEY BUT YOU’RE SICK, YOU CAN AFFORD IT BUT YOU WON’T FEEL LIKE DOING NOTHING</a:t>
            </a:r>
          </a:p>
          <a:p>
            <a:pPr marL="514350" indent="-514350">
              <a:buFont typeface="+mj-lt"/>
              <a:buAutoNum type="arabicPeriod"/>
            </a:pPr>
            <a:r>
              <a:rPr lang="en-US" sz="2800" dirty="0"/>
              <a:t>IF YOU HAVE GOOD HEALTH BUT YOU’RE BROKE, YOU FEEL LIKE DOING IT BUT YOU CAN’T AFFORD TO DO NOTHING</a:t>
            </a:r>
          </a:p>
          <a:p>
            <a:pPr marL="514350" indent="-514350">
              <a:buFont typeface="+mj-lt"/>
              <a:buAutoNum type="arabicPeriod"/>
            </a:pPr>
            <a:r>
              <a:rPr lang="en-US" sz="2800" dirty="0"/>
              <a:t>IF YOU ARE SICK &amp; BROKE, YOU DON’T FEEL LIKE DOING IT AND CAN’T AFFORD TO DO IT ANYWAY</a:t>
            </a:r>
          </a:p>
          <a:p>
            <a:pPr marL="514350" indent="-514350">
              <a:buFont typeface="+mj-lt"/>
              <a:buAutoNum type="arabicPeriod"/>
            </a:pPr>
            <a:endParaRPr lang="en-US" sz="2800" dirty="0"/>
          </a:p>
        </p:txBody>
      </p:sp>
    </p:spTree>
    <p:extLst>
      <p:ext uri="{BB962C8B-B14F-4D97-AF65-F5344CB8AC3E}">
        <p14:creationId xmlns:p14="http://schemas.microsoft.com/office/powerpoint/2010/main" val="15380638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a:bodyPr>
          <a:lstStyle/>
          <a:p>
            <a:pPr algn="ctr"/>
            <a:r>
              <a:rPr lang="en-US" dirty="0"/>
              <a:t>SOWING &amp; Reaping: THE 2</a:t>
            </a:r>
            <a:r>
              <a:rPr lang="en-US" baseline="30000" dirty="0"/>
              <a:t>ND</a:t>
            </a:r>
            <a:r>
              <a:rPr lang="en-US" dirty="0"/>
              <a:t> LAW OF INCREASE</a:t>
            </a:r>
          </a:p>
        </p:txBody>
      </p:sp>
    </p:spTree>
    <p:extLst>
      <p:ext uri="{BB962C8B-B14F-4D97-AF65-F5344CB8AC3E}">
        <p14:creationId xmlns:p14="http://schemas.microsoft.com/office/powerpoint/2010/main" val="17473082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1: 14</a:t>
            </a:r>
          </a:p>
          <a:p>
            <a:pPr marL="0" indent="0">
              <a:lnSpc>
                <a:spcPct val="100000"/>
              </a:lnSpc>
              <a:spcBef>
                <a:spcPts val="0"/>
              </a:spcBef>
              <a:buNone/>
            </a:pPr>
            <a:endParaRPr lang="en-US" sz="1100" dirty="0"/>
          </a:p>
          <a:p>
            <a:pPr marL="0" indent="0">
              <a:buNone/>
            </a:pPr>
            <a:r>
              <a:rPr lang="en-US" sz="2800" dirty="0"/>
              <a:t>BUT CURSED BE THE DECEIVER, WHICH HATH IN HIS FLOCK A MALE, AND VOWETH, AND SACRIFICETH UNTO THE </a:t>
            </a:r>
            <a:r>
              <a:rPr lang="en-US" sz="2800" cap="small" dirty="0"/>
              <a:t>LORD</a:t>
            </a:r>
            <a:r>
              <a:rPr lang="en-US" sz="2800" dirty="0"/>
              <a:t> A CORRUPT THING: FOR I AM A GREAT KING, SAITH THE </a:t>
            </a:r>
            <a:r>
              <a:rPr lang="en-US" sz="2800" cap="small" dirty="0"/>
              <a:t>LORD</a:t>
            </a:r>
            <a:r>
              <a:rPr lang="en-US" sz="2800" dirty="0"/>
              <a:t> OF HOSTS, AND MY NAME IS DREADFUL AMONG THE HEATHEN.</a:t>
            </a:r>
          </a:p>
          <a:p>
            <a:pPr marL="0" indent="0">
              <a:buNone/>
            </a:pPr>
            <a:endParaRPr lang="en-US" sz="1000" dirty="0"/>
          </a:p>
          <a:p>
            <a:pPr marL="0" indent="0">
              <a:buNone/>
            </a:pPr>
            <a:r>
              <a:rPr lang="en-US" sz="2800" dirty="0"/>
              <a:t>MALACHI 3: 9</a:t>
            </a:r>
          </a:p>
          <a:p>
            <a:pPr marL="0" indent="0">
              <a:buNone/>
            </a:pPr>
            <a:endParaRPr lang="en-US" sz="1000" dirty="0"/>
          </a:p>
          <a:p>
            <a:pPr marL="0" indent="0">
              <a:buNone/>
            </a:pPr>
            <a:r>
              <a:rPr lang="en-US" sz="2800" dirty="0"/>
              <a:t>YE ARE CURSED WITH A CURSE: FOR YE HAVE ROBBED ME, EVEN THIS WHOLE NATION.</a:t>
            </a:r>
          </a:p>
        </p:txBody>
      </p:sp>
    </p:spTree>
    <p:extLst>
      <p:ext uri="{BB962C8B-B14F-4D97-AF65-F5344CB8AC3E}">
        <p14:creationId xmlns:p14="http://schemas.microsoft.com/office/powerpoint/2010/main" val="26030410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3: 10</a:t>
            </a:r>
          </a:p>
          <a:p>
            <a:pPr marL="0" indent="0">
              <a:lnSpc>
                <a:spcPct val="100000"/>
              </a:lnSpc>
              <a:spcBef>
                <a:spcPts val="0"/>
              </a:spcBef>
              <a:buNone/>
            </a:pPr>
            <a:endParaRPr lang="en-US" sz="1100" dirty="0"/>
          </a:p>
          <a:p>
            <a:pPr marL="0" indent="0">
              <a:buNone/>
            </a:pPr>
            <a:r>
              <a:rPr lang="en-US" sz="2800" dirty="0"/>
              <a:t>BRING YE ALL THE TITHES INTO THE STOREHOUSE, THAT THERE MAY BE MEAT IN MINE HOUSE, AND PROVE ME NOW HEREWITH, SAITH THE </a:t>
            </a:r>
            <a:r>
              <a:rPr lang="en-US" sz="2800" cap="small" dirty="0"/>
              <a:t>LORD</a:t>
            </a:r>
            <a:r>
              <a:rPr lang="en-US" sz="2800" dirty="0"/>
              <a:t> OF HOSTS, IF I WILL NOT OPEN YOU THE WINDOWS OF HEAVEN, AND POUR YOU OUT A BLESSING, THAT THERE SHALL NOT BE ROOM ENOUGH TO RECEIVE IT.</a:t>
            </a:r>
          </a:p>
        </p:txBody>
      </p:sp>
      <p:sp>
        <p:nvSpPr>
          <p:cNvPr id="3" name="TextBox 2">
            <a:extLst>
              <a:ext uri="{FF2B5EF4-FFF2-40B4-BE49-F238E27FC236}">
                <a16:creationId xmlns:a16="http://schemas.microsoft.com/office/drawing/2014/main" id="{09CFAECC-7106-4A2F-9C16-CDB6D1B7E722}"/>
              </a:ext>
            </a:extLst>
          </p:cNvPr>
          <p:cNvSpPr txBox="1"/>
          <p:nvPr/>
        </p:nvSpPr>
        <p:spPr>
          <a:xfrm>
            <a:off x="1272403" y="5334000"/>
            <a:ext cx="9647193" cy="523220"/>
          </a:xfrm>
          <a:prstGeom prst="rect">
            <a:avLst/>
          </a:prstGeom>
          <a:noFill/>
        </p:spPr>
        <p:txBody>
          <a:bodyPr wrap="none" rtlCol="0">
            <a:spAutoFit/>
          </a:bodyPr>
          <a:lstStyle/>
          <a:p>
            <a:r>
              <a:rPr lang="en-US" sz="2800" dirty="0"/>
              <a:t>UNFORTUNATELY THERE ARE THOSE WHO ARE CROOKS</a:t>
            </a:r>
          </a:p>
        </p:txBody>
      </p:sp>
    </p:spTree>
    <p:extLst>
      <p:ext uri="{BB962C8B-B14F-4D97-AF65-F5344CB8AC3E}">
        <p14:creationId xmlns:p14="http://schemas.microsoft.com/office/powerpoint/2010/main" val="39488888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MALACHI 3: 11</a:t>
            </a:r>
          </a:p>
          <a:p>
            <a:pPr marL="0" indent="0">
              <a:lnSpc>
                <a:spcPct val="100000"/>
              </a:lnSpc>
              <a:spcBef>
                <a:spcPts val="0"/>
              </a:spcBef>
              <a:buNone/>
            </a:pPr>
            <a:endParaRPr lang="en-US" sz="1100" dirty="0"/>
          </a:p>
          <a:p>
            <a:pPr marL="0" indent="0">
              <a:buNone/>
            </a:pPr>
            <a:r>
              <a:rPr lang="en-US" sz="2800" dirty="0"/>
              <a:t>AND I WILL REBUKE THE DEVOURER FOR YOUR SAKES, AND HE SHALL NOT DESTROY THE FRUITS OF YOUR GROUND; NEITHER SHALL YOUR VINE CAST HER FRUIT BEFORE THE TIME IN THE FIELD, SAITH THE </a:t>
            </a:r>
            <a:r>
              <a:rPr lang="en-US" sz="2800" cap="small" dirty="0"/>
              <a:t>LORD</a:t>
            </a:r>
            <a:r>
              <a:rPr lang="en-US" sz="2800" dirty="0"/>
              <a:t>OF HOSTS.</a:t>
            </a:r>
          </a:p>
        </p:txBody>
      </p:sp>
    </p:spTree>
    <p:extLst>
      <p:ext uri="{BB962C8B-B14F-4D97-AF65-F5344CB8AC3E}">
        <p14:creationId xmlns:p14="http://schemas.microsoft.com/office/powerpoint/2010/main" val="1098269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GENESIS 8: 22</a:t>
            </a:r>
          </a:p>
          <a:p>
            <a:pPr marL="0" indent="0">
              <a:lnSpc>
                <a:spcPct val="100000"/>
              </a:lnSpc>
              <a:spcBef>
                <a:spcPts val="0"/>
              </a:spcBef>
              <a:buNone/>
            </a:pPr>
            <a:endParaRPr lang="en-US" sz="1100" dirty="0"/>
          </a:p>
          <a:p>
            <a:pPr marL="0" indent="0">
              <a:buNone/>
            </a:pPr>
            <a:r>
              <a:rPr lang="en-US" sz="2800" dirty="0"/>
              <a:t>WHILE THE EARTH REMAINETH, SEEDTIME AND HARVEST, AND COLD AND HEAT, AND SUMMER AND WINTER, AND DAY AND NIGHT SHALL NOT CEASE.</a:t>
            </a:r>
          </a:p>
          <a:p>
            <a:pPr marL="0" indent="0">
              <a:buNone/>
            </a:pPr>
            <a:endParaRPr lang="en-US" sz="2800" dirty="0"/>
          </a:p>
          <a:p>
            <a:pPr marL="0" indent="0">
              <a:buNone/>
            </a:pPr>
            <a:r>
              <a:rPr lang="en-US" sz="2800" dirty="0"/>
              <a:t>IF YOU SOW YOU WILL REAP</a:t>
            </a:r>
          </a:p>
          <a:p>
            <a:pPr marL="0" indent="0">
              <a:buNone/>
            </a:pPr>
            <a:r>
              <a:rPr lang="en-US" sz="2800" dirty="0"/>
              <a:t>IF YOU GIVE, IT WILL BE GIVEN UNTO YOU</a:t>
            </a:r>
          </a:p>
          <a:p>
            <a:pPr marL="0" indent="0">
              <a:buNone/>
            </a:pPr>
            <a:r>
              <a:rPr lang="en-US" sz="2800" dirty="0"/>
              <a:t>THIS IS A LAW NATURALLY AND SPIRITUALLY</a:t>
            </a:r>
          </a:p>
        </p:txBody>
      </p:sp>
    </p:spTree>
    <p:extLst>
      <p:ext uri="{BB962C8B-B14F-4D97-AF65-F5344CB8AC3E}">
        <p14:creationId xmlns:p14="http://schemas.microsoft.com/office/powerpoint/2010/main" val="6626998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heel(1)">
                                      <p:cBhvr>
                                        <p:cTn id="7" dur="20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heel(1)">
                                      <p:cBhvr>
                                        <p:cTn id="12" dur="20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heel(1)">
                                      <p:cBhvr>
                                        <p:cTn id="1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GALATIANS 6: 7 - 8</a:t>
            </a:r>
          </a:p>
          <a:p>
            <a:pPr marL="0" indent="0">
              <a:lnSpc>
                <a:spcPct val="100000"/>
              </a:lnSpc>
              <a:spcBef>
                <a:spcPts val="0"/>
              </a:spcBef>
              <a:buNone/>
            </a:pPr>
            <a:endParaRPr lang="en-US" sz="1000" dirty="0"/>
          </a:p>
          <a:p>
            <a:pPr marL="0" indent="0">
              <a:buNone/>
            </a:pPr>
            <a:r>
              <a:rPr lang="en-US" sz="2800" dirty="0"/>
              <a:t>7.  BE NOT DECEIVED; GOD IS NOT MOCKED: FOR WHATSOEVER A MAN SOWETH, THAT SHALL HE ALSO REAP.</a:t>
            </a:r>
          </a:p>
          <a:p>
            <a:pPr marL="0" indent="0">
              <a:buNone/>
            </a:pPr>
            <a:endParaRPr lang="en-US" sz="1000" dirty="0"/>
          </a:p>
          <a:p>
            <a:pPr marL="0" indent="0">
              <a:buNone/>
            </a:pPr>
            <a:r>
              <a:rPr lang="en-US" sz="2800" dirty="0"/>
              <a:t>8.  FOR HE THAT SOWETH TO HIS FLESH SHALL OF THE FLESH REAP CORRUPTION; BUT HE THAT SOWETH TO THE SPIRIT SHALL OF THE SPIRIT REAP LIFE EVERLASTING.</a:t>
            </a:r>
          </a:p>
          <a:p>
            <a:pPr marL="0" indent="0">
              <a:buNone/>
            </a:pPr>
            <a:endParaRPr lang="en-US" sz="1000" dirty="0"/>
          </a:p>
          <a:p>
            <a:pPr marL="0" indent="0">
              <a:buNone/>
            </a:pPr>
            <a:r>
              <a:rPr lang="en-US" sz="2800" dirty="0"/>
              <a:t>9.  AND LET US NOT BE WEARY IN WELL DOING: FOR IN DUE SEASON WE SHALL REAP, IF WE FAINT NOT.</a:t>
            </a:r>
          </a:p>
        </p:txBody>
      </p:sp>
    </p:spTree>
    <p:extLst>
      <p:ext uri="{BB962C8B-B14F-4D97-AF65-F5344CB8AC3E}">
        <p14:creationId xmlns:p14="http://schemas.microsoft.com/office/powerpoint/2010/main" val="1025636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838200" y="2133600"/>
            <a:ext cx="10287000" cy="3924151"/>
          </a:xfrm>
          <a:prstGeom prst="rect">
            <a:avLst/>
          </a:prstGeom>
          <a:noFill/>
        </p:spPr>
        <p:txBody>
          <a:bodyPr wrap="square" rtlCol="0">
            <a:spAutoFit/>
          </a:bodyPr>
          <a:lstStyle/>
          <a:p>
            <a:pPr marL="457200" indent="-457200">
              <a:spcBef>
                <a:spcPts val="600"/>
              </a:spcBef>
              <a:buFont typeface="Wingdings" panose="05000000000000000000" pitchFamily="2" charset="2"/>
              <a:buChar char="Ø"/>
            </a:pPr>
            <a:r>
              <a:rPr lang="en-US" sz="2800" dirty="0"/>
              <a:t>PEOPLE WITH NO MONEY CAN SOW</a:t>
            </a:r>
          </a:p>
          <a:p>
            <a:pPr marL="457200" indent="-457200">
              <a:spcBef>
                <a:spcPts val="600"/>
              </a:spcBef>
              <a:buFont typeface="Wingdings" panose="05000000000000000000" pitchFamily="2" charset="2"/>
              <a:buChar char="Ø"/>
            </a:pPr>
            <a:r>
              <a:rPr lang="en-US" sz="2800" dirty="0"/>
              <a:t>CHILDREN CAN SOW MONEY/TOYS/CLOTHES</a:t>
            </a:r>
          </a:p>
          <a:p>
            <a:pPr marL="914400" lvl="1" indent="-457200">
              <a:spcBef>
                <a:spcPts val="600"/>
              </a:spcBef>
              <a:buFont typeface="Wingdings" panose="05000000000000000000" pitchFamily="2" charset="2"/>
              <a:buChar char="Ø"/>
            </a:pPr>
            <a:r>
              <a:rPr lang="en-US" sz="2800" dirty="0"/>
              <a:t> INSTEAD OF TELLING THEM YOU CAN’T AFFORD SOMETHING, ENCOURAGE THEM TO SOW FOR IT</a:t>
            </a:r>
          </a:p>
          <a:p>
            <a:pPr marL="914400" lvl="1" indent="-457200">
              <a:spcBef>
                <a:spcPts val="600"/>
              </a:spcBef>
              <a:buFont typeface="Wingdings" panose="05000000000000000000" pitchFamily="2" charset="2"/>
              <a:buChar char="Ø"/>
            </a:pPr>
            <a:r>
              <a:rPr lang="en-US" sz="2800" dirty="0"/>
              <a:t> BE CAREFUL NOT INSTILL A POVERTY MENTALITY IN THEM</a:t>
            </a:r>
          </a:p>
          <a:p>
            <a:pPr marL="457200" indent="-457200">
              <a:spcBef>
                <a:spcPts val="600"/>
              </a:spcBef>
              <a:buFont typeface="Wingdings" panose="05000000000000000000" pitchFamily="2" charset="2"/>
              <a:buChar char="Ø"/>
            </a:pPr>
            <a:r>
              <a:rPr lang="en-US" sz="2800" dirty="0"/>
              <a:t>PEOPLE ON A FIXED INCOME CAN SOW</a:t>
            </a:r>
          </a:p>
          <a:p>
            <a:pPr marL="457200" indent="-457200">
              <a:spcBef>
                <a:spcPts val="600"/>
              </a:spcBef>
              <a:buFont typeface="Wingdings" panose="05000000000000000000" pitchFamily="2" charset="2"/>
              <a:buChar char="Ø"/>
            </a:pPr>
            <a:r>
              <a:rPr lang="en-US" sz="2800" dirty="0"/>
              <a:t>NEARLY EVERYONE CAN SOW SOMETHING</a:t>
            </a:r>
            <a:endParaRPr lang="en-US" sz="1000" dirty="0"/>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2871386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2D26-3E18-4F34-9AFA-91BD36DF4430}"/>
              </a:ext>
            </a:extLst>
          </p:cNvPr>
          <p:cNvSpPr>
            <a:spLocks noGrp="1"/>
          </p:cNvSpPr>
          <p:nvPr>
            <p:ph type="title"/>
          </p:nvPr>
        </p:nvSpPr>
        <p:spPr>
          <a:xfrm>
            <a:off x="609600" y="457200"/>
            <a:ext cx="10820400" cy="999068"/>
          </a:xfrm>
        </p:spPr>
        <p:txBody>
          <a:bodyPr>
            <a:normAutofit/>
          </a:bodyPr>
          <a:lstStyle/>
          <a:p>
            <a:pPr algn="ctr"/>
            <a:r>
              <a:rPr lang="en-US" sz="6000" dirty="0"/>
              <a:t>THE QUESTION IS…</a:t>
            </a:r>
          </a:p>
        </p:txBody>
      </p:sp>
      <p:sp>
        <p:nvSpPr>
          <p:cNvPr id="3" name="Text Placeholder 2">
            <a:extLst>
              <a:ext uri="{FF2B5EF4-FFF2-40B4-BE49-F238E27FC236}">
                <a16:creationId xmlns:a16="http://schemas.microsoft.com/office/drawing/2014/main" id="{24C0A9CA-D3BD-4E21-85EA-458149527FAE}"/>
              </a:ext>
            </a:extLst>
          </p:cNvPr>
          <p:cNvSpPr>
            <a:spLocks noGrp="1"/>
          </p:cNvSpPr>
          <p:nvPr>
            <p:ph type="body" sz="half" idx="2"/>
          </p:nvPr>
        </p:nvSpPr>
        <p:spPr>
          <a:xfrm>
            <a:off x="228600" y="1828800"/>
            <a:ext cx="11811000" cy="2057400"/>
          </a:xfrm>
        </p:spPr>
        <p:txBody>
          <a:bodyPr>
            <a:noAutofit/>
          </a:bodyPr>
          <a:lstStyle/>
          <a:p>
            <a:pPr algn="ctr"/>
            <a:r>
              <a:rPr lang="en-US" sz="3600" dirty="0"/>
              <a:t>WHY ISN’T EVERYONE INCREASING, PROSPERING, AND GROWING?</a:t>
            </a:r>
          </a:p>
        </p:txBody>
      </p:sp>
    </p:spTree>
    <p:extLst>
      <p:ext uri="{BB962C8B-B14F-4D97-AF65-F5344CB8AC3E}">
        <p14:creationId xmlns:p14="http://schemas.microsoft.com/office/powerpoint/2010/main" val="6818850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2</a:t>
            </a:r>
            <a:r>
              <a:rPr lang="en-US" sz="3200" baseline="30000" dirty="0"/>
              <a:t>ND</a:t>
            </a:r>
            <a:r>
              <a:rPr lang="en-US" sz="3200" dirty="0"/>
              <a:t> LAW: SOWING &amp; REAPING</a:t>
            </a:r>
          </a:p>
          <a:p>
            <a:pPr marL="0" indent="0">
              <a:lnSpc>
                <a:spcPct val="100000"/>
              </a:lnSpc>
              <a:spcBef>
                <a:spcPts val="0"/>
              </a:spcBef>
              <a:buNone/>
            </a:pPr>
            <a:endParaRPr lang="en-US" sz="1000" dirty="0"/>
          </a:p>
          <a:p>
            <a:pPr marL="0" indent="0">
              <a:lnSpc>
                <a:spcPct val="100000"/>
              </a:lnSpc>
              <a:spcBef>
                <a:spcPts val="0"/>
              </a:spcBef>
              <a:buNone/>
            </a:pPr>
            <a:r>
              <a:rPr lang="en-US" sz="3200" dirty="0"/>
              <a:t>LUKE 21: 1 - 3</a:t>
            </a:r>
          </a:p>
          <a:p>
            <a:pPr marL="0" indent="0">
              <a:lnSpc>
                <a:spcPct val="100000"/>
              </a:lnSpc>
              <a:spcBef>
                <a:spcPts val="0"/>
              </a:spcBef>
              <a:buNone/>
            </a:pPr>
            <a:endParaRPr lang="en-US" sz="1000" dirty="0"/>
          </a:p>
          <a:p>
            <a:pPr marL="457200" indent="-457200">
              <a:buAutoNum type="arabicPeriod"/>
            </a:pPr>
            <a:r>
              <a:rPr lang="en-US" sz="2800" dirty="0"/>
              <a:t>AND HE LOOKED UP, AND SAW THE RICH MEN CASTING THEIR GIFTS INTO THE TREASURY</a:t>
            </a:r>
            <a:r>
              <a:rPr lang="en-US" dirty="0"/>
              <a:t>.</a:t>
            </a:r>
            <a:endParaRPr lang="en-US" sz="1000" dirty="0"/>
          </a:p>
          <a:p>
            <a:pPr marL="344488" indent="-344488">
              <a:buNone/>
            </a:pPr>
            <a:r>
              <a:rPr lang="en-US" sz="2800" dirty="0"/>
              <a:t>2. AND HE SAW ALSO A CERTAIN POOR WIDOW CASTING IN THITHER TWO MITES.</a:t>
            </a:r>
          </a:p>
          <a:p>
            <a:pPr marL="344488" indent="-344488">
              <a:buNone/>
            </a:pPr>
            <a:r>
              <a:rPr lang="en-US" sz="2800" dirty="0"/>
              <a:t>3. AND HE SAID, OF A TRUTH I SAY UNTO YOU, THAT THIS POOR WIDOW HATH CAST IN MORE THAN THEY ALL:</a:t>
            </a:r>
          </a:p>
        </p:txBody>
      </p:sp>
    </p:spTree>
    <p:extLst>
      <p:ext uri="{BB962C8B-B14F-4D97-AF65-F5344CB8AC3E}">
        <p14:creationId xmlns:p14="http://schemas.microsoft.com/office/powerpoint/2010/main" val="3278445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1257300" y="1828800"/>
            <a:ext cx="9677400" cy="4648200"/>
          </a:xfrm>
        </p:spPr>
        <p:txBody>
          <a:bodyPr>
            <a:normAutofit/>
          </a:bodyPr>
          <a:lstStyle/>
          <a:p>
            <a:pPr marL="0" indent="0">
              <a:lnSpc>
                <a:spcPct val="100000"/>
              </a:lnSpc>
              <a:spcBef>
                <a:spcPts val="0"/>
              </a:spcBef>
              <a:buNone/>
            </a:pPr>
            <a:r>
              <a:rPr lang="en-US" sz="3200" dirty="0"/>
              <a:t>2</a:t>
            </a:r>
            <a:r>
              <a:rPr lang="en-US" sz="3200" baseline="30000" dirty="0"/>
              <a:t>ND</a:t>
            </a:r>
            <a:r>
              <a:rPr lang="en-US" sz="3200" dirty="0"/>
              <a:t> LAW: SOWING &amp; REAPING</a:t>
            </a:r>
          </a:p>
          <a:p>
            <a:pPr marL="0" indent="0">
              <a:lnSpc>
                <a:spcPct val="100000"/>
              </a:lnSpc>
              <a:spcBef>
                <a:spcPts val="0"/>
              </a:spcBef>
              <a:buNone/>
            </a:pPr>
            <a:endParaRPr lang="en-US" sz="1000" dirty="0"/>
          </a:p>
          <a:p>
            <a:pPr marL="0" indent="0">
              <a:lnSpc>
                <a:spcPct val="100000"/>
              </a:lnSpc>
              <a:spcBef>
                <a:spcPts val="0"/>
              </a:spcBef>
              <a:buNone/>
            </a:pPr>
            <a:r>
              <a:rPr lang="en-US" sz="3200" dirty="0"/>
              <a:t>LUKE 21: 4</a:t>
            </a:r>
          </a:p>
          <a:p>
            <a:pPr marL="0" indent="0">
              <a:lnSpc>
                <a:spcPct val="100000"/>
              </a:lnSpc>
              <a:spcBef>
                <a:spcPts val="0"/>
              </a:spcBef>
              <a:buNone/>
            </a:pPr>
            <a:endParaRPr lang="en-US" sz="1000" dirty="0"/>
          </a:p>
          <a:p>
            <a:pPr marL="0" indent="0">
              <a:buNone/>
            </a:pPr>
            <a:r>
              <a:rPr lang="en-US" sz="2800" dirty="0"/>
              <a:t>FOR ALL THESE HAVE OF THEIR ABUNDANCE CAST IN UNTO THE OFFERINGS OF GOD: BUT SHE OF HER PENURY HATH CAST IN ALL THE LIVING THAT SHE HAD.</a:t>
            </a:r>
          </a:p>
        </p:txBody>
      </p:sp>
    </p:spTree>
    <p:extLst>
      <p:ext uri="{BB962C8B-B14F-4D97-AF65-F5344CB8AC3E}">
        <p14:creationId xmlns:p14="http://schemas.microsoft.com/office/powerpoint/2010/main" val="258410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838200" y="2147024"/>
            <a:ext cx="10287000" cy="2400657"/>
          </a:xfrm>
          <a:prstGeom prst="rect">
            <a:avLst/>
          </a:prstGeom>
          <a:noFill/>
        </p:spPr>
        <p:txBody>
          <a:bodyPr wrap="square" rtlCol="0">
            <a:spAutoFit/>
          </a:bodyPr>
          <a:lstStyle/>
          <a:p>
            <a:pPr marL="457200" indent="-457200">
              <a:spcBef>
                <a:spcPts val="600"/>
              </a:spcBef>
              <a:buFont typeface="Wingdings" panose="05000000000000000000" pitchFamily="2" charset="2"/>
              <a:buChar char="Ø"/>
            </a:pPr>
            <a:r>
              <a:rPr lang="en-US" sz="2800" dirty="0"/>
              <a:t>JESUS STILL WATCH THE OFFERINGS</a:t>
            </a:r>
          </a:p>
          <a:p>
            <a:pPr marL="457200" indent="-457200">
              <a:spcBef>
                <a:spcPts val="600"/>
              </a:spcBef>
              <a:buFont typeface="Wingdings" panose="05000000000000000000" pitchFamily="2" charset="2"/>
              <a:buChar char="Ø"/>
            </a:pPr>
            <a:r>
              <a:rPr lang="en-US" sz="2800" dirty="0"/>
              <a:t>GOD DOES NOT LOOK AT THE AMOUNT OF THE OFFERING, HE LOOKS AT THE PERCENTAGE</a:t>
            </a:r>
          </a:p>
          <a:p>
            <a:pPr marL="457200" indent="-457200">
              <a:spcBef>
                <a:spcPts val="600"/>
              </a:spcBef>
              <a:buFont typeface="Wingdings" panose="05000000000000000000" pitchFamily="2" charset="2"/>
              <a:buChar char="Ø"/>
            </a:pPr>
            <a:r>
              <a:rPr lang="en-US" sz="2800" dirty="0"/>
              <a:t>GOD LOOKS AT WHAT YOU GIVE IN RELATION TO HOW MUCH YOU HAVE LEFT</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056432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EBA8-7305-47A7-9877-622AC95B3C51}"/>
              </a:ext>
            </a:extLst>
          </p:cNvPr>
          <p:cNvSpPr>
            <a:spLocks noGrp="1"/>
          </p:cNvSpPr>
          <p:nvPr>
            <p:ph type="title"/>
          </p:nvPr>
        </p:nvSpPr>
        <p:spPr>
          <a:xfrm>
            <a:off x="1028821" y="533400"/>
            <a:ext cx="10146186" cy="2511835"/>
          </a:xfrm>
        </p:spPr>
        <p:txBody>
          <a:bodyPr anchor="ctr">
            <a:normAutofit/>
          </a:bodyPr>
          <a:lstStyle/>
          <a:p>
            <a:pPr algn="ctr"/>
            <a:r>
              <a:rPr lang="en-US" sz="8800" dirty="0"/>
              <a:t>NEWS FLASH #4</a:t>
            </a:r>
          </a:p>
        </p:txBody>
      </p:sp>
      <p:sp>
        <p:nvSpPr>
          <p:cNvPr id="3" name="Text Placeholder 2">
            <a:extLst>
              <a:ext uri="{FF2B5EF4-FFF2-40B4-BE49-F238E27FC236}">
                <a16:creationId xmlns:a16="http://schemas.microsoft.com/office/drawing/2014/main" id="{CA0197C6-81BA-4497-9511-D5DABBB434FC}"/>
              </a:ext>
            </a:extLst>
          </p:cNvPr>
          <p:cNvSpPr>
            <a:spLocks noGrp="1"/>
          </p:cNvSpPr>
          <p:nvPr>
            <p:ph type="body" sz="half" idx="2"/>
          </p:nvPr>
        </p:nvSpPr>
        <p:spPr>
          <a:xfrm>
            <a:off x="1024467" y="2590800"/>
            <a:ext cx="10144654" cy="2057401"/>
          </a:xfrm>
        </p:spPr>
        <p:txBody>
          <a:bodyPr anchor="ctr">
            <a:normAutofit/>
          </a:bodyPr>
          <a:lstStyle/>
          <a:p>
            <a:pPr algn="ctr"/>
            <a:r>
              <a:rPr lang="en-US" sz="4000" dirty="0">
                <a:solidFill>
                  <a:prstClr val="white"/>
                </a:solidFill>
              </a:rPr>
              <a:t>MEN, COUNT WHAT THEY SEE YOU DO</a:t>
            </a:r>
          </a:p>
          <a:p>
            <a:pPr algn="ctr"/>
            <a:r>
              <a:rPr lang="en-US" sz="4000" dirty="0">
                <a:solidFill>
                  <a:prstClr val="white"/>
                </a:solidFill>
              </a:rPr>
              <a:t>GOD, COUNTS EVERTHING YOU DO</a:t>
            </a:r>
            <a:endParaRPr lang="en-US" sz="4000" dirty="0"/>
          </a:p>
        </p:txBody>
      </p:sp>
    </p:spTree>
    <p:extLst>
      <p:ext uri="{BB962C8B-B14F-4D97-AF65-F5344CB8AC3E}">
        <p14:creationId xmlns:p14="http://schemas.microsoft.com/office/powerpoint/2010/main" val="40853243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8.33333E-7 -2.22222E-6 L 8.33333E-7 -0.07222 " pathEditMode="relative" rAng="0" ptsTypes="AA">
                                      <p:cBhvr>
                                        <p:cTn id="10"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1.66667E-6 3.7037E-7 L 1.66667E-6 -0.07222 " pathEditMode="relative" rAng="0" ptsTypes="AA">
                                      <p:cBhvr>
                                        <p:cTn id="18"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19" dur="125" fill="hold">
                                          <p:stCondLst>
                                            <p:cond delay="0"/>
                                          </p:stCondLst>
                                        </p:cTn>
                                        <p:tgtEl>
                                          <p:spTgt spid="3">
                                            <p:txEl>
                                              <p:pRg st="1" end="1"/>
                                            </p:txEl>
                                          </p:spTgt>
                                        </p:tgtEl>
                                        <p:attrNameLst>
                                          <p:attrName>r</p:attrName>
                                        </p:attrNameLst>
                                      </p:cBhvr>
                                    </p:animRot>
                                    <p:animRot by="-1500000">
                                      <p:cBhvr>
                                        <p:cTn id="20" dur="125" fill="hold">
                                          <p:stCondLst>
                                            <p:cond delay="125"/>
                                          </p:stCondLst>
                                        </p:cTn>
                                        <p:tgtEl>
                                          <p:spTgt spid="3">
                                            <p:txEl>
                                              <p:pRg st="1" end="1"/>
                                            </p:txEl>
                                          </p:spTgt>
                                        </p:tgtEl>
                                        <p:attrNameLst>
                                          <p:attrName>r</p:attrName>
                                        </p:attrNameLst>
                                      </p:cBhvr>
                                    </p:animRot>
                                    <p:animRot by="-1500000">
                                      <p:cBhvr>
                                        <p:cTn id="21" dur="125" fill="hold">
                                          <p:stCondLst>
                                            <p:cond delay="250"/>
                                          </p:stCondLst>
                                        </p:cTn>
                                        <p:tgtEl>
                                          <p:spTgt spid="3">
                                            <p:txEl>
                                              <p:pRg st="1" end="1"/>
                                            </p:txEl>
                                          </p:spTgt>
                                        </p:tgtEl>
                                        <p:attrNameLst>
                                          <p:attrName>r</p:attrName>
                                        </p:attrNameLst>
                                      </p:cBhvr>
                                    </p:animRot>
                                    <p:animRot by="1500000">
                                      <p:cBhvr>
                                        <p:cTn id="22"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914400" y="2209800"/>
            <a:ext cx="10210800" cy="3908762"/>
          </a:xfrm>
          <a:prstGeom prst="rect">
            <a:avLst/>
          </a:prstGeom>
          <a:noFill/>
        </p:spPr>
        <p:txBody>
          <a:bodyPr wrap="square" rtlCol="0">
            <a:spAutoFit/>
          </a:bodyPr>
          <a:lstStyle/>
          <a:p>
            <a:r>
              <a:rPr lang="en-US" sz="3200" dirty="0"/>
              <a:t>2</a:t>
            </a:r>
            <a:r>
              <a:rPr lang="en-US" sz="3200" baseline="30000" dirty="0"/>
              <a:t>ND</a:t>
            </a:r>
            <a:r>
              <a:rPr lang="en-US" sz="3200" dirty="0"/>
              <a:t> LAW: SOWING &amp; REAPING</a:t>
            </a:r>
          </a:p>
          <a:p>
            <a:endParaRPr lang="en-US" sz="1000" dirty="0"/>
          </a:p>
          <a:p>
            <a:pPr marL="457200" indent="-457200">
              <a:buFont typeface="Wingdings" panose="05000000000000000000" pitchFamily="2" charset="2"/>
              <a:buChar char="v"/>
            </a:pPr>
            <a:r>
              <a:rPr lang="en-US" sz="2800" dirty="0"/>
              <a:t>OTHER THAN SOWING WITH YOUR FINANCIAL SUBSTANCES, YOU OUGHT TO ALSO SOW SPIRITUAL SEEDS – THE WORD, LOVE, KINDNESS, MERCY, FORGIVENESS, GOODNESS.</a:t>
            </a:r>
          </a:p>
          <a:p>
            <a:endParaRPr lang="en-US" sz="1000" dirty="0"/>
          </a:p>
          <a:p>
            <a:pPr marL="457200" indent="-457200">
              <a:buFont typeface="Wingdings" panose="05000000000000000000" pitchFamily="2" charset="2"/>
              <a:buChar char="v"/>
            </a:pPr>
            <a:r>
              <a:rPr lang="en-US" sz="2800" dirty="0"/>
              <a:t>YOU WILL NEVER GET A BETTER RETURN IN THE WORLD’S SYSTEM THAN YOU WILL BY INVESTING INTO GOD’S KINGGOM</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10911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II CORINTHIANS 9: 6 - 7</a:t>
            </a:r>
          </a:p>
          <a:p>
            <a:pPr marL="0" indent="0">
              <a:lnSpc>
                <a:spcPct val="100000"/>
              </a:lnSpc>
              <a:spcBef>
                <a:spcPts val="0"/>
              </a:spcBef>
              <a:buNone/>
            </a:pPr>
            <a:endParaRPr lang="en-US" sz="1100" dirty="0"/>
          </a:p>
          <a:p>
            <a:pPr marL="461963" indent="-461963">
              <a:buAutoNum type="arabicPeriod" startAt="6"/>
            </a:pPr>
            <a:r>
              <a:rPr lang="en-US" sz="2800" dirty="0"/>
              <a:t>BUT THIS I SAY, HE WHICH SOWETH SPARINGLY SHALL REAP ALSO SPARINGLY; AND HE WHICH SOWETH BOUNTIFULLY SHALL REAP ALSO BOUNTIFULLY.</a:t>
            </a:r>
          </a:p>
          <a:p>
            <a:pPr marL="0" indent="0">
              <a:buNone/>
            </a:pPr>
            <a:endParaRPr lang="en-US" sz="1000" dirty="0"/>
          </a:p>
          <a:p>
            <a:pPr marL="461963" indent="-461963">
              <a:buNone/>
            </a:pPr>
            <a:r>
              <a:rPr lang="en-US" sz="2800" dirty="0"/>
              <a:t>7.  EVERY MAN ACCORDING AS HE PURPOSETH IN HIS HEART, SO LET HIM GIVE; NOT GRUDGINGLY, OR OF NECESSITY: FOR GOD LOVEH A CHEERFUL GIVER.</a:t>
            </a:r>
          </a:p>
        </p:txBody>
      </p:sp>
    </p:spTree>
    <p:extLst>
      <p:ext uri="{BB962C8B-B14F-4D97-AF65-F5344CB8AC3E}">
        <p14:creationId xmlns:p14="http://schemas.microsoft.com/office/powerpoint/2010/main" val="21313590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371600" y="2514601"/>
            <a:ext cx="9753600" cy="3477875"/>
          </a:xfrm>
          <a:prstGeom prst="rect">
            <a:avLst/>
          </a:prstGeom>
          <a:noFill/>
        </p:spPr>
        <p:txBody>
          <a:bodyPr wrap="square" rtlCol="0">
            <a:spAutoFit/>
          </a:bodyPr>
          <a:lstStyle/>
          <a:p>
            <a:r>
              <a:rPr lang="en-US" sz="3200" dirty="0"/>
              <a:t>2</a:t>
            </a:r>
            <a:r>
              <a:rPr lang="en-US" sz="3200" baseline="30000" dirty="0"/>
              <a:t>ND</a:t>
            </a:r>
            <a:r>
              <a:rPr lang="en-US" sz="3200" dirty="0"/>
              <a:t> LAW: SOWING &amp; REAPING</a:t>
            </a:r>
          </a:p>
          <a:p>
            <a:endParaRPr lang="en-US" sz="1000" dirty="0"/>
          </a:p>
          <a:p>
            <a:pPr marL="457200" indent="-457200">
              <a:buFont typeface="Wingdings" panose="05000000000000000000" pitchFamily="2" charset="2"/>
              <a:buChar char="v"/>
            </a:pPr>
            <a:r>
              <a:rPr lang="en-US" sz="2800" dirty="0"/>
              <a:t>TITHING &amp; OFFERINGS IS GOD’S INVESTMENT PLAN FOR US</a:t>
            </a:r>
          </a:p>
          <a:p>
            <a:pPr marL="457200" indent="-457200">
              <a:buFont typeface="Wingdings" panose="05000000000000000000" pitchFamily="2" charset="2"/>
              <a:buChar char="v"/>
            </a:pPr>
            <a:r>
              <a:rPr lang="en-US" sz="2800" dirty="0"/>
              <a:t>THEREFORE, IF YOU SOW SPARRINGLY A LITTLE BIT YOU SHOULD EXPECT TO REAP A  LITTLE BIT &amp; VICE VERSA</a:t>
            </a:r>
          </a:p>
          <a:p>
            <a:pPr marL="457200" indent="-457200">
              <a:buFont typeface="Wingdings" panose="05000000000000000000" pitchFamily="2" charset="2"/>
              <a:buChar char="v"/>
            </a:pPr>
            <a:endParaRPr lang="en-US" sz="1000" dirty="0"/>
          </a:p>
          <a:p>
            <a:pPr marL="457200" indent="-457200">
              <a:buFont typeface="Wingdings" panose="05000000000000000000" pitchFamily="2" charset="2"/>
              <a:buChar char="v"/>
            </a:pPr>
            <a:r>
              <a:rPr lang="en-US" sz="2800" dirty="0"/>
              <a:t>WHATEVER MEASURE YOU MEET WITHALL, YOU WILL RECIEIVE OF IT THE SAME WAY</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3445567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II CORINTHIANS 9: 8</a:t>
            </a:r>
          </a:p>
          <a:p>
            <a:pPr marL="0" indent="0">
              <a:lnSpc>
                <a:spcPct val="100000"/>
              </a:lnSpc>
              <a:spcBef>
                <a:spcPts val="0"/>
              </a:spcBef>
              <a:buNone/>
            </a:pPr>
            <a:endParaRPr lang="en-US" sz="1100" dirty="0"/>
          </a:p>
          <a:p>
            <a:pPr marL="0" indent="0">
              <a:buNone/>
            </a:pPr>
            <a:r>
              <a:rPr lang="en-US" sz="3200" dirty="0"/>
              <a:t>AND GOD IS ABLE TO MAKE ALL GRACE ABOUND TOWARD YOU; THAT YE, ALWAYS HAVING ALL SUFFICIENCY IN ALL THINGS, MAY ABOUND TO EVERY GOOD WORK:</a:t>
            </a:r>
          </a:p>
        </p:txBody>
      </p:sp>
    </p:spTree>
    <p:extLst>
      <p:ext uri="{BB962C8B-B14F-4D97-AF65-F5344CB8AC3E}">
        <p14:creationId xmlns:p14="http://schemas.microsoft.com/office/powerpoint/2010/main" val="18335671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II CORINTHIANS 9: 9 - 10</a:t>
            </a:r>
          </a:p>
          <a:p>
            <a:pPr marL="0" indent="0">
              <a:lnSpc>
                <a:spcPct val="100000"/>
              </a:lnSpc>
              <a:spcBef>
                <a:spcPts val="0"/>
              </a:spcBef>
              <a:buNone/>
            </a:pPr>
            <a:endParaRPr lang="en-US" sz="1000" dirty="0"/>
          </a:p>
          <a:p>
            <a:pPr marL="0" indent="0">
              <a:lnSpc>
                <a:spcPct val="100000"/>
              </a:lnSpc>
              <a:spcBef>
                <a:spcPts val="600"/>
              </a:spcBef>
              <a:buNone/>
            </a:pPr>
            <a:r>
              <a:rPr lang="en-US" sz="2800" dirty="0"/>
              <a:t>9.  (AS IT IS WRITTEN, HE HATH DISPERSED ABROAD; HE HATH GIVEN TO THE POOR: HIS RIGHTEOUSNESS REMAINETH FOR EVER.</a:t>
            </a:r>
          </a:p>
          <a:p>
            <a:pPr marL="0" indent="0">
              <a:lnSpc>
                <a:spcPct val="100000"/>
              </a:lnSpc>
              <a:spcBef>
                <a:spcPts val="600"/>
              </a:spcBef>
              <a:buNone/>
            </a:pPr>
            <a:endParaRPr lang="en-US" sz="1000" dirty="0"/>
          </a:p>
          <a:p>
            <a:pPr marL="0" indent="0">
              <a:lnSpc>
                <a:spcPct val="100000"/>
              </a:lnSpc>
              <a:spcBef>
                <a:spcPts val="600"/>
              </a:spcBef>
              <a:buNone/>
            </a:pPr>
            <a:r>
              <a:rPr lang="en-US" sz="2800" dirty="0"/>
              <a:t>10.  NOW HE THAT MINISTERETH SEED TO THE SOWER BOTH MINISTER BREAD FOR YOUR FOOD, AND MULTIPLY YOUR SEED SOWN, AND INCREASE THE FRUITS OF YOUR RIGHTEOUSNESS;)</a:t>
            </a:r>
          </a:p>
        </p:txBody>
      </p:sp>
    </p:spTree>
    <p:extLst>
      <p:ext uri="{BB962C8B-B14F-4D97-AF65-F5344CB8AC3E}">
        <p14:creationId xmlns:p14="http://schemas.microsoft.com/office/powerpoint/2010/main" val="3097198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914400" y="2209324"/>
            <a:ext cx="10134600" cy="3785652"/>
          </a:xfrm>
          <a:prstGeom prst="rect">
            <a:avLst/>
          </a:prstGeom>
          <a:noFill/>
        </p:spPr>
        <p:txBody>
          <a:bodyPr wrap="square" rtlCol="0">
            <a:spAutoFit/>
          </a:bodyPr>
          <a:lstStyle/>
          <a:p>
            <a:r>
              <a:rPr lang="en-US" sz="3200" dirty="0"/>
              <a:t>2</a:t>
            </a:r>
            <a:r>
              <a:rPr lang="en-US" sz="3200" baseline="30000" dirty="0"/>
              <a:t>ND</a:t>
            </a:r>
            <a:r>
              <a:rPr lang="en-US" sz="3200" dirty="0"/>
              <a:t> LAW: SOWING &amp; REAPING</a:t>
            </a:r>
          </a:p>
          <a:p>
            <a:endParaRPr lang="en-US" sz="1000" dirty="0"/>
          </a:p>
          <a:p>
            <a:pPr marL="457200" indent="-457200">
              <a:buFont typeface="Wingdings" panose="05000000000000000000" pitchFamily="2" charset="2"/>
              <a:buChar char="v"/>
            </a:pPr>
            <a:r>
              <a:rPr lang="en-US" sz="2800" dirty="0"/>
              <a:t>IF YOU ARE EXPERIENCING LACK IN ANY AREA OF YOUR LIFE, EXAMINE YOUR SOWING LEVEL IN THAT AREA</a:t>
            </a:r>
          </a:p>
          <a:p>
            <a:pPr marL="457200" indent="-457200">
              <a:buFont typeface="Wingdings" panose="05000000000000000000" pitchFamily="2" charset="2"/>
              <a:buChar char="v"/>
            </a:pPr>
            <a:endParaRPr lang="en-US" sz="1000" dirty="0"/>
          </a:p>
          <a:p>
            <a:pPr marL="457200" indent="-457200">
              <a:buFont typeface="Wingdings" panose="05000000000000000000" pitchFamily="2" charset="2"/>
              <a:buChar char="v"/>
            </a:pPr>
            <a:r>
              <a:rPr lang="en-US" sz="2800" dirty="0"/>
              <a:t>IF YOU DO NOT SOW MUCH IN THAT AREA, YOU SHOULD EXPECT NOT TO REAP IN THAT AREA</a:t>
            </a:r>
          </a:p>
          <a:p>
            <a:pPr marL="457200" indent="-457200">
              <a:buFont typeface="Wingdings" panose="05000000000000000000" pitchFamily="2" charset="2"/>
              <a:buChar char="v"/>
            </a:pPr>
            <a:endParaRPr lang="en-US" sz="1000" dirty="0"/>
          </a:p>
          <a:p>
            <a:pPr marL="457200" indent="-457200">
              <a:buFont typeface="Wingdings" panose="05000000000000000000" pitchFamily="2" charset="2"/>
              <a:buChar char="v"/>
            </a:pPr>
            <a:r>
              <a:rPr lang="en-US" sz="2800" dirty="0"/>
              <a:t>IF YOU SOW BOUNTIFULLY, YOU WILL REAP BOUNTIFULLY</a:t>
            </a:r>
          </a:p>
          <a:p>
            <a:pPr marL="457200" indent="-457200">
              <a:buFont typeface="Wingdings" panose="05000000000000000000" pitchFamily="2" charset="2"/>
              <a:buChar char="v"/>
            </a:pPr>
            <a:endParaRPr lang="en-US" sz="1000" dirty="0"/>
          </a:p>
          <a:p>
            <a:pPr marL="457200" indent="-457200">
              <a:buFont typeface="Wingdings" panose="05000000000000000000" pitchFamily="2" charset="2"/>
              <a:buChar char="v"/>
            </a:pPr>
            <a:r>
              <a:rPr lang="en-US" sz="2800" dirty="0"/>
              <a:t>YOU MUST BE LED IN YOUR GIVING</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24659684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EBA8-7305-47A7-9877-622AC95B3C51}"/>
              </a:ext>
            </a:extLst>
          </p:cNvPr>
          <p:cNvSpPr>
            <a:spLocks noGrp="1"/>
          </p:cNvSpPr>
          <p:nvPr>
            <p:ph type="title"/>
          </p:nvPr>
        </p:nvSpPr>
        <p:spPr>
          <a:xfrm>
            <a:off x="1028821" y="533400"/>
            <a:ext cx="10146186" cy="2511835"/>
          </a:xfrm>
        </p:spPr>
        <p:txBody>
          <a:bodyPr anchor="ctr">
            <a:normAutofit/>
          </a:bodyPr>
          <a:lstStyle/>
          <a:p>
            <a:pPr algn="ctr"/>
            <a:r>
              <a:rPr lang="en-US" sz="8800" dirty="0"/>
              <a:t>NEWS FLASH #1</a:t>
            </a:r>
          </a:p>
        </p:txBody>
      </p:sp>
      <p:sp>
        <p:nvSpPr>
          <p:cNvPr id="3" name="Text Placeholder 2">
            <a:extLst>
              <a:ext uri="{FF2B5EF4-FFF2-40B4-BE49-F238E27FC236}">
                <a16:creationId xmlns:a16="http://schemas.microsoft.com/office/drawing/2014/main" id="{CA0197C6-81BA-4497-9511-D5DABBB434FC}"/>
              </a:ext>
            </a:extLst>
          </p:cNvPr>
          <p:cNvSpPr>
            <a:spLocks noGrp="1"/>
          </p:cNvSpPr>
          <p:nvPr>
            <p:ph type="body" sz="half" idx="2"/>
          </p:nvPr>
        </p:nvSpPr>
        <p:spPr>
          <a:xfrm>
            <a:off x="1024467" y="2590800"/>
            <a:ext cx="10144654" cy="2057401"/>
          </a:xfrm>
        </p:spPr>
        <p:txBody>
          <a:bodyPr anchor="ctr">
            <a:normAutofit/>
          </a:bodyPr>
          <a:lstStyle/>
          <a:p>
            <a:pPr algn="ctr"/>
            <a:r>
              <a:rPr lang="en-US" sz="3600" dirty="0">
                <a:solidFill>
                  <a:prstClr val="white"/>
                </a:solidFill>
              </a:rPr>
              <a:t>EVERYTHING THAT IS GOING ON IN THE WORLD IS NOT GOD’S PERFECT WILL</a:t>
            </a:r>
            <a:endParaRPr lang="en-US" sz="2000" dirty="0"/>
          </a:p>
        </p:txBody>
      </p:sp>
    </p:spTree>
    <p:extLst>
      <p:ext uri="{BB962C8B-B14F-4D97-AF65-F5344CB8AC3E}">
        <p14:creationId xmlns:p14="http://schemas.microsoft.com/office/powerpoint/2010/main" val="32836667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914400" y="2209800"/>
            <a:ext cx="10287000" cy="4447371"/>
          </a:xfrm>
          <a:prstGeom prst="rect">
            <a:avLst/>
          </a:prstGeom>
          <a:noFill/>
        </p:spPr>
        <p:txBody>
          <a:bodyPr wrap="square" rtlCol="0">
            <a:spAutoFit/>
          </a:bodyPr>
          <a:lstStyle/>
          <a:p>
            <a:pPr>
              <a:spcBef>
                <a:spcPts val="600"/>
              </a:spcBef>
            </a:pPr>
            <a:r>
              <a:rPr lang="en-US" sz="3200" dirty="0"/>
              <a:t>2</a:t>
            </a:r>
            <a:r>
              <a:rPr lang="en-US" sz="3200" baseline="30000" dirty="0"/>
              <a:t>ND</a:t>
            </a:r>
            <a:r>
              <a:rPr lang="en-US" sz="3200" dirty="0"/>
              <a:t> LAW: SOWING &amp; REAPING</a:t>
            </a:r>
          </a:p>
          <a:p>
            <a:pPr>
              <a:spcBef>
                <a:spcPts val="600"/>
              </a:spcBef>
            </a:pPr>
            <a:endParaRPr lang="en-US" sz="1000" dirty="0"/>
          </a:p>
          <a:p>
            <a:pPr marL="457200" indent="-457200">
              <a:spcBef>
                <a:spcPts val="600"/>
              </a:spcBef>
              <a:buFont typeface="Wingdings" panose="05000000000000000000" pitchFamily="2" charset="2"/>
              <a:buChar char="Ø"/>
            </a:pPr>
            <a:r>
              <a:rPr lang="en-US" sz="2800" dirty="0"/>
              <a:t>EVERYTHING YOU GIVE, YOU SHOULD BE LOOKING AT IT AS AN INVESTMENT; A SEED</a:t>
            </a:r>
          </a:p>
          <a:p>
            <a:pPr marL="457200" indent="-457200">
              <a:spcBef>
                <a:spcPts val="600"/>
              </a:spcBef>
              <a:buFont typeface="Wingdings" panose="05000000000000000000" pitchFamily="2" charset="2"/>
              <a:buChar char="Ø"/>
            </a:pPr>
            <a:r>
              <a:rPr lang="en-US" sz="2800" dirty="0"/>
              <a:t>IF YOU GIVE IN 1’S, IT COMES BACK IN 1’S, 5: 5’S, 50: 50’S</a:t>
            </a:r>
          </a:p>
          <a:p>
            <a:pPr marL="457200" indent="-457200">
              <a:spcBef>
                <a:spcPts val="600"/>
              </a:spcBef>
              <a:buFont typeface="Wingdings" panose="05000000000000000000" pitchFamily="2" charset="2"/>
              <a:buChar char="Ø"/>
            </a:pPr>
            <a:r>
              <a:rPr lang="en-US" sz="2800" dirty="0"/>
              <a:t>YOU SOW IN SINGLE DIGITS, YOU RECEIVE IN THE SINGLE DIGITS  AND SO ON</a:t>
            </a:r>
          </a:p>
          <a:p>
            <a:pPr marL="457200" indent="-457200">
              <a:spcBef>
                <a:spcPts val="600"/>
              </a:spcBef>
              <a:buFont typeface="Wingdings" panose="05000000000000000000" pitchFamily="2" charset="2"/>
              <a:buChar char="Ø"/>
            </a:pPr>
            <a:r>
              <a:rPr lang="en-US" sz="2800" dirty="0"/>
              <a:t>GIVING IS THE CHIEF EXPPESSION OF LOVE (</a:t>
            </a:r>
            <a:r>
              <a:rPr lang="en-US" sz="2800" dirty="0">
                <a:solidFill>
                  <a:srgbClr val="FFFF00"/>
                </a:solidFill>
              </a:rPr>
              <a:t>JOHN 3: 16</a:t>
            </a:r>
            <a:r>
              <a:rPr lang="en-US" sz="2800" dirty="0"/>
              <a:t>)</a:t>
            </a:r>
          </a:p>
          <a:p>
            <a:pPr marL="457200" indent="-457200">
              <a:spcBef>
                <a:spcPts val="600"/>
              </a:spcBef>
              <a:buFont typeface="Wingdings" panose="05000000000000000000" pitchFamily="2" charset="2"/>
              <a:buChar char="Ø"/>
            </a:pPr>
            <a:endParaRPr lang="en-US" sz="1000" dirty="0"/>
          </a:p>
          <a:p>
            <a:pPr marL="457200" indent="-457200">
              <a:spcBef>
                <a:spcPts val="600"/>
              </a:spcBef>
              <a:buFont typeface="Wingdings" panose="05000000000000000000" pitchFamily="2" charset="2"/>
              <a:buChar char="Ø"/>
            </a:pPr>
            <a:r>
              <a:rPr lang="en-US" sz="2800" dirty="0"/>
              <a:t>THIS MUST BECOME A WAY OF LIFE FOR YOU</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971495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066800" y="2209800"/>
            <a:ext cx="10058400" cy="3631763"/>
          </a:xfrm>
          <a:prstGeom prst="rect">
            <a:avLst/>
          </a:prstGeom>
          <a:noFill/>
        </p:spPr>
        <p:txBody>
          <a:bodyPr wrap="square" rtlCol="0">
            <a:spAutoFit/>
          </a:bodyPr>
          <a:lstStyle/>
          <a:p>
            <a:pPr>
              <a:tabLst>
                <a:tab pos="4389438" algn="l"/>
              </a:tabLst>
            </a:pPr>
            <a:r>
              <a:rPr lang="en-US" sz="3200" dirty="0"/>
              <a:t>2</a:t>
            </a:r>
            <a:r>
              <a:rPr lang="en-US" sz="3200" baseline="30000" dirty="0"/>
              <a:t>ND</a:t>
            </a:r>
            <a:r>
              <a:rPr lang="en-US" sz="3200" dirty="0"/>
              <a:t> LAW: SOWING &amp; REAPING</a:t>
            </a:r>
          </a:p>
          <a:p>
            <a:pPr>
              <a:tabLst>
                <a:tab pos="4389438" algn="l"/>
              </a:tabLst>
            </a:pPr>
            <a:endParaRPr lang="en-US" sz="1000" dirty="0"/>
          </a:p>
          <a:p>
            <a:pPr>
              <a:tabLst>
                <a:tab pos="4389438" algn="l"/>
              </a:tabLst>
            </a:pPr>
            <a:r>
              <a:rPr lang="en-US" sz="2800" dirty="0"/>
              <a:t>LUKE 6: 36 - 37</a:t>
            </a:r>
          </a:p>
          <a:p>
            <a:endParaRPr lang="en-US" sz="1000" dirty="0"/>
          </a:p>
          <a:p>
            <a:r>
              <a:rPr lang="en-US" sz="2800" dirty="0"/>
              <a:t>36.  BE YE THEREFORE MERCIFUL, AS YOUR FATHER ALSO IS MERCIFUL.</a:t>
            </a:r>
          </a:p>
          <a:p>
            <a:endParaRPr lang="en-US" sz="1000" dirty="0"/>
          </a:p>
          <a:p>
            <a:r>
              <a:rPr lang="en-US" sz="2800" dirty="0"/>
              <a:t>37.  JUDGE NOT, AND YE SHALL NOT BE JUDGED: CONDEMN NOT, AND YE SHALL NOT BE CONDEMNED: FORGIVE, AND YE SHALL BE FORGIVEN:</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3070188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143000" y="2209800"/>
            <a:ext cx="9982200" cy="3539430"/>
          </a:xfrm>
          <a:prstGeom prst="rect">
            <a:avLst/>
          </a:prstGeom>
          <a:noFill/>
        </p:spPr>
        <p:txBody>
          <a:bodyPr wrap="square" rtlCol="0">
            <a:spAutoFit/>
          </a:bodyPr>
          <a:lstStyle/>
          <a:p>
            <a:pPr>
              <a:tabLst>
                <a:tab pos="4389438" algn="l"/>
              </a:tabLst>
            </a:pPr>
            <a:r>
              <a:rPr lang="en-US" sz="3200" dirty="0"/>
              <a:t>2</a:t>
            </a:r>
            <a:r>
              <a:rPr lang="en-US" sz="3200" baseline="30000" dirty="0"/>
              <a:t>ND</a:t>
            </a:r>
            <a:r>
              <a:rPr lang="en-US" sz="3200" dirty="0"/>
              <a:t> LAW: SOWING &amp; REAPING</a:t>
            </a:r>
          </a:p>
          <a:p>
            <a:pPr>
              <a:tabLst>
                <a:tab pos="4389438" algn="l"/>
              </a:tabLst>
            </a:pPr>
            <a:endParaRPr lang="en-US" sz="1000" dirty="0"/>
          </a:p>
          <a:p>
            <a:pPr>
              <a:tabLst>
                <a:tab pos="4389438" algn="l"/>
              </a:tabLst>
            </a:pPr>
            <a:r>
              <a:rPr lang="en-US" sz="3200" dirty="0"/>
              <a:t>LUKE 6: 38</a:t>
            </a:r>
          </a:p>
          <a:p>
            <a:endParaRPr lang="en-US" sz="1000" dirty="0"/>
          </a:p>
          <a:p>
            <a:r>
              <a:rPr lang="en-US" sz="2800" dirty="0"/>
              <a:t>GIVE, AND IT SHALL BE GIVEN UNTO YOU; GOOD MEASURE, PRESSED DOWN, AND SHAKEN TOGETHER, AND RUNNING OVER, SHALL MEN GIVE INTO YOUR BOSOM. FOR WITH THE SAME MEASURE THAT YE METE WITHAL IT SHALL BE MEASURED TO YOU AGAIN.</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510477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219200" y="2209800"/>
            <a:ext cx="9753600" cy="40626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2</a:t>
            </a:r>
            <a:r>
              <a:rPr kumimoji="0" lang="en-US" sz="3200" b="0" i="0" u="none" strike="noStrike" kern="1200" cap="none" spc="0" normalizeH="0" baseline="30000" noProof="0" dirty="0">
                <a:ln>
                  <a:noFill/>
                </a:ln>
                <a:solidFill>
                  <a:prstClr val="white"/>
                </a:solidFill>
                <a:effectLst/>
                <a:uLnTx/>
                <a:uFillTx/>
                <a:latin typeface="Century Gothic" panose="020B0502020202020204"/>
                <a:ea typeface="+mn-ea"/>
                <a:cs typeface="+mn-cs"/>
              </a:rPr>
              <a:t>ND</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 LAW: SOWING &amp; REAPING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SOWING BOUNTIFULLY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IF YOU DO A THOROUGH ANALYSIS OF ANY AREA THAT YOU ARE EXPERIENCING LACK, YOU SHOULD FIND THAT YOU HAVE NOT SOWN PLENTIFUL IN THAT AREA.</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GOD WILL NEVER STEAL FROM YOU.  IF HE REQUIRE SOMETHING OF YOU GIVE IT QUICKLY</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prstClr val="white"/>
                </a:solidFill>
                <a:effectLst/>
                <a:uLnTx/>
                <a:uFillTx/>
                <a:latin typeface="Century Gothic" panose="020B0502020202020204"/>
                <a:ea typeface="+mj-ea"/>
                <a:cs typeface="+mj-cs"/>
              </a:rPr>
              <a:t>LAWS OF INCREASE</a:t>
            </a:r>
            <a:endParaRPr kumimoji="0" lang="en-US" sz="4000" b="0"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642032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1371600" y="1828800"/>
            <a:ext cx="10134600" cy="4648200"/>
          </a:xfrm>
        </p:spPr>
        <p:txBody>
          <a:bodyPr>
            <a:normAutofit/>
          </a:bodyPr>
          <a:lstStyle/>
          <a:p>
            <a:pPr marL="0" indent="0">
              <a:lnSpc>
                <a:spcPct val="100000"/>
              </a:lnSpc>
              <a:spcBef>
                <a:spcPts val="0"/>
              </a:spcBef>
              <a:buNone/>
            </a:pPr>
            <a:r>
              <a:rPr lang="en-US" sz="3200" dirty="0"/>
              <a:t>LUKE 6: 31</a:t>
            </a:r>
          </a:p>
          <a:p>
            <a:pPr marL="0" indent="0">
              <a:lnSpc>
                <a:spcPct val="100000"/>
              </a:lnSpc>
              <a:spcBef>
                <a:spcPts val="0"/>
              </a:spcBef>
              <a:buNone/>
            </a:pPr>
            <a:endParaRPr lang="en-US" sz="1000" dirty="0"/>
          </a:p>
          <a:p>
            <a:pPr marL="0" indent="0">
              <a:buNone/>
            </a:pPr>
            <a:r>
              <a:rPr lang="en-US" sz="2800" dirty="0"/>
              <a:t>31. AND AS YE WOULD THAT MEN SHOULD DO TO YOU, DO YE ALSO TO THEM LIKEWISE.</a:t>
            </a:r>
          </a:p>
          <a:p>
            <a:pPr marL="0" indent="0">
              <a:buNone/>
            </a:pPr>
            <a:endParaRPr lang="en-US" sz="1000" dirty="0"/>
          </a:p>
          <a:p>
            <a:pPr marL="457200" indent="-457200">
              <a:buFont typeface="Wingdings" panose="05000000000000000000" pitchFamily="2" charset="2"/>
              <a:buChar char="Ø"/>
            </a:pPr>
            <a:r>
              <a:rPr lang="en-US" sz="2800" dirty="0"/>
              <a:t>GIVING IS MORE THAT PUTTING MONEY IN THE OFFERING PLATE</a:t>
            </a:r>
          </a:p>
          <a:p>
            <a:pPr marL="341313" indent="-341313">
              <a:buFont typeface="Wingdings" panose="05000000000000000000" pitchFamily="2" charset="2"/>
              <a:buChar char="Ø"/>
            </a:pPr>
            <a:r>
              <a:rPr lang="en-US" sz="2800" dirty="0"/>
              <a:t> If YOU ARE REFUSING TO RECEIVE, YOU WILL NOT BE ABLE TO REAP.  IN SOME CULTURES, IT AN INSULT TO REFUESE A GIFT</a:t>
            </a:r>
            <a:endParaRPr lang="en-US" sz="1000" dirty="0"/>
          </a:p>
        </p:txBody>
      </p:sp>
    </p:spTree>
    <p:extLst>
      <p:ext uri="{BB962C8B-B14F-4D97-AF65-F5344CB8AC3E}">
        <p14:creationId xmlns:p14="http://schemas.microsoft.com/office/powerpoint/2010/main" val="13552989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3505200"/>
          </a:xfrm>
        </p:spPr>
        <p:txBody>
          <a:bodyPr>
            <a:normAutofit/>
          </a:bodyPr>
          <a:lstStyle/>
          <a:p>
            <a:pPr marL="0" lvl="0" indent="0" defTabSz="457200">
              <a:lnSpc>
                <a:spcPct val="100000"/>
              </a:lnSpc>
              <a:spcBef>
                <a:spcPts val="0"/>
              </a:spcBef>
              <a:buNone/>
              <a:defRPr/>
            </a:pPr>
            <a:r>
              <a:rPr lang="en-US" sz="3200" dirty="0">
                <a:solidFill>
                  <a:prstClr val="white"/>
                </a:solidFill>
              </a:rPr>
              <a:t>2</a:t>
            </a:r>
            <a:r>
              <a:rPr lang="en-US" sz="3200" baseline="30000" dirty="0">
                <a:solidFill>
                  <a:prstClr val="white"/>
                </a:solidFill>
              </a:rPr>
              <a:t>ND</a:t>
            </a:r>
            <a:r>
              <a:rPr lang="en-US" sz="3200" dirty="0">
                <a:solidFill>
                  <a:prstClr val="white"/>
                </a:solidFill>
              </a:rPr>
              <a:t> LAW: SOWING &amp; REAPING</a:t>
            </a:r>
          </a:p>
          <a:p>
            <a:pPr marL="0" indent="0">
              <a:lnSpc>
                <a:spcPct val="100000"/>
              </a:lnSpc>
              <a:spcBef>
                <a:spcPts val="0"/>
              </a:spcBef>
              <a:buNone/>
            </a:pPr>
            <a:endParaRPr lang="en-US" sz="1000" dirty="0"/>
          </a:p>
          <a:p>
            <a:pPr marL="0" indent="0">
              <a:buNone/>
            </a:pPr>
            <a:r>
              <a:rPr lang="en-US" sz="2800" dirty="0"/>
              <a:t>ACTS 20:35</a:t>
            </a:r>
          </a:p>
          <a:p>
            <a:pPr marL="0" indent="0">
              <a:buNone/>
            </a:pPr>
            <a:endParaRPr lang="en-US" sz="1000" dirty="0"/>
          </a:p>
          <a:p>
            <a:pPr marL="0" indent="0">
              <a:buNone/>
            </a:pPr>
            <a:r>
              <a:rPr lang="en-US" sz="2800" dirty="0"/>
              <a:t>I HAVE SHEWED YOU ALL THINGS, HOW THAT SO LABOURING YE OUGHT TO SUPPORT THE WEAK, AND TO REMEMBER THE WORDS OF THE LORD JESUS, HOW HE SAID, IT IS MORE BLESSED TO GIVE THAN TO RECEIVE.</a:t>
            </a:r>
            <a:endParaRPr lang="en-US" sz="1000" dirty="0"/>
          </a:p>
        </p:txBody>
      </p:sp>
    </p:spTree>
    <p:extLst>
      <p:ext uri="{BB962C8B-B14F-4D97-AF65-F5344CB8AC3E}">
        <p14:creationId xmlns:p14="http://schemas.microsoft.com/office/powerpoint/2010/main" val="13327752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a:bodyPr>
          <a:lstStyle/>
          <a:p>
            <a:pPr algn="ctr"/>
            <a:r>
              <a:rPr lang="en-US" dirty="0"/>
              <a:t>stewardship: THE 3rd LAW OF INCREASE</a:t>
            </a:r>
          </a:p>
        </p:txBody>
      </p:sp>
    </p:spTree>
    <p:extLst>
      <p:ext uri="{BB962C8B-B14F-4D97-AF65-F5344CB8AC3E}">
        <p14:creationId xmlns:p14="http://schemas.microsoft.com/office/powerpoint/2010/main" val="2212447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524000" y="990600"/>
            <a:ext cx="9448800" cy="4419600"/>
          </a:xfrm>
        </p:spPr>
        <p:txBody>
          <a:bodyPr anchor="ctr">
            <a:normAutofit fontScale="90000"/>
          </a:bodyPr>
          <a:lstStyle/>
          <a:p>
            <a:pPr algn="ctr"/>
            <a:r>
              <a:rPr lang="en-US" dirty="0"/>
              <a:t>IF YOU GO ALL DAY AND NOT GIVE SOMETHING TO SOMEONE ELSE….</a:t>
            </a:r>
            <a:br>
              <a:rPr lang="en-US" dirty="0"/>
            </a:br>
            <a:r>
              <a:rPr lang="en-US" dirty="0"/>
              <a:t>It wasn’t a prosperous day for you</a:t>
            </a:r>
          </a:p>
        </p:txBody>
      </p:sp>
    </p:spTree>
    <p:extLst>
      <p:ext uri="{BB962C8B-B14F-4D97-AF65-F5344CB8AC3E}">
        <p14:creationId xmlns:p14="http://schemas.microsoft.com/office/powerpoint/2010/main" val="13849982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371600" y="2209800"/>
            <a:ext cx="9753600" cy="3570208"/>
          </a:xfrm>
          <a:prstGeom prst="rect">
            <a:avLst/>
          </a:prstGeom>
          <a:noFill/>
        </p:spPr>
        <p:txBody>
          <a:bodyPr wrap="square" rtlCol="0">
            <a:spAutoFit/>
          </a:bodyPr>
          <a:lstStyle/>
          <a:p>
            <a:pPr>
              <a:tabLst>
                <a:tab pos="4389438" algn="l"/>
              </a:tabLst>
            </a:pPr>
            <a:r>
              <a:rPr lang="en-US" sz="2800" dirty="0"/>
              <a:t>3RD LAW: STEWARDSHIP</a:t>
            </a:r>
          </a:p>
          <a:p>
            <a:pPr>
              <a:tabLst>
                <a:tab pos="4389438" algn="l"/>
              </a:tabLst>
            </a:pPr>
            <a:endParaRPr lang="en-US" sz="2800" dirty="0"/>
          </a:p>
          <a:p>
            <a:pPr>
              <a:tabLst>
                <a:tab pos="4389438" algn="l"/>
              </a:tabLst>
            </a:pPr>
            <a:r>
              <a:rPr lang="en-US" sz="2800" dirty="0"/>
              <a:t>I CORINTHIANS 4: 1 - 2</a:t>
            </a:r>
          </a:p>
          <a:p>
            <a:pPr>
              <a:tabLst>
                <a:tab pos="4389438" algn="l"/>
              </a:tabLst>
            </a:pPr>
            <a:endParaRPr lang="en-US" sz="1000" dirty="0"/>
          </a:p>
          <a:p>
            <a:endParaRPr lang="en-US" sz="1000" dirty="0"/>
          </a:p>
          <a:p>
            <a:r>
              <a:rPr lang="en-US" sz="2800" dirty="0"/>
              <a:t>1. LET A MAN SO ACCOUNT OF US, AS OF THE MINISTERS OF CHRIST, AND STEWARDS OF THE MYSTERIES OF GOD.</a:t>
            </a:r>
          </a:p>
          <a:p>
            <a:endParaRPr lang="en-US" sz="1000" dirty="0"/>
          </a:p>
          <a:p>
            <a:r>
              <a:rPr lang="en-US" sz="2800" dirty="0"/>
              <a:t>2. MOREOVER IT IS REQUIRED IN STEWARDS, THAT A MAN BE FOUND FAITHFUL.</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631290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371600" y="2209800"/>
            <a:ext cx="9753600" cy="3570208"/>
          </a:xfrm>
          <a:prstGeom prst="rect">
            <a:avLst/>
          </a:prstGeom>
          <a:noFill/>
        </p:spPr>
        <p:txBody>
          <a:bodyPr wrap="square" rtlCol="0">
            <a:spAutoFit/>
          </a:bodyPr>
          <a:lstStyle/>
          <a:p>
            <a:pPr>
              <a:tabLst>
                <a:tab pos="4389438" algn="l"/>
              </a:tabLst>
            </a:pPr>
            <a:r>
              <a:rPr lang="en-US" sz="2800" dirty="0"/>
              <a:t>3RD LAW: STEWARDSHIP</a:t>
            </a:r>
          </a:p>
          <a:p>
            <a:pPr>
              <a:tabLst>
                <a:tab pos="4389438" algn="l"/>
              </a:tabLst>
            </a:pPr>
            <a:endParaRPr lang="en-US" sz="2800" dirty="0"/>
          </a:p>
          <a:p>
            <a:pPr>
              <a:tabLst>
                <a:tab pos="4389438" algn="l"/>
              </a:tabLst>
            </a:pPr>
            <a:r>
              <a:rPr lang="en-US" sz="2800" dirty="0"/>
              <a:t>PROVERBS 27: 23 - 24</a:t>
            </a:r>
          </a:p>
          <a:p>
            <a:pPr>
              <a:tabLst>
                <a:tab pos="4389438" algn="l"/>
              </a:tabLst>
            </a:pPr>
            <a:endParaRPr lang="en-US" sz="1000" dirty="0"/>
          </a:p>
          <a:p>
            <a:endParaRPr lang="en-US" sz="1000" dirty="0"/>
          </a:p>
          <a:p>
            <a:r>
              <a:rPr lang="en-US" sz="2800" dirty="0"/>
              <a:t>23.  BE THOU DILIGENT TO KNOW THE STATE OF THY FLOCKS, AND LOOK WELL TO THY HERDS.</a:t>
            </a:r>
          </a:p>
          <a:p>
            <a:endParaRPr lang="en-US" sz="1000" dirty="0"/>
          </a:p>
          <a:p>
            <a:r>
              <a:rPr lang="en-US" sz="2800" dirty="0"/>
              <a:t>24.  FOR RICHES ARE NOT FOR EVER: AND DOTH THE CROWN ENDURE TO EVERY GENERATION?</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3171840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933450" y="1905001"/>
            <a:ext cx="10325100" cy="4343399"/>
          </a:xfrm>
        </p:spPr>
        <p:txBody>
          <a:bodyPr>
            <a:normAutofit/>
          </a:bodyPr>
          <a:lstStyle/>
          <a:p>
            <a:pPr marL="339725" lvl="0" indent="-339725">
              <a:lnSpc>
                <a:spcPct val="100000"/>
              </a:lnSpc>
              <a:spcBef>
                <a:spcPts val="600"/>
              </a:spcBef>
              <a:buFont typeface="Wingdings" panose="05000000000000000000" pitchFamily="2" charset="2"/>
              <a:buChar char="v"/>
            </a:pPr>
            <a:r>
              <a:rPr lang="en-US" sz="2800" dirty="0"/>
              <a:t>GOD’S WILL IS FOR EVERYONE TO ACCEPT JESUS, BUT MANY DO NOT</a:t>
            </a:r>
          </a:p>
          <a:p>
            <a:pPr marL="339725" lvl="0" indent="-339725">
              <a:lnSpc>
                <a:spcPct val="100000"/>
              </a:lnSpc>
              <a:spcBef>
                <a:spcPts val="600"/>
              </a:spcBef>
              <a:buFont typeface="Wingdings" panose="05000000000000000000" pitchFamily="2" charset="2"/>
              <a:buChar char="v"/>
            </a:pPr>
            <a:endParaRPr lang="en-US" sz="1000" dirty="0"/>
          </a:p>
          <a:p>
            <a:pPr marL="339725" lvl="0" indent="-339725">
              <a:lnSpc>
                <a:spcPct val="100000"/>
              </a:lnSpc>
              <a:spcBef>
                <a:spcPts val="600"/>
              </a:spcBef>
              <a:buFont typeface="Wingdings" panose="05000000000000000000" pitchFamily="2" charset="2"/>
              <a:buChar char="v"/>
            </a:pPr>
            <a:r>
              <a:rPr lang="en-US" sz="2800" dirty="0"/>
              <a:t>GOD’S WILL IS THAT ALL MADE WHOLE AND BE IN GOOD HEALTH, BUT MANY ARE NOT</a:t>
            </a:r>
          </a:p>
          <a:p>
            <a:pPr marL="339725" lvl="0" indent="-339725">
              <a:lnSpc>
                <a:spcPct val="100000"/>
              </a:lnSpc>
              <a:spcBef>
                <a:spcPts val="600"/>
              </a:spcBef>
              <a:buFont typeface="Wingdings" panose="05000000000000000000" pitchFamily="2" charset="2"/>
              <a:buChar char="v"/>
            </a:pPr>
            <a:endParaRPr lang="en-US" sz="1000" dirty="0"/>
          </a:p>
          <a:p>
            <a:pPr marL="339725" lvl="0" indent="-339725">
              <a:lnSpc>
                <a:spcPct val="100000"/>
              </a:lnSpc>
              <a:spcBef>
                <a:spcPts val="600"/>
              </a:spcBef>
              <a:buFont typeface="Wingdings" panose="05000000000000000000" pitchFamily="2" charset="2"/>
              <a:buChar char="v"/>
            </a:pPr>
            <a:r>
              <a:rPr lang="en-US" sz="2800" dirty="0"/>
              <a:t>GOD’S WILL IS THAT EVERYONE BE PROSPEROUS, BUT MANY ARE NOT</a:t>
            </a:r>
          </a:p>
          <a:p>
            <a:pPr marL="339725" indent="-339725">
              <a:lnSpc>
                <a:spcPct val="100000"/>
              </a:lnSpc>
              <a:spcBef>
                <a:spcPts val="600"/>
              </a:spcBef>
              <a:buFont typeface="Wingdings" panose="05000000000000000000" pitchFamily="2" charset="2"/>
              <a:buChar char="v"/>
            </a:pPr>
            <a:r>
              <a:rPr lang="en-US" sz="2800" dirty="0"/>
              <a:t>IT IS CLEAR, GOD IS NOT ENFORCING HIS WILL UPON THE EARTH, YET ANYWAY</a:t>
            </a:r>
            <a:endParaRPr lang="en-US" sz="3000" dirty="0"/>
          </a:p>
        </p:txBody>
      </p:sp>
      <p:sp>
        <p:nvSpPr>
          <p:cNvPr id="5" name="Title 3">
            <a:extLst>
              <a:ext uri="{FF2B5EF4-FFF2-40B4-BE49-F238E27FC236}">
                <a16:creationId xmlns:a16="http://schemas.microsoft.com/office/drawing/2014/main" id="{43571242-9D13-4205-AAF4-115277D1F532}"/>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37501168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371600" y="2209800"/>
            <a:ext cx="9753600" cy="2985433"/>
          </a:xfrm>
          <a:prstGeom prst="rect">
            <a:avLst/>
          </a:prstGeom>
          <a:noFill/>
        </p:spPr>
        <p:txBody>
          <a:bodyPr wrap="square" rtlCol="0">
            <a:spAutoFit/>
          </a:bodyPr>
          <a:lstStyle/>
          <a:p>
            <a:pPr>
              <a:tabLst>
                <a:tab pos="4389438" algn="l"/>
              </a:tabLst>
            </a:pPr>
            <a:r>
              <a:rPr lang="en-US" sz="2800" dirty="0"/>
              <a:t>3RD LAW: STEWARDSHIP</a:t>
            </a:r>
          </a:p>
          <a:p>
            <a:pPr>
              <a:tabLst>
                <a:tab pos="4389438" algn="l"/>
              </a:tabLst>
            </a:pPr>
            <a:endParaRPr lang="en-US" sz="2800" dirty="0"/>
          </a:p>
          <a:p>
            <a:pPr>
              <a:tabLst>
                <a:tab pos="4389438" algn="l"/>
              </a:tabLst>
            </a:pPr>
            <a:r>
              <a:rPr lang="en-US" sz="2800" dirty="0"/>
              <a:t>LUKE 16: 10</a:t>
            </a:r>
          </a:p>
          <a:p>
            <a:pPr>
              <a:tabLst>
                <a:tab pos="4389438" algn="l"/>
              </a:tabLst>
            </a:pPr>
            <a:endParaRPr lang="en-US" sz="1000" dirty="0"/>
          </a:p>
          <a:p>
            <a:endParaRPr lang="en-US" sz="1000" dirty="0"/>
          </a:p>
          <a:p>
            <a:r>
              <a:rPr lang="en-US" sz="2800" dirty="0"/>
              <a:t>HE THAT IS FAITHFUL IN THAT WHICH IS LEAST IS FAITHFUL ALSO IN MUCH: AND HE THAT IS UNJUST IN THE LEAST IS UNJUST ALSO IN MUCH.</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16368475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371600" y="2209800"/>
            <a:ext cx="9753600" cy="2985433"/>
          </a:xfrm>
          <a:prstGeom prst="rect">
            <a:avLst/>
          </a:prstGeom>
          <a:noFill/>
        </p:spPr>
        <p:txBody>
          <a:bodyPr wrap="square" rtlCol="0">
            <a:spAutoFit/>
          </a:bodyPr>
          <a:lstStyle/>
          <a:p>
            <a:pPr>
              <a:tabLst>
                <a:tab pos="4389438" algn="l"/>
              </a:tabLst>
            </a:pPr>
            <a:r>
              <a:rPr lang="en-US" sz="2800" dirty="0"/>
              <a:t>3RD LAW: STEWARDSHIP</a:t>
            </a:r>
          </a:p>
          <a:p>
            <a:pPr>
              <a:tabLst>
                <a:tab pos="4389438" algn="l"/>
              </a:tabLst>
            </a:pPr>
            <a:endParaRPr lang="en-US" sz="1000" dirty="0"/>
          </a:p>
          <a:p>
            <a:pPr>
              <a:tabLst>
                <a:tab pos="4389438" algn="l"/>
              </a:tabLst>
            </a:pPr>
            <a:r>
              <a:rPr lang="en-US" sz="2800" dirty="0"/>
              <a:t>JOHN 6: 13</a:t>
            </a:r>
          </a:p>
          <a:p>
            <a:pPr>
              <a:tabLst>
                <a:tab pos="4389438" algn="l"/>
              </a:tabLst>
            </a:pPr>
            <a:endParaRPr lang="en-US" sz="1000" dirty="0"/>
          </a:p>
          <a:p>
            <a:r>
              <a:rPr lang="en-US" sz="2800" dirty="0"/>
              <a:t>THEREFORE THEY GATHERED THEM TOGETHER, AND FILLED TWELVE BASKETS WITH THE FRAGMENTS OF THE FIVE BARLEY LOAVES, WHICH REMAINED OVER AND ABOVE UNTO THEM THAT HAD EATEN</a:t>
            </a:r>
            <a:r>
              <a:rPr lang="en-US" dirty="0"/>
              <a:t>.</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9275608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F4E-2FBE-416D-B996-915A554FE864}"/>
              </a:ext>
            </a:extLst>
          </p:cNvPr>
          <p:cNvSpPr>
            <a:spLocks noGrp="1"/>
          </p:cNvSpPr>
          <p:nvPr>
            <p:ph type="ctrTitle"/>
          </p:nvPr>
        </p:nvSpPr>
        <p:spPr>
          <a:xfrm>
            <a:off x="1371600" y="1828800"/>
            <a:ext cx="9448800" cy="1825096"/>
          </a:xfrm>
        </p:spPr>
        <p:txBody>
          <a:bodyPr anchor="ctr">
            <a:normAutofit fontScale="90000"/>
          </a:bodyPr>
          <a:lstStyle/>
          <a:p>
            <a:pPr algn="ctr"/>
            <a:r>
              <a:rPr lang="en-US" dirty="0"/>
              <a:t>DILLIGENCE &amp; obedience: THE 4TH LAW OF INCREASE</a:t>
            </a:r>
          </a:p>
        </p:txBody>
      </p:sp>
    </p:spTree>
    <p:extLst>
      <p:ext uri="{BB962C8B-B14F-4D97-AF65-F5344CB8AC3E}">
        <p14:creationId xmlns:p14="http://schemas.microsoft.com/office/powerpoint/2010/main" val="3718441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818D0-38C8-4048-8DD4-65747E15AE6A}"/>
              </a:ext>
            </a:extLst>
          </p:cNvPr>
          <p:cNvSpPr txBox="1"/>
          <p:nvPr/>
        </p:nvSpPr>
        <p:spPr>
          <a:xfrm>
            <a:off x="1371600" y="2514601"/>
            <a:ext cx="9753600" cy="2985433"/>
          </a:xfrm>
          <a:prstGeom prst="rect">
            <a:avLst/>
          </a:prstGeom>
          <a:noFill/>
        </p:spPr>
        <p:txBody>
          <a:bodyPr wrap="square" rtlCol="0">
            <a:spAutoFit/>
          </a:bodyPr>
          <a:lstStyle/>
          <a:p>
            <a:r>
              <a:rPr lang="en-US" sz="2800" dirty="0"/>
              <a:t>4TH LAW: DILLIGENCE &amp; OBEDIENCE</a:t>
            </a:r>
          </a:p>
          <a:p>
            <a:endParaRPr lang="en-US" sz="1000" dirty="0"/>
          </a:p>
          <a:p>
            <a:pPr marL="457200" indent="-457200">
              <a:buFont typeface="Wingdings" panose="05000000000000000000" pitchFamily="2" charset="2"/>
              <a:buChar char="v"/>
            </a:pPr>
            <a:r>
              <a:rPr lang="en-US" sz="2800" dirty="0"/>
              <a:t>YOU CAN OFFER YOUR FIRSTFRUITS AND OFFERINGS AND STILL BE IN LACK</a:t>
            </a:r>
          </a:p>
          <a:p>
            <a:pPr marL="457200" indent="-457200">
              <a:buFont typeface="Wingdings" panose="05000000000000000000" pitchFamily="2" charset="2"/>
              <a:buChar char="v"/>
            </a:pPr>
            <a:r>
              <a:rPr lang="en-US" sz="2800" dirty="0"/>
              <a:t>YOU CAN WORK 3 JOBS AND STILL BE IN LACK</a:t>
            </a:r>
          </a:p>
          <a:p>
            <a:pPr marL="457200" indent="-457200">
              <a:buFont typeface="Wingdings" panose="05000000000000000000" pitchFamily="2" charset="2"/>
              <a:buChar char="v"/>
            </a:pPr>
            <a:endParaRPr lang="en-US" sz="1000" dirty="0"/>
          </a:p>
          <a:p>
            <a:pPr marL="457200" indent="-457200">
              <a:buFont typeface="Wingdings" panose="05000000000000000000" pitchFamily="2" charset="2"/>
              <a:buChar char="v"/>
            </a:pPr>
            <a:r>
              <a:rPr lang="en-US" sz="2800" dirty="0"/>
              <a:t>IT IS NOT JUST A MATTER OF BRINGING IN MORE MONEY IN, YOU MUST WATCH FOR WASTE</a:t>
            </a:r>
          </a:p>
        </p:txBody>
      </p:sp>
      <p:sp>
        <p:nvSpPr>
          <p:cNvPr id="6" name="Title 3">
            <a:extLst>
              <a:ext uri="{FF2B5EF4-FFF2-40B4-BE49-F238E27FC236}">
                <a16:creationId xmlns:a16="http://schemas.microsoft.com/office/drawing/2014/main" id="{CE028903-830E-48AF-A1B1-0E2635220E91}"/>
              </a:ext>
            </a:extLst>
          </p:cNvPr>
          <p:cNvSpPr txBox="1">
            <a:spLocks/>
          </p:cNvSpPr>
          <p:nvPr/>
        </p:nvSpPr>
        <p:spPr>
          <a:xfrm>
            <a:off x="5105400" y="685800"/>
            <a:ext cx="6019800" cy="912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t>LAWS OF INCREASE</a:t>
            </a:r>
            <a:endParaRPr lang="en-US" dirty="0"/>
          </a:p>
        </p:txBody>
      </p:sp>
    </p:spTree>
    <p:extLst>
      <p:ext uri="{BB962C8B-B14F-4D97-AF65-F5344CB8AC3E}">
        <p14:creationId xmlns:p14="http://schemas.microsoft.com/office/powerpoint/2010/main" val="2564969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PROVERBS 22: 29</a:t>
            </a:r>
          </a:p>
          <a:p>
            <a:pPr marL="0" indent="0">
              <a:lnSpc>
                <a:spcPct val="100000"/>
              </a:lnSpc>
              <a:spcBef>
                <a:spcPts val="0"/>
              </a:spcBef>
              <a:buNone/>
            </a:pPr>
            <a:endParaRPr lang="en-US" sz="1100" dirty="0"/>
          </a:p>
          <a:p>
            <a:pPr marL="0" indent="0">
              <a:buNone/>
            </a:pPr>
            <a:r>
              <a:rPr lang="en-US" sz="2800" dirty="0"/>
              <a:t>SEEST THOU A MAN DILIGENT IN HIS BUSINESS? HE SHALL STAND BEFORE KINGS; HE SHALL NOT STAND BEFORE MEAN MEN.</a:t>
            </a:r>
          </a:p>
          <a:p>
            <a:pPr marL="0" indent="0">
              <a:buNone/>
            </a:pPr>
            <a:endParaRPr lang="en-US" sz="1000" dirty="0"/>
          </a:p>
          <a:p>
            <a:pPr marL="0" indent="0">
              <a:buNone/>
            </a:pPr>
            <a:r>
              <a:rPr lang="en-US" sz="3200" dirty="0"/>
              <a:t>PROVERBS 18: 9</a:t>
            </a:r>
          </a:p>
          <a:p>
            <a:pPr marL="0" indent="0">
              <a:buNone/>
            </a:pPr>
            <a:r>
              <a:rPr lang="en-US" sz="2800" dirty="0"/>
              <a:t>HE ALSO THAT IS SLOTHFUL IN HIS WORK IS BROTHER TO HIM THAT IS A GREAT WASTER.</a:t>
            </a:r>
          </a:p>
        </p:txBody>
      </p:sp>
    </p:spTree>
    <p:extLst>
      <p:ext uri="{BB962C8B-B14F-4D97-AF65-F5344CB8AC3E}">
        <p14:creationId xmlns:p14="http://schemas.microsoft.com/office/powerpoint/2010/main" val="17329680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PROVERBS 19: 15</a:t>
            </a:r>
          </a:p>
          <a:p>
            <a:pPr marL="0" indent="0">
              <a:lnSpc>
                <a:spcPct val="100000"/>
              </a:lnSpc>
              <a:spcBef>
                <a:spcPts val="0"/>
              </a:spcBef>
              <a:buNone/>
            </a:pPr>
            <a:endParaRPr lang="en-US" sz="1100" dirty="0"/>
          </a:p>
          <a:p>
            <a:pPr marL="0" indent="0">
              <a:buNone/>
            </a:pPr>
            <a:r>
              <a:rPr lang="en-US" sz="2800" dirty="0"/>
              <a:t>SLOTHFULNESS CASTETH INTO A DEEP SLEEP; AND AN IDLE SOUL SHALL SUFFER HUNGER.</a:t>
            </a:r>
          </a:p>
          <a:p>
            <a:pPr marL="0" indent="0">
              <a:buNone/>
            </a:pPr>
            <a:endParaRPr lang="en-US" sz="1000" dirty="0"/>
          </a:p>
          <a:p>
            <a:pPr marL="0" indent="0">
              <a:buNone/>
            </a:pPr>
            <a:r>
              <a:rPr lang="en-US" sz="3200" dirty="0"/>
              <a:t>ECCLESIASTES 10: 18</a:t>
            </a:r>
          </a:p>
          <a:p>
            <a:pPr marL="0" indent="0">
              <a:buNone/>
            </a:pPr>
            <a:r>
              <a:rPr lang="en-US" sz="2800" dirty="0"/>
              <a:t>BY MUCH SLOTHFULNESS THE BUILDING DECAYETH; AND THROUGH IDLENESS OF THE HANDS THE HOUSE DROPPETH THROUGH.</a:t>
            </a:r>
          </a:p>
        </p:txBody>
      </p:sp>
    </p:spTree>
    <p:extLst>
      <p:ext uri="{BB962C8B-B14F-4D97-AF65-F5344CB8AC3E}">
        <p14:creationId xmlns:p14="http://schemas.microsoft.com/office/powerpoint/2010/main" val="22446449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ROMANS 12: 11</a:t>
            </a:r>
          </a:p>
          <a:p>
            <a:pPr marL="0" indent="0">
              <a:lnSpc>
                <a:spcPct val="100000"/>
              </a:lnSpc>
              <a:spcBef>
                <a:spcPts val="0"/>
              </a:spcBef>
              <a:buNone/>
            </a:pPr>
            <a:endParaRPr lang="en-US" sz="1100" dirty="0"/>
          </a:p>
          <a:p>
            <a:pPr marL="0" indent="0">
              <a:buNone/>
            </a:pPr>
            <a:r>
              <a:rPr lang="en-US" sz="2800" dirty="0"/>
              <a:t>NOT SLOTHFUL IN BUSINESS; FERVENT IN SPIRIT; SERVING THE LORD;</a:t>
            </a:r>
          </a:p>
          <a:p>
            <a:pPr marL="0" indent="0">
              <a:buNone/>
            </a:pPr>
            <a:endParaRPr lang="en-US" sz="1000" dirty="0"/>
          </a:p>
          <a:p>
            <a:pPr marL="0" indent="0">
              <a:buNone/>
            </a:pPr>
            <a:r>
              <a:rPr lang="en-US" sz="3200" dirty="0"/>
              <a:t>HEBREWS 6: 12</a:t>
            </a:r>
          </a:p>
          <a:p>
            <a:pPr marL="0" indent="0">
              <a:buNone/>
            </a:pPr>
            <a:endParaRPr lang="en-US" sz="1000" dirty="0"/>
          </a:p>
          <a:p>
            <a:pPr marL="0" indent="0">
              <a:buNone/>
            </a:pPr>
            <a:r>
              <a:rPr lang="en-US" sz="2800" dirty="0"/>
              <a:t>THAT YE BE NOT SLOTHFUL, BUT FOLLOWERS OF THEM WHO THROUGH FAITH AND PATIENCE INHERIT THE PROMISES.</a:t>
            </a:r>
          </a:p>
        </p:txBody>
      </p:sp>
    </p:spTree>
    <p:extLst>
      <p:ext uri="{BB962C8B-B14F-4D97-AF65-F5344CB8AC3E}">
        <p14:creationId xmlns:p14="http://schemas.microsoft.com/office/powerpoint/2010/main" val="23400690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lnSpcReduction="10000"/>
          </a:bodyPr>
          <a:lstStyle/>
          <a:p>
            <a:pPr marL="0" indent="0">
              <a:lnSpc>
                <a:spcPct val="100000"/>
              </a:lnSpc>
              <a:spcBef>
                <a:spcPts val="0"/>
              </a:spcBef>
              <a:buNone/>
            </a:pPr>
            <a:r>
              <a:rPr lang="en-US" sz="3200" dirty="0"/>
              <a:t>MATTHEW 25: 26 - 28 </a:t>
            </a:r>
          </a:p>
          <a:p>
            <a:pPr marL="0" indent="0">
              <a:lnSpc>
                <a:spcPct val="100000"/>
              </a:lnSpc>
              <a:spcBef>
                <a:spcPts val="0"/>
              </a:spcBef>
              <a:buNone/>
            </a:pPr>
            <a:endParaRPr lang="en-US" sz="1000" dirty="0"/>
          </a:p>
          <a:p>
            <a:pPr marL="0" indent="0">
              <a:buNone/>
            </a:pPr>
            <a:r>
              <a:rPr lang="en-US" sz="2800" dirty="0"/>
              <a:t>26.  HIS LORD ANSWERED AND SAID UNTO HIM, THOU WICKED AND SLOTHFUL SERVANT, THOU KNEWEST THAT I REAP WHERE I SOWED NOT, AND GATHER WHERE I HAVE NOT STRAWED:</a:t>
            </a:r>
          </a:p>
          <a:p>
            <a:pPr marL="0" indent="0">
              <a:buNone/>
            </a:pPr>
            <a:endParaRPr lang="en-US" sz="1100" dirty="0"/>
          </a:p>
          <a:p>
            <a:pPr marL="0" indent="0">
              <a:buNone/>
            </a:pPr>
            <a:r>
              <a:rPr lang="en-US" sz="2800" dirty="0"/>
              <a:t>27.  THOU OUGHTEST THEREFORE TO HAVE PUT MY MONEY TO THE EXCHANGERS, AND THEN AT MY COMING I SHOULD HAVE RECEIVED MINE OWN WITH USURY.</a:t>
            </a:r>
          </a:p>
          <a:p>
            <a:pPr marL="0" indent="0">
              <a:buNone/>
            </a:pPr>
            <a:endParaRPr lang="en-US" sz="1100" dirty="0"/>
          </a:p>
          <a:p>
            <a:pPr marL="0" indent="0">
              <a:buNone/>
            </a:pPr>
            <a:r>
              <a:rPr lang="en-US" sz="2800" dirty="0"/>
              <a:t>28.  TAKE THEREFORE THE TALENT FROM HIM, AND GIVE IT UNTO HIM WHICH HATH TEN TALENTS.</a:t>
            </a:r>
          </a:p>
        </p:txBody>
      </p:sp>
    </p:spTree>
    <p:extLst>
      <p:ext uri="{BB962C8B-B14F-4D97-AF65-F5344CB8AC3E}">
        <p14:creationId xmlns:p14="http://schemas.microsoft.com/office/powerpoint/2010/main" val="26008387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05400" y="685800"/>
            <a:ext cx="6019800" cy="912812"/>
          </a:xfrm>
        </p:spPr>
        <p:txBody>
          <a:bodyPr>
            <a:normAutofit/>
          </a:bodyPr>
          <a:lstStyle/>
          <a:p>
            <a:pPr algn="ctr"/>
            <a:r>
              <a:rPr lang="en-US" dirty="0"/>
              <a:t>LAWS OF INCREASE</a:t>
            </a:r>
          </a:p>
        </p:txBody>
      </p:sp>
      <p:sp>
        <p:nvSpPr>
          <p:cNvPr id="2" name="Content Placeholder 1">
            <a:extLst>
              <a:ext uri="{FF2B5EF4-FFF2-40B4-BE49-F238E27FC236}">
                <a16:creationId xmlns:a16="http://schemas.microsoft.com/office/drawing/2014/main" id="{7AFE0424-4D9A-4CA0-8FBE-143C763B9B25}"/>
              </a:ext>
            </a:extLst>
          </p:cNvPr>
          <p:cNvSpPr>
            <a:spLocks noGrp="1"/>
          </p:cNvSpPr>
          <p:nvPr>
            <p:ph idx="4294967295"/>
          </p:nvPr>
        </p:nvSpPr>
        <p:spPr>
          <a:xfrm>
            <a:off x="685800" y="1828800"/>
            <a:ext cx="10820400" cy="4648200"/>
          </a:xfrm>
        </p:spPr>
        <p:txBody>
          <a:bodyPr>
            <a:normAutofit/>
          </a:bodyPr>
          <a:lstStyle/>
          <a:p>
            <a:pPr marL="0" indent="0">
              <a:lnSpc>
                <a:spcPct val="100000"/>
              </a:lnSpc>
              <a:spcBef>
                <a:spcPts val="0"/>
              </a:spcBef>
              <a:buNone/>
            </a:pPr>
            <a:r>
              <a:rPr lang="en-US" sz="3200" dirty="0"/>
              <a:t>MATTHEW 25: 30</a:t>
            </a:r>
          </a:p>
          <a:p>
            <a:pPr marL="0" indent="0">
              <a:lnSpc>
                <a:spcPct val="100000"/>
              </a:lnSpc>
              <a:spcBef>
                <a:spcPts val="0"/>
              </a:spcBef>
              <a:buNone/>
            </a:pPr>
            <a:endParaRPr lang="en-US" sz="1000" dirty="0"/>
          </a:p>
          <a:p>
            <a:pPr marL="0" indent="0">
              <a:buNone/>
            </a:pPr>
            <a:r>
              <a:rPr lang="en-US" sz="2800" dirty="0"/>
              <a:t>30. AND CAST YE THE UNPROFITABLE SERVANT INTO OUTER DARKNESS: THERE SHALL BE WEEPING AND GNASHING OF TEETH.</a:t>
            </a:r>
          </a:p>
        </p:txBody>
      </p:sp>
    </p:spTree>
    <p:extLst>
      <p:ext uri="{BB962C8B-B14F-4D97-AF65-F5344CB8AC3E}">
        <p14:creationId xmlns:p14="http://schemas.microsoft.com/office/powerpoint/2010/main" val="30991964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descr="MCj039777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bwMode="auto">
          <a:xfrm>
            <a:off x="2552700" y="457200"/>
            <a:ext cx="7086600" cy="731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eaLnBrk="1" hangingPunct="1">
              <a:defRPr/>
            </a:pPr>
            <a:r>
              <a:rPr lang="en-US" altLang="en-US" sz="5400" dirty="0">
                <a:solidFill>
                  <a:prstClr val="white"/>
                </a:solidFill>
                <a:latin typeface="Clarendon Condensed"/>
              </a:rPr>
              <a:t>ANY QUESTIONS?</a:t>
            </a:r>
          </a:p>
        </p:txBody>
      </p:sp>
    </p:spTree>
    <p:extLst>
      <p:ext uri="{BB962C8B-B14F-4D97-AF65-F5344CB8AC3E}">
        <p14:creationId xmlns:p14="http://schemas.microsoft.com/office/powerpoint/2010/main" val="21415294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4.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1839</TotalTime>
  <Words>4302</Words>
  <Application>Microsoft Office PowerPoint</Application>
  <PresentationFormat>Widescreen</PresentationFormat>
  <Paragraphs>584</Paragraphs>
  <Slides>99</Slides>
  <Notes>0</Notes>
  <HiddenSlides>8</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99</vt:i4>
      </vt:variant>
    </vt:vector>
  </HeadingPairs>
  <TitlesOfParts>
    <vt:vector size="108" baseType="lpstr">
      <vt:lpstr>Arial</vt:lpstr>
      <vt:lpstr>Bookman Old Style</vt:lpstr>
      <vt:lpstr>Calibri</vt:lpstr>
      <vt:lpstr>Century Gothic</vt:lpstr>
      <vt:lpstr>Clarendon Condensed</vt:lpstr>
      <vt:lpstr>Rockwell</vt:lpstr>
      <vt:lpstr>Wingdings</vt:lpstr>
      <vt:lpstr>Vapor Trail</vt:lpstr>
      <vt:lpstr>1_Damask</vt:lpstr>
      <vt:lpstr>PowerPoint Presentation</vt:lpstr>
      <vt:lpstr>LAWS OF INCREASE</vt:lpstr>
      <vt:lpstr>GOD: THE FATHER</vt:lpstr>
      <vt:lpstr>PowerPoint Presentation</vt:lpstr>
      <vt:lpstr>LAWS OF INCREASE</vt:lpstr>
      <vt:lpstr>LAWS OF INCREASE</vt:lpstr>
      <vt:lpstr>THE QUESTION IS…</vt:lpstr>
      <vt:lpstr>NEWS FLASH #1</vt:lpstr>
      <vt:lpstr>PowerPoint Presentation</vt:lpstr>
      <vt:lpstr>THE ANSWER IS…</vt:lpstr>
      <vt:lpstr>Laws of increase</vt:lpstr>
      <vt:lpstr>FIRSTFRUITS: THE 1ST LAW OF INCREASE</vt:lpstr>
      <vt:lpstr>PowerPoint Presentation</vt:lpstr>
      <vt:lpstr>PowerPoint Presentation</vt:lpstr>
      <vt:lpstr>LAWS OF INCREASE</vt:lpstr>
      <vt:lpstr>PowerPoint Presentation</vt:lpstr>
      <vt:lpstr>LAWS OF INCREASE</vt:lpstr>
      <vt:lpstr>LAWS OF INCREASE</vt:lpstr>
      <vt:lpstr>PowerPoint Presentation</vt:lpstr>
      <vt:lpstr>LAWS OF INCREASE</vt:lpstr>
      <vt:lpstr>LAWS OF INCREASE</vt:lpstr>
      <vt:lpstr>TITHING: THE 10TH PART OF THE FIRSTFRUITS</vt:lpstr>
      <vt:lpstr>LAWS OF INCREASE</vt:lpstr>
      <vt:lpstr>TITHING MYTHS</vt:lpstr>
      <vt:lpstr>TITHING MYTHS</vt:lpstr>
      <vt:lpstr>LAWS OF INCREASE</vt:lpstr>
      <vt:lpstr>LAWS OF INCREASE</vt:lpstr>
      <vt:lpstr>LAWS OF INCREASE</vt:lpstr>
      <vt:lpstr>LAWS OF INCREASE</vt:lpstr>
      <vt:lpstr>LAWS OF INCREASE</vt:lpstr>
      <vt:lpstr>Tithe: A SIGN OF HONOR</vt:lpstr>
      <vt:lpstr>WHERE/WHOM DO YOU SUBMIT IT</vt:lpstr>
      <vt:lpstr>LAWS OF INCREASE</vt:lpstr>
      <vt:lpstr>LAWS OF INCREASE</vt:lpstr>
      <vt:lpstr>LAWS OF INCREASE</vt:lpstr>
      <vt:lpstr>LAWS OF INCREASE</vt:lpstr>
      <vt:lpstr>LAWS OF INCREASE</vt:lpstr>
      <vt:lpstr>LAWS OF INCREASE</vt:lpstr>
      <vt:lpstr>NEWS FLASH #3</vt:lpstr>
      <vt:lpstr>TITHING: THE 10TH PART OF THE FIRSTFRUITS</vt:lpstr>
      <vt:lpstr>LAWS OF INCREASE</vt:lpstr>
      <vt:lpstr>Would You consider taking food out of your baby’s mouth for god?</vt:lpstr>
      <vt:lpstr>LAWS OF INCREASE</vt:lpstr>
      <vt:lpstr>LAWS OF INCREASE</vt:lpstr>
      <vt:lpstr>LAWS OF INCREASE</vt:lpstr>
      <vt:lpstr>LAWS OF INCREASE</vt:lpstr>
      <vt:lpstr>LAWS OF INCREASE</vt:lpstr>
      <vt:lpstr>PowerPoint Presentation</vt:lpstr>
      <vt:lpstr>LAWS OF INCREASE</vt:lpstr>
      <vt:lpstr>NEWS FLASH #2</vt:lpstr>
      <vt:lpstr>LAWS OF INCREASE</vt:lpstr>
      <vt:lpstr>LAWS OF INCREASE</vt:lpstr>
      <vt:lpstr>LAWS OF INCREASE</vt:lpstr>
      <vt:lpstr>LAWS OF INCREASE</vt:lpstr>
      <vt:lpstr>LAWS OF INCREASE</vt:lpstr>
      <vt:lpstr>LAWS OF INCREASE</vt:lpstr>
      <vt:lpstr>PowerPoint Presentation</vt:lpstr>
      <vt:lpstr>LAWS OF INCREASE</vt:lpstr>
      <vt:lpstr>PowerPoint Presentation</vt:lpstr>
      <vt:lpstr>LAWS OF INCREASE</vt:lpstr>
      <vt:lpstr>LAWS OF INCREASE</vt:lpstr>
      <vt:lpstr>LAWS OF INCREASE</vt:lpstr>
      <vt:lpstr>SOWING &amp; Reaping: THE 2ND LAW OF INCREASE</vt:lpstr>
      <vt:lpstr>LAWS OF INCREASE</vt:lpstr>
      <vt:lpstr>LAWS OF INCREASE</vt:lpstr>
      <vt:lpstr>LAWS OF INCREASE</vt:lpstr>
      <vt:lpstr>LAWS OF INCREASE</vt:lpstr>
      <vt:lpstr>LAWS OF INCREASE</vt:lpstr>
      <vt:lpstr>PowerPoint Presentation</vt:lpstr>
      <vt:lpstr>LAWS OF INCREASE</vt:lpstr>
      <vt:lpstr>LAWS OF INCREASE</vt:lpstr>
      <vt:lpstr>PowerPoint Presentation</vt:lpstr>
      <vt:lpstr>NEWS FLASH #4</vt:lpstr>
      <vt:lpstr>PowerPoint Presentation</vt:lpstr>
      <vt:lpstr>LAWS OF INCREASE</vt:lpstr>
      <vt:lpstr>PowerPoint Presentation</vt:lpstr>
      <vt:lpstr>LAWS OF INCREASE</vt:lpstr>
      <vt:lpstr>LAWS OF INCREASE</vt:lpstr>
      <vt:lpstr>PowerPoint Presentation</vt:lpstr>
      <vt:lpstr>PowerPoint Presentation</vt:lpstr>
      <vt:lpstr>PowerPoint Presentation</vt:lpstr>
      <vt:lpstr>PowerPoint Presentation</vt:lpstr>
      <vt:lpstr>PowerPoint Presentation</vt:lpstr>
      <vt:lpstr>LAWS OF INCREASE</vt:lpstr>
      <vt:lpstr>LAWS OF INCREASE</vt:lpstr>
      <vt:lpstr>stewardship: THE 3rd LAW OF INCREASE</vt:lpstr>
      <vt:lpstr>IF YOU GO ALL DAY AND NOT GIVE SOMETHING TO SOMEONE ELSE…. It wasn’t a prosperous day for you</vt:lpstr>
      <vt:lpstr>PowerPoint Presentation</vt:lpstr>
      <vt:lpstr>PowerPoint Presentation</vt:lpstr>
      <vt:lpstr>PowerPoint Presentation</vt:lpstr>
      <vt:lpstr>PowerPoint Presentation</vt:lpstr>
      <vt:lpstr>DILLIGENCE &amp; obedience: THE 4TH LAW OF INCREASE</vt:lpstr>
      <vt:lpstr>PowerPoint Presentation</vt:lpstr>
      <vt:lpstr>LAWS OF INCREASE</vt:lpstr>
      <vt:lpstr>LAWS OF INCREASE</vt:lpstr>
      <vt:lpstr>LAWS OF INCREASE</vt:lpstr>
      <vt:lpstr>LAWS OF INCREASE</vt:lpstr>
      <vt:lpstr>LAWS OF INCREASE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Increase</dc:title>
  <dc:creator>Lee R. Rodman (CTR)</dc:creator>
  <cp:lastModifiedBy>LEE RODMAN</cp:lastModifiedBy>
  <cp:revision>197</cp:revision>
  <dcterms:created xsi:type="dcterms:W3CDTF">2018-03-07T15:34:30Z</dcterms:created>
  <dcterms:modified xsi:type="dcterms:W3CDTF">2018-04-15T15:52:56Z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