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3" r:id="rId2"/>
    <p:sldId id="256" r:id="rId3"/>
    <p:sldId id="284" r:id="rId4"/>
    <p:sldId id="311" r:id="rId5"/>
    <p:sldId id="263" r:id="rId6"/>
    <p:sldId id="307" r:id="rId7"/>
    <p:sldId id="271" r:id="rId8"/>
    <p:sldId id="259" r:id="rId9"/>
    <p:sldId id="258" r:id="rId10"/>
    <p:sldId id="264" r:id="rId11"/>
    <p:sldId id="287" r:id="rId12"/>
    <p:sldId id="312" r:id="rId13"/>
    <p:sldId id="270" r:id="rId14"/>
    <p:sldId id="275" r:id="rId15"/>
    <p:sldId id="308" r:id="rId16"/>
    <p:sldId id="278" r:id="rId17"/>
    <p:sldId id="309" r:id="rId18"/>
    <p:sldId id="279" r:id="rId19"/>
    <p:sldId id="310" r:id="rId20"/>
    <p:sldId id="274" r:id="rId21"/>
    <p:sldId id="288" r:id="rId22"/>
    <p:sldId id="260" r:id="rId23"/>
    <p:sldId id="262" r:id="rId24"/>
    <p:sldId id="265" r:id="rId25"/>
    <p:sldId id="266" r:id="rId26"/>
    <p:sldId id="282" r:id="rId27"/>
    <p:sldId id="290" r:id="rId28"/>
    <p:sldId id="272" r:id="rId29"/>
    <p:sldId id="281" r:id="rId30"/>
    <p:sldId id="257" r:id="rId31"/>
    <p:sldId id="302" r:id="rId32"/>
    <p:sldId id="300" r:id="rId33"/>
    <p:sldId id="306" r:id="rId34"/>
    <p:sldId id="280" r:id="rId35"/>
    <p:sldId id="293" r:id="rId36"/>
    <p:sldId id="313" r:id="rId37"/>
    <p:sldId id="314" r:id="rId38"/>
    <p:sldId id="315" r:id="rId39"/>
    <p:sldId id="292" r:id="rId40"/>
    <p:sldId id="294" r:id="rId41"/>
    <p:sldId id="303" r:id="rId42"/>
    <p:sldId id="298" r:id="rId43"/>
    <p:sldId id="304" r:id="rId44"/>
    <p:sldId id="305" r:id="rId45"/>
    <p:sldId id="291" r:id="rId46"/>
    <p:sldId id="261" r:id="rId47"/>
    <p:sldId id="277" r:id="rId48"/>
    <p:sldId id="296" r:id="rId49"/>
    <p:sldId id="301" r:id="rId50"/>
    <p:sldId id="289" r:id="rId51"/>
    <p:sldId id="299" r:id="rId52"/>
    <p:sldId id="316" r:id="rId53"/>
    <p:sldId id="317" r:id="rId54"/>
    <p:sldId id="318" r:id="rId55"/>
    <p:sldId id="319" r:id="rId56"/>
    <p:sldId id="269" r:id="rId57"/>
    <p:sldId id="297" r:id="rId58"/>
    <p:sldId id="285"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8" autoAdjust="0"/>
    <p:restoredTop sz="94660"/>
  </p:normalViewPr>
  <p:slideViewPr>
    <p:cSldViewPr snapToGrid="0">
      <p:cViewPr varScale="1">
        <p:scale>
          <a:sx n="82" d="100"/>
          <a:sy n="82" d="100"/>
        </p:scale>
        <p:origin x="413"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782FF2-E65A-4076-9756-F332CA3792A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3861447860"/>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82FF2-E65A-4076-9756-F332CA3792A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9382154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82FF2-E65A-4076-9756-F332CA3792A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397891555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82FF2-E65A-4076-9756-F332CA3792A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28F51-14A6-4227-9840-5DFEDF7664C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338004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82FF2-E65A-4076-9756-F332CA3792A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101444643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B782FF2-E65A-4076-9756-F332CA3792A1}"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149801286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B782FF2-E65A-4076-9756-F332CA3792A1}"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10351571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82FF2-E65A-4076-9756-F332CA3792A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270213323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82FF2-E65A-4076-9756-F332CA3792A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3424820816"/>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82FF2-E65A-4076-9756-F332CA3792A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467657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82FF2-E65A-4076-9756-F332CA3792A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1398901581"/>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782FF2-E65A-4076-9756-F332CA3792A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2950778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82FF2-E65A-4076-9756-F332CA3792A1}"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25101451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782FF2-E65A-4076-9756-F332CA3792A1}"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113552440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82FF2-E65A-4076-9756-F332CA3792A1}"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17918783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782FF2-E65A-4076-9756-F332CA3792A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20535155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782FF2-E65A-4076-9756-F332CA3792A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28F51-14A6-4227-9840-5DFEDF7664C2}" type="slidenum">
              <a:rPr lang="en-US" smtClean="0"/>
              <a:t>‹#›</a:t>
            </a:fld>
            <a:endParaRPr lang="en-US"/>
          </a:p>
        </p:txBody>
      </p:sp>
    </p:spTree>
    <p:extLst>
      <p:ext uri="{BB962C8B-B14F-4D97-AF65-F5344CB8AC3E}">
        <p14:creationId xmlns:p14="http://schemas.microsoft.com/office/powerpoint/2010/main" val="272820061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B782FF2-E65A-4076-9756-F332CA3792A1}" type="datetimeFigureOut">
              <a:rPr lang="en-US" smtClean="0"/>
              <a:t>12/5/2019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4E28F51-14A6-4227-9840-5DFEDF7664C2}" type="slidenum">
              <a:rPr lang="en-US" smtClean="0"/>
              <a:t>‹#›</a:t>
            </a:fld>
            <a:endParaRPr lang="en-US"/>
          </a:p>
        </p:txBody>
      </p:sp>
    </p:spTree>
    <p:extLst>
      <p:ext uri="{BB962C8B-B14F-4D97-AF65-F5344CB8AC3E}">
        <p14:creationId xmlns:p14="http://schemas.microsoft.com/office/powerpoint/2010/main" val="458737281"/>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ransition spd="slow">
    <p:push dir="u"/>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78824" y="278669"/>
            <a:ext cx="11434353" cy="6259513"/>
          </a:xfrm>
          <a:prstGeom prst="rect">
            <a:avLst/>
          </a:prstGeom>
          <a:solidFill>
            <a:schemeClr val="tx1">
              <a:lumMod val="65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05097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9119" y="1767016"/>
            <a:ext cx="10353762" cy="4024184"/>
          </a:xfrm>
        </p:spPr>
        <p:txBody>
          <a:bodyPr anchor="t">
            <a:normAutofit/>
          </a:bodyPr>
          <a:lstStyle/>
          <a:p>
            <a:pPr marL="571500" indent="-571500">
              <a:lnSpc>
                <a:spcPct val="100000"/>
              </a:lnSpc>
              <a:spcBef>
                <a:spcPts val="0"/>
              </a:spcBef>
              <a:spcAft>
                <a:spcPts val="0"/>
              </a:spcAft>
              <a:buFont typeface="Wingdings" panose="05000000000000000000" pitchFamily="2" charset="2"/>
              <a:buChar char="Ø"/>
            </a:pPr>
            <a:r>
              <a:rPr lang="en-US" sz="3600" b="1" dirty="0">
                <a:effectLst/>
                <a:latin typeface="Century Gothic" panose="020B0502020202020204" pitchFamily="34" charset="0"/>
              </a:rPr>
              <a:t>WE HAVE BEEN CALLED UNTO PERFECTION </a:t>
            </a:r>
          </a:p>
          <a:p>
            <a:pPr marL="0" indent="0">
              <a:lnSpc>
                <a:spcPct val="100000"/>
              </a:lnSpc>
              <a:spcBef>
                <a:spcPts val="0"/>
              </a:spcBef>
              <a:spcAft>
                <a:spcPts val="0"/>
              </a:spcAft>
              <a:buNone/>
            </a:pPr>
            <a:endParaRPr lang="en-US" sz="1000" dirty="0">
              <a:latin typeface="Century Gothic" panose="020B0502020202020204" pitchFamily="34" charset="0"/>
            </a:endParaRPr>
          </a:p>
          <a:p>
            <a:pPr marL="0" indent="0">
              <a:lnSpc>
                <a:spcPct val="100000"/>
              </a:lnSpc>
              <a:spcBef>
                <a:spcPts val="0"/>
              </a:spcBef>
              <a:spcAft>
                <a:spcPts val="0"/>
              </a:spcAft>
              <a:buNone/>
            </a:pPr>
            <a:r>
              <a:rPr lang="en-US" sz="3600" dirty="0">
                <a:latin typeface="Century Gothic" panose="020B0502020202020204" pitchFamily="34" charset="0"/>
              </a:rPr>
              <a:t>WHICH MEANS THAT WE HAVE BEEN CALLED TO BE DEVELOPED INTO THE IMAGE OF CHIRST.</a:t>
            </a:r>
          </a:p>
          <a:p>
            <a:pPr marL="0" indent="0">
              <a:lnSpc>
                <a:spcPct val="100000"/>
              </a:lnSpc>
              <a:spcBef>
                <a:spcPts val="0"/>
              </a:spcBef>
              <a:spcAft>
                <a:spcPts val="0"/>
              </a:spcAft>
              <a:buNone/>
            </a:pPr>
            <a:endParaRPr lang="en-US" sz="1000" dirty="0">
              <a:latin typeface="Century Gothic" panose="020B0502020202020204" pitchFamily="34" charset="0"/>
            </a:endParaRPr>
          </a:p>
          <a:p>
            <a:pPr marL="571500" indent="-571500">
              <a:lnSpc>
                <a:spcPct val="100000"/>
              </a:lnSpc>
              <a:spcBef>
                <a:spcPts val="0"/>
              </a:spcBef>
              <a:spcAft>
                <a:spcPts val="0"/>
              </a:spcAft>
              <a:buFont typeface="Wingdings" panose="05000000000000000000" pitchFamily="2" charset="2"/>
              <a:buChar char="Ø"/>
            </a:pPr>
            <a:r>
              <a:rPr lang="en-US" sz="3600" dirty="0">
                <a:latin typeface="Century Gothic" panose="020B0502020202020204" pitchFamily="34" charset="0"/>
              </a:rPr>
              <a:t>(</a:t>
            </a:r>
            <a:r>
              <a:rPr lang="en-US" sz="3600" b="1" dirty="0">
                <a:latin typeface="Century Gothic" panose="020B0502020202020204" pitchFamily="34" charset="0"/>
              </a:rPr>
              <a:t>ACHIEVING</a:t>
            </a:r>
            <a:r>
              <a:rPr lang="en-US" sz="3600" dirty="0">
                <a:latin typeface="Century Gothic" panose="020B0502020202020204" pitchFamily="34" charset="0"/>
              </a:rPr>
              <a:t> </a:t>
            </a:r>
            <a:r>
              <a:rPr lang="en-US" sz="3600" b="1" dirty="0">
                <a:latin typeface="Century Gothic" panose="020B0502020202020204" pitchFamily="34" charset="0"/>
              </a:rPr>
              <a:t>CHRIST-LIKE PERFECTION</a:t>
            </a:r>
            <a:r>
              <a:rPr lang="en-US" sz="3600" dirty="0">
                <a:latin typeface="Century Gothic" panose="020B0502020202020204" pitchFamily="34" charset="0"/>
              </a:rPr>
              <a:t>)</a:t>
            </a:r>
          </a:p>
          <a:p>
            <a:pPr marL="571500" indent="-571500">
              <a:lnSpc>
                <a:spcPct val="100000"/>
              </a:lnSpc>
              <a:spcBef>
                <a:spcPts val="0"/>
              </a:spcBef>
              <a:spcAft>
                <a:spcPts val="0"/>
              </a:spcAft>
              <a:buFont typeface="Wingdings" panose="05000000000000000000" pitchFamily="2" charset="2"/>
              <a:buChar char="Ø"/>
            </a:pPr>
            <a:endParaRPr lang="en-US" sz="1000" dirty="0">
              <a:latin typeface="Century Gothic" panose="020B0502020202020204" pitchFamily="34" charset="0"/>
            </a:endParaRPr>
          </a:p>
          <a:p>
            <a:pPr marL="571500" indent="-571500">
              <a:lnSpc>
                <a:spcPct val="100000"/>
              </a:lnSpc>
              <a:spcBef>
                <a:spcPts val="0"/>
              </a:spcBef>
              <a:spcAft>
                <a:spcPts val="0"/>
              </a:spcAft>
              <a:buFont typeface="Wingdings" panose="05000000000000000000" pitchFamily="2" charset="2"/>
              <a:buChar char="Ø"/>
            </a:pPr>
            <a:r>
              <a:rPr lang="en-US" sz="3600" dirty="0">
                <a:latin typeface="Century Gothic" panose="020B0502020202020204" pitchFamily="34" charset="0"/>
              </a:rPr>
              <a:t>WHICH BRINGS UP THE QUESTION: IS BEING MADE PERFECT POSSIBLE OR NOT?</a:t>
            </a:r>
          </a:p>
        </p:txBody>
      </p:sp>
    </p:spTree>
    <p:extLst>
      <p:ext uri="{BB962C8B-B14F-4D97-AF65-F5344CB8AC3E}">
        <p14:creationId xmlns:p14="http://schemas.microsoft.com/office/powerpoint/2010/main" val="401069743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758952"/>
            <a:ext cx="10058400" cy="1050393"/>
          </a:xfrm>
        </p:spPr>
        <p:txBody>
          <a:bodyPr anchor="ctr">
            <a:normAutofit/>
          </a:bodyPr>
          <a:lstStyle/>
          <a:p>
            <a:pPr algn="ctr"/>
            <a:r>
              <a:rPr lang="en-US" sz="4800" b="1" dirty="0">
                <a:latin typeface="Century Gothic" panose="020B0502020202020204" pitchFamily="34" charset="0"/>
              </a:rPr>
              <a:t>GODLY PERFECTION</a:t>
            </a:r>
          </a:p>
        </p:txBody>
      </p:sp>
      <p:sp>
        <p:nvSpPr>
          <p:cNvPr id="5" name="Text Placeholder 4"/>
          <p:cNvSpPr>
            <a:spLocks noGrp="1"/>
          </p:cNvSpPr>
          <p:nvPr>
            <p:ph type="body" idx="1"/>
          </p:nvPr>
        </p:nvSpPr>
        <p:spPr>
          <a:xfrm>
            <a:off x="1066800" y="2857500"/>
            <a:ext cx="10058400" cy="1143000"/>
          </a:xfrm>
        </p:spPr>
        <p:txBody>
          <a:bodyPr anchor="ctr">
            <a:normAutofit fontScale="92500" lnSpcReduction="10000"/>
          </a:bodyPr>
          <a:lstStyle/>
          <a:p>
            <a:pPr algn="ctr"/>
            <a:r>
              <a:rPr lang="en-US" sz="4000" b="1" dirty="0">
                <a:solidFill>
                  <a:schemeClr val="tx1"/>
                </a:solidFill>
                <a:latin typeface="Century Gothic" panose="020B0502020202020204" pitchFamily="34" charset="0"/>
              </a:rPr>
              <a:t>IF IT IS UNOBTAINABLE, IT MAKES THE BIBLE A LIE AND GOD UNREASONABLE?</a:t>
            </a:r>
          </a:p>
        </p:txBody>
      </p:sp>
    </p:spTree>
    <p:extLst>
      <p:ext uri="{BB962C8B-B14F-4D97-AF65-F5344CB8AC3E}">
        <p14:creationId xmlns:p14="http://schemas.microsoft.com/office/powerpoint/2010/main" val="1513363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758952"/>
            <a:ext cx="10058400" cy="1050393"/>
          </a:xfrm>
        </p:spPr>
        <p:txBody>
          <a:bodyPr anchor="ctr">
            <a:normAutofit/>
          </a:bodyPr>
          <a:lstStyle/>
          <a:p>
            <a:pPr algn="ctr"/>
            <a:r>
              <a:rPr lang="en-US" sz="4800" b="1" dirty="0">
                <a:latin typeface="Century Gothic" panose="020B0502020202020204" pitchFamily="34" charset="0"/>
              </a:rPr>
              <a:t>GODLY PERFECTION</a:t>
            </a:r>
          </a:p>
        </p:txBody>
      </p:sp>
      <p:sp>
        <p:nvSpPr>
          <p:cNvPr id="5" name="Text Placeholder 4"/>
          <p:cNvSpPr>
            <a:spLocks noGrp="1"/>
          </p:cNvSpPr>
          <p:nvPr>
            <p:ph type="body" idx="1"/>
          </p:nvPr>
        </p:nvSpPr>
        <p:spPr>
          <a:xfrm>
            <a:off x="1066800" y="2857500"/>
            <a:ext cx="10058400" cy="1143000"/>
          </a:xfrm>
        </p:spPr>
        <p:txBody>
          <a:bodyPr anchor="ctr">
            <a:normAutofit/>
          </a:bodyPr>
          <a:lstStyle/>
          <a:p>
            <a:pPr algn="ctr"/>
            <a:r>
              <a:rPr lang="en-US" sz="4000" b="1" dirty="0">
                <a:solidFill>
                  <a:schemeClr val="tx1"/>
                </a:solidFill>
                <a:latin typeface="Century Gothic" panose="020B0502020202020204" pitchFamily="34" charset="0"/>
              </a:rPr>
              <a:t>IF IT IS OBTAINABLE, HOW?</a:t>
            </a:r>
          </a:p>
        </p:txBody>
      </p:sp>
    </p:spTree>
    <p:extLst>
      <p:ext uri="{BB962C8B-B14F-4D97-AF65-F5344CB8AC3E}">
        <p14:creationId xmlns:p14="http://schemas.microsoft.com/office/powerpoint/2010/main" val="2567743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17174888"/>
              </p:ext>
            </p:extLst>
          </p:nvPr>
        </p:nvGraphicFramePr>
        <p:xfrm>
          <a:off x="1927119" y="1846263"/>
          <a:ext cx="8337762" cy="1981200"/>
        </p:xfrm>
        <a:graphic>
          <a:graphicData uri="http://schemas.openxmlformats.org/drawingml/2006/table">
            <a:tbl>
              <a:tblPr firstRow="1" bandRow="1">
                <a:tableStyleId>{5C22544A-7EE6-4342-B048-85BDC9FD1C3A}</a:tableStyleId>
              </a:tblPr>
              <a:tblGrid>
                <a:gridCol w="2779254">
                  <a:extLst>
                    <a:ext uri="{9D8B030D-6E8A-4147-A177-3AD203B41FA5}">
                      <a16:colId xmlns:a16="http://schemas.microsoft.com/office/drawing/2014/main" val="395740330"/>
                    </a:ext>
                  </a:extLst>
                </a:gridCol>
                <a:gridCol w="2779254">
                  <a:extLst>
                    <a:ext uri="{9D8B030D-6E8A-4147-A177-3AD203B41FA5}">
                      <a16:colId xmlns:a16="http://schemas.microsoft.com/office/drawing/2014/main" val="1584948204"/>
                    </a:ext>
                  </a:extLst>
                </a:gridCol>
                <a:gridCol w="2779254">
                  <a:extLst>
                    <a:ext uri="{9D8B030D-6E8A-4147-A177-3AD203B41FA5}">
                      <a16:colId xmlns:a16="http://schemas.microsoft.com/office/drawing/2014/main" val="531937086"/>
                    </a:ext>
                  </a:extLst>
                </a:gridCol>
              </a:tblGrid>
              <a:tr h="370840">
                <a:tc gridSpan="3">
                  <a:txBody>
                    <a:bodyPr/>
                    <a:lstStyle/>
                    <a:p>
                      <a:pPr algn="ctr"/>
                      <a:r>
                        <a:rPr lang="en-US" sz="2800" dirty="0"/>
                        <a:t>PEOPLE</a:t>
                      </a:r>
                      <a:r>
                        <a:rPr lang="en-US" sz="2800" baseline="0" dirty="0"/>
                        <a:t> REFERRED TO AS BEING PERFECT IN THE BIBLE</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245551"/>
                  </a:ext>
                </a:extLst>
              </a:tr>
              <a:tr h="370840">
                <a:tc>
                  <a:txBody>
                    <a:bodyPr/>
                    <a:lstStyle/>
                    <a:p>
                      <a:r>
                        <a:rPr lang="en-US" sz="2800" dirty="0"/>
                        <a:t>ABRAHAM</a:t>
                      </a:r>
                    </a:p>
                  </a:txBody>
                  <a:tcPr/>
                </a:tc>
                <a:tc>
                  <a:txBody>
                    <a:bodyPr/>
                    <a:lstStyle/>
                    <a:p>
                      <a:r>
                        <a:rPr lang="en-US" sz="2800" dirty="0"/>
                        <a:t>NOAH</a:t>
                      </a:r>
                    </a:p>
                  </a:txBody>
                  <a:tcPr/>
                </a:tc>
                <a:tc>
                  <a:txBody>
                    <a:bodyPr/>
                    <a:lstStyle/>
                    <a:p>
                      <a:r>
                        <a:rPr lang="en-US" sz="2800" dirty="0"/>
                        <a:t>JOB</a:t>
                      </a:r>
                    </a:p>
                  </a:txBody>
                  <a:tcPr/>
                </a:tc>
                <a:extLst>
                  <a:ext uri="{0D108BD9-81ED-4DB2-BD59-A6C34878D82A}">
                    <a16:rowId xmlns:a16="http://schemas.microsoft.com/office/drawing/2014/main" val="888968823"/>
                  </a:ext>
                </a:extLst>
              </a:tr>
              <a:tr h="370840">
                <a:tc>
                  <a:txBody>
                    <a:bodyPr/>
                    <a:lstStyle/>
                    <a:p>
                      <a:r>
                        <a:rPr lang="en-US" sz="2800" dirty="0"/>
                        <a:t>DAVID</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768540431"/>
                  </a:ext>
                </a:extLst>
              </a:tr>
            </a:tbl>
          </a:graphicData>
        </a:graphic>
      </p:graphicFrame>
      <p:sp>
        <p:nvSpPr>
          <p:cNvPr id="3" name="TextBox 2"/>
          <p:cNvSpPr txBox="1"/>
          <p:nvPr/>
        </p:nvSpPr>
        <p:spPr>
          <a:xfrm>
            <a:off x="239261" y="4110193"/>
            <a:ext cx="9650655" cy="461665"/>
          </a:xfrm>
          <a:prstGeom prst="rect">
            <a:avLst/>
          </a:prstGeom>
          <a:noFill/>
        </p:spPr>
        <p:txBody>
          <a:bodyPr wrap="none" rtlCol="0">
            <a:spAutoFit/>
          </a:bodyPr>
          <a:lstStyle/>
          <a:p>
            <a:r>
              <a:rPr lang="en-US" sz="2400" b="1" dirty="0"/>
              <a:t>ALL MADE SEVERAL MISTAKES WHICH ARE DOCUMENTED IN THE BIBLE </a:t>
            </a:r>
          </a:p>
        </p:txBody>
      </p:sp>
      <p:graphicFrame>
        <p:nvGraphicFramePr>
          <p:cNvPr id="6" name="Content Placeholder 1"/>
          <p:cNvGraphicFramePr>
            <a:graphicFrameLocks/>
          </p:cNvGraphicFramePr>
          <p:nvPr>
            <p:extLst>
              <p:ext uri="{D42A27DB-BD31-4B8C-83A1-F6EECF244321}">
                <p14:modId xmlns:p14="http://schemas.microsoft.com/office/powerpoint/2010/main" val="385842491"/>
              </p:ext>
            </p:extLst>
          </p:nvPr>
        </p:nvGraphicFramePr>
        <p:xfrm>
          <a:off x="1927119" y="4807185"/>
          <a:ext cx="8337762" cy="1573314"/>
        </p:xfrm>
        <a:graphic>
          <a:graphicData uri="http://schemas.openxmlformats.org/drawingml/2006/table">
            <a:tbl>
              <a:tblPr firstRow="1" bandRow="1">
                <a:tableStyleId>{5C22544A-7EE6-4342-B048-85BDC9FD1C3A}</a:tableStyleId>
              </a:tblPr>
              <a:tblGrid>
                <a:gridCol w="8337762">
                  <a:extLst>
                    <a:ext uri="{9D8B030D-6E8A-4147-A177-3AD203B41FA5}">
                      <a16:colId xmlns:a16="http://schemas.microsoft.com/office/drawing/2014/main" val="395740330"/>
                    </a:ext>
                  </a:extLst>
                </a:gridCol>
              </a:tblGrid>
              <a:tr h="800607">
                <a:tc>
                  <a:txBody>
                    <a:bodyPr/>
                    <a:lstStyle/>
                    <a:p>
                      <a:pPr algn="ctr"/>
                      <a:r>
                        <a:rPr lang="en-US" sz="2800" dirty="0"/>
                        <a:t>ONLY</a:t>
                      </a:r>
                      <a:r>
                        <a:rPr lang="en-US" sz="2800" baseline="0" dirty="0"/>
                        <a:t> ONE PERSON WAS PERFECT (FLAWLESS) IN THE BIBLE</a:t>
                      </a:r>
                      <a:endParaRPr lang="en-US" sz="2800" dirty="0"/>
                    </a:p>
                  </a:txBody>
                  <a:tcPr/>
                </a:tc>
                <a:extLst>
                  <a:ext uri="{0D108BD9-81ED-4DB2-BD59-A6C34878D82A}">
                    <a16:rowId xmlns:a16="http://schemas.microsoft.com/office/drawing/2014/main" val="9245551"/>
                  </a:ext>
                </a:extLst>
              </a:tr>
              <a:tr h="628434">
                <a:tc>
                  <a:txBody>
                    <a:bodyPr/>
                    <a:lstStyle/>
                    <a:p>
                      <a:pPr algn="ctr"/>
                      <a:r>
                        <a:rPr lang="en-US" sz="2800" dirty="0"/>
                        <a:t>JESUS (THE HIGH STANDARD)</a:t>
                      </a:r>
                    </a:p>
                  </a:txBody>
                  <a:tcPr/>
                </a:tc>
                <a:extLst>
                  <a:ext uri="{0D108BD9-81ED-4DB2-BD59-A6C34878D82A}">
                    <a16:rowId xmlns:a16="http://schemas.microsoft.com/office/drawing/2014/main" val="888968823"/>
                  </a:ext>
                </a:extLst>
              </a:tr>
            </a:tbl>
          </a:graphicData>
        </a:graphic>
      </p:graphicFrame>
    </p:spTree>
    <p:extLst>
      <p:ext uri="{BB962C8B-B14F-4D97-AF65-F5344CB8AC3E}">
        <p14:creationId xmlns:p14="http://schemas.microsoft.com/office/powerpoint/2010/main" val="2108697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011482"/>
          </a:xfrm>
        </p:spPr>
        <p:txBody>
          <a:bodyPr anchor="t">
            <a:normAutofit/>
          </a:bodyPr>
          <a:lstStyle/>
          <a:p>
            <a:pPr algn="ctr"/>
            <a:r>
              <a:rPr lang="en-US" sz="5400" b="1" dirty="0">
                <a:latin typeface="Century Gothic" panose="020B0502020202020204" pitchFamily="34" charset="0"/>
              </a:rPr>
              <a:t>GODLY PERFECTION</a:t>
            </a:r>
          </a:p>
        </p:txBody>
      </p:sp>
      <p:sp>
        <p:nvSpPr>
          <p:cNvPr id="2" name="Text Placeholder 1"/>
          <p:cNvSpPr>
            <a:spLocks noGrp="1"/>
          </p:cNvSpPr>
          <p:nvPr>
            <p:ph type="body" idx="1"/>
          </p:nvPr>
        </p:nvSpPr>
        <p:spPr/>
        <p:txBody>
          <a:bodyPr anchor="ctr">
            <a:normAutofit/>
          </a:bodyPr>
          <a:lstStyle/>
          <a:p>
            <a:pPr algn="ctr"/>
            <a:r>
              <a:rPr lang="en-US" sz="5400" b="1" dirty="0">
                <a:solidFill>
                  <a:schemeClr val="tx1"/>
                </a:solidFill>
                <a:latin typeface="Century Gothic" panose="020B0502020202020204" pitchFamily="34" charset="0"/>
              </a:rPr>
              <a:t>BY THE HEART</a:t>
            </a:r>
          </a:p>
        </p:txBody>
      </p:sp>
      <p:sp>
        <p:nvSpPr>
          <p:cNvPr id="6" name="Text Placeholder 4"/>
          <p:cNvSpPr txBox="1">
            <a:spLocks/>
          </p:cNvSpPr>
          <p:nvPr/>
        </p:nvSpPr>
        <p:spPr>
          <a:xfrm>
            <a:off x="1097280" y="2060126"/>
            <a:ext cx="10058400" cy="114300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algn="ctr"/>
            <a:r>
              <a:rPr lang="en-US" sz="4400" b="1" dirty="0">
                <a:solidFill>
                  <a:schemeClr val="tx1"/>
                </a:solidFill>
                <a:latin typeface="Century Gothic" panose="020B0502020202020204" pitchFamily="34" charset="0"/>
              </a:rPr>
              <a:t>HOW IS PERFECTION MEASURED BY GOD?</a:t>
            </a:r>
          </a:p>
        </p:txBody>
      </p:sp>
    </p:spTree>
    <p:extLst>
      <p:ext uri="{BB962C8B-B14F-4D97-AF65-F5344CB8AC3E}">
        <p14:creationId xmlns:p14="http://schemas.microsoft.com/office/powerpoint/2010/main" val="3845975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775242"/>
          </a:xfrm>
        </p:spPr>
        <p:txBody>
          <a:bodyPr anchor="ctr">
            <a:normAutofit/>
          </a:bodyPr>
          <a:lstStyle/>
          <a:p>
            <a:pPr algn="ctr"/>
            <a:r>
              <a:rPr lang="en-US" sz="5400" b="1" dirty="0">
                <a:latin typeface="Century Gothic" panose="020B0502020202020204" pitchFamily="34" charset="0"/>
              </a:rPr>
              <a:t>GODLY PERFECTION</a:t>
            </a:r>
          </a:p>
        </p:txBody>
      </p:sp>
      <p:sp>
        <p:nvSpPr>
          <p:cNvPr id="5" name="Text Placeholder 4">
            <a:extLst>
              <a:ext uri="{FF2B5EF4-FFF2-40B4-BE49-F238E27FC236}">
                <a16:creationId xmlns:a16="http://schemas.microsoft.com/office/drawing/2014/main" id="{2251C85B-063D-423A-B25D-BCA42C684B6D}"/>
              </a:ext>
            </a:extLst>
          </p:cNvPr>
          <p:cNvSpPr>
            <a:spLocks noGrp="1"/>
          </p:cNvSpPr>
          <p:nvPr>
            <p:ph type="body" idx="1"/>
          </p:nvPr>
        </p:nvSpPr>
        <p:spPr>
          <a:xfrm>
            <a:off x="1300725" y="2675473"/>
            <a:ext cx="9590550" cy="1507054"/>
          </a:xfrm>
        </p:spPr>
        <p:txBody>
          <a:bodyPr anchor="ctr">
            <a:normAutofit/>
          </a:bodyPr>
          <a:lstStyle/>
          <a:p>
            <a:r>
              <a:rPr lang="en-US" sz="6000" b="1" dirty="0">
                <a:latin typeface="Century Gothic" panose="020B0502020202020204" pitchFamily="34" charset="0"/>
              </a:rPr>
              <a:t>SOLOMON</a:t>
            </a:r>
            <a:endParaRPr lang="en-US" sz="6000" dirty="0"/>
          </a:p>
        </p:txBody>
      </p:sp>
    </p:spTree>
    <p:extLst>
      <p:ext uri="{BB962C8B-B14F-4D97-AF65-F5344CB8AC3E}">
        <p14:creationId xmlns:p14="http://schemas.microsoft.com/office/powerpoint/2010/main" val="93160863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179368"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I KINGS 8: 61 - 62</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61. LET YOUR HEART THEREFORE BE </a:t>
            </a:r>
            <a:r>
              <a:rPr lang="en-US" sz="2800" b="1" dirty="0">
                <a:solidFill>
                  <a:schemeClr val="tx1"/>
                </a:solidFill>
                <a:latin typeface="Century Gothic" panose="020B0502020202020204" pitchFamily="34" charset="0"/>
              </a:rPr>
              <a:t>PERFECT</a:t>
            </a:r>
            <a:r>
              <a:rPr lang="en-US" sz="2800" dirty="0">
                <a:solidFill>
                  <a:schemeClr val="tx1"/>
                </a:solidFill>
                <a:latin typeface="Century Gothic" panose="020B0502020202020204" pitchFamily="34" charset="0"/>
              </a:rPr>
              <a:t> WITH THE LORD OUR GOD, TO WALK IN HIS STATUTES, AND TO KEEP HIS COMMANDMENTS, AS AT THIS DAY.</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62. AND THE KING, AND ALL ISRAEL WITH HIM, OFFERED SACRIFICE BEFORE THE LORD.</a:t>
            </a:r>
          </a:p>
        </p:txBody>
      </p:sp>
    </p:spTree>
    <p:extLst>
      <p:ext uri="{BB962C8B-B14F-4D97-AF65-F5344CB8AC3E}">
        <p14:creationId xmlns:p14="http://schemas.microsoft.com/office/powerpoint/2010/main" val="290342302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775242"/>
          </a:xfrm>
        </p:spPr>
        <p:txBody>
          <a:bodyPr anchor="ctr">
            <a:normAutofit/>
          </a:bodyPr>
          <a:lstStyle/>
          <a:p>
            <a:pPr algn="ctr"/>
            <a:r>
              <a:rPr lang="en-US" sz="5400" b="1" dirty="0">
                <a:latin typeface="Century Gothic" panose="020B0502020202020204" pitchFamily="34" charset="0"/>
              </a:rPr>
              <a:t>GODLY PERFECTION</a:t>
            </a:r>
          </a:p>
        </p:txBody>
      </p:sp>
      <p:sp>
        <p:nvSpPr>
          <p:cNvPr id="5" name="Text Placeholder 4">
            <a:extLst>
              <a:ext uri="{FF2B5EF4-FFF2-40B4-BE49-F238E27FC236}">
                <a16:creationId xmlns:a16="http://schemas.microsoft.com/office/drawing/2014/main" id="{2251C85B-063D-423A-B25D-BCA42C684B6D}"/>
              </a:ext>
            </a:extLst>
          </p:cNvPr>
          <p:cNvSpPr>
            <a:spLocks noGrp="1"/>
          </p:cNvSpPr>
          <p:nvPr>
            <p:ph type="body" idx="1"/>
          </p:nvPr>
        </p:nvSpPr>
        <p:spPr>
          <a:xfrm>
            <a:off x="1300725" y="2675473"/>
            <a:ext cx="9590550" cy="1507054"/>
          </a:xfrm>
        </p:spPr>
        <p:txBody>
          <a:bodyPr anchor="ctr">
            <a:normAutofit/>
          </a:bodyPr>
          <a:lstStyle/>
          <a:p>
            <a:r>
              <a:rPr lang="en-US" sz="6000" b="1" dirty="0">
                <a:latin typeface="Century Gothic" panose="020B0502020202020204" pitchFamily="34" charset="0"/>
              </a:rPr>
              <a:t>NOAH</a:t>
            </a:r>
            <a:endParaRPr lang="en-US" sz="6000" dirty="0"/>
          </a:p>
        </p:txBody>
      </p:sp>
    </p:spTree>
    <p:extLst>
      <p:ext uri="{BB962C8B-B14F-4D97-AF65-F5344CB8AC3E}">
        <p14:creationId xmlns:p14="http://schemas.microsoft.com/office/powerpoint/2010/main" val="374853503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179368"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GENESIS 6: 9</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THESE ARE THE GENERATIONS OF NOAH: NOAH WAS A JUST MAN AND </a:t>
            </a:r>
            <a:r>
              <a:rPr lang="en-US" sz="2800" b="1" dirty="0">
                <a:solidFill>
                  <a:schemeClr val="tx1"/>
                </a:solidFill>
                <a:latin typeface="Century Gothic" panose="020B0502020202020204" pitchFamily="34" charset="0"/>
              </a:rPr>
              <a:t>PERFECT</a:t>
            </a:r>
            <a:r>
              <a:rPr lang="en-US" sz="2800" dirty="0">
                <a:solidFill>
                  <a:schemeClr val="tx1"/>
                </a:solidFill>
                <a:latin typeface="Century Gothic" panose="020B0502020202020204" pitchFamily="34" charset="0"/>
              </a:rPr>
              <a:t> IN HIS GENERATIONS, AND NOAH WALKED WITH GOD.</a:t>
            </a:r>
          </a:p>
        </p:txBody>
      </p:sp>
    </p:spTree>
    <p:extLst>
      <p:ext uri="{BB962C8B-B14F-4D97-AF65-F5344CB8AC3E}">
        <p14:creationId xmlns:p14="http://schemas.microsoft.com/office/powerpoint/2010/main" val="295312792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775242"/>
          </a:xfrm>
        </p:spPr>
        <p:txBody>
          <a:bodyPr anchor="ctr">
            <a:normAutofit/>
          </a:bodyPr>
          <a:lstStyle/>
          <a:p>
            <a:pPr algn="ctr"/>
            <a:r>
              <a:rPr lang="en-US" sz="5400" b="1" dirty="0">
                <a:latin typeface="Century Gothic" panose="020B0502020202020204" pitchFamily="34" charset="0"/>
              </a:rPr>
              <a:t>GODLY PERFECTION</a:t>
            </a:r>
          </a:p>
        </p:txBody>
      </p:sp>
      <p:sp>
        <p:nvSpPr>
          <p:cNvPr id="5" name="Text Placeholder 4">
            <a:extLst>
              <a:ext uri="{FF2B5EF4-FFF2-40B4-BE49-F238E27FC236}">
                <a16:creationId xmlns:a16="http://schemas.microsoft.com/office/drawing/2014/main" id="{2251C85B-063D-423A-B25D-BCA42C684B6D}"/>
              </a:ext>
            </a:extLst>
          </p:cNvPr>
          <p:cNvSpPr>
            <a:spLocks noGrp="1"/>
          </p:cNvSpPr>
          <p:nvPr>
            <p:ph type="body" idx="1"/>
          </p:nvPr>
        </p:nvSpPr>
        <p:spPr>
          <a:xfrm>
            <a:off x="1300725" y="2675473"/>
            <a:ext cx="9590550" cy="1507054"/>
          </a:xfrm>
        </p:spPr>
        <p:txBody>
          <a:bodyPr anchor="ctr">
            <a:normAutofit/>
          </a:bodyPr>
          <a:lstStyle/>
          <a:p>
            <a:r>
              <a:rPr lang="en-US" sz="6000" b="1" dirty="0">
                <a:latin typeface="Century Gothic" panose="020B0502020202020204" pitchFamily="34" charset="0"/>
              </a:rPr>
              <a:t>ABRAHAM</a:t>
            </a:r>
            <a:endParaRPr lang="en-US" sz="6000" dirty="0"/>
          </a:p>
        </p:txBody>
      </p:sp>
    </p:spTree>
    <p:extLst>
      <p:ext uri="{BB962C8B-B14F-4D97-AF65-F5344CB8AC3E}">
        <p14:creationId xmlns:p14="http://schemas.microsoft.com/office/powerpoint/2010/main" val="7505326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66800" y="61812"/>
            <a:ext cx="10058400" cy="836882"/>
          </a:xfrm>
        </p:spPr>
        <p:txBody>
          <a:bodyPr anchor="ctr">
            <a:noAutofit/>
          </a:bodyPr>
          <a:lstStyle/>
          <a:p>
            <a:r>
              <a:rPr lang="en-US" sz="5400" b="1" dirty="0">
                <a:solidFill>
                  <a:schemeClr val="tx1"/>
                </a:solidFill>
                <a:latin typeface="Century Gothic" panose="020B0502020202020204" pitchFamily="34" charset="0"/>
              </a:rPr>
              <a:t>WWW.UFMINISTRIES.ORG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989" y="1128982"/>
            <a:ext cx="4609424" cy="46000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9569544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179368"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GENESIS 17: 1</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AND WHEN ABRAM WAS NINETY YEARS OLD AND NINE, THE LORD APPEARED TO ABRAM, AND SAID UNTO HIM, I AM THE ALMIGHTY GOD; WALK BEFORE ME, AND BE THOU </a:t>
            </a:r>
            <a:r>
              <a:rPr lang="en-US" sz="2800" b="1" dirty="0">
                <a:solidFill>
                  <a:schemeClr val="tx1"/>
                </a:solidFill>
                <a:latin typeface="Century Gothic" panose="020B0502020202020204" pitchFamily="34" charset="0"/>
              </a:rPr>
              <a:t>PERFECT</a:t>
            </a:r>
            <a:r>
              <a:rPr lang="en-US" sz="2800"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292120730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758952"/>
            <a:ext cx="10058400" cy="1050393"/>
          </a:xfrm>
        </p:spPr>
        <p:txBody>
          <a:bodyPr anchor="ctr">
            <a:normAutofit/>
          </a:bodyPr>
          <a:lstStyle/>
          <a:p>
            <a:pPr algn="ctr"/>
            <a:r>
              <a:rPr lang="en-US" sz="4800" b="1" dirty="0">
                <a:latin typeface="Century Gothic" panose="020B0502020202020204" pitchFamily="34" charset="0"/>
              </a:rPr>
              <a:t>GODLY PERFECTION</a:t>
            </a:r>
          </a:p>
        </p:txBody>
      </p:sp>
      <p:sp>
        <p:nvSpPr>
          <p:cNvPr id="5" name="Text Placeholder 4"/>
          <p:cNvSpPr>
            <a:spLocks noGrp="1"/>
          </p:cNvSpPr>
          <p:nvPr>
            <p:ph type="body" idx="1"/>
          </p:nvPr>
        </p:nvSpPr>
        <p:spPr>
          <a:xfrm>
            <a:off x="1066800" y="4743856"/>
            <a:ext cx="10058400" cy="1143000"/>
          </a:xfrm>
        </p:spPr>
        <p:txBody>
          <a:bodyPr anchor="ctr">
            <a:normAutofit fontScale="92500"/>
          </a:bodyPr>
          <a:lstStyle/>
          <a:p>
            <a:pPr algn="ctr"/>
            <a:r>
              <a:rPr lang="en-US" sz="4000" b="1" dirty="0">
                <a:solidFill>
                  <a:schemeClr val="tx1"/>
                </a:solidFill>
                <a:latin typeface="Century Gothic" panose="020B0502020202020204" pitchFamily="34" charset="0"/>
              </a:rPr>
              <a:t>MISUNDERSTANDING WHAT PERFECT MEANS</a:t>
            </a:r>
          </a:p>
        </p:txBody>
      </p:sp>
      <p:sp>
        <p:nvSpPr>
          <p:cNvPr id="6" name="Title 1"/>
          <p:cNvSpPr txBox="1">
            <a:spLocks/>
          </p:cNvSpPr>
          <p:nvPr/>
        </p:nvSpPr>
        <p:spPr>
          <a:xfrm>
            <a:off x="1066800" y="2039761"/>
            <a:ext cx="10058400" cy="1050393"/>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algn="ctr"/>
            <a:r>
              <a:rPr lang="en-US" sz="4400" b="1" dirty="0">
                <a:latin typeface="Century Gothic" panose="020B0502020202020204" pitchFamily="34" charset="0"/>
              </a:rPr>
              <a:t>KNOWING GOD’S PERFECT WILL</a:t>
            </a:r>
          </a:p>
        </p:txBody>
      </p:sp>
      <p:sp>
        <p:nvSpPr>
          <p:cNvPr id="7" name="Title 1"/>
          <p:cNvSpPr txBox="1">
            <a:spLocks/>
          </p:cNvSpPr>
          <p:nvPr/>
        </p:nvSpPr>
        <p:spPr>
          <a:xfrm>
            <a:off x="1005195" y="3320570"/>
            <a:ext cx="10058400" cy="1050393"/>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algn="ctr"/>
            <a:r>
              <a:rPr lang="en-US" sz="4400" b="1" dirty="0">
                <a:latin typeface="Century Gothic" panose="020B0502020202020204" pitchFamily="34" charset="0"/>
              </a:rPr>
              <a:t>THE PROBLEM IS SIMPLE</a:t>
            </a:r>
          </a:p>
        </p:txBody>
      </p:sp>
    </p:spTree>
    <p:extLst>
      <p:ext uri="{BB962C8B-B14F-4D97-AF65-F5344CB8AC3E}">
        <p14:creationId xmlns:p14="http://schemas.microsoft.com/office/powerpoint/2010/main" val="4135020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par>
                                <p:cTn id="7" presetID="22" presetClass="entr" presetSubtype="4"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p:txBody>
          <a:bodyPr>
            <a:normAutofit/>
          </a:bodyPr>
          <a:lstStyle/>
          <a:p>
            <a:pPr indent="0">
              <a:lnSpc>
                <a:spcPct val="100000"/>
              </a:lnSpc>
              <a:spcBef>
                <a:spcPts val="0"/>
              </a:spcBef>
              <a:spcAft>
                <a:spcPts val="0"/>
              </a:spcAft>
              <a:buNone/>
            </a:pPr>
            <a:r>
              <a:rPr lang="en-US" sz="2800" dirty="0">
                <a:solidFill>
                  <a:schemeClr val="tx1"/>
                </a:solidFill>
                <a:latin typeface="Century Gothic" panose="020B0502020202020204" pitchFamily="34" charset="0"/>
              </a:rPr>
              <a:t>VOCABULARY</a:t>
            </a:r>
          </a:p>
          <a:p>
            <a:pPr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indent="0">
              <a:lnSpc>
                <a:spcPct val="100000"/>
              </a:lnSpc>
              <a:spcBef>
                <a:spcPts val="0"/>
              </a:spcBef>
              <a:spcAft>
                <a:spcPts val="0"/>
              </a:spcAft>
              <a:buNone/>
            </a:pPr>
            <a:r>
              <a:rPr lang="en-US" sz="2800" b="1" dirty="0">
                <a:solidFill>
                  <a:schemeClr val="tx1"/>
                </a:solidFill>
                <a:latin typeface="Century Gothic" panose="020B0502020202020204" pitchFamily="34" charset="0"/>
              </a:rPr>
              <a:t>PERFECT</a:t>
            </a:r>
            <a:r>
              <a:rPr lang="en-US" sz="2800" dirty="0">
                <a:solidFill>
                  <a:schemeClr val="tx1"/>
                </a:solidFill>
                <a:latin typeface="Century Gothic" panose="020B0502020202020204" pitchFamily="34" charset="0"/>
              </a:rPr>
              <a:t> BASICALLY MEANS -  TO BE COMPLETE, ENTIRE, TO DEVELOP TO IT’S END, TO FINISH TO FULL DEVELOPMENT OR FULL MATURITY</a:t>
            </a:r>
          </a:p>
          <a:p>
            <a:pPr indent="0">
              <a:lnSpc>
                <a:spcPct val="100000"/>
              </a:lnSpc>
              <a:spcBef>
                <a:spcPts val="0"/>
              </a:spcBef>
              <a:spcAft>
                <a:spcPts val="0"/>
              </a:spcAft>
              <a:buNone/>
            </a:pPr>
            <a:endParaRPr lang="en-US" sz="2800" dirty="0">
              <a:solidFill>
                <a:schemeClr val="tx1"/>
              </a:solidFill>
              <a:latin typeface="Century Gothic" panose="020B0502020202020204" pitchFamily="34" charset="0"/>
            </a:endParaRPr>
          </a:p>
          <a:p>
            <a:pPr indent="0">
              <a:lnSpc>
                <a:spcPct val="100000"/>
              </a:lnSpc>
              <a:spcBef>
                <a:spcPts val="0"/>
              </a:spcBef>
              <a:spcAft>
                <a:spcPts val="0"/>
              </a:spcAft>
              <a:buNone/>
            </a:pPr>
            <a:r>
              <a:rPr lang="en-US" sz="2800" dirty="0">
                <a:solidFill>
                  <a:schemeClr val="tx1"/>
                </a:solidFill>
                <a:latin typeface="Century Gothic" panose="020B0502020202020204" pitchFamily="34" charset="0"/>
              </a:rPr>
              <a:t>WE ARE CALLED TO PERFECTION WHICH MEANS THAT WE ARE CALLED TO BE CHRIST-LIKE; THIS MAKES PERFECTION POSSIBLE.</a:t>
            </a:r>
          </a:p>
          <a:p>
            <a:pPr indent="0">
              <a:lnSpc>
                <a:spcPct val="100000"/>
              </a:lnSpc>
              <a:spcBef>
                <a:spcPts val="0"/>
              </a:spcBef>
              <a:spcAft>
                <a:spcPts val="0"/>
              </a:spcAft>
              <a:buNone/>
            </a:pPr>
            <a:endParaRPr lang="en-US" sz="2800" dirty="0">
              <a:solidFill>
                <a:schemeClr val="tx1"/>
              </a:solidFill>
              <a:latin typeface="Century Gothic" panose="020B0502020202020204" pitchFamily="34" charset="0"/>
            </a:endParaRPr>
          </a:p>
          <a:p>
            <a:pPr indent="0">
              <a:lnSpc>
                <a:spcPct val="100000"/>
              </a:lnSpc>
              <a:spcBef>
                <a:spcPts val="0"/>
              </a:spcBef>
              <a:spcAft>
                <a:spcPts val="0"/>
              </a:spcAft>
            </a:pPr>
            <a:endParaRPr lang="en-US"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7719460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680936" y="1845734"/>
            <a:ext cx="10474744" cy="4023360"/>
          </a:xfrm>
        </p:spPr>
        <p:txBody>
          <a:bodyPr>
            <a:normAutofit/>
          </a:bodyPr>
          <a:lstStyle/>
          <a:p>
            <a:pPr marL="548640" indent="-457200">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BECAUSE THE ERROR OF THINKING THAT PERFECT ON MEANS FLAWLESS, THE EFFORT OF TRYING TO BE PERFECT IS NOT EVEN ATTEMPTED</a:t>
            </a:r>
          </a:p>
          <a:p>
            <a:pPr marL="548640" indent="-457200">
              <a:lnSpc>
                <a:spcPct val="100000"/>
              </a:lnSpc>
              <a:spcBef>
                <a:spcPts val="0"/>
              </a:spcBef>
              <a:spcAft>
                <a:spcPts val="0"/>
              </a:spcAft>
              <a:buFont typeface="Wingdings" panose="05000000000000000000" pitchFamily="2" charset="2"/>
              <a:buChar char="Ø"/>
            </a:pPr>
            <a:endParaRPr lang="en-US" sz="1000" dirty="0">
              <a:solidFill>
                <a:schemeClr val="tx1"/>
              </a:solidFill>
              <a:latin typeface="Century Gothic" panose="020B0502020202020204" pitchFamily="34" charset="0"/>
            </a:endParaRPr>
          </a:p>
          <a:p>
            <a:pPr marL="548640" indent="-457200">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WE CAN ALL AGREE THAT WE DON’T KNOW OF ANYONE WHO IS PERFECT (FLAWLESS), INCLUDING OURSELVES BUT THAT DOES NOT MEAN THAT BEING PERFECT IS IMPOSSIBLE.</a:t>
            </a:r>
          </a:p>
          <a:p>
            <a:pPr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2584690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739302" y="1845734"/>
            <a:ext cx="10416377" cy="4023360"/>
          </a:xfrm>
        </p:spPr>
        <p:txBody>
          <a:bodyPr>
            <a:normAutofit/>
          </a:bodyPr>
          <a:lstStyle/>
          <a:p>
            <a:pPr marL="548640" indent="-457200">
              <a:lnSpc>
                <a:spcPct val="100000"/>
              </a:lnSpc>
              <a:spcBef>
                <a:spcPts val="0"/>
              </a:spcBef>
              <a:spcAft>
                <a:spcPts val="0"/>
              </a:spcAft>
              <a:buFont typeface="Wingdings" panose="05000000000000000000" pitchFamily="2" charset="2"/>
              <a:buChar char="Ø"/>
            </a:pPr>
            <a:r>
              <a:rPr lang="en-US" sz="2800" dirty="0">
                <a:latin typeface="Century Gothic" panose="020B0502020202020204" pitchFamily="34" charset="0"/>
              </a:rPr>
              <a:t>PLUS, IF YOU BELIEVE THAT PERFECT MEANS FLAWLESS THEN YOU CAN’T BELIEVE THE OTHER SCRIPTURES IN THE BIBLE ABOUT PERFECTION</a:t>
            </a:r>
          </a:p>
          <a:p>
            <a:pPr marL="548640" indent="-457200">
              <a:lnSpc>
                <a:spcPct val="100000"/>
              </a:lnSpc>
              <a:spcBef>
                <a:spcPts val="0"/>
              </a:spcBef>
              <a:spcAft>
                <a:spcPts val="0"/>
              </a:spcAft>
              <a:buFont typeface="Wingdings" panose="05000000000000000000" pitchFamily="2" charset="2"/>
              <a:buChar char="Ø"/>
            </a:pPr>
            <a:endParaRPr lang="en-US" sz="1000" dirty="0">
              <a:latin typeface="Century Gothic" panose="020B0502020202020204" pitchFamily="34" charset="0"/>
            </a:endParaRPr>
          </a:p>
          <a:p>
            <a:pPr marL="548640" indent="-457200">
              <a:lnSpc>
                <a:spcPct val="100000"/>
              </a:lnSpc>
              <a:spcBef>
                <a:spcPts val="0"/>
              </a:spcBef>
              <a:spcAft>
                <a:spcPts val="0"/>
              </a:spcAft>
              <a:buFont typeface="Wingdings" panose="05000000000000000000" pitchFamily="2" charset="2"/>
              <a:buChar char="Ø"/>
            </a:pPr>
            <a:r>
              <a:rPr lang="en-US" sz="2800" dirty="0">
                <a:latin typeface="Century Gothic" panose="020B0502020202020204" pitchFamily="34" charset="0"/>
              </a:rPr>
              <a:t>SINCE THE WORD MENTIONS THOSE WHO ARE/WERE PERFECT, THEN EITHER THE WORD OF GOD IS A LIE (GOD FORBID) OR THERE IS ERROR WITH THE DEFINITION / IMPLICATION OF IT</a:t>
            </a:r>
          </a:p>
        </p:txBody>
      </p:sp>
    </p:spTree>
    <p:extLst>
      <p:ext uri="{BB962C8B-B14F-4D97-AF65-F5344CB8AC3E}">
        <p14:creationId xmlns:p14="http://schemas.microsoft.com/office/powerpoint/2010/main" val="292353763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5" name="Text Placeholder 4"/>
          <p:cNvSpPr>
            <a:spLocks noGrp="1"/>
          </p:cNvSpPr>
          <p:nvPr>
            <p:ph type="body" idx="1"/>
          </p:nvPr>
        </p:nvSpPr>
        <p:spPr/>
        <p:txBody>
          <a:bodyPr anchor="ctr">
            <a:normAutofit/>
          </a:bodyPr>
          <a:lstStyle/>
          <a:p>
            <a:pPr algn="ctr"/>
            <a:r>
              <a:rPr lang="en-US" sz="4000" b="1" dirty="0">
                <a:solidFill>
                  <a:schemeClr val="tx1"/>
                </a:solidFill>
                <a:latin typeface="Century Gothic" panose="020B0502020202020204" pitchFamily="34" charset="0"/>
              </a:rPr>
              <a:t>A CALL TO A HIGHER STANDARD</a:t>
            </a:r>
          </a:p>
        </p:txBody>
      </p:sp>
    </p:spTree>
    <p:extLst>
      <p:ext uri="{BB962C8B-B14F-4D97-AF65-F5344CB8AC3E}">
        <p14:creationId xmlns:p14="http://schemas.microsoft.com/office/powerpoint/2010/main" val="101305942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058400" cy="4496700"/>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VOCABULARY</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b="1" dirty="0">
                <a:solidFill>
                  <a:schemeClr val="tx1"/>
                </a:solidFill>
                <a:latin typeface="Century Gothic" panose="020B0502020202020204" pitchFamily="34" charset="0"/>
              </a:rPr>
              <a:t>STANDARD </a:t>
            </a:r>
            <a:r>
              <a:rPr lang="en-US" sz="2800" dirty="0">
                <a:solidFill>
                  <a:schemeClr val="tx1"/>
                </a:solidFill>
                <a:latin typeface="Century Gothic" panose="020B0502020202020204" pitchFamily="34" charset="0"/>
              </a:rPr>
              <a:t> - </a:t>
            </a:r>
            <a:r>
              <a:rPr lang="en-US" sz="2800" b="1" dirty="0">
                <a:solidFill>
                  <a:schemeClr val="tx1"/>
                </a:solidFill>
                <a:latin typeface="Century Gothic" panose="020B0502020202020204" pitchFamily="34" charset="0"/>
              </a:rPr>
              <a:t> 1</a:t>
            </a:r>
            <a:r>
              <a:rPr lang="en-US" sz="2800" dirty="0">
                <a:solidFill>
                  <a:schemeClr val="tx1"/>
                </a:solidFill>
                <a:latin typeface="Century Gothic" panose="020B0502020202020204" pitchFamily="34" charset="0"/>
              </a:rPr>
              <a:t>. A CONSPICUOUS OBJECT (SUCH AS A BANNER) FORMERLY CARRIED AT THE TOP OF A POLE AND USED TO MARK A RALLYING POINT ESPECIALLY IN BATTLE OR TO SERVE AS AN EMBLEM;  </a:t>
            </a:r>
            <a:r>
              <a:rPr lang="en-US" sz="2800" b="1" dirty="0">
                <a:solidFill>
                  <a:schemeClr val="tx1"/>
                </a:solidFill>
                <a:latin typeface="Century Gothic" panose="020B0502020202020204" pitchFamily="34" charset="0"/>
              </a:rPr>
              <a:t>2</a:t>
            </a:r>
            <a:r>
              <a:rPr lang="en-US" sz="2800" dirty="0">
                <a:solidFill>
                  <a:schemeClr val="tx1"/>
                </a:solidFill>
                <a:latin typeface="Century Gothic" panose="020B0502020202020204" pitchFamily="34" charset="0"/>
              </a:rPr>
              <a:t>. SOMETHING SET UP AND ESTABLISHED BY AUTHORITY AS A RULE FOR THE MEASURE OF QUANTITY, WEIGHT, EXTENT, VALUE, OR QUALITY</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b="1" dirty="0">
                <a:solidFill>
                  <a:schemeClr val="tx1"/>
                </a:solidFill>
                <a:latin typeface="Century Gothic" panose="020B0502020202020204" pitchFamily="34" charset="0"/>
              </a:rPr>
              <a:t>UNGODLY</a:t>
            </a:r>
            <a:r>
              <a:rPr lang="en-US" sz="2800" dirty="0">
                <a:solidFill>
                  <a:schemeClr val="tx1"/>
                </a:solidFill>
                <a:latin typeface="Century Gothic" panose="020B0502020202020204" pitchFamily="34" charset="0"/>
              </a:rPr>
              <a:t> – NOT INCLUDING GOD</a:t>
            </a:r>
          </a:p>
        </p:txBody>
      </p:sp>
    </p:spTree>
    <p:extLst>
      <p:ext uri="{BB962C8B-B14F-4D97-AF65-F5344CB8AC3E}">
        <p14:creationId xmlns:p14="http://schemas.microsoft.com/office/powerpoint/2010/main" val="389450083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179368"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ISAIAH 55: 8 - 9</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8. FOR MY THOUGHTS ARE NOT YOUR THOUGHTS, NEITHER ARE YOUR WAYS MY WAYS, SAITH THE LORD.</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9. FOR AS THE HEAVENS ARE HIGHER THAN THE EARTH, SO ARE MY WAYS HIGHER THAN YOUR WAYS, AND MY THOUGHTS THAN YOUR THOUGHTS.</a:t>
            </a:r>
          </a:p>
        </p:txBody>
      </p:sp>
    </p:spTree>
    <p:extLst>
      <p:ext uri="{BB962C8B-B14F-4D97-AF65-F5344CB8AC3E}">
        <p14:creationId xmlns:p14="http://schemas.microsoft.com/office/powerpoint/2010/main" val="319333243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3794" y="1765935"/>
            <a:ext cx="10417145" cy="4538612"/>
          </a:xfrm>
        </p:spPr>
        <p:txBody>
          <a:bodyPr>
            <a:normAutofit fontScale="92500"/>
          </a:bodyPr>
          <a:lstStyle/>
          <a:p>
            <a:pPr marL="0" indent="0">
              <a:lnSpc>
                <a:spcPct val="100000"/>
              </a:lnSpc>
              <a:spcBef>
                <a:spcPts val="0"/>
              </a:spcBef>
              <a:spcAft>
                <a:spcPts val="0"/>
              </a:spcAft>
              <a:buNone/>
            </a:pPr>
            <a:r>
              <a:rPr lang="en-US" sz="2800" b="1" dirty="0">
                <a:latin typeface="Century Gothic" panose="020B0502020202020204" pitchFamily="34" charset="0"/>
              </a:rPr>
              <a:t>ISAIAH 49: 22</a:t>
            </a:r>
          </a:p>
          <a:p>
            <a:pPr marL="0" indent="0">
              <a:lnSpc>
                <a:spcPct val="100000"/>
              </a:lnSpc>
              <a:spcBef>
                <a:spcPts val="0"/>
              </a:spcBef>
              <a:spcAft>
                <a:spcPts val="0"/>
              </a:spcAft>
              <a:buNone/>
            </a:pPr>
            <a:endParaRPr lang="en-US" sz="1000" b="1" dirty="0">
              <a:latin typeface="Century Gothic" panose="020B0502020202020204" pitchFamily="34" charset="0"/>
            </a:endParaRPr>
          </a:p>
          <a:p>
            <a:pPr marL="0" indent="0">
              <a:lnSpc>
                <a:spcPct val="100000"/>
              </a:lnSpc>
              <a:spcBef>
                <a:spcPts val="0"/>
              </a:spcBef>
              <a:spcAft>
                <a:spcPts val="0"/>
              </a:spcAft>
              <a:buNone/>
            </a:pPr>
            <a:r>
              <a:rPr lang="en-US" sz="2800" dirty="0">
                <a:latin typeface="Century Gothic" panose="020B0502020202020204" pitchFamily="34" charset="0"/>
              </a:rPr>
              <a:t>THUS SAITH THE LORD GOD, BEHOLD, I WILL LIFT UP MINE HAND TO THE GENTILES, </a:t>
            </a:r>
            <a:r>
              <a:rPr lang="en-US" sz="2800" b="1" dirty="0">
                <a:latin typeface="Century Gothic" panose="020B0502020202020204" pitchFamily="34" charset="0"/>
              </a:rPr>
              <a:t>AND SET UP MY STANDARD TO THE PEOPLE</a:t>
            </a:r>
            <a:r>
              <a:rPr lang="en-US" sz="2800" dirty="0">
                <a:latin typeface="Century Gothic" panose="020B0502020202020204" pitchFamily="34" charset="0"/>
              </a:rPr>
              <a:t>: AND THEY SHALL BRING THY SONS IN THEIR ARMS, AND THY DAUGHTERS SHALL BE CARRIED UPON THEIR SHOULDERS.</a:t>
            </a:r>
          </a:p>
          <a:p>
            <a:pPr marL="0" indent="0">
              <a:lnSpc>
                <a:spcPct val="100000"/>
              </a:lnSpc>
              <a:spcBef>
                <a:spcPts val="0"/>
              </a:spcBef>
              <a:spcAft>
                <a:spcPts val="0"/>
              </a:spcAft>
              <a:buNone/>
            </a:pPr>
            <a:endParaRPr lang="en-US" sz="1000" dirty="0">
              <a:latin typeface="Century Gothic" panose="020B0502020202020204" pitchFamily="34" charset="0"/>
            </a:endParaRPr>
          </a:p>
          <a:p>
            <a:pPr marL="0" indent="0">
              <a:lnSpc>
                <a:spcPct val="100000"/>
              </a:lnSpc>
              <a:spcBef>
                <a:spcPts val="0"/>
              </a:spcBef>
              <a:spcAft>
                <a:spcPts val="0"/>
              </a:spcAft>
            </a:pPr>
            <a:r>
              <a:rPr lang="en-US" sz="2800" b="1" dirty="0">
                <a:latin typeface="Century Gothic" panose="020B0502020202020204" pitchFamily="34" charset="0"/>
              </a:rPr>
              <a:t>ISAIAH 62: 10</a:t>
            </a:r>
          </a:p>
          <a:p>
            <a:pPr marL="0" indent="0">
              <a:lnSpc>
                <a:spcPct val="100000"/>
              </a:lnSpc>
              <a:spcBef>
                <a:spcPts val="0"/>
              </a:spcBef>
              <a:spcAft>
                <a:spcPts val="0"/>
              </a:spcAft>
            </a:pPr>
            <a:endParaRPr lang="en-US" sz="1000" dirty="0">
              <a:latin typeface="Century Gothic" panose="020B0502020202020204" pitchFamily="34" charset="0"/>
            </a:endParaRPr>
          </a:p>
          <a:p>
            <a:pPr marL="0" indent="0">
              <a:lnSpc>
                <a:spcPct val="100000"/>
              </a:lnSpc>
              <a:spcBef>
                <a:spcPts val="0"/>
              </a:spcBef>
              <a:spcAft>
                <a:spcPts val="0"/>
              </a:spcAft>
              <a:buNone/>
            </a:pPr>
            <a:r>
              <a:rPr lang="en-US" sz="2800" dirty="0">
                <a:latin typeface="Century Gothic" panose="020B0502020202020204" pitchFamily="34" charset="0"/>
              </a:rPr>
              <a:t>10. GO THROUGH, GO THROUGH THE GATES; PREPARE YE THE WAY OF THE PEOPLE; CAST UP, CAST UP THE HIGHWAY; GATHER OUT THE STONES; </a:t>
            </a:r>
            <a:r>
              <a:rPr lang="en-US" sz="2800" b="1" dirty="0">
                <a:latin typeface="Century Gothic" panose="020B0502020202020204" pitchFamily="34" charset="0"/>
              </a:rPr>
              <a:t>LIFT UP A STANDARD FOR THE PEOPLE</a:t>
            </a:r>
            <a:r>
              <a:rPr lang="en-US" sz="2800" dirty="0">
                <a:latin typeface="Century Gothic" panose="020B0502020202020204" pitchFamily="34" charset="0"/>
              </a:rPr>
              <a:t>.</a:t>
            </a:r>
            <a:endParaRPr lang="en-US" sz="1100" dirty="0">
              <a:latin typeface="Century Gothic" panose="020B0502020202020204" pitchFamily="34" charset="0"/>
            </a:endParaRPr>
          </a:p>
        </p:txBody>
      </p:sp>
    </p:spTree>
    <p:extLst>
      <p:ext uri="{BB962C8B-B14F-4D97-AF65-F5344CB8AC3E}">
        <p14:creationId xmlns:p14="http://schemas.microsoft.com/office/powerpoint/2010/main" val="96908229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179368"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ISAIAH 59: 19</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19. SO SHALL THEY FEAR THE NAME OF THE LORD FROM THE WEST, AND HIS GLORY FROM THE RISING OF THE SUN. WHEN THE ENEMY SHALL COME IN LIKE A FLOOD, THE SPIRIT OF THE LORD SHALL LIFT UP A STANDARD AGAINST HIM.</a:t>
            </a:r>
          </a:p>
        </p:txBody>
      </p:sp>
    </p:spTree>
    <p:extLst>
      <p:ext uri="{BB962C8B-B14F-4D97-AF65-F5344CB8AC3E}">
        <p14:creationId xmlns:p14="http://schemas.microsoft.com/office/powerpoint/2010/main" val="397285064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GODLY PERFECTION</a:t>
            </a:r>
          </a:p>
        </p:txBody>
      </p:sp>
      <p:sp>
        <p:nvSpPr>
          <p:cNvPr id="3" name="Subtitle 2"/>
          <p:cNvSpPr>
            <a:spLocks noGrp="1"/>
          </p:cNvSpPr>
          <p:nvPr>
            <p:ph type="subTitle" idx="1"/>
          </p:nvPr>
        </p:nvSpPr>
        <p:spPr/>
        <p:txBody>
          <a:bodyPr anchor="ctr">
            <a:normAutofit/>
          </a:bodyPr>
          <a:lstStyle/>
          <a:p>
            <a:r>
              <a:rPr lang="en-US" sz="4000" b="1" dirty="0">
                <a:solidFill>
                  <a:schemeClr val="tx1"/>
                </a:solidFill>
                <a:latin typeface="Century Gothic" panose="020B0502020202020204" pitchFamily="34" charset="0"/>
              </a:rPr>
              <a:t>A PATH TO CHRIST-LIKE PERFECTION</a:t>
            </a:r>
          </a:p>
        </p:txBody>
      </p:sp>
    </p:spTree>
    <p:extLst>
      <p:ext uri="{BB962C8B-B14F-4D97-AF65-F5344CB8AC3E}">
        <p14:creationId xmlns:p14="http://schemas.microsoft.com/office/powerpoint/2010/main" val="149568063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13254" y="1765935"/>
            <a:ext cx="10317686" cy="4418297"/>
          </a:xfrm>
        </p:spPr>
        <p:txBody>
          <a:bodyPr>
            <a:normAutofit lnSpcReduction="10000"/>
          </a:bodyPr>
          <a:lstStyle/>
          <a:p>
            <a:pPr marL="0" indent="0">
              <a:lnSpc>
                <a:spcPct val="100000"/>
              </a:lnSpc>
              <a:spcBef>
                <a:spcPts val="0"/>
              </a:spcBef>
              <a:spcAft>
                <a:spcPts val="0"/>
              </a:spcAft>
              <a:buNone/>
            </a:pPr>
            <a:r>
              <a:rPr lang="en-US" sz="3200" b="1" dirty="0">
                <a:latin typeface="Century Gothic" panose="020B0502020202020204" pitchFamily="34" charset="0"/>
              </a:rPr>
              <a:t>ROMANS 12: 1 - 2</a:t>
            </a:r>
          </a:p>
          <a:p>
            <a:pPr marL="0" indent="0">
              <a:lnSpc>
                <a:spcPct val="100000"/>
              </a:lnSpc>
              <a:spcBef>
                <a:spcPts val="0"/>
              </a:spcBef>
              <a:spcAft>
                <a:spcPts val="0"/>
              </a:spcAft>
            </a:pPr>
            <a:endParaRPr lang="en-US" sz="1300" dirty="0">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1.  I BESEECH YOU THEREFORE, BRETHREN, BY THE MERCIES OF GOD, THAT YE PRESENT YOUR BODIES A LIVING SACRIFICE, HOLY, </a:t>
            </a:r>
            <a:r>
              <a:rPr lang="en-US" sz="2800" b="1" dirty="0">
                <a:solidFill>
                  <a:schemeClr val="tx1"/>
                </a:solidFill>
                <a:latin typeface="Century Gothic" panose="020B0502020202020204" pitchFamily="34" charset="0"/>
              </a:rPr>
              <a:t>ACCEPTABLE UNTO GOD</a:t>
            </a:r>
            <a:r>
              <a:rPr lang="en-US" sz="2800" dirty="0">
                <a:solidFill>
                  <a:schemeClr val="tx1"/>
                </a:solidFill>
                <a:latin typeface="Century Gothic" panose="020B0502020202020204" pitchFamily="34" charset="0"/>
              </a:rPr>
              <a:t>, WHICH IS YOUR REASONABLE SERVICE.</a:t>
            </a:r>
          </a:p>
          <a:p>
            <a:pPr marL="0" indent="0">
              <a:lnSpc>
                <a:spcPct val="100000"/>
              </a:lnSpc>
              <a:spcBef>
                <a:spcPts val="0"/>
              </a:spcBef>
              <a:spcAft>
                <a:spcPts val="0"/>
              </a:spcAft>
              <a:buAutoNum type="arabicPeriod"/>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2.  AND BE NOT CONFORMED TO THIS WORLD </a:t>
            </a:r>
            <a:r>
              <a:rPr lang="en-US" sz="2800" b="1" dirty="0">
                <a:solidFill>
                  <a:schemeClr val="tx1"/>
                </a:solidFill>
                <a:latin typeface="Century Gothic" panose="020B0502020202020204" pitchFamily="34" charset="0"/>
              </a:rPr>
              <a:t>(SUBSTANDARD)</a:t>
            </a:r>
            <a:r>
              <a:rPr lang="en-US" sz="2800" dirty="0">
                <a:solidFill>
                  <a:schemeClr val="tx1"/>
                </a:solidFill>
                <a:latin typeface="Century Gothic" panose="020B0502020202020204" pitchFamily="34" charset="0"/>
              </a:rPr>
              <a:t>: BUT BE YE TRANSFORMED BY THE RENEWING OF YOUR MIND, THAT YE MAY PROVE WHAT IS THAT GOOD, AND ACCEPTABLE, AND PERFECT, WILL OF GOD.</a:t>
            </a:r>
          </a:p>
        </p:txBody>
      </p:sp>
    </p:spTree>
    <p:extLst>
      <p:ext uri="{BB962C8B-B14F-4D97-AF65-F5344CB8AC3E}">
        <p14:creationId xmlns:p14="http://schemas.microsoft.com/office/powerpoint/2010/main" val="4461608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GODLY PERFECTION</a:t>
            </a:r>
          </a:p>
        </p:txBody>
      </p:sp>
      <p:sp>
        <p:nvSpPr>
          <p:cNvPr id="3" name="Subtitle 2"/>
          <p:cNvSpPr>
            <a:spLocks noGrp="1"/>
          </p:cNvSpPr>
          <p:nvPr>
            <p:ph type="subTitle" idx="1"/>
          </p:nvPr>
        </p:nvSpPr>
        <p:spPr/>
        <p:txBody>
          <a:bodyPr anchor="ctr">
            <a:normAutofit/>
          </a:bodyPr>
          <a:lstStyle/>
          <a:p>
            <a:r>
              <a:rPr lang="en-US" sz="4000" b="1" dirty="0">
                <a:latin typeface="Century Gothic" panose="020B0502020202020204" pitchFamily="34" charset="0"/>
              </a:rPr>
              <a:t>PERFECTION THROUGH CORRECTION</a:t>
            </a:r>
            <a:endParaRPr lang="en-US"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2996955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795698"/>
          </a:xfrm>
        </p:spPr>
        <p:txBody>
          <a:bodyPr>
            <a:normAutofit/>
          </a:bodyPr>
          <a:lstStyle/>
          <a:p>
            <a:pPr marL="0" indent="0">
              <a:spcBef>
                <a:spcPts val="0"/>
              </a:spcBef>
              <a:spcAft>
                <a:spcPts val="0"/>
              </a:spcAft>
              <a:buNone/>
            </a:pPr>
            <a:r>
              <a:rPr lang="en-US" sz="3200" b="1" dirty="0">
                <a:solidFill>
                  <a:schemeClr val="tx1"/>
                </a:solidFill>
                <a:latin typeface="Century Gothic" panose="020B0502020202020204" pitchFamily="34" charset="0"/>
              </a:rPr>
              <a:t>HEBREWS 12: 6 - 7</a:t>
            </a:r>
          </a:p>
          <a:p>
            <a:pPr marL="0" indent="0">
              <a:spcBef>
                <a:spcPts val="0"/>
              </a:spcBef>
              <a:spcAft>
                <a:spcPts val="0"/>
              </a:spcAft>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6. FOR WHOM THE LORD LOVETH HE CHASTENETH, AND SCOURGETH EVERY SON WHOM HE RECEIVETH.</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7. IF YE ENDURE CHASTENING, GOD DEALETH WITH YOU AS WITH SONS; FOR WHAT SON IS HE WHOM THE FATHER CHASTENETH NOT?</a:t>
            </a:r>
          </a:p>
          <a:p>
            <a:pPr marL="0" indent="0">
              <a:spcBef>
                <a:spcPts val="0"/>
              </a:spcBef>
              <a:spcAft>
                <a:spcPts val="0"/>
              </a:spcAft>
              <a:buNone/>
            </a:pPr>
            <a:endParaRPr lang="en-US" sz="2800" dirty="0">
              <a:solidFill>
                <a:schemeClr val="tx1"/>
              </a:solidFill>
              <a:latin typeface="Century Gothic" panose="020B0502020202020204" pitchFamily="34" charset="0"/>
            </a:endParaRPr>
          </a:p>
          <a:p>
            <a:pPr marL="457200" indent="-457200">
              <a:spcBef>
                <a:spcPts val="0"/>
              </a:spcBef>
              <a:spcAft>
                <a:spcPts val="0"/>
              </a:spcAft>
              <a:buFont typeface="Wingdings" panose="05000000000000000000" pitchFamily="2" charset="2"/>
              <a:buChar char="Ø"/>
            </a:pPr>
            <a:r>
              <a:rPr lang="en-US" sz="2800" b="1" dirty="0">
                <a:solidFill>
                  <a:schemeClr val="tx1"/>
                </a:solidFill>
                <a:effectLst/>
                <a:latin typeface="Century Gothic" panose="020B0502020202020204" pitchFamily="34" charset="0"/>
              </a:rPr>
              <a:t>THIS IS USING CORRECTION TO PRODUCE PERFECTION</a:t>
            </a:r>
          </a:p>
        </p:txBody>
      </p:sp>
    </p:spTree>
    <p:extLst>
      <p:ext uri="{BB962C8B-B14F-4D97-AF65-F5344CB8AC3E}">
        <p14:creationId xmlns:p14="http://schemas.microsoft.com/office/powerpoint/2010/main" val="2420758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GODLY PERFECTION</a:t>
            </a:r>
          </a:p>
        </p:txBody>
      </p:sp>
      <p:sp>
        <p:nvSpPr>
          <p:cNvPr id="3" name="Subtitle 2"/>
          <p:cNvSpPr>
            <a:spLocks noGrp="1"/>
          </p:cNvSpPr>
          <p:nvPr>
            <p:ph type="subTitle" idx="1"/>
          </p:nvPr>
        </p:nvSpPr>
        <p:spPr/>
        <p:txBody>
          <a:bodyPr anchor="ctr">
            <a:normAutofit/>
          </a:bodyPr>
          <a:lstStyle/>
          <a:p>
            <a:r>
              <a:rPr lang="en-US" sz="4000" b="1" dirty="0">
                <a:latin typeface="Century Gothic" panose="020B0502020202020204" pitchFamily="34" charset="0"/>
              </a:rPr>
              <a:t>PERFECTION THROUGH PATIENCE</a:t>
            </a:r>
            <a:endParaRPr lang="en-US"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2914290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179368"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JAMES 1: 3 - 5</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3. KNOWING THIS, THAT THE TRYING OF YOUR FAITH WORKETH PATIENCE.</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4. BUT LET PATIENCE HAVE HER PERFECT WORK</a:t>
            </a:r>
            <a:r>
              <a:rPr lang="en-US" sz="2800" b="1" dirty="0">
                <a:solidFill>
                  <a:schemeClr val="tx1"/>
                </a:solidFill>
                <a:latin typeface="Century Gothic" panose="020B0502020202020204" pitchFamily="34" charset="0"/>
              </a:rPr>
              <a:t>, THAT YE MAY BE PERFECT AND ENTIRE</a:t>
            </a:r>
            <a:r>
              <a:rPr lang="en-US" sz="2800" dirty="0">
                <a:solidFill>
                  <a:schemeClr val="tx1"/>
                </a:solidFill>
                <a:latin typeface="Century Gothic" panose="020B0502020202020204" pitchFamily="34" charset="0"/>
              </a:rPr>
              <a:t>, WANTING NOTHING.</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5. IF ANY OF YOU LACK WISDOM, LET HIM </a:t>
            </a:r>
            <a:r>
              <a:rPr lang="en-US" sz="2800" b="1" dirty="0">
                <a:solidFill>
                  <a:schemeClr val="tx1"/>
                </a:solidFill>
                <a:latin typeface="Century Gothic" panose="020B0502020202020204" pitchFamily="34" charset="0"/>
              </a:rPr>
              <a:t>ASK</a:t>
            </a:r>
            <a:r>
              <a:rPr lang="en-US" sz="2800" dirty="0">
                <a:solidFill>
                  <a:schemeClr val="tx1"/>
                </a:solidFill>
                <a:latin typeface="Century Gothic" panose="020B0502020202020204" pitchFamily="34" charset="0"/>
              </a:rPr>
              <a:t> OF GOD, THAT GIVETH TO ALL MEN LIBERALLY, AND UPBRAIDETH NOT; AND IT SHALL BE GIVEN HIM.</a:t>
            </a:r>
          </a:p>
        </p:txBody>
      </p:sp>
    </p:spTree>
    <p:extLst>
      <p:ext uri="{BB962C8B-B14F-4D97-AF65-F5344CB8AC3E}">
        <p14:creationId xmlns:p14="http://schemas.microsoft.com/office/powerpoint/2010/main" val="81880015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ROMANS 8: 16 - 17</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16.  THE SPIRIT ITSELF </a:t>
            </a:r>
            <a:r>
              <a:rPr lang="en-US" sz="3200" b="1" dirty="0">
                <a:solidFill>
                  <a:schemeClr val="tx1"/>
                </a:solidFill>
                <a:latin typeface="Century Gothic" panose="020B0502020202020204" pitchFamily="34" charset="0"/>
              </a:rPr>
              <a:t>BEARETH WITNESS </a:t>
            </a:r>
            <a:r>
              <a:rPr lang="en-US" sz="3200" dirty="0">
                <a:solidFill>
                  <a:schemeClr val="tx1"/>
                </a:solidFill>
                <a:latin typeface="Century Gothic" panose="020B0502020202020204" pitchFamily="34" charset="0"/>
              </a:rPr>
              <a:t>WITH OUR SPIRIT, THAT WE ARE THE CHILDREN OF GOD:</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17. AND IF CHILDREN, THEN HEIRS; HEIRS OF GOD, AND JOINT-HEIRS WITH CHRIST; IF SO BE THAT WE SUFFER WITH HIM, THAT WE MAY BE ALSO GLORIFIED TOGETHER.</a:t>
            </a:r>
          </a:p>
        </p:txBody>
      </p:sp>
    </p:spTree>
    <p:extLst>
      <p:ext uri="{BB962C8B-B14F-4D97-AF65-F5344CB8AC3E}">
        <p14:creationId xmlns:p14="http://schemas.microsoft.com/office/powerpoint/2010/main" val="146326260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EPHESIANS 5: 17</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16.  THE SPIRIT ITSELF </a:t>
            </a:r>
            <a:r>
              <a:rPr lang="en-US" sz="3200" b="1" dirty="0">
                <a:solidFill>
                  <a:schemeClr val="tx1"/>
                </a:solidFill>
                <a:latin typeface="Century Gothic" panose="020B0502020202020204" pitchFamily="34" charset="0"/>
              </a:rPr>
              <a:t>BEARETH WITNESS </a:t>
            </a:r>
            <a:r>
              <a:rPr lang="en-US" sz="3200" dirty="0">
                <a:solidFill>
                  <a:schemeClr val="tx1"/>
                </a:solidFill>
                <a:latin typeface="Century Gothic" panose="020B0502020202020204" pitchFamily="34" charset="0"/>
              </a:rPr>
              <a:t>WITH OUR SPIRIT, THAT WE ARE THE CHILDREN OF GOD:</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17. AND IF CHILDREN, THEN HEIRS; HEIRS OF GOD, AND JOINT-HEIRS WITH CHRIST; IF SO BE THAT WE SUFFER WITH HIM, THAT WE MAY BE ALSO GLORIFIED TOGETHER.</a:t>
            </a:r>
          </a:p>
        </p:txBody>
      </p:sp>
    </p:spTree>
    <p:extLst>
      <p:ext uri="{BB962C8B-B14F-4D97-AF65-F5344CB8AC3E}">
        <p14:creationId xmlns:p14="http://schemas.microsoft.com/office/powerpoint/2010/main" val="328908423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EPHESIANS 5: 25 - 26</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25. HUSBANDS, LOVE YOUR WIVES, EVEN AS CHRIST ALSO LOVED THE CHURCH, AND GAVE HIMSELF FOR IT;</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26. THAT HE MIGHT SANCTIFY AND CLEANSE IT WITH THE WASHING OF WATER BY THE WORD,</a:t>
            </a:r>
          </a:p>
        </p:txBody>
      </p:sp>
    </p:spTree>
    <p:extLst>
      <p:ext uri="{BB962C8B-B14F-4D97-AF65-F5344CB8AC3E}">
        <p14:creationId xmlns:p14="http://schemas.microsoft.com/office/powerpoint/2010/main" val="220914779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EPHESIANS 5: 27 - 28</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27. THAT HE MIGHT SANCTIFY AND CLEANSE IT WITH THE WASHING OF WATER BY THE WORD,</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28. THAT HE MIGHT PRESENT IT TO HIMSELF A GLORIOUS CHURCH, NOT HAVING SPOT, OR WRINKLE, OR ANY SUCH THING; BUT THAT IT SHOULD BE HOLY AND </a:t>
            </a:r>
            <a:r>
              <a:rPr lang="en-US" sz="3200" b="1" dirty="0">
                <a:solidFill>
                  <a:schemeClr val="tx1"/>
                </a:solidFill>
                <a:latin typeface="Century Gothic" panose="020B0502020202020204" pitchFamily="34" charset="0"/>
              </a:rPr>
              <a:t>WITHOUT BLEMISH</a:t>
            </a:r>
            <a:r>
              <a:rPr lang="en-US" sz="3200"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95076476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680936" y="1845734"/>
            <a:ext cx="10474744" cy="4023360"/>
          </a:xfrm>
        </p:spPr>
        <p:txBody>
          <a:bodyPr>
            <a:normAutofit lnSpcReduction="10000"/>
          </a:bodyPr>
          <a:lstStyle/>
          <a:p>
            <a:pPr marL="548640" indent="-457200">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GOD DEALS WITH US USING “THE INWARD WITNESS” MOSTLY</a:t>
            </a:r>
          </a:p>
          <a:p>
            <a:pPr marL="548640" indent="-457200">
              <a:lnSpc>
                <a:spcPct val="100000"/>
              </a:lnSpc>
              <a:spcBef>
                <a:spcPts val="0"/>
              </a:spcBef>
              <a:spcAft>
                <a:spcPts val="0"/>
              </a:spcAft>
              <a:buFont typeface="Wingdings" panose="05000000000000000000" pitchFamily="2" charset="2"/>
              <a:buChar char="Ø"/>
            </a:pPr>
            <a:endParaRPr lang="en-US" sz="1000" dirty="0">
              <a:solidFill>
                <a:schemeClr val="tx1"/>
              </a:solidFill>
              <a:latin typeface="Century Gothic" panose="020B0502020202020204" pitchFamily="34" charset="0"/>
            </a:endParaRPr>
          </a:p>
          <a:p>
            <a:pPr marL="548640" indent="-457200">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THE HOLY SPIRIT BEARS WITNESS WITH OUR SPIRIT, THE REAL YOU (ROM </a:t>
            </a:r>
          </a:p>
          <a:p>
            <a:pPr marL="548640" indent="-457200">
              <a:lnSpc>
                <a:spcPct val="100000"/>
              </a:lnSpc>
              <a:spcBef>
                <a:spcPts val="0"/>
              </a:spcBef>
              <a:spcAft>
                <a:spcPts val="0"/>
              </a:spcAft>
              <a:buFont typeface="Wingdings" panose="05000000000000000000" pitchFamily="2" charset="2"/>
              <a:buChar char="Ø"/>
            </a:pPr>
            <a:endParaRPr lang="en-US" sz="1000" dirty="0">
              <a:solidFill>
                <a:schemeClr val="tx1"/>
              </a:solidFill>
              <a:latin typeface="Century Gothic" panose="020B0502020202020204" pitchFamily="34" charset="0"/>
            </a:endParaRPr>
          </a:p>
          <a:p>
            <a:pPr marL="548640" indent="-457200">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ONE INDICATOR THAT WILL LET YOU KNOW WHETHER YOU AREINSIDE OR OUTSIDE OF GOD WILL IS: THE DISSATIFACTION OF YOUR HEART</a:t>
            </a:r>
          </a:p>
          <a:p>
            <a:pPr marL="548640" indent="-457200">
              <a:lnSpc>
                <a:spcPct val="100000"/>
              </a:lnSpc>
              <a:spcBef>
                <a:spcPts val="0"/>
              </a:spcBef>
              <a:spcAft>
                <a:spcPts val="0"/>
              </a:spcAft>
              <a:buFont typeface="Wingdings" panose="05000000000000000000" pitchFamily="2" charset="2"/>
              <a:buChar char="Ø"/>
            </a:pPr>
            <a:endParaRPr lang="en-US" sz="1000" dirty="0">
              <a:solidFill>
                <a:schemeClr val="tx1"/>
              </a:solidFill>
              <a:latin typeface="Century Gothic" panose="020B0502020202020204" pitchFamily="34" charset="0"/>
            </a:endParaRPr>
          </a:p>
          <a:p>
            <a:pPr marL="548640" indent="-457200">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WHEN YOU HAVE DONE THE WILL OF GOD, IT SATIFIES YOU ON THE INSIDE</a:t>
            </a:r>
          </a:p>
          <a:p>
            <a:pPr marL="548640" indent="-457200">
              <a:lnSpc>
                <a:spcPct val="100000"/>
              </a:lnSpc>
              <a:spcBef>
                <a:spcPts val="0"/>
              </a:spcBef>
              <a:spcAft>
                <a:spcPts val="0"/>
              </a:spcAft>
              <a:buFont typeface="Wingdings" panose="05000000000000000000" pitchFamily="2" charset="2"/>
              <a:buChar char="Ø"/>
            </a:pPr>
            <a:endParaRPr lang="en-US" sz="1000" dirty="0">
              <a:solidFill>
                <a:schemeClr val="tx1"/>
              </a:solidFill>
              <a:latin typeface="Century Gothic" panose="020B0502020202020204" pitchFamily="34" charset="0"/>
            </a:endParaRPr>
          </a:p>
          <a:p>
            <a:pPr marL="548640" indent="-457200">
              <a:lnSpc>
                <a:spcPct val="100000"/>
              </a:lnSpc>
              <a:spcBef>
                <a:spcPts val="0"/>
              </a:spcBef>
              <a:spcAft>
                <a:spcPts val="0"/>
              </a:spcAft>
              <a:buFont typeface="Wingdings" panose="05000000000000000000" pitchFamily="2" charset="2"/>
              <a:buChar char="Ø"/>
            </a:pPr>
            <a:endParaRPr lang="en-US" sz="2800" dirty="0">
              <a:solidFill>
                <a:schemeClr val="tx1"/>
              </a:solidFill>
              <a:latin typeface="Century Gothic" panose="020B0502020202020204" pitchFamily="34" charset="0"/>
            </a:endParaRPr>
          </a:p>
          <a:p>
            <a:pPr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257416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775242"/>
          </a:xfrm>
        </p:spPr>
        <p:txBody>
          <a:bodyPr anchor="ctr">
            <a:normAutofit/>
          </a:bodyPr>
          <a:lstStyle/>
          <a:p>
            <a:pPr algn="ctr"/>
            <a:r>
              <a:rPr lang="en-US" sz="5400" b="1" dirty="0">
                <a:latin typeface="Century Gothic" panose="020B0502020202020204" pitchFamily="34" charset="0"/>
              </a:rPr>
              <a:t>GODLY PERFECTION</a:t>
            </a:r>
          </a:p>
        </p:txBody>
      </p:sp>
      <p:sp>
        <p:nvSpPr>
          <p:cNvPr id="5" name="Text Placeholder 4">
            <a:extLst>
              <a:ext uri="{FF2B5EF4-FFF2-40B4-BE49-F238E27FC236}">
                <a16:creationId xmlns:a16="http://schemas.microsoft.com/office/drawing/2014/main" id="{2251C85B-063D-423A-B25D-BCA42C684B6D}"/>
              </a:ext>
            </a:extLst>
          </p:cNvPr>
          <p:cNvSpPr>
            <a:spLocks noGrp="1"/>
          </p:cNvSpPr>
          <p:nvPr>
            <p:ph type="body" idx="1"/>
          </p:nvPr>
        </p:nvSpPr>
        <p:spPr>
          <a:xfrm>
            <a:off x="1300725" y="2675473"/>
            <a:ext cx="9590550" cy="1507054"/>
          </a:xfrm>
        </p:spPr>
        <p:txBody>
          <a:bodyPr anchor="ctr">
            <a:normAutofit/>
          </a:bodyPr>
          <a:lstStyle/>
          <a:p>
            <a:r>
              <a:rPr lang="en-US" sz="6000" b="1" dirty="0">
                <a:latin typeface="Century Gothic" panose="020B0502020202020204" pitchFamily="34" charset="0"/>
              </a:rPr>
              <a:t>JESUS</a:t>
            </a:r>
            <a:endParaRPr lang="en-US" sz="6000" dirty="0"/>
          </a:p>
        </p:txBody>
      </p:sp>
    </p:spTree>
    <p:extLst>
      <p:ext uri="{BB962C8B-B14F-4D97-AF65-F5344CB8AC3E}">
        <p14:creationId xmlns:p14="http://schemas.microsoft.com/office/powerpoint/2010/main" val="169185802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3794" y="1845734"/>
            <a:ext cx="10241885" cy="4023360"/>
          </a:xfrm>
        </p:spPr>
        <p:txBody>
          <a:bodyPr>
            <a:normAutofit/>
          </a:bodyPr>
          <a:lstStyle/>
          <a:p>
            <a:pPr marL="284163" indent="-284163">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YOU HAVE TO SEEK GOD UNTIL YOUR HEART IS SATISFIED</a:t>
            </a:r>
          </a:p>
          <a:p>
            <a:pPr marL="284163" indent="-284163">
              <a:lnSpc>
                <a:spcPct val="100000"/>
              </a:lnSpc>
              <a:spcBef>
                <a:spcPts val="0"/>
              </a:spcBef>
              <a:spcAft>
                <a:spcPts val="0"/>
              </a:spcAft>
              <a:buFont typeface="Wingdings" panose="05000000000000000000" pitchFamily="2" charset="2"/>
              <a:buChar char="Ø"/>
            </a:pPr>
            <a:endParaRPr lang="en-US" sz="1000" dirty="0">
              <a:solidFill>
                <a:schemeClr val="tx1"/>
              </a:solidFill>
              <a:latin typeface="Century Gothic" panose="020B0502020202020204" pitchFamily="34" charset="0"/>
            </a:endParaRPr>
          </a:p>
          <a:p>
            <a:pPr marL="284163" indent="-284163">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TO SIMPLY MAKE IT BY, ONLY PROGRESS A LITTLE BIT, BEING SATISFIED WHERE YOU ARE SPIRITUALLY, WILL KEEP YOU SHORT OF GOD’S PERFECT WILL</a:t>
            </a:r>
          </a:p>
          <a:p>
            <a:pPr marL="284163" indent="-284163">
              <a:lnSpc>
                <a:spcPct val="100000"/>
              </a:lnSpc>
              <a:spcBef>
                <a:spcPts val="0"/>
              </a:spcBef>
              <a:spcAft>
                <a:spcPts val="0"/>
              </a:spcAft>
              <a:buFont typeface="Wingdings" panose="05000000000000000000" pitchFamily="2" charset="2"/>
              <a:buChar char="Ø"/>
            </a:pPr>
            <a:endParaRPr lang="en-US" sz="1000" dirty="0">
              <a:solidFill>
                <a:schemeClr val="tx1"/>
              </a:solidFill>
              <a:latin typeface="Century Gothic" panose="020B0502020202020204" pitchFamily="34" charset="0"/>
            </a:endParaRPr>
          </a:p>
          <a:p>
            <a:pPr marL="284163" indent="-284163">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WE HAVE TO BE PATIENCE DURING GOD’S PERFECTION PROCESS</a:t>
            </a:r>
          </a:p>
          <a:p>
            <a:pPr marL="284163" indent="-284163">
              <a:lnSpc>
                <a:spcPct val="100000"/>
              </a:lnSpc>
              <a:spcBef>
                <a:spcPts val="0"/>
              </a:spcBef>
              <a:spcAft>
                <a:spcPts val="0"/>
              </a:spcAft>
              <a:buFont typeface="Wingdings" panose="05000000000000000000" pitchFamily="2" charset="2"/>
              <a:buChar char="Ø"/>
            </a:pPr>
            <a:endParaRPr lang="en-US" sz="1000" dirty="0">
              <a:solidFill>
                <a:schemeClr val="tx1"/>
              </a:solidFill>
              <a:latin typeface="Century Gothic" panose="020B0502020202020204" pitchFamily="34" charset="0"/>
            </a:endParaRPr>
          </a:p>
          <a:p>
            <a:pPr marL="284163" indent="-284163">
              <a:lnSpc>
                <a:spcPct val="100000"/>
              </a:lnSpc>
              <a:spcBef>
                <a:spcPts val="0"/>
              </a:spcBef>
              <a:spcAft>
                <a:spcPts val="0"/>
              </a:spcAft>
              <a:buFont typeface="Wingdings" panose="05000000000000000000" pitchFamily="2" charset="2"/>
              <a:buChar char="Ø"/>
            </a:pPr>
            <a:r>
              <a:rPr lang="en-US" sz="2800" dirty="0">
                <a:solidFill>
                  <a:schemeClr val="tx1"/>
                </a:solidFill>
                <a:latin typeface="Century Gothic" panose="020B0502020202020204" pitchFamily="34" charset="0"/>
              </a:rPr>
              <a:t>YOU CAN’T REACH PERFECTION BY NOT DOING NOTHING</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1360443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011482"/>
          </a:xfrm>
        </p:spPr>
        <p:txBody>
          <a:bodyPr anchor="t">
            <a:normAutofit/>
          </a:bodyPr>
          <a:lstStyle/>
          <a:p>
            <a:pPr algn="ctr"/>
            <a:r>
              <a:rPr lang="en-US" sz="5400" b="1" dirty="0">
                <a:latin typeface="Century Gothic" panose="020B0502020202020204" pitchFamily="34" charset="0"/>
              </a:rPr>
              <a:t>GODLY PERFECTION</a:t>
            </a:r>
          </a:p>
        </p:txBody>
      </p:sp>
      <p:sp>
        <p:nvSpPr>
          <p:cNvPr id="5" name="Text Placeholder 4">
            <a:extLst>
              <a:ext uri="{FF2B5EF4-FFF2-40B4-BE49-F238E27FC236}">
                <a16:creationId xmlns:a16="http://schemas.microsoft.com/office/drawing/2014/main" id="{2251C85B-063D-423A-B25D-BCA42C684B6D}"/>
              </a:ext>
            </a:extLst>
          </p:cNvPr>
          <p:cNvSpPr>
            <a:spLocks noGrp="1"/>
          </p:cNvSpPr>
          <p:nvPr>
            <p:ph type="body" idx="1"/>
          </p:nvPr>
        </p:nvSpPr>
        <p:spPr>
          <a:xfrm>
            <a:off x="1300725" y="2675473"/>
            <a:ext cx="9590550" cy="1507054"/>
          </a:xfrm>
        </p:spPr>
        <p:txBody>
          <a:bodyPr anchor="ctr">
            <a:normAutofit/>
          </a:bodyPr>
          <a:lstStyle/>
          <a:p>
            <a:r>
              <a:rPr lang="en-US" sz="7200" b="1" dirty="0">
                <a:latin typeface="Century Gothic" panose="020B0502020202020204" pitchFamily="34" charset="0"/>
              </a:rPr>
              <a:t>MOSES</a:t>
            </a:r>
            <a:endParaRPr lang="en-US" sz="7200" dirty="0"/>
          </a:p>
        </p:txBody>
      </p:sp>
    </p:spTree>
    <p:extLst>
      <p:ext uri="{BB962C8B-B14F-4D97-AF65-F5344CB8AC3E}">
        <p14:creationId xmlns:p14="http://schemas.microsoft.com/office/powerpoint/2010/main" val="95255577"/>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EXODUS 4: 10 - 11 </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10. AND MOSES SAID UNTO THE LORD, O MY LORD, I AM NOT ELOQUENT, NEITHER HERETOFORE, NOR SINCE THOU HAST SPOKEN UNTO THY SERVANT: BUT I AM SLOW OF SPEECH, AND OF A SLOW TONGUE.</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11. AND THE LORD SAID UNTO HIM, WHO HATH MADE MAN'S MOUTH? OR WHO MAKETH THE DUMB, OR DEAF, OR THE SEEING, OR THE BLIND? HAVE NOT I THE LORD?</a:t>
            </a:r>
          </a:p>
        </p:txBody>
      </p:sp>
    </p:spTree>
    <p:extLst>
      <p:ext uri="{BB962C8B-B14F-4D97-AF65-F5344CB8AC3E}">
        <p14:creationId xmlns:p14="http://schemas.microsoft.com/office/powerpoint/2010/main" val="103519332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EXODUS 4: 12 - 13 </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12. NOW THEREFORE GO, AND I WILL BE WITH THY MOUTH, AND TEACH THEE WHAT THOU SHALT SAY.</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13. AND HE SAID, O MY LORD, SEND, I PRAY THEE, BY THE HAND OF HIM WHOM THOU WILT SEND.</a:t>
            </a:r>
          </a:p>
        </p:txBody>
      </p:sp>
    </p:spTree>
    <p:extLst>
      <p:ext uri="{BB962C8B-B14F-4D97-AF65-F5344CB8AC3E}">
        <p14:creationId xmlns:p14="http://schemas.microsoft.com/office/powerpoint/2010/main" val="356485444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EXODUS 4: 14</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14. AND THE ANGER OF THE LORD WAS KINDLED AGAINST MOSES, AND HE SAID, IS NOT AARON THE LEVITE THY BROTHER? I KNOW THAT HE CAN SPEAK WELL. AND ALSO, BEHOLD, HE COMETH FORTH TO MEET THEE: AND WHEN HE SEETH THEE, HE WILL BE GLAD IN HIS HEART.</a:t>
            </a:r>
          </a:p>
        </p:txBody>
      </p:sp>
    </p:spTree>
    <p:extLst>
      <p:ext uri="{BB962C8B-B14F-4D97-AF65-F5344CB8AC3E}">
        <p14:creationId xmlns:p14="http://schemas.microsoft.com/office/powerpoint/2010/main" val="2176911906"/>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011482"/>
          </a:xfrm>
        </p:spPr>
        <p:txBody>
          <a:bodyPr anchor="t">
            <a:normAutofit/>
          </a:bodyPr>
          <a:lstStyle/>
          <a:p>
            <a:pPr algn="ctr"/>
            <a:r>
              <a:rPr lang="en-US" sz="5400" b="1" dirty="0">
                <a:latin typeface="Century Gothic" panose="020B0502020202020204" pitchFamily="34" charset="0"/>
              </a:rPr>
              <a:t>BE THANKFUL / GRATEFUL</a:t>
            </a:r>
          </a:p>
        </p:txBody>
      </p:sp>
      <p:sp>
        <p:nvSpPr>
          <p:cNvPr id="6" name="Text Placeholder 4"/>
          <p:cNvSpPr txBox="1">
            <a:spLocks/>
          </p:cNvSpPr>
          <p:nvPr/>
        </p:nvSpPr>
        <p:spPr>
          <a:xfrm>
            <a:off x="1097280" y="2060125"/>
            <a:ext cx="10058400" cy="2197549"/>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algn="ctr"/>
            <a:r>
              <a:rPr lang="en-US" sz="4400" b="1" dirty="0">
                <a:solidFill>
                  <a:schemeClr val="tx1"/>
                </a:solidFill>
                <a:latin typeface="Century Gothic" panose="020B0502020202020204" pitchFamily="34" charset="0"/>
              </a:rPr>
              <a:t>BUT DON’T IGNORE YOUR DISSATISFIED HEART</a:t>
            </a:r>
          </a:p>
        </p:txBody>
      </p:sp>
    </p:spTree>
    <p:extLst>
      <p:ext uri="{BB962C8B-B14F-4D97-AF65-F5344CB8AC3E}">
        <p14:creationId xmlns:p14="http://schemas.microsoft.com/office/powerpoint/2010/main" val="3041240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II CHRONICLES 16: 9</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dirty="0">
                <a:solidFill>
                  <a:schemeClr val="tx1"/>
                </a:solidFill>
                <a:latin typeface="Century Gothic" panose="020B0502020202020204" pitchFamily="34" charset="0"/>
              </a:rPr>
              <a:t>FOR THE EYES OF THE LORD RUN TO AND FRO (</a:t>
            </a:r>
            <a:r>
              <a:rPr lang="en-US" sz="3200" b="1" dirty="0">
                <a:solidFill>
                  <a:schemeClr val="tx1"/>
                </a:solidFill>
                <a:latin typeface="Century Gothic" panose="020B0502020202020204" pitchFamily="34" charset="0"/>
              </a:rPr>
              <a:t>SEARCHING</a:t>
            </a:r>
            <a:r>
              <a:rPr lang="en-US" sz="3200" dirty="0">
                <a:solidFill>
                  <a:schemeClr val="tx1"/>
                </a:solidFill>
                <a:latin typeface="Century Gothic" panose="020B0502020202020204" pitchFamily="34" charset="0"/>
              </a:rPr>
              <a:t>) THROUGHOUT THE WHOLE EARTH, TO SHEW HIMSELF STRONG IN THE BEHALF OF THEM WHOSE </a:t>
            </a:r>
            <a:r>
              <a:rPr lang="en-US" sz="3200" b="1" dirty="0">
                <a:solidFill>
                  <a:schemeClr val="tx1"/>
                </a:solidFill>
                <a:latin typeface="Century Gothic" panose="020B0502020202020204" pitchFamily="34" charset="0"/>
              </a:rPr>
              <a:t>HEART IS PERFECT </a:t>
            </a:r>
            <a:r>
              <a:rPr lang="en-US" sz="3200" dirty="0">
                <a:solidFill>
                  <a:schemeClr val="tx1"/>
                </a:solidFill>
                <a:latin typeface="Century Gothic" panose="020B0502020202020204" pitchFamily="34" charset="0"/>
              </a:rPr>
              <a:t>TOWARD HIM. HEREIN THOU HAST DONE FOOLISHLY: THEREFORE FROM HENCEFORTH THOU SHALT HAVE WARS.</a:t>
            </a:r>
          </a:p>
        </p:txBody>
      </p:sp>
    </p:spTree>
    <p:extLst>
      <p:ext uri="{BB962C8B-B14F-4D97-AF65-F5344CB8AC3E}">
        <p14:creationId xmlns:p14="http://schemas.microsoft.com/office/powerpoint/2010/main" val="387236835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179368"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JAMES 3: 2</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FOR IN MANY THINGS WE OFFEND ALL. IF ANY MAN OFFEND NOT IN WORD, THE SAME IS A </a:t>
            </a:r>
            <a:r>
              <a:rPr lang="en-US" sz="2800" b="1" dirty="0">
                <a:solidFill>
                  <a:schemeClr val="tx1"/>
                </a:solidFill>
                <a:latin typeface="Century Gothic" panose="020B0502020202020204" pitchFamily="34" charset="0"/>
              </a:rPr>
              <a:t>PERFECT</a:t>
            </a:r>
            <a:r>
              <a:rPr lang="en-US" sz="2800" dirty="0">
                <a:solidFill>
                  <a:schemeClr val="tx1"/>
                </a:solidFill>
                <a:latin typeface="Century Gothic" panose="020B0502020202020204" pitchFamily="34" charset="0"/>
              </a:rPr>
              <a:t> MAN, AND ABLE ALSO TO BRIDLE THE WHOLE BODY.</a:t>
            </a:r>
          </a:p>
          <a:p>
            <a:pPr marL="0" indent="0">
              <a:lnSpc>
                <a:spcPct val="100000"/>
              </a:lnSpc>
              <a:spcBef>
                <a:spcPts val="0"/>
              </a:spcBef>
              <a:spcAft>
                <a:spcPts val="0"/>
              </a:spcAft>
              <a:buNone/>
            </a:pPr>
            <a:endParaRPr lang="en-US" sz="2800" dirty="0">
              <a:solidFill>
                <a:schemeClr val="tx1"/>
              </a:solidFill>
              <a:latin typeface="Century Gothic" panose="020B0502020202020204" pitchFamily="34" charset="0"/>
            </a:endParaRPr>
          </a:p>
          <a:p>
            <a:pPr marL="350838" indent="-350838">
              <a:lnSpc>
                <a:spcPct val="100000"/>
              </a:lnSpc>
              <a:spcBef>
                <a:spcPts val="0"/>
              </a:spcBef>
              <a:spcAft>
                <a:spcPts val="0"/>
              </a:spcAft>
              <a:buClrTx/>
              <a:buFont typeface="Wingdings" panose="05000000000000000000" pitchFamily="2" charset="2"/>
              <a:buChar char="Ø"/>
            </a:pPr>
            <a:r>
              <a:rPr lang="en-US" sz="2800" dirty="0">
                <a:solidFill>
                  <a:schemeClr val="tx1"/>
                </a:solidFill>
                <a:latin typeface="Century Gothic" panose="020B0502020202020204" pitchFamily="34" charset="0"/>
              </a:rPr>
              <a:t> YOU HAVE TO GET A HOLD OF YOUR MOUTH AND TALK PERFECTION</a:t>
            </a:r>
          </a:p>
        </p:txBody>
      </p:sp>
    </p:spTree>
    <p:extLst>
      <p:ext uri="{BB962C8B-B14F-4D97-AF65-F5344CB8AC3E}">
        <p14:creationId xmlns:p14="http://schemas.microsoft.com/office/powerpoint/2010/main" val="164916601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795698"/>
          </a:xfrm>
        </p:spPr>
        <p:txBody>
          <a:bodyPr>
            <a:normAutofit lnSpcReduction="10000"/>
          </a:bodyPr>
          <a:lstStyle/>
          <a:p>
            <a:pPr marL="0" indent="0">
              <a:spcBef>
                <a:spcPts val="0"/>
              </a:spcBef>
              <a:spcAft>
                <a:spcPts val="0"/>
              </a:spcAft>
              <a:buNone/>
            </a:pPr>
            <a:r>
              <a:rPr lang="en-US" sz="3200" b="1" dirty="0">
                <a:solidFill>
                  <a:schemeClr val="tx1"/>
                </a:solidFill>
                <a:latin typeface="Century Gothic" panose="020B0502020202020204" pitchFamily="34" charset="0"/>
              </a:rPr>
              <a:t>HEBREWS 6: 10 - 12</a:t>
            </a:r>
          </a:p>
          <a:p>
            <a:pPr marL="0" indent="0">
              <a:spcBef>
                <a:spcPts val="0"/>
              </a:spcBef>
              <a:spcAft>
                <a:spcPts val="0"/>
              </a:spcAft>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10. FOR GOD IS NOT UNRIGHTEOUS TO FORGET YOUR WORK AND LABOUR OF LOVE, WHICH YE HAVE SHEWED TOWARD HIS NAME, IN THAT YE HAVE MINISTERED TO THE SAINTS, AND DO MINISTER.</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11. AND WE DESIRE THAT EVERY ONE OF YOU DO SHEW THE SAME DILIGENCE TO THE FULL ASSURANCE OF HOPE UNTO THE END:</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effectLst/>
                <a:latin typeface="Century Gothic" panose="020B0502020202020204" pitchFamily="34" charset="0"/>
              </a:rPr>
              <a:t>12.  THAT YE BE NOT SLOTHFUL, BUT FOLLOWERS OF THEM WHO THROUGH FAITH AND PATIENCE INHERIT THE PROMISES.</a:t>
            </a:r>
            <a:endParaRPr lang="en-US"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7024695"/>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795698"/>
          </a:xfrm>
        </p:spPr>
        <p:txBody>
          <a:bodyPr>
            <a:normAutofit/>
          </a:bodyPr>
          <a:lstStyle/>
          <a:p>
            <a:pPr marL="0" indent="0">
              <a:spcBef>
                <a:spcPts val="0"/>
              </a:spcBef>
              <a:spcAft>
                <a:spcPts val="0"/>
              </a:spcAft>
              <a:buNone/>
            </a:pPr>
            <a:r>
              <a:rPr lang="en-US" sz="3200" b="1" dirty="0">
                <a:solidFill>
                  <a:schemeClr val="tx1"/>
                </a:solidFill>
                <a:latin typeface="Century Gothic" panose="020B0502020202020204" pitchFamily="34" charset="0"/>
              </a:rPr>
              <a:t>HEBREWS 12: 6 - 7</a:t>
            </a:r>
          </a:p>
          <a:p>
            <a:pPr marL="0" indent="0">
              <a:spcBef>
                <a:spcPts val="0"/>
              </a:spcBef>
              <a:spcAft>
                <a:spcPts val="0"/>
              </a:spcAft>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6. FOR WHOM THE LORD LOVETH HE CHASTENETH, AND SCOURGETH EVERY SON WHOM HE RECEIVETH.</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7. IF YE ENDURE CHASTENING, GOD DEALETH WITH YOU AS WITH SONS; FOR WHAT SON IS HE WHOM THE FATHER CHASTENETH NOT?</a:t>
            </a:r>
          </a:p>
          <a:p>
            <a:pPr marL="0" indent="0">
              <a:spcBef>
                <a:spcPts val="0"/>
              </a:spcBef>
              <a:spcAft>
                <a:spcPts val="0"/>
              </a:spcAft>
              <a:buNone/>
            </a:pPr>
            <a:endParaRPr lang="en-US" sz="2800" dirty="0">
              <a:solidFill>
                <a:schemeClr val="tx1"/>
              </a:solidFill>
              <a:latin typeface="Century Gothic" panose="020B0502020202020204" pitchFamily="34" charset="0"/>
            </a:endParaRPr>
          </a:p>
          <a:p>
            <a:pPr marL="457200" indent="-457200">
              <a:spcBef>
                <a:spcPts val="0"/>
              </a:spcBef>
              <a:spcAft>
                <a:spcPts val="0"/>
              </a:spcAft>
              <a:buFont typeface="Wingdings" panose="05000000000000000000" pitchFamily="2" charset="2"/>
              <a:buChar char="Ø"/>
            </a:pPr>
            <a:r>
              <a:rPr lang="en-US" sz="2800" b="1" dirty="0">
                <a:solidFill>
                  <a:schemeClr val="tx1"/>
                </a:solidFill>
                <a:effectLst/>
                <a:latin typeface="Century Gothic" panose="020B0502020202020204" pitchFamily="34" charset="0"/>
              </a:rPr>
              <a:t>THIS IS USING CORRECTION TO PRODUCE FOR PERFECTION</a:t>
            </a:r>
          </a:p>
        </p:txBody>
      </p:sp>
    </p:spTree>
    <p:extLst>
      <p:ext uri="{BB962C8B-B14F-4D97-AF65-F5344CB8AC3E}">
        <p14:creationId xmlns:p14="http://schemas.microsoft.com/office/powerpoint/2010/main" val="207221070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058400" cy="4412826"/>
          </a:xfrm>
        </p:spPr>
        <p:txBody>
          <a:bodyPr>
            <a:normAutofit lnSpcReduction="10000"/>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MATTHEW 5: 48</a:t>
            </a:r>
          </a:p>
          <a:p>
            <a:pPr marL="0" indent="0">
              <a:lnSpc>
                <a:spcPct val="12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20000"/>
              </a:lnSpc>
              <a:spcBef>
                <a:spcPts val="0"/>
              </a:spcBef>
              <a:spcAft>
                <a:spcPts val="0"/>
              </a:spcAft>
              <a:buNone/>
            </a:pPr>
            <a:r>
              <a:rPr lang="en-US" sz="3200" dirty="0">
                <a:solidFill>
                  <a:schemeClr val="tx1"/>
                </a:solidFill>
                <a:latin typeface="Century Gothic" panose="020B0502020202020204" pitchFamily="34" charset="0"/>
              </a:rPr>
              <a:t>48. BE YE THEREFORE PERFECT, EVEN AS YOUR FATHER WHICH IS IN HEAVEN IS PERFECT.</a:t>
            </a:r>
          </a:p>
          <a:p>
            <a:pPr marL="0" indent="0">
              <a:lnSpc>
                <a:spcPct val="12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20000"/>
              </a:lnSpc>
              <a:spcBef>
                <a:spcPts val="0"/>
              </a:spcBef>
              <a:spcAft>
                <a:spcPts val="0"/>
              </a:spcAft>
              <a:buNone/>
            </a:pPr>
            <a:r>
              <a:rPr lang="en-US" sz="3200" b="1" dirty="0">
                <a:solidFill>
                  <a:schemeClr val="tx1"/>
                </a:solidFill>
                <a:latin typeface="Century Gothic" panose="020B0502020202020204" pitchFamily="34" charset="0"/>
              </a:rPr>
              <a:t>LUKE 6: 40</a:t>
            </a:r>
          </a:p>
          <a:p>
            <a:pPr marL="0" indent="0">
              <a:lnSpc>
                <a:spcPct val="120000"/>
              </a:lnSpc>
              <a:spcBef>
                <a:spcPts val="0"/>
              </a:spcBef>
              <a:spcAft>
                <a:spcPts val="0"/>
              </a:spcAft>
              <a:buNone/>
            </a:pPr>
            <a:endParaRPr lang="en-US" sz="1000" b="1" dirty="0">
              <a:solidFill>
                <a:schemeClr val="tx1"/>
              </a:solidFill>
              <a:latin typeface="Century Gothic" panose="020B0502020202020204" pitchFamily="34" charset="0"/>
            </a:endParaRPr>
          </a:p>
          <a:p>
            <a:pPr marL="0" indent="0">
              <a:lnSpc>
                <a:spcPct val="120000"/>
              </a:lnSpc>
              <a:spcBef>
                <a:spcPts val="0"/>
              </a:spcBef>
              <a:spcAft>
                <a:spcPts val="0"/>
              </a:spcAft>
              <a:buNone/>
            </a:pPr>
            <a:r>
              <a:rPr lang="en-US" sz="3200" dirty="0">
                <a:solidFill>
                  <a:schemeClr val="tx1"/>
                </a:solidFill>
                <a:latin typeface="Century Gothic" panose="020B0502020202020204" pitchFamily="34" charset="0"/>
              </a:rPr>
              <a:t>40. THE DISCIPLE IS NOT ABOVE HIS MASTER: BUT EVERY ONE THAT IS PERFECT SHALL BE AS HIS MASTER.</a:t>
            </a:r>
          </a:p>
        </p:txBody>
      </p:sp>
    </p:spTree>
    <p:extLst>
      <p:ext uri="{BB962C8B-B14F-4D97-AF65-F5344CB8AC3E}">
        <p14:creationId xmlns:p14="http://schemas.microsoft.com/office/powerpoint/2010/main" val="2387059190"/>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011482"/>
          </a:xfrm>
        </p:spPr>
        <p:txBody>
          <a:bodyPr anchor="t">
            <a:normAutofit/>
          </a:bodyPr>
          <a:lstStyle/>
          <a:p>
            <a:pPr algn="ctr"/>
            <a:r>
              <a:rPr lang="en-US" sz="5400" b="1" dirty="0">
                <a:latin typeface="Century Gothic" panose="020B0502020202020204" pitchFamily="34" charset="0"/>
              </a:rPr>
              <a:t>GODLY PERFECTION</a:t>
            </a:r>
          </a:p>
        </p:txBody>
      </p:sp>
      <p:sp>
        <p:nvSpPr>
          <p:cNvPr id="2" name="Text Placeholder 1"/>
          <p:cNvSpPr>
            <a:spLocks noGrp="1"/>
          </p:cNvSpPr>
          <p:nvPr>
            <p:ph type="body" idx="1"/>
          </p:nvPr>
        </p:nvSpPr>
        <p:spPr/>
        <p:txBody>
          <a:bodyPr anchor="ctr">
            <a:normAutofit fontScale="92500" lnSpcReduction="10000"/>
          </a:bodyPr>
          <a:lstStyle/>
          <a:p>
            <a:pPr algn="ctr"/>
            <a:r>
              <a:rPr lang="en-US" sz="5400" b="1" dirty="0">
                <a:latin typeface="Century Gothic" panose="020B0502020202020204" pitchFamily="34" charset="0"/>
              </a:rPr>
              <a:t>YOU WILL NEVER GET ANYTHING DONE</a:t>
            </a:r>
            <a:endParaRPr lang="en-US" sz="5400" b="1" dirty="0">
              <a:solidFill>
                <a:schemeClr val="tx1"/>
              </a:solidFill>
              <a:latin typeface="Century Gothic" panose="020B0502020202020204" pitchFamily="34" charset="0"/>
            </a:endParaRPr>
          </a:p>
        </p:txBody>
      </p:sp>
      <p:sp>
        <p:nvSpPr>
          <p:cNvPr id="6" name="Text Placeholder 4"/>
          <p:cNvSpPr txBox="1">
            <a:spLocks/>
          </p:cNvSpPr>
          <p:nvPr/>
        </p:nvSpPr>
        <p:spPr>
          <a:xfrm>
            <a:off x="1097280" y="2060126"/>
            <a:ext cx="10058400" cy="114300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algn="ctr"/>
            <a:r>
              <a:rPr lang="en-US" sz="4400" b="1" dirty="0">
                <a:solidFill>
                  <a:schemeClr val="tx1"/>
                </a:solidFill>
                <a:latin typeface="Century Gothic" panose="020B0502020202020204" pitchFamily="34" charset="0"/>
              </a:rPr>
              <a:t>Are you WAITING FOR A PERFECT CONDITION?</a:t>
            </a:r>
          </a:p>
        </p:txBody>
      </p:sp>
    </p:spTree>
    <p:extLst>
      <p:ext uri="{BB962C8B-B14F-4D97-AF65-F5344CB8AC3E}">
        <p14:creationId xmlns:p14="http://schemas.microsoft.com/office/powerpoint/2010/main" val="2699535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412826"/>
          </a:xfrm>
        </p:spPr>
        <p:txBody>
          <a:bodyPr>
            <a:normAutofit/>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PROVERBS 20: 4</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THE SLUGGARD WILL NOT PLOW BY REASON OF THE COLD; THEREFORE SHALL HE BEG IN HARVEST, AND HAVE NOTHING.</a:t>
            </a:r>
          </a:p>
          <a:p>
            <a:pPr marL="0" indent="0">
              <a:lnSpc>
                <a:spcPct val="100000"/>
              </a:lnSpc>
              <a:spcBef>
                <a:spcPts val="0"/>
              </a:spcBef>
              <a:spcAft>
                <a:spcPts val="0"/>
              </a:spcAft>
              <a:buNone/>
            </a:pPr>
            <a:endParaRPr lang="en-US" sz="1100" dirty="0">
              <a:solidFill>
                <a:schemeClr val="tx1"/>
              </a:solidFill>
              <a:latin typeface="Century Gothic" panose="020B0502020202020204" pitchFamily="34" charset="0"/>
            </a:endParaRP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ECCLESIASTES 11: 4</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0" indent="0">
              <a:lnSpc>
                <a:spcPct val="100000"/>
              </a:lnSpc>
              <a:spcBef>
                <a:spcPts val="0"/>
              </a:spcBef>
              <a:spcAft>
                <a:spcPts val="0"/>
              </a:spcAft>
              <a:buNone/>
            </a:pPr>
            <a:r>
              <a:rPr lang="en-US" sz="2800" dirty="0">
                <a:solidFill>
                  <a:schemeClr val="tx1"/>
                </a:solidFill>
                <a:latin typeface="Century Gothic" panose="020B0502020202020204" pitchFamily="34" charset="0"/>
              </a:rPr>
              <a:t>HE THAT OBSERVETH THE WIND SHALL NOT SOW; AND HE THAT REGARDETH THE CLOUDS SHALL NOT REAP.</a:t>
            </a:r>
          </a:p>
          <a:p>
            <a:pPr marL="0" indent="0">
              <a:lnSpc>
                <a:spcPct val="100000"/>
              </a:lnSpc>
              <a:spcBef>
                <a:spcPts val="0"/>
              </a:spcBef>
              <a:spcAft>
                <a:spcPts val="0"/>
              </a:spcAft>
              <a:buNone/>
            </a:pPr>
            <a:endParaRPr lang="en-US" sz="3200" dirty="0">
              <a:solidFill>
                <a:schemeClr val="tx1"/>
              </a:solidFill>
              <a:latin typeface="Century Gothic" panose="020B0502020202020204" pitchFamily="34" charset="0"/>
            </a:endParaRPr>
          </a:p>
          <a:p>
            <a:pPr marL="0" indent="0">
              <a:lnSpc>
                <a:spcPct val="100000"/>
              </a:lnSpc>
              <a:spcBef>
                <a:spcPts val="0"/>
              </a:spcBef>
              <a:spcAft>
                <a:spcPts val="0"/>
              </a:spcAft>
              <a:buNone/>
            </a:pPr>
            <a:endParaRPr lang="en-US"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89017809"/>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775242"/>
          </a:xfrm>
        </p:spPr>
        <p:txBody>
          <a:bodyPr anchor="ctr">
            <a:normAutofit/>
          </a:bodyPr>
          <a:lstStyle/>
          <a:p>
            <a:pPr algn="ctr"/>
            <a:r>
              <a:rPr lang="en-US" sz="5400" b="1" dirty="0">
                <a:latin typeface="Century Gothic" panose="020B0502020202020204" pitchFamily="34" charset="0"/>
              </a:rPr>
              <a:t>GODLY PERFECTION</a:t>
            </a:r>
          </a:p>
        </p:txBody>
      </p:sp>
      <p:sp>
        <p:nvSpPr>
          <p:cNvPr id="5" name="Text Placeholder 4">
            <a:extLst>
              <a:ext uri="{FF2B5EF4-FFF2-40B4-BE49-F238E27FC236}">
                <a16:creationId xmlns:a16="http://schemas.microsoft.com/office/drawing/2014/main" id="{2251C85B-063D-423A-B25D-BCA42C684B6D}"/>
              </a:ext>
            </a:extLst>
          </p:cNvPr>
          <p:cNvSpPr>
            <a:spLocks noGrp="1"/>
          </p:cNvSpPr>
          <p:nvPr>
            <p:ph type="body" idx="1"/>
          </p:nvPr>
        </p:nvSpPr>
        <p:spPr>
          <a:xfrm>
            <a:off x="1300725" y="2675473"/>
            <a:ext cx="9590550" cy="1507054"/>
          </a:xfrm>
        </p:spPr>
        <p:txBody>
          <a:bodyPr anchor="ctr">
            <a:normAutofit/>
          </a:bodyPr>
          <a:lstStyle/>
          <a:p>
            <a:r>
              <a:rPr lang="en-US" sz="6000" b="1" dirty="0">
                <a:latin typeface="Century Gothic" panose="020B0502020202020204" pitchFamily="34" charset="0"/>
              </a:rPr>
              <a:t>JOB</a:t>
            </a:r>
            <a:endParaRPr lang="en-US" sz="6000" dirty="0"/>
          </a:p>
        </p:txBody>
      </p:sp>
    </p:spTree>
    <p:extLst>
      <p:ext uri="{BB962C8B-B14F-4D97-AF65-F5344CB8AC3E}">
        <p14:creationId xmlns:p14="http://schemas.microsoft.com/office/powerpoint/2010/main" val="3552734820"/>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795698"/>
          </a:xfrm>
        </p:spPr>
        <p:txBody>
          <a:bodyPr>
            <a:normAutofit/>
          </a:bodyPr>
          <a:lstStyle/>
          <a:p>
            <a:pPr marL="0" indent="0">
              <a:spcBef>
                <a:spcPts val="0"/>
              </a:spcBef>
              <a:spcAft>
                <a:spcPts val="0"/>
              </a:spcAft>
              <a:buNone/>
            </a:pPr>
            <a:r>
              <a:rPr lang="en-US" sz="2800" b="1" dirty="0">
                <a:solidFill>
                  <a:schemeClr val="tx1"/>
                </a:solidFill>
                <a:latin typeface="Century Gothic" panose="020B0502020202020204" pitchFamily="34" charset="0"/>
              </a:rPr>
              <a:t>JOB 5: 17</a:t>
            </a:r>
          </a:p>
          <a:p>
            <a:pPr marL="0" indent="0">
              <a:spcBef>
                <a:spcPts val="0"/>
              </a:spcBef>
              <a:spcAft>
                <a:spcPts val="0"/>
              </a:spcAft>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BEHOLD, HAPPY IS THE MAN WHOM GOD </a:t>
            </a:r>
            <a:r>
              <a:rPr lang="en-US" sz="2800" b="1" dirty="0">
                <a:solidFill>
                  <a:schemeClr val="tx1"/>
                </a:solidFill>
                <a:latin typeface="Century Gothic" panose="020B0502020202020204" pitchFamily="34" charset="0"/>
              </a:rPr>
              <a:t>CORRECTETH</a:t>
            </a:r>
            <a:r>
              <a:rPr lang="en-US" sz="2800" dirty="0">
                <a:solidFill>
                  <a:schemeClr val="tx1"/>
                </a:solidFill>
                <a:latin typeface="Century Gothic" panose="020B0502020202020204" pitchFamily="34" charset="0"/>
              </a:rPr>
              <a:t>: THEREFORE DESPISE NOT THOU THE CHASTENING OF THE ALMIGHTY:</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b="1" dirty="0">
                <a:solidFill>
                  <a:schemeClr val="tx1"/>
                </a:solidFill>
                <a:latin typeface="Century Gothic" panose="020B0502020202020204" pitchFamily="34" charset="0"/>
              </a:rPr>
              <a:t>PROBERBS 22: 15</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FOOLISHNESS IS BOUND IN THE HEART OF A CHILD; BUT THE ROD OF </a:t>
            </a:r>
            <a:r>
              <a:rPr lang="en-US" sz="2800" b="1" dirty="0">
                <a:solidFill>
                  <a:schemeClr val="tx1"/>
                </a:solidFill>
                <a:latin typeface="Century Gothic" panose="020B0502020202020204" pitchFamily="34" charset="0"/>
              </a:rPr>
              <a:t>CORRECTION</a:t>
            </a:r>
            <a:r>
              <a:rPr lang="en-US" sz="2800" dirty="0">
                <a:solidFill>
                  <a:schemeClr val="tx1"/>
                </a:solidFill>
                <a:latin typeface="Century Gothic" panose="020B0502020202020204" pitchFamily="34" charset="0"/>
              </a:rPr>
              <a:t> SHALL DRIVE IT FAR FROM HIM.</a:t>
            </a:r>
          </a:p>
        </p:txBody>
      </p:sp>
    </p:spTree>
    <p:extLst>
      <p:ext uri="{BB962C8B-B14F-4D97-AF65-F5344CB8AC3E}">
        <p14:creationId xmlns:p14="http://schemas.microsoft.com/office/powerpoint/2010/main" val="2338788705"/>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795698"/>
          </a:xfrm>
        </p:spPr>
        <p:txBody>
          <a:bodyPr>
            <a:normAutofit/>
          </a:bodyPr>
          <a:lstStyle/>
          <a:p>
            <a:pPr marL="0" indent="0">
              <a:spcBef>
                <a:spcPts val="0"/>
              </a:spcBef>
              <a:spcAft>
                <a:spcPts val="0"/>
              </a:spcAft>
              <a:buNone/>
            </a:pPr>
            <a:r>
              <a:rPr lang="en-US" sz="2800" b="1" dirty="0">
                <a:solidFill>
                  <a:schemeClr val="tx1"/>
                </a:solidFill>
                <a:latin typeface="Century Gothic" panose="020B0502020202020204" pitchFamily="34" charset="0"/>
              </a:rPr>
              <a:t>PROBERBS 3: 11 - 12</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11. MY SON, DESPISE NOT THE CHASTENING OF THE LORD; NEITHER BE WEARY OF HIS </a:t>
            </a:r>
            <a:r>
              <a:rPr lang="en-US" sz="2800" b="1" dirty="0">
                <a:solidFill>
                  <a:schemeClr val="tx1"/>
                </a:solidFill>
                <a:latin typeface="Century Gothic" panose="020B0502020202020204" pitchFamily="34" charset="0"/>
              </a:rPr>
              <a:t>CORRECTION</a:t>
            </a:r>
            <a:r>
              <a:rPr lang="en-US" sz="2800" dirty="0">
                <a:solidFill>
                  <a:schemeClr val="tx1"/>
                </a:solidFill>
                <a:latin typeface="Century Gothic" panose="020B0502020202020204" pitchFamily="34" charset="0"/>
              </a:rPr>
              <a:t>:</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12. FOR WHOM THE LORD LOVETH HE </a:t>
            </a:r>
            <a:r>
              <a:rPr lang="en-US" sz="2800" b="1" dirty="0">
                <a:solidFill>
                  <a:schemeClr val="tx1"/>
                </a:solidFill>
                <a:latin typeface="Century Gothic" panose="020B0502020202020204" pitchFamily="34" charset="0"/>
              </a:rPr>
              <a:t>CORRECTETH</a:t>
            </a:r>
            <a:r>
              <a:rPr lang="en-US" sz="2800" dirty="0">
                <a:solidFill>
                  <a:schemeClr val="tx1"/>
                </a:solidFill>
                <a:latin typeface="Century Gothic" panose="020B0502020202020204" pitchFamily="34" charset="0"/>
              </a:rPr>
              <a:t>; EVEN AS A FATHER THE SON IN WHOM HE DELIGHTETH.</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b="1" dirty="0">
                <a:solidFill>
                  <a:schemeClr val="tx1"/>
                </a:solidFill>
                <a:latin typeface="Century Gothic" panose="020B0502020202020204" pitchFamily="34" charset="0"/>
              </a:rPr>
              <a:t>PROVERBS 23: 13</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b="1" dirty="0">
                <a:solidFill>
                  <a:schemeClr val="tx1"/>
                </a:solidFill>
                <a:latin typeface="Century Gothic" panose="020B0502020202020204" pitchFamily="34" charset="0"/>
              </a:rPr>
              <a:t>WITHHOLD NOT </a:t>
            </a:r>
            <a:r>
              <a:rPr lang="en-US" sz="2800" dirty="0">
                <a:solidFill>
                  <a:schemeClr val="tx1"/>
                </a:solidFill>
                <a:latin typeface="Century Gothic" panose="020B0502020202020204" pitchFamily="34" charset="0"/>
              </a:rPr>
              <a:t>CORRECTION FROM THE CHILD: FOR IF THOU BEATEST HIM WITH THE ROD, HE SHALL NOT DIE.</a:t>
            </a:r>
          </a:p>
        </p:txBody>
      </p:sp>
    </p:spTree>
    <p:extLst>
      <p:ext uri="{BB962C8B-B14F-4D97-AF65-F5344CB8AC3E}">
        <p14:creationId xmlns:p14="http://schemas.microsoft.com/office/powerpoint/2010/main" val="1942076494"/>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5353" y="1845734"/>
            <a:ext cx="10361295" cy="4795698"/>
          </a:xfrm>
        </p:spPr>
        <p:txBody>
          <a:bodyPr>
            <a:normAutofit/>
          </a:bodyPr>
          <a:lstStyle/>
          <a:p>
            <a:pPr marL="0" indent="0">
              <a:spcBef>
                <a:spcPts val="0"/>
              </a:spcBef>
              <a:spcAft>
                <a:spcPts val="0"/>
              </a:spcAft>
              <a:buNone/>
            </a:pPr>
            <a:r>
              <a:rPr lang="en-US" sz="2800" b="1" dirty="0">
                <a:solidFill>
                  <a:schemeClr val="tx1"/>
                </a:solidFill>
                <a:latin typeface="Century Gothic" panose="020B0502020202020204" pitchFamily="34" charset="0"/>
              </a:rPr>
              <a:t>II TIMOTHY 3: 16</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ALL SCRIPTURE IS GIVEN BY INSPIRATION OF GOD, AND IS PROFITABLE FOR DOCTRINE, FOR REPROOF, FOR </a:t>
            </a:r>
            <a:r>
              <a:rPr lang="en-US" sz="2800" b="1" dirty="0">
                <a:solidFill>
                  <a:schemeClr val="tx1"/>
                </a:solidFill>
                <a:latin typeface="Century Gothic" panose="020B0502020202020204" pitchFamily="34" charset="0"/>
              </a:rPr>
              <a:t>CORRECTION</a:t>
            </a:r>
            <a:r>
              <a:rPr lang="en-US" sz="2800" dirty="0">
                <a:solidFill>
                  <a:schemeClr val="tx1"/>
                </a:solidFill>
                <a:latin typeface="Century Gothic" panose="020B0502020202020204" pitchFamily="34" charset="0"/>
              </a:rPr>
              <a:t>, FOR INSTRUCTION IN RIGHTEOUSNESS:</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b="1" dirty="0">
                <a:solidFill>
                  <a:schemeClr val="tx1"/>
                </a:solidFill>
                <a:latin typeface="Century Gothic" panose="020B0502020202020204" pitchFamily="34" charset="0"/>
              </a:rPr>
              <a:t>HEBREWS 12: 9</a:t>
            </a:r>
          </a:p>
          <a:p>
            <a:pPr marL="0" indent="0">
              <a:spcBef>
                <a:spcPts val="0"/>
              </a:spcBef>
              <a:spcAft>
                <a:spcPts val="0"/>
              </a:spcAft>
              <a:buNone/>
            </a:pPr>
            <a:endParaRPr lang="en-US" sz="1000" dirty="0">
              <a:solidFill>
                <a:schemeClr val="tx1"/>
              </a:solidFill>
              <a:latin typeface="Century Gothic" panose="020B0502020202020204" pitchFamily="34" charset="0"/>
            </a:endParaRPr>
          </a:p>
          <a:p>
            <a:pPr marL="0" indent="0">
              <a:spcBef>
                <a:spcPts val="0"/>
              </a:spcBef>
              <a:spcAft>
                <a:spcPts val="0"/>
              </a:spcAft>
              <a:buNone/>
            </a:pPr>
            <a:r>
              <a:rPr lang="en-US" sz="2800" dirty="0">
                <a:solidFill>
                  <a:schemeClr val="tx1"/>
                </a:solidFill>
                <a:latin typeface="Century Gothic" panose="020B0502020202020204" pitchFamily="34" charset="0"/>
              </a:rPr>
              <a:t>FURTHERMORE WE HAVE HAD FATHERS OF OUR FLESH WHICH CORRECTED US, AND WE GAVE THEM REVERENCE: SHALL WE NOT MUCH RATHER BE IN SUBJECTION UNTO THE FATHER OF SPIRITS, AND LIVE?</a:t>
            </a:r>
          </a:p>
        </p:txBody>
      </p:sp>
    </p:spTree>
    <p:extLst>
      <p:ext uri="{BB962C8B-B14F-4D97-AF65-F5344CB8AC3E}">
        <p14:creationId xmlns:p14="http://schemas.microsoft.com/office/powerpoint/2010/main" val="209071595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845734"/>
            <a:ext cx="10179368" cy="4412826"/>
          </a:xfrm>
        </p:spPr>
        <p:txBody>
          <a:bodyPr>
            <a:normAutofit lnSpcReduction="10000"/>
          </a:bodyPr>
          <a:lstStyle/>
          <a:p>
            <a:pPr marL="0" indent="0">
              <a:lnSpc>
                <a:spcPct val="100000"/>
              </a:lnSpc>
              <a:spcBef>
                <a:spcPts val="0"/>
              </a:spcBef>
              <a:spcAft>
                <a:spcPts val="0"/>
              </a:spcAft>
              <a:buNone/>
            </a:pPr>
            <a:r>
              <a:rPr lang="en-US" sz="3200" b="1" dirty="0">
                <a:solidFill>
                  <a:schemeClr val="tx1"/>
                </a:solidFill>
                <a:latin typeface="Century Gothic" panose="020B0502020202020204" pitchFamily="34" charset="0"/>
              </a:rPr>
              <a:t>3 KEYS TO GODLY PERFECTION</a:t>
            </a:r>
          </a:p>
          <a:p>
            <a:pPr marL="0" indent="0">
              <a:lnSpc>
                <a:spcPct val="100000"/>
              </a:lnSpc>
              <a:spcBef>
                <a:spcPts val="0"/>
              </a:spcBef>
              <a:spcAft>
                <a:spcPts val="0"/>
              </a:spcAft>
            </a:pPr>
            <a:endParaRPr lang="en-US" sz="1000" dirty="0">
              <a:solidFill>
                <a:schemeClr val="tx1"/>
              </a:solidFill>
              <a:latin typeface="Century Gothic" panose="020B0502020202020204" pitchFamily="34" charset="0"/>
            </a:endParaRPr>
          </a:p>
          <a:p>
            <a:pPr marL="514350" indent="-514350">
              <a:lnSpc>
                <a:spcPct val="100000"/>
              </a:lnSpc>
              <a:spcBef>
                <a:spcPts val="0"/>
              </a:spcBef>
              <a:spcAft>
                <a:spcPts val="0"/>
              </a:spcAft>
              <a:buClr>
                <a:schemeClr val="tx1"/>
              </a:buClr>
              <a:buAutoNum type="arabicPeriod"/>
            </a:pPr>
            <a:r>
              <a:rPr lang="en-US" sz="2800" dirty="0">
                <a:solidFill>
                  <a:schemeClr val="tx1"/>
                </a:solidFill>
                <a:latin typeface="Century Gothic" panose="020B0502020202020204" pitchFamily="34" charset="0"/>
              </a:rPr>
              <a:t>BELIEVE THAT BEING PERFECT IS ACHIEVABLE (</a:t>
            </a:r>
            <a:r>
              <a:rPr lang="en-US" sz="2800" b="1" dirty="0">
                <a:solidFill>
                  <a:schemeClr val="tx1"/>
                </a:solidFill>
                <a:effectLst/>
                <a:latin typeface="Century Gothic" panose="020B0502020202020204" pitchFamily="34" charset="0"/>
              </a:rPr>
              <a:t>NOT OF THE FLESH</a:t>
            </a:r>
            <a:r>
              <a:rPr lang="en-US" sz="2800" dirty="0">
                <a:solidFill>
                  <a:schemeClr val="tx1"/>
                </a:solidFill>
                <a:latin typeface="Century Gothic" panose="020B0502020202020204" pitchFamily="34" charset="0"/>
              </a:rPr>
              <a:t>)</a:t>
            </a:r>
          </a:p>
          <a:p>
            <a:pPr marL="0" indent="0">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lvl="1">
              <a:lnSpc>
                <a:spcPct val="100000"/>
              </a:lnSpc>
              <a:spcBef>
                <a:spcPts val="0"/>
              </a:spcBef>
              <a:spcAft>
                <a:spcPts val="0"/>
              </a:spcAft>
              <a:buClr>
                <a:schemeClr val="tx1"/>
              </a:buClr>
              <a:buFont typeface="Wingdings" panose="05000000000000000000" pitchFamily="2" charset="2"/>
              <a:buChar char="Ø"/>
            </a:pPr>
            <a:r>
              <a:rPr lang="en-US" sz="2600" dirty="0">
                <a:solidFill>
                  <a:schemeClr val="tx1"/>
                </a:solidFill>
                <a:latin typeface="Century Gothic" panose="020B0502020202020204" pitchFamily="34" charset="0"/>
              </a:rPr>
              <a:t> IF NOT, YOU WOULDN’T EVEN TRY</a:t>
            </a:r>
          </a:p>
          <a:p>
            <a:pPr marL="350838" indent="-350838">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350838" indent="-350838">
              <a:lnSpc>
                <a:spcPct val="100000"/>
              </a:lnSpc>
              <a:spcBef>
                <a:spcPts val="0"/>
              </a:spcBef>
              <a:spcAft>
                <a:spcPts val="0"/>
              </a:spcAft>
              <a:buNone/>
            </a:pPr>
            <a:r>
              <a:rPr lang="en-US" sz="2800" dirty="0">
                <a:solidFill>
                  <a:schemeClr val="tx1"/>
                </a:solidFill>
                <a:latin typeface="Century Gothic" panose="020B0502020202020204" pitchFamily="34" charset="0"/>
              </a:rPr>
              <a:t>2. SPEAK THE LANGUAGE OF PERFECTION</a:t>
            </a:r>
          </a:p>
          <a:p>
            <a:pPr marL="350838" indent="-350838">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lvl="1">
              <a:lnSpc>
                <a:spcPct val="100000"/>
              </a:lnSpc>
              <a:spcBef>
                <a:spcPts val="0"/>
              </a:spcBef>
              <a:spcAft>
                <a:spcPts val="0"/>
              </a:spcAft>
              <a:buClr>
                <a:schemeClr val="tx1"/>
              </a:buClr>
              <a:buFont typeface="Wingdings" panose="05000000000000000000" pitchFamily="2" charset="2"/>
              <a:buChar char="Ø"/>
            </a:pPr>
            <a:r>
              <a:rPr lang="en-US" sz="2600" dirty="0">
                <a:solidFill>
                  <a:schemeClr val="tx1"/>
                </a:solidFill>
                <a:latin typeface="Century Gothic" panose="020B0502020202020204" pitchFamily="34" charset="0"/>
              </a:rPr>
              <a:t> EVEN WHEN YOU DON’T SEE IT</a:t>
            </a:r>
          </a:p>
          <a:p>
            <a:pPr marL="350838" indent="-350838">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350838" indent="-350838">
              <a:lnSpc>
                <a:spcPct val="100000"/>
              </a:lnSpc>
              <a:spcBef>
                <a:spcPts val="0"/>
              </a:spcBef>
              <a:spcAft>
                <a:spcPts val="0"/>
              </a:spcAft>
              <a:buNone/>
            </a:pPr>
            <a:r>
              <a:rPr lang="en-US" sz="2800" dirty="0">
                <a:solidFill>
                  <a:schemeClr val="tx1"/>
                </a:solidFill>
                <a:latin typeface="Century Gothic" panose="020B0502020202020204" pitchFamily="34" charset="0"/>
              </a:rPr>
              <a:t>3. PATIENCE</a:t>
            </a:r>
          </a:p>
          <a:p>
            <a:pPr marL="350838" indent="-350838">
              <a:lnSpc>
                <a:spcPct val="100000"/>
              </a:lnSpc>
              <a:spcBef>
                <a:spcPts val="0"/>
              </a:spcBef>
              <a:spcAft>
                <a:spcPts val="0"/>
              </a:spcAft>
              <a:buNone/>
            </a:pPr>
            <a:endParaRPr lang="en-US" sz="1000" dirty="0">
              <a:solidFill>
                <a:schemeClr val="tx1"/>
              </a:solidFill>
              <a:latin typeface="Century Gothic" panose="020B0502020202020204" pitchFamily="34" charset="0"/>
            </a:endParaRPr>
          </a:p>
          <a:p>
            <a:pPr marL="533718" lvl="2" indent="-350838">
              <a:lnSpc>
                <a:spcPct val="100000"/>
              </a:lnSpc>
              <a:spcBef>
                <a:spcPts val="0"/>
              </a:spcBef>
              <a:spcAft>
                <a:spcPts val="0"/>
              </a:spcAft>
              <a:buClr>
                <a:schemeClr val="tx1"/>
              </a:buClr>
              <a:buFont typeface="Wingdings" panose="05000000000000000000" pitchFamily="2" charset="2"/>
              <a:buChar char="Ø"/>
            </a:pPr>
            <a:r>
              <a:rPr lang="en-US" sz="2800" dirty="0">
                <a:solidFill>
                  <a:schemeClr val="tx1"/>
                </a:solidFill>
                <a:latin typeface="Century Gothic" panose="020B0502020202020204" pitchFamily="34" charset="0"/>
              </a:rPr>
              <a:t>IMPATIENCE WILL PREVENT US FROM BEING PERFECTED</a:t>
            </a:r>
          </a:p>
        </p:txBody>
      </p:sp>
    </p:spTree>
    <p:extLst>
      <p:ext uri="{BB962C8B-B14F-4D97-AF65-F5344CB8AC3E}">
        <p14:creationId xmlns:p14="http://schemas.microsoft.com/office/powerpoint/2010/main" val="1119479110"/>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011482"/>
          </a:xfrm>
        </p:spPr>
        <p:txBody>
          <a:bodyPr anchor="t">
            <a:normAutofit/>
          </a:bodyPr>
          <a:lstStyle/>
          <a:p>
            <a:pPr algn="ctr"/>
            <a:r>
              <a:rPr lang="en-US" sz="5400" b="1" dirty="0">
                <a:latin typeface="Century Gothic" panose="020B0502020202020204" pitchFamily="34" charset="0"/>
              </a:rPr>
              <a:t>GODLY PERFECTION</a:t>
            </a:r>
          </a:p>
        </p:txBody>
      </p:sp>
      <p:sp>
        <p:nvSpPr>
          <p:cNvPr id="2" name="Text Placeholder 1"/>
          <p:cNvSpPr>
            <a:spLocks noGrp="1"/>
          </p:cNvSpPr>
          <p:nvPr>
            <p:ph type="body" idx="1"/>
          </p:nvPr>
        </p:nvSpPr>
        <p:spPr/>
        <p:txBody>
          <a:bodyPr anchor="ctr">
            <a:normAutofit/>
          </a:bodyPr>
          <a:lstStyle/>
          <a:p>
            <a:pPr algn="ctr"/>
            <a:r>
              <a:rPr lang="en-US" sz="5400" b="1" dirty="0">
                <a:solidFill>
                  <a:schemeClr val="tx1"/>
                </a:solidFill>
                <a:latin typeface="Century Gothic" panose="020B0502020202020204" pitchFamily="34" charset="0"/>
              </a:rPr>
              <a:t>BY CORRECTION</a:t>
            </a:r>
          </a:p>
        </p:txBody>
      </p:sp>
      <p:sp>
        <p:nvSpPr>
          <p:cNvPr id="6" name="Text Placeholder 4"/>
          <p:cNvSpPr txBox="1">
            <a:spLocks/>
          </p:cNvSpPr>
          <p:nvPr/>
        </p:nvSpPr>
        <p:spPr>
          <a:xfrm>
            <a:off x="1097280" y="2060126"/>
            <a:ext cx="10058400" cy="114300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algn="ctr"/>
            <a:r>
              <a:rPr lang="en-US" sz="4400" b="1" dirty="0">
                <a:solidFill>
                  <a:schemeClr val="tx1"/>
                </a:solidFill>
                <a:latin typeface="Century Gothic" panose="020B0502020202020204" pitchFamily="34" charset="0"/>
              </a:rPr>
              <a:t>HOW IS PERFECTION ACHIEVED?</a:t>
            </a:r>
          </a:p>
        </p:txBody>
      </p:sp>
    </p:spTree>
    <p:extLst>
      <p:ext uri="{BB962C8B-B14F-4D97-AF65-F5344CB8AC3E}">
        <p14:creationId xmlns:p14="http://schemas.microsoft.com/office/powerpoint/2010/main" val="4010003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265488" y="598488"/>
            <a:ext cx="5661025" cy="5661025"/>
          </a:xfrm>
        </p:spPr>
      </p:pic>
    </p:spTree>
    <p:extLst>
      <p:ext uri="{BB962C8B-B14F-4D97-AF65-F5344CB8AC3E}">
        <p14:creationId xmlns:p14="http://schemas.microsoft.com/office/powerpoint/2010/main" val="10655316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758952"/>
            <a:ext cx="10058400" cy="1775242"/>
          </a:xfrm>
        </p:spPr>
        <p:txBody>
          <a:bodyPr anchor="ctr">
            <a:normAutofit/>
          </a:bodyPr>
          <a:lstStyle/>
          <a:p>
            <a:pPr algn="ctr"/>
            <a:r>
              <a:rPr lang="en-US" sz="5400" b="1" dirty="0">
                <a:latin typeface="Century Gothic" panose="020B0502020202020204" pitchFamily="34" charset="0"/>
              </a:rPr>
              <a:t>GODLY PERFECTION</a:t>
            </a:r>
          </a:p>
        </p:txBody>
      </p:sp>
      <p:sp>
        <p:nvSpPr>
          <p:cNvPr id="5" name="Text Placeholder 4">
            <a:extLst>
              <a:ext uri="{FF2B5EF4-FFF2-40B4-BE49-F238E27FC236}">
                <a16:creationId xmlns:a16="http://schemas.microsoft.com/office/drawing/2014/main" id="{2251C85B-063D-423A-B25D-BCA42C684B6D}"/>
              </a:ext>
            </a:extLst>
          </p:cNvPr>
          <p:cNvSpPr>
            <a:spLocks noGrp="1"/>
          </p:cNvSpPr>
          <p:nvPr>
            <p:ph type="body" idx="1"/>
          </p:nvPr>
        </p:nvSpPr>
        <p:spPr>
          <a:xfrm>
            <a:off x="1300725" y="2675473"/>
            <a:ext cx="9590550" cy="1507054"/>
          </a:xfrm>
        </p:spPr>
        <p:txBody>
          <a:bodyPr anchor="ctr">
            <a:normAutofit/>
          </a:bodyPr>
          <a:lstStyle/>
          <a:p>
            <a:r>
              <a:rPr lang="en-US" sz="6000" b="1" dirty="0">
                <a:latin typeface="Century Gothic" panose="020B0502020202020204" pitchFamily="34" charset="0"/>
              </a:rPr>
              <a:t>PAUL</a:t>
            </a:r>
            <a:endParaRPr lang="en-US" sz="6000" dirty="0"/>
          </a:p>
        </p:txBody>
      </p:sp>
    </p:spTree>
    <p:extLst>
      <p:ext uri="{BB962C8B-B14F-4D97-AF65-F5344CB8AC3E}">
        <p14:creationId xmlns:p14="http://schemas.microsoft.com/office/powerpoint/2010/main" val="1674711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97280" y="1765935"/>
            <a:ext cx="10233659" cy="4634866"/>
          </a:xfrm>
        </p:spPr>
        <p:txBody>
          <a:bodyPr>
            <a:normAutofit fontScale="77500" lnSpcReduction="20000"/>
          </a:bodyPr>
          <a:lstStyle/>
          <a:p>
            <a:pPr marL="0" indent="0">
              <a:lnSpc>
                <a:spcPct val="120000"/>
              </a:lnSpc>
              <a:spcBef>
                <a:spcPts val="0"/>
              </a:spcBef>
              <a:spcAft>
                <a:spcPts val="0"/>
              </a:spcAft>
              <a:buNone/>
            </a:pPr>
            <a:r>
              <a:rPr lang="en-US" sz="4100" b="1" dirty="0">
                <a:latin typeface="Century Gothic" panose="020B0502020202020204" pitchFamily="34" charset="0"/>
              </a:rPr>
              <a:t>PHILIPPIANS 3: 12 - 13</a:t>
            </a:r>
          </a:p>
          <a:p>
            <a:pPr marL="0" indent="0">
              <a:lnSpc>
                <a:spcPct val="120000"/>
              </a:lnSpc>
              <a:spcBef>
                <a:spcPts val="0"/>
              </a:spcBef>
              <a:spcAft>
                <a:spcPts val="0"/>
              </a:spcAft>
            </a:pPr>
            <a:endParaRPr lang="en-US" sz="1300" dirty="0">
              <a:latin typeface="Century Gothic" panose="020B0502020202020204" pitchFamily="34" charset="0"/>
            </a:endParaRPr>
          </a:p>
          <a:p>
            <a:pPr marL="0" indent="0">
              <a:lnSpc>
                <a:spcPct val="120000"/>
              </a:lnSpc>
              <a:spcBef>
                <a:spcPts val="0"/>
              </a:spcBef>
              <a:spcAft>
                <a:spcPts val="0"/>
              </a:spcAft>
              <a:buNone/>
            </a:pPr>
            <a:r>
              <a:rPr lang="en-US" sz="3600" dirty="0">
                <a:latin typeface="Century Gothic" panose="020B0502020202020204" pitchFamily="34" charset="0"/>
              </a:rPr>
              <a:t>12. NOT AS THOUGH I HAD ALREADY ATTAINED, EITHER WERE ALREADY </a:t>
            </a:r>
            <a:r>
              <a:rPr lang="en-US" sz="3600" b="1" dirty="0">
                <a:latin typeface="Century Gothic" panose="020B0502020202020204" pitchFamily="34" charset="0"/>
              </a:rPr>
              <a:t>PERFECT</a:t>
            </a:r>
            <a:r>
              <a:rPr lang="en-US" sz="3600" dirty="0">
                <a:latin typeface="Century Gothic" panose="020B0502020202020204" pitchFamily="34" charset="0"/>
              </a:rPr>
              <a:t>: BUT I FOLLOW AFTER, IF THAT I MAY APPREHEND THAT FOR WHICH ALSO I AM APPREHENDED OF CHRIST JESUS.</a:t>
            </a:r>
          </a:p>
          <a:p>
            <a:pPr marL="0" indent="0">
              <a:lnSpc>
                <a:spcPct val="120000"/>
              </a:lnSpc>
              <a:spcBef>
                <a:spcPts val="0"/>
              </a:spcBef>
              <a:spcAft>
                <a:spcPts val="0"/>
              </a:spcAft>
              <a:buNone/>
            </a:pPr>
            <a:endParaRPr lang="en-US" sz="1300" dirty="0">
              <a:latin typeface="Century Gothic" panose="020B0502020202020204" pitchFamily="34" charset="0"/>
            </a:endParaRPr>
          </a:p>
          <a:p>
            <a:pPr marL="0" indent="0">
              <a:lnSpc>
                <a:spcPct val="120000"/>
              </a:lnSpc>
              <a:spcBef>
                <a:spcPts val="0"/>
              </a:spcBef>
              <a:spcAft>
                <a:spcPts val="0"/>
              </a:spcAft>
              <a:buNone/>
            </a:pPr>
            <a:r>
              <a:rPr lang="en-US" sz="3600" dirty="0">
                <a:latin typeface="Century Gothic" panose="020B0502020202020204" pitchFamily="34" charset="0"/>
              </a:rPr>
              <a:t>13. BRETHREN, I COUNT NOT MYSELF TO HAVE APPREHENDED: BUT THIS ONE THING I DO, FORGETTING THOSE THINGS WHICH ARE BEHIND, AND REACHING FORTH UNTO THOSE THINGS WHICH ARE BEFORE,</a:t>
            </a:r>
          </a:p>
        </p:txBody>
      </p:sp>
    </p:spTree>
    <p:extLst>
      <p:ext uri="{BB962C8B-B14F-4D97-AF65-F5344CB8AC3E}">
        <p14:creationId xmlns:p14="http://schemas.microsoft.com/office/powerpoint/2010/main" val="3877190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1062681" y="1692877"/>
            <a:ext cx="10210199" cy="4098324"/>
          </a:xfrm>
        </p:spPr>
        <p:txBody>
          <a:bodyPr>
            <a:normAutofit/>
          </a:bodyPr>
          <a:lstStyle/>
          <a:p>
            <a:pPr marL="0" indent="0">
              <a:lnSpc>
                <a:spcPct val="120000"/>
              </a:lnSpc>
              <a:spcBef>
                <a:spcPts val="0"/>
              </a:spcBef>
              <a:spcAft>
                <a:spcPts val="0"/>
              </a:spcAft>
              <a:buNone/>
            </a:pPr>
            <a:r>
              <a:rPr lang="en-US" sz="3200" b="1" dirty="0">
                <a:latin typeface="Century Gothic" panose="020B0502020202020204" pitchFamily="34" charset="0"/>
              </a:rPr>
              <a:t>PHILIPPIANS 3: 14 – 15</a:t>
            </a:r>
          </a:p>
          <a:p>
            <a:pPr marL="0" indent="0">
              <a:lnSpc>
                <a:spcPct val="120000"/>
              </a:lnSpc>
              <a:spcBef>
                <a:spcPts val="0"/>
              </a:spcBef>
              <a:spcAft>
                <a:spcPts val="0"/>
              </a:spcAft>
            </a:pPr>
            <a:endParaRPr lang="en-US" sz="1000" b="1" dirty="0">
              <a:latin typeface="Century Gothic" panose="020B0502020202020204" pitchFamily="34" charset="0"/>
            </a:endParaRPr>
          </a:p>
          <a:p>
            <a:pPr marL="0" indent="0">
              <a:lnSpc>
                <a:spcPct val="120000"/>
              </a:lnSpc>
              <a:spcBef>
                <a:spcPts val="0"/>
              </a:spcBef>
              <a:spcAft>
                <a:spcPts val="0"/>
              </a:spcAft>
              <a:buNone/>
            </a:pPr>
            <a:r>
              <a:rPr lang="en-US" sz="2800" dirty="0">
                <a:latin typeface="Century Gothic" panose="020B0502020202020204" pitchFamily="34" charset="0"/>
              </a:rPr>
              <a:t>14. I </a:t>
            </a:r>
            <a:r>
              <a:rPr lang="en-US" sz="2800" b="1" dirty="0">
                <a:latin typeface="Century Gothic" panose="020B0502020202020204" pitchFamily="34" charset="0"/>
              </a:rPr>
              <a:t>PRESS</a:t>
            </a:r>
            <a:r>
              <a:rPr lang="en-US" sz="2800" dirty="0">
                <a:latin typeface="Century Gothic" panose="020B0502020202020204" pitchFamily="34" charset="0"/>
              </a:rPr>
              <a:t> TOWARD THE MARK FOR THE PRIZE OF THE HIGH CALLING OF GOD IN CHRIST JESUS.</a:t>
            </a:r>
          </a:p>
          <a:p>
            <a:pPr marL="0" indent="0">
              <a:lnSpc>
                <a:spcPct val="120000"/>
              </a:lnSpc>
              <a:spcBef>
                <a:spcPts val="0"/>
              </a:spcBef>
              <a:spcAft>
                <a:spcPts val="0"/>
              </a:spcAft>
            </a:pPr>
            <a:endParaRPr lang="en-US" sz="1000" b="1" dirty="0">
              <a:latin typeface="Century Gothic" panose="020B0502020202020204" pitchFamily="34" charset="0"/>
            </a:endParaRPr>
          </a:p>
          <a:p>
            <a:pPr marL="0" indent="0">
              <a:lnSpc>
                <a:spcPct val="120000"/>
              </a:lnSpc>
              <a:spcBef>
                <a:spcPts val="0"/>
              </a:spcBef>
              <a:spcAft>
                <a:spcPts val="0"/>
              </a:spcAft>
              <a:buNone/>
            </a:pPr>
            <a:r>
              <a:rPr lang="en-US" sz="2800" dirty="0">
                <a:latin typeface="Century Gothic" panose="020B0502020202020204" pitchFamily="34" charset="0"/>
              </a:rPr>
              <a:t>15. LET US THEREFORE, AS MANY AS BE</a:t>
            </a:r>
            <a:r>
              <a:rPr lang="en-US" sz="2800" b="1" dirty="0">
                <a:latin typeface="Century Gothic" panose="020B0502020202020204" pitchFamily="34" charset="0"/>
              </a:rPr>
              <a:t> PERFECT (2</a:t>
            </a:r>
            <a:r>
              <a:rPr lang="en-US" sz="2800" b="1" baseline="30000" dirty="0">
                <a:latin typeface="Century Gothic" panose="020B0502020202020204" pitchFamily="34" charset="0"/>
              </a:rPr>
              <a:t>nd</a:t>
            </a:r>
            <a:r>
              <a:rPr lang="en-US" sz="2800" b="1" dirty="0">
                <a:latin typeface="Century Gothic" panose="020B0502020202020204" pitchFamily="34" charset="0"/>
              </a:rPr>
              <a:t> Use)</a:t>
            </a:r>
            <a:r>
              <a:rPr lang="en-US" sz="2800" dirty="0">
                <a:latin typeface="Century Gothic" panose="020B0502020202020204" pitchFamily="34" charset="0"/>
              </a:rPr>
              <a:t>, BE THUS MINDED: AND IF IN ANY THING YE BE OTHERWISE MINDED, GOD SHALL REVEAL EVEN THIS UNTO YOU.</a:t>
            </a:r>
          </a:p>
        </p:txBody>
      </p:sp>
    </p:spTree>
    <p:extLst>
      <p:ext uri="{BB962C8B-B14F-4D97-AF65-F5344CB8AC3E}">
        <p14:creationId xmlns:p14="http://schemas.microsoft.com/office/powerpoint/2010/main" val="40712455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en-US" sz="5400" b="1" dirty="0">
                <a:latin typeface="Century Gothic" panose="020B0502020202020204" pitchFamily="34" charset="0"/>
              </a:rPr>
              <a:t>GODLY PERFECTION</a:t>
            </a:r>
          </a:p>
        </p:txBody>
      </p:sp>
      <p:sp>
        <p:nvSpPr>
          <p:cNvPr id="3" name="Content Placeholder 2"/>
          <p:cNvSpPr>
            <a:spLocks noGrp="1"/>
          </p:cNvSpPr>
          <p:nvPr>
            <p:ph idx="1"/>
          </p:nvPr>
        </p:nvSpPr>
        <p:spPr>
          <a:xfrm>
            <a:off x="913794" y="1845734"/>
            <a:ext cx="10445085" cy="4270586"/>
          </a:xfrm>
        </p:spPr>
        <p:txBody>
          <a:bodyPr>
            <a:normAutofit fontScale="92500"/>
          </a:bodyPr>
          <a:lstStyle/>
          <a:p>
            <a:pPr marL="0" indent="0">
              <a:lnSpc>
                <a:spcPct val="110000"/>
              </a:lnSpc>
              <a:spcBef>
                <a:spcPts val="0"/>
              </a:spcBef>
              <a:spcAft>
                <a:spcPts val="0"/>
              </a:spcAft>
              <a:buNone/>
            </a:pPr>
            <a:r>
              <a:rPr lang="en-US" sz="3000" dirty="0">
                <a:solidFill>
                  <a:schemeClr val="tx1"/>
                </a:solidFill>
                <a:latin typeface="Century Gothic" panose="020B0502020202020204" pitchFamily="34" charset="0"/>
              </a:rPr>
              <a:t>RELIGIOUS</a:t>
            </a:r>
            <a:r>
              <a:rPr lang="en-US" sz="3000" dirty="0">
                <a:latin typeface="Century Gothic" panose="020B0502020202020204" pitchFamily="34" charset="0"/>
              </a:rPr>
              <a:t> IDEAS / PHRASES THAT WE NEED TO GET RID OF</a:t>
            </a:r>
          </a:p>
          <a:p>
            <a:pPr marL="0" indent="0">
              <a:lnSpc>
                <a:spcPct val="110000"/>
              </a:lnSpc>
              <a:spcBef>
                <a:spcPts val="0"/>
              </a:spcBef>
              <a:spcAft>
                <a:spcPts val="0"/>
              </a:spcAft>
              <a:buNone/>
            </a:pPr>
            <a:endParaRPr lang="en-US" sz="1100" dirty="0">
              <a:latin typeface="Century Gothic" panose="020B0502020202020204" pitchFamily="34" charset="0"/>
            </a:endParaRPr>
          </a:p>
          <a:p>
            <a:pPr marL="0" indent="0">
              <a:lnSpc>
                <a:spcPct val="110000"/>
              </a:lnSpc>
              <a:spcBef>
                <a:spcPts val="0"/>
              </a:spcBef>
              <a:spcAft>
                <a:spcPts val="0"/>
              </a:spcAft>
              <a:buNone/>
            </a:pPr>
            <a:r>
              <a:rPr lang="en-US" sz="3000" dirty="0">
                <a:latin typeface="Century Gothic" panose="020B0502020202020204" pitchFamily="34" charset="0"/>
              </a:rPr>
              <a:t>1. “</a:t>
            </a:r>
            <a:r>
              <a:rPr lang="en-US" sz="3000" b="1" dirty="0">
                <a:latin typeface="Century Gothic" panose="020B0502020202020204" pitchFamily="34" charset="0"/>
              </a:rPr>
              <a:t>THE DEVIL MADE ME DO IT</a:t>
            </a:r>
            <a:r>
              <a:rPr lang="en-US" sz="3000" dirty="0">
                <a:latin typeface="Century Gothic" panose="020B0502020202020204" pitchFamily="34" charset="0"/>
              </a:rPr>
              <a:t>” (HE CAN’T)</a:t>
            </a:r>
          </a:p>
          <a:p>
            <a:pPr marL="0" indent="0">
              <a:lnSpc>
                <a:spcPct val="110000"/>
              </a:lnSpc>
              <a:spcBef>
                <a:spcPts val="0"/>
              </a:spcBef>
              <a:spcAft>
                <a:spcPts val="0"/>
              </a:spcAft>
              <a:buNone/>
            </a:pPr>
            <a:endParaRPr lang="en-US" sz="1100" dirty="0">
              <a:latin typeface="Century Gothic" panose="020B0502020202020204" pitchFamily="34" charset="0"/>
            </a:endParaRPr>
          </a:p>
          <a:p>
            <a:pPr marL="0" indent="0">
              <a:lnSpc>
                <a:spcPct val="110000"/>
              </a:lnSpc>
              <a:spcBef>
                <a:spcPts val="0"/>
              </a:spcBef>
              <a:spcAft>
                <a:spcPts val="0"/>
              </a:spcAft>
              <a:buNone/>
            </a:pPr>
            <a:r>
              <a:rPr lang="en-US" sz="3000" dirty="0">
                <a:latin typeface="Century Gothic" panose="020B0502020202020204" pitchFamily="34" charset="0"/>
              </a:rPr>
              <a:t>2. “</a:t>
            </a:r>
            <a:r>
              <a:rPr lang="en-US" sz="3000" b="1" dirty="0">
                <a:latin typeface="Century Gothic" panose="020B0502020202020204" pitchFamily="34" charset="0"/>
              </a:rPr>
              <a:t>GOD IS IN CONTROL</a:t>
            </a:r>
            <a:r>
              <a:rPr lang="en-US" sz="3000" dirty="0">
                <a:latin typeface="Century Gothic" panose="020B0502020202020204" pitchFamily="34" charset="0"/>
              </a:rPr>
              <a:t>” (OF WHAT)</a:t>
            </a:r>
          </a:p>
          <a:p>
            <a:pPr marL="0" indent="0">
              <a:lnSpc>
                <a:spcPct val="110000"/>
              </a:lnSpc>
              <a:spcBef>
                <a:spcPts val="0"/>
              </a:spcBef>
              <a:spcAft>
                <a:spcPts val="0"/>
              </a:spcAft>
              <a:buNone/>
            </a:pPr>
            <a:endParaRPr lang="en-US" sz="1100" dirty="0">
              <a:latin typeface="Century Gothic" panose="020B0502020202020204" pitchFamily="34" charset="0"/>
            </a:endParaRPr>
          </a:p>
          <a:p>
            <a:pPr marL="0" indent="0">
              <a:lnSpc>
                <a:spcPct val="110000"/>
              </a:lnSpc>
              <a:spcBef>
                <a:spcPts val="0"/>
              </a:spcBef>
              <a:spcAft>
                <a:spcPts val="0"/>
              </a:spcAft>
              <a:buNone/>
            </a:pPr>
            <a:r>
              <a:rPr lang="en-US" sz="3000" dirty="0">
                <a:latin typeface="Century Gothic" panose="020B0502020202020204" pitchFamily="34" charset="0"/>
              </a:rPr>
              <a:t>3. “</a:t>
            </a:r>
            <a:r>
              <a:rPr lang="en-US" sz="3000" b="1" dirty="0">
                <a:latin typeface="Century Gothic" panose="020B0502020202020204" pitchFamily="34" charset="0"/>
              </a:rPr>
              <a:t>YOU’RE PERFECT JUST AS YOU ARE</a:t>
            </a:r>
            <a:r>
              <a:rPr lang="en-US" sz="3000" dirty="0">
                <a:latin typeface="Century Gothic" panose="020B0502020202020204" pitchFamily="34" charset="0"/>
              </a:rPr>
              <a:t>” (REPENTANCE IS NOT ACCEPTANCE)</a:t>
            </a:r>
          </a:p>
          <a:p>
            <a:pPr marL="0" indent="0">
              <a:lnSpc>
                <a:spcPct val="110000"/>
              </a:lnSpc>
              <a:spcBef>
                <a:spcPts val="0"/>
              </a:spcBef>
              <a:spcAft>
                <a:spcPts val="0"/>
              </a:spcAft>
              <a:buNone/>
            </a:pPr>
            <a:endParaRPr lang="en-US" sz="1100" dirty="0">
              <a:latin typeface="Century Gothic" panose="020B0502020202020204" pitchFamily="34" charset="0"/>
            </a:endParaRPr>
          </a:p>
          <a:p>
            <a:pPr marL="0" indent="0">
              <a:lnSpc>
                <a:spcPct val="110000"/>
              </a:lnSpc>
              <a:spcBef>
                <a:spcPts val="0"/>
              </a:spcBef>
              <a:spcAft>
                <a:spcPts val="0"/>
              </a:spcAft>
              <a:buNone/>
            </a:pPr>
            <a:r>
              <a:rPr lang="en-US" sz="3000" dirty="0">
                <a:latin typeface="Century Gothic" panose="020B0502020202020204" pitchFamily="34" charset="0"/>
              </a:rPr>
              <a:t>4. “</a:t>
            </a:r>
            <a:r>
              <a:rPr lang="en-US" sz="3000" b="1" dirty="0">
                <a:latin typeface="Century Gothic" panose="020B0502020202020204" pitchFamily="34" charset="0"/>
              </a:rPr>
              <a:t>NOBODY’S PERFECT</a:t>
            </a:r>
            <a:r>
              <a:rPr lang="en-US" sz="3000" dirty="0">
                <a:latin typeface="Century Gothic" panose="020B0502020202020204" pitchFamily="34" charset="0"/>
              </a:rPr>
              <a:t>’ (BY IMPLICATION, NOBODY CAN BE SO WHY EVEN TRY)</a:t>
            </a:r>
          </a:p>
        </p:txBody>
      </p:sp>
    </p:spTree>
    <p:extLst>
      <p:ext uri="{BB962C8B-B14F-4D97-AF65-F5344CB8AC3E}">
        <p14:creationId xmlns:p14="http://schemas.microsoft.com/office/powerpoint/2010/main" val="1397406340"/>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2122</TotalTime>
  <Words>2397</Words>
  <Application>Microsoft Office PowerPoint</Application>
  <PresentationFormat>Widescreen</PresentationFormat>
  <Paragraphs>296</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Calibri</vt:lpstr>
      <vt:lpstr>Calisto MT</vt:lpstr>
      <vt:lpstr>Century Gothic</vt:lpstr>
      <vt:lpstr>Wingdings</vt:lpstr>
      <vt:lpstr>Wingdings 2</vt:lpstr>
      <vt:lpstr>Slate</vt:lpstr>
      <vt:lpstr>PowerPoint Presentation</vt:lpstr>
      <vt:lpstr>WWW.UFMINISTRIES.ORG</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BE THANKFUL / GRATEFUL</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GODLY PERFECTION</vt:lpstr>
      <vt:lpstr>PowerPoint Presentation</vt:lpstr>
    </vt:vector>
  </TitlesOfParts>
  <Company>SPAWAR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PERFECTION</dc:title>
  <dc:creator>LEE RODMAN</dc:creator>
  <cp:lastModifiedBy>LEE RODMAN</cp:lastModifiedBy>
  <cp:revision>126</cp:revision>
  <dcterms:created xsi:type="dcterms:W3CDTF">2019-11-12T13:34:08Z</dcterms:created>
  <dcterms:modified xsi:type="dcterms:W3CDTF">2019-12-06T01:05:41Z</dcterms:modified>
</cp:coreProperties>
</file>