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Montserrat"/>
      <p:regular r:id="rId29"/>
      <p:bold r:id="rId30"/>
      <p:italic r:id="rId31"/>
      <p:boldItalic r:id="rId32"/>
    </p:embeddedFont>
    <p:embeddedFont>
      <p:font typeface="La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7" roundtripDataSignature="AMtx7mgXk0qXFc7u+5COHGynYhi8Mhsx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Montserra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5.xml"/><Relationship Id="rId33" Type="http://schemas.openxmlformats.org/officeDocument/2006/relationships/font" Target="fonts/Lato-regular.fntdata"/><Relationship Id="rId10" Type="http://schemas.openxmlformats.org/officeDocument/2006/relationships/slide" Target="slides/slide4.xml"/><Relationship Id="rId32" Type="http://schemas.openxmlformats.org/officeDocument/2006/relationships/font" Target="fonts/Montserrat-boldItalic.fntdata"/><Relationship Id="rId13" Type="http://schemas.openxmlformats.org/officeDocument/2006/relationships/slide" Target="slides/slide7.xml"/><Relationship Id="rId35" Type="http://schemas.openxmlformats.org/officeDocument/2006/relationships/font" Target="fonts/Lato-italic.fntdata"/><Relationship Id="rId12" Type="http://schemas.openxmlformats.org/officeDocument/2006/relationships/slide" Target="slides/slide6.xml"/><Relationship Id="rId34" Type="http://schemas.openxmlformats.org/officeDocument/2006/relationships/font" Target="fonts/Lato-bold.fntdata"/><Relationship Id="rId15" Type="http://schemas.openxmlformats.org/officeDocument/2006/relationships/slide" Target="slides/slide9.xml"/><Relationship Id="rId37" Type="http://customschemas.google.com/relationships/presentationmetadata" Target="metadata"/><Relationship Id="rId14" Type="http://schemas.openxmlformats.org/officeDocument/2006/relationships/slide" Target="slides/slide8.xml"/><Relationship Id="rId36" Type="http://schemas.openxmlformats.org/officeDocument/2006/relationships/font" Target="fonts/La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Mandy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47013dd9d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347013dd9dc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Mandy —&gt; Ted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Mandy —&gt; Ted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4707c610c5_2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4707c610c5_2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4707c610c5_2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4707c610c5_2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47e4904a4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347e4904a4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4707c610c5_2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4707c610c5_2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4705566ef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34705566efb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47013dd9d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347013dd9dc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5"/>
          <p:cNvSpPr/>
          <p:nvPr/>
        </p:nvSpPr>
        <p:spPr>
          <a:xfrm rot="5400000">
            <a:off x="7500300" y="505"/>
            <a:ext cx="1643700" cy="1643700"/>
          </a:xfrm>
          <a:prstGeom prst="diagStripe">
            <a:avLst>
              <a:gd fmla="val 0" name="adj"/>
            </a:avLst>
          </a:prstGeom>
          <a:solidFill>
            <a:schemeClr val="lt1">
              <a:alpha val="274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p25"/>
          <p:cNvGrpSpPr/>
          <p:nvPr/>
        </p:nvGrpSpPr>
        <p:grpSpPr>
          <a:xfrm>
            <a:off x="0" y="490"/>
            <a:ext cx="5153705" cy="5134399"/>
            <a:chOff x="0" y="75"/>
            <a:chExt cx="5153705" cy="5152950"/>
          </a:xfrm>
        </p:grpSpPr>
        <p:sp>
          <p:nvSpPr>
            <p:cNvPr id="12" name="Google Shape;12;p25"/>
            <p:cNvSpPr/>
            <p:nvPr/>
          </p:nvSpPr>
          <p:spPr>
            <a:xfrm rot="-5400000">
              <a:off x="455" y="-225"/>
              <a:ext cx="5152800" cy="5153700"/>
            </a:xfrm>
            <a:prstGeom prst="diagStripe">
              <a:avLst>
                <a:gd fmla="val 50000" name="adj"/>
              </a:avLst>
            </a:prstGeom>
            <a:solidFill>
              <a:schemeClr val="lt1">
                <a:alpha val="274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5"/>
            <p:cNvSpPr/>
            <p:nvPr/>
          </p:nvSpPr>
          <p:spPr>
            <a:xfrm rot="-5400000">
              <a:off x="150" y="1145825"/>
              <a:ext cx="3996600" cy="3996900"/>
            </a:xfrm>
            <a:prstGeom prst="diagStripe">
              <a:avLst>
                <a:gd fmla="val 58774" name="adj"/>
              </a:avLst>
            </a:prstGeom>
            <a:solidFill>
              <a:schemeClr val="lt1">
                <a:alpha val="274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25"/>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5"/>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 name="Google Shape;16;p25"/>
          <p:cNvSpPr txBox="1"/>
          <p:nvPr>
            <p:ph type="ctrTitle"/>
          </p:nvPr>
        </p:nvSpPr>
        <p:spPr>
          <a:xfrm>
            <a:off x="3537150" y="1578400"/>
            <a:ext cx="5017500" cy="15789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17" name="Google Shape;17;p25"/>
          <p:cNvSpPr txBox="1"/>
          <p:nvPr>
            <p:ph idx="1" type="subTitle"/>
          </p:nvPr>
        </p:nvSpPr>
        <p:spPr>
          <a:xfrm>
            <a:off x="5083950" y="3924925"/>
            <a:ext cx="3470700" cy="506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p:txBody>
      </p:sp>
      <p:sp>
        <p:nvSpPr>
          <p:cNvPr id="18" name="Google Shape;1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34"/>
          <p:cNvGrpSpPr/>
          <p:nvPr/>
        </p:nvGrpSpPr>
        <p:grpSpPr>
          <a:xfrm>
            <a:off x="4406400" y="0"/>
            <a:ext cx="4737600" cy="5143065"/>
            <a:chOff x="4406400" y="0"/>
            <a:chExt cx="4737600" cy="5143065"/>
          </a:xfrm>
        </p:grpSpPr>
        <p:sp>
          <p:nvSpPr>
            <p:cNvPr id="107" name="Google Shape;107;p34"/>
            <p:cNvSpPr/>
            <p:nvPr/>
          </p:nvSpPr>
          <p:spPr>
            <a:xfrm rot="5400000">
              <a:off x="4408200" y="-1800"/>
              <a:ext cx="4734000" cy="4737600"/>
            </a:xfrm>
            <a:prstGeom prst="diagStripe">
              <a:avLst>
                <a:gd fmla="val 49469"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4"/>
            <p:cNvSpPr/>
            <p:nvPr/>
          </p:nvSpPr>
          <p:spPr>
            <a:xfrm rot="5400000">
              <a:off x="4841125" y="5700"/>
              <a:ext cx="4298100" cy="4286700"/>
            </a:xfrm>
            <a:prstGeom prst="diagStripe">
              <a:avLst>
                <a:gd fmla="val 0"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34"/>
            <p:cNvSpPr/>
            <p:nvPr/>
          </p:nvSpPr>
          <p:spPr>
            <a:xfrm rot="-5400000">
              <a:off x="5618399" y="123646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34"/>
            <p:cNvSpPr/>
            <p:nvPr/>
          </p:nvSpPr>
          <p:spPr>
            <a:xfrm flipH="1">
              <a:off x="5849857" y="1443956"/>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34"/>
            <p:cNvSpPr/>
            <p:nvPr/>
          </p:nvSpPr>
          <p:spPr>
            <a:xfrm rot="-5400000">
              <a:off x="5987081" y="246946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34"/>
            <p:cNvSpPr/>
            <p:nvPr/>
          </p:nvSpPr>
          <p:spPr>
            <a:xfrm flipH="1">
              <a:off x="6222115" y="267695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34"/>
            <p:cNvSpPr/>
            <p:nvPr/>
          </p:nvSpPr>
          <p:spPr>
            <a:xfrm rot="-5400000">
              <a:off x="6675341" y="186201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3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34"/>
            <p:cNvSpPr/>
            <p:nvPr/>
          </p:nvSpPr>
          <p:spPr>
            <a:xfrm rot="-5400000">
              <a:off x="6861141" y="2477810"/>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34"/>
            <p:cNvSpPr/>
            <p:nvPr/>
          </p:nvSpPr>
          <p:spPr>
            <a:xfrm flipH="1">
              <a:off x="7965266" y="269296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34"/>
            <p:cNvSpPr/>
            <p:nvPr/>
          </p:nvSpPr>
          <p:spPr>
            <a:xfrm flipH="1">
              <a:off x="8145082" y="330875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34"/>
            <p:cNvSpPr/>
            <p:nvPr/>
          </p:nvSpPr>
          <p:spPr>
            <a:xfrm rot="-5400000">
              <a:off x="7047599" y="309501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34"/>
            <p:cNvSpPr/>
            <p:nvPr/>
          </p:nvSpPr>
          <p:spPr>
            <a:xfrm flipH="1">
              <a:off x="7276649" y="3302502"/>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3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34"/>
            <p:cNvSpPr/>
            <p:nvPr/>
          </p:nvSpPr>
          <p:spPr>
            <a:xfrm flipH="1">
              <a:off x="7462448" y="3918294"/>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34"/>
            <p:cNvSpPr/>
            <p:nvPr/>
          </p:nvSpPr>
          <p:spPr>
            <a:xfrm rot="-5400000">
              <a:off x="8102491" y="371847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34"/>
            <p:cNvSpPr/>
            <p:nvPr/>
          </p:nvSpPr>
          <p:spPr>
            <a:xfrm flipH="1">
              <a:off x="8334533" y="3925960"/>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34"/>
            <p:cNvSpPr/>
            <p:nvPr/>
          </p:nvSpPr>
          <p:spPr>
            <a:xfrm rot="-5400000">
              <a:off x="8288290" y="433426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5" name="Google Shape;125;p34"/>
          <p:cNvSpPr txBox="1"/>
          <p:nvPr>
            <p:ph hasCustomPrompt="1" type="title"/>
          </p:nvPr>
        </p:nvSpPr>
        <p:spPr>
          <a:xfrm>
            <a:off x="823850" y="1284675"/>
            <a:ext cx="4776000" cy="13008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8000"/>
              <a:buNone/>
              <a:defRPr sz="8000"/>
            </a:lvl1pPr>
            <a:lvl2pPr lvl="1" algn="l">
              <a:lnSpc>
                <a:spcPct val="100000"/>
              </a:lnSpc>
              <a:spcBef>
                <a:spcPts val="0"/>
              </a:spcBef>
              <a:spcAft>
                <a:spcPts val="0"/>
              </a:spcAft>
              <a:buSzPts val="8000"/>
              <a:buNone/>
              <a:defRPr sz="8000"/>
            </a:lvl2pPr>
            <a:lvl3pPr lvl="2" algn="l">
              <a:lnSpc>
                <a:spcPct val="100000"/>
              </a:lnSpc>
              <a:spcBef>
                <a:spcPts val="0"/>
              </a:spcBef>
              <a:spcAft>
                <a:spcPts val="0"/>
              </a:spcAft>
              <a:buSzPts val="8000"/>
              <a:buNone/>
              <a:defRPr sz="8000"/>
            </a:lvl3pPr>
            <a:lvl4pPr lvl="3" algn="l">
              <a:lnSpc>
                <a:spcPct val="100000"/>
              </a:lnSpc>
              <a:spcBef>
                <a:spcPts val="0"/>
              </a:spcBef>
              <a:spcAft>
                <a:spcPts val="0"/>
              </a:spcAft>
              <a:buSzPts val="8000"/>
              <a:buNone/>
              <a:defRPr sz="8000"/>
            </a:lvl4pPr>
            <a:lvl5pPr lvl="4" algn="l">
              <a:lnSpc>
                <a:spcPct val="100000"/>
              </a:lnSpc>
              <a:spcBef>
                <a:spcPts val="0"/>
              </a:spcBef>
              <a:spcAft>
                <a:spcPts val="0"/>
              </a:spcAft>
              <a:buSzPts val="8000"/>
              <a:buNone/>
              <a:defRPr sz="8000"/>
            </a:lvl5pPr>
            <a:lvl6pPr lvl="5" algn="l">
              <a:lnSpc>
                <a:spcPct val="100000"/>
              </a:lnSpc>
              <a:spcBef>
                <a:spcPts val="0"/>
              </a:spcBef>
              <a:spcAft>
                <a:spcPts val="0"/>
              </a:spcAft>
              <a:buSzPts val="8000"/>
              <a:buNone/>
              <a:defRPr sz="8000"/>
            </a:lvl6pPr>
            <a:lvl7pPr lvl="6" algn="l">
              <a:lnSpc>
                <a:spcPct val="100000"/>
              </a:lnSpc>
              <a:spcBef>
                <a:spcPts val="0"/>
              </a:spcBef>
              <a:spcAft>
                <a:spcPts val="0"/>
              </a:spcAft>
              <a:buSzPts val="8000"/>
              <a:buNone/>
              <a:defRPr sz="8000"/>
            </a:lvl7pPr>
            <a:lvl8pPr lvl="7" algn="l">
              <a:lnSpc>
                <a:spcPct val="100000"/>
              </a:lnSpc>
              <a:spcBef>
                <a:spcPts val="0"/>
              </a:spcBef>
              <a:spcAft>
                <a:spcPts val="0"/>
              </a:spcAft>
              <a:buSzPts val="8000"/>
              <a:buNone/>
              <a:defRPr sz="8000"/>
            </a:lvl8pPr>
            <a:lvl9pPr lvl="8" algn="l">
              <a:lnSpc>
                <a:spcPct val="100000"/>
              </a:lnSpc>
              <a:spcBef>
                <a:spcPts val="0"/>
              </a:spcBef>
              <a:spcAft>
                <a:spcPts val="0"/>
              </a:spcAft>
              <a:buSzPts val="8000"/>
              <a:buNone/>
              <a:defRPr sz="8000"/>
            </a:lvl9pPr>
          </a:lstStyle>
          <a:p>
            <a:r>
              <a:t>xx%</a:t>
            </a:r>
          </a:p>
        </p:txBody>
      </p:sp>
      <p:sp>
        <p:nvSpPr>
          <p:cNvPr id="126" name="Google Shape;126;p34"/>
          <p:cNvSpPr txBox="1"/>
          <p:nvPr>
            <p:ph idx="1" type="body"/>
          </p:nvPr>
        </p:nvSpPr>
        <p:spPr>
          <a:xfrm>
            <a:off x="823850" y="2643124"/>
            <a:ext cx="4776000" cy="12189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27" name="Google Shape;127;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4" name="Shape 134"/>
        <p:cNvGrpSpPr/>
        <p:nvPr/>
      </p:nvGrpSpPr>
      <p:grpSpPr>
        <a:xfrm>
          <a:off x="0" y="0"/>
          <a:ext cx="0" cy="0"/>
          <a:chOff x="0" y="0"/>
          <a:chExt cx="0" cy="0"/>
        </a:xfrm>
      </p:grpSpPr>
      <p:sp>
        <p:nvSpPr>
          <p:cNvPr id="135" name="Google Shape;135;g34707c610c5_2_291"/>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 name="Google Shape;136;g34707c610c5_2_291"/>
          <p:cNvGrpSpPr/>
          <p:nvPr/>
        </p:nvGrpSpPr>
        <p:grpSpPr>
          <a:xfrm>
            <a:off x="0" y="490"/>
            <a:ext cx="5153705" cy="5134399"/>
            <a:chOff x="0" y="75"/>
            <a:chExt cx="5153705" cy="5152950"/>
          </a:xfrm>
        </p:grpSpPr>
        <p:sp>
          <p:nvSpPr>
            <p:cNvPr id="137" name="Google Shape;137;g34707c610c5_2_291"/>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34707c610c5_2_291"/>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34707c610c5_2_291"/>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34707c610c5_2_291"/>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 name="Google Shape;141;g34707c610c5_2_291"/>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42" name="Google Shape;142;g34707c610c5_2_291"/>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43" name="Google Shape;143;g34707c610c5_2_2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4" name="Shape 144"/>
        <p:cNvGrpSpPr/>
        <p:nvPr/>
      </p:nvGrpSpPr>
      <p:grpSpPr>
        <a:xfrm>
          <a:off x="0" y="0"/>
          <a:ext cx="0" cy="0"/>
          <a:chOff x="0" y="0"/>
          <a:chExt cx="0" cy="0"/>
        </a:xfrm>
      </p:grpSpPr>
      <p:grpSp>
        <p:nvGrpSpPr>
          <p:cNvPr id="145" name="Google Shape;145;g34707c610c5_2_301"/>
          <p:cNvGrpSpPr/>
          <p:nvPr/>
        </p:nvGrpSpPr>
        <p:grpSpPr>
          <a:xfrm>
            <a:off x="4406400" y="0"/>
            <a:ext cx="4737600" cy="5143065"/>
            <a:chOff x="4406400" y="0"/>
            <a:chExt cx="4737600" cy="5143065"/>
          </a:xfrm>
        </p:grpSpPr>
        <p:sp>
          <p:nvSpPr>
            <p:cNvPr id="146" name="Google Shape;146;g34707c610c5_2_30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34707c610c5_2_30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34707c610c5_2_30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34707c610c5_2_30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34707c610c5_2_30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34707c610c5_2_30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34707c610c5_2_30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34707c610c5_2_30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34707c610c5_2_30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34707c610c5_2_30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34707c610c5_2_30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34707c610c5_2_30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34707c610c5_2_30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34707c610c5_2_30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34707c610c5_2_30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34707c610c5_2_30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34707c610c5_2_30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34707c610c5_2_30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 name="Google Shape;164;g34707c610c5_2_301"/>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5" name="Google Shape;165;g34707c610c5_2_3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6" name="Shape 166"/>
        <p:cNvGrpSpPr/>
        <p:nvPr/>
      </p:nvGrpSpPr>
      <p:grpSpPr>
        <a:xfrm>
          <a:off x="0" y="0"/>
          <a:ext cx="0" cy="0"/>
          <a:chOff x="0" y="0"/>
          <a:chExt cx="0" cy="0"/>
        </a:xfrm>
      </p:grpSpPr>
      <p:grpSp>
        <p:nvGrpSpPr>
          <p:cNvPr id="167" name="Google Shape;167;g34707c610c5_2_323"/>
          <p:cNvGrpSpPr/>
          <p:nvPr/>
        </p:nvGrpSpPr>
        <p:grpSpPr>
          <a:xfrm>
            <a:off x="0" y="381001"/>
            <a:ext cx="1037850" cy="1016287"/>
            <a:chOff x="0" y="381001"/>
            <a:chExt cx="1037850" cy="1016287"/>
          </a:xfrm>
        </p:grpSpPr>
        <p:sp>
          <p:nvSpPr>
            <p:cNvPr id="168" name="Google Shape;168;g34707c610c5_2_32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34707c610c5_2_323"/>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g34707c610c5_2_32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1" name="Google Shape;171;g34707c610c5_2_32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72" name="Google Shape;172;g34707c610c5_2_3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3" name="Shape 173"/>
        <p:cNvGrpSpPr/>
        <p:nvPr/>
      </p:nvGrpSpPr>
      <p:grpSpPr>
        <a:xfrm>
          <a:off x="0" y="0"/>
          <a:ext cx="0" cy="0"/>
          <a:chOff x="0" y="0"/>
          <a:chExt cx="0" cy="0"/>
        </a:xfrm>
      </p:grpSpPr>
      <p:grpSp>
        <p:nvGrpSpPr>
          <p:cNvPr id="174" name="Google Shape;174;g34707c610c5_2_330"/>
          <p:cNvGrpSpPr/>
          <p:nvPr/>
        </p:nvGrpSpPr>
        <p:grpSpPr>
          <a:xfrm>
            <a:off x="0" y="381001"/>
            <a:ext cx="1037850" cy="1016287"/>
            <a:chOff x="0" y="381001"/>
            <a:chExt cx="1037850" cy="1016287"/>
          </a:xfrm>
        </p:grpSpPr>
        <p:sp>
          <p:nvSpPr>
            <p:cNvPr id="175" name="Google Shape;175;g34707c610c5_2_33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34707c610c5_2_330"/>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g34707c610c5_2_33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8" name="Google Shape;178;g34707c610c5_2_330"/>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79" name="Google Shape;179;g34707c610c5_2_330"/>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80" name="Google Shape;180;g34707c610c5_2_3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1" name="Shape 181"/>
        <p:cNvGrpSpPr/>
        <p:nvPr/>
      </p:nvGrpSpPr>
      <p:grpSpPr>
        <a:xfrm>
          <a:off x="0" y="0"/>
          <a:ext cx="0" cy="0"/>
          <a:chOff x="0" y="0"/>
          <a:chExt cx="0" cy="0"/>
        </a:xfrm>
      </p:grpSpPr>
      <p:grpSp>
        <p:nvGrpSpPr>
          <p:cNvPr id="182" name="Google Shape;182;g34707c610c5_2_338"/>
          <p:cNvGrpSpPr/>
          <p:nvPr/>
        </p:nvGrpSpPr>
        <p:grpSpPr>
          <a:xfrm>
            <a:off x="0" y="381001"/>
            <a:ext cx="1037850" cy="1016287"/>
            <a:chOff x="0" y="381001"/>
            <a:chExt cx="1037850" cy="1016287"/>
          </a:xfrm>
        </p:grpSpPr>
        <p:sp>
          <p:nvSpPr>
            <p:cNvPr id="183" name="Google Shape;183;g34707c610c5_2_33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34707c610c5_2_338"/>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 name="Google Shape;185;g34707c610c5_2_33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86" name="Google Shape;186;g34707c610c5_2_3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7" name="Shape 187"/>
        <p:cNvGrpSpPr/>
        <p:nvPr/>
      </p:nvGrpSpPr>
      <p:grpSpPr>
        <a:xfrm>
          <a:off x="0" y="0"/>
          <a:ext cx="0" cy="0"/>
          <a:chOff x="0" y="0"/>
          <a:chExt cx="0" cy="0"/>
        </a:xfrm>
      </p:grpSpPr>
      <p:grpSp>
        <p:nvGrpSpPr>
          <p:cNvPr id="188" name="Google Shape;188;g34707c610c5_2_344"/>
          <p:cNvGrpSpPr/>
          <p:nvPr/>
        </p:nvGrpSpPr>
        <p:grpSpPr>
          <a:xfrm>
            <a:off x="0" y="381001"/>
            <a:ext cx="1037850" cy="1016287"/>
            <a:chOff x="0" y="381001"/>
            <a:chExt cx="1037850" cy="1016287"/>
          </a:xfrm>
        </p:grpSpPr>
        <p:sp>
          <p:nvSpPr>
            <p:cNvPr id="189" name="Google Shape;189;g34707c610c5_2_34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34707c610c5_2_34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g34707c610c5_2_344"/>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92" name="Google Shape;192;g34707c610c5_2_344"/>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93" name="Google Shape;193;g34707c610c5_2_3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4" name="Shape 194"/>
        <p:cNvGrpSpPr/>
        <p:nvPr/>
      </p:nvGrpSpPr>
      <p:grpSpPr>
        <a:xfrm>
          <a:off x="0" y="0"/>
          <a:ext cx="0" cy="0"/>
          <a:chOff x="0" y="0"/>
          <a:chExt cx="0" cy="0"/>
        </a:xfrm>
      </p:grpSpPr>
      <p:grpSp>
        <p:nvGrpSpPr>
          <p:cNvPr id="195" name="Google Shape;195;g34707c610c5_2_351"/>
          <p:cNvGrpSpPr/>
          <p:nvPr/>
        </p:nvGrpSpPr>
        <p:grpSpPr>
          <a:xfrm>
            <a:off x="4406400" y="0"/>
            <a:ext cx="4737600" cy="5143500"/>
            <a:chOff x="4406400" y="0"/>
            <a:chExt cx="4737600" cy="5143500"/>
          </a:xfrm>
        </p:grpSpPr>
        <p:sp>
          <p:nvSpPr>
            <p:cNvPr id="196" name="Google Shape;196;g34707c610c5_2_35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34707c610c5_2_351"/>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34707c610c5_2_351"/>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34707c610c5_2_351"/>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34707c610c5_2_351"/>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34707c610c5_2_351"/>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34707c610c5_2_351"/>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34707c610c5_2_351"/>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34707c610c5_2_351"/>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34707c610c5_2_351"/>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34707c610c5_2_35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34707c610c5_2_351"/>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34707c610c5_2_351"/>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4707c610c5_2_351"/>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34707c610c5_2_351"/>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34707c610c5_2_351"/>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34707c610c5_2_351"/>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34707c610c5_2_351"/>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g34707c610c5_2_351"/>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5" name="Google Shape;215;g34707c610c5_2_3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6" name="Shape 216"/>
        <p:cNvGrpSpPr/>
        <p:nvPr/>
      </p:nvGrpSpPr>
      <p:grpSpPr>
        <a:xfrm>
          <a:off x="0" y="0"/>
          <a:ext cx="0" cy="0"/>
          <a:chOff x="0" y="0"/>
          <a:chExt cx="0" cy="0"/>
        </a:xfrm>
      </p:grpSpPr>
      <p:grpSp>
        <p:nvGrpSpPr>
          <p:cNvPr id="217" name="Google Shape;217;g34707c610c5_2_373"/>
          <p:cNvGrpSpPr/>
          <p:nvPr/>
        </p:nvGrpSpPr>
        <p:grpSpPr>
          <a:xfrm>
            <a:off x="0" y="381001"/>
            <a:ext cx="1037850" cy="1016287"/>
            <a:chOff x="0" y="381001"/>
            <a:chExt cx="1037850" cy="1016287"/>
          </a:xfrm>
        </p:grpSpPr>
        <p:sp>
          <p:nvSpPr>
            <p:cNvPr id="218" name="Google Shape;218;g34707c610c5_2_37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34707c610c5_2_373"/>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 name="Google Shape;220;g34707c610c5_2_373"/>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21" name="Google Shape;221;g34707c610c5_2_373"/>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222" name="Google Shape;222;g34707c610c5_2_373"/>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23" name="Google Shape;223;g34707c610c5_2_3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grpSp>
        <p:nvGrpSpPr>
          <p:cNvPr id="20" name="Google Shape;20;p26"/>
          <p:cNvGrpSpPr/>
          <p:nvPr/>
        </p:nvGrpSpPr>
        <p:grpSpPr>
          <a:xfrm>
            <a:off x="0" y="381001"/>
            <a:ext cx="1037850" cy="1016288"/>
            <a:chOff x="0" y="381001"/>
            <a:chExt cx="1037850" cy="1016288"/>
          </a:xfrm>
        </p:grpSpPr>
        <p:sp>
          <p:nvSpPr>
            <p:cNvPr id="21" name="Google Shape;21;p2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2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 name="Google Shape;23;p26"/>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4" name="Google Shape;24;p26"/>
          <p:cNvSpPr txBox="1"/>
          <p:nvPr>
            <p:ph idx="1" type="body"/>
          </p:nvPr>
        </p:nvSpPr>
        <p:spPr>
          <a:xfrm>
            <a:off x="1297500" y="1567550"/>
            <a:ext cx="3403200" cy="29112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5" name="Google Shape;25;p26"/>
          <p:cNvSpPr txBox="1"/>
          <p:nvPr>
            <p:ph idx="2" type="body"/>
          </p:nvPr>
        </p:nvSpPr>
        <p:spPr>
          <a:xfrm>
            <a:off x="4933221" y="1567550"/>
            <a:ext cx="3403200" cy="29112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6" name="Google Shape;2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4" name="Shape 224"/>
        <p:cNvGrpSpPr/>
        <p:nvPr/>
      </p:nvGrpSpPr>
      <p:grpSpPr>
        <a:xfrm>
          <a:off x="0" y="0"/>
          <a:ext cx="0" cy="0"/>
          <a:chOff x="0" y="0"/>
          <a:chExt cx="0" cy="0"/>
        </a:xfrm>
      </p:grpSpPr>
      <p:grpSp>
        <p:nvGrpSpPr>
          <p:cNvPr id="225" name="Google Shape;225;g34707c610c5_2_381"/>
          <p:cNvGrpSpPr/>
          <p:nvPr/>
        </p:nvGrpSpPr>
        <p:grpSpPr>
          <a:xfrm>
            <a:off x="0" y="4128572"/>
            <a:ext cx="698925" cy="684657"/>
            <a:chOff x="0" y="3785672"/>
            <a:chExt cx="698925" cy="684657"/>
          </a:xfrm>
        </p:grpSpPr>
        <p:sp>
          <p:nvSpPr>
            <p:cNvPr id="226" name="Google Shape;226;g34707c610c5_2_381"/>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34707c610c5_2_381"/>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 name="Google Shape;228;g34707c610c5_2_381"/>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229" name="Google Shape;229;g34707c610c5_2_3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0" name="Shape 230"/>
        <p:cNvGrpSpPr/>
        <p:nvPr/>
      </p:nvGrpSpPr>
      <p:grpSpPr>
        <a:xfrm>
          <a:off x="0" y="0"/>
          <a:ext cx="0" cy="0"/>
          <a:chOff x="0" y="0"/>
          <a:chExt cx="0" cy="0"/>
        </a:xfrm>
      </p:grpSpPr>
      <p:grpSp>
        <p:nvGrpSpPr>
          <p:cNvPr id="231" name="Google Shape;231;g34707c610c5_2_387"/>
          <p:cNvGrpSpPr/>
          <p:nvPr/>
        </p:nvGrpSpPr>
        <p:grpSpPr>
          <a:xfrm>
            <a:off x="4406400" y="0"/>
            <a:ext cx="4737600" cy="5143065"/>
            <a:chOff x="4406400" y="0"/>
            <a:chExt cx="4737600" cy="5143065"/>
          </a:xfrm>
        </p:grpSpPr>
        <p:sp>
          <p:nvSpPr>
            <p:cNvPr id="232" name="Google Shape;232;g34707c610c5_2_387"/>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34707c610c5_2_387"/>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34707c610c5_2_387"/>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34707c610c5_2_387"/>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34707c610c5_2_387"/>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34707c610c5_2_387"/>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34707c610c5_2_387"/>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34707c610c5_2_387"/>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34707c610c5_2_387"/>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34707c610c5_2_387"/>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34707c610c5_2_387"/>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34707c610c5_2_387"/>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34707c610c5_2_387"/>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34707c610c5_2_387"/>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34707c610c5_2_387"/>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4707c610c5_2_387"/>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34707c610c5_2_387"/>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34707c610c5_2_387"/>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0" name="Google Shape;250;g34707c610c5_2_387"/>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51" name="Google Shape;251;g34707c610c5_2_387"/>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2" name="Google Shape;252;g34707c610c5_2_3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3" name="Shape 253"/>
        <p:cNvGrpSpPr/>
        <p:nvPr/>
      </p:nvGrpSpPr>
      <p:grpSpPr>
        <a:xfrm>
          <a:off x="0" y="0"/>
          <a:ext cx="0" cy="0"/>
          <a:chOff x="0" y="0"/>
          <a:chExt cx="0" cy="0"/>
        </a:xfrm>
      </p:grpSpPr>
      <p:sp>
        <p:nvSpPr>
          <p:cNvPr id="254" name="Google Shape;254;g34707c610c5_2_4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grpSp>
        <p:nvGrpSpPr>
          <p:cNvPr id="28" name="Google Shape;28;p27"/>
          <p:cNvGrpSpPr/>
          <p:nvPr/>
        </p:nvGrpSpPr>
        <p:grpSpPr>
          <a:xfrm>
            <a:off x="0" y="381001"/>
            <a:ext cx="1037850" cy="1016288"/>
            <a:chOff x="0" y="381001"/>
            <a:chExt cx="1037850" cy="1016288"/>
          </a:xfrm>
        </p:grpSpPr>
        <p:sp>
          <p:nvSpPr>
            <p:cNvPr id="29" name="Google Shape;29;p2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2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 name="Google Shape;31;p27"/>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27"/>
          <p:cNvSpPr txBox="1"/>
          <p:nvPr>
            <p:ph idx="1" type="body"/>
          </p:nvPr>
        </p:nvSpPr>
        <p:spPr>
          <a:xfrm>
            <a:off x="1297500" y="1567550"/>
            <a:ext cx="7038900" cy="29112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3" name="Google Shape;33;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grpSp>
        <p:nvGrpSpPr>
          <p:cNvPr id="35" name="Google Shape;35;p28"/>
          <p:cNvGrpSpPr/>
          <p:nvPr/>
        </p:nvGrpSpPr>
        <p:grpSpPr>
          <a:xfrm>
            <a:off x="4406400" y="0"/>
            <a:ext cx="4737600" cy="5143065"/>
            <a:chOff x="4406400" y="0"/>
            <a:chExt cx="4737600" cy="5143065"/>
          </a:xfrm>
        </p:grpSpPr>
        <p:sp>
          <p:nvSpPr>
            <p:cNvPr id="36" name="Google Shape;36;p28"/>
            <p:cNvSpPr/>
            <p:nvPr/>
          </p:nvSpPr>
          <p:spPr>
            <a:xfrm rot="5400000">
              <a:off x="4408200" y="-1800"/>
              <a:ext cx="4734000" cy="4737600"/>
            </a:xfrm>
            <a:prstGeom prst="diagStripe">
              <a:avLst>
                <a:gd fmla="val 49469"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8"/>
            <p:cNvSpPr/>
            <p:nvPr/>
          </p:nvSpPr>
          <p:spPr>
            <a:xfrm rot="5400000">
              <a:off x="4841125" y="5700"/>
              <a:ext cx="4298100" cy="4286700"/>
            </a:xfrm>
            <a:prstGeom prst="diagStripe">
              <a:avLst>
                <a:gd fmla="val 0"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28"/>
            <p:cNvSpPr/>
            <p:nvPr/>
          </p:nvSpPr>
          <p:spPr>
            <a:xfrm rot="-5400000">
              <a:off x="5618399" y="123646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8"/>
            <p:cNvSpPr/>
            <p:nvPr/>
          </p:nvSpPr>
          <p:spPr>
            <a:xfrm flipH="1">
              <a:off x="5849857" y="1443956"/>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28"/>
            <p:cNvSpPr/>
            <p:nvPr/>
          </p:nvSpPr>
          <p:spPr>
            <a:xfrm rot="-5400000">
              <a:off x="5987081" y="246946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8"/>
            <p:cNvSpPr/>
            <p:nvPr/>
          </p:nvSpPr>
          <p:spPr>
            <a:xfrm flipH="1">
              <a:off x="6222115" y="267695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8"/>
            <p:cNvSpPr/>
            <p:nvPr/>
          </p:nvSpPr>
          <p:spPr>
            <a:xfrm rot="-5400000">
              <a:off x="6675341" y="186201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8"/>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28"/>
            <p:cNvSpPr/>
            <p:nvPr/>
          </p:nvSpPr>
          <p:spPr>
            <a:xfrm rot="-5400000">
              <a:off x="6861141" y="2477810"/>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28"/>
            <p:cNvSpPr/>
            <p:nvPr/>
          </p:nvSpPr>
          <p:spPr>
            <a:xfrm flipH="1">
              <a:off x="7965266" y="269296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28"/>
            <p:cNvSpPr/>
            <p:nvPr/>
          </p:nvSpPr>
          <p:spPr>
            <a:xfrm flipH="1">
              <a:off x="8145082" y="330875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28"/>
            <p:cNvSpPr/>
            <p:nvPr/>
          </p:nvSpPr>
          <p:spPr>
            <a:xfrm rot="-5400000">
              <a:off x="7047599" y="309501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28"/>
            <p:cNvSpPr/>
            <p:nvPr/>
          </p:nvSpPr>
          <p:spPr>
            <a:xfrm flipH="1">
              <a:off x="7276649" y="3302502"/>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28"/>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28"/>
            <p:cNvSpPr/>
            <p:nvPr/>
          </p:nvSpPr>
          <p:spPr>
            <a:xfrm flipH="1">
              <a:off x="7462448" y="3918294"/>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28"/>
            <p:cNvSpPr/>
            <p:nvPr/>
          </p:nvSpPr>
          <p:spPr>
            <a:xfrm rot="-5400000">
              <a:off x="8102491" y="371847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28"/>
            <p:cNvSpPr/>
            <p:nvPr/>
          </p:nvSpPr>
          <p:spPr>
            <a:xfrm flipH="1">
              <a:off x="8334533" y="3925960"/>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28"/>
            <p:cNvSpPr/>
            <p:nvPr/>
          </p:nvSpPr>
          <p:spPr>
            <a:xfrm rot="-5400000">
              <a:off x="8288290" y="433426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 name="Google Shape;54;p28"/>
          <p:cNvSpPr txBox="1"/>
          <p:nvPr>
            <p:ph type="title"/>
          </p:nvPr>
        </p:nvSpPr>
        <p:spPr>
          <a:xfrm>
            <a:off x="823850" y="2053000"/>
            <a:ext cx="4587000" cy="1148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 name="Google Shape;55;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29"/>
          <p:cNvGrpSpPr/>
          <p:nvPr/>
        </p:nvGrpSpPr>
        <p:grpSpPr>
          <a:xfrm>
            <a:off x="0" y="381001"/>
            <a:ext cx="1037850" cy="1016288"/>
            <a:chOff x="0" y="381001"/>
            <a:chExt cx="1037850" cy="1016288"/>
          </a:xfrm>
        </p:grpSpPr>
        <p:sp>
          <p:nvSpPr>
            <p:cNvPr id="58" name="Google Shape;58;p2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2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0" name="Google Shape;60;p29"/>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1" name="Google Shape;61;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30"/>
          <p:cNvGrpSpPr/>
          <p:nvPr/>
        </p:nvGrpSpPr>
        <p:grpSpPr>
          <a:xfrm>
            <a:off x="0" y="381001"/>
            <a:ext cx="1037850" cy="1016288"/>
            <a:chOff x="0" y="381001"/>
            <a:chExt cx="1037850" cy="1016288"/>
          </a:xfrm>
        </p:grpSpPr>
        <p:sp>
          <p:nvSpPr>
            <p:cNvPr id="64" name="Google Shape;64;p3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30"/>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 name="Google Shape;66;p30"/>
          <p:cNvSpPr txBox="1"/>
          <p:nvPr>
            <p:ph type="title"/>
          </p:nvPr>
        </p:nvSpPr>
        <p:spPr>
          <a:xfrm>
            <a:off x="1297500" y="393750"/>
            <a:ext cx="3798900" cy="1493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7" name="Google Shape;67;p30"/>
          <p:cNvSpPr txBox="1"/>
          <p:nvPr>
            <p:ph idx="1" type="body"/>
          </p:nvPr>
        </p:nvSpPr>
        <p:spPr>
          <a:xfrm>
            <a:off x="1297500" y="1972550"/>
            <a:ext cx="3798900" cy="24159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8" name="Google Shape;68;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31"/>
          <p:cNvGrpSpPr/>
          <p:nvPr/>
        </p:nvGrpSpPr>
        <p:grpSpPr>
          <a:xfrm>
            <a:off x="4406400" y="0"/>
            <a:ext cx="4737600" cy="5143500"/>
            <a:chOff x="4406400" y="0"/>
            <a:chExt cx="4737600" cy="5143500"/>
          </a:xfrm>
        </p:grpSpPr>
        <p:sp>
          <p:nvSpPr>
            <p:cNvPr id="71" name="Google Shape;71;p31"/>
            <p:cNvSpPr/>
            <p:nvPr/>
          </p:nvSpPr>
          <p:spPr>
            <a:xfrm rot="5400000">
              <a:off x="4407900" y="-1500"/>
              <a:ext cx="4734600" cy="4737600"/>
            </a:xfrm>
            <a:prstGeom prst="diagStripe">
              <a:avLst>
                <a:gd fmla="val 49469"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31"/>
            <p:cNvSpPr/>
            <p:nvPr/>
          </p:nvSpPr>
          <p:spPr>
            <a:xfrm rot="5400000">
              <a:off x="4840825" y="6000"/>
              <a:ext cx="4298700" cy="4286700"/>
            </a:xfrm>
            <a:prstGeom prst="diagStripe">
              <a:avLst>
                <a:gd fmla="val 0" name="adj"/>
              </a:avLst>
            </a:prstGeom>
            <a:solidFill>
              <a:schemeClr val="lt1">
                <a:alpha val="313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31"/>
            <p:cNvSpPr/>
            <p:nvPr/>
          </p:nvSpPr>
          <p:spPr>
            <a:xfrm rot="-5400000">
              <a:off x="5618399" y="1236641"/>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1"/>
            <p:cNvSpPr/>
            <p:nvPr/>
          </p:nvSpPr>
          <p:spPr>
            <a:xfrm flipH="1">
              <a:off x="5849857" y="144407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31"/>
            <p:cNvSpPr/>
            <p:nvPr/>
          </p:nvSpPr>
          <p:spPr>
            <a:xfrm rot="-5400000">
              <a:off x="5987081" y="2469743"/>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31"/>
            <p:cNvSpPr/>
            <p:nvPr/>
          </p:nvSpPr>
          <p:spPr>
            <a:xfrm flipH="1">
              <a:off x="6222115" y="2677179"/>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1"/>
            <p:cNvSpPr/>
            <p:nvPr/>
          </p:nvSpPr>
          <p:spPr>
            <a:xfrm rot="-5400000">
              <a:off x="6675341" y="1862244"/>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1"/>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1"/>
            <p:cNvSpPr/>
            <p:nvPr/>
          </p:nvSpPr>
          <p:spPr>
            <a:xfrm rot="-5400000">
              <a:off x="6861141" y="2478088"/>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1"/>
            <p:cNvSpPr/>
            <p:nvPr/>
          </p:nvSpPr>
          <p:spPr>
            <a:xfrm flipH="1">
              <a:off x="7965266" y="2693191"/>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31"/>
            <p:cNvSpPr/>
            <p:nvPr/>
          </p:nvSpPr>
          <p:spPr>
            <a:xfrm flipH="1">
              <a:off x="8145082" y="3309036"/>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31"/>
            <p:cNvSpPr/>
            <p:nvPr/>
          </p:nvSpPr>
          <p:spPr>
            <a:xfrm rot="-5400000">
              <a:off x="7047599" y="309534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31"/>
            <p:cNvSpPr/>
            <p:nvPr/>
          </p:nvSpPr>
          <p:spPr>
            <a:xfrm flipH="1">
              <a:off x="7276649" y="3302781"/>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31"/>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1"/>
            <p:cNvSpPr/>
            <p:nvPr/>
          </p:nvSpPr>
          <p:spPr>
            <a:xfrm flipH="1">
              <a:off x="7462448" y="3918625"/>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1"/>
            <p:cNvSpPr/>
            <p:nvPr/>
          </p:nvSpPr>
          <p:spPr>
            <a:xfrm rot="-5400000">
              <a:off x="8102491" y="3718856"/>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31"/>
            <p:cNvSpPr/>
            <p:nvPr/>
          </p:nvSpPr>
          <p:spPr>
            <a:xfrm flipH="1">
              <a:off x="8334533" y="3926292"/>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1"/>
            <p:cNvSpPr/>
            <p:nvPr/>
          </p:nvSpPr>
          <p:spPr>
            <a:xfrm rot="-5400000">
              <a:off x="8288290" y="4334700"/>
              <a:ext cx="808800" cy="808800"/>
            </a:xfrm>
            <a:prstGeom prst="diagStripe">
              <a:avLst>
                <a:gd fmla="val 50000" name="adj"/>
              </a:avLst>
            </a:prstGeom>
            <a:solidFill>
              <a:schemeClr val="lt1">
                <a:alpha val="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 name="Google Shape;89;p31"/>
          <p:cNvSpPr txBox="1"/>
          <p:nvPr>
            <p:ph type="title"/>
          </p:nvPr>
        </p:nvSpPr>
        <p:spPr>
          <a:xfrm>
            <a:off x="823850" y="866775"/>
            <a:ext cx="4587000" cy="3521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0" name="Google Shape;90;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32"/>
          <p:cNvGrpSpPr/>
          <p:nvPr/>
        </p:nvGrpSpPr>
        <p:grpSpPr>
          <a:xfrm>
            <a:off x="0" y="381001"/>
            <a:ext cx="1037850" cy="1016288"/>
            <a:chOff x="0" y="381001"/>
            <a:chExt cx="1037850" cy="1016288"/>
          </a:xfrm>
        </p:grpSpPr>
        <p:sp>
          <p:nvSpPr>
            <p:cNvPr id="93" name="Google Shape;93;p32"/>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32"/>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 name="Google Shape;95;p32"/>
          <p:cNvSpPr txBox="1"/>
          <p:nvPr>
            <p:ph type="title"/>
          </p:nvPr>
        </p:nvSpPr>
        <p:spPr>
          <a:xfrm>
            <a:off x="1297500" y="1658325"/>
            <a:ext cx="3036300" cy="1751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96" name="Google Shape;96;p32"/>
          <p:cNvSpPr txBox="1"/>
          <p:nvPr>
            <p:ph idx="1" type="subTitle"/>
          </p:nvPr>
        </p:nvSpPr>
        <p:spPr>
          <a:xfrm>
            <a:off x="1297500" y="3538000"/>
            <a:ext cx="3036300" cy="506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p:txBody>
      </p:sp>
      <p:sp>
        <p:nvSpPr>
          <p:cNvPr id="97" name="Google Shape;97;p32"/>
          <p:cNvSpPr txBox="1"/>
          <p:nvPr>
            <p:ph idx="2" type="body"/>
          </p:nvPr>
        </p:nvSpPr>
        <p:spPr>
          <a:xfrm>
            <a:off x="4648200" y="1696600"/>
            <a:ext cx="3676800" cy="234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98" name="Google Shape;98;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33"/>
          <p:cNvGrpSpPr/>
          <p:nvPr/>
        </p:nvGrpSpPr>
        <p:grpSpPr>
          <a:xfrm>
            <a:off x="0" y="4128572"/>
            <a:ext cx="698925" cy="684657"/>
            <a:chOff x="0" y="3785672"/>
            <a:chExt cx="698925" cy="684657"/>
          </a:xfrm>
        </p:grpSpPr>
        <p:sp>
          <p:nvSpPr>
            <p:cNvPr id="101" name="Google Shape;101;p33"/>
            <p:cNvSpPr/>
            <p:nvPr/>
          </p:nvSpPr>
          <p:spPr>
            <a:xfrm rot="-5400000">
              <a:off x="0" y="3785672"/>
              <a:ext cx="544800" cy="544800"/>
            </a:xfrm>
            <a:prstGeom prst="diagStripe">
              <a:avLst>
                <a:gd fmla="val 50000" name="adj"/>
              </a:avLst>
            </a:prstGeom>
            <a:solidFill>
              <a:schemeClr val="lt1">
                <a:alpha val="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33"/>
            <p:cNvSpPr/>
            <p:nvPr/>
          </p:nvSpPr>
          <p:spPr>
            <a:xfrm flipH="1">
              <a:off x="154125" y="3925529"/>
              <a:ext cx="544800" cy="544800"/>
            </a:xfrm>
            <a:prstGeom prst="diagStripe">
              <a:avLst>
                <a:gd fmla="val 50000" name="adj"/>
              </a:avLst>
            </a:prstGeom>
            <a:solidFill>
              <a:schemeClr val="lt1">
                <a:alpha val="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3" name="Google Shape;103;p33"/>
          <p:cNvSpPr txBox="1"/>
          <p:nvPr>
            <p:ph idx="1" type="body"/>
          </p:nvPr>
        </p:nvSpPr>
        <p:spPr>
          <a:xfrm>
            <a:off x="812725" y="4305375"/>
            <a:ext cx="6936000" cy="523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104" name="Google Shape;10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2pPr>
            <a:lvl3pPr lvl="2"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3pPr>
            <a:lvl4pPr lvl="3"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4pPr>
            <a:lvl5pPr lvl="4"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5pPr>
            <a:lvl6pPr lvl="5"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6pPr>
            <a:lvl7pPr lvl="6"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7pPr>
            <a:lvl8pPr lvl="7"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8pPr>
            <a:lvl9pPr lvl="8" marR="0" rtl="0" algn="l">
              <a:lnSpc>
                <a:spcPct val="10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9pPr>
          </a:lstStyle>
          <a:p/>
        </p:txBody>
      </p:sp>
      <p:sp>
        <p:nvSpPr>
          <p:cNvPr id="7" name="Google Shape;7;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lt1"/>
              </a:buClr>
              <a:buSzPts val="1300"/>
              <a:buFont typeface="Lato"/>
              <a:buChar char="●"/>
              <a:defRPr b="0" i="0" sz="1300" u="none" cap="none" strike="noStrike">
                <a:solidFill>
                  <a:schemeClr val="lt1"/>
                </a:solidFill>
                <a:latin typeface="Lato"/>
                <a:ea typeface="Lato"/>
                <a:cs typeface="Lato"/>
                <a:sym typeface="Lato"/>
              </a:defRPr>
            </a:lvl1pPr>
            <a:lvl2pPr indent="-298450" lvl="1" marL="914400" marR="0" rtl="0" algn="l">
              <a:lnSpc>
                <a:spcPct val="115000"/>
              </a:lnSpc>
              <a:spcBef>
                <a:spcPts val="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2pPr>
            <a:lvl3pPr indent="-298450" lvl="2" marL="1371600" marR="0" rtl="0" algn="l">
              <a:lnSpc>
                <a:spcPct val="115000"/>
              </a:lnSpc>
              <a:spcBef>
                <a:spcPts val="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3pPr>
            <a:lvl4pPr indent="-298450" lvl="3" marL="1828800" marR="0" rtl="0" algn="l">
              <a:lnSpc>
                <a:spcPct val="115000"/>
              </a:lnSpc>
              <a:spcBef>
                <a:spcPts val="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4pPr>
            <a:lvl5pPr indent="-298450" lvl="4" marL="2286000" marR="0" rtl="0" algn="l">
              <a:lnSpc>
                <a:spcPct val="115000"/>
              </a:lnSpc>
              <a:spcBef>
                <a:spcPts val="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5pPr>
            <a:lvl6pPr indent="-298450" lvl="5" marL="2743200" marR="0" rtl="0" algn="l">
              <a:lnSpc>
                <a:spcPct val="115000"/>
              </a:lnSpc>
              <a:spcBef>
                <a:spcPts val="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6pPr>
            <a:lvl7pPr indent="-298450" lvl="6" marL="3200400" marR="0" rtl="0" algn="l">
              <a:lnSpc>
                <a:spcPct val="115000"/>
              </a:lnSpc>
              <a:spcBef>
                <a:spcPts val="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7pPr>
            <a:lvl8pPr indent="-298450" lvl="7" marL="3657600" marR="0" rtl="0" algn="l">
              <a:lnSpc>
                <a:spcPct val="115000"/>
              </a:lnSpc>
              <a:spcBef>
                <a:spcPts val="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8pPr>
            <a:lvl9pPr indent="-298450" lvl="8" marL="4114800" marR="0" rtl="0" algn="l">
              <a:lnSpc>
                <a:spcPct val="115000"/>
              </a:lnSpc>
              <a:spcBef>
                <a:spcPts val="0"/>
              </a:spcBef>
              <a:spcAft>
                <a:spcPts val="0"/>
              </a:spcAft>
              <a:buClr>
                <a:schemeClr val="lt1"/>
              </a:buClr>
              <a:buSzPts val="1100"/>
              <a:buFont typeface="Lato"/>
              <a:buChar char="■"/>
              <a:defRPr b="0" i="0" sz="1100" u="none" cap="none" strike="noStrike">
                <a:solidFill>
                  <a:schemeClr val="lt1"/>
                </a:solidFill>
                <a:latin typeface="Lato"/>
                <a:ea typeface="Lato"/>
                <a:cs typeface="Lato"/>
                <a:sym typeface="Lato"/>
              </a:defRPr>
            </a:lvl9pPr>
          </a:lstStyle>
          <a:p/>
        </p:txBody>
      </p:sp>
      <p:sp>
        <p:nvSpPr>
          <p:cNvPr id="8" name="Google Shape;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130" name="Shape 130"/>
        <p:cNvGrpSpPr/>
        <p:nvPr/>
      </p:nvGrpSpPr>
      <p:grpSpPr>
        <a:xfrm>
          <a:off x="0" y="0"/>
          <a:ext cx="0" cy="0"/>
          <a:chOff x="0" y="0"/>
          <a:chExt cx="0" cy="0"/>
        </a:xfrm>
      </p:grpSpPr>
      <p:sp>
        <p:nvSpPr>
          <p:cNvPr id="131" name="Google Shape;131;g34707c610c5_2_28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132" name="Google Shape;132;g34707c610c5_2_28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133" name="Google Shape;133;g34707c610c5_2_2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osha.gov/annotated-pels" TargetMode="External"/><Relationship Id="rId4" Type="http://schemas.openxmlformats.org/officeDocument/2006/relationships/hyperlink" Target="https://www.ishn.com/articles/103083-oshas-exposure-limits-are-dangerously-out-of-dat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hyperlink" Target="https://publicintegrity.org/inequality-poverty-opportunity/workers-rights/worker-health-and-safety/unequal-risk/the-impenetrable-world-of-mark-flor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hyperlink" Target="https://stopsamsung.wordpress.com/" TargetMode="External"/><Relationship Id="rId5" Type="http://schemas.openxmlformats.org/officeDocument/2006/relationships/hyperlink" Target="https://www.bloomberg.com/news/features/2017-06-15/american-chipmakers-had-a-toxic-problem-so-they-outsourced-i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
          <p:cNvSpPr txBox="1"/>
          <p:nvPr>
            <p:ph type="ctrTitle"/>
          </p:nvPr>
        </p:nvSpPr>
        <p:spPr>
          <a:xfrm>
            <a:off x="2849325" y="98450"/>
            <a:ext cx="5588100" cy="30591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4000"/>
              <a:buNone/>
            </a:pPr>
            <a:r>
              <a:rPr b="1" lang="en" sz="4066"/>
              <a:t>MICRON CNY </a:t>
            </a:r>
            <a:endParaRPr b="1" sz="4066"/>
          </a:p>
          <a:p>
            <a:pPr indent="0" lvl="0" marL="0" rtl="0" algn="ctr">
              <a:lnSpc>
                <a:spcPct val="100000"/>
              </a:lnSpc>
              <a:spcBef>
                <a:spcPts val="0"/>
              </a:spcBef>
              <a:spcAft>
                <a:spcPts val="0"/>
              </a:spcAft>
              <a:buSzPts val="4000"/>
              <a:buNone/>
            </a:pPr>
            <a:r>
              <a:rPr b="1" i="1" lang="en" sz="2166">
                <a:solidFill>
                  <a:srgbClr val="71BD94"/>
                </a:solidFill>
              </a:rPr>
              <a:t>GOOD JOBS &amp; </a:t>
            </a:r>
            <a:endParaRPr b="1" i="1" sz="2166">
              <a:solidFill>
                <a:srgbClr val="71BD94"/>
              </a:solidFill>
            </a:endParaRPr>
          </a:p>
          <a:p>
            <a:pPr indent="0" lvl="0" marL="0" rtl="0" algn="ctr">
              <a:lnSpc>
                <a:spcPct val="100000"/>
              </a:lnSpc>
              <a:spcBef>
                <a:spcPts val="0"/>
              </a:spcBef>
              <a:spcAft>
                <a:spcPts val="0"/>
              </a:spcAft>
              <a:buSzPts val="4000"/>
              <a:buNone/>
            </a:pPr>
            <a:r>
              <a:rPr b="1" i="1" lang="en" sz="2166">
                <a:solidFill>
                  <a:srgbClr val="71BD94"/>
                </a:solidFill>
              </a:rPr>
              <a:t>ENVIRONMENTAL REVIEW PROCESS</a:t>
            </a:r>
            <a:endParaRPr b="1" i="1" sz="2166">
              <a:solidFill>
                <a:srgbClr val="71BD94"/>
              </a:solidFill>
            </a:endParaRPr>
          </a:p>
        </p:txBody>
      </p:sp>
      <p:sp>
        <p:nvSpPr>
          <p:cNvPr id="260" name="Google Shape;260;p1"/>
          <p:cNvSpPr txBox="1"/>
          <p:nvPr>
            <p:ph idx="1" type="subTitle"/>
          </p:nvPr>
        </p:nvSpPr>
        <p:spPr>
          <a:xfrm>
            <a:off x="48075" y="3920025"/>
            <a:ext cx="3556800" cy="1165500"/>
          </a:xfrm>
          <a:prstGeom prst="rect">
            <a:avLst/>
          </a:prstGeom>
          <a:noFill/>
          <a:ln>
            <a:noFill/>
          </a:ln>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1300"/>
              <a:buNone/>
            </a:pPr>
            <a:r>
              <a:t/>
            </a:r>
            <a:endParaRPr/>
          </a:p>
          <a:p>
            <a:pPr indent="0" lvl="0" marL="0" rtl="0" algn="r">
              <a:lnSpc>
                <a:spcPct val="100000"/>
              </a:lnSpc>
              <a:spcBef>
                <a:spcPts val="0"/>
              </a:spcBef>
              <a:spcAft>
                <a:spcPts val="0"/>
              </a:spcAft>
              <a:buSzPts val="1300"/>
              <a:buNone/>
            </a:pPr>
            <a:r>
              <a:rPr lang="en" sz="1200"/>
              <a:t>Khadeejah Ahmad </a:t>
            </a:r>
            <a:endParaRPr sz="1200"/>
          </a:p>
          <a:p>
            <a:pPr indent="0" lvl="0" marL="0" rtl="0" algn="r">
              <a:lnSpc>
                <a:spcPct val="100000"/>
              </a:lnSpc>
              <a:spcBef>
                <a:spcPts val="0"/>
              </a:spcBef>
              <a:spcAft>
                <a:spcPts val="0"/>
              </a:spcAft>
              <a:buSzPts val="1300"/>
              <a:buNone/>
            </a:pPr>
            <a:r>
              <a:rPr lang="en" sz="1200"/>
              <a:t>Syracuse Organizing Manager</a:t>
            </a:r>
            <a:endParaRPr sz="1200"/>
          </a:p>
          <a:p>
            <a:pPr indent="0" lvl="0" marL="0" rtl="0" algn="r">
              <a:lnSpc>
                <a:spcPct val="100000"/>
              </a:lnSpc>
              <a:spcBef>
                <a:spcPts val="0"/>
              </a:spcBef>
              <a:spcAft>
                <a:spcPts val="0"/>
              </a:spcAft>
              <a:buSzPts val="1300"/>
              <a:buNone/>
            </a:pPr>
            <a:r>
              <a:rPr lang="en" sz="1200"/>
              <a:t>Jobs to Move America</a:t>
            </a:r>
            <a:endParaRPr sz="1200"/>
          </a:p>
          <a:p>
            <a:pPr indent="0" lvl="0" marL="0" rtl="0" algn="r">
              <a:lnSpc>
                <a:spcPct val="100000"/>
              </a:lnSpc>
              <a:spcBef>
                <a:spcPts val="0"/>
              </a:spcBef>
              <a:spcAft>
                <a:spcPts val="0"/>
              </a:spcAft>
              <a:buSzPts val="1300"/>
              <a:buNone/>
            </a:pPr>
            <a:r>
              <a:rPr lang="en">
                <a:solidFill>
                  <a:srgbClr val="71BD94"/>
                </a:solidFill>
              </a:rPr>
              <a:t>kahmad@jobstomoveamerica.org</a:t>
            </a:r>
            <a:endParaRPr>
              <a:solidFill>
                <a:srgbClr val="71BD94"/>
              </a:solidFill>
            </a:endParaRPr>
          </a:p>
        </p:txBody>
      </p:sp>
      <p:pic>
        <p:nvPicPr>
          <p:cNvPr id="261" name="Google Shape;261;p1" title="download (1).jpeg"/>
          <p:cNvPicPr preferRelativeResize="0"/>
          <p:nvPr/>
        </p:nvPicPr>
        <p:blipFill rotWithShape="1">
          <a:blip r:embed="rId3">
            <a:alphaModFix/>
          </a:blip>
          <a:srcRect b="0" l="0" r="0" t="0"/>
          <a:stretch/>
        </p:blipFill>
        <p:spPr>
          <a:xfrm>
            <a:off x="3604738" y="2199850"/>
            <a:ext cx="3785525" cy="2835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2"/>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400"/>
              <a:buNone/>
            </a:pPr>
            <a:r>
              <a:t/>
            </a:r>
            <a:endParaRPr/>
          </a:p>
        </p:txBody>
      </p:sp>
      <p:sp>
        <p:nvSpPr>
          <p:cNvPr id="330" name="Google Shape;330;p12"/>
          <p:cNvSpPr txBox="1"/>
          <p:nvPr>
            <p:ph idx="1" type="body"/>
          </p:nvPr>
        </p:nvSpPr>
        <p:spPr>
          <a:xfrm>
            <a:off x="1297500" y="1567550"/>
            <a:ext cx="7038900" cy="2911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331" name="Google Shape;331;p12" title="WORKFORCE DIVERSITY SLIDE.png"/>
          <p:cNvPicPr preferRelativeResize="0"/>
          <p:nvPr/>
        </p:nvPicPr>
        <p:blipFill rotWithShape="1">
          <a:blip r:embed="rId3">
            <a:alphaModFix/>
          </a:blip>
          <a:srcRect b="0" l="0" r="0" t="0"/>
          <a:stretch/>
        </p:blipFill>
        <p:spPr>
          <a:xfrm>
            <a:off x="0" y="17859"/>
            <a:ext cx="9144003" cy="510778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14"/>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35078"/>
              <a:buNone/>
            </a:pPr>
            <a:r>
              <a:rPr b="1" lang="en" sz="2822"/>
              <a:t>ENVIRONMENTAL &amp; HEALTH HAZARDS</a:t>
            </a:r>
            <a:endParaRPr b="1" sz="2822"/>
          </a:p>
          <a:p>
            <a:pPr indent="0" lvl="0" marL="0" rtl="0" algn="l">
              <a:lnSpc>
                <a:spcPct val="100000"/>
              </a:lnSpc>
              <a:spcBef>
                <a:spcPts val="0"/>
              </a:spcBef>
              <a:spcAft>
                <a:spcPts val="0"/>
              </a:spcAft>
              <a:buSzPct val="43675"/>
              <a:buNone/>
            </a:pPr>
            <a:r>
              <a:rPr b="1" i="1" lang="en" sz="2266">
                <a:solidFill>
                  <a:schemeClr val="lt2"/>
                </a:solidFill>
              </a:rPr>
              <a:t>“It isn’t green …”</a:t>
            </a:r>
            <a:endParaRPr b="1" i="1" sz="2266">
              <a:solidFill>
                <a:schemeClr val="lt2"/>
              </a:solidFill>
            </a:endParaRPr>
          </a:p>
        </p:txBody>
      </p:sp>
      <p:sp>
        <p:nvSpPr>
          <p:cNvPr id="337" name="Google Shape;337;p14"/>
          <p:cNvSpPr txBox="1"/>
          <p:nvPr>
            <p:ph idx="1" type="body"/>
          </p:nvPr>
        </p:nvSpPr>
        <p:spPr>
          <a:xfrm>
            <a:off x="529925" y="1408350"/>
            <a:ext cx="8347800" cy="36849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300"/>
              <a:buNone/>
            </a:pPr>
            <a:r>
              <a:rPr b="1" lang="en"/>
              <a:t>Despite industry efforts to brand itself as “green,” semiconductor manufacturing is a water,  energy, and toxic chemical glutton. </a:t>
            </a:r>
            <a:endParaRPr b="1"/>
          </a:p>
          <a:p>
            <a:pPr indent="-304800" lvl="0" marL="457200" rtl="0" algn="l">
              <a:lnSpc>
                <a:spcPct val="115000"/>
              </a:lnSpc>
              <a:spcBef>
                <a:spcPts val="1200"/>
              </a:spcBef>
              <a:spcAft>
                <a:spcPts val="0"/>
              </a:spcAft>
              <a:buSzPts val="1200"/>
              <a:buChar char="●"/>
            </a:pPr>
            <a:r>
              <a:rPr lang="en" sz="1200"/>
              <a:t>An individual fab can use </a:t>
            </a:r>
            <a:r>
              <a:rPr b="1" lang="en" sz="1200">
                <a:solidFill>
                  <a:schemeClr val="lt2"/>
                </a:solidFill>
              </a:rPr>
              <a:t>tens of millions of gallons of water per day</a:t>
            </a:r>
            <a:r>
              <a:rPr lang="en" sz="1200">
                <a:solidFill>
                  <a:schemeClr val="lt2"/>
                </a:solidFill>
              </a:rPr>
              <a:t> </a:t>
            </a:r>
            <a:r>
              <a:rPr lang="en" sz="1200"/>
              <a:t>(equivalent to the household water consumption of a city of 122k) and most chemical processes require Ultrapure Water (~1.4k to 1.6k  gallons of municipal water required for 1k gallons of UPW).</a:t>
            </a:r>
            <a:endParaRPr b="1" sz="1200">
              <a:solidFill>
                <a:schemeClr val="lt2"/>
              </a:solidFill>
            </a:endParaRPr>
          </a:p>
          <a:p>
            <a:pPr indent="-304800" lvl="0" marL="457200" rtl="0" algn="l">
              <a:lnSpc>
                <a:spcPct val="115000"/>
              </a:lnSpc>
              <a:spcBef>
                <a:spcPts val="0"/>
              </a:spcBef>
              <a:spcAft>
                <a:spcPts val="0"/>
              </a:spcAft>
              <a:buSzPts val="1200"/>
              <a:buChar char="●"/>
            </a:pPr>
            <a:r>
              <a:rPr lang="en" sz="1200"/>
              <a:t>The industry has responded by adopting new technologies to recycle +return wastewater to drinking water standards which is incredibly energy intensive and considered not clean enough for their use.</a:t>
            </a:r>
            <a:endParaRPr sz="1200"/>
          </a:p>
          <a:p>
            <a:pPr indent="0" lvl="0" marL="457200" rtl="0" algn="l">
              <a:lnSpc>
                <a:spcPct val="115000"/>
              </a:lnSpc>
              <a:spcBef>
                <a:spcPts val="0"/>
              </a:spcBef>
              <a:spcAft>
                <a:spcPts val="0"/>
              </a:spcAft>
              <a:buNone/>
            </a:pPr>
            <a:r>
              <a:t/>
            </a:r>
            <a:endParaRPr sz="1200"/>
          </a:p>
          <a:p>
            <a:pPr indent="-304800" lvl="0" marL="457200" rtl="0" algn="l">
              <a:lnSpc>
                <a:spcPct val="115000"/>
              </a:lnSpc>
              <a:spcBef>
                <a:spcPts val="0"/>
              </a:spcBef>
              <a:spcAft>
                <a:spcPts val="0"/>
              </a:spcAft>
              <a:buSzPts val="1200"/>
              <a:buChar char="●"/>
            </a:pPr>
            <a:r>
              <a:rPr b="1" lang="en" sz="1200">
                <a:solidFill>
                  <a:schemeClr val="lt2"/>
                </a:solidFill>
              </a:rPr>
              <a:t>Re: Forever Chemicals</a:t>
            </a:r>
            <a:r>
              <a:rPr lang="en" sz="1200"/>
              <a:t>, industry reports, “Most PFAS are not regulated pollutants and therefore unless company specific provisions are in place, the wastewater from processes… that contain PFAS would likely be </a:t>
            </a:r>
            <a:r>
              <a:rPr b="1" lang="en" sz="1200">
                <a:solidFill>
                  <a:schemeClr val="lt2"/>
                </a:solidFill>
              </a:rPr>
              <a:t>discharged to the publicly owned treatment works without substantive removal of the PFAS.</a:t>
            </a:r>
            <a:r>
              <a:rPr lang="en" sz="1200"/>
              <a:t>”  </a:t>
            </a:r>
            <a:endParaRPr sz="1200"/>
          </a:p>
          <a:p>
            <a:pPr indent="0" lvl="0" marL="457200" rtl="0" algn="l">
              <a:lnSpc>
                <a:spcPct val="115000"/>
              </a:lnSpc>
              <a:spcBef>
                <a:spcPts val="0"/>
              </a:spcBef>
              <a:spcAft>
                <a:spcPts val="0"/>
              </a:spcAft>
              <a:buNone/>
            </a:pPr>
            <a:r>
              <a:t/>
            </a:r>
            <a:endParaRPr sz="1200"/>
          </a:p>
          <a:p>
            <a:pPr indent="-304800" lvl="0" marL="457200" rtl="0" algn="l">
              <a:lnSpc>
                <a:spcPct val="115000"/>
              </a:lnSpc>
              <a:spcBef>
                <a:spcPts val="0"/>
              </a:spcBef>
              <a:spcAft>
                <a:spcPts val="0"/>
              </a:spcAft>
              <a:buSzPts val="1200"/>
              <a:buChar char="●"/>
            </a:pPr>
            <a:r>
              <a:rPr lang="en" sz="1200"/>
              <a:t>The </a:t>
            </a:r>
            <a:r>
              <a:rPr b="1" lang="en" sz="1200">
                <a:solidFill>
                  <a:schemeClr val="lt2"/>
                </a:solidFill>
              </a:rPr>
              <a:t>industry’s electricity consumption is expected to more than double </a:t>
            </a:r>
            <a:r>
              <a:rPr lang="en" sz="1200"/>
              <a:t>by 2030 with emission projections larger than several countries. </a:t>
            </a:r>
            <a:endParaRPr sz="1200"/>
          </a:p>
          <a:p>
            <a:pPr indent="-304800" lvl="0" marL="457200" rtl="0" algn="l">
              <a:lnSpc>
                <a:spcPct val="115000"/>
              </a:lnSpc>
              <a:spcBef>
                <a:spcPts val="0"/>
              </a:spcBef>
              <a:spcAft>
                <a:spcPts val="0"/>
              </a:spcAft>
              <a:buSzPts val="1200"/>
              <a:buChar char="●"/>
            </a:pPr>
            <a:r>
              <a:rPr lang="en" sz="1200"/>
              <a:t>Producing advanced 2nm microchips </a:t>
            </a:r>
            <a:r>
              <a:rPr b="1" lang="en" sz="1200">
                <a:solidFill>
                  <a:schemeClr val="lt2"/>
                </a:solidFill>
              </a:rPr>
              <a:t>requires more than 2x as much water and 3x as much electricity </a:t>
            </a:r>
            <a:r>
              <a:rPr lang="en" sz="1200"/>
              <a:t>as 28nm chips. Carbon emissions have also more than doubled for making the most advanced chips.</a:t>
            </a: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5"/>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35078"/>
              <a:buNone/>
            </a:pPr>
            <a:r>
              <a:rPr b="1" lang="en" sz="2822"/>
              <a:t>ENVIRONMENTAL &amp; HEALTH HAZARDS</a:t>
            </a:r>
            <a:endParaRPr b="1" sz="2822"/>
          </a:p>
          <a:p>
            <a:pPr indent="0" lvl="0" marL="0" rtl="0" algn="l">
              <a:lnSpc>
                <a:spcPct val="100000"/>
              </a:lnSpc>
              <a:spcBef>
                <a:spcPts val="0"/>
              </a:spcBef>
              <a:spcAft>
                <a:spcPts val="0"/>
              </a:spcAft>
              <a:buSzPct val="43675"/>
              <a:buNone/>
            </a:pPr>
            <a:r>
              <a:rPr b="1" i="1" lang="en" sz="2266">
                <a:solidFill>
                  <a:schemeClr val="lt2"/>
                </a:solidFill>
              </a:rPr>
              <a:t>“...and it isn’t clean…”</a:t>
            </a:r>
            <a:endParaRPr b="1" i="1" sz="2266">
              <a:solidFill>
                <a:schemeClr val="lt2"/>
              </a:solidFill>
            </a:endParaRPr>
          </a:p>
        </p:txBody>
      </p:sp>
      <p:sp>
        <p:nvSpPr>
          <p:cNvPr id="343" name="Google Shape;343;p15"/>
          <p:cNvSpPr txBox="1"/>
          <p:nvPr>
            <p:ph idx="1" type="body"/>
          </p:nvPr>
        </p:nvSpPr>
        <p:spPr>
          <a:xfrm>
            <a:off x="465650" y="1356725"/>
            <a:ext cx="5087700" cy="3606600"/>
          </a:xfrm>
          <a:prstGeom prst="rect">
            <a:avLst/>
          </a:prstGeom>
          <a:noFill/>
          <a:ln>
            <a:noFill/>
          </a:ln>
        </p:spPr>
        <p:txBody>
          <a:bodyPr anchorCtr="0" anchor="t" bIns="91425" lIns="91425" spcFirstLastPara="1" rIns="91425" wrap="square" tIns="91425">
            <a:noAutofit/>
          </a:bodyPr>
          <a:lstStyle/>
          <a:p>
            <a:pPr indent="-304800" lvl="0" marL="457200" rtl="0" algn="l">
              <a:lnSpc>
                <a:spcPct val="92000"/>
              </a:lnSpc>
              <a:spcBef>
                <a:spcPts val="500"/>
              </a:spcBef>
              <a:spcAft>
                <a:spcPts val="0"/>
              </a:spcAft>
              <a:buSzPts val="1200"/>
              <a:buChar char="●"/>
            </a:pPr>
            <a:r>
              <a:rPr lang="en" sz="1200"/>
              <a:t>The semiconductor industry is highly dependent on the use of </a:t>
            </a:r>
            <a:r>
              <a:rPr b="1" lang="en" sz="1200">
                <a:solidFill>
                  <a:schemeClr val="lt2"/>
                </a:solidFill>
              </a:rPr>
              <a:t>thousands of hazardous chemicals </a:t>
            </a:r>
            <a:r>
              <a:rPr lang="en" sz="1200"/>
              <a:t>with little regulatory oversight in the U.S. and even less so  globally. </a:t>
            </a:r>
            <a:endParaRPr sz="1200"/>
          </a:p>
          <a:p>
            <a:pPr indent="-304800" lvl="0" marL="457200" rtl="0" algn="l">
              <a:lnSpc>
                <a:spcPct val="92000"/>
              </a:lnSpc>
              <a:spcBef>
                <a:spcPts val="500"/>
              </a:spcBef>
              <a:spcAft>
                <a:spcPts val="0"/>
              </a:spcAft>
              <a:buSzPts val="1200"/>
              <a:buChar char="●"/>
            </a:pPr>
            <a:r>
              <a:rPr lang="en" sz="1200"/>
              <a:t>Silicon Valley has more </a:t>
            </a:r>
            <a:r>
              <a:rPr b="1" lang="en" sz="1200">
                <a:solidFill>
                  <a:schemeClr val="lt2"/>
                </a:solidFill>
              </a:rPr>
              <a:t>Superfund sites</a:t>
            </a:r>
            <a:r>
              <a:rPr lang="en" sz="1200"/>
              <a:t> than any other county in the US  - most are polluted by the electronics industry.</a:t>
            </a:r>
            <a:endParaRPr sz="1200"/>
          </a:p>
          <a:p>
            <a:pPr indent="-304800" lvl="0" marL="457200" rtl="0" algn="l">
              <a:lnSpc>
                <a:spcPct val="92000"/>
              </a:lnSpc>
              <a:spcBef>
                <a:spcPts val="500"/>
              </a:spcBef>
              <a:spcAft>
                <a:spcPts val="0"/>
              </a:spcAft>
              <a:buSzPts val="1200"/>
              <a:buChar char="●"/>
            </a:pPr>
            <a:r>
              <a:rPr lang="en" sz="1200"/>
              <a:t>An analysis of 81 of the most commonly used chemicals in electronics manufacturing found:</a:t>
            </a:r>
            <a:endParaRPr sz="1200"/>
          </a:p>
          <a:p>
            <a:pPr indent="-304800" lvl="1" marL="914400" rtl="0" algn="l">
              <a:lnSpc>
                <a:spcPct val="92000"/>
              </a:lnSpc>
              <a:spcBef>
                <a:spcPts val="500"/>
              </a:spcBef>
              <a:spcAft>
                <a:spcPts val="0"/>
              </a:spcAft>
              <a:buSzPts val="1200"/>
              <a:buChar char="○"/>
            </a:pPr>
            <a:r>
              <a:rPr lang="en" sz="1200"/>
              <a:t>30 are recognized as </a:t>
            </a:r>
            <a:r>
              <a:rPr b="1" lang="en" sz="1200">
                <a:solidFill>
                  <a:schemeClr val="lt2"/>
                </a:solidFill>
              </a:rPr>
              <a:t>carcinogens </a:t>
            </a:r>
            <a:r>
              <a:rPr lang="en" sz="1200"/>
              <a:t>(cause cancer)</a:t>
            </a:r>
            <a:endParaRPr sz="1200"/>
          </a:p>
          <a:p>
            <a:pPr indent="-304800" lvl="1" marL="914400" rtl="0" algn="l">
              <a:lnSpc>
                <a:spcPct val="92000"/>
              </a:lnSpc>
              <a:spcBef>
                <a:spcPts val="500"/>
              </a:spcBef>
              <a:spcAft>
                <a:spcPts val="0"/>
              </a:spcAft>
              <a:buSzPts val="1200"/>
              <a:buChar char="○"/>
            </a:pPr>
            <a:r>
              <a:rPr lang="en" sz="1200"/>
              <a:t>40 are recognized as </a:t>
            </a:r>
            <a:r>
              <a:rPr b="1" lang="en" sz="1200">
                <a:solidFill>
                  <a:schemeClr val="lt2"/>
                </a:solidFill>
              </a:rPr>
              <a:t>mutagens </a:t>
            </a:r>
            <a:r>
              <a:rPr lang="en" sz="1200"/>
              <a:t>(causes mutations)</a:t>
            </a:r>
            <a:endParaRPr sz="1200"/>
          </a:p>
          <a:p>
            <a:pPr indent="-304800" lvl="1" marL="914400" rtl="0" algn="l">
              <a:lnSpc>
                <a:spcPct val="92000"/>
              </a:lnSpc>
              <a:spcBef>
                <a:spcPts val="500"/>
              </a:spcBef>
              <a:spcAft>
                <a:spcPts val="0"/>
              </a:spcAft>
              <a:buSzPts val="1200"/>
              <a:buChar char="○"/>
            </a:pPr>
            <a:r>
              <a:rPr lang="en" sz="1200"/>
              <a:t>45 are recognized as </a:t>
            </a:r>
            <a:r>
              <a:rPr b="1" lang="en" sz="1200">
                <a:solidFill>
                  <a:schemeClr val="lt2"/>
                </a:solidFill>
              </a:rPr>
              <a:t>reproductive toxins</a:t>
            </a:r>
            <a:r>
              <a:rPr lang="en" sz="1200"/>
              <a:t> (birth defects)</a:t>
            </a:r>
            <a:endParaRPr sz="1200"/>
          </a:p>
          <a:p>
            <a:pPr indent="-304800" lvl="1" marL="914400" rtl="0" algn="l">
              <a:lnSpc>
                <a:spcPct val="92000"/>
              </a:lnSpc>
              <a:spcBef>
                <a:spcPts val="500"/>
              </a:spcBef>
              <a:spcAft>
                <a:spcPts val="0"/>
              </a:spcAft>
              <a:buSzPts val="1200"/>
              <a:buChar char="○"/>
            </a:pPr>
            <a:r>
              <a:rPr lang="en" sz="1200"/>
              <a:t>Most have</a:t>
            </a:r>
            <a:r>
              <a:rPr lang="en" sz="1200">
                <a:solidFill>
                  <a:schemeClr val="lt2"/>
                </a:solidFill>
              </a:rPr>
              <a:t> </a:t>
            </a:r>
            <a:r>
              <a:rPr b="1" lang="en" sz="1200">
                <a:solidFill>
                  <a:schemeClr val="lt2"/>
                </a:solidFill>
              </a:rPr>
              <a:t>never been evaluated </a:t>
            </a:r>
            <a:r>
              <a:rPr lang="en" sz="1200"/>
              <a:t>for health effects and companies regularly introduce chemicals </a:t>
            </a:r>
            <a:r>
              <a:rPr b="1" lang="en" sz="1200">
                <a:solidFill>
                  <a:schemeClr val="lt2"/>
                </a:solidFill>
              </a:rPr>
              <a:t>without first testing for environmental &amp; human impact</a:t>
            </a:r>
            <a:r>
              <a:rPr lang="en" sz="1200"/>
              <a:t>. </a:t>
            </a:r>
            <a:endParaRPr sz="1200"/>
          </a:p>
          <a:p>
            <a:pPr indent="-304800" lvl="0" marL="457200" rtl="0" algn="l">
              <a:lnSpc>
                <a:spcPct val="115000"/>
              </a:lnSpc>
              <a:spcBef>
                <a:spcPts val="0"/>
              </a:spcBef>
              <a:spcAft>
                <a:spcPts val="0"/>
              </a:spcAft>
              <a:buSzPts val="1200"/>
              <a:buChar char="●"/>
            </a:pPr>
            <a:r>
              <a:rPr lang="en" sz="1200"/>
              <a:t>The exact chemicals companies use are often treated as a </a:t>
            </a:r>
            <a:r>
              <a:rPr b="1" lang="en" sz="1200">
                <a:solidFill>
                  <a:schemeClr val="lt2"/>
                </a:solidFill>
              </a:rPr>
              <a:t>trade secret</a:t>
            </a:r>
            <a:r>
              <a:rPr lang="en" sz="1200"/>
              <a:t>, leaving workers in the dark about what toxics they are being exposed to and the long-term health effects of their exposures.</a:t>
            </a:r>
            <a:endParaRPr sz="1200"/>
          </a:p>
        </p:txBody>
      </p:sp>
      <p:sp>
        <p:nvSpPr>
          <p:cNvPr id="344" name="Google Shape;344;p15"/>
          <p:cNvSpPr txBox="1"/>
          <p:nvPr>
            <p:ph idx="2" type="body"/>
          </p:nvPr>
        </p:nvSpPr>
        <p:spPr>
          <a:xfrm>
            <a:off x="5746750" y="3891000"/>
            <a:ext cx="3145800" cy="7245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ctr">
              <a:lnSpc>
                <a:spcPct val="115000"/>
              </a:lnSpc>
              <a:spcBef>
                <a:spcPts val="1200"/>
              </a:spcBef>
              <a:spcAft>
                <a:spcPts val="0"/>
              </a:spcAft>
              <a:buClr>
                <a:srgbClr val="000000"/>
              </a:buClr>
              <a:buSzPct val="115383"/>
              <a:buFont typeface="Arial"/>
              <a:buNone/>
            </a:pPr>
            <a:r>
              <a:rPr b="1" i="1" lang="en">
                <a:solidFill>
                  <a:schemeClr val="lt2"/>
                </a:solidFill>
              </a:rPr>
              <a:t>Clean room protocols are designed to protect the product from workers NOT protect workers from the product…</a:t>
            </a:r>
            <a:endParaRPr b="1" i="1">
              <a:solidFill>
                <a:schemeClr val="lt2"/>
              </a:solidFill>
            </a:endParaRPr>
          </a:p>
        </p:txBody>
      </p:sp>
      <p:pic>
        <p:nvPicPr>
          <p:cNvPr id="345" name="Google Shape;345;p15"/>
          <p:cNvPicPr preferRelativeResize="0"/>
          <p:nvPr/>
        </p:nvPicPr>
        <p:blipFill rotWithShape="1">
          <a:blip r:embed="rId3">
            <a:alphaModFix/>
          </a:blip>
          <a:srcRect b="0" l="0" r="0" t="0"/>
          <a:stretch/>
        </p:blipFill>
        <p:spPr>
          <a:xfrm>
            <a:off x="5717126" y="1722350"/>
            <a:ext cx="3145851" cy="2096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6"/>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35078"/>
              <a:buNone/>
            </a:pPr>
            <a:r>
              <a:rPr b="1" lang="en" sz="2822"/>
              <a:t>ENVIRONMENTAL &amp; HEALTH HAZARDS</a:t>
            </a:r>
            <a:endParaRPr b="1" sz="2822"/>
          </a:p>
          <a:p>
            <a:pPr indent="0" lvl="0" marL="0" rtl="0" algn="l">
              <a:lnSpc>
                <a:spcPct val="100000"/>
              </a:lnSpc>
              <a:spcBef>
                <a:spcPts val="0"/>
              </a:spcBef>
              <a:spcAft>
                <a:spcPts val="0"/>
              </a:spcAft>
              <a:buSzPct val="43675"/>
              <a:buNone/>
            </a:pPr>
            <a:r>
              <a:rPr b="1" i="1" lang="en" sz="2266">
                <a:solidFill>
                  <a:schemeClr val="lt2"/>
                </a:solidFill>
              </a:rPr>
              <a:t>“...and it isn’t clean…”</a:t>
            </a:r>
            <a:endParaRPr b="1" i="1" sz="2266">
              <a:solidFill>
                <a:schemeClr val="lt2"/>
              </a:solidFill>
            </a:endParaRPr>
          </a:p>
        </p:txBody>
      </p:sp>
      <p:sp>
        <p:nvSpPr>
          <p:cNvPr id="351" name="Google Shape;351;p16"/>
          <p:cNvSpPr txBox="1"/>
          <p:nvPr>
            <p:ph idx="1" type="body"/>
          </p:nvPr>
        </p:nvSpPr>
        <p:spPr>
          <a:xfrm>
            <a:off x="1104675" y="1143975"/>
            <a:ext cx="7811700" cy="32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b="1" lang="en" sz="1600"/>
              <a:t>Legal ≠  Safe </a:t>
            </a:r>
            <a:endParaRPr b="1" sz="1600"/>
          </a:p>
          <a:p>
            <a:pPr indent="-304800" lvl="0" marL="457200" rtl="0" algn="l">
              <a:lnSpc>
                <a:spcPct val="115000"/>
              </a:lnSpc>
              <a:spcBef>
                <a:spcPts val="0"/>
              </a:spcBef>
              <a:spcAft>
                <a:spcPts val="0"/>
              </a:spcAft>
              <a:buSzPts val="1200"/>
              <a:buChar char="●"/>
            </a:pPr>
            <a:r>
              <a:rPr lang="en" sz="1200"/>
              <a:t>Commerce is </a:t>
            </a:r>
            <a:r>
              <a:rPr b="1" lang="en" sz="1200">
                <a:solidFill>
                  <a:schemeClr val="lt2"/>
                </a:solidFill>
              </a:rPr>
              <a:t>focused on compliance </a:t>
            </a:r>
            <a:r>
              <a:rPr lang="en" sz="1200"/>
              <a:t>with existing law but </a:t>
            </a:r>
            <a:r>
              <a:rPr lang="en" sz="1200" u="sng">
                <a:solidFill>
                  <a:schemeClr val="hlink"/>
                </a:solidFill>
                <a:hlinkClick r:id="rId3"/>
              </a:rPr>
              <a:t>OSHA publicly acknowledges</a:t>
            </a:r>
            <a:r>
              <a:rPr lang="en" sz="1200"/>
              <a:t> that “many of its permissible exposure limits (PELs) for toxic chemicals in the workplace are outdated and inadequate for ensuring protection of worker health.”</a:t>
            </a:r>
            <a:endParaRPr sz="1200"/>
          </a:p>
          <a:p>
            <a:pPr indent="-304800" lvl="1" marL="914400" rtl="0" algn="l">
              <a:lnSpc>
                <a:spcPct val="115000"/>
              </a:lnSpc>
              <a:spcBef>
                <a:spcPts val="0"/>
              </a:spcBef>
              <a:spcAft>
                <a:spcPts val="0"/>
              </a:spcAft>
              <a:buSzPts val="1200"/>
              <a:buChar char="○"/>
            </a:pPr>
            <a:r>
              <a:rPr lang="en" sz="1200"/>
              <a:t>Former OSHA agency head </a:t>
            </a:r>
            <a:r>
              <a:rPr lang="en" sz="1200" u="sng">
                <a:solidFill>
                  <a:schemeClr val="hlink"/>
                </a:solidFill>
                <a:hlinkClick r:id="rId4"/>
              </a:rPr>
              <a:t>David Michaels estimates 90% of OSHA’s PELs date to industry standards of the 1960s and are not safe</a:t>
            </a:r>
            <a:r>
              <a:rPr lang="en" sz="1200"/>
              <a:t> and penalties for breaching these inadequate standards are minimal. </a:t>
            </a:r>
            <a:endParaRPr sz="1200"/>
          </a:p>
          <a:p>
            <a:pPr indent="-304800" lvl="0" marL="457200" rtl="0" algn="l">
              <a:lnSpc>
                <a:spcPct val="115000"/>
              </a:lnSpc>
              <a:spcBef>
                <a:spcPts val="0"/>
              </a:spcBef>
              <a:spcAft>
                <a:spcPts val="0"/>
              </a:spcAft>
              <a:buSzPts val="1200"/>
              <a:buChar char="●"/>
            </a:pPr>
            <a:r>
              <a:rPr lang="en" sz="1200"/>
              <a:t>The</a:t>
            </a:r>
            <a:r>
              <a:rPr lang="en" sz="1200">
                <a:solidFill>
                  <a:schemeClr val="lt2"/>
                </a:solidFill>
              </a:rPr>
              <a:t> </a:t>
            </a:r>
            <a:r>
              <a:rPr b="1" lang="en" sz="1200">
                <a:solidFill>
                  <a:schemeClr val="lt2"/>
                </a:solidFill>
              </a:rPr>
              <a:t>disparity </a:t>
            </a:r>
            <a:r>
              <a:rPr lang="en" sz="1200"/>
              <a:t>between what regulatory bodies consider “permissible” and what the biomedical literature says regarding safe exposure limits is vast and causes serious preventable harm. </a:t>
            </a:r>
            <a:endParaRPr sz="1200"/>
          </a:p>
          <a:p>
            <a:pPr indent="-304800" lvl="1" marL="914400" rtl="0" algn="l">
              <a:lnSpc>
                <a:spcPct val="115000"/>
              </a:lnSpc>
              <a:spcBef>
                <a:spcPts val="0"/>
              </a:spcBef>
              <a:spcAft>
                <a:spcPts val="0"/>
              </a:spcAft>
              <a:buSzPts val="1200"/>
              <a:buChar char="○"/>
            </a:pPr>
            <a:r>
              <a:rPr lang="en" sz="1200"/>
              <a:t>Ex. OSHA  allows 100 parts per million for exposure to Ethylbenzene, but biomedical literature detected serious adverse health effects at 0.06 parts per million, </a:t>
            </a:r>
            <a:r>
              <a:rPr b="1" lang="en" sz="1200">
                <a:solidFill>
                  <a:schemeClr val="lt2"/>
                </a:solidFill>
              </a:rPr>
              <a:t>more than 1,660 times lower than the legally allowable exposure</a:t>
            </a:r>
            <a:r>
              <a:rPr lang="en" sz="1200">
                <a:solidFill>
                  <a:schemeClr val="lt2"/>
                </a:solidFill>
              </a:rPr>
              <a:t>.</a:t>
            </a:r>
            <a:r>
              <a:rPr lang="en" sz="1200"/>
              <a:t>  </a:t>
            </a:r>
            <a:endParaRPr sz="1200"/>
          </a:p>
          <a:p>
            <a:pPr indent="-304800" lvl="0" marL="457200" rtl="0" algn="l">
              <a:lnSpc>
                <a:spcPct val="115000"/>
              </a:lnSpc>
              <a:spcBef>
                <a:spcPts val="0"/>
              </a:spcBef>
              <a:spcAft>
                <a:spcPts val="0"/>
              </a:spcAft>
              <a:buSzPts val="1200"/>
              <a:buChar char="●"/>
            </a:pPr>
            <a:r>
              <a:rPr lang="en" sz="1200"/>
              <a:t>Workers deserve but do not get as much protection from toxics as the community does. The discrepancy is enormous and the most vulnerable suffer the most: </a:t>
            </a:r>
            <a:r>
              <a:rPr lang="en" sz="1200">
                <a:solidFill>
                  <a:srgbClr val="61B282"/>
                </a:solidFill>
              </a:rPr>
              <a:t>workers of child-bearing age, workers with pre-existing conditions, and the offspring of exposed workers.</a:t>
            </a:r>
            <a:endParaRPr sz="1200">
              <a:solidFill>
                <a:srgbClr val="61B282"/>
              </a:solidFill>
            </a:endParaRPr>
          </a:p>
          <a:p>
            <a:pPr indent="-304800" lvl="0" marL="457200" rtl="0" algn="l">
              <a:lnSpc>
                <a:spcPct val="115000"/>
              </a:lnSpc>
              <a:spcBef>
                <a:spcPts val="0"/>
              </a:spcBef>
              <a:spcAft>
                <a:spcPts val="0"/>
              </a:spcAft>
              <a:buSzPts val="1200"/>
              <a:buChar char="●"/>
            </a:pPr>
            <a:r>
              <a:rPr lang="en" sz="1200"/>
              <a:t>As of now, there are NO known efforts for federal agency coordination on safe and effective health protective exposure standards, occupational protections, and standards for monitoring and removing toxics in the CHIPS program.</a:t>
            </a: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347013dd9dc_0_10"/>
          <p:cNvSpPr txBox="1"/>
          <p:nvPr>
            <p:ph type="title"/>
          </p:nvPr>
        </p:nvSpPr>
        <p:spPr>
          <a:xfrm>
            <a:off x="1297500" y="122475"/>
            <a:ext cx="7038900" cy="1185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35077"/>
              <a:buNone/>
            </a:pPr>
            <a:r>
              <a:rPr b="1" lang="en" sz="2822"/>
              <a:t>ENVIRONMENTAL &amp; HEALTH HAZARDS</a:t>
            </a:r>
            <a:endParaRPr b="1" sz="2822"/>
          </a:p>
          <a:p>
            <a:pPr indent="0" lvl="0" marL="0" rtl="0" algn="l">
              <a:lnSpc>
                <a:spcPct val="100000"/>
              </a:lnSpc>
              <a:spcBef>
                <a:spcPts val="0"/>
              </a:spcBef>
              <a:spcAft>
                <a:spcPts val="0"/>
              </a:spcAft>
              <a:buSzPct val="43676"/>
              <a:buNone/>
            </a:pPr>
            <a:r>
              <a:rPr b="1" i="1" lang="en" sz="2266">
                <a:solidFill>
                  <a:schemeClr val="lt2"/>
                </a:solidFill>
              </a:rPr>
              <a:t>“...and it isn’t clean…” </a:t>
            </a:r>
            <a:r>
              <a:rPr b="1" i="1" lang="en" sz="1044">
                <a:solidFill>
                  <a:schemeClr val="lt2"/>
                </a:solidFill>
              </a:rPr>
              <a:t>(cancer, miscarriages, and fetal brain damage are among some side effects to exposure to these industry chemicals)</a:t>
            </a:r>
            <a:endParaRPr b="1" i="1" sz="1044">
              <a:solidFill>
                <a:schemeClr val="lt2"/>
              </a:solidFill>
            </a:endParaRPr>
          </a:p>
        </p:txBody>
      </p:sp>
      <p:pic>
        <p:nvPicPr>
          <p:cNvPr descr="Yvette and Mark.jpg" id="357" name="Google Shape;357;g347013dd9dc_0_10"/>
          <p:cNvPicPr preferRelativeResize="0"/>
          <p:nvPr/>
        </p:nvPicPr>
        <p:blipFill rotWithShape="1">
          <a:blip r:embed="rId3">
            <a:alphaModFix/>
          </a:blip>
          <a:srcRect b="0" l="117" r="2283" t="0"/>
          <a:stretch/>
        </p:blipFill>
        <p:spPr>
          <a:xfrm>
            <a:off x="1297500" y="1307850"/>
            <a:ext cx="2700600" cy="2612525"/>
          </a:xfrm>
          <a:prstGeom prst="rect">
            <a:avLst/>
          </a:prstGeom>
          <a:noFill/>
          <a:ln>
            <a:noFill/>
          </a:ln>
        </p:spPr>
      </p:pic>
      <p:sp>
        <p:nvSpPr>
          <p:cNvPr id="358" name="Google Shape;358;g347013dd9dc_0_10"/>
          <p:cNvSpPr txBox="1"/>
          <p:nvPr/>
        </p:nvSpPr>
        <p:spPr>
          <a:xfrm>
            <a:off x="850075" y="4061550"/>
            <a:ext cx="3237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Lato"/>
                <a:ea typeface="Lato"/>
                <a:cs typeface="Lato"/>
                <a:sym typeface="Lato"/>
              </a:rPr>
              <a:t>The ongoing impacts of industry’s H&amp;S failures is </a:t>
            </a:r>
            <a:r>
              <a:rPr b="0" i="0" lang="en" sz="1400" u="sng" cap="none" strike="noStrike">
                <a:solidFill>
                  <a:schemeClr val="hlink"/>
                </a:solidFill>
                <a:latin typeface="Lato"/>
                <a:ea typeface="Lato"/>
                <a:cs typeface="Lato"/>
                <a:sym typeface="Lato"/>
                <a:hlinkClick r:id="rId4"/>
              </a:rPr>
              <a:t>enormous and ongoing.</a:t>
            </a:r>
            <a:endParaRPr b="0" i="0" sz="1400" u="none" cap="none" strike="noStrike">
              <a:solidFill>
                <a:schemeClr val="lt1"/>
              </a:solidFill>
              <a:latin typeface="Lato"/>
              <a:ea typeface="Lato"/>
              <a:cs typeface="Lato"/>
              <a:sym typeface="Lato"/>
            </a:endParaRPr>
          </a:p>
        </p:txBody>
      </p:sp>
      <p:sp>
        <p:nvSpPr>
          <p:cNvPr id="359" name="Google Shape;359;g347013dd9dc_0_10"/>
          <p:cNvSpPr txBox="1"/>
          <p:nvPr/>
        </p:nvSpPr>
        <p:spPr>
          <a:xfrm>
            <a:off x="4696975" y="3967100"/>
            <a:ext cx="4130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360" name="Google Shape;360;g347013dd9dc_0_10"/>
          <p:cNvSpPr txBox="1"/>
          <p:nvPr/>
        </p:nvSpPr>
        <p:spPr>
          <a:xfrm>
            <a:off x="4854675" y="1577250"/>
            <a:ext cx="3481800" cy="22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Lato"/>
                <a:ea typeface="Lato"/>
                <a:cs typeface="Lato"/>
                <a:sym typeface="Lato"/>
              </a:rPr>
              <a:t>Mark Flores was born with severe birth defects, likely due to his mother’s exposure to toxic chemicals while working at a factory in Silicon Valley. Yvette Flores worked with lead and other harmful substances during her pregnancy, which contributed to Mark's disabilities. Mark experienced developmental delays, crossed eyes, and dislocated hips. Despite efforts for compensation, the Flores family faced significant legal challenges. </a:t>
            </a:r>
            <a:endParaRPr sz="1100">
              <a:solidFill>
                <a:schemeClr val="lt1"/>
              </a:solidFill>
              <a:latin typeface="Lato"/>
              <a:ea typeface="Lato"/>
              <a:cs typeface="Lato"/>
              <a:sym typeface="Lato"/>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17"/>
          <p:cNvSpPr txBox="1"/>
          <p:nvPr>
            <p:ph type="title"/>
          </p:nvPr>
        </p:nvSpPr>
        <p:spPr>
          <a:xfrm>
            <a:off x="1297500" y="122475"/>
            <a:ext cx="7038900" cy="1185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35078"/>
              <a:buNone/>
            </a:pPr>
            <a:r>
              <a:rPr b="1" lang="en" sz="2822"/>
              <a:t>ENVIRONMENTAL &amp; HEALTH HAZARDS</a:t>
            </a:r>
            <a:endParaRPr b="1" sz="2822"/>
          </a:p>
          <a:p>
            <a:pPr indent="0" lvl="0" marL="0" rtl="0" algn="l">
              <a:lnSpc>
                <a:spcPct val="100000"/>
              </a:lnSpc>
              <a:spcBef>
                <a:spcPts val="0"/>
              </a:spcBef>
              <a:spcAft>
                <a:spcPts val="0"/>
              </a:spcAft>
              <a:buSzPct val="43675"/>
              <a:buNone/>
            </a:pPr>
            <a:r>
              <a:rPr b="1" i="1" lang="en" sz="2266">
                <a:solidFill>
                  <a:schemeClr val="lt2"/>
                </a:solidFill>
              </a:rPr>
              <a:t>“...and it isn’t clean…” </a:t>
            </a:r>
            <a:r>
              <a:rPr b="1" i="1" lang="en" sz="1044">
                <a:solidFill>
                  <a:schemeClr val="lt2"/>
                </a:solidFill>
              </a:rPr>
              <a:t>(cancer, miscarriages, and fetal brain damage are among some side effects to exposure to these industry chemicals)</a:t>
            </a:r>
            <a:endParaRPr b="1" i="1" sz="1044">
              <a:solidFill>
                <a:schemeClr val="lt2"/>
              </a:solidFill>
            </a:endParaRPr>
          </a:p>
        </p:txBody>
      </p:sp>
      <p:pic>
        <p:nvPicPr>
          <p:cNvPr id="366" name="Google Shape;366;p17"/>
          <p:cNvPicPr preferRelativeResize="0"/>
          <p:nvPr/>
        </p:nvPicPr>
        <p:blipFill rotWithShape="1">
          <a:blip r:embed="rId3">
            <a:alphaModFix/>
          </a:blip>
          <a:srcRect b="0" l="0" r="0" t="0"/>
          <a:stretch/>
        </p:blipFill>
        <p:spPr>
          <a:xfrm>
            <a:off x="4572009" y="1307850"/>
            <a:ext cx="4311740" cy="2427521"/>
          </a:xfrm>
          <a:prstGeom prst="rect">
            <a:avLst/>
          </a:prstGeom>
          <a:noFill/>
          <a:ln>
            <a:noFill/>
          </a:ln>
        </p:spPr>
      </p:pic>
      <p:sp>
        <p:nvSpPr>
          <p:cNvPr id="367" name="Google Shape;367;p17"/>
          <p:cNvSpPr txBox="1"/>
          <p:nvPr/>
        </p:nvSpPr>
        <p:spPr>
          <a:xfrm>
            <a:off x="850075" y="4061550"/>
            <a:ext cx="3237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368" name="Google Shape;368;p17"/>
          <p:cNvSpPr txBox="1"/>
          <p:nvPr/>
        </p:nvSpPr>
        <p:spPr>
          <a:xfrm>
            <a:off x="4696975" y="3967100"/>
            <a:ext cx="41304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Lato"/>
                <a:ea typeface="Lato"/>
                <a:cs typeface="Lato"/>
                <a:sym typeface="Lato"/>
              </a:rPr>
              <a:t>The US industry has outsourced most of its production and also </a:t>
            </a:r>
            <a:r>
              <a:rPr b="0" i="0" lang="en" sz="1400" u="sng" cap="none" strike="noStrike">
                <a:solidFill>
                  <a:schemeClr val="hlink"/>
                </a:solidFill>
                <a:latin typeface="Lato"/>
                <a:ea typeface="Lato"/>
                <a:cs typeface="Lato"/>
                <a:sym typeface="Lato"/>
                <a:hlinkClick r:id="rId4"/>
              </a:rPr>
              <a:t>outsourced its hazards</a:t>
            </a:r>
            <a:r>
              <a:rPr b="0" i="0" lang="en" sz="1400" u="none" cap="none" strike="noStrike">
                <a:solidFill>
                  <a:schemeClr val="lt1"/>
                </a:solidFill>
                <a:latin typeface="Lato"/>
                <a:ea typeface="Lato"/>
                <a:cs typeface="Lato"/>
                <a:sym typeface="Lato"/>
              </a:rPr>
              <a:t> to Asia, Latin America, and </a:t>
            </a:r>
            <a:r>
              <a:rPr b="0" i="0" lang="en" sz="1400" u="sng" cap="none" strike="noStrike">
                <a:solidFill>
                  <a:schemeClr val="hlink"/>
                </a:solidFill>
                <a:latin typeface="Lato"/>
                <a:ea typeface="Lato"/>
                <a:cs typeface="Lato"/>
                <a:sym typeface="Lato"/>
                <a:hlinkClick r:id="rId5"/>
              </a:rPr>
              <a:t>around the world.</a:t>
            </a:r>
            <a:endParaRPr b="0" i="0" sz="1400" u="none" cap="none" strike="noStrike">
              <a:solidFill>
                <a:schemeClr val="lt1"/>
              </a:solidFill>
              <a:latin typeface="Lato"/>
              <a:ea typeface="Lato"/>
              <a:cs typeface="Lato"/>
              <a:sym typeface="Lato"/>
            </a:endParaRPr>
          </a:p>
        </p:txBody>
      </p:sp>
      <p:sp>
        <p:nvSpPr>
          <p:cNvPr id="369" name="Google Shape;369;p17"/>
          <p:cNvSpPr txBox="1"/>
          <p:nvPr/>
        </p:nvSpPr>
        <p:spPr>
          <a:xfrm>
            <a:off x="542825" y="1413375"/>
            <a:ext cx="3390000" cy="44985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en" sz="1002">
                <a:solidFill>
                  <a:schemeClr val="lt1"/>
                </a:solidFill>
                <a:latin typeface="Lato"/>
                <a:ea typeface="Lato"/>
                <a:cs typeface="Lato"/>
                <a:sym typeface="Lato"/>
              </a:rPr>
              <a:t>U.S. semiconductor manufacturers, grappling with toxic chemicals that caused miscarriages and birth defects, </a:t>
            </a:r>
            <a:r>
              <a:rPr lang="en" sz="1002">
                <a:solidFill>
                  <a:srgbClr val="71BD94"/>
                </a:solidFill>
                <a:latin typeface="Lato"/>
                <a:ea typeface="Lato"/>
                <a:cs typeface="Lato"/>
                <a:sym typeface="Lato"/>
              </a:rPr>
              <a:t>outsourced production to Asian companies to avoid regulations.</a:t>
            </a:r>
            <a:r>
              <a:rPr lang="en" sz="1002">
                <a:solidFill>
                  <a:schemeClr val="lt1"/>
                </a:solidFill>
                <a:latin typeface="Lato"/>
                <a:ea typeface="Lato"/>
                <a:cs typeface="Lato"/>
                <a:sym typeface="Lato"/>
              </a:rPr>
              <a:t> Despite pledging to eliminate harmful chemicals, American firms failed to ensure their suppliers abroad followed similar safety measures, resulting in health risks for workers, particularly women. This highlights  the issue  of ethical and legal concerns regarding the environmental and health impacts of offshoring manufacturing to regions with lax labor laws and weaker regulations.</a:t>
            </a:r>
            <a:endParaRPr sz="1002">
              <a:solidFill>
                <a:schemeClr val="lt1"/>
              </a:solidFill>
              <a:latin typeface="Lato"/>
              <a:ea typeface="Lato"/>
              <a:cs typeface="Lato"/>
              <a:sym typeface="Lato"/>
            </a:endParaRPr>
          </a:p>
          <a:p>
            <a:pPr indent="0" lvl="0" marL="0" rtl="0" algn="l">
              <a:lnSpc>
                <a:spcPct val="95000"/>
              </a:lnSpc>
              <a:spcBef>
                <a:spcPts val="1200"/>
              </a:spcBef>
              <a:spcAft>
                <a:spcPts val="0"/>
              </a:spcAft>
              <a:buNone/>
            </a:pPr>
            <a:r>
              <a:rPr lang="en" sz="1000">
                <a:solidFill>
                  <a:schemeClr val="lt1"/>
                </a:solidFill>
                <a:latin typeface="Lato"/>
                <a:ea typeface="Lato"/>
                <a:cs typeface="Lato"/>
                <a:sym typeface="Lato"/>
              </a:rPr>
              <a:t>The </a:t>
            </a:r>
            <a:r>
              <a:rPr i="1" lang="en" sz="1000">
                <a:solidFill>
                  <a:schemeClr val="lt1"/>
                </a:solidFill>
                <a:latin typeface="Lato"/>
                <a:ea typeface="Lato"/>
                <a:cs typeface="Lato"/>
                <a:sym typeface="Lato"/>
              </a:rPr>
              <a:t>Stop Samsung</a:t>
            </a:r>
            <a:r>
              <a:rPr lang="en" sz="1000">
                <a:solidFill>
                  <a:schemeClr val="lt1"/>
                </a:solidFill>
                <a:latin typeface="Lato"/>
                <a:ea typeface="Lato"/>
                <a:cs typeface="Lato"/>
                <a:sym typeface="Lato"/>
              </a:rPr>
              <a:t> campaign takes place primarily in </a:t>
            </a:r>
            <a:r>
              <a:rPr b="1" lang="en" sz="1000">
                <a:solidFill>
                  <a:schemeClr val="lt1"/>
                </a:solidFill>
                <a:latin typeface="Lato"/>
                <a:ea typeface="Lato"/>
                <a:cs typeface="Lato"/>
                <a:sym typeface="Lato"/>
              </a:rPr>
              <a:t>South Korea</a:t>
            </a:r>
            <a:r>
              <a:rPr lang="en" sz="1000">
                <a:solidFill>
                  <a:schemeClr val="lt1"/>
                </a:solidFill>
                <a:latin typeface="Lato"/>
                <a:ea typeface="Lato"/>
                <a:cs typeface="Lato"/>
                <a:sym typeface="Lato"/>
              </a:rPr>
              <a:t>, where workers, particularly in </a:t>
            </a:r>
            <a:r>
              <a:rPr b="1" lang="en" sz="1000">
                <a:solidFill>
                  <a:schemeClr val="lt1"/>
                </a:solidFill>
                <a:latin typeface="Lato"/>
                <a:ea typeface="Lato"/>
                <a:cs typeface="Lato"/>
                <a:sym typeface="Lato"/>
              </a:rPr>
              <a:t>semiconductor factories</a:t>
            </a:r>
            <a:r>
              <a:rPr lang="en" sz="1000">
                <a:solidFill>
                  <a:schemeClr val="lt1"/>
                </a:solidFill>
                <a:latin typeface="Lato"/>
                <a:ea typeface="Lato"/>
                <a:cs typeface="Lato"/>
                <a:sym typeface="Lato"/>
              </a:rPr>
              <a:t>, were exposed to harmful chemicals and have complained about </a:t>
            </a:r>
            <a:r>
              <a:rPr b="1" lang="en" sz="1000">
                <a:solidFill>
                  <a:schemeClr val="lt1"/>
                </a:solidFill>
                <a:latin typeface="Lato"/>
                <a:ea typeface="Lato"/>
                <a:cs typeface="Lato"/>
                <a:sym typeface="Lato"/>
              </a:rPr>
              <a:t>health issues</a:t>
            </a:r>
            <a:r>
              <a:rPr lang="en" sz="1000">
                <a:solidFill>
                  <a:schemeClr val="lt1"/>
                </a:solidFill>
                <a:latin typeface="Lato"/>
                <a:ea typeface="Lato"/>
                <a:cs typeface="Lato"/>
                <a:sym typeface="Lato"/>
              </a:rPr>
              <a:t>, including </a:t>
            </a:r>
            <a:r>
              <a:rPr b="1" lang="en" sz="1000">
                <a:solidFill>
                  <a:schemeClr val="lt1"/>
                </a:solidFill>
                <a:latin typeface="Lato"/>
                <a:ea typeface="Lato"/>
                <a:cs typeface="Lato"/>
                <a:sym typeface="Lato"/>
              </a:rPr>
              <a:t>blood disorders</a:t>
            </a:r>
            <a:r>
              <a:rPr lang="en" sz="1000">
                <a:solidFill>
                  <a:schemeClr val="lt1"/>
                </a:solidFill>
                <a:latin typeface="Lato"/>
                <a:ea typeface="Lato"/>
                <a:cs typeface="Lato"/>
                <a:sym typeface="Lato"/>
              </a:rPr>
              <a:t> and </a:t>
            </a:r>
            <a:r>
              <a:rPr b="1" lang="en" sz="1000">
                <a:solidFill>
                  <a:schemeClr val="lt1"/>
                </a:solidFill>
                <a:latin typeface="Lato"/>
                <a:ea typeface="Lato"/>
                <a:cs typeface="Lato"/>
                <a:sym typeface="Lato"/>
              </a:rPr>
              <a:t>cancer</a:t>
            </a:r>
            <a:r>
              <a:rPr lang="en" sz="1000">
                <a:solidFill>
                  <a:schemeClr val="lt1"/>
                </a:solidFill>
                <a:latin typeface="Lato"/>
                <a:ea typeface="Lato"/>
                <a:cs typeface="Lato"/>
                <a:sym typeface="Lato"/>
              </a:rPr>
              <a:t>, resulting from unsafe working conditions. Many workers suffered from </a:t>
            </a:r>
            <a:r>
              <a:rPr b="1" lang="en" sz="1000">
                <a:solidFill>
                  <a:schemeClr val="lt1"/>
                </a:solidFill>
                <a:latin typeface="Lato"/>
                <a:ea typeface="Lato"/>
                <a:cs typeface="Lato"/>
                <a:sym typeface="Lato"/>
              </a:rPr>
              <a:t>severe illnesses</a:t>
            </a:r>
            <a:r>
              <a:rPr lang="en" sz="1000">
                <a:solidFill>
                  <a:schemeClr val="lt1"/>
                </a:solidFill>
                <a:latin typeface="Lato"/>
                <a:ea typeface="Lato"/>
                <a:cs typeface="Lato"/>
                <a:sym typeface="Lato"/>
              </a:rPr>
              <a:t> and </a:t>
            </a:r>
            <a:r>
              <a:rPr b="1" lang="en" sz="1000">
                <a:solidFill>
                  <a:schemeClr val="lt1"/>
                </a:solidFill>
                <a:latin typeface="Lato"/>
                <a:ea typeface="Lato"/>
                <a:cs typeface="Lato"/>
                <a:sym typeface="Lato"/>
              </a:rPr>
              <a:t>death</a:t>
            </a:r>
            <a:r>
              <a:rPr lang="en" sz="1000">
                <a:solidFill>
                  <a:schemeClr val="lt1"/>
                </a:solidFill>
                <a:latin typeface="Lato"/>
                <a:ea typeface="Lato"/>
                <a:cs typeface="Lato"/>
                <a:sym typeface="Lato"/>
              </a:rPr>
              <a:t> due to prolonged exposure. </a:t>
            </a:r>
            <a:r>
              <a:rPr b="1" lang="en" sz="1000">
                <a:solidFill>
                  <a:schemeClr val="lt1"/>
                </a:solidFill>
                <a:latin typeface="Lato"/>
                <a:ea typeface="Lato"/>
                <a:cs typeface="Lato"/>
                <a:sym typeface="Lato"/>
              </a:rPr>
              <a:t>Families and activists</a:t>
            </a:r>
            <a:r>
              <a:rPr lang="en" sz="1000">
                <a:solidFill>
                  <a:schemeClr val="lt1"/>
                </a:solidFill>
                <a:latin typeface="Lato"/>
                <a:ea typeface="Lato"/>
                <a:cs typeface="Lato"/>
                <a:sym typeface="Lato"/>
              </a:rPr>
              <a:t> are participating in the campaign, demanding justice, corporate accountability, and better working conditions and worker protections, and also compensation for affected workers.</a:t>
            </a:r>
            <a:endParaRPr sz="1000">
              <a:solidFill>
                <a:schemeClr val="lt1"/>
              </a:solidFill>
              <a:latin typeface="Lato"/>
              <a:ea typeface="Lato"/>
              <a:cs typeface="Lato"/>
              <a:sym typeface="Lato"/>
            </a:endParaRPr>
          </a:p>
          <a:p>
            <a:pPr indent="0" lvl="0" marL="0" rtl="0" algn="l">
              <a:lnSpc>
                <a:spcPct val="95000"/>
              </a:lnSpc>
              <a:spcBef>
                <a:spcPts val="1200"/>
              </a:spcBef>
              <a:spcAft>
                <a:spcPts val="0"/>
              </a:spcAft>
              <a:buNone/>
            </a:pPr>
            <a:r>
              <a:t/>
            </a:r>
            <a:endParaRPr sz="1002">
              <a:solidFill>
                <a:schemeClr val="lt1"/>
              </a:solidFill>
              <a:latin typeface="Lato"/>
              <a:ea typeface="Lato"/>
              <a:cs typeface="Lato"/>
              <a:sym typeface="Lato"/>
            </a:endParaRPr>
          </a:p>
          <a:p>
            <a:pPr indent="0" lvl="0" marL="0" rtl="0" algn="l">
              <a:lnSpc>
                <a:spcPct val="95000"/>
              </a:lnSpc>
              <a:spcBef>
                <a:spcPts val="1200"/>
              </a:spcBef>
              <a:spcAft>
                <a:spcPts val="0"/>
              </a:spcAft>
              <a:buClr>
                <a:srgbClr val="000000"/>
              </a:buClr>
              <a:buSzPts val="1018"/>
              <a:buFont typeface="Arial"/>
              <a:buNone/>
            </a:pPr>
            <a:r>
              <a:t/>
            </a:r>
            <a:endParaRPr sz="1002">
              <a:solidFill>
                <a:schemeClr val="lt1"/>
              </a:solidFill>
              <a:latin typeface="Lato"/>
              <a:ea typeface="Lato"/>
              <a:cs typeface="Lato"/>
              <a:sym typeface="Lato"/>
            </a:endParaRPr>
          </a:p>
          <a:p>
            <a:pPr indent="0" lvl="0" marL="0" rtl="0" algn="l">
              <a:spcBef>
                <a:spcPts val="1200"/>
              </a:spcBef>
              <a:spcAft>
                <a:spcPts val="0"/>
              </a:spcAft>
              <a:buNone/>
            </a:pPr>
            <a:r>
              <a:t/>
            </a:r>
            <a:endParaRPr sz="1200">
              <a:solidFill>
                <a:schemeClr val="l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0"/>
          <p:cNvSpPr txBox="1"/>
          <p:nvPr>
            <p:ph type="title"/>
          </p:nvPr>
        </p:nvSpPr>
        <p:spPr>
          <a:xfrm>
            <a:off x="469775" y="194575"/>
            <a:ext cx="8568600" cy="1113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100"/>
              <a:t>THE CNY GOOD JOBS AND EQUITABLE ACCESS PLATFORM</a:t>
            </a:r>
            <a:endParaRPr b="1" sz="2100"/>
          </a:p>
          <a:p>
            <a:pPr indent="0" lvl="0" marL="0" rtl="0" algn="ctr">
              <a:lnSpc>
                <a:spcPct val="100000"/>
              </a:lnSpc>
              <a:spcBef>
                <a:spcPts val="0"/>
              </a:spcBef>
              <a:spcAft>
                <a:spcPts val="0"/>
              </a:spcAft>
              <a:buSzPts val="990"/>
              <a:buNone/>
            </a:pPr>
            <a:r>
              <a:rPr b="1" i="1" lang="en" sz="2700">
                <a:solidFill>
                  <a:srgbClr val="71BD94"/>
                </a:solidFill>
              </a:rPr>
              <a:t> </a:t>
            </a:r>
            <a:r>
              <a:rPr b="1" i="1" lang="en" sz="1700">
                <a:solidFill>
                  <a:srgbClr val="71BD94"/>
                </a:solidFill>
              </a:rPr>
              <a:t>CNY</a:t>
            </a:r>
            <a:r>
              <a:rPr b="1" i="1" lang="en" sz="1700">
                <a:solidFill>
                  <a:srgbClr val="71BD94"/>
                </a:solidFill>
              </a:rPr>
              <a:t> </a:t>
            </a:r>
            <a:r>
              <a:rPr b="1" i="1" lang="en" sz="1700">
                <a:solidFill>
                  <a:srgbClr val="71BD94"/>
                </a:solidFill>
              </a:rPr>
              <a:t>DESERVES STRONG WORKER &amp; COMMUNITY STANDARDS…</a:t>
            </a:r>
            <a:endParaRPr b="1" i="1" sz="1700">
              <a:solidFill>
                <a:srgbClr val="71BD94"/>
              </a:solidFill>
            </a:endParaRPr>
          </a:p>
        </p:txBody>
      </p:sp>
      <p:sp>
        <p:nvSpPr>
          <p:cNvPr id="375" name="Google Shape;375;p20"/>
          <p:cNvSpPr txBox="1"/>
          <p:nvPr>
            <p:ph idx="1" type="body"/>
          </p:nvPr>
        </p:nvSpPr>
        <p:spPr>
          <a:xfrm>
            <a:off x="1431175" y="963700"/>
            <a:ext cx="6850200" cy="40863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50000"/>
              </a:lnSpc>
              <a:spcBef>
                <a:spcPts val="0"/>
              </a:spcBef>
              <a:spcAft>
                <a:spcPts val="0"/>
              </a:spcAft>
              <a:buNone/>
            </a:pPr>
            <a:r>
              <a:t/>
            </a:r>
            <a:endParaRPr b="1" i="1" sz="1395">
              <a:solidFill>
                <a:srgbClr val="61B282"/>
              </a:solidFill>
            </a:endParaRPr>
          </a:p>
          <a:p>
            <a:pPr indent="-304482" lvl="0" marL="457200" rtl="0" algn="l">
              <a:lnSpc>
                <a:spcPct val="150000"/>
              </a:lnSpc>
              <a:spcBef>
                <a:spcPts val="0"/>
              </a:spcBef>
              <a:spcAft>
                <a:spcPts val="0"/>
              </a:spcAft>
              <a:buSzPts val="1195"/>
              <a:buChar char="●"/>
            </a:pPr>
            <a:r>
              <a:rPr lang="en" sz="1195"/>
              <a:t>Diverse, Equitable and Inclusive Workforce with Accessible Pathways to Employment</a:t>
            </a:r>
            <a:endParaRPr sz="1195"/>
          </a:p>
          <a:p>
            <a:pPr indent="-304482" lvl="0" marL="457200" rtl="0" algn="l">
              <a:lnSpc>
                <a:spcPct val="150000"/>
              </a:lnSpc>
              <a:spcBef>
                <a:spcPts val="0"/>
              </a:spcBef>
              <a:spcAft>
                <a:spcPts val="0"/>
              </a:spcAft>
              <a:buSzPts val="1195"/>
              <a:buChar char="●"/>
            </a:pPr>
            <a:r>
              <a:rPr lang="en" sz="1195"/>
              <a:t>Family Sustaining Wages &amp; Comprehensive Benefits</a:t>
            </a:r>
            <a:endParaRPr sz="1195"/>
          </a:p>
          <a:p>
            <a:pPr indent="-304482" lvl="0" marL="457200" rtl="0" algn="l">
              <a:lnSpc>
                <a:spcPct val="150000"/>
              </a:lnSpc>
              <a:spcBef>
                <a:spcPts val="0"/>
              </a:spcBef>
              <a:spcAft>
                <a:spcPts val="0"/>
              </a:spcAft>
              <a:buSzPts val="1195"/>
              <a:buChar char="●"/>
            </a:pPr>
            <a:r>
              <a:rPr lang="en" sz="1195"/>
              <a:t>Strong Metrics  Language in Contracts w/Transparency</a:t>
            </a:r>
            <a:endParaRPr sz="1195"/>
          </a:p>
          <a:p>
            <a:pPr indent="-304482" lvl="1" marL="914400" rtl="0" algn="l">
              <a:lnSpc>
                <a:spcPct val="150000"/>
              </a:lnSpc>
              <a:spcBef>
                <a:spcPts val="0"/>
              </a:spcBef>
              <a:spcAft>
                <a:spcPts val="0"/>
              </a:spcAft>
              <a:buSzPts val="1195"/>
              <a:buChar char="○"/>
            </a:pPr>
            <a:r>
              <a:rPr lang="en" sz="1195"/>
              <a:t>Specific plans around wages and benefits broken down </a:t>
            </a:r>
            <a:r>
              <a:rPr b="1" lang="en" sz="1195">
                <a:solidFill>
                  <a:schemeClr val="lt2"/>
                </a:solidFill>
              </a:rPr>
              <a:t>by job classification</a:t>
            </a:r>
            <a:r>
              <a:rPr lang="en" sz="1195"/>
              <a:t> with </a:t>
            </a:r>
            <a:r>
              <a:rPr b="1" lang="en" sz="1195">
                <a:solidFill>
                  <a:schemeClr val="lt2"/>
                </a:solidFill>
              </a:rPr>
              <a:t>minimums </a:t>
            </a:r>
            <a:r>
              <a:rPr lang="en" sz="1195"/>
              <a:t>not averages</a:t>
            </a:r>
            <a:endParaRPr sz="1195"/>
          </a:p>
          <a:p>
            <a:pPr indent="-304482" lvl="1" marL="914400" rtl="0" algn="l">
              <a:lnSpc>
                <a:spcPct val="150000"/>
              </a:lnSpc>
              <a:spcBef>
                <a:spcPts val="0"/>
              </a:spcBef>
              <a:spcAft>
                <a:spcPts val="0"/>
              </a:spcAft>
              <a:buSzPts val="1195"/>
              <a:buChar char="○"/>
            </a:pPr>
            <a:r>
              <a:rPr lang="en" sz="1195"/>
              <a:t>Expected staffing requirements including projected hires and total jobs by job title (level) including worker classification by year of operation</a:t>
            </a:r>
            <a:endParaRPr sz="1195"/>
          </a:p>
          <a:p>
            <a:pPr indent="-304482" lvl="1" marL="914400" rtl="0" algn="l">
              <a:lnSpc>
                <a:spcPct val="150000"/>
              </a:lnSpc>
              <a:spcBef>
                <a:spcPts val="0"/>
              </a:spcBef>
              <a:spcAft>
                <a:spcPts val="0"/>
              </a:spcAft>
              <a:buSzPts val="1195"/>
              <a:buChar char="○"/>
            </a:pPr>
            <a:r>
              <a:rPr lang="en" sz="1195"/>
              <a:t>Quarterly reporting w/public access</a:t>
            </a:r>
            <a:endParaRPr sz="1195"/>
          </a:p>
          <a:p>
            <a:pPr indent="-304482" lvl="0" marL="457200" rtl="0" algn="l">
              <a:lnSpc>
                <a:spcPct val="150000"/>
              </a:lnSpc>
              <a:spcBef>
                <a:spcPts val="0"/>
              </a:spcBef>
              <a:spcAft>
                <a:spcPts val="0"/>
              </a:spcAft>
              <a:buSzPts val="1195"/>
              <a:buChar char="●"/>
            </a:pPr>
            <a:r>
              <a:rPr lang="en" sz="1195"/>
              <a:t>Required Worker-Led Health &amp; Safety Committees </a:t>
            </a:r>
            <a:endParaRPr sz="1195"/>
          </a:p>
          <a:p>
            <a:pPr indent="-304482" lvl="0" marL="457200" rtl="0" algn="l">
              <a:lnSpc>
                <a:spcPct val="150000"/>
              </a:lnSpc>
              <a:spcBef>
                <a:spcPts val="0"/>
              </a:spcBef>
              <a:spcAft>
                <a:spcPts val="0"/>
              </a:spcAft>
              <a:buSzPts val="1195"/>
              <a:buChar char="●"/>
            </a:pPr>
            <a:r>
              <a:rPr lang="en" sz="1195"/>
              <a:t>Prioritizing Union Partnerships</a:t>
            </a:r>
            <a:endParaRPr sz="1195"/>
          </a:p>
          <a:p>
            <a:pPr indent="-304482" lvl="0" marL="457200" rtl="0" algn="l">
              <a:lnSpc>
                <a:spcPct val="150000"/>
              </a:lnSpc>
              <a:spcBef>
                <a:spcPts val="0"/>
              </a:spcBef>
              <a:spcAft>
                <a:spcPts val="0"/>
              </a:spcAft>
              <a:buSzPts val="1195"/>
              <a:buChar char="●"/>
            </a:pPr>
            <a:r>
              <a:rPr lang="en" sz="1195"/>
              <a:t>Labor Peace Agreements &amp; Community Benefits Agreements </a:t>
            </a:r>
            <a:endParaRPr sz="1195"/>
          </a:p>
          <a:p>
            <a:pPr indent="-304482" lvl="0" marL="457200" rtl="0" algn="l">
              <a:lnSpc>
                <a:spcPct val="150000"/>
              </a:lnSpc>
              <a:spcBef>
                <a:spcPts val="0"/>
              </a:spcBef>
              <a:spcAft>
                <a:spcPts val="0"/>
              </a:spcAft>
              <a:buSzPts val="1195"/>
              <a:buChar char="●"/>
            </a:pPr>
            <a:r>
              <a:rPr lang="en" sz="1195"/>
              <a:t>Safe Working Conditions - Moving Beyond OSHA Compliance – Federal Coordination on Toxics &amp; Safety </a:t>
            </a:r>
            <a:endParaRPr sz="1195"/>
          </a:p>
          <a:p>
            <a:pPr indent="-304482" lvl="0" marL="457200" rtl="0" algn="l">
              <a:lnSpc>
                <a:spcPct val="150000"/>
              </a:lnSpc>
              <a:spcBef>
                <a:spcPts val="0"/>
              </a:spcBef>
              <a:spcAft>
                <a:spcPts val="0"/>
              </a:spcAft>
              <a:buSzPts val="1195"/>
              <a:buChar char="●"/>
            </a:pPr>
            <a:r>
              <a:rPr lang="en" sz="1195"/>
              <a:t>R&amp;D Investment – Need Technology for a Truly “Green and Clean” Fab </a:t>
            </a:r>
            <a:endParaRPr sz="1195"/>
          </a:p>
          <a:p>
            <a:pPr indent="-304482" lvl="0" marL="457200" rtl="0" algn="l">
              <a:lnSpc>
                <a:spcPct val="150000"/>
              </a:lnSpc>
              <a:spcBef>
                <a:spcPts val="0"/>
              </a:spcBef>
              <a:spcAft>
                <a:spcPts val="0"/>
              </a:spcAft>
              <a:buSzPts val="1195"/>
              <a:buChar char="●"/>
            </a:pPr>
            <a:r>
              <a:rPr lang="en" sz="1195"/>
              <a:t>Transportation Access &amp; Childcare </a:t>
            </a:r>
            <a:endParaRPr sz="1195"/>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1"/>
          <p:cNvSpPr txBox="1"/>
          <p:nvPr>
            <p:ph type="title"/>
          </p:nvPr>
        </p:nvSpPr>
        <p:spPr>
          <a:xfrm>
            <a:off x="-71025" y="230650"/>
            <a:ext cx="9214800" cy="10773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t/>
            </a:r>
            <a:endParaRPr b="1" sz="1500"/>
          </a:p>
          <a:p>
            <a:pPr indent="0" lvl="0" marL="0" rtl="0" algn="ctr">
              <a:lnSpc>
                <a:spcPct val="100000"/>
              </a:lnSpc>
              <a:spcBef>
                <a:spcPts val="0"/>
              </a:spcBef>
              <a:spcAft>
                <a:spcPts val="0"/>
              </a:spcAft>
              <a:buSzPts val="2400"/>
              <a:buNone/>
            </a:pPr>
            <a:r>
              <a:rPr lang="en" sz="1800"/>
              <a:t> </a:t>
            </a:r>
            <a:r>
              <a:rPr b="1" lang="en" sz="1800"/>
              <a:t>MICRON’S ENVIRONMENTAL IMPACT ASSESSMENT REPORT </a:t>
            </a:r>
            <a:endParaRPr b="1" sz="1800"/>
          </a:p>
          <a:p>
            <a:pPr indent="0" lvl="0" marL="0" rtl="0" algn="ctr">
              <a:spcBef>
                <a:spcPts val="0"/>
              </a:spcBef>
              <a:spcAft>
                <a:spcPts val="0"/>
              </a:spcAft>
              <a:buClr>
                <a:srgbClr val="000000"/>
              </a:buClr>
              <a:buSzPts val="2400"/>
              <a:buFont typeface="Arial"/>
              <a:buNone/>
            </a:pPr>
            <a:r>
              <a:rPr b="1" i="1" lang="en" sz="1400">
                <a:solidFill>
                  <a:srgbClr val="71BD94"/>
                </a:solidFill>
              </a:rPr>
              <a:t>TOPICS THAT WILL BE COVERED:</a:t>
            </a:r>
            <a:endParaRPr b="1" i="1" sz="1400">
              <a:solidFill>
                <a:srgbClr val="71BD94"/>
              </a:solidFill>
            </a:endParaRPr>
          </a:p>
        </p:txBody>
      </p:sp>
      <p:sp>
        <p:nvSpPr>
          <p:cNvPr id="381" name="Google Shape;381;p21"/>
          <p:cNvSpPr txBox="1"/>
          <p:nvPr>
            <p:ph idx="1" type="body"/>
          </p:nvPr>
        </p:nvSpPr>
        <p:spPr>
          <a:xfrm>
            <a:off x="337650" y="1095900"/>
            <a:ext cx="2583900" cy="38394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t/>
            </a:r>
            <a:endParaRPr b="1" sz="1100">
              <a:solidFill>
                <a:srgbClr val="71BD94"/>
              </a:solidFill>
            </a:endParaRPr>
          </a:p>
          <a:p>
            <a:pPr indent="0" lvl="0" marL="0" rtl="0" algn="l">
              <a:lnSpc>
                <a:spcPct val="95000"/>
              </a:lnSpc>
              <a:spcBef>
                <a:spcPts val="0"/>
              </a:spcBef>
              <a:spcAft>
                <a:spcPts val="0"/>
              </a:spcAft>
              <a:buSzPts val="935"/>
              <a:buNone/>
            </a:pPr>
            <a:r>
              <a:t/>
            </a:r>
            <a:endParaRPr b="1" sz="1100">
              <a:solidFill>
                <a:srgbClr val="71BD94"/>
              </a:solidFill>
            </a:endParaRPr>
          </a:p>
          <a:p>
            <a:pPr indent="0" lvl="0" marL="0" rtl="0" algn="l">
              <a:lnSpc>
                <a:spcPct val="95000"/>
              </a:lnSpc>
              <a:spcBef>
                <a:spcPts val="0"/>
              </a:spcBef>
              <a:spcAft>
                <a:spcPts val="0"/>
              </a:spcAft>
              <a:buSzPts val="935"/>
              <a:buNone/>
            </a:pPr>
            <a:r>
              <a:rPr b="1" lang="en" sz="1100">
                <a:solidFill>
                  <a:srgbClr val="71BD94"/>
                </a:solidFill>
              </a:rPr>
              <a:t>SOCIO-ECONOMIC CONDITIONS</a:t>
            </a:r>
            <a:endParaRPr b="1" sz="1100">
              <a:solidFill>
                <a:srgbClr val="71BD94"/>
              </a:solidFill>
            </a:endParaRPr>
          </a:p>
          <a:p>
            <a:pPr indent="-298449" lvl="0" marL="457200" rtl="0" algn="l">
              <a:lnSpc>
                <a:spcPct val="95000"/>
              </a:lnSpc>
              <a:spcBef>
                <a:spcPts val="1200"/>
              </a:spcBef>
              <a:spcAft>
                <a:spcPts val="0"/>
              </a:spcAft>
              <a:buClr>
                <a:schemeClr val="lt1"/>
              </a:buClr>
              <a:buSzPts val="1100"/>
              <a:buChar char="●"/>
            </a:pPr>
            <a:r>
              <a:rPr lang="en" sz="1100"/>
              <a:t>Environmental Justice communities</a:t>
            </a:r>
            <a:endParaRPr sz="1100"/>
          </a:p>
          <a:p>
            <a:pPr indent="-298449" lvl="0" marL="457200" rtl="0" algn="l">
              <a:lnSpc>
                <a:spcPct val="95000"/>
              </a:lnSpc>
              <a:spcBef>
                <a:spcPts val="0"/>
              </a:spcBef>
              <a:spcAft>
                <a:spcPts val="0"/>
              </a:spcAft>
              <a:buClr>
                <a:schemeClr val="lt1"/>
              </a:buClr>
              <a:buSzPts val="1100"/>
              <a:buChar char="●"/>
            </a:pPr>
            <a:r>
              <a:rPr lang="en" sz="1100"/>
              <a:t>Housing</a:t>
            </a:r>
            <a:endParaRPr sz="1100"/>
          </a:p>
          <a:p>
            <a:pPr indent="-298449" lvl="0" marL="457200" rtl="0" algn="l">
              <a:lnSpc>
                <a:spcPct val="95000"/>
              </a:lnSpc>
              <a:spcBef>
                <a:spcPts val="0"/>
              </a:spcBef>
              <a:spcAft>
                <a:spcPts val="0"/>
              </a:spcAft>
              <a:buClr>
                <a:schemeClr val="lt1"/>
              </a:buClr>
              <a:buSzPts val="1100"/>
              <a:buChar char="●"/>
            </a:pPr>
            <a:r>
              <a:rPr lang="en" sz="1100"/>
              <a:t>Healthcare</a:t>
            </a:r>
            <a:endParaRPr sz="1100"/>
          </a:p>
          <a:p>
            <a:pPr indent="0" lvl="0" marL="0" rtl="0" algn="l">
              <a:lnSpc>
                <a:spcPct val="95000"/>
              </a:lnSpc>
              <a:spcBef>
                <a:spcPts val="1200"/>
              </a:spcBef>
              <a:spcAft>
                <a:spcPts val="0"/>
              </a:spcAft>
              <a:buSzPts val="935"/>
              <a:buNone/>
            </a:pPr>
            <a:r>
              <a:t/>
            </a:r>
            <a:endParaRPr b="1" sz="1100"/>
          </a:p>
          <a:p>
            <a:pPr indent="0" lvl="0" marL="0" rtl="0" algn="l">
              <a:lnSpc>
                <a:spcPct val="95000"/>
              </a:lnSpc>
              <a:spcBef>
                <a:spcPts val="1200"/>
              </a:spcBef>
              <a:spcAft>
                <a:spcPts val="0"/>
              </a:spcAft>
              <a:buSzPts val="935"/>
              <a:buNone/>
            </a:pPr>
            <a:r>
              <a:rPr b="1" lang="en" sz="1100">
                <a:solidFill>
                  <a:srgbClr val="71BD94"/>
                </a:solidFill>
              </a:rPr>
              <a:t>NATURAL RESOURCES</a:t>
            </a:r>
            <a:endParaRPr b="1" sz="1100">
              <a:solidFill>
                <a:srgbClr val="71BD94"/>
              </a:solidFill>
            </a:endParaRPr>
          </a:p>
          <a:p>
            <a:pPr indent="-298449" lvl="0" marL="457200" rtl="0" algn="l">
              <a:lnSpc>
                <a:spcPct val="95000"/>
              </a:lnSpc>
              <a:spcBef>
                <a:spcPts val="1200"/>
              </a:spcBef>
              <a:spcAft>
                <a:spcPts val="0"/>
              </a:spcAft>
              <a:buClr>
                <a:schemeClr val="lt1"/>
              </a:buClr>
              <a:buSzPts val="1100"/>
              <a:buChar char="●"/>
            </a:pPr>
            <a:r>
              <a:rPr lang="en" sz="1100"/>
              <a:t>Water consumption</a:t>
            </a:r>
            <a:endParaRPr sz="1100"/>
          </a:p>
          <a:p>
            <a:pPr indent="-298449" lvl="0" marL="457200" rtl="0" algn="l">
              <a:lnSpc>
                <a:spcPct val="95000"/>
              </a:lnSpc>
              <a:spcBef>
                <a:spcPts val="0"/>
              </a:spcBef>
              <a:spcAft>
                <a:spcPts val="0"/>
              </a:spcAft>
              <a:buClr>
                <a:schemeClr val="lt1"/>
              </a:buClr>
              <a:buSzPts val="1100"/>
              <a:buChar char="●"/>
            </a:pPr>
            <a:r>
              <a:rPr lang="en" sz="1100"/>
              <a:t>Endangered species</a:t>
            </a:r>
            <a:endParaRPr sz="1100"/>
          </a:p>
          <a:p>
            <a:pPr indent="-298449" lvl="0" marL="457200" rtl="0" algn="l">
              <a:lnSpc>
                <a:spcPct val="95000"/>
              </a:lnSpc>
              <a:spcBef>
                <a:spcPts val="0"/>
              </a:spcBef>
              <a:spcAft>
                <a:spcPts val="0"/>
              </a:spcAft>
              <a:buClr>
                <a:schemeClr val="lt1"/>
              </a:buClr>
              <a:buSzPts val="1100"/>
              <a:buChar char="●"/>
            </a:pPr>
            <a:r>
              <a:rPr lang="en" sz="1100"/>
              <a:t>Wetlands</a:t>
            </a:r>
            <a:endParaRPr sz="1100"/>
          </a:p>
          <a:p>
            <a:pPr indent="-298449" lvl="0" marL="457200" rtl="0" algn="l">
              <a:lnSpc>
                <a:spcPct val="95000"/>
              </a:lnSpc>
              <a:spcBef>
                <a:spcPts val="0"/>
              </a:spcBef>
              <a:spcAft>
                <a:spcPts val="0"/>
              </a:spcAft>
              <a:buClr>
                <a:schemeClr val="lt1"/>
              </a:buClr>
              <a:buSzPts val="1100"/>
              <a:buChar char="●"/>
            </a:pPr>
            <a:r>
              <a:rPr lang="en" sz="1100"/>
              <a:t>Forests</a:t>
            </a:r>
            <a:endParaRPr sz="1100"/>
          </a:p>
          <a:p>
            <a:pPr indent="0" lvl="0" marL="0" rtl="0" algn="l">
              <a:lnSpc>
                <a:spcPct val="95000"/>
              </a:lnSpc>
              <a:spcBef>
                <a:spcPts val="1200"/>
              </a:spcBef>
              <a:spcAft>
                <a:spcPts val="0"/>
              </a:spcAft>
              <a:buSzPts val="935"/>
              <a:buNone/>
            </a:pPr>
            <a:r>
              <a:t/>
            </a:r>
            <a:endParaRPr b="1" sz="1100"/>
          </a:p>
          <a:p>
            <a:pPr indent="0" lvl="0" marL="0" rtl="0" algn="l">
              <a:lnSpc>
                <a:spcPct val="95000"/>
              </a:lnSpc>
              <a:spcBef>
                <a:spcPts val="1200"/>
              </a:spcBef>
              <a:spcAft>
                <a:spcPts val="0"/>
              </a:spcAft>
              <a:buSzPts val="935"/>
              <a:buNone/>
            </a:pPr>
            <a:r>
              <a:rPr b="1" lang="en" sz="1100">
                <a:solidFill>
                  <a:srgbClr val="71BD94"/>
                </a:solidFill>
              </a:rPr>
              <a:t>VISUAL IMPACTS AND COMMUNITY CHARACTER</a:t>
            </a:r>
            <a:endParaRPr b="1" sz="1100">
              <a:solidFill>
                <a:srgbClr val="71BD94"/>
              </a:solidFill>
            </a:endParaRPr>
          </a:p>
          <a:p>
            <a:pPr indent="0" lvl="0" marL="0" rtl="0" algn="l">
              <a:lnSpc>
                <a:spcPct val="95000"/>
              </a:lnSpc>
              <a:spcBef>
                <a:spcPts val="1200"/>
              </a:spcBef>
              <a:spcAft>
                <a:spcPts val="0"/>
              </a:spcAft>
              <a:buSzPts val="935"/>
              <a:buNone/>
            </a:pPr>
            <a:r>
              <a:t/>
            </a:r>
            <a:endParaRPr sz="1100"/>
          </a:p>
          <a:p>
            <a:pPr indent="0" lvl="0" marL="0" rtl="0" algn="l">
              <a:lnSpc>
                <a:spcPct val="95000"/>
              </a:lnSpc>
              <a:spcBef>
                <a:spcPts val="1200"/>
              </a:spcBef>
              <a:spcAft>
                <a:spcPts val="1200"/>
              </a:spcAft>
              <a:buSzPts val="935"/>
              <a:buNone/>
            </a:pPr>
            <a:r>
              <a:t/>
            </a:r>
            <a:endParaRPr b="1" sz="1100"/>
          </a:p>
        </p:txBody>
      </p:sp>
      <p:sp>
        <p:nvSpPr>
          <p:cNvPr id="382" name="Google Shape;382;p21"/>
          <p:cNvSpPr txBox="1"/>
          <p:nvPr/>
        </p:nvSpPr>
        <p:spPr>
          <a:xfrm>
            <a:off x="3101825" y="1378450"/>
            <a:ext cx="3544800" cy="383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50"/>
              <a:buFont typeface="Arial"/>
              <a:buNone/>
            </a:pPr>
            <a:r>
              <a:rPr b="1" i="0" lang="en" sz="1050" u="none" cap="none" strike="noStrike">
                <a:solidFill>
                  <a:srgbClr val="71BD94"/>
                </a:solidFill>
                <a:latin typeface="Lato"/>
                <a:ea typeface="Lato"/>
                <a:cs typeface="Lato"/>
                <a:sym typeface="Lato"/>
              </a:rPr>
              <a:t>WATER POLLUTION</a:t>
            </a:r>
            <a:endParaRPr b="1" i="0" sz="1050" u="none" cap="none" strike="noStrike">
              <a:solidFill>
                <a:srgbClr val="71BD94"/>
              </a:solidFill>
              <a:latin typeface="Lato"/>
              <a:ea typeface="Lato"/>
              <a:cs typeface="Lato"/>
              <a:sym typeface="Lato"/>
            </a:endParaRPr>
          </a:p>
          <a:p>
            <a:pPr indent="-295275" lvl="0" marL="457200" marR="0" rtl="0" algn="l">
              <a:lnSpc>
                <a:spcPct val="115000"/>
              </a:lnSpc>
              <a:spcBef>
                <a:spcPts val="1200"/>
              </a:spcBef>
              <a:spcAft>
                <a:spcPts val="0"/>
              </a:spcAft>
              <a:buClr>
                <a:schemeClr val="lt1"/>
              </a:buClr>
              <a:buSzPts val="1050"/>
              <a:buFont typeface="Lato"/>
              <a:buChar char="●"/>
            </a:pPr>
            <a:r>
              <a:rPr i="0" lang="en" sz="1050" u="none" cap="none" strike="noStrike">
                <a:solidFill>
                  <a:schemeClr val="lt1"/>
                </a:solidFill>
                <a:latin typeface="Lato"/>
                <a:ea typeface="Lato"/>
                <a:cs typeface="Lato"/>
                <a:sym typeface="Lato"/>
              </a:rPr>
              <a:t>Release of chemicals into waterways</a:t>
            </a:r>
            <a:endParaRPr i="0" sz="1050" u="none" cap="none" strike="noStrike">
              <a:solidFill>
                <a:schemeClr val="lt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950"/>
              <a:buFont typeface="Arial"/>
              <a:buNone/>
            </a:pPr>
            <a:r>
              <a:rPr b="1" i="0" lang="en" sz="1050" u="none" cap="none" strike="noStrike">
                <a:solidFill>
                  <a:srgbClr val="71BD94"/>
                </a:solidFill>
                <a:latin typeface="Lato"/>
                <a:ea typeface="Lato"/>
                <a:cs typeface="Lato"/>
                <a:sym typeface="Lato"/>
              </a:rPr>
              <a:t>AIR POLLUTION</a:t>
            </a:r>
            <a:endParaRPr b="1" i="0" sz="1050" u="none" cap="none" strike="noStrike">
              <a:solidFill>
                <a:srgbClr val="71BD94"/>
              </a:solidFill>
              <a:latin typeface="Lato"/>
              <a:ea typeface="Lato"/>
              <a:cs typeface="Lato"/>
              <a:sym typeface="Lato"/>
            </a:endParaRPr>
          </a:p>
          <a:p>
            <a:pPr indent="-295275" lvl="0" marL="457200" marR="0" rtl="0" algn="l">
              <a:lnSpc>
                <a:spcPct val="115000"/>
              </a:lnSpc>
              <a:spcBef>
                <a:spcPts val="1200"/>
              </a:spcBef>
              <a:spcAft>
                <a:spcPts val="0"/>
              </a:spcAft>
              <a:buClr>
                <a:schemeClr val="lt1"/>
              </a:buClr>
              <a:buSzPts val="1050"/>
              <a:buFont typeface="Lato"/>
              <a:buChar char="●"/>
            </a:pPr>
            <a:r>
              <a:rPr i="0" lang="en" sz="1050" u="none" cap="none" strike="noStrike">
                <a:solidFill>
                  <a:schemeClr val="lt1"/>
                </a:solidFill>
                <a:latin typeface="Lato"/>
                <a:ea typeface="Lato"/>
                <a:cs typeface="Lato"/>
                <a:sym typeface="Lato"/>
              </a:rPr>
              <a:t>Release of chemicals into the air</a:t>
            </a:r>
            <a:endParaRPr i="0" sz="1050" u="none" cap="none" strike="noStrike">
              <a:solidFill>
                <a:schemeClr val="lt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950"/>
              <a:buFont typeface="Arial"/>
              <a:buNone/>
            </a:pPr>
            <a:r>
              <a:rPr b="1" i="0" lang="en" sz="1050" u="none" cap="none" strike="noStrike">
                <a:solidFill>
                  <a:srgbClr val="71BD94"/>
                </a:solidFill>
                <a:latin typeface="Lato"/>
                <a:ea typeface="Lato"/>
                <a:cs typeface="Lato"/>
                <a:sym typeface="Lato"/>
              </a:rPr>
              <a:t>SOLID WASTE &amp; HAZARDOUS MATERIALS</a:t>
            </a:r>
            <a:endParaRPr b="1" i="0" sz="1050" u="none" cap="none" strike="noStrike">
              <a:solidFill>
                <a:srgbClr val="71BD94"/>
              </a:solidFill>
              <a:latin typeface="Lato"/>
              <a:ea typeface="Lato"/>
              <a:cs typeface="Lato"/>
              <a:sym typeface="Lato"/>
            </a:endParaRPr>
          </a:p>
          <a:p>
            <a:pPr indent="-295275" lvl="0" marL="457200" marR="0" rtl="0" algn="l">
              <a:lnSpc>
                <a:spcPct val="115000"/>
              </a:lnSpc>
              <a:spcBef>
                <a:spcPts val="1200"/>
              </a:spcBef>
              <a:spcAft>
                <a:spcPts val="0"/>
              </a:spcAft>
              <a:buClr>
                <a:schemeClr val="lt1"/>
              </a:buClr>
              <a:buSzPts val="1050"/>
              <a:buFont typeface="Lato"/>
              <a:buChar char="●"/>
            </a:pPr>
            <a:r>
              <a:rPr i="0" lang="en" sz="1050" u="none" cap="none" strike="noStrike">
                <a:solidFill>
                  <a:schemeClr val="lt1"/>
                </a:solidFill>
                <a:latin typeface="Lato"/>
                <a:ea typeface="Lato"/>
                <a:cs typeface="Lato"/>
                <a:sym typeface="Lato"/>
              </a:rPr>
              <a:t>Storage of chemicals</a:t>
            </a:r>
            <a:endParaRPr i="0" sz="1050" u="none" cap="none" strike="noStrike">
              <a:solidFill>
                <a:schemeClr val="lt1"/>
              </a:solidFill>
              <a:latin typeface="Lato"/>
              <a:ea typeface="Lato"/>
              <a:cs typeface="Lato"/>
              <a:sym typeface="Lato"/>
            </a:endParaRPr>
          </a:p>
          <a:p>
            <a:pPr indent="-295275" lvl="0" marL="457200" marR="0" rtl="0" algn="l">
              <a:lnSpc>
                <a:spcPct val="115000"/>
              </a:lnSpc>
              <a:spcBef>
                <a:spcPts val="0"/>
              </a:spcBef>
              <a:spcAft>
                <a:spcPts val="0"/>
              </a:spcAft>
              <a:buClr>
                <a:schemeClr val="lt1"/>
              </a:buClr>
              <a:buSzPts val="1050"/>
              <a:buFont typeface="Lato"/>
              <a:buChar char="●"/>
            </a:pPr>
            <a:r>
              <a:rPr i="0" lang="en" sz="1050" u="none" cap="none" strike="noStrike">
                <a:solidFill>
                  <a:schemeClr val="lt1"/>
                </a:solidFill>
                <a:latin typeface="Lato"/>
                <a:ea typeface="Lato"/>
                <a:cs typeface="Lato"/>
                <a:sym typeface="Lato"/>
              </a:rPr>
              <a:t>Worker safety</a:t>
            </a:r>
            <a:endParaRPr i="0" sz="1050" u="none" cap="none" strike="noStrike">
              <a:solidFill>
                <a:schemeClr val="lt1"/>
              </a:solidFill>
              <a:latin typeface="Lato"/>
              <a:ea typeface="Lato"/>
              <a:cs typeface="Lato"/>
              <a:sym typeface="Lato"/>
            </a:endParaRPr>
          </a:p>
          <a:p>
            <a:pPr indent="-295275" lvl="0" marL="457200" marR="0" rtl="0" algn="l">
              <a:lnSpc>
                <a:spcPct val="115000"/>
              </a:lnSpc>
              <a:spcBef>
                <a:spcPts val="0"/>
              </a:spcBef>
              <a:spcAft>
                <a:spcPts val="0"/>
              </a:spcAft>
              <a:buClr>
                <a:schemeClr val="lt1"/>
              </a:buClr>
              <a:buSzPts val="1050"/>
              <a:buFont typeface="Lato"/>
              <a:buChar char="●"/>
            </a:pPr>
            <a:r>
              <a:rPr i="0" lang="en" sz="1050" u="none" cap="none" strike="noStrike">
                <a:solidFill>
                  <a:schemeClr val="lt1"/>
                </a:solidFill>
                <a:latin typeface="Lato"/>
                <a:ea typeface="Lato"/>
                <a:cs typeface="Lato"/>
                <a:sym typeface="Lato"/>
              </a:rPr>
              <a:t>Transport &amp; Disposal of hazardous waste</a:t>
            </a:r>
            <a:endParaRPr i="0" sz="1050" u="none" cap="none" strike="noStrike">
              <a:solidFill>
                <a:schemeClr val="lt1"/>
              </a:solidFill>
              <a:latin typeface="Lato"/>
              <a:ea typeface="Lato"/>
              <a:cs typeface="Lato"/>
              <a:sym typeface="Lato"/>
            </a:endParaRPr>
          </a:p>
          <a:p>
            <a:pPr indent="-295275" lvl="0" marL="457200" marR="0" rtl="0" algn="l">
              <a:lnSpc>
                <a:spcPct val="115000"/>
              </a:lnSpc>
              <a:spcBef>
                <a:spcPts val="0"/>
              </a:spcBef>
              <a:spcAft>
                <a:spcPts val="0"/>
              </a:spcAft>
              <a:buClr>
                <a:schemeClr val="lt1"/>
              </a:buClr>
              <a:buSzPts val="1050"/>
              <a:buFont typeface="Lato"/>
              <a:buChar char="●"/>
            </a:pPr>
            <a:r>
              <a:rPr i="0" lang="en" sz="1050" u="none" cap="none" strike="noStrike">
                <a:solidFill>
                  <a:schemeClr val="lt1"/>
                </a:solidFill>
                <a:latin typeface="Lato"/>
                <a:ea typeface="Lato"/>
                <a:cs typeface="Lato"/>
                <a:sym typeface="Lato"/>
              </a:rPr>
              <a:t>Transport &amp; Disposal of other waste (solid, liquid)</a:t>
            </a:r>
            <a:endParaRPr i="0" sz="1050" u="none" cap="none" strike="noStrike">
              <a:solidFill>
                <a:schemeClr val="lt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950"/>
              <a:buFont typeface="Arial"/>
              <a:buNone/>
            </a:pPr>
            <a:r>
              <a:rPr b="1" i="0" lang="en" sz="1050" u="none" cap="none" strike="noStrike">
                <a:solidFill>
                  <a:srgbClr val="71BD94"/>
                </a:solidFill>
                <a:latin typeface="Lato"/>
                <a:ea typeface="Lato"/>
                <a:cs typeface="Lato"/>
                <a:sym typeface="Lato"/>
              </a:rPr>
              <a:t>CLIMATE CHANGE</a:t>
            </a:r>
            <a:endParaRPr b="1" i="0" sz="1050" u="none" cap="none" strike="noStrike">
              <a:solidFill>
                <a:srgbClr val="71BD94"/>
              </a:solidFill>
              <a:latin typeface="Lato"/>
              <a:ea typeface="Lato"/>
              <a:cs typeface="Lato"/>
              <a:sym typeface="Lato"/>
            </a:endParaRPr>
          </a:p>
          <a:p>
            <a:pPr indent="-295275" lvl="0" marL="457200" marR="0" rtl="0" algn="l">
              <a:lnSpc>
                <a:spcPct val="115000"/>
              </a:lnSpc>
              <a:spcBef>
                <a:spcPts val="1200"/>
              </a:spcBef>
              <a:spcAft>
                <a:spcPts val="0"/>
              </a:spcAft>
              <a:buClr>
                <a:schemeClr val="lt1"/>
              </a:buClr>
              <a:buSzPts val="1050"/>
              <a:buFont typeface="Lato"/>
              <a:buChar char="●"/>
            </a:pPr>
            <a:r>
              <a:rPr i="0" lang="en" sz="1050" u="none" cap="none" strike="noStrike">
                <a:solidFill>
                  <a:schemeClr val="lt1"/>
                </a:solidFill>
                <a:latin typeface="Lato"/>
                <a:ea typeface="Lato"/>
                <a:cs typeface="Lato"/>
                <a:sym typeface="Lato"/>
              </a:rPr>
              <a:t>Use of natural gas</a:t>
            </a:r>
            <a:endParaRPr i="0" sz="1050" u="none" cap="none" strike="noStrike">
              <a:solidFill>
                <a:schemeClr val="lt1"/>
              </a:solidFill>
              <a:latin typeface="Lato"/>
              <a:ea typeface="Lato"/>
              <a:cs typeface="Lato"/>
              <a:sym typeface="Lato"/>
            </a:endParaRPr>
          </a:p>
          <a:p>
            <a:pPr indent="-295275" lvl="0" marL="457200" marR="0" rtl="0" algn="l">
              <a:lnSpc>
                <a:spcPct val="115000"/>
              </a:lnSpc>
              <a:spcBef>
                <a:spcPts val="0"/>
              </a:spcBef>
              <a:spcAft>
                <a:spcPts val="0"/>
              </a:spcAft>
              <a:buClr>
                <a:schemeClr val="lt1"/>
              </a:buClr>
              <a:buSzPts val="1050"/>
              <a:buFont typeface="Lato"/>
              <a:buChar char="●"/>
            </a:pPr>
            <a:r>
              <a:rPr i="0" lang="en" sz="1050" u="none" cap="none" strike="noStrike">
                <a:solidFill>
                  <a:schemeClr val="lt1"/>
                </a:solidFill>
                <a:latin typeface="Lato"/>
                <a:ea typeface="Lato"/>
                <a:cs typeface="Lato"/>
                <a:sym typeface="Lato"/>
              </a:rPr>
              <a:t>Use of electricity from fossil fuels</a:t>
            </a:r>
            <a:endParaRPr i="0" sz="1050" u="none" cap="none" strike="noStrike">
              <a:solidFill>
                <a:schemeClr val="lt1"/>
              </a:solidFill>
              <a:latin typeface="Lato"/>
              <a:ea typeface="Lato"/>
              <a:cs typeface="Lato"/>
              <a:sym typeface="Lato"/>
            </a:endParaRPr>
          </a:p>
          <a:p>
            <a:pPr indent="-295275" lvl="0" marL="457200" marR="0" rtl="0" algn="l">
              <a:lnSpc>
                <a:spcPct val="115000"/>
              </a:lnSpc>
              <a:spcBef>
                <a:spcPts val="0"/>
              </a:spcBef>
              <a:spcAft>
                <a:spcPts val="0"/>
              </a:spcAft>
              <a:buClr>
                <a:schemeClr val="lt1"/>
              </a:buClr>
              <a:buSzPts val="1050"/>
              <a:buFont typeface="Lato"/>
              <a:buChar char="●"/>
            </a:pPr>
            <a:r>
              <a:rPr i="0" lang="en" sz="1050" u="none" cap="none" strike="noStrike">
                <a:solidFill>
                  <a:schemeClr val="lt1"/>
                </a:solidFill>
                <a:latin typeface="Lato"/>
                <a:ea typeface="Lato"/>
                <a:cs typeface="Lato"/>
                <a:sym typeface="Lato"/>
              </a:rPr>
              <a:t>Release of GHGs, especially fluorinated gases</a:t>
            </a:r>
            <a:endParaRPr i="0" sz="1050" u="none" cap="none" strike="noStrike">
              <a:solidFill>
                <a:schemeClr val="lt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950"/>
              <a:buFont typeface="Arial"/>
              <a:buNone/>
            </a:pPr>
            <a:r>
              <a:t/>
            </a:r>
            <a:endParaRPr b="1" i="0" sz="1050" u="none" cap="none" strike="noStrike">
              <a:solidFill>
                <a:schemeClr val="lt1"/>
              </a:solidFill>
              <a:latin typeface="Lato"/>
              <a:ea typeface="Lato"/>
              <a:cs typeface="Lato"/>
              <a:sym typeface="Lato"/>
            </a:endParaRPr>
          </a:p>
        </p:txBody>
      </p:sp>
      <p:sp>
        <p:nvSpPr>
          <p:cNvPr id="383" name="Google Shape;383;p21"/>
          <p:cNvSpPr txBox="1"/>
          <p:nvPr/>
        </p:nvSpPr>
        <p:spPr>
          <a:xfrm>
            <a:off x="6779050" y="1378450"/>
            <a:ext cx="2211000" cy="362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100" u="none" cap="none" strike="noStrike">
                <a:solidFill>
                  <a:srgbClr val="71BD94"/>
                </a:solidFill>
                <a:latin typeface="Lato"/>
                <a:ea typeface="Lato"/>
                <a:cs typeface="Lato"/>
                <a:sym typeface="Lato"/>
              </a:rPr>
              <a:t>TRANSPORTATION</a:t>
            </a:r>
            <a:endParaRPr b="1" i="0" sz="1100" u="none" cap="none" strike="noStrike">
              <a:solidFill>
                <a:srgbClr val="71BD94"/>
              </a:solidFill>
              <a:latin typeface="Lato"/>
              <a:ea typeface="Lato"/>
              <a:cs typeface="Lato"/>
              <a:sym typeface="Lato"/>
            </a:endParaRPr>
          </a:p>
          <a:p>
            <a:pPr indent="-298450" lvl="0" marL="457200" marR="0" rtl="0" algn="l">
              <a:lnSpc>
                <a:spcPct val="115000"/>
              </a:lnSpc>
              <a:spcBef>
                <a:spcPts val="1200"/>
              </a:spcBef>
              <a:spcAft>
                <a:spcPts val="0"/>
              </a:spcAft>
              <a:buClr>
                <a:schemeClr val="lt1"/>
              </a:buClr>
              <a:buSzPts val="1100"/>
              <a:buFont typeface="Lato"/>
              <a:buChar char="●"/>
            </a:pPr>
            <a:r>
              <a:rPr i="0" lang="en" sz="1100" u="none" cap="none" strike="noStrike">
                <a:solidFill>
                  <a:schemeClr val="lt1"/>
                </a:solidFill>
                <a:latin typeface="Lato"/>
                <a:ea typeface="Lato"/>
                <a:cs typeface="Lato"/>
                <a:sym typeface="Lato"/>
              </a:rPr>
              <a:t>Public transit to Micron</a:t>
            </a:r>
            <a:endParaRPr i="0" sz="1100" u="none" cap="none" strike="noStrike">
              <a:solidFill>
                <a:schemeClr val="lt1"/>
              </a:solidFill>
              <a:latin typeface="Lato"/>
              <a:ea typeface="Lato"/>
              <a:cs typeface="Lato"/>
              <a:sym typeface="Lato"/>
            </a:endParaRPr>
          </a:p>
          <a:p>
            <a:pPr indent="-298450" lvl="0" marL="457200" marR="0" rtl="0" algn="l">
              <a:lnSpc>
                <a:spcPct val="115000"/>
              </a:lnSpc>
              <a:spcBef>
                <a:spcPts val="0"/>
              </a:spcBef>
              <a:spcAft>
                <a:spcPts val="0"/>
              </a:spcAft>
              <a:buClr>
                <a:schemeClr val="lt1"/>
              </a:buClr>
              <a:buSzPts val="1100"/>
              <a:buFont typeface="Lato"/>
              <a:buChar char="●"/>
            </a:pPr>
            <a:r>
              <a:rPr i="0" lang="en" sz="1100" u="none" cap="none" strike="noStrike">
                <a:solidFill>
                  <a:schemeClr val="lt1"/>
                </a:solidFill>
                <a:latin typeface="Lato"/>
                <a:ea typeface="Lato"/>
                <a:cs typeface="Lato"/>
                <a:sym typeface="Lato"/>
              </a:rPr>
              <a:t>I-81 interchange</a:t>
            </a:r>
            <a:endParaRPr i="0" sz="1100" u="none" cap="none" strike="noStrike">
              <a:solidFill>
                <a:schemeClr val="lt1"/>
              </a:solidFill>
              <a:latin typeface="Lato"/>
              <a:ea typeface="Lato"/>
              <a:cs typeface="Lato"/>
              <a:sym typeface="Lato"/>
            </a:endParaRPr>
          </a:p>
          <a:p>
            <a:pPr indent="-298450" lvl="0" marL="457200" marR="0" rtl="0" algn="l">
              <a:lnSpc>
                <a:spcPct val="115000"/>
              </a:lnSpc>
              <a:spcBef>
                <a:spcPts val="0"/>
              </a:spcBef>
              <a:spcAft>
                <a:spcPts val="0"/>
              </a:spcAft>
              <a:buClr>
                <a:schemeClr val="lt1"/>
              </a:buClr>
              <a:buSzPts val="1100"/>
              <a:buFont typeface="Lato"/>
              <a:buChar char="●"/>
            </a:pPr>
            <a:r>
              <a:rPr i="0" lang="en" sz="1100" u="none" cap="none" strike="noStrike">
                <a:solidFill>
                  <a:schemeClr val="lt1"/>
                </a:solidFill>
                <a:latin typeface="Lato"/>
                <a:ea typeface="Lato"/>
                <a:cs typeface="Lato"/>
                <a:sym typeface="Lato"/>
              </a:rPr>
              <a:t>Other traffic issues</a:t>
            </a:r>
            <a:endParaRPr i="0" sz="1100" u="none" cap="none" strike="noStrike">
              <a:solidFill>
                <a:schemeClr val="lt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1000"/>
              <a:buFont typeface="Arial"/>
              <a:buNone/>
            </a:pPr>
            <a:r>
              <a:rPr b="1" i="0" lang="en" sz="1100" u="none" cap="none" strike="noStrike">
                <a:solidFill>
                  <a:srgbClr val="71BD94"/>
                </a:solidFill>
                <a:latin typeface="Lato"/>
                <a:ea typeface="Lato"/>
                <a:cs typeface="Lato"/>
                <a:sym typeface="Lato"/>
              </a:rPr>
              <a:t>UTILITIES &amp; INFRASTRUCTURE</a:t>
            </a:r>
            <a:endParaRPr b="1" i="0" sz="1100" u="none" cap="none" strike="noStrike">
              <a:solidFill>
                <a:srgbClr val="71BD94"/>
              </a:solidFill>
              <a:latin typeface="Lato"/>
              <a:ea typeface="Lato"/>
              <a:cs typeface="Lato"/>
              <a:sym typeface="Lato"/>
            </a:endParaRPr>
          </a:p>
          <a:p>
            <a:pPr indent="-298450" lvl="0" marL="457200" marR="0" rtl="0" algn="l">
              <a:lnSpc>
                <a:spcPct val="115000"/>
              </a:lnSpc>
              <a:spcBef>
                <a:spcPts val="1200"/>
              </a:spcBef>
              <a:spcAft>
                <a:spcPts val="0"/>
              </a:spcAft>
              <a:buClr>
                <a:schemeClr val="lt1"/>
              </a:buClr>
              <a:buSzPts val="1100"/>
              <a:buFont typeface="Lato"/>
              <a:buChar char="●"/>
            </a:pPr>
            <a:r>
              <a:rPr i="0" lang="en" sz="1100" u="none" cap="none" strike="noStrike">
                <a:solidFill>
                  <a:schemeClr val="lt1"/>
                </a:solidFill>
                <a:latin typeface="Lato"/>
                <a:ea typeface="Lato"/>
                <a:cs typeface="Lato"/>
                <a:sym typeface="Lato"/>
              </a:rPr>
              <a:t>Electric substation</a:t>
            </a:r>
            <a:endParaRPr i="0" sz="1100" u="none" cap="none" strike="noStrike">
              <a:solidFill>
                <a:schemeClr val="lt1"/>
              </a:solidFill>
              <a:latin typeface="Lato"/>
              <a:ea typeface="Lato"/>
              <a:cs typeface="Lato"/>
              <a:sym typeface="Lato"/>
            </a:endParaRPr>
          </a:p>
          <a:p>
            <a:pPr indent="-298450" lvl="0" marL="457200" marR="0" rtl="0" algn="l">
              <a:lnSpc>
                <a:spcPct val="115000"/>
              </a:lnSpc>
              <a:spcBef>
                <a:spcPts val="0"/>
              </a:spcBef>
              <a:spcAft>
                <a:spcPts val="0"/>
              </a:spcAft>
              <a:buClr>
                <a:schemeClr val="lt1"/>
              </a:buClr>
              <a:buSzPts val="1100"/>
              <a:buFont typeface="Lato"/>
              <a:buChar char="●"/>
            </a:pPr>
            <a:r>
              <a:rPr i="0" lang="en" sz="1100" u="none" cap="none" strike="noStrike">
                <a:solidFill>
                  <a:schemeClr val="lt1"/>
                </a:solidFill>
                <a:latin typeface="Lato"/>
                <a:ea typeface="Lato"/>
                <a:cs typeface="Lato"/>
                <a:sym typeface="Lato"/>
              </a:rPr>
              <a:t>Natural gas pipeline</a:t>
            </a:r>
            <a:endParaRPr i="0" sz="1100" u="none" cap="none" strike="noStrike">
              <a:solidFill>
                <a:schemeClr val="lt1"/>
              </a:solidFill>
              <a:latin typeface="Lato"/>
              <a:ea typeface="Lato"/>
              <a:cs typeface="Lato"/>
              <a:sym typeface="Lato"/>
            </a:endParaRPr>
          </a:p>
          <a:p>
            <a:pPr indent="-298450" lvl="0" marL="457200" marR="0" rtl="0" algn="l">
              <a:lnSpc>
                <a:spcPct val="115000"/>
              </a:lnSpc>
              <a:spcBef>
                <a:spcPts val="0"/>
              </a:spcBef>
              <a:spcAft>
                <a:spcPts val="0"/>
              </a:spcAft>
              <a:buClr>
                <a:schemeClr val="lt1"/>
              </a:buClr>
              <a:buSzPts val="1100"/>
              <a:buFont typeface="Lato"/>
              <a:buChar char="●"/>
            </a:pPr>
            <a:r>
              <a:rPr i="0" lang="en" sz="1100" u="none" cap="none" strike="noStrike">
                <a:solidFill>
                  <a:schemeClr val="lt1"/>
                </a:solidFill>
                <a:latin typeface="Lato"/>
                <a:ea typeface="Lato"/>
                <a:cs typeface="Lato"/>
                <a:sym typeface="Lato"/>
              </a:rPr>
              <a:t>Wastewater pipes</a:t>
            </a:r>
            <a:endParaRPr i="0" sz="1100" u="none" cap="none" strike="noStrike">
              <a:solidFill>
                <a:schemeClr val="lt1"/>
              </a:solidFill>
              <a:latin typeface="Lato"/>
              <a:ea typeface="Lato"/>
              <a:cs typeface="Lato"/>
              <a:sym typeface="Lato"/>
            </a:endParaRPr>
          </a:p>
          <a:p>
            <a:pPr indent="-298450" lvl="0" marL="457200" marR="0" rtl="0" algn="l">
              <a:lnSpc>
                <a:spcPct val="115000"/>
              </a:lnSpc>
              <a:spcBef>
                <a:spcPts val="0"/>
              </a:spcBef>
              <a:spcAft>
                <a:spcPts val="0"/>
              </a:spcAft>
              <a:buClr>
                <a:schemeClr val="lt1"/>
              </a:buClr>
              <a:buSzPts val="1100"/>
              <a:buFont typeface="Lato"/>
              <a:buChar char="●"/>
            </a:pPr>
            <a:r>
              <a:rPr i="0" lang="en" sz="1100" u="none" cap="none" strike="noStrike">
                <a:solidFill>
                  <a:schemeClr val="lt1"/>
                </a:solidFill>
                <a:latin typeface="Lato"/>
                <a:ea typeface="Lato"/>
                <a:cs typeface="Lato"/>
                <a:sym typeface="Lato"/>
              </a:rPr>
              <a:t>Water line from Oswego</a:t>
            </a:r>
            <a:endParaRPr i="0" sz="1100" u="none" cap="none" strike="noStrike">
              <a:solidFill>
                <a:schemeClr val="lt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1000"/>
              <a:buFont typeface="Arial"/>
              <a:buNone/>
            </a:pPr>
            <a:r>
              <a:rPr b="1" i="0" lang="en" sz="1100" u="none" cap="none" strike="noStrike">
                <a:solidFill>
                  <a:srgbClr val="71BD94"/>
                </a:solidFill>
                <a:latin typeface="Lato"/>
                <a:ea typeface="Lato"/>
                <a:cs typeface="Lato"/>
                <a:sym typeface="Lato"/>
              </a:rPr>
              <a:t>USE AND CONSUMPTION OF ELECTRICITY</a:t>
            </a:r>
            <a:endParaRPr b="1" i="0" sz="1100" u="none" cap="none" strike="noStrike">
              <a:solidFill>
                <a:srgbClr val="71BD94"/>
              </a:solidFill>
              <a:latin typeface="Lato"/>
              <a:ea typeface="Lato"/>
              <a:cs typeface="Lato"/>
              <a:sym typeface="Lato"/>
            </a:endParaRPr>
          </a:p>
          <a:p>
            <a:pPr indent="-298450" lvl="0" marL="457200" marR="0" rtl="0" algn="l">
              <a:lnSpc>
                <a:spcPct val="115000"/>
              </a:lnSpc>
              <a:spcBef>
                <a:spcPts val="1200"/>
              </a:spcBef>
              <a:spcAft>
                <a:spcPts val="0"/>
              </a:spcAft>
              <a:buClr>
                <a:schemeClr val="lt1"/>
              </a:buClr>
              <a:buSzPts val="1100"/>
              <a:buFont typeface="Lato"/>
              <a:buChar char="●"/>
            </a:pPr>
            <a:r>
              <a:rPr i="0" lang="en" sz="1100" u="none" cap="none" strike="noStrike">
                <a:solidFill>
                  <a:schemeClr val="lt1"/>
                </a:solidFill>
                <a:latin typeface="Lato"/>
                <a:ea typeface="Lato"/>
                <a:cs typeface="Lato"/>
                <a:sym typeface="Lato"/>
              </a:rPr>
              <a:t>On-site renewables</a:t>
            </a:r>
            <a:endParaRPr i="0" sz="1100" u="none" cap="none" strike="noStrike">
              <a:solidFill>
                <a:schemeClr val="lt1"/>
              </a:solidFill>
              <a:latin typeface="Lato"/>
              <a:ea typeface="Lato"/>
              <a:cs typeface="Lato"/>
              <a:sym typeface="Lato"/>
            </a:endParaRPr>
          </a:p>
          <a:p>
            <a:pPr indent="-298450" lvl="0" marL="457200" marR="0" rtl="0" algn="l">
              <a:lnSpc>
                <a:spcPct val="115000"/>
              </a:lnSpc>
              <a:spcBef>
                <a:spcPts val="0"/>
              </a:spcBef>
              <a:spcAft>
                <a:spcPts val="0"/>
              </a:spcAft>
              <a:buClr>
                <a:schemeClr val="lt1"/>
              </a:buClr>
              <a:buSzPts val="1100"/>
              <a:buFont typeface="Lato"/>
              <a:buChar char="●"/>
            </a:pPr>
            <a:r>
              <a:rPr i="0" lang="en" sz="1100" u="none" cap="none" strike="noStrike">
                <a:solidFill>
                  <a:schemeClr val="lt1"/>
                </a:solidFill>
                <a:latin typeface="Lato"/>
                <a:ea typeface="Lato"/>
                <a:cs typeface="Lato"/>
                <a:sym typeface="Lato"/>
              </a:rPr>
              <a:t>Off-site renewables</a:t>
            </a:r>
            <a:endParaRPr i="0" sz="1100" u="none" cap="none" strike="noStrike">
              <a:solidFill>
                <a:schemeClr val="lt1"/>
              </a:solidFill>
              <a:latin typeface="Lato"/>
              <a:ea typeface="Lato"/>
              <a:cs typeface="Lato"/>
              <a:sym typeface="Lato"/>
            </a:endParaRPr>
          </a:p>
          <a:p>
            <a:pPr indent="-298450" lvl="0" marL="457200" marR="0" rtl="0" algn="l">
              <a:lnSpc>
                <a:spcPct val="115000"/>
              </a:lnSpc>
              <a:spcBef>
                <a:spcPts val="0"/>
              </a:spcBef>
              <a:spcAft>
                <a:spcPts val="0"/>
              </a:spcAft>
              <a:buClr>
                <a:schemeClr val="lt1"/>
              </a:buClr>
              <a:buSzPts val="1100"/>
              <a:buFont typeface="Lato"/>
              <a:buChar char="●"/>
            </a:pPr>
            <a:r>
              <a:rPr i="0" lang="en" sz="1100" u="none" cap="none" strike="noStrike">
                <a:solidFill>
                  <a:schemeClr val="lt1"/>
                </a:solidFill>
                <a:latin typeface="Lato"/>
                <a:ea typeface="Lato"/>
                <a:cs typeface="Lato"/>
                <a:sym typeface="Lato"/>
              </a:rPr>
              <a:t>Nuclear power</a:t>
            </a:r>
            <a:endParaRPr i="0" sz="1100" u="none" cap="none" strike="noStrike">
              <a:solidFill>
                <a:schemeClr val="lt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1000"/>
              <a:buFont typeface="Arial"/>
              <a:buNone/>
            </a:pPr>
            <a:r>
              <a:t/>
            </a:r>
            <a:endParaRPr i="0" sz="1100" u="none" cap="none" strike="noStrike">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34707c610c5_2_27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990"/>
              <a:buFont typeface="Arial"/>
              <a:buNone/>
            </a:pPr>
            <a:r>
              <a:rPr b="1" lang="en" sz="2300">
                <a:solidFill>
                  <a:srgbClr val="71BD94"/>
                </a:solidFill>
              </a:rPr>
              <a:t>DESTRUCTION OF WETLANDS</a:t>
            </a:r>
            <a:endParaRPr b="1" sz="2300">
              <a:solidFill>
                <a:srgbClr val="71BD94"/>
              </a:solidFill>
            </a:endParaRPr>
          </a:p>
        </p:txBody>
      </p:sp>
      <p:sp>
        <p:nvSpPr>
          <p:cNvPr id="389" name="Google Shape;389;g34707c610c5_2_271"/>
          <p:cNvSpPr txBox="1"/>
          <p:nvPr>
            <p:ph idx="1" type="body"/>
          </p:nvPr>
        </p:nvSpPr>
        <p:spPr>
          <a:xfrm>
            <a:off x="368375" y="1567550"/>
            <a:ext cx="3510000" cy="29112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Micron Project to destroy 200 acres of wetlands</a:t>
            </a:r>
            <a:endParaRPr sz="1600"/>
          </a:p>
          <a:p>
            <a:pPr indent="-330200" lvl="0" marL="457200" rtl="0" algn="l">
              <a:spcBef>
                <a:spcPts val="0"/>
              </a:spcBef>
              <a:spcAft>
                <a:spcPts val="0"/>
              </a:spcAft>
              <a:buSzPts val="1600"/>
              <a:buChar char="●"/>
            </a:pPr>
            <a:r>
              <a:rPr lang="en" sz="1600"/>
              <a:t>Subject to the Clean Water Act</a:t>
            </a:r>
            <a:endParaRPr sz="1600"/>
          </a:p>
          <a:p>
            <a:pPr indent="-330200" lvl="0" marL="457200" rtl="0" algn="l">
              <a:spcBef>
                <a:spcPts val="0"/>
              </a:spcBef>
              <a:spcAft>
                <a:spcPts val="0"/>
              </a:spcAft>
              <a:buSzPts val="1600"/>
              <a:buChar char="●"/>
            </a:pPr>
            <a:r>
              <a:rPr lang="en" sz="1600"/>
              <a:t>Micron’s working with The Wetland Trust to develop an offsite mitigation plan</a:t>
            </a:r>
            <a:endParaRPr sz="1600"/>
          </a:p>
          <a:p>
            <a:pPr indent="-330200" lvl="0" marL="457200" rtl="0" algn="l">
              <a:spcBef>
                <a:spcPts val="0"/>
              </a:spcBef>
              <a:spcAft>
                <a:spcPts val="0"/>
              </a:spcAft>
              <a:buSzPts val="1600"/>
              <a:buChar char="●"/>
            </a:pPr>
            <a:r>
              <a:rPr lang="en" sz="1600"/>
              <a:t>Home to endangered species: Indiana Bat, Northern Long-Eared Bat, Sedge Wren</a:t>
            </a:r>
            <a:endParaRPr sz="1600"/>
          </a:p>
          <a:p>
            <a:pPr indent="0" lvl="0" marL="457200" rtl="0" algn="l">
              <a:spcBef>
                <a:spcPts val="1200"/>
              </a:spcBef>
              <a:spcAft>
                <a:spcPts val="1200"/>
              </a:spcAft>
              <a:buNone/>
            </a:pPr>
            <a:r>
              <a:t/>
            </a:r>
            <a:endParaRPr/>
          </a:p>
        </p:txBody>
      </p:sp>
      <p:pic>
        <p:nvPicPr>
          <p:cNvPr id="390" name="Google Shape;390;g34707c610c5_2_271"/>
          <p:cNvPicPr preferRelativeResize="0"/>
          <p:nvPr/>
        </p:nvPicPr>
        <p:blipFill>
          <a:blip r:embed="rId3">
            <a:alphaModFix/>
          </a:blip>
          <a:stretch>
            <a:fillRect/>
          </a:stretch>
        </p:blipFill>
        <p:spPr>
          <a:xfrm>
            <a:off x="4119550" y="1237213"/>
            <a:ext cx="4762500" cy="3571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34707c610c5_2_27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990"/>
              <a:buFont typeface="Arial"/>
              <a:buNone/>
            </a:pPr>
            <a:r>
              <a:rPr b="1" lang="en">
                <a:solidFill>
                  <a:srgbClr val="71BD94"/>
                </a:solidFill>
              </a:rPr>
              <a:t>UTILITIES AND WATER USE</a:t>
            </a:r>
            <a:endParaRPr b="1">
              <a:solidFill>
                <a:srgbClr val="71BD94"/>
              </a:solidFill>
            </a:endParaRPr>
          </a:p>
          <a:p>
            <a:pPr indent="0" lvl="0" marL="0" rtl="0" algn="l">
              <a:spcBef>
                <a:spcPts val="0"/>
              </a:spcBef>
              <a:spcAft>
                <a:spcPts val="0"/>
              </a:spcAft>
              <a:buNone/>
            </a:pPr>
            <a:r>
              <a:t/>
            </a:r>
            <a:endParaRPr sz="2500"/>
          </a:p>
        </p:txBody>
      </p:sp>
      <p:sp>
        <p:nvSpPr>
          <p:cNvPr id="396" name="Google Shape;396;g34707c610c5_2_277"/>
          <p:cNvSpPr txBox="1"/>
          <p:nvPr>
            <p:ph idx="1" type="body"/>
          </p:nvPr>
        </p:nvSpPr>
        <p:spPr>
          <a:xfrm>
            <a:off x="750000" y="1209650"/>
            <a:ext cx="7945500" cy="34512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sz="2122"/>
              <a:t>Energy Use</a:t>
            </a:r>
            <a:endParaRPr sz="2122"/>
          </a:p>
          <a:p>
            <a:pPr indent="-312987" lvl="0" marL="457200" rtl="0" algn="l">
              <a:spcBef>
                <a:spcPts val="1200"/>
              </a:spcBef>
              <a:spcAft>
                <a:spcPts val="0"/>
              </a:spcAft>
              <a:buSzPct val="100000"/>
              <a:buChar char="●"/>
            </a:pPr>
            <a:r>
              <a:rPr lang="en" sz="1714"/>
              <a:t>Micron will use to use 7.15 million MWhrs per year of electricity </a:t>
            </a:r>
            <a:endParaRPr sz="1714"/>
          </a:p>
          <a:p>
            <a:pPr indent="-312987" lvl="0" marL="457200" rtl="0" algn="l">
              <a:spcBef>
                <a:spcPts val="0"/>
              </a:spcBef>
              <a:spcAft>
                <a:spcPts val="0"/>
              </a:spcAft>
              <a:buSzPct val="100000"/>
              <a:buChar char="●"/>
            </a:pPr>
            <a:r>
              <a:rPr lang="en" sz="1714"/>
              <a:t>Will need 24/7 power</a:t>
            </a:r>
            <a:endParaRPr sz="1714"/>
          </a:p>
          <a:p>
            <a:pPr indent="-312987" lvl="0" marL="457200" rtl="0" algn="l">
              <a:spcBef>
                <a:spcPts val="0"/>
              </a:spcBef>
              <a:spcAft>
                <a:spcPts val="0"/>
              </a:spcAft>
              <a:buSzPct val="100000"/>
              <a:buChar char="●"/>
            </a:pPr>
            <a:r>
              <a:rPr lang="en" sz="1714"/>
              <a:t>Unclear how Micron will meet their 100% renewable energy needs</a:t>
            </a:r>
            <a:endParaRPr sz="1714"/>
          </a:p>
          <a:p>
            <a:pPr indent="-312987" lvl="0" marL="457200" rtl="0" algn="l">
              <a:spcBef>
                <a:spcPts val="0"/>
              </a:spcBef>
              <a:spcAft>
                <a:spcPts val="0"/>
              </a:spcAft>
              <a:buSzPct val="100000"/>
              <a:buChar char="●"/>
            </a:pPr>
            <a:r>
              <a:rPr lang="en" sz="1714"/>
              <a:t>Will this have an impact on ratepayers</a:t>
            </a:r>
            <a:endParaRPr sz="1714"/>
          </a:p>
          <a:p>
            <a:pPr indent="0" lvl="0" marL="0" rtl="0" algn="l">
              <a:spcBef>
                <a:spcPts val="1200"/>
              </a:spcBef>
              <a:spcAft>
                <a:spcPts val="0"/>
              </a:spcAft>
              <a:buNone/>
            </a:pPr>
            <a:r>
              <a:rPr lang="en" sz="1928"/>
              <a:t>Water Use</a:t>
            </a:r>
            <a:endParaRPr sz="1928"/>
          </a:p>
          <a:p>
            <a:pPr indent="-302418" lvl="0" marL="457200" rtl="0" algn="l">
              <a:spcBef>
                <a:spcPts val="1200"/>
              </a:spcBef>
              <a:spcAft>
                <a:spcPts val="0"/>
              </a:spcAft>
              <a:buSzPct val="87476"/>
              <a:buChar char="●"/>
            </a:pPr>
            <a:r>
              <a:rPr lang="en" sz="1714"/>
              <a:t>Micron is expected to pull 48 million gallons of water per day from Lake Ontario – More than the City of Syracuse uses per day</a:t>
            </a:r>
            <a:endParaRPr sz="1714"/>
          </a:p>
          <a:p>
            <a:pPr indent="-302418" lvl="0" marL="457200" rtl="0" algn="l">
              <a:spcBef>
                <a:spcPts val="0"/>
              </a:spcBef>
              <a:spcAft>
                <a:spcPts val="0"/>
              </a:spcAft>
              <a:buSzPct val="87476"/>
              <a:buChar char="●"/>
            </a:pPr>
            <a:r>
              <a:rPr lang="en" sz="1714"/>
              <a:t>Micron’s liquid waste generation per day is expected to be 8-20 million gallons</a:t>
            </a:r>
            <a:endParaRPr sz="1714"/>
          </a:p>
          <a:p>
            <a:pPr indent="-302418" lvl="0" marL="457200" rtl="0" algn="l">
              <a:spcBef>
                <a:spcPts val="0"/>
              </a:spcBef>
              <a:spcAft>
                <a:spcPts val="0"/>
              </a:spcAft>
              <a:buSzPct val="87476"/>
              <a:buChar char="●"/>
            </a:pPr>
            <a:r>
              <a:rPr lang="en" sz="1714"/>
              <a:t>Will need to treat wastewater before returning it to  Lake Ontario</a:t>
            </a:r>
            <a:endParaRPr sz="1500"/>
          </a:p>
          <a:p>
            <a:pPr indent="0" lvl="0" marL="0" rtl="0" algn="l">
              <a:spcBef>
                <a:spcPts val="1200"/>
              </a:spcBef>
              <a:spcAft>
                <a:spcPts val="0"/>
              </a:spcAft>
              <a:buNone/>
            </a:pPr>
            <a:r>
              <a:t/>
            </a:r>
            <a:endParaRPr sz="1500"/>
          </a:p>
          <a:p>
            <a:pPr indent="0" lvl="0" marL="0" rtl="0" algn="l">
              <a:spcBef>
                <a:spcPts val="1200"/>
              </a:spcBef>
              <a:spcAft>
                <a:spcPts val="1200"/>
              </a:spcAft>
              <a:buNone/>
            </a:pPr>
            <a:r>
              <a:t/>
            </a:r>
            <a:endParaRPr sz="1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347e4904a49_0_0"/>
          <p:cNvSpPr txBox="1"/>
          <p:nvPr>
            <p:ph type="ctrTitle"/>
          </p:nvPr>
        </p:nvSpPr>
        <p:spPr>
          <a:xfrm>
            <a:off x="5865650" y="531075"/>
            <a:ext cx="3160800" cy="4278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t/>
            </a:r>
            <a:endParaRPr b="1" i="1" sz="1790">
              <a:solidFill>
                <a:srgbClr val="71BD94"/>
              </a:solidFill>
            </a:endParaRPr>
          </a:p>
          <a:p>
            <a:pPr indent="0" lvl="0" marL="0" rtl="0" algn="l">
              <a:lnSpc>
                <a:spcPct val="100000"/>
              </a:lnSpc>
              <a:spcBef>
                <a:spcPts val="0"/>
              </a:spcBef>
              <a:spcAft>
                <a:spcPts val="0"/>
              </a:spcAft>
              <a:buSzPts val="990"/>
              <a:buNone/>
            </a:pPr>
            <a:r>
              <a:t/>
            </a:r>
            <a:endParaRPr i="1" sz="1690">
              <a:solidFill>
                <a:srgbClr val="71BD94"/>
              </a:solidFill>
              <a:latin typeface="Lato"/>
              <a:ea typeface="Lato"/>
              <a:cs typeface="Lato"/>
              <a:sym typeface="Lato"/>
            </a:endParaRPr>
          </a:p>
          <a:p>
            <a:pPr indent="-323215" lvl="0" marL="457200" rtl="0" algn="l">
              <a:lnSpc>
                <a:spcPct val="100000"/>
              </a:lnSpc>
              <a:spcBef>
                <a:spcPts val="0"/>
              </a:spcBef>
              <a:spcAft>
                <a:spcPts val="0"/>
              </a:spcAft>
              <a:buClr>
                <a:srgbClr val="71BD94"/>
              </a:buClr>
              <a:buSzPts val="1490"/>
              <a:buChar char="●"/>
            </a:pPr>
            <a:r>
              <a:rPr b="1" i="1" lang="en" sz="1490">
                <a:solidFill>
                  <a:srgbClr val="71BD94"/>
                </a:solidFill>
              </a:rPr>
              <a:t>JOBS TO MOVE AMERICA</a:t>
            </a:r>
            <a:endParaRPr b="1" i="1" sz="1490">
              <a:solidFill>
                <a:srgbClr val="71BD94"/>
              </a:solidFill>
            </a:endParaRPr>
          </a:p>
          <a:p>
            <a:pPr indent="0" lvl="0" marL="457200" rtl="0" algn="l">
              <a:lnSpc>
                <a:spcPct val="100000"/>
              </a:lnSpc>
              <a:spcBef>
                <a:spcPts val="0"/>
              </a:spcBef>
              <a:spcAft>
                <a:spcPts val="0"/>
              </a:spcAft>
              <a:buSzPts val="990"/>
              <a:buNone/>
            </a:pPr>
            <a:r>
              <a:t/>
            </a:r>
            <a:endParaRPr b="1" i="1" sz="1490">
              <a:solidFill>
                <a:srgbClr val="71BD94"/>
              </a:solidFill>
            </a:endParaRPr>
          </a:p>
          <a:p>
            <a:pPr indent="-323215" lvl="0" marL="457200" rtl="0" algn="l">
              <a:lnSpc>
                <a:spcPct val="100000"/>
              </a:lnSpc>
              <a:spcBef>
                <a:spcPts val="0"/>
              </a:spcBef>
              <a:spcAft>
                <a:spcPts val="0"/>
              </a:spcAft>
              <a:buClr>
                <a:srgbClr val="71BD94"/>
              </a:buClr>
              <a:buSzPts val="1490"/>
              <a:buChar char="●"/>
            </a:pPr>
            <a:r>
              <a:rPr b="1" i="1" lang="en" sz="1490">
                <a:solidFill>
                  <a:srgbClr val="71BD94"/>
                </a:solidFill>
              </a:rPr>
              <a:t>URBAN JOBS TASK FORCE</a:t>
            </a:r>
            <a:endParaRPr b="1" i="1" sz="1490">
              <a:solidFill>
                <a:srgbClr val="71BD94"/>
              </a:solidFill>
            </a:endParaRPr>
          </a:p>
          <a:p>
            <a:pPr indent="0" lvl="0" marL="457200" rtl="0" algn="l">
              <a:lnSpc>
                <a:spcPct val="100000"/>
              </a:lnSpc>
              <a:spcBef>
                <a:spcPts val="0"/>
              </a:spcBef>
              <a:spcAft>
                <a:spcPts val="0"/>
              </a:spcAft>
              <a:buSzPts val="990"/>
              <a:buNone/>
            </a:pPr>
            <a:r>
              <a:t/>
            </a:r>
            <a:endParaRPr b="1" i="1" sz="1490">
              <a:solidFill>
                <a:srgbClr val="71BD94"/>
              </a:solidFill>
            </a:endParaRPr>
          </a:p>
          <a:p>
            <a:pPr indent="-323215" lvl="0" marL="457200" rtl="0" algn="l">
              <a:lnSpc>
                <a:spcPct val="100000"/>
              </a:lnSpc>
              <a:spcBef>
                <a:spcPts val="0"/>
              </a:spcBef>
              <a:spcAft>
                <a:spcPts val="0"/>
              </a:spcAft>
              <a:buClr>
                <a:srgbClr val="71BD94"/>
              </a:buClr>
              <a:buSzPts val="1490"/>
              <a:buChar char="●"/>
            </a:pPr>
            <a:r>
              <a:rPr b="1" i="1" lang="en" sz="1490">
                <a:solidFill>
                  <a:srgbClr val="71BD94"/>
                </a:solidFill>
              </a:rPr>
              <a:t>IUE- CWA</a:t>
            </a:r>
            <a:endParaRPr b="1" i="1" sz="1490">
              <a:solidFill>
                <a:srgbClr val="71BD94"/>
              </a:solidFill>
            </a:endParaRPr>
          </a:p>
          <a:p>
            <a:pPr indent="0" lvl="0" marL="457200" rtl="0" algn="l">
              <a:lnSpc>
                <a:spcPct val="100000"/>
              </a:lnSpc>
              <a:spcBef>
                <a:spcPts val="0"/>
              </a:spcBef>
              <a:spcAft>
                <a:spcPts val="0"/>
              </a:spcAft>
              <a:buSzPts val="990"/>
              <a:buNone/>
            </a:pPr>
            <a:r>
              <a:t/>
            </a:r>
            <a:endParaRPr b="1" i="1" sz="1490">
              <a:solidFill>
                <a:srgbClr val="71BD94"/>
              </a:solidFill>
            </a:endParaRPr>
          </a:p>
          <a:p>
            <a:pPr indent="-323215" lvl="0" marL="457200" rtl="0" algn="l">
              <a:lnSpc>
                <a:spcPct val="100000"/>
              </a:lnSpc>
              <a:spcBef>
                <a:spcPts val="0"/>
              </a:spcBef>
              <a:spcAft>
                <a:spcPts val="0"/>
              </a:spcAft>
              <a:buClr>
                <a:srgbClr val="71BD94"/>
              </a:buClr>
              <a:buSzPts val="1490"/>
              <a:buChar char="●"/>
            </a:pPr>
            <a:r>
              <a:rPr b="1" i="1" lang="en" sz="1490">
                <a:solidFill>
                  <a:srgbClr val="71BD94"/>
                </a:solidFill>
              </a:rPr>
              <a:t>GREATER SYRACUSE LABOR COUNCIL</a:t>
            </a:r>
            <a:endParaRPr b="1" i="1" sz="1490">
              <a:solidFill>
                <a:srgbClr val="71BD94"/>
              </a:solidFill>
            </a:endParaRPr>
          </a:p>
          <a:p>
            <a:pPr indent="0" lvl="0" marL="457200" rtl="0" algn="l">
              <a:lnSpc>
                <a:spcPct val="100000"/>
              </a:lnSpc>
              <a:spcBef>
                <a:spcPts val="0"/>
              </a:spcBef>
              <a:spcAft>
                <a:spcPts val="0"/>
              </a:spcAft>
              <a:buSzPts val="990"/>
              <a:buNone/>
            </a:pPr>
            <a:r>
              <a:t/>
            </a:r>
            <a:endParaRPr b="1" i="1" sz="1490">
              <a:solidFill>
                <a:srgbClr val="71BD94"/>
              </a:solidFill>
            </a:endParaRPr>
          </a:p>
          <a:p>
            <a:pPr indent="-323215" lvl="0" marL="457200" rtl="0" algn="l">
              <a:lnSpc>
                <a:spcPct val="100000"/>
              </a:lnSpc>
              <a:spcBef>
                <a:spcPts val="0"/>
              </a:spcBef>
              <a:spcAft>
                <a:spcPts val="0"/>
              </a:spcAft>
              <a:buClr>
                <a:srgbClr val="71BD94"/>
              </a:buClr>
              <a:buSzPts val="1490"/>
              <a:buChar char="●"/>
            </a:pPr>
            <a:r>
              <a:rPr b="1" i="1" lang="en" sz="1490">
                <a:solidFill>
                  <a:srgbClr val="71BD94"/>
                </a:solidFill>
              </a:rPr>
              <a:t>CNY SOLIDARITY</a:t>
            </a:r>
            <a:endParaRPr b="1" i="1" sz="1490">
              <a:solidFill>
                <a:srgbClr val="71BD94"/>
              </a:solidFill>
            </a:endParaRPr>
          </a:p>
          <a:p>
            <a:pPr indent="0" lvl="0" marL="457200" rtl="0" algn="l">
              <a:lnSpc>
                <a:spcPct val="100000"/>
              </a:lnSpc>
              <a:spcBef>
                <a:spcPts val="0"/>
              </a:spcBef>
              <a:spcAft>
                <a:spcPts val="0"/>
              </a:spcAft>
              <a:buSzPts val="990"/>
              <a:buNone/>
            </a:pPr>
            <a:r>
              <a:t/>
            </a:r>
            <a:endParaRPr b="1" i="1" sz="1490">
              <a:solidFill>
                <a:srgbClr val="71BD94"/>
              </a:solidFill>
            </a:endParaRPr>
          </a:p>
          <a:p>
            <a:pPr indent="-323215" lvl="0" marL="457200" rtl="0" algn="l">
              <a:lnSpc>
                <a:spcPct val="100000"/>
              </a:lnSpc>
              <a:spcBef>
                <a:spcPts val="0"/>
              </a:spcBef>
              <a:spcAft>
                <a:spcPts val="0"/>
              </a:spcAft>
              <a:buClr>
                <a:srgbClr val="71BD94"/>
              </a:buClr>
              <a:buSzPts val="1490"/>
              <a:buChar char="●"/>
            </a:pPr>
            <a:r>
              <a:rPr b="1" i="1" lang="en" sz="1490">
                <a:solidFill>
                  <a:srgbClr val="71BD94"/>
                </a:solidFill>
              </a:rPr>
              <a:t>CITIZEN ACTION</a:t>
            </a:r>
            <a:endParaRPr b="1" i="1" sz="1490">
              <a:solidFill>
                <a:srgbClr val="71BD94"/>
              </a:solidFill>
            </a:endParaRPr>
          </a:p>
          <a:p>
            <a:pPr indent="0" lvl="0" marL="457200" rtl="0" algn="l">
              <a:lnSpc>
                <a:spcPct val="100000"/>
              </a:lnSpc>
              <a:spcBef>
                <a:spcPts val="0"/>
              </a:spcBef>
              <a:spcAft>
                <a:spcPts val="0"/>
              </a:spcAft>
              <a:buSzPts val="990"/>
              <a:buNone/>
            </a:pPr>
            <a:r>
              <a:t/>
            </a:r>
            <a:endParaRPr i="1" sz="1590">
              <a:solidFill>
                <a:srgbClr val="71BD94"/>
              </a:solidFill>
              <a:latin typeface="Lato"/>
              <a:ea typeface="Lato"/>
              <a:cs typeface="Lato"/>
              <a:sym typeface="Lato"/>
            </a:endParaRPr>
          </a:p>
          <a:p>
            <a:pPr indent="0" lvl="0" marL="457200" rtl="0" algn="l">
              <a:lnSpc>
                <a:spcPct val="100000"/>
              </a:lnSpc>
              <a:spcBef>
                <a:spcPts val="0"/>
              </a:spcBef>
              <a:spcAft>
                <a:spcPts val="0"/>
              </a:spcAft>
              <a:buSzPts val="990"/>
              <a:buNone/>
            </a:pPr>
            <a:r>
              <a:t/>
            </a:r>
            <a:endParaRPr i="1" sz="1590">
              <a:solidFill>
                <a:srgbClr val="71BD94"/>
              </a:solidFill>
              <a:latin typeface="Lato"/>
              <a:ea typeface="Lato"/>
              <a:cs typeface="Lato"/>
              <a:sym typeface="Lato"/>
            </a:endParaRPr>
          </a:p>
        </p:txBody>
      </p:sp>
      <p:sp>
        <p:nvSpPr>
          <p:cNvPr id="267" name="Google Shape;267;g347e4904a49_0_0"/>
          <p:cNvSpPr txBox="1"/>
          <p:nvPr/>
        </p:nvSpPr>
        <p:spPr>
          <a:xfrm>
            <a:off x="1010575" y="146525"/>
            <a:ext cx="7751400" cy="75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90">
                <a:solidFill>
                  <a:schemeClr val="lt1"/>
                </a:solidFill>
                <a:latin typeface="Montserrat"/>
                <a:ea typeface="Montserrat"/>
                <a:cs typeface="Montserrat"/>
                <a:sym typeface="Montserrat"/>
              </a:rPr>
              <a:t>CNY </a:t>
            </a:r>
            <a:r>
              <a:rPr b="1" lang="en" sz="2190">
                <a:solidFill>
                  <a:schemeClr val="lt1"/>
                </a:solidFill>
                <a:latin typeface="Montserrat"/>
                <a:ea typeface="Montserrat"/>
                <a:cs typeface="Montserrat"/>
                <a:sym typeface="Montserrat"/>
              </a:rPr>
              <a:t>GOOD JOBS &amp; EQUITABLE ACCESS </a:t>
            </a:r>
            <a:endParaRPr b="1" sz="2190">
              <a:solidFill>
                <a:schemeClr val="lt1"/>
              </a:solidFill>
              <a:latin typeface="Montserrat"/>
              <a:ea typeface="Montserrat"/>
              <a:cs typeface="Montserrat"/>
              <a:sym typeface="Montserrat"/>
            </a:endParaRPr>
          </a:p>
          <a:p>
            <a:pPr indent="0" lvl="0" marL="0" rtl="0" algn="ctr">
              <a:spcBef>
                <a:spcPts val="0"/>
              </a:spcBef>
              <a:spcAft>
                <a:spcPts val="0"/>
              </a:spcAft>
              <a:buClr>
                <a:srgbClr val="000000"/>
              </a:buClr>
              <a:buSzPts val="990"/>
              <a:buFont typeface="Arial"/>
              <a:buNone/>
            </a:pPr>
            <a:r>
              <a:rPr b="1" i="1" lang="en" sz="1790">
                <a:solidFill>
                  <a:srgbClr val="71BD94"/>
                </a:solidFill>
                <a:latin typeface="Montserrat"/>
                <a:ea typeface="Montserrat"/>
                <a:cs typeface="Montserrat"/>
                <a:sym typeface="Montserrat"/>
              </a:rPr>
              <a:t>WORKING GROUP </a:t>
            </a:r>
            <a:endParaRPr i="1" sz="1100">
              <a:solidFill>
                <a:srgbClr val="71BD94"/>
              </a:solidFill>
              <a:latin typeface="Lato"/>
              <a:ea typeface="Lato"/>
              <a:cs typeface="Lato"/>
              <a:sym typeface="Lato"/>
            </a:endParaRPr>
          </a:p>
        </p:txBody>
      </p:sp>
      <p:pic>
        <p:nvPicPr>
          <p:cNvPr id="268" name="Google Shape;268;g347e4904a49_0_0" title="Copy of LOGOS.jpg"/>
          <p:cNvPicPr preferRelativeResize="0"/>
          <p:nvPr/>
        </p:nvPicPr>
        <p:blipFill>
          <a:blip r:embed="rId3">
            <a:alphaModFix/>
          </a:blip>
          <a:stretch>
            <a:fillRect/>
          </a:stretch>
        </p:blipFill>
        <p:spPr>
          <a:xfrm>
            <a:off x="1010575" y="903425"/>
            <a:ext cx="4127050" cy="4127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34707c610c5_2_28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300">
                <a:solidFill>
                  <a:srgbClr val="71BD94"/>
                </a:solidFill>
              </a:rPr>
              <a:t>POLLUTION &amp; HEALTH AND SAFETY</a:t>
            </a:r>
            <a:endParaRPr/>
          </a:p>
        </p:txBody>
      </p:sp>
      <p:sp>
        <p:nvSpPr>
          <p:cNvPr id="402" name="Google Shape;402;g34707c610c5_2_282"/>
          <p:cNvSpPr txBox="1"/>
          <p:nvPr>
            <p:ph idx="1" type="body"/>
          </p:nvPr>
        </p:nvSpPr>
        <p:spPr>
          <a:xfrm>
            <a:off x="616650" y="1380900"/>
            <a:ext cx="8226600" cy="3286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500"/>
              <a:t>Pollution Concerns</a:t>
            </a:r>
            <a:endParaRPr sz="1500"/>
          </a:p>
          <a:p>
            <a:pPr indent="-311150" lvl="0" marL="457200" rtl="0" algn="l">
              <a:spcBef>
                <a:spcPts val="1200"/>
              </a:spcBef>
              <a:spcAft>
                <a:spcPts val="0"/>
              </a:spcAft>
              <a:buSzPts val="1300"/>
              <a:buChar char="●"/>
            </a:pPr>
            <a:r>
              <a:rPr lang="en"/>
              <a:t>Certain extremely hazardous substances. are essential to semiconductor production including PFAS forever chemicals</a:t>
            </a:r>
            <a:endParaRPr/>
          </a:p>
          <a:p>
            <a:pPr indent="-311150" lvl="0" marL="457200" rtl="0" algn="l">
              <a:spcBef>
                <a:spcPts val="0"/>
              </a:spcBef>
              <a:spcAft>
                <a:spcPts val="0"/>
              </a:spcAft>
              <a:buSzPts val="1300"/>
              <a:buChar char="●"/>
            </a:pPr>
            <a:r>
              <a:rPr lang="en"/>
              <a:t>Concerns around toxic gas emissions, wastewater treatment, and groundwater contamination </a:t>
            </a:r>
            <a:endParaRPr/>
          </a:p>
          <a:p>
            <a:pPr indent="-311150" lvl="0" marL="457200" rtl="0" algn="l">
              <a:spcBef>
                <a:spcPts val="0"/>
              </a:spcBef>
              <a:spcAft>
                <a:spcPts val="0"/>
              </a:spcAft>
              <a:buSzPts val="1300"/>
              <a:buChar char="●"/>
            </a:pPr>
            <a:r>
              <a:rPr lang="en"/>
              <a:t>Greenhouse Gas Emissions associated with facility</a:t>
            </a:r>
            <a:endParaRPr/>
          </a:p>
          <a:p>
            <a:pPr indent="0" lvl="0" marL="0" rtl="0" algn="l">
              <a:spcBef>
                <a:spcPts val="1200"/>
              </a:spcBef>
              <a:spcAft>
                <a:spcPts val="0"/>
              </a:spcAft>
              <a:buNone/>
            </a:pPr>
            <a:r>
              <a:rPr lang="en" sz="1500"/>
              <a:t>Impact on Health and Safety </a:t>
            </a:r>
            <a:endParaRPr sz="1500"/>
          </a:p>
          <a:p>
            <a:pPr indent="-311150" lvl="0" marL="457200" rtl="0" algn="l">
              <a:spcBef>
                <a:spcPts val="1200"/>
              </a:spcBef>
              <a:spcAft>
                <a:spcPts val="0"/>
              </a:spcAft>
              <a:buSzPts val="1300"/>
              <a:buChar char="●"/>
            </a:pPr>
            <a:r>
              <a:rPr lang="en"/>
              <a:t>Need  strong health safety procedures and training to protect workers from exposure to dangerous chemicals </a:t>
            </a:r>
            <a:endParaRPr/>
          </a:p>
          <a:p>
            <a:pPr indent="-311150" lvl="0" marL="457200" rtl="0" algn="l">
              <a:spcBef>
                <a:spcPts val="0"/>
              </a:spcBef>
              <a:spcAft>
                <a:spcPts val="0"/>
              </a:spcAft>
              <a:buSzPts val="1300"/>
              <a:buChar char="●"/>
            </a:pPr>
            <a:r>
              <a:rPr lang="en"/>
              <a:t>Burning of chemicals &amp; PFAS or wastewater leakages can have an impact on community health</a:t>
            </a:r>
            <a:endParaRPr/>
          </a:p>
          <a:p>
            <a:pPr indent="-311150" lvl="0" marL="457200" rtl="0" algn="l">
              <a:spcBef>
                <a:spcPts val="0"/>
              </a:spcBef>
              <a:spcAft>
                <a:spcPts val="0"/>
              </a:spcAft>
              <a:buSzPts val="1300"/>
              <a:buChar char="●"/>
            </a:pPr>
            <a:r>
              <a:rPr lang="en"/>
              <a:t>Need to review Micron’s chemical storage, transportation of chemicals, worker safety, emergency response, and disposal of solid chemicals and PFAS</a:t>
            </a:r>
            <a:endParaRPr/>
          </a:p>
          <a:p>
            <a:pPr indent="0" lvl="0" marL="0" rtl="0" algn="l">
              <a:spcBef>
                <a:spcPts val="1200"/>
              </a:spcBef>
              <a:spcAft>
                <a:spcPts val="12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3"/>
          <p:cNvSpPr txBox="1"/>
          <p:nvPr>
            <p:ph type="title"/>
          </p:nvPr>
        </p:nvSpPr>
        <p:spPr>
          <a:xfrm>
            <a:off x="2068175" y="393750"/>
            <a:ext cx="6777900" cy="9141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76190"/>
              <a:buNone/>
            </a:pPr>
            <a:r>
              <a:rPr b="1" lang="en" sz="3500"/>
              <a:t>CNY CALL TO ACTION! #1</a:t>
            </a:r>
            <a:endParaRPr b="1" sz="3500"/>
          </a:p>
          <a:p>
            <a:pPr indent="0" lvl="0" marL="0" rtl="0" algn="l">
              <a:lnSpc>
                <a:spcPct val="100000"/>
              </a:lnSpc>
              <a:spcBef>
                <a:spcPts val="0"/>
              </a:spcBef>
              <a:spcAft>
                <a:spcPts val="0"/>
              </a:spcAft>
              <a:buSzPct val="145454"/>
              <a:buNone/>
            </a:pPr>
            <a:r>
              <a:rPr b="1" i="1" lang="en" sz="1833">
                <a:solidFill>
                  <a:srgbClr val="61B282"/>
                </a:solidFill>
              </a:rPr>
              <a:t>THE GOOD JOBS AND EQUITABLE ACCESS  </a:t>
            </a:r>
            <a:r>
              <a:rPr b="1" i="1" lang="en" sz="1833">
                <a:solidFill>
                  <a:srgbClr val="61B282"/>
                </a:solidFill>
              </a:rPr>
              <a:t>PLATFORM</a:t>
            </a:r>
            <a:endParaRPr b="1" i="1" sz="1833">
              <a:solidFill>
                <a:srgbClr val="61B282"/>
              </a:solidFill>
            </a:endParaRPr>
          </a:p>
          <a:p>
            <a:pPr indent="0" lvl="0" marL="0" rtl="0" algn="l">
              <a:lnSpc>
                <a:spcPct val="100000"/>
              </a:lnSpc>
              <a:spcBef>
                <a:spcPts val="0"/>
              </a:spcBef>
              <a:spcAft>
                <a:spcPts val="0"/>
              </a:spcAft>
              <a:buSzPct val="76190"/>
              <a:buNone/>
            </a:pPr>
            <a:r>
              <a:t/>
            </a:r>
            <a:endParaRPr b="1" sz="3500">
              <a:solidFill>
                <a:srgbClr val="71BD94"/>
              </a:solidFill>
            </a:endParaRPr>
          </a:p>
          <a:p>
            <a:pPr indent="0" lvl="0" marL="0" rtl="0" algn="l">
              <a:lnSpc>
                <a:spcPct val="100000"/>
              </a:lnSpc>
              <a:spcBef>
                <a:spcPts val="0"/>
              </a:spcBef>
              <a:spcAft>
                <a:spcPts val="0"/>
              </a:spcAft>
              <a:buSzPct val="111111"/>
              <a:buNone/>
            </a:pPr>
            <a:r>
              <a:t/>
            </a:r>
            <a:endParaRPr b="1"/>
          </a:p>
        </p:txBody>
      </p:sp>
      <p:sp>
        <p:nvSpPr>
          <p:cNvPr id="408" name="Google Shape;408;p23"/>
          <p:cNvSpPr txBox="1"/>
          <p:nvPr>
            <p:ph idx="1" type="body"/>
          </p:nvPr>
        </p:nvSpPr>
        <p:spPr>
          <a:xfrm>
            <a:off x="2729075" y="1555525"/>
            <a:ext cx="6357300" cy="3169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405"/>
              <a:buNone/>
            </a:pPr>
            <a:r>
              <a:t/>
            </a:r>
            <a:endParaRPr b="1" sz="1100"/>
          </a:p>
          <a:p>
            <a:pPr indent="0" lvl="0" marL="914400" rtl="0" algn="l">
              <a:lnSpc>
                <a:spcPct val="100000"/>
              </a:lnSpc>
              <a:spcBef>
                <a:spcPts val="1200"/>
              </a:spcBef>
              <a:spcAft>
                <a:spcPts val="0"/>
              </a:spcAft>
              <a:buNone/>
            </a:pPr>
            <a:r>
              <a:t/>
            </a:r>
            <a:endParaRPr b="1" sz="1100"/>
          </a:p>
          <a:p>
            <a:pPr indent="0" lvl="0" marL="0" rtl="0" algn="l">
              <a:lnSpc>
                <a:spcPct val="100000"/>
              </a:lnSpc>
              <a:spcBef>
                <a:spcPts val="1200"/>
              </a:spcBef>
              <a:spcAft>
                <a:spcPts val="0"/>
              </a:spcAft>
              <a:buNone/>
            </a:pPr>
            <a:r>
              <a:rPr b="1" lang="en" sz="2000"/>
              <a:t>PLEASE </a:t>
            </a:r>
            <a:r>
              <a:rPr b="1" lang="en" sz="2000"/>
              <a:t>SCAN QR CODE </a:t>
            </a:r>
            <a:endParaRPr b="1" sz="2000"/>
          </a:p>
          <a:p>
            <a:pPr indent="0" lvl="0" marL="0" rtl="0" algn="l">
              <a:lnSpc>
                <a:spcPct val="100000"/>
              </a:lnSpc>
              <a:spcBef>
                <a:spcPts val="1200"/>
              </a:spcBef>
              <a:spcAft>
                <a:spcPts val="0"/>
              </a:spcAft>
              <a:buNone/>
            </a:pPr>
            <a:r>
              <a:rPr b="1" lang="en" sz="2000"/>
              <a:t>AND  SIGN PLATFORM :</a:t>
            </a:r>
            <a:endParaRPr b="1" sz="2000"/>
          </a:p>
          <a:p>
            <a:pPr indent="0" lvl="0" marL="0" rtl="0" algn="l">
              <a:lnSpc>
                <a:spcPct val="100000"/>
              </a:lnSpc>
              <a:spcBef>
                <a:spcPts val="1200"/>
              </a:spcBef>
              <a:spcAft>
                <a:spcPts val="0"/>
              </a:spcAft>
              <a:buNone/>
            </a:pPr>
            <a:r>
              <a:t/>
            </a:r>
            <a:endParaRPr b="1" sz="2100"/>
          </a:p>
          <a:p>
            <a:pPr indent="0" lvl="0" marL="0" rtl="0" algn="l">
              <a:lnSpc>
                <a:spcPct val="115000"/>
              </a:lnSpc>
              <a:spcBef>
                <a:spcPts val="1200"/>
              </a:spcBef>
              <a:spcAft>
                <a:spcPts val="0"/>
              </a:spcAft>
              <a:buSzPts val="1405"/>
              <a:buNone/>
            </a:pPr>
            <a:r>
              <a:rPr b="1" i="1" lang="en" sz="1400">
                <a:solidFill>
                  <a:srgbClr val="71BD94"/>
                </a:solidFill>
              </a:rPr>
              <a:t>REMEMBER TO </a:t>
            </a:r>
            <a:r>
              <a:rPr b="1" i="1" lang="en" sz="1400">
                <a:solidFill>
                  <a:srgbClr val="71BD94"/>
                </a:solidFill>
              </a:rPr>
              <a:t>CHECK THE BOX : </a:t>
            </a:r>
            <a:endParaRPr b="1" i="1" sz="1400">
              <a:solidFill>
                <a:srgbClr val="71BD94"/>
              </a:solidFill>
            </a:endParaRPr>
          </a:p>
          <a:p>
            <a:pPr indent="0" lvl="0" marL="0" rtl="0" algn="l">
              <a:lnSpc>
                <a:spcPct val="115000"/>
              </a:lnSpc>
              <a:spcBef>
                <a:spcPts val="1200"/>
              </a:spcBef>
              <a:spcAft>
                <a:spcPts val="0"/>
              </a:spcAft>
              <a:buSzPts val="1405"/>
              <a:buNone/>
            </a:pPr>
            <a:r>
              <a:rPr b="1" i="1" lang="en" sz="1400">
                <a:solidFill>
                  <a:srgbClr val="71BD94"/>
                </a:solidFill>
              </a:rPr>
              <a:t>“</a:t>
            </a:r>
            <a:r>
              <a:rPr b="1" i="1" lang="en" sz="1400">
                <a:solidFill>
                  <a:srgbClr val="71BD94"/>
                </a:solidFill>
              </a:rPr>
              <a:t>YES, I WANT TO HELP WITH ENVIRO REVIEW COMMENTS”</a:t>
            </a:r>
            <a:endParaRPr b="1" i="1" sz="1400">
              <a:solidFill>
                <a:srgbClr val="71BD94"/>
              </a:solidFill>
            </a:endParaRPr>
          </a:p>
          <a:p>
            <a:pPr indent="0" lvl="0" marL="0" rtl="0" algn="l">
              <a:lnSpc>
                <a:spcPct val="115000"/>
              </a:lnSpc>
              <a:spcBef>
                <a:spcPts val="1200"/>
              </a:spcBef>
              <a:spcAft>
                <a:spcPts val="0"/>
              </a:spcAft>
              <a:buSzPts val="1405"/>
              <a:buNone/>
            </a:pPr>
            <a:r>
              <a:rPr b="1" i="1" lang="en" sz="900">
                <a:solidFill>
                  <a:srgbClr val="71BD94"/>
                </a:solidFill>
              </a:rPr>
              <a:t> </a:t>
            </a:r>
            <a:r>
              <a:rPr b="1" i="1" lang="en" sz="900">
                <a:solidFill>
                  <a:srgbClr val="71BD94"/>
                </a:solidFill>
              </a:rPr>
              <a:t>(WE WILL CONTACT YOU WITH INFORMATION AND INSTRUCTIONS ON WHERE TO SUBMIT AND BY WHEN)</a:t>
            </a:r>
            <a:endParaRPr b="1" i="1" sz="900">
              <a:solidFill>
                <a:srgbClr val="71BD94"/>
              </a:solidFill>
            </a:endParaRPr>
          </a:p>
          <a:p>
            <a:pPr indent="0" lvl="0" marL="0" rtl="0" algn="l">
              <a:lnSpc>
                <a:spcPct val="115000"/>
              </a:lnSpc>
              <a:spcBef>
                <a:spcPts val="1200"/>
              </a:spcBef>
              <a:spcAft>
                <a:spcPts val="0"/>
              </a:spcAft>
              <a:buSzPts val="1405"/>
              <a:buNone/>
            </a:pPr>
            <a:r>
              <a:t/>
            </a:r>
            <a:endParaRPr b="1" sz="1000"/>
          </a:p>
        </p:txBody>
      </p:sp>
      <p:pic>
        <p:nvPicPr>
          <p:cNvPr id="409" name="Google Shape;409;p23" title="Untitled design.png"/>
          <p:cNvPicPr preferRelativeResize="0"/>
          <p:nvPr/>
        </p:nvPicPr>
        <p:blipFill>
          <a:blip r:embed="rId3">
            <a:alphaModFix/>
          </a:blip>
          <a:stretch>
            <a:fillRect/>
          </a:stretch>
        </p:blipFill>
        <p:spPr>
          <a:xfrm>
            <a:off x="6514600" y="1716875"/>
            <a:ext cx="2056875" cy="2056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34705566efb_0_5"/>
          <p:cNvSpPr txBox="1"/>
          <p:nvPr>
            <p:ph type="title"/>
          </p:nvPr>
        </p:nvSpPr>
        <p:spPr>
          <a:xfrm>
            <a:off x="1983975" y="254650"/>
            <a:ext cx="6835500" cy="14208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667"/>
              <a:buNone/>
            </a:pPr>
            <a:r>
              <a:rPr b="1" lang="en" sz="3500"/>
              <a:t>CNY CALL TO ACTION #2</a:t>
            </a:r>
            <a:endParaRPr b="1" sz="3500"/>
          </a:p>
          <a:p>
            <a:pPr indent="0" lvl="0" marL="0" rtl="0" algn="ctr">
              <a:lnSpc>
                <a:spcPct val="100000"/>
              </a:lnSpc>
              <a:spcBef>
                <a:spcPts val="0"/>
              </a:spcBef>
              <a:spcAft>
                <a:spcPts val="0"/>
              </a:spcAft>
              <a:buSzPts val="2667"/>
              <a:buNone/>
            </a:pPr>
            <a:r>
              <a:rPr b="1" i="1" lang="en" sz="1744">
                <a:solidFill>
                  <a:srgbClr val="61B282"/>
                </a:solidFill>
              </a:rPr>
              <a:t> EXTENSION OF COMMENT PERIOD</a:t>
            </a:r>
            <a:endParaRPr b="1" i="1" sz="1744">
              <a:solidFill>
                <a:srgbClr val="61B282"/>
              </a:solidFill>
            </a:endParaRPr>
          </a:p>
          <a:p>
            <a:pPr indent="0" lvl="0" marL="0" rtl="0" algn="l">
              <a:lnSpc>
                <a:spcPct val="100000"/>
              </a:lnSpc>
              <a:spcBef>
                <a:spcPts val="0"/>
              </a:spcBef>
              <a:spcAft>
                <a:spcPts val="0"/>
              </a:spcAft>
              <a:buSzPts val="2667"/>
              <a:buNone/>
            </a:pPr>
            <a:r>
              <a:t/>
            </a:r>
            <a:endParaRPr b="1"/>
          </a:p>
        </p:txBody>
      </p:sp>
      <p:pic>
        <p:nvPicPr>
          <p:cNvPr descr="A qr code with black squares&#10;&#10;AI-generated content may be incorrect." id="415" name="Google Shape;415;g34705566efb_0_5"/>
          <p:cNvPicPr preferRelativeResize="0"/>
          <p:nvPr/>
        </p:nvPicPr>
        <p:blipFill>
          <a:blip r:embed="rId3">
            <a:alphaModFix/>
          </a:blip>
          <a:stretch>
            <a:fillRect/>
          </a:stretch>
        </p:blipFill>
        <p:spPr>
          <a:xfrm>
            <a:off x="5956975" y="3004100"/>
            <a:ext cx="1271600" cy="1271600"/>
          </a:xfrm>
          <a:prstGeom prst="rect">
            <a:avLst/>
          </a:prstGeom>
          <a:noFill/>
          <a:ln>
            <a:noFill/>
          </a:ln>
        </p:spPr>
      </p:pic>
      <p:sp>
        <p:nvSpPr>
          <p:cNvPr id="416" name="Google Shape;416;g34705566efb_0_5"/>
          <p:cNvSpPr txBox="1"/>
          <p:nvPr/>
        </p:nvSpPr>
        <p:spPr>
          <a:xfrm>
            <a:off x="638025" y="3004100"/>
            <a:ext cx="4530600" cy="10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lt1"/>
                </a:solidFill>
                <a:latin typeface="Lato"/>
                <a:ea typeface="Lato"/>
                <a:cs typeface="Lato"/>
                <a:sym typeface="Lato"/>
              </a:rPr>
              <a:t>We are requesting an </a:t>
            </a:r>
            <a:r>
              <a:rPr b="1" lang="en" sz="1600">
                <a:solidFill>
                  <a:srgbClr val="71BD94"/>
                </a:solidFill>
                <a:latin typeface="Lato"/>
                <a:ea typeface="Lato"/>
                <a:cs typeface="Lato"/>
                <a:sym typeface="Lato"/>
              </a:rPr>
              <a:t>extension</a:t>
            </a:r>
            <a:r>
              <a:rPr b="1" lang="en" sz="1600">
                <a:solidFill>
                  <a:schemeClr val="lt1"/>
                </a:solidFill>
                <a:latin typeface="Lato"/>
                <a:ea typeface="Lato"/>
                <a:cs typeface="Lato"/>
                <a:sym typeface="Lato"/>
              </a:rPr>
              <a:t> of the comment period to </a:t>
            </a:r>
            <a:r>
              <a:rPr b="1" lang="en" sz="2300">
                <a:solidFill>
                  <a:srgbClr val="71BD94"/>
                </a:solidFill>
                <a:latin typeface="Lato"/>
                <a:ea typeface="Lato"/>
                <a:cs typeface="Lato"/>
                <a:sym typeface="Lato"/>
              </a:rPr>
              <a:t>120 days</a:t>
            </a:r>
            <a:r>
              <a:rPr b="1" lang="en" sz="2300">
                <a:solidFill>
                  <a:schemeClr val="lt1"/>
                </a:solidFill>
                <a:latin typeface="Lato"/>
                <a:ea typeface="Lato"/>
                <a:cs typeface="Lato"/>
                <a:sym typeface="Lato"/>
              </a:rPr>
              <a:t> </a:t>
            </a:r>
            <a:r>
              <a:rPr b="1" lang="en" sz="1600">
                <a:solidFill>
                  <a:schemeClr val="lt1"/>
                </a:solidFill>
                <a:latin typeface="Lato"/>
                <a:ea typeface="Lato"/>
                <a:cs typeface="Lato"/>
                <a:sym typeface="Lato"/>
              </a:rPr>
              <a:t>&amp; a minimum of</a:t>
            </a:r>
            <a:endParaRPr b="1" sz="1600">
              <a:solidFill>
                <a:schemeClr val="lt1"/>
              </a:solidFill>
              <a:latin typeface="Lato"/>
              <a:ea typeface="Lato"/>
              <a:cs typeface="Lato"/>
              <a:sym typeface="Lato"/>
            </a:endParaRPr>
          </a:p>
          <a:p>
            <a:pPr indent="0" lvl="0" marL="0" rtl="0" algn="l">
              <a:spcBef>
                <a:spcPts val="0"/>
              </a:spcBef>
              <a:spcAft>
                <a:spcPts val="0"/>
              </a:spcAft>
              <a:buNone/>
            </a:pPr>
            <a:r>
              <a:rPr b="1" lang="en" sz="2300">
                <a:solidFill>
                  <a:schemeClr val="lt2"/>
                </a:solidFill>
                <a:latin typeface="Lato"/>
                <a:ea typeface="Lato"/>
                <a:cs typeface="Lato"/>
                <a:sym typeface="Lato"/>
              </a:rPr>
              <a:t> 5 public hearings</a:t>
            </a:r>
            <a:endParaRPr b="1" sz="2300">
              <a:solidFill>
                <a:schemeClr val="lt2"/>
              </a:solidFill>
              <a:latin typeface="Lato"/>
              <a:ea typeface="Lato"/>
              <a:cs typeface="Lato"/>
              <a:sym typeface="Lato"/>
            </a:endParaRPr>
          </a:p>
          <a:p>
            <a:pPr indent="0" lvl="0" marL="0" rtl="0" algn="l">
              <a:spcBef>
                <a:spcPts val="0"/>
              </a:spcBef>
              <a:spcAft>
                <a:spcPts val="0"/>
              </a:spcAft>
              <a:buNone/>
            </a:pPr>
            <a:r>
              <a:t/>
            </a:r>
            <a:endParaRPr b="1" sz="1500">
              <a:solidFill>
                <a:schemeClr val="lt2"/>
              </a:solidFill>
              <a:latin typeface="Lato"/>
              <a:ea typeface="Lato"/>
              <a:cs typeface="Lato"/>
              <a:sym typeface="Lato"/>
            </a:endParaRPr>
          </a:p>
          <a:p>
            <a:pPr indent="0" lvl="0" marL="0" rtl="0" algn="l">
              <a:spcBef>
                <a:spcPts val="0"/>
              </a:spcBef>
              <a:spcAft>
                <a:spcPts val="0"/>
              </a:spcAft>
              <a:buNone/>
            </a:pPr>
            <a:r>
              <a:t/>
            </a:r>
            <a:endParaRPr b="1" sz="1500">
              <a:solidFill>
                <a:schemeClr val="lt2"/>
              </a:solidFill>
              <a:latin typeface="Lato"/>
              <a:ea typeface="Lato"/>
              <a:cs typeface="Lato"/>
              <a:sym typeface="Lato"/>
            </a:endParaRPr>
          </a:p>
        </p:txBody>
      </p:sp>
      <p:sp>
        <p:nvSpPr>
          <p:cNvPr id="417" name="Google Shape;417;g34705566efb_0_5"/>
          <p:cNvSpPr txBox="1"/>
          <p:nvPr/>
        </p:nvSpPr>
        <p:spPr>
          <a:xfrm>
            <a:off x="2284425" y="1362050"/>
            <a:ext cx="6535200" cy="13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Lato"/>
                <a:ea typeface="Lato"/>
                <a:cs typeface="Lato"/>
                <a:sym typeface="Lato"/>
              </a:rPr>
              <a:t>Micron’s draft environmental impact statement (DEIS) pursuant to the National Environmental Policy Act (NEPA) for the construction and operation of Micron’s Clay, NY chip fabs is expected to be released </a:t>
            </a:r>
            <a:r>
              <a:rPr b="1" lang="en" sz="1200">
                <a:solidFill>
                  <a:srgbClr val="71BD94"/>
                </a:solidFill>
                <a:latin typeface="Lato"/>
                <a:ea typeface="Lato"/>
                <a:cs typeface="Lato"/>
                <a:sym typeface="Lato"/>
              </a:rPr>
              <a:t>JUNE 4TH</a:t>
            </a:r>
            <a:r>
              <a:rPr lang="en" sz="1200">
                <a:solidFill>
                  <a:schemeClr val="lt1"/>
                </a:solidFill>
                <a:latin typeface="Lato"/>
                <a:ea typeface="Lato"/>
                <a:cs typeface="Lato"/>
                <a:sym typeface="Lato"/>
              </a:rPr>
              <a:t>, along with the NY State Environmental Quality Review (SEQR). </a:t>
            </a:r>
            <a:endParaRPr sz="1200">
              <a:solidFill>
                <a:schemeClr val="lt1"/>
              </a:solidFill>
              <a:latin typeface="Lato"/>
              <a:ea typeface="Lato"/>
              <a:cs typeface="Lato"/>
              <a:sym typeface="Lato"/>
            </a:endParaRPr>
          </a:p>
          <a:p>
            <a:pPr indent="0" lvl="0" marL="0" rtl="0" algn="l">
              <a:spcBef>
                <a:spcPts val="0"/>
              </a:spcBef>
              <a:spcAft>
                <a:spcPts val="0"/>
              </a:spcAft>
              <a:buNone/>
            </a:pPr>
            <a:r>
              <a:t/>
            </a:r>
            <a:endParaRPr sz="1200">
              <a:solidFill>
                <a:schemeClr val="lt1"/>
              </a:solidFill>
              <a:latin typeface="Lato"/>
              <a:ea typeface="Lato"/>
              <a:cs typeface="Lato"/>
              <a:sym typeface="Lato"/>
            </a:endParaRPr>
          </a:p>
          <a:p>
            <a:pPr indent="0" lvl="0" marL="0" rtl="0" algn="l">
              <a:spcBef>
                <a:spcPts val="0"/>
              </a:spcBef>
              <a:spcAft>
                <a:spcPts val="0"/>
              </a:spcAft>
              <a:buNone/>
            </a:pPr>
            <a:r>
              <a:t/>
            </a:r>
            <a:endParaRPr sz="1200">
              <a:solidFill>
                <a:schemeClr val="lt1"/>
              </a:solidFill>
              <a:latin typeface="Lato"/>
              <a:ea typeface="Lato"/>
              <a:cs typeface="Lato"/>
              <a:sym typeface="Lato"/>
            </a:endParaRPr>
          </a:p>
          <a:p>
            <a:pPr indent="0" lvl="0" marL="0" rtl="0" algn="l">
              <a:spcBef>
                <a:spcPts val="0"/>
              </a:spcBef>
              <a:spcAft>
                <a:spcPts val="0"/>
              </a:spcAft>
              <a:buNone/>
            </a:pPr>
            <a:r>
              <a:rPr lang="en" sz="1200">
                <a:solidFill>
                  <a:schemeClr val="lt1"/>
                </a:solidFill>
                <a:latin typeface="Lato"/>
                <a:ea typeface="Lato"/>
                <a:cs typeface="Lato"/>
                <a:sym typeface="Lato"/>
              </a:rPr>
              <a:t>The law provides for a public comment period of 45 days from the day the DEIS is released. </a:t>
            </a:r>
            <a:endParaRPr>
              <a:solidFill>
                <a:schemeClr val="lt1"/>
              </a:solidFill>
              <a:latin typeface="Lato"/>
              <a:ea typeface="Lato"/>
              <a:cs typeface="Lato"/>
              <a:sym typeface="Lato"/>
            </a:endParaRPr>
          </a:p>
        </p:txBody>
      </p:sp>
      <p:sp>
        <p:nvSpPr>
          <p:cNvPr id="418" name="Google Shape;418;g34705566efb_0_5"/>
          <p:cNvSpPr txBox="1"/>
          <p:nvPr/>
        </p:nvSpPr>
        <p:spPr>
          <a:xfrm>
            <a:off x="4483625" y="4404600"/>
            <a:ext cx="4218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71BD94"/>
                </a:solidFill>
                <a:latin typeface="Lato"/>
                <a:ea typeface="Lato"/>
                <a:cs typeface="Lato"/>
                <a:sym typeface="Lato"/>
              </a:rPr>
              <a:t>PLEASE SCAN QR CODE </a:t>
            </a:r>
            <a:endParaRPr b="1" sz="1800">
              <a:solidFill>
                <a:srgbClr val="71BD94"/>
              </a:solidFill>
              <a:latin typeface="Lato"/>
              <a:ea typeface="Lato"/>
              <a:cs typeface="Lato"/>
              <a:sym typeface="Lato"/>
            </a:endParaRPr>
          </a:p>
          <a:p>
            <a:pPr indent="0" lvl="0" marL="0" rtl="0" algn="ctr">
              <a:spcBef>
                <a:spcPts val="0"/>
              </a:spcBef>
              <a:spcAft>
                <a:spcPts val="0"/>
              </a:spcAft>
              <a:buNone/>
            </a:pPr>
            <a:r>
              <a:rPr b="1" lang="en" sz="1800">
                <a:solidFill>
                  <a:srgbClr val="71BD94"/>
                </a:solidFill>
                <a:latin typeface="Lato"/>
                <a:ea typeface="Lato"/>
                <a:cs typeface="Lato"/>
                <a:sym typeface="Lato"/>
              </a:rPr>
              <a:t>&amp; SIGN THE PETITION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
          <p:cNvSpPr txBox="1"/>
          <p:nvPr>
            <p:ph type="ctrTitle"/>
          </p:nvPr>
        </p:nvSpPr>
        <p:spPr>
          <a:xfrm>
            <a:off x="4382325" y="100"/>
            <a:ext cx="2430900" cy="5084100"/>
          </a:xfrm>
          <a:prstGeom prst="rect">
            <a:avLst/>
          </a:prstGeom>
          <a:noFill/>
          <a:ln>
            <a:noFill/>
          </a:ln>
        </p:spPr>
        <p:txBody>
          <a:bodyPr anchorCtr="0" anchor="t" bIns="91425" lIns="91425" spcFirstLastPara="1" rIns="91425" wrap="square" tIns="91425">
            <a:noAutofit/>
          </a:bodyPr>
          <a:lstStyle/>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ALIGN</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Alliance for a Green Economy</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Alliance of Communities Transforming Syracuse</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Central New York Area Labor Federation, AFL-CIO</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Citizen Action of New York</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CNY Solidarity Coalition</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Coalition of Black Trade Unionists, CN Y Chapter</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Communications Workers of America - District 1</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Cooperative Federal</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Cross Cultural Strategies</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Empire State Indivisible</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Energy 21</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Families for Lead Freedom Now</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Food Access Healthy Neighborhoods Now (FAHNN)</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Good Jobs First</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Greater Syracuse Labor Council, AFL-CIO</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Greening USA</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IUE-CWA</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JHP Industrial Supply Co</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Jobs to Move America</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Legal Services of Central New York</a:t>
            </a:r>
            <a:endParaRPr sz="1050">
              <a:latin typeface="Lato"/>
              <a:ea typeface="Lato"/>
              <a:cs typeface="Lato"/>
              <a:sym typeface="Lato"/>
            </a:endParaRPr>
          </a:p>
          <a:p>
            <a:pPr indent="-295275" lvl="0" marL="457200" rtl="0" algn="l">
              <a:lnSpc>
                <a:spcPct val="100000"/>
              </a:lnSpc>
              <a:spcBef>
                <a:spcPts val="0"/>
              </a:spcBef>
              <a:spcAft>
                <a:spcPts val="0"/>
              </a:spcAft>
              <a:buSzPts val="1050"/>
              <a:buFont typeface="Lato"/>
              <a:buChar char="●"/>
            </a:pPr>
            <a:r>
              <a:rPr lang="en" sz="1050">
                <a:latin typeface="Lato"/>
                <a:ea typeface="Lato"/>
                <a:cs typeface="Lato"/>
                <a:sym typeface="Lato"/>
              </a:rPr>
              <a:t>Make the Road New York</a:t>
            </a:r>
            <a:endParaRPr sz="1050">
              <a:latin typeface="Lato"/>
              <a:ea typeface="Lato"/>
              <a:cs typeface="Lato"/>
              <a:sym typeface="Lato"/>
            </a:endParaRPr>
          </a:p>
        </p:txBody>
      </p:sp>
      <p:pic>
        <p:nvPicPr>
          <p:cNvPr id="274" name="Google Shape;274;p2" title="2.png"/>
          <p:cNvPicPr preferRelativeResize="0"/>
          <p:nvPr/>
        </p:nvPicPr>
        <p:blipFill rotWithShape="1">
          <a:blip r:embed="rId3">
            <a:alphaModFix/>
          </a:blip>
          <a:srcRect b="0" l="0" r="0" t="58913"/>
          <a:stretch/>
        </p:blipFill>
        <p:spPr>
          <a:xfrm>
            <a:off x="0" y="2886525"/>
            <a:ext cx="4522500" cy="1800976"/>
          </a:xfrm>
          <a:prstGeom prst="rect">
            <a:avLst/>
          </a:prstGeom>
          <a:noFill/>
          <a:ln>
            <a:noFill/>
          </a:ln>
        </p:spPr>
      </p:pic>
      <p:sp>
        <p:nvSpPr>
          <p:cNvPr id="275" name="Google Shape;275;p2"/>
          <p:cNvSpPr txBox="1"/>
          <p:nvPr/>
        </p:nvSpPr>
        <p:spPr>
          <a:xfrm>
            <a:off x="7267375" y="1163775"/>
            <a:ext cx="1900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
        <p:nvSpPr>
          <p:cNvPr id="276" name="Google Shape;276;p2"/>
          <p:cNvSpPr txBox="1"/>
          <p:nvPr/>
        </p:nvSpPr>
        <p:spPr>
          <a:xfrm>
            <a:off x="6502650" y="-59400"/>
            <a:ext cx="2538900" cy="5143500"/>
          </a:xfrm>
          <a:prstGeom prst="rect">
            <a:avLst/>
          </a:prstGeom>
          <a:noFill/>
          <a:ln>
            <a:noFill/>
          </a:ln>
        </p:spPr>
        <p:txBody>
          <a:bodyPr anchorCtr="0" anchor="t" bIns="91425" lIns="91425" spcFirstLastPara="1" rIns="91425" wrap="square" tIns="91425">
            <a:noAutofit/>
          </a:bodyPr>
          <a:lstStyle/>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Moving People Transportation Coalition</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New Americans Forum</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New York Communities for Change</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New York State AFL-CIO</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New York State Council of Churches</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Northside Futures</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Satter Ruhlen Law Firm, PLLC</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SEIU 200 United</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Sierra Club</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Sierra Club Atlantic Chapter</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Strong Economy For All Coalition</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Syracuse Chapter National Action Network</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Syracuse Cultural Workers</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Syracuse Peace Council</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Syracuse Urbanism Collective</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Syracuse-Onondaga Food Systems Alliance</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Teamsters Union 1149</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UNITE HERE</a:t>
            </a:r>
            <a:r>
              <a:rPr lang="en" sz="1050">
                <a:solidFill>
                  <a:srgbClr val="F7F9FB"/>
                </a:solidFill>
                <a:latin typeface="Lato"/>
                <a:ea typeface="Lato"/>
                <a:cs typeface="Lato"/>
                <a:sym typeface="Lato"/>
              </a:rPr>
              <a:t> Local 150, AFL-CIO</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Uplift Syracuse</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Urban Jobs Task Force of Syracuse</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VOCAL-NY</a:t>
            </a:r>
            <a:endParaRPr sz="1050">
              <a:solidFill>
                <a:srgbClr val="F7F9FB"/>
              </a:solidFill>
              <a:latin typeface="Lato"/>
              <a:ea typeface="Lato"/>
              <a:cs typeface="Lato"/>
              <a:sym typeface="Lato"/>
            </a:endParaRPr>
          </a:p>
          <a:p>
            <a:pPr indent="-295275" lvl="0" marL="457200" rtl="0" algn="l">
              <a:lnSpc>
                <a:spcPct val="100000"/>
              </a:lnSpc>
              <a:spcBef>
                <a:spcPts val="0"/>
              </a:spcBef>
              <a:spcAft>
                <a:spcPts val="0"/>
              </a:spcAft>
              <a:buClr>
                <a:srgbClr val="F7F9FB"/>
              </a:buClr>
              <a:buSzPts val="1050"/>
              <a:buFont typeface="Lato"/>
              <a:buChar char="●"/>
            </a:pPr>
            <a:r>
              <a:rPr lang="en" sz="1050">
                <a:solidFill>
                  <a:srgbClr val="F7F9FB"/>
                </a:solidFill>
                <a:latin typeface="Lato"/>
                <a:ea typeface="Lato"/>
                <a:cs typeface="Lato"/>
                <a:sym typeface="Lato"/>
              </a:rPr>
              <a:t>Workers Center of Central New York</a:t>
            </a:r>
            <a:endParaRPr sz="1050">
              <a:solidFill>
                <a:srgbClr val="F7F9FB"/>
              </a:solidFill>
              <a:latin typeface="Lato"/>
              <a:ea typeface="Lato"/>
              <a:cs typeface="Lato"/>
              <a:sym typeface="Lato"/>
            </a:endParaRPr>
          </a:p>
          <a:p>
            <a:pPr indent="0" lvl="0" marL="457200" rtl="0" algn="l">
              <a:lnSpc>
                <a:spcPct val="100000"/>
              </a:lnSpc>
              <a:spcBef>
                <a:spcPts val="0"/>
              </a:spcBef>
              <a:spcAft>
                <a:spcPts val="0"/>
              </a:spcAft>
              <a:buNone/>
            </a:pPr>
            <a:r>
              <a:t/>
            </a:r>
            <a:endParaRPr sz="1050">
              <a:solidFill>
                <a:srgbClr val="F7F9FB"/>
              </a:solidFill>
              <a:latin typeface="Lato"/>
              <a:ea typeface="Lato"/>
              <a:cs typeface="Lato"/>
              <a:sym typeface="Lato"/>
            </a:endParaRPr>
          </a:p>
        </p:txBody>
      </p:sp>
      <p:sp>
        <p:nvSpPr>
          <p:cNvPr id="277" name="Google Shape;277;p2"/>
          <p:cNvSpPr txBox="1"/>
          <p:nvPr/>
        </p:nvSpPr>
        <p:spPr>
          <a:xfrm>
            <a:off x="445750" y="100"/>
            <a:ext cx="4126500" cy="579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300">
                <a:solidFill>
                  <a:schemeClr val="lt1"/>
                </a:solidFill>
                <a:latin typeface="Montserrat"/>
                <a:ea typeface="Montserrat"/>
                <a:cs typeface="Montserrat"/>
                <a:sym typeface="Montserrat"/>
              </a:rPr>
              <a:t>ORGANIZATIONAL SUPPORT</a:t>
            </a:r>
            <a:endParaRPr b="1" sz="1300">
              <a:solidFill>
                <a:schemeClr val="lt1"/>
              </a:solidFill>
              <a:latin typeface="Montserrat"/>
              <a:ea typeface="Montserrat"/>
              <a:cs typeface="Montserrat"/>
              <a:sym typeface="Montserrat"/>
            </a:endParaRPr>
          </a:p>
          <a:p>
            <a:pPr indent="0" lvl="0" marL="0" rtl="0" algn="r">
              <a:spcBef>
                <a:spcPts val="0"/>
              </a:spcBef>
              <a:spcAft>
                <a:spcPts val="0"/>
              </a:spcAft>
              <a:buNone/>
            </a:pPr>
            <a:r>
              <a:rPr b="1" i="1" lang="en" sz="1200">
                <a:solidFill>
                  <a:srgbClr val="71BD94"/>
                </a:solidFill>
                <a:latin typeface="Montserrat"/>
                <a:ea typeface="Montserrat"/>
                <a:cs typeface="Montserrat"/>
                <a:sym typeface="Montserrat"/>
              </a:rPr>
              <a:t>COMMUNITY, LABOR, AND ENVIRONMENT</a:t>
            </a:r>
            <a:endParaRPr b="1" i="1" sz="1200">
              <a:solidFill>
                <a:srgbClr val="71BD94"/>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
          <p:cNvSpPr txBox="1"/>
          <p:nvPr>
            <p:ph type="ctrTitle"/>
          </p:nvPr>
        </p:nvSpPr>
        <p:spPr>
          <a:xfrm>
            <a:off x="2813250" y="184375"/>
            <a:ext cx="6104700" cy="15789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000"/>
              <a:buNone/>
            </a:pPr>
            <a:r>
              <a:rPr b="1" lang="en"/>
              <a:t>MICRON OVERVIEW</a:t>
            </a:r>
            <a:endParaRPr b="1"/>
          </a:p>
          <a:p>
            <a:pPr indent="0" lvl="0" marL="0" rtl="0" algn="l">
              <a:lnSpc>
                <a:spcPct val="100000"/>
              </a:lnSpc>
              <a:spcBef>
                <a:spcPts val="0"/>
              </a:spcBef>
              <a:spcAft>
                <a:spcPts val="0"/>
              </a:spcAft>
              <a:buSzPts val="4000"/>
              <a:buNone/>
            </a:pPr>
            <a:r>
              <a:t/>
            </a:r>
            <a:endParaRPr sz="2900">
              <a:solidFill>
                <a:srgbClr val="71BD94"/>
              </a:solidFill>
              <a:latin typeface="Lato"/>
              <a:ea typeface="Lato"/>
              <a:cs typeface="Lato"/>
              <a:sym typeface="Lato"/>
            </a:endParaRPr>
          </a:p>
        </p:txBody>
      </p:sp>
      <p:sp>
        <p:nvSpPr>
          <p:cNvPr id="283" name="Google Shape;283;p3"/>
          <p:cNvSpPr txBox="1"/>
          <p:nvPr/>
        </p:nvSpPr>
        <p:spPr>
          <a:xfrm>
            <a:off x="2909600" y="1372300"/>
            <a:ext cx="6104700" cy="1747200"/>
          </a:xfrm>
          <a:prstGeom prst="rect">
            <a:avLst/>
          </a:prstGeom>
          <a:noFill/>
          <a:ln>
            <a:noFill/>
          </a:ln>
        </p:spPr>
        <p:txBody>
          <a:bodyPr anchorCtr="0" anchor="t" bIns="91425" lIns="91425" spcFirstLastPara="1" rIns="91425" wrap="square" tIns="91425">
            <a:noAutofit/>
          </a:bodyPr>
          <a:lstStyle/>
          <a:p>
            <a:pPr indent="0" lvl="0" marL="0" marR="0" rtl="0" algn="l">
              <a:lnSpc>
                <a:spcPct val="172000"/>
              </a:lnSpc>
              <a:spcBef>
                <a:spcPts val="0"/>
              </a:spcBef>
              <a:spcAft>
                <a:spcPts val="0"/>
              </a:spcAft>
              <a:buClr>
                <a:srgbClr val="000000"/>
              </a:buClr>
              <a:buSzPts val="1000"/>
              <a:buFont typeface="Arial"/>
              <a:buNone/>
            </a:pPr>
            <a:r>
              <a:t/>
            </a:r>
            <a:endParaRPr b="0" i="0" sz="1000" u="none" cap="none" strike="noStrike">
              <a:solidFill>
                <a:srgbClr val="F7F9F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7F9FB"/>
              </a:solidFill>
              <a:latin typeface="Lato"/>
              <a:ea typeface="Lato"/>
              <a:cs typeface="Lato"/>
              <a:sym typeface="Lato"/>
            </a:endParaRPr>
          </a:p>
        </p:txBody>
      </p:sp>
      <p:sp>
        <p:nvSpPr>
          <p:cNvPr id="284" name="Google Shape;284;p3"/>
          <p:cNvSpPr txBox="1"/>
          <p:nvPr/>
        </p:nvSpPr>
        <p:spPr>
          <a:xfrm>
            <a:off x="3041850" y="987750"/>
            <a:ext cx="5704800" cy="227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5F7FA"/>
                </a:solidFill>
                <a:latin typeface="Lato"/>
                <a:ea typeface="Lato"/>
                <a:cs typeface="Lato"/>
                <a:sym typeface="Lato"/>
              </a:rPr>
              <a:t>Micron Technology Inc. is a </a:t>
            </a:r>
            <a:r>
              <a:rPr lang="en" sz="1200">
                <a:solidFill>
                  <a:srgbClr val="71BD94"/>
                </a:solidFill>
                <a:latin typeface="Lato"/>
                <a:ea typeface="Lato"/>
                <a:cs typeface="Lato"/>
                <a:sym typeface="Lato"/>
              </a:rPr>
              <a:t>semiconductor</a:t>
            </a:r>
            <a:r>
              <a:rPr lang="en" sz="1200">
                <a:solidFill>
                  <a:srgbClr val="F5F7FA"/>
                </a:solidFill>
                <a:latin typeface="Lato"/>
                <a:ea typeface="Lato"/>
                <a:cs typeface="Lato"/>
                <a:sym typeface="Lato"/>
              </a:rPr>
              <a:t> company that is headquartered in Boise Idaho. Micron is a large producer of </a:t>
            </a:r>
            <a:r>
              <a:rPr lang="en" sz="1200">
                <a:solidFill>
                  <a:schemeClr val="lt2"/>
                </a:solidFill>
                <a:latin typeface="Lato"/>
                <a:ea typeface="Lato"/>
                <a:cs typeface="Lato"/>
                <a:sym typeface="Lato"/>
              </a:rPr>
              <a:t>memory chips. </a:t>
            </a:r>
            <a:endParaRPr sz="1200">
              <a:solidFill>
                <a:schemeClr val="lt2"/>
              </a:solidFill>
              <a:latin typeface="Lato"/>
              <a:ea typeface="Lato"/>
              <a:cs typeface="Lato"/>
              <a:sym typeface="Lato"/>
            </a:endParaRPr>
          </a:p>
          <a:p>
            <a:pPr indent="0" lvl="0" marL="0" rtl="0" algn="l">
              <a:lnSpc>
                <a:spcPct val="115000"/>
              </a:lnSpc>
              <a:spcBef>
                <a:spcPts val="0"/>
              </a:spcBef>
              <a:spcAft>
                <a:spcPts val="0"/>
              </a:spcAft>
              <a:buNone/>
            </a:pPr>
            <a:r>
              <a:t/>
            </a:r>
            <a:endParaRPr sz="1200">
              <a:solidFill>
                <a:srgbClr val="F5F7FA"/>
              </a:solidFill>
              <a:latin typeface="Lato"/>
              <a:ea typeface="Lato"/>
              <a:cs typeface="Lato"/>
              <a:sym typeface="Lato"/>
            </a:endParaRPr>
          </a:p>
          <a:p>
            <a:pPr indent="0" lvl="0" marL="0" rtl="0" algn="l">
              <a:lnSpc>
                <a:spcPct val="115000"/>
              </a:lnSpc>
              <a:spcBef>
                <a:spcPts val="0"/>
              </a:spcBef>
              <a:spcAft>
                <a:spcPts val="0"/>
              </a:spcAft>
              <a:buNone/>
            </a:pPr>
            <a:r>
              <a:rPr lang="en" sz="1200">
                <a:solidFill>
                  <a:srgbClr val="F5F7FA"/>
                </a:solidFill>
                <a:latin typeface="Lato"/>
                <a:ea typeface="Lato"/>
                <a:cs typeface="Lato"/>
                <a:sym typeface="Lato"/>
              </a:rPr>
              <a:t>Micron’s products include: dynamic random access memory (DRAM) semiconductor devices and non-volatile re-writable semiconductor memory devices that provide fast read speeds (NAND). These products are used as products for the </a:t>
            </a:r>
            <a:r>
              <a:rPr lang="en" sz="1200">
                <a:solidFill>
                  <a:srgbClr val="71BD94"/>
                </a:solidFill>
                <a:latin typeface="Lato"/>
                <a:ea typeface="Lato"/>
                <a:cs typeface="Lato"/>
                <a:sym typeface="Lato"/>
              </a:rPr>
              <a:t>cloud server, enterprise, client, graphics, networking, industrial, and automotive markets</a:t>
            </a:r>
            <a:r>
              <a:rPr lang="en" sz="1200">
                <a:solidFill>
                  <a:srgbClr val="F5F7FA"/>
                </a:solidFill>
                <a:latin typeface="Lato"/>
                <a:ea typeface="Lato"/>
                <a:cs typeface="Lato"/>
                <a:sym typeface="Lato"/>
              </a:rPr>
              <a:t>, as well as for </a:t>
            </a:r>
            <a:r>
              <a:rPr lang="en" sz="1200">
                <a:solidFill>
                  <a:srgbClr val="71BD94"/>
                </a:solidFill>
                <a:latin typeface="Lato"/>
                <a:ea typeface="Lato"/>
                <a:cs typeface="Lato"/>
                <a:sym typeface="Lato"/>
              </a:rPr>
              <a:t>smartphone</a:t>
            </a:r>
            <a:r>
              <a:rPr lang="en" sz="1200">
                <a:solidFill>
                  <a:srgbClr val="F5F7FA"/>
                </a:solidFill>
                <a:latin typeface="Lato"/>
                <a:ea typeface="Lato"/>
                <a:cs typeface="Lato"/>
                <a:sym typeface="Lato"/>
              </a:rPr>
              <a:t> and other </a:t>
            </a:r>
            <a:r>
              <a:rPr lang="en" sz="1200">
                <a:solidFill>
                  <a:srgbClr val="71BD94"/>
                </a:solidFill>
                <a:latin typeface="Lato"/>
                <a:ea typeface="Lato"/>
                <a:cs typeface="Lato"/>
                <a:sym typeface="Lato"/>
              </a:rPr>
              <a:t>mobile-device markets</a:t>
            </a:r>
            <a:r>
              <a:rPr lang="en" sz="1200">
                <a:solidFill>
                  <a:srgbClr val="F5F7FA"/>
                </a:solidFill>
                <a:latin typeface="Lato"/>
                <a:ea typeface="Lato"/>
                <a:cs typeface="Lato"/>
                <a:sym typeface="Lato"/>
              </a:rPr>
              <a:t>. </a:t>
            </a:r>
            <a:endParaRPr sz="1200">
              <a:solidFill>
                <a:srgbClr val="F5F7FA"/>
              </a:solidFill>
              <a:latin typeface="Lato"/>
              <a:ea typeface="Lato"/>
              <a:cs typeface="Lato"/>
              <a:sym typeface="Lato"/>
            </a:endParaRPr>
          </a:p>
          <a:p>
            <a:pPr indent="0" lvl="0" marL="0" marR="0" rtl="0" algn="l">
              <a:lnSpc>
                <a:spcPct val="172000"/>
              </a:lnSpc>
              <a:spcBef>
                <a:spcPts val="0"/>
              </a:spcBef>
              <a:spcAft>
                <a:spcPts val="0"/>
              </a:spcAft>
              <a:buClr>
                <a:srgbClr val="000000"/>
              </a:buClr>
              <a:buSzPts val="1000"/>
              <a:buFont typeface="Arial"/>
              <a:buNone/>
            </a:pPr>
            <a:r>
              <a:t/>
            </a:r>
            <a:endParaRPr sz="1200">
              <a:solidFill>
                <a:srgbClr val="71BD94"/>
              </a:solidFill>
              <a:latin typeface="Lato"/>
              <a:ea typeface="Lato"/>
              <a:cs typeface="Lato"/>
              <a:sym typeface="Lato"/>
            </a:endParaRPr>
          </a:p>
          <a:p>
            <a:pPr indent="431800" lvl="0" marL="25400" marR="0" rtl="0" algn="l">
              <a:lnSpc>
                <a:spcPct val="172000"/>
              </a:lnSpc>
              <a:spcBef>
                <a:spcPts val="0"/>
              </a:spcBef>
              <a:spcAft>
                <a:spcPts val="0"/>
              </a:spcAft>
              <a:buClr>
                <a:srgbClr val="000000"/>
              </a:buClr>
              <a:buSzPts val="1000"/>
              <a:buFont typeface="Arial"/>
              <a:buNone/>
            </a:pPr>
            <a:r>
              <a:t/>
            </a:r>
            <a:endParaRPr i="0" sz="1200" u="none" cap="none" strike="noStrike">
              <a:solidFill>
                <a:srgbClr val="71BD94"/>
              </a:solidFill>
              <a:latin typeface="Lato"/>
              <a:ea typeface="Lato"/>
              <a:cs typeface="Lato"/>
              <a:sym typeface="Lato"/>
            </a:endParaRPr>
          </a:p>
          <a:p>
            <a:pPr indent="431800" lvl="0" marL="25400" marR="0" rtl="0" algn="l">
              <a:lnSpc>
                <a:spcPct val="172000"/>
              </a:lnSpc>
              <a:spcBef>
                <a:spcPts val="0"/>
              </a:spcBef>
              <a:spcAft>
                <a:spcPts val="0"/>
              </a:spcAft>
              <a:buClr>
                <a:srgbClr val="000000"/>
              </a:buClr>
              <a:buSzPts val="1000"/>
              <a:buFont typeface="Arial"/>
              <a:buNone/>
            </a:pPr>
            <a:r>
              <a:t/>
            </a:r>
            <a:endParaRPr i="0" sz="1200" u="none" cap="none" strike="noStrike">
              <a:solidFill>
                <a:srgbClr val="71BD94"/>
              </a:solidFill>
              <a:latin typeface="Lato"/>
              <a:ea typeface="Lato"/>
              <a:cs typeface="Lato"/>
              <a:sym typeface="Lato"/>
            </a:endParaRPr>
          </a:p>
          <a:p>
            <a:pPr indent="0" lvl="0" marL="0" marR="0" rtl="0" algn="l">
              <a:lnSpc>
                <a:spcPct val="172000"/>
              </a:lnSpc>
              <a:spcBef>
                <a:spcPts val="0"/>
              </a:spcBef>
              <a:spcAft>
                <a:spcPts val="0"/>
              </a:spcAft>
              <a:buClr>
                <a:srgbClr val="000000"/>
              </a:buClr>
              <a:buSzPts val="1000"/>
              <a:buFont typeface="Arial"/>
              <a:buNone/>
            </a:pPr>
            <a:r>
              <a:t/>
            </a:r>
            <a:endParaRPr i="0" sz="1200" u="none" cap="none" strike="noStrike">
              <a:solidFill>
                <a:srgbClr val="71BD94"/>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i="0" sz="1200" u="none" cap="none" strike="noStrike">
              <a:solidFill>
                <a:srgbClr val="71BD94"/>
              </a:solidFill>
              <a:latin typeface="Lato"/>
              <a:ea typeface="Lato"/>
              <a:cs typeface="Lato"/>
              <a:sym typeface="Lato"/>
            </a:endParaRPr>
          </a:p>
        </p:txBody>
      </p:sp>
      <p:sp>
        <p:nvSpPr>
          <p:cNvPr id="285" name="Google Shape;285;p3"/>
          <p:cNvSpPr txBox="1"/>
          <p:nvPr/>
        </p:nvSpPr>
        <p:spPr>
          <a:xfrm>
            <a:off x="950550" y="3210975"/>
            <a:ext cx="7796100" cy="17472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F7F9FB"/>
              </a:buClr>
              <a:buSzPts val="1200"/>
              <a:buFont typeface="Lato"/>
              <a:buChar char="●"/>
            </a:pPr>
            <a:r>
              <a:rPr lang="en" sz="1200">
                <a:solidFill>
                  <a:srgbClr val="F7F9FB"/>
                </a:solidFill>
                <a:latin typeface="Lato"/>
                <a:ea typeface="Lato"/>
                <a:cs typeface="Lato"/>
                <a:sym typeface="Lato"/>
              </a:rPr>
              <a:t>43,000 employees worldwide - 96 facilities worldwide</a:t>
            </a:r>
            <a:endParaRPr sz="1200">
              <a:solidFill>
                <a:srgbClr val="F7F9FB"/>
              </a:solidFill>
              <a:latin typeface="Lato"/>
              <a:ea typeface="Lato"/>
              <a:cs typeface="Lato"/>
              <a:sym typeface="Lato"/>
            </a:endParaRPr>
          </a:p>
          <a:p>
            <a:pPr indent="-304800" lvl="0" marL="457200" rtl="0" algn="l">
              <a:lnSpc>
                <a:spcPct val="115000"/>
              </a:lnSpc>
              <a:spcBef>
                <a:spcPts val="0"/>
              </a:spcBef>
              <a:spcAft>
                <a:spcPts val="0"/>
              </a:spcAft>
              <a:buClr>
                <a:srgbClr val="F7F9FB"/>
              </a:buClr>
              <a:buSzPts val="1200"/>
              <a:buFont typeface="Lato"/>
              <a:buChar char="●"/>
            </a:pPr>
            <a:r>
              <a:rPr lang="en" sz="1200">
                <a:solidFill>
                  <a:srgbClr val="F7F9FB"/>
                </a:solidFill>
                <a:latin typeface="Lato"/>
                <a:ea typeface="Lato"/>
                <a:cs typeface="Lato"/>
                <a:sym typeface="Lato"/>
              </a:rPr>
              <a:t>No unionized facilities - mixed history with labor</a:t>
            </a:r>
            <a:endParaRPr sz="1200">
              <a:solidFill>
                <a:srgbClr val="F7F9FB"/>
              </a:solidFill>
              <a:latin typeface="Lato"/>
              <a:ea typeface="Lato"/>
              <a:cs typeface="Lato"/>
              <a:sym typeface="Lato"/>
            </a:endParaRPr>
          </a:p>
          <a:p>
            <a:pPr indent="-304800" lvl="0" marL="457200" rtl="0" algn="l">
              <a:lnSpc>
                <a:spcPct val="115000"/>
              </a:lnSpc>
              <a:spcBef>
                <a:spcPts val="0"/>
              </a:spcBef>
              <a:spcAft>
                <a:spcPts val="0"/>
              </a:spcAft>
              <a:buClr>
                <a:schemeClr val="lt1"/>
              </a:buClr>
              <a:buSzPts val="1200"/>
              <a:buFont typeface="Lato"/>
              <a:buChar char="●"/>
            </a:pPr>
            <a:r>
              <a:rPr lang="en" sz="1200">
                <a:solidFill>
                  <a:schemeClr val="lt1"/>
                </a:solidFill>
                <a:latin typeface="Lato"/>
                <a:ea typeface="Lato"/>
                <a:cs typeface="Lato"/>
                <a:sym typeface="Lato"/>
              </a:rPr>
              <a:t>Two Principal U.S. facilities are in Boise, Idaho &amp; Manassas, Virginia</a:t>
            </a:r>
            <a:endParaRPr sz="1200">
              <a:solidFill>
                <a:schemeClr val="lt1"/>
              </a:solidFill>
              <a:latin typeface="Lato"/>
              <a:ea typeface="Lato"/>
              <a:cs typeface="Lato"/>
              <a:sym typeface="Lato"/>
            </a:endParaRPr>
          </a:p>
          <a:p>
            <a:pPr indent="-304800" lvl="1" marL="914400" rtl="0" algn="l">
              <a:lnSpc>
                <a:spcPct val="115000"/>
              </a:lnSpc>
              <a:spcBef>
                <a:spcPts val="0"/>
              </a:spcBef>
              <a:spcAft>
                <a:spcPts val="0"/>
              </a:spcAft>
              <a:buClr>
                <a:schemeClr val="lt1"/>
              </a:buClr>
              <a:buSzPts val="1200"/>
              <a:buFont typeface="Lato"/>
              <a:buChar char="○"/>
            </a:pPr>
            <a:r>
              <a:rPr lang="en" sz="1200">
                <a:solidFill>
                  <a:schemeClr val="lt1"/>
                </a:solidFill>
                <a:latin typeface="Lato"/>
                <a:ea typeface="Lato"/>
                <a:cs typeface="Lato"/>
                <a:sym typeface="Lato"/>
              </a:rPr>
              <a:t>Boise (R&amp;D) - 6,000 workers</a:t>
            </a:r>
            <a:endParaRPr sz="1200">
              <a:solidFill>
                <a:schemeClr val="lt1"/>
              </a:solidFill>
              <a:latin typeface="Lato"/>
              <a:ea typeface="Lato"/>
              <a:cs typeface="Lato"/>
              <a:sym typeface="Lato"/>
            </a:endParaRPr>
          </a:p>
          <a:p>
            <a:pPr indent="-304800" lvl="1" marL="914400" rtl="0" algn="l">
              <a:lnSpc>
                <a:spcPct val="115000"/>
              </a:lnSpc>
              <a:spcBef>
                <a:spcPts val="0"/>
              </a:spcBef>
              <a:spcAft>
                <a:spcPts val="0"/>
              </a:spcAft>
              <a:buClr>
                <a:schemeClr val="lt1"/>
              </a:buClr>
              <a:buSzPts val="1200"/>
              <a:buFont typeface="Lato"/>
              <a:buChar char="○"/>
            </a:pPr>
            <a:r>
              <a:rPr lang="en" sz="1200">
                <a:solidFill>
                  <a:schemeClr val="lt1"/>
                </a:solidFill>
                <a:latin typeface="Lato"/>
                <a:ea typeface="Lato"/>
                <a:cs typeface="Lato"/>
                <a:sym typeface="Lato"/>
              </a:rPr>
              <a:t>Manassas (Manufacturing) - 1,300 workers </a:t>
            </a:r>
            <a:endParaRPr sz="1200">
              <a:solidFill>
                <a:srgbClr val="71BD94"/>
              </a:solidFill>
              <a:latin typeface="Lato"/>
              <a:ea typeface="Lato"/>
              <a:cs typeface="Lato"/>
              <a:sym typeface="Lato"/>
            </a:endParaRPr>
          </a:p>
          <a:p>
            <a:pPr indent="-304800" lvl="0" marL="457200" rtl="0" algn="l">
              <a:lnSpc>
                <a:spcPct val="115000"/>
              </a:lnSpc>
              <a:spcBef>
                <a:spcPts val="0"/>
              </a:spcBef>
              <a:spcAft>
                <a:spcPts val="0"/>
              </a:spcAft>
              <a:buClr>
                <a:srgbClr val="F7F9FB"/>
              </a:buClr>
              <a:buSzPts val="1200"/>
              <a:buFont typeface="Lato"/>
              <a:buChar char="●"/>
            </a:pPr>
            <a:r>
              <a:rPr lang="en" sz="1200">
                <a:solidFill>
                  <a:srgbClr val="F7F9FB"/>
                </a:solidFill>
                <a:latin typeface="Lato"/>
                <a:ea typeface="Lato"/>
                <a:cs typeface="Lato"/>
                <a:sym typeface="Lato"/>
              </a:rPr>
              <a:t>U.S. based workforce is 20% women and 80% male </a:t>
            </a:r>
            <a:endParaRPr sz="1200">
              <a:solidFill>
                <a:srgbClr val="61B282"/>
              </a:solidFill>
              <a:latin typeface="Lato"/>
              <a:ea typeface="Lato"/>
              <a:cs typeface="Lato"/>
              <a:sym typeface="Lato"/>
            </a:endParaRPr>
          </a:p>
          <a:p>
            <a:pPr indent="-304800" lvl="0" marL="457200" rtl="0" algn="l">
              <a:lnSpc>
                <a:spcPct val="115000"/>
              </a:lnSpc>
              <a:spcBef>
                <a:spcPts val="0"/>
              </a:spcBef>
              <a:spcAft>
                <a:spcPts val="0"/>
              </a:spcAft>
              <a:buClr>
                <a:srgbClr val="61B282"/>
              </a:buClr>
              <a:buSzPts val="1200"/>
              <a:buFont typeface="Lato"/>
              <a:buChar char="●"/>
            </a:pPr>
            <a:r>
              <a:rPr lang="en" sz="1200">
                <a:solidFill>
                  <a:srgbClr val="61B282"/>
                </a:solidFill>
                <a:latin typeface="Lato"/>
                <a:ea typeface="Lato"/>
                <a:cs typeface="Lato"/>
                <a:sym typeface="Lato"/>
              </a:rPr>
              <a:t>Growth Plan includes constructing a new leading edge DRAM manufacturing facility in Clay, New York </a:t>
            </a:r>
            <a:endParaRPr sz="1200">
              <a:solidFill>
                <a:srgbClr val="61B282"/>
              </a:solidFill>
              <a:latin typeface="Lato"/>
              <a:ea typeface="Lato"/>
              <a:cs typeface="Lato"/>
              <a:sym typeface="Lato"/>
            </a:endParaRPr>
          </a:p>
          <a:p>
            <a:pPr indent="0" lvl="0" marL="0" rtl="0" algn="l">
              <a:lnSpc>
                <a:spcPct val="115000"/>
              </a:lnSpc>
              <a:spcBef>
                <a:spcPts val="0"/>
              </a:spcBef>
              <a:spcAft>
                <a:spcPts val="0"/>
              </a:spcAft>
              <a:buNone/>
            </a:pPr>
            <a:r>
              <a:t/>
            </a:r>
            <a:endParaRPr sz="1200">
              <a:solidFill>
                <a:srgbClr val="61B282"/>
              </a:solidFill>
              <a:latin typeface="Lato"/>
              <a:ea typeface="Lato"/>
              <a:cs typeface="Lato"/>
              <a:sym typeface="Lato"/>
            </a:endParaRPr>
          </a:p>
          <a:p>
            <a:pPr indent="0" lvl="0" marL="0" rtl="0" algn="l">
              <a:lnSpc>
                <a:spcPct val="115000"/>
              </a:lnSpc>
              <a:spcBef>
                <a:spcPts val="0"/>
              </a:spcBef>
              <a:spcAft>
                <a:spcPts val="0"/>
              </a:spcAft>
              <a:buNone/>
            </a:pPr>
            <a:r>
              <a:t/>
            </a:r>
            <a:endParaRPr sz="1200">
              <a:solidFill>
                <a:srgbClr val="61B282"/>
              </a:solidFill>
              <a:latin typeface="Lato"/>
              <a:ea typeface="Lato"/>
              <a:cs typeface="Lato"/>
              <a:sym typeface="Lato"/>
            </a:endParaRPr>
          </a:p>
          <a:p>
            <a:pPr indent="0" lvl="0" marL="0" rtl="0" algn="l">
              <a:lnSpc>
                <a:spcPct val="115000"/>
              </a:lnSpc>
              <a:spcBef>
                <a:spcPts val="0"/>
              </a:spcBef>
              <a:spcAft>
                <a:spcPts val="0"/>
              </a:spcAft>
              <a:buNone/>
            </a:pPr>
            <a:r>
              <a:t/>
            </a:r>
            <a:endParaRPr sz="1200">
              <a:solidFill>
                <a:schemeClr val="lt1"/>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347013dd9dc_0_3"/>
          <p:cNvSpPr txBox="1"/>
          <p:nvPr>
            <p:ph type="ctrTitle"/>
          </p:nvPr>
        </p:nvSpPr>
        <p:spPr>
          <a:xfrm>
            <a:off x="3005550" y="184375"/>
            <a:ext cx="5912400" cy="15789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000"/>
              <a:buNone/>
            </a:pPr>
            <a:r>
              <a:rPr b="1" lang="en"/>
              <a:t>MICRON CNY </a:t>
            </a:r>
            <a:endParaRPr sz="2900">
              <a:solidFill>
                <a:srgbClr val="71BD94"/>
              </a:solidFill>
              <a:latin typeface="Lato"/>
              <a:ea typeface="Lato"/>
              <a:cs typeface="Lato"/>
              <a:sym typeface="Lato"/>
            </a:endParaRPr>
          </a:p>
        </p:txBody>
      </p:sp>
      <p:sp>
        <p:nvSpPr>
          <p:cNvPr id="291" name="Google Shape;291;g347013dd9dc_0_3"/>
          <p:cNvSpPr txBox="1"/>
          <p:nvPr/>
        </p:nvSpPr>
        <p:spPr>
          <a:xfrm>
            <a:off x="2909600" y="1372300"/>
            <a:ext cx="6104700" cy="1747200"/>
          </a:xfrm>
          <a:prstGeom prst="rect">
            <a:avLst/>
          </a:prstGeom>
          <a:noFill/>
          <a:ln>
            <a:noFill/>
          </a:ln>
        </p:spPr>
        <p:txBody>
          <a:bodyPr anchorCtr="0" anchor="t" bIns="91425" lIns="91425" spcFirstLastPara="1" rIns="91425" wrap="square" tIns="91425">
            <a:noAutofit/>
          </a:bodyPr>
          <a:lstStyle/>
          <a:p>
            <a:pPr indent="0" lvl="0" marL="0" marR="0" rtl="0" algn="l">
              <a:lnSpc>
                <a:spcPct val="172000"/>
              </a:lnSpc>
              <a:spcBef>
                <a:spcPts val="0"/>
              </a:spcBef>
              <a:spcAft>
                <a:spcPts val="0"/>
              </a:spcAft>
              <a:buClr>
                <a:srgbClr val="000000"/>
              </a:buClr>
              <a:buSzPts val="1000"/>
              <a:buFont typeface="Arial"/>
              <a:buNone/>
            </a:pPr>
            <a:r>
              <a:t/>
            </a:r>
            <a:endParaRPr b="0" i="0" sz="1000" u="none" cap="none" strike="noStrike">
              <a:solidFill>
                <a:srgbClr val="F7F9F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7F9FB"/>
              </a:solidFill>
              <a:latin typeface="Lato"/>
              <a:ea typeface="Lato"/>
              <a:cs typeface="Lato"/>
              <a:sym typeface="Lato"/>
            </a:endParaRPr>
          </a:p>
        </p:txBody>
      </p:sp>
      <p:sp>
        <p:nvSpPr>
          <p:cNvPr id="292" name="Google Shape;292;g347013dd9dc_0_3"/>
          <p:cNvSpPr txBox="1"/>
          <p:nvPr/>
        </p:nvSpPr>
        <p:spPr>
          <a:xfrm>
            <a:off x="337975" y="2488800"/>
            <a:ext cx="3525000" cy="257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rgbClr val="71BD94"/>
              </a:solidFill>
            </a:endParaRPr>
          </a:p>
          <a:p>
            <a:pPr indent="431800" lvl="0" marL="25400" marR="0" rtl="0" algn="l">
              <a:lnSpc>
                <a:spcPct val="172000"/>
              </a:lnSpc>
              <a:spcBef>
                <a:spcPts val="0"/>
              </a:spcBef>
              <a:spcAft>
                <a:spcPts val="0"/>
              </a:spcAft>
              <a:buClr>
                <a:srgbClr val="000000"/>
              </a:buClr>
              <a:buSzPts val="1000"/>
              <a:buFont typeface="Arial"/>
              <a:buNone/>
            </a:pPr>
            <a:r>
              <a:t/>
            </a:r>
            <a:endParaRPr b="0" i="0" sz="1000" u="none" cap="none" strike="noStrike">
              <a:solidFill>
                <a:srgbClr val="71BD94"/>
              </a:solidFill>
              <a:latin typeface="Arial"/>
              <a:ea typeface="Arial"/>
              <a:cs typeface="Arial"/>
              <a:sym typeface="Arial"/>
            </a:endParaRPr>
          </a:p>
          <a:p>
            <a:pPr indent="431800" lvl="0" marL="25400" marR="0" rtl="0" algn="l">
              <a:lnSpc>
                <a:spcPct val="172000"/>
              </a:lnSpc>
              <a:spcBef>
                <a:spcPts val="0"/>
              </a:spcBef>
              <a:spcAft>
                <a:spcPts val="0"/>
              </a:spcAft>
              <a:buClr>
                <a:srgbClr val="000000"/>
              </a:buClr>
              <a:buSzPts val="1000"/>
              <a:buFont typeface="Arial"/>
              <a:buNone/>
            </a:pPr>
            <a:r>
              <a:t/>
            </a:r>
            <a:endParaRPr b="0" i="0" sz="1000" u="none" cap="none" strike="noStrike">
              <a:solidFill>
                <a:srgbClr val="71BD94"/>
              </a:solidFill>
              <a:latin typeface="Arial"/>
              <a:ea typeface="Arial"/>
              <a:cs typeface="Arial"/>
              <a:sym typeface="Arial"/>
            </a:endParaRPr>
          </a:p>
          <a:p>
            <a:pPr indent="0" lvl="0" marL="0" marR="0" rtl="0" algn="l">
              <a:lnSpc>
                <a:spcPct val="172000"/>
              </a:lnSpc>
              <a:spcBef>
                <a:spcPts val="0"/>
              </a:spcBef>
              <a:spcAft>
                <a:spcPts val="0"/>
              </a:spcAft>
              <a:buClr>
                <a:srgbClr val="000000"/>
              </a:buClr>
              <a:buSzPts val="1000"/>
              <a:buFont typeface="Arial"/>
              <a:buNone/>
            </a:pPr>
            <a:r>
              <a:t/>
            </a:r>
            <a:endParaRPr b="0" i="0" sz="1000" u="none" cap="none" strike="noStrike">
              <a:solidFill>
                <a:srgbClr val="71BD9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D94"/>
              </a:solidFill>
              <a:latin typeface="Lato"/>
              <a:ea typeface="Lato"/>
              <a:cs typeface="Lato"/>
              <a:sym typeface="Lato"/>
            </a:endParaRPr>
          </a:p>
        </p:txBody>
      </p:sp>
      <p:sp>
        <p:nvSpPr>
          <p:cNvPr id="293" name="Google Shape;293;g347013dd9dc_0_3"/>
          <p:cNvSpPr txBox="1"/>
          <p:nvPr/>
        </p:nvSpPr>
        <p:spPr>
          <a:xfrm>
            <a:off x="3005550" y="1119925"/>
            <a:ext cx="5912400" cy="383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600"/>
              </a:spcBef>
              <a:spcAft>
                <a:spcPts val="0"/>
              </a:spcAft>
              <a:buNone/>
            </a:pPr>
            <a:r>
              <a:rPr lang="en" sz="1500">
                <a:solidFill>
                  <a:schemeClr val="lt1"/>
                </a:solidFill>
                <a:latin typeface="Lato"/>
                <a:ea typeface="Lato"/>
                <a:cs typeface="Lato"/>
                <a:sym typeface="Lato"/>
              </a:rPr>
              <a:t>$20 BILLION “megafab” in Clay, NY - just outside of Syracuse.</a:t>
            </a:r>
            <a:endParaRPr sz="1500">
              <a:solidFill>
                <a:schemeClr val="lt1"/>
              </a:solidFill>
              <a:latin typeface="Lato"/>
              <a:ea typeface="Lato"/>
              <a:cs typeface="Lato"/>
              <a:sym typeface="Lato"/>
            </a:endParaRPr>
          </a:p>
          <a:p>
            <a:pPr indent="0" lvl="0" marL="0" rtl="0" algn="l">
              <a:lnSpc>
                <a:spcPct val="115000"/>
              </a:lnSpc>
              <a:spcBef>
                <a:spcPts val="3600"/>
              </a:spcBef>
              <a:spcAft>
                <a:spcPts val="0"/>
              </a:spcAft>
              <a:buNone/>
            </a:pPr>
            <a:r>
              <a:rPr lang="en" sz="1500">
                <a:solidFill>
                  <a:schemeClr val="lt1"/>
                </a:solidFill>
                <a:latin typeface="Lato"/>
                <a:ea typeface="Lato"/>
                <a:cs typeface="Lato"/>
                <a:sym typeface="Lato"/>
              </a:rPr>
              <a:t>Micron intends to invest over $100 billion in the megafab over the next 20 years and projects that</a:t>
            </a:r>
            <a:r>
              <a:rPr lang="en" sz="1500">
                <a:solidFill>
                  <a:srgbClr val="71BD94"/>
                </a:solidFill>
                <a:latin typeface="Lato"/>
                <a:ea typeface="Lato"/>
                <a:cs typeface="Lato"/>
                <a:sym typeface="Lato"/>
              </a:rPr>
              <a:t> 9,000 jobs will be created by 2045 &amp; 40,000 jobs in the community.</a:t>
            </a:r>
            <a:r>
              <a:rPr lang="en" sz="1500">
                <a:solidFill>
                  <a:schemeClr val="lt1"/>
                </a:solidFill>
                <a:latin typeface="Lato"/>
                <a:ea typeface="Lato"/>
                <a:cs typeface="Lato"/>
                <a:sym typeface="Lato"/>
              </a:rPr>
              <a:t> </a:t>
            </a:r>
            <a:endParaRPr sz="1500">
              <a:solidFill>
                <a:schemeClr val="lt1"/>
              </a:solidFill>
              <a:latin typeface="Lato"/>
              <a:ea typeface="Lato"/>
              <a:cs typeface="Lato"/>
              <a:sym typeface="Lato"/>
            </a:endParaRPr>
          </a:p>
          <a:p>
            <a:pPr indent="0" lvl="0" marL="0" rtl="0" algn="l">
              <a:lnSpc>
                <a:spcPct val="115000"/>
              </a:lnSpc>
              <a:spcBef>
                <a:spcPts val="3600"/>
              </a:spcBef>
              <a:spcAft>
                <a:spcPts val="0"/>
              </a:spcAft>
              <a:buNone/>
            </a:pPr>
            <a:r>
              <a:rPr lang="en" sz="1500">
                <a:solidFill>
                  <a:schemeClr val="lt1"/>
                </a:solidFill>
                <a:latin typeface="Lato"/>
                <a:ea typeface="Lato"/>
                <a:cs typeface="Lato"/>
                <a:sym typeface="Lato"/>
              </a:rPr>
              <a:t>NY State is providing an estimated $5.5 billion in economic incentives.</a:t>
            </a:r>
            <a:endParaRPr sz="1500">
              <a:solidFill>
                <a:schemeClr val="lt1"/>
              </a:solidFill>
              <a:latin typeface="Lato"/>
              <a:ea typeface="Lato"/>
              <a:cs typeface="Lato"/>
              <a:sym typeface="Lato"/>
            </a:endParaRPr>
          </a:p>
          <a:p>
            <a:pPr indent="0" lvl="0" marL="0" rtl="0" algn="l">
              <a:lnSpc>
                <a:spcPct val="115000"/>
              </a:lnSpc>
              <a:spcBef>
                <a:spcPts val="3600"/>
              </a:spcBef>
              <a:spcAft>
                <a:spcPts val="0"/>
              </a:spcAft>
              <a:buNone/>
            </a:pPr>
            <a:r>
              <a:rPr lang="en" sz="1500">
                <a:solidFill>
                  <a:schemeClr val="lt1"/>
                </a:solidFill>
                <a:latin typeface="Lato"/>
                <a:ea typeface="Lato"/>
                <a:cs typeface="Lato"/>
                <a:sym typeface="Lato"/>
              </a:rPr>
              <a:t>Micron claims this will be </a:t>
            </a:r>
            <a:r>
              <a:rPr lang="en" sz="1500">
                <a:solidFill>
                  <a:srgbClr val="71BD94"/>
                </a:solidFill>
                <a:latin typeface="Lato"/>
                <a:ea typeface="Lato"/>
                <a:cs typeface="Lato"/>
                <a:sym typeface="Lato"/>
              </a:rPr>
              <a:t>“the largest private investment in New York state history.”</a:t>
            </a:r>
            <a:endParaRPr sz="1200">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7"/>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400"/>
              <a:buNone/>
            </a:pPr>
            <a:r>
              <a:rPr b="1" lang="en" sz="3600"/>
              <a:t>INDUSTRY BRANDING </a:t>
            </a:r>
            <a:endParaRPr b="1" sz="3600"/>
          </a:p>
        </p:txBody>
      </p:sp>
      <p:sp>
        <p:nvSpPr>
          <p:cNvPr id="299" name="Google Shape;299;p7"/>
          <p:cNvSpPr txBox="1"/>
          <p:nvPr>
            <p:ph idx="1" type="body"/>
          </p:nvPr>
        </p:nvSpPr>
        <p:spPr>
          <a:xfrm>
            <a:off x="681425" y="3050850"/>
            <a:ext cx="1289400" cy="43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300"/>
              <a:buNone/>
            </a:pPr>
            <a:r>
              <a:rPr b="1" lang="en" sz="1900"/>
              <a:t>“CLEAN”</a:t>
            </a:r>
            <a:endParaRPr b="1" sz="1900"/>
          </a:p>
        </p:txBody>
      </p:sp>
      <p:pic>
        <p:nvPicPr>
          <p:cNvPr id="300" name="Google Shape;300;p7"/>
          <p:cNvPicPr preferRelativeResize="0"/>
          <p:nvPr/>
        </p:nvPicPr>
        <p:blipFill rotWithShape="1">
          <a:blip r:embed="rId3">
            <a:alphaModFix/>
          </a:blip>
          <a:srcRect b="0" l="0" r="0" t="0"/>
          <a:stretch/>
        </p:blipFill>
        <p:spPr>
          <a:xfrm>
            <a:off x="60975" y="1499919"/>
            <a:ext cx="2894325" cy="1526382"/>
          </a:xfrm>
          <a:prstGeom prst="rect">
            <a:avLst/>
          </a:prstGeom>
          <a:noFill/>
          <a:ln>
            <a:noFill/>
          </a:ln>
        </p:spPr>
      </p:pic>
      <p:pic>
        <p:nvPicPr>
          <p:cNvPr id="301" name="Google Shape;301;p7"/>
          <p:cNvPicPr preferRelativeResize="0"/>
          <p:nvPr/>
        </p:nvPicPr>
        <p:blipFill rotWithShape="1">
          <a:blip r:embed="rId4">
            <a:alphaModFix/>
          </a:blip>
          <a:srcRect b="0" l="0" r="0" t="0"/>
          <a:stretch/>
        </p:blipFill>
        <p:spPr>
          <a:xfrm>
            <a:off x="6047576" y="1368543"/>
            <a:ext cx="2894325" cy="1630482"/>
          </a:xfrm>
          <a:prstGeom prst="rect">
            <a:avLst/>
          </a:prstGeom>
          <a:noFill/>
          <a:ln>
            <a:noFill/>
          </a:ln>
        </p:spPr>
      </p:pic>
      <p:sp>
        <p:nvSpPr>
          <p:cNvPr id="302" name="Google Shape;302;p7"/>
          <p:cNvSpPr txBox="1"/>
          <p:nvPr/>
        </p:nvSpPr>
        <p:spPr>
          <a:xfrm>
            <a:off x="7168000" y="3144625"/>
            <a:ext cx="12324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900"/>
              <a:buFont typeface="Arial"/>
              <a:buNone/>
            </a:pPr>
            <a:r>
              <a:rPr b="1" i="0" lang="en" sz="1900" u="none" cap="none" strike="noStrike">
                <a:solidFill>
                  <a:schemeClr val="lt1"/>
                </a:solidFill>
                <a:latin typeface="Lato"/>
                <a:ea typeface="Lato"/>
                <a:cs typeface="Lato"/>
                <a:sym typeface="Lato"/>
              </a:rPr>
              <a:t>“GREEN”</a:t>
            </a:r>
            <a:endParaRPr b="1" i="0" sz="1900" u="none" cap="none" strike="noStrike">
              <a:solidFill>
                <a:schemeClr val="lt1"/>
              </a:solidFill>
              <a:latin typeface="Lato"/>
              <a:ea typeface="Lato"/>
              <a:cs typeface="Lato"/>
              <a:sym typeface="Lato"/>
            </a:endParaRPr>
          </a:p>
        </p:txBody>
      </p:sp>
      <p:pic>
        <p:nvPicPr>
          <p:cNvPr id="303" name="Google Shape;303;p7"/>
          <p:cNvPicPr preferRelativeResize="0"/>
          <p:nvPr/>
        </p:nvPicPr>
        <p:blipFill rotWithShape="1">
          <a:blip r:embed="rId5">
            <a:alphaModFix/>
          </a:blip>
          <a:srcRect b="0" l="0" r="0" t="0"/>
          <a:stretch/>
        </p:blipFill>
        <p:spPr>
          <a:xfrm>
            <a:off x="2673025" y="3250449"/>
            <a:ext cx="3526950" cy="1763475"/>
          </a:xfrm>
          <a:prstGeom prst="rect">
            <a:avLst/>
          </a:prstGeom>
          <a:noFill/>
          <a:ln>
            <a:noFill/>
          </a:ln>
        </p:spPr>
      </p:pic>
      <p:sp>
        <p:nvSpPr>
          <p:cNvPr id="304" name="Google Shape;304;p7"/>
          <p:cNvSpPr txBox="1"/>
          <p:nvPr/>
        </p:nvSpPr>
        <p:spPr>
          <a:xfrm>
            <a:off x="3516250" y="2598225"/>
            <a:ext cx="30000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900"/>
              <a:buFont typeface="Arial"/>
              <a:buNone/>
            </a:pPr>
            <a:r>
              <a:rPr b="1" i="0" lang="en" sz="1900" u="none" cap="none" strike="noStrike">
                <a:solidFill>
                  <a:schemeClr val="lt1"/>
                </a:solidFill>
                <a:latin typeface="Lato"/>
                <a:ea typeface="Lato"/>
                <a:cs typeface="Lato"/>
                <a:sym typeface="Lato"/>
              </a:rPr>
              <a:t>“GOOD JOBS”</a:t>
            </a:r>
            <a:endParaRPr b="1" i="0" sz="1900" u="none" cap="none" strike="noStrike">
              <a:solidFill>
                <a:schemeClr val="l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8"/>
          <p:cNvSpPr txBox="1"/>
          <p:nvPr>
            <p:ph type="title"/>
          </p:nvPr>
        </p:nvSpPr>
        <p:spPr>
          <a:xfrm>
            <a:off x="1297500" y="393750"/>
            <a:ext cx="7765200" cy="9141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74074"/>
              <a:buNone/>
            </a:pPr>
            <a:r>
              <a:rPr b="1" lang="en" sz="3600"/>
              <a:t>PRIORITIES &amp; RECORD MISMATCH?</a:t>
            </a:r>
            <a:endParaRPr/>
          </a:p>
        </p:txBody>
      </p:sp>
      <p:sp>
        <p:nvSpPr>
          <p:cNvPr id="310" name="Google Shape;310;p8"/>
          <p:cNvSpPr txBox="1"/>
          <p:nvPr>
            <p:ph idx="1" type="body"/>
          </p:nvPr>
        </p:nvSpPr>
        <p:spPr>
          <a:xfrm>
            <a:off x="1053150" y="1567550"/>
            <a:ext cx="3647700" cy="29112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300"/>
              <a:buNone/>
            </a:pPr>
            <a:r>
              <a:rPr b="1" lang="en" sz="1400">
                <a:solidFill>
                  <a:schemeClr val="lt2"/>
                </a:solidFill>
              </a:rPr>
              <a:t>Biden Administration’s Stated Priorities:</a:t>
            </a:r>
            <a:endParaRPr b="1" sz="1400">
              <a:solidFill>
                <a:schemeClr val="lt2"/>
              </a:solidFill>
            </a:endParaRPr>
          </a:p>
          <a:p>
            <a:pPr indent="-312644" lvl="0" marL="457200" rtl="0" algn="l">
              <a:lnSpc>
                <a:spcPct val="115000"/>
              </a:lnSpc>
              <a:spcBef>
                <a:spcPts val="1200"/>
              </a:spcBef>
              <a:spcAft>
                <a:spcPts val="0"/>
              </a:spcAft>
              <a:buSzPts val="1324"/>
              <a:buChar char="●"/>
            </a:pPr>
            <a:r>
              <a:rPr lang="en" sz="1323"/>
              <a:t>Reshore &amp; Build Domestic Supply Chain</a:t>
            </a:r>
            <a:endParaRPr sz="1323"/>
          </a:p>
          <a:p>
            <a:pPr indent="-312644" lvl="0" marL="457200" rtl="0" algn="l">
              <a:lnSpc>
                <a:spcPct val="115000"/>
              </a:lnSpc>
              <a:spcBef>
                <a:spcPts val="0"/>
              </a:spcBef>
              <a:spcAft>
                <a:spcPts val="0"/>
              </a:spcAft>
              <a:buSzPts val="1324"/>
              <a:buChar char="●"/>
            </a:pPr>
            <a:r>
              <a:rPr lang="en" sz="1323"/>
              <a:t>Invest in American Manufacturing </a:t>
            </a:r>
            <a:endParaRPr sz="1323"/>
          </a:p>
          <a:p>
            <a:pPr indent="-312644" lvl="0" marL="457200" rtl="0" algn="l">
              <a:lnSpc>
                <a:spcPct val="115000"/>
              </a:lnSpc>
              <a:spcBef>
                <a:spcPts val="0"/>
              </a:spcBef>
              <a:spcAft>
                <a:spcPts val="0"/>
              </a:spcAft>
              <a:buSzPts val="1324"/>
              <a:buChar char="●"/>
            </a:pPr>
            <a:r>
              <a:rPr lang="en" sz="1323"/>
              <a:t>National Security </a:t>
            </a:r>
            <a:endParaRPr sz="1323"/>
          </a:p>
          <a:p>
            <a:pPr indent="-312644" lvl="0" marL="457200" rtl="0" algn="l">
              <a:lnSpc>
                <a:spcPct val="115000"/>
              </a:lnSpc>
              <a:spcBef>
                <a:spcPts val="0"/>
              </a:spcBef>
              <a:spcAft>
                <a:spcPts val="0"/>
              </a:spcAft>
              <a:buSzPts val="1324"/>
              <a:buChar char="●"/>
            </a:pPr>
            <a:r>
              <a:rPr lang="en" sz="1323"/>
              <a:t>Create Good Paying (Union) Jobs</a:t>
            </a:r>
            <a:endParaRPr sz="1323"/>
          </a:p>
          <a:p>
            <a:pPr indent="-312644" lvl="0" marL="457200" rtl="0" algn="l">
              <a:lnSpc>
                <a:spcPct val="115000"/>
              </a:lnSpc>
              <a:spcBef>
                <a:spcPts val="0"/>
              </a:spcBef>
              <a:spcAft>
                <a:spcPts val="0"/>
              </a:spcAft>
              <a:buSzPts val="1324"/>
              <a:buChar char="●"/>
            </a:pPr>
            <a:r>
              <a:rPr lang="en" sz="1323"/>
              <a:t>Invest in Diverse Workforce (Women!)</a:t>
            </a:r>
            <a:endParaRPr sz="1323"/>
          </a:p>
          <a:p>
            <a:pPr indent="-312644" lvl="0" marL="457200" rtl="0" algn="l">
              <a:lnSpc>
                <a:spcPct val="115000"/>
              </a:lnSpc>
              <a:spcBef>
                <a:spcPts val="0"/>
              </a:spcBef>
              <a:spcAft>
                <a:spcPts val="0"/>
              </a:spcAft>
              <a:buSzPts val="1324"/>
              <a:buChar char="●"/>
            </a:pPr>
            <a:r>
              <a:rPr lang="en" sz="1323"/>
              <a:t>Strong Workforce Development Pipeline &amp; Community Investment</a:t>
            </a:r>
            <a:endParaRPr sz="1900"/>
          </a:p>
        </p:txBody>
      </p:sp>
      <p:sp>
        <p:nvSpPr>
          <p:cNvPr id="311" name="Google Shape;311;p8"/>
          <p:cNvSpPr txBox="1"/>
          <p:nvPr>
            <p:ph idx="2" type="body"/>
          </p:nvPr>
        </p:nvSpPr>
        <p:spPr>
          <a:xfrm>
            <a:off x="4919025" y="1567550"/>
            <a:ext cx="3618900" cy="2911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b="1" lang="en" sz="1400">
                <a:solidFill>
                  <a:schemeClr val="lt2"/>
                </a:solidFill>
              </a:rPr>
              <a:t>Semiconductor Industry Record:</a:t>
            </a:r>
            <a:endParaRPr b="1" sz="1400">
              <a:solidFill>
                <a:schemeClr val="lt2"/>
              </a:solidFill>
            </a:endParaRPr>
          </a:p>
          <a:p>
            <a:pPr indent="-311150" lvl="0" marL="457200" rtl="0" algn="l">
              <a:lnSpc>
                <a:spcPct val="115000"/>
              </a:lnSpc>
              <a:spcBef>
                <a:spcPts val="1200"/>
              </a:spcBef>
              <a:spcAft>
                <a:spcPts val="0"/>
              </a:spcAft>
              <a:buSzPts val="1300"/>
              <a:buChar char="●"/>
            </a:pPr>
            <a:r>
              <a:rPr lang="en"/>
              <a:t>Massive offshoring</a:t>
            </a:r>
            <a:endParaRPr/>
          </a:p>
          <a:p>
            <a:pPr indent="-311150" lvl="0" marL="457200" rtl="0" algn="l">
              <a:lnSpc>
                <a:spcPct val="115000"/>
              </a:lnSpc>
              <a:spcBef>
                <a:spcPts val="0"/>
              </a:spcBef>
              <a:spcAft>
                <a:spcPts val="0"/>
              </a:spcAft>
              <a:buSzPts val="1300"/>
              <a:buChar char="●"/>
            </a:pPr>
            <a:r>
              <a:rPr lang="en"/>
              <a:t>Low wages for manufacturing workers</a:t>
            </a:r>
            <a:endParaRPr/>
          </a:p>
          <a:p>
            <a:pPr indent="-311150" lvl="0" marL="457200" rtl="0" algn="l">
              <a:lnSpc>
                <a:spcPct val="115000"/>
              </a:lnSpc>
              <a:spcBef>
                <a:spcPts val="0"/>
              </a:spcBef>
              <a:spcAft>
                <a:spcPts val="0"/>
              </a:spcAft>
              <a:buSzPts val="1300"/>
              <a:buChar char="●"/>
            </a:pPr>
            <a:r>
              <a:rPr lang="en"/>
              <a:t>Brutal working conditions</a:t>
            </a:r>
            <a:endParaRPr/>
          </a:p>
          <a:p>
            <a:pPr indent="-311150" lvl="0" marL="457200" rtl="0" algn="l">
              <a:lnSpc>
                <a:spcPct val="115000"/>
              </a:lnSpc>
              <a:spcBef>
                <a:spcPts val="0"/>
              </a:spcBef>
              <a:spcAft>
                <a:spcPts val="0"/>
              </a:spcAft>
              <a:buSzPts val="1300"/>
              <a:buChar char="●"/>
            </a:pPr>
            <a:r>
              <a:rPr lang="en"/>
              <a:t>Lack of racial and gender diversity</a:t>
            </a:r>
            <a:endParaRPr/>
          </a:p>
          <a:p>
            <a:pPr indent="-311150" lvl="0" marL="457200" rtl="0" algn="l">
              <a:lnSpc>
                <a:spcPct val="115000"/>
              </a:lnSpc>
              <a:spcBef>
                <a:spcPts val="0"/>
              </a:spcBef>
              <a:spcAft>
                <a:spcPts val="0"/>
              </a:spcAft>
              <a:buSzPts val="1300"/>
              <a:buChar char="●"/>
            </a:pPr>
            <a:r>
              <a:rPr lang="en"/>
              <a:t>Aggressive and coordinated anti-union activity </a:t>
            </a:r>
            <a:endParaRPr/>
          </a:p>
          <a:p>
            <a:pPr indent="-311150" lvl="0" marL="457200" rtl="0" algn="l">
              <a:lnSpc>
                <a:spcPct val="115000"/>
              </a:lnSpc>
              <a:spcBef>
                <a:spcPts val="0"/>
              </a:spcBef>
              <a:spcAft>
                <a:spcPts val="0"/>
              </a:spcAft>
              <a:buSzPts val="1300"/>
              <a:buChar char="●"/>
            </a:pPr>
            <a:r>
              <a:rPr lang="en"/>
              <a:t>Dangerous toxic chemical exposure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9"/>
          <p:cNvSpPr txBox="1"/>
          <p:nvPr>
            <p:ph idx="1" type="body"/>
          </p:nvPr>
        </p:nvSpPr>
        <p:spPr>
          <a:xfrm>
            <a:off x="1127100" y="1108425"/>
            <a:ext cx="7737600" cy="368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i="1" lang="en" sz="1400"/>
              <a:t>“</a:t>
            </a:r>
            <a:r>
              <a:rPr b="1" i="1" lang="en" sz="1400">
                <a:solidFill>
                  <a:schemeClr val="lt2"/>
                </a:solidFill>
              </a:rPr>
              <a:t>Remaining non-union is an essential for survival </a:t>
            </a:r>
            <a:r>
              <a:rPr i="1" lang="en" sz="1400"/>
              <a:t>for most of our companies… This is a very high priority for management here. " - </a:t>
            </a:r>
            <a:r>
              <a:rPr lang="en" sz="1400"/>
              <a:t>Bob Noyce, co-founder of Intel</a:t>
            </a:r>
            <a:endParaRPr sz="1400"/>
          </a:p>
          <a:p>
            <a:pPr indent="0" lvl="0" marL="0" rtl="0" algn="l">
              <a:lnSpc>
                <a:spcPct val="115000"/>
              </a:lnSpc>
              <a:spcBef>
                <a:spcPts val="1200"/>
              </a:spcBef>
              <a:spcAft>
                <a:spcPts val="0"/>
              </a:spcAft>
              <a:buSzPts val="1300"/>
              <a:buNone/>
            </a:pPr>
            <a:r>
              <a:rPr i="1" lang="en" sz="1400"/>
              <a:t>“The American high-tech sector decided then that </a:t>
            </a:r>
            <a:r>
              <a:rPr b="1" i="1" lang="en" sz="1400">
                <a:solidFill>
                  <a:schemeClr val="lt2"/>
                </a:solidFill>
              </a:rPr>
              <a:t>it would not allow unions</a:t>
            </a:r>
            <a:r>
              <a:rPr i="1" lang="en" sz="1400"/>
              <a:t>…good companies should be able to </a:t>
            </a:r>
            <a:r>
              <a:rPr b="1" i="1" lang="en" sz="1400">
                <a:solidFill>
                  <a:schemeClr val="lt2"/>
                </a:solidFill>
              </a:rPr>
              <a:t>request that workers not form unions</a:t>
            </a:r>
            <a:r>
              <a:rPr i="1" lang="en" sz="1400"/>
              <a:t>.” - </a:t>
            </a:r>
            <a:r>
              <a:rPr lang="en" sz="1400"/>
              <a:t>Morris Chang, TSMC Chairman</a:t>
            </a:r>
            <a:endParaRPr sz="1400"/>
          </a:p>
          <a:p>
            <a:pPr indent="0" lvl="0" marL="0" rtl="0" algn="l">
              <a:lnSpc>
                <a:spcPct val="115000"/>
              </a:lnSpc>
              <a:spcBef>
                <a:spcPts val="1200"/>
              </a:spcBef>
              <a:spcAft>
                <a:spcPts val="0"/>
              </a:spcAft>
              <a:buSzPts val="1300"/>
              <a:buNone/>
            </a:pPr>
            <a:r>
              <a:rPr lang="en" sz="1400"/>
              <a:t>Historically, Semiconductor Firms and Industry Associations Have…</a:t>
            </a:r>
            <a:endParaRPr sz="1400"/>
          </a:p>
          <a:p>
            <a:pPr indent="-317500" lvl="0" marL="457200" rtl="0" algn="l">
              <a:lnSpc>
                <a:spcPct val="115000"/>
              </a:lnSpc>
              <a:spcBef>
                <a:spcPts val="0"/>
              </a:spcBef>
              <a:spcAft>
                <a:spcPts val="0"/>
              </a:spcAft>
              <a:buSzPts val="1400"/>
              <a:buChar char="●"/>
            </a:pPr>
            <a:r>
              <a:rPr lang="en" sz="1400"/>
              <a:t>Surveilled and intimidated workers</a:t>
            </a:r>
            <a:endParaRPr sz="1400"/>
          </a:p>
          <a:p>
            <a:pPr indent="-317500" lvl="0" marL="457200" rtl="0" algn="l">
              <a:lnSpc>
                <a:spcPct val="115000"/>
              </a:lnSpc>
              <a:spcBef>
                <a:spcPts val="0"/>
              </a:spcBef>
              <a:spcAft>
                <a:spcPts val="0"/>
              </a:spcAft>
              <a:buSzPts val="1400"/>
              <a:buChar char="●"/>
            </a:pPr>
            <a:r>
              <a:rPr lang="en" sz="1400"/>
              <a:t>Illegally fired workers for organizing</a:t>
            </a:r>
            <a:endParaRPr sz="1400"/>
          </a:p>
          <a:p>
            <a:pPr indent="-317500" lvl="0" marL="457200" rtl="0" algn="l">
              <a:lnSpc>
                <a:spcPct val="115000"/>
              </a:lnSpc>
              <a:spcBef>
                <a:spcPts val="0"/>
              </a:spcBef>
              <a:spcAft>
                <a:spcPts val="0"/>
              </a:spcAft>
              <a:buSzPts val="1400"/>
              <a:buChar char="●"/>
            </a:pPr>
            <a:r>
              <a:rPr lang="en" sz="1400"/>
              <a:t>Coordinated on union-avoidance training</a:t>
            </a:r>
            <a:endParaRPr sz="1400"/>
          </a:p>
          <a:p>
            <a:pPr indent="-317500" lvl="0" marL="457200" rtl="0" algn="l">
              <a:lnSpc>
                <a:spcPct val="115000"/>
              </a:lnSpc>
              <a:spcBef>
                <a:spcPts val="0"/>
              </a:spcBef>
              <a:spcAft>
                <a:spcPts val="0"/>
              </a:spcAft>
              <a:buSzPts val="1400"/>
              <a:buChar char="●"/>
            </a:pPr>
            <a:r>
              <a:rPr lang="en" sz="1400"/>
              <a:t>Exchanged intelligence between firms</a:t>
            </a:r>
            <a:endParaRPr sz="1400"/>
          </a:p>
          <a:p>
            <a:pPr indent="-317500" lvl="0" marL="457200" rtl="0" algn="l">
              <a:lnSpc>
                <a:spcPct val="115000"/>
              </a:lnSpc>
              <a:spcBef>
                <a:spcPts val="0"/>
              </a:spcBef>
              <a:spcAft>
                <a:spcPts val="0"/>
              </a:spcAft>
              <a:buSzPts val="1400"/>
              <a:buChar char="●"/>
            </a:pPr>
            <a:r>
              <a:rPr lang="en" sz="1400"/>
              <a:t>Funneled financial resources to smaller firms where workers were organizing </a:t>
            </a:r>
            <a:endParaRPr sz="1400"/>
          </a:p>
          <a:p>
            <a:pPr indent="0" lvl="0" marL="0" rtl="0" algn="l">
              <a:lnSpc>
                <a:spcPct val="115000"/>
              </a:lnSpc>
              <a:spcBef>
                <a:spcPts val="0"/>
              </a:spcBef>
              <a:spcAft>
                <a:spcPts val="0"/>
              </a:spcAft>
              <a:buSzPts val="1300"/>
              <a:buNone/>
            </a:pPr>
            <a:r>
              <a:t/>
            </a:r>
            <a:endParaRPr sz="1400"/>
          </a:p>
          <a:p>
            <a:pPr indent="0" lvl="0" marL="0" rtl="0" algn="ctr">
              <a:lnSpc>
                <a:spcPct val="115000"/>
              </a:lnSpc>
              <a:spcBef>
                <a:spcPts val="0"/>
              </a:spcBef>
              <a:spcAft>
                <a:spcPts val="0"/>
              </a:spcAft>
              <a:buSzPts val="1300"/>
              <a:buNone/>
            </a:pPr>
            <a:r>
              <a:rPr b="1" lang="en" sz="1600">
                <a:solidFill>
                  <a:schemeClr val="lt2"/>
                </a:solidFill>
              </a:rPr>
              <a:t>Union Density Rate </a:t>
            </a:r>
            <a:r>
              <a:rPr b="1" lang="en" sz="1600"/>
              <a:t>in Computer Manufacturing/Electronics Manufacturing =</a:t>
            </a:r>
            <a:r>
              <a:rPr b="1" lang="en" sz="1600">
                <a:solidFill>
                  <a:schemeClr val="lt2"/>
                </a:solidFill>
              </a:rPr>
              <a:t> &lt;1%</a:t>
            </a:r>
            <a:endParaRPr b="1" sz="1600">
              <a:solidFill>
                <a:schemeClr val="lt2"/>
              </a:solidFill>
            </a:endParaRPr>
          </a:p>
        </p:txBody>
      </p:sp>
      <p:sp>
        <p:nvSpPr>
          <p:cNvPr id="317" name="Google Shape;317;p9"/>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400"/>
              <a:buNone/>
            </a:pPr>
            <a:r>
              <a:rPr b="1" lang="en" sz="3000"/>
              <a:t>UNION BUSTING</a:t>
            </a:r>
            <a:endParaRPr b="1" sz="3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1"/>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000000"/>
              </a:buClr>
              <a:buSzPct val="31935"/>
              <a:buFont typeface="Arial"/>
              <a:buNone/>
            </a:pPr>
            <a:r>
              <a:rPr b="1" lang="en" sz="3100"/>
              <a:t>JOB QUALITY </a:t>
            </a:r>
            <a:endParaRPr b="1" sz="3100"/>
          </a:p>
          <a:p>
            <a:pPr indent="0" lvl="0" marL="0" rtl="0" algn="l">
              <a:lnSpc>
                <a:spcPct val="100000"/>
              </a:lnSpc>
              <a:spcBef>
                <a:spcPts val="0"/>
              </a:spcBef>
              <a:spcAft>
                <a:spcPts val="0"/>
              </a:spcAft>
              <a:buClr>
                <a:srgbClr val="000000"/>
              </a:buClr>
              <a:buSzPct val="49499"/>
              <a:buFont typeface="Arial"/>
              <a:buNone/>
            </a:pPr>
            <a:r>
              <a:rPr b="1" i="1" lang="en" sz="2000">
                <a:solidFill>
                  <a:schemeClr val="lt2"/>
                </a:solidFill>
              </a:rPr>
              <a:t>Not as advertised…</a:t>
            </a:r>
            <a:endParaRPr/>
          </a:p>
        </p:txBody>
      </p:sp>
      <p:sp>
        <p:nvSpPr>
          <p:cNvPr id="323" name="Google Shape;323;p11"/>
          <p:cNvSpPr txBox="1"/>
          <p:nvPr>
            <p:ph idx="1" type="body"/>
          </p:nvPr>
        </p:nvSpPr>
        <p:spPr>
          <a:xfrm>
            <a:off x="1297500" y="1567550"/>
            <a:ext cx="7038900" cy="2911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324" name="Google Shape;324;p11" title="JOB QUALITY CHART.png"/>
          <p:cNvPicPr preferRelativeResize="0"/>
          <p:nvPr/>
        </p:nvPicPr>
        <p:blipFill rotWithShape="1">
          <a:blip r:embed="rId3">
            <a:alphaModFix/>
          </a:blip>
          <a:srcRect b="0" l="0" r="0" t="0"/>
          <a:stretch/>
        </p:blipFill>
        <p:spPr>
          <a:xfrm>
            <a:off x="0" y="29021"/>
            <a:ext cx="9144003" cy="508545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