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1" r:id="rId2"/>
    <p:sldId id="262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32"/>
    <a:srgbClr val="9E5ECE"/>
    <a:srgbClr val="7030A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0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hard Sagat" userId="545abf02c6140a57" providerId="LiveId" clId="{B6BA595A-6A12-43ED-B066-DEE764031768}"/>
    <pc:docChg chg="custSel addSld delSld modSld">
      <pc:chgData name="Gerhard Sagat" userId="545abf02c6140a57" providerId="LiveId" clId="{B6BA595A-6A12-43ED-B066-DEE764031768}" dt="2025-05-11T13:50:52.414" v="32" actId="14100"/>
      <pc:docMkLst>
        <pc:docMk/>
      </pc:docMkLst>
      <pc:sldChg chg="del">
        <pc:chgData name="Gerhard Sagat" userId="545abf02c6140a57" providerId="LiveId" clId="{B6BA595A-6A12-43ED-B066-DEE764031768}" dt="2025-05-11T13:49:36.166" v="0" actId="47"/>
        <pc:sldMkLst>
          <pc:docMk/>
          <pc:sldMk cId="697917007" sldId="256"/>
        </pc:sldMkLst>
      </pc:sldChg>
      <pc:sldChg chg="del">
        <pc:chgData name="Gerhard Sagat" userId="545abf02c6140a57" providerId="LiveId" clId="{B6BA595A-6A12-43ED-B066-DEE764031768}" dt="2025-05-11T13:49:36.166" v="0" actId="47"/>
        <pc:sldMkLst>
          <pc:docMk/>
          <pc:sldMk cId="4233511746" sldId="257"/>
        </pc:sldMkLst>
      </pc:sldChg>
      <pc:sldChg chg="del">
        <pc:chgData name="Gerhard Sagat" userId="545abf02c6140a57" providerId="LiveId" clId="{B6BA595A-6A12-43ED-B066-DEE764031768}" dt="2025-05-11T13:49:36.166" v="0" actId="47"/>
        <pc:sldMkLst>
          <pc:docMk/>
          <pc:sldMk cId="456740930" sldId="258"/>
        </pc:sldMkLst>
      </pc:sldChg>
      <pc:sldChg chg="del">
        <pc:chgData name="Gerhard Sagat" userId="545abf02c6140a57" providerId="LiveId" clId="{B6BA595A-6A12-43ED-B066-DEE764031768}" dt="2025-05-11T13:49:36.166" v="0" actId="47"/>
        <pc:sldMkLst>
          <pc:docMk/>
          <pc:sldMk cId="1646485526" sldId="259"/>
        </pc:sldMkLst>
      </pc:sldChg>
      <pc:sldChg chg="del">
        <pc:chgData name="Gerhard Sagat" userId="545abf02c6140a57" providerId="LiveId" clId="{B6BA595A-6A12-43ED-B066-DEE764031768}" dt="2025-05-11T13:49:36.166" v="0" actId="47"/>
        <pc:sldMkLst>
          <pc:docMk/>
          <pc:sldMk cId="2689702611" sldId="260"/>
        </pc:sldMkLst>
      </pc:sldChg>
      <pc:sldChg chg="modSp mod">
        <pc:chgData name="Gerhard Sagat" userId="545abf02c6140a57" providerId="LiveId" clId="{B6BA595A-6A12-43ED-B066-DEE764031768}" dt="2025-05-11T13:50:46.183" v="31" actId="1038"/>
        <pc:sldMkLst>
          <pc:docMk/>
          <pc:sldMk cId="3779847637" sldId="261"/>
        </pc:sldMkLst>
        <pc:spChg chg="mod">
          <ac:chgData name="Gerhard Sagat" userId="545abf02c6140a57" providerId="LiveId" clId="{B6BA595A-6A12-43ED-B066-DEE764031768}" dt="2025-05-11T13:50:46.183" v="31" actId="1038"/>
          <ac:spMkLst>
            <pc:docMk/>
            <pc:sldMk cId="3779847637" sldId="261"/>
            <ac:spMk id="16" creationId="{1AF4B17A-B120-AF79-DD98-10C69E81E790}"/>
          </ac:spMkLst>
        </pc:spChg>
        <pc:spChg chg="mod">
          <ac:chgData name="Gerhard Sagat" userId="545abf02c6140a57" providerId="LiveId" clId="{B6BA595A-6A12-43ED-B066-DEE764031768}" dt="2025-05-11T13:50:36.519" v="28" actId="14100"/>
          <ac:spMkLst>
            <pc:docMk/>
            <pc:sldMk cId="3779847637" sldId="261"/>
            <ac:spMk id="18" creationId="{7320CDE8-4694-0473-1A3C-1C76B7C82123}"/>
          </ac:spMkLst>
        </pc:spChg>
      </pc:sldChg>
      <pc:sldChg chg="del">
        <pc:chgData name="Gerhard Sagat" userId="545abf02c6140a57" providerId="LiveId" clId="{B6BA595A-6A12-43ED-B066-DEE764031768}" dt="2025-05-11T13:49:40.865" v="1" actId="47"/>
        <pc:sldMkLst>
          <pc:docMk/>
          <pc:sldMk cId="479856419" sldId="262"/>
        </pc:sldMkLst>
      </pc:sldChg>
      <pc:sldChg chg="addSp delSp modSp add mod modAnim">
        <pc:chgData name="Gerhard Sagat" userId="545abf02c6140a57" providerId="LiveId" clId="{B6BA595A-6A12-43ED-B066-DEE764031768}" dt="2025-05-11T13:50:52.414" v="32" actId="14100"/>
        <pc:sldMkLst>
          <pc:docMk/>
          <pc:sldMk cId="1154403717" sldId="262"/>
        </pc:sldMkLst>
        <pc:spChg chg="add mod">
          <ac:chgData name="Gerhard Sagat" userId="545abf02c6140a57" providerId="LiveId" clId="{B6BA595A-6A12-43ED-B066-DEE764031768}" dt="2025-05-11T13:50:29" v="27" actId="404"/>
          <ac:spMkLst>
            <pc:docMk/>
            <pc:sldMk cId="1154403717" sldId="262"/>
            <ac:spMk id="3" creationId="{56BD98FA-9426-E28A-5BDC-89D432965E50}"/>
          </ac:spMkLst>
        </pc:spChg>
        <pc:spChg chg="del">
          <ac:chgData name="Gerhard Sagat" userId="545abf02c6140a57" providerId="LiveId" clId="{B6BA595A-6A12-43ED-B066-DEE764031768}" dt="2025-05-11T13:49:51.695" v="3" actId="478"/>
          <ac:spMkLst>
            <pc:docMk/>
            <pc:sldMk cId="1154403717" sldId="262"/>
            <ac:spMk id="14" creationId="{67A691D8-AA1C-12E3-E58F-D5BDE555A806}"/>
          </ac:spMkLst>
        </pc:spChg>
        <pc:spChg chg="mod">
          <ac:chgData name="Gerhard Sagat" userId="545abf02c6140a57" providerId="LiveId" clId="{B6BA595A-6A12-43ED-B066-DEE764031768}" dt="2025-05-11T13:50:52.414" v="32" actId="14100"/>
          <ac:spMkLst>
            <pc:docMk/>
            <pc:sldMk cId="1154403717" sldId="262"/>
            <ac:spMk id="16" creationId="{1AF4B17A-B120-AF79-DD98-10C69E81E790}"/>
          </ac:spMkLst>
        </pc:spChg>
        <pc:spChg chg="del">
          <ac:chgData name="Gerhard Sagat" userId="545abf02c6140a57" providerId="LiveId" clId="{B6BA595A-6A12-43ED-B066-DEE764031768}" dt="2025-05-11T13:49:51.695" v="3" actId="478"/>
          <ac:spMkLst>
            <pc:docMk/>
            <pc:sldMk cId="1154403717" sldId="262"/>
            <ac:spMk id="18" creationId="{7320CDE8-4694-0473-1A3C-1C76B7C82123}"/>
          </ac:spMkLst>
        </pc:spChg>
        <pc:spChg chg="del">
          <ac:chgData name="Gerhard Sagat" userId="545abf02c6140a57" providerId="LiveId" clId="{B6BA595A-6A12-43ED-B066-DEE764031768}" dt="2025-05-11T13:49:51.695" v="3" actId="478"/>
          <ac:spMkLst>
            <pc:docMk/>
            <pc:sldMk cId="1154403717" sldId="262"/>
            <ac:spMk id="19" creationId="{F2D887FC-E0AF-D7FB-6A63-D93540BF1F96}"/>
          </ac:spMkLst>
        </pc:spChg>
        <pc:spChg chg="del">
          <ac:chgData name="Gerhard Sagat" userId="545abf02c6140a57" providerId="LiveId" clId="{B6BA595A-6A12-43ED-B066-DEE764031768}" dt="2025-05-11T13:49:51.695" v="3" actId="478"/>
          <ac:spMkLst>
            <pc:docMk/>
            <pc:sldMk cId="1154403717" sldId="262"/>
            <ac:spMk id="26" creationId="{AE9F2536-33A7-2384-E8B0-6357D9BE0F0F}"/>
          </ac:spMkLst>
        </pc:spChg>
        <pc:grpChg chg="del">
          <ac:chgData name="Gerhard Sagat" userId="545abf02c6140a57" providerId="LiveId" clId="{B6BA595A-6A12-43ED-B066-DEE764031768}" dt="2025-05-11T13:49:51.695" v="3" actId="478"/>
          <ac:grpSpMkLst>
            <pc:docMk/>
            <pc:sldMk cId="1154403717" sldId="262"/>
            <ac:grpSpMk id="23" creationId="{91513DEE-9200-115D-4102-3F5C900B114D}"/>
          </ac:grpSpMkLst>
        </pc:grpChg>
        <pc:grpChg chg="del">
          <ac:chgData name="Gerhard Sagat" userId="545abf02c6140a57" providerId="LiveId" clId="{B6BA595A-6A12-43ED-B066-DEE764031768}" dt="2025-05-11T13:49:51.695" v="3" actId="478"/>
          <ac:grpSpMkLst>
            <pc:docMk/>
            <pc:sldMk cId="1154403717" sldId="262"/>
            <ac:grpSpMk id="24" creationId="{842904AA-5CBC-5FD0-9787-DE268059DEF5}"/>
          </ac:grpSpMkLst>
        </pc:grpChg>
        <pc:grpChg chg="del">
          <ac:chgData name="Gerhard Sagat" userId="545abf02c6140a57" providerId="LiveId" clId="{B6BA595A-6A12-43ED-B066-DEE764031768}" dt="2025-05-11T13:49:51.695" v="3" actId="478"/>
          <ac:grpSpMkLst>
            <pc:docMk/>
            <pc:sldMk cId="1154403717" sldId="262"/>
            <ac:grpSpMk id="25" creationId="{819C1D61-EAD6-56A6-0C66-175B0E604B37}"/>
          </ac:grpSpMkLst>
        </pc:grpChg>
        <pc:picChg chg="add mod">
          <ac:chgData name="Gerhard Sagat" userId="545abf02c6140a57" providerId="LiveId" clId="{B6BA595A-6A12-43ED-B066-DEE764031768}" dt="2025-05-11T13:50:08.839" v="5" actId="1076"/>
          <ac:picMkLst>
            <pc:docMk/>
            <pc:sldMk cId="1154403717" sldId="262"/>
            <ac:picMk id="2" creationId="{8BBBE0B1-A769-D60E-2543-BBFBECFC7356}"/>
          </ac:picMkLst>
        </pc:picChg>
      </pc:sldChg>
      <pc:sldChg chg="del">
        <pc:chgData name="Gerhard Sagat" userId="545abf02c6140a57" providerId="LiveId" clId="{B6BA595A-6A12-43ED-B066-DEE764031768}" dt="2025-05-11T13:49:40.865" v="1" actId="47"/>
        <pc:sldMkLst>
          <pc:docMk/>
          <pc:sldMk cId="1992683348" sldId="263"/>
        </pc:sldMkLst>
      </pc:sldChg>
      <pc:sldChg chg="del">
        <pc:chgData name="Gerhard Sagat" userId="545abf02c6140a57" providerId="LiveId" clId="{B6BA595A-6A12-43ED-B066-DEE764031768}" dt="2025-05-11T13:49:40.865" v="1" actId="47"/>
        <pc:sldMkLst>
          <pc:docMk/>
          <pc:sldMk cId="2847910123" sldId="264"/>
        </pc:sldMkLst>
      </pc:sldChg>
      <pc:sldChg chg="del">
        <pc:chgData name="Gerhard Sagat" userId="545abf02c6140a57" providerId="LiveId" clId="{B6BA595A-6A12-43ED-B066-DEE764031768}" dt="2025-05-11T13:49:40.865" v="1" actId="47"/>
        <pc:sldMkLst>
          <pc:docMk/>
          <pc:sldMk cId="1702134067" sldId="265"/>
        </pc:sldMkLst>
      </pc:sldChg>
      <pc:sldChg chg="del">
        <pc:chgData name="Gerhard Sagat" userId="545abf02c6140a57" providerId="LiveId" clId="{B6BA595A-6A12-43ED-B066-DEE764031768}" dt="2025-05-11T13:49:40.865" v="1" actId="47"/>
        <pc:sldMkLst>
          <pc:docMk/>
          <pc:sldMk cId="2046466797" sldId="266"/>
        </pc:sldMkLst>
      </pc:sldChg>
      <pc:sldChg chg="del">
        <pc:chgData name="Gerhard Sagat" userId="545abf02c6140a57" providerId="LiveId" clId="{B6BA595A-6A12-43ED-B066-DEE764031768}" dt="2025-05-11T13:49:40.865" v="1" actId="47"/>
        <pc:sldMkLst>
          <pc:docMk/>
          <pc:sldMk cId="2114647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C7C5B-B0D0-4A61-8794-DE0072B2E56D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D087A-6D10-45C2-BFB0-9C4B7613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8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96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3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3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2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7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6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1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8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7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-wLZrFyaFA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C4996F-7E3F-DFF9-433A-69073223C31E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DD9C2-B0D1-D8EC-0009-AF715085B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749246"/>
            <a:ext cx="6858000" cy="156754"/>
          </a:xfrm>
          <a:prstGeom prst="rect">
            <a:avLst/>
          </a:prstGeom>
          <a:gradFill flip="none" rotWithShape="1">
            <a:gsLst>
              <a:gs pos="5000">
                <a:srgbClr val="7030A0"/>
              </a:gs>
              <a:gs pos="90000">
                <a:srgbClr val="FF7F32"/>
              </a:gs>
              <a:gs pos="50000">
                <a:srgbClr val="CC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spc="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D051B-33CF-EF76-4B35-86527EF167FB}"/>
              </a:ext>
            </a:extLst>
          </p:cNvPr>
          <p:cNvSpPr txBox="1"/>
          <p:nvPr/>
        </p:nvSpPr>
        <p:spPr>
          <a:xfrm>
            <a:off x="194512" y="55939"/>
            <a:ext cx="330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9E5ECE"/>
                </a:solidFill>
                <a:latin typeface="Bebas Neue" panose="020B0606020202050201" pitchFamily="34" charset="0"/>
              </a:rPr>
              <a:t>Case Study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F4B17A-B120-AF79-DD98-10C69E81E790}"/>
              </a:ext>
            </a:extLst>
          </p:cNvPr>
          <p:cNvSpPr/>
          <p:nvPr/>
        </p:nvSpPr>
        <p:spPr>
          <a:xfrm>
            <a:off x="4485829" y="-143691"/>
            <a:ext cx="2398297" cy="1571329"/>
          </a:xfrm>
          <a:prstGeom prst="roundRect">
            <a:avLst>
              <a:gd name="adj" fmla="val 683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D1BF4B-92C0-BA48-71B2-16A401C76DAA}"/>
              </a:ext>
            </a:extLst>
          </p:cNvPr>
          <p:cNvSpPr txBox="1"/>
          <p:nvPr/>
        </p:nvSpPr>
        <p:spPr>
          <a:xfrm>
            <a:off x="192406" y="904418"/>
            <a:ext cx="367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effectLst/>
                <a:latin typeface="Soft Elegance" panose="02000604060000020003" pitchFamily="2" charset="0"/>
                <a:ea typeface="Aptos" panose="020B0004020202020204" pitchFamily="34" charset="0"/>
              </a:rPr>
              <a:t>TURNING MUTUALITY INTO A MARKET ADVANTAGE</a:t>
            </a:r>
            <a:endParaRPr lang="en-GB" sz="1400" spc="300" dirty="0">
              <a:solidFill>
                <a:schemeClr val="bg1"/>
              </a:solidFill>
              <a:latin typeface="Soft Elegance" panose="02000604060000020003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20CDE8-4694-0473-1A3C-1C76B7C82123}"/>
              </a:ext>
            </a:extLst>
          </p:cNvPr>
          <p:cNvSpPr/>
          <p:nvPr/>
        </p:nvSpPr>
        <p:spPr>
          <a:xfrm>
            <a:off x="0" y="1646795"/>
            <a:ext cx="2704046" cy="7192405"/>
          </a:xfrm>
          <a:prstGeom prst="roundRect">
            <a:avLst>
              <a:gd name="adj" fmla="val 342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A691D8-AA1C-12E3-E58F-D5BDE555A806}"/>
              </a:ext>
            </a:extLst>
          </p:cNvPr>
          <p:cNvSpPr txBox="1"/>
          <p:nvPr/>
        </p:nvSpPr>
        <p:spPr>
          <a:xfrm>
            <a:off x="192406" y="1931787"/>
            <a:ext cx="203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Bebas Neue" panose="020B0606020202050201" pitchFamily="34" charset="0"/>
              </a:rPr>
              <a:t>Results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D887FC-E0AF-D7FB-6A63-D93540BF1F96}"/>
              </a:ext>
            </a:extLst>
          </p:cNvPr>
          <p:cNvSpPr txBox="1"/>
          <p:nvPr/>
        </p:nvSpPr>
        <p:spPr>
          <a:xfrm>
            <a:off x="192406" y="2421364"/>
            <a:ext cx="25116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1400" b="1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122% 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increase in leads—huge brand momentum from a small budget.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endParaRPr lang="en-US" sz="1400" kern="100" dirty="0">
              <a:solidFill>
                <a:schemeClr val="bg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1400" b="1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9.1% 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revenue growth (outpacing the industry’s 6%).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endParaRPr lang="en-US" sz="1400" kern="100" dirty="0">
              <a:solidFill>
                <a:schemeClr val="bg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1400" b="1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266% 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increase in new risk policies, driven by both new members and increased coverage.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endParaRPr lang="en-US" sz="1400" kern="100" dirty="0">
              <a:solidFill>
                <a:schemeClr val="bg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1400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Brand awareness tripled—knowledge of PPS’ unique model rose from </a:t>
            </a:r>
            <a:r>
              <a:rPr lang="en-US" sz="1400" b="1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7%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en-US" sz="1400" b="1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21%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among non-members.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513DEE-9200-115D-4102-3F5C900B114D}"/>
              </a:ext>
            </a:extLst>
          </p:cNvPr>
          <p:cNvGrpSpPr/>
          <p:nvPr/>
        </p:nvGrpSpPr>
        <p:grpSpPr>
          <a:xfrm>
            <a:off x="2902517" y="1931787"/>
            <a:ext cx="3887641" cy="1319757"/>
            <a:chOff x="2902517" y="1931787"/>
            <a:chExt cx="3887641" cy="13197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7CB43D-BC5F-B39E-0FCC-7BADFC592793}"/>
                </a:ext>
              </a:extLst>
            </p:cNvPr>
            <p:cNvSpPr txBox="1"/>
            <p:nvPr/>
          </p:nvSpPr>
          <p:spPr>
            <a:xfrm>
              <a:off x="2902518" y="1931787"/>
              <a:ext cx="2037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FF7F32"/>
                  </a:solidFill>
                  <a:latin typeface="Bebas Neue" panose="020B0606020202050201" pitchFamily="34" charset="0"/>
                </a:rPr>
                <a:t>The company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C1264E-1D96-84EF-13D0-F9EFDA513702}"/>
                </a:ext>
              </a:extLst>
            </p:cNvPr>
            <p:cNvSpPr txBox="1"/>
            <p:nvPr/>
          </p:nvSpPr>
          <p:spPr>
            <a:xfrm>
              <a:off x="2902517" y="2420547"/>
              <a:ext cx="38876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PPS is a mutual insurance company catering exclusively to graduate professionals, where members own the company and share in its profits—a unique model in the insurance landscape.</a:t>
              </a:r>
              <a:endParaRPr lang="en-GB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2904AA-5CBC-5FD0-9787-DE268059DEF5}"/>
              </a:ext>
            </a:extLst>
          </p:cNvPr>
          <p:cNvGrpSpPr/>
          <p:nvPr/>
        </p:nvGrpSpPr>
        <p:grpSpPr>
          <a:xfrm>
            <a:off x="2902518" y="3470790"/>
            <a:ext cx="3887640" cy="1843330"/>
            <a:chOff x="2902518" y="3594313"/>
            <a:chExt cx="3887640" cy="184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6A729D-FDC4-12B8-88EE-A31FD077865D}"/>
                </a:ext>
              </a:extLst>
            </p:cNvPr>
            <p:cNvSpPr txBox="1"/>
            <p:nvPr/>
          </p:nvSpPr>
          <p:spPr>
            <a:xfrm>
              <a:off x="2902518" y="3594313"/>
              <a:ext cx="2037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CC0000"/>
                  </a:solidFill>
                  <a:latin typeface="Bebas Neue" panose="020B0606020202050201" pitchFamily="34" charset="0"/>
                </a:rPr>
                <a:t>The Challenge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949C31-7C75-B057-F023-C19B10AD9040}"/>
                </a:ext>
              </a:extLst>
            </p:cNvPr>
            <p:cNvSpPr txBox="1"/>
            <p:nvPr/>
          </p:nvSpPr>
          <p:spPr>
            <a:xfrm>
              <a:off x="2902518" y="4052648"/>
              <a:ext cx="38876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PPS was an </a:t>
              </a:r>
              <a:r>
                <a:rPr lang="en-US" sz="1200" b="1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unknown brand </a:t>
              </a:r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in a highly competitive industry dominated by mass-market insurers. Its unique mutuality model was not well understood, and consumer skepticism around insurance was high—especially in a tough economic climate where people were cutting back on policies. With a tiny budget (0.43% SOV), PPS needed to </a:t>
              </a:r>
              <a:r>
                <a:rPr lang="en-US" sz="1200" b="1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stand out in a category of sameness.</a:t>
              </a:r>
              <a:endParaRPr lang="en-GB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9C1D61-EAD6-56A6-0C66-175B0E604B37}"/>
              </a:ext>
            </a:extLst>
          </p:cNvPr>
          <p:cNvGrpSpPr/>
          <p:nvPr/>
        </p:nvGrpSpPr>
        <p:grpSpPr>
          <a:xfrm>
            <a:off x="2902518" y="5533366"/>
            <a:ext cx="3887640" cy="3363225"/>
            <a:chOff x="2902518" y="6118530"/>
            <a:chExt cx="3887640" cy="33632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E4D1AE-8169-048A-4CC3-1E09A03CC8EE}"/>
                </a:ext>
              </a:extLst>
            </p:cNvPr>
            <p:cNvSpPr txBox="1"/>
            <p:nvPr/>
          </p:nvSpPr>
          <p:spPr>
            <a:xfrm>
              <a:off x="2902518" y="6118530"/>
              <a:ext cx="2037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9E5ECE"/>
                  </a:solidFill>
                  <a:latin typeface="Bebas Neue" panose="020B0606020202050201" pitchFamily="34" charset="0"/>
                </a:rPr>
                <a:t>Insight &amp; Solution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844C41-CE8E-685A-E94E-29E847EDC92F}"/>
                </a:ext>
              </a:extLst>
            </p:cNvPr>
            <p:cNvSpPr txBox="1"/>
            <p:nvPr/>
          </p:nvSpPr>
          <p:spPr>
            <a:xfrm>
              <a:off x="2902518" y="6619433"/>
              <a:ext cx="388764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Success isn’t just about what you earn—it’s about what you share.</a:t>
              </a:r>
            </a:p>
            <a:p>
              <a:endParaRPr lang="en-US" sz="1200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The campaign, "The Secret to Success Lies in Sharing It," highlighted the power of mutuality through: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A striking TV ad featuring rival bakers—one struggling, the other thriving because everyone in his bakery "owned" the business. A metaphor for PPS’ unique model.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Distinctive print and digital ads featuring iconic partnerships (The Beatles, Harley-Davidson), reinforcing the idea that shared success creates greater value.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Expanding beyond niche professional journals to include TV, mainstream business press, and online media, reaching a broader professional audience.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E9F2536-33A7-2384-E8B0-6357D9BE0F0F}"/>
              </a:ext>
            </a:extLst>
          </p:cNvPr>
          <p:cNvSpPr txBox="1"/>
          <p:nvPr/>
        </p:nvSpPr>
        <p:spPr>
          <a:xfrm>
            <a:off x="192406" y="6914490"/>
            <a:ext cx="2314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 challenging category norms, PPS didn’t just sell insurance—it redefined what success looks like.</a:t>
            </a:r>
            <a:endParaRPr lang="en-GB" sz="1600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2B77C-779B-FBE7-D987-E135ACB21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7" y="54643"/>
            <a:ext cx="1132205" cy="1294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84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C4996F-7E3F-DFF9-433A-69073223C31E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DD9C2-B0D1-D8EC-0009-AF715085B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749246"/>
            <a:ext cx="6858000" cy="156754"/>
          </a:xfrm>
          <a:prstGeom prst="rect">
            <a:avLst/>
          </a:prstGeom>
          <a:gradFill flip="none" rotWithShape="1">
            <a:gsLst>
              <a:gs pos="5000">
                <a:srgbClr val="7030A0"/>
              </a:gs>
              <a:gs pos="90000">
                <a:srgbClr val="FF7F32"/>
              </a:gs>
              <a:gs pos="50000">
                <a:srgbClr val="CC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spc="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D051B-33CF-EF76-4B35-86527EF167FB}"/>
              </a:ext>
            </a:extLst>
          </p:cNvPr>
          <p:cNvSpPr txBox="1"/>
          <p:nvPr/>
        </p:nvSpPr>
        <p:spPr>
          <a:xfrm>
            <a:off x="194512" y="55939"/>
            <a:ext cx="330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9E5ECE"/>
                </a:solidFill>
                <a:latin typeface="Bebas Neue" panose="020B0606020202050201" pitchFamily="34" charset="0"/>
              </a:rPr>
              <a:t>Case Study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F4B17A-B120-AF79-DD98-10C69E81E790}"/>
              </a:ext>
            </a:extLst>
          </p:cNvPr>
          <p:cNvSpPr/>
          <p:nvPr/>
        </p:nvSpPr>
        <p:spPr>
          <a:xfrm>
            <a:off x="4459703" y="-91440"/>
            <a:ext cx="2398297" cy="1519078"/>
          </a:xfrm>
          <a:prstGeom prst="roundRect">
            <a:avLst>
              <a:gd name="adj" fmla="val 683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D1BF4B-92C0-BA48-71B2-16A401C76DAA}"/>
              </a:ext>
            </a:extLst>
          </p:cNvPr>
          <p:cNvSpPr txBox="1"/>
          <p:nvPr/>
        </p:nvSpPr>
        <p:spPr>
          <a:xfrm>
            <a:off x="192406" y="904418"/>
            <a:ext cx="367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effectLst/>
                <a:latin typeface="Soft Elegance" panose="02000604060000020003" pitchFamily="2" charset="0"/>
                <a:ea typeface="Aptos" panose="020B0004020202020204" pitchFamily="34" charset="0"/>
              </a:rPr>
              <a:t>TURNING MUTUALITY INTO A MARKET ADVANTAGE</a:t>
            </a:r>
            <a:endParaRPr lang="en-GB" sz="1400" spc="300" dirty="0">
              <a:solidFill>
                <a:schemeClr val="bg1"/>
              </a:solidFill>
              <a:latin typeface="Soft Elegance" panose="0200060406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2B77C-779B-FBE7-D987-E135ACB215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7" y="54643"/>
            <a:ext cx="1132205" cy="1294130"/>
          </a:xfrm>
          <a:prstGeom prst="rect">
            <a:avLst/>
          </a:prstGeom>
          <a:noFill/>
        </p:spPr>
      </p:pic>
      <p:pic>
        <p:nvPicPr>
          <p:cNvPr id="2" name="Online Media 1" title="PPS TV Advert 2012: Rival Bakeries - 30 Second">
            <a:hlinkClick r:id="" action="ppaction://media"/>
            <a:extLst>
              <a:ext uri="{FF2B5EF4-FFF2-40B4-BE49-F238E27FC236}">
                <a16:creationId xmlns:a16="http://schemas.microsoft.com/office/drawing/2014/main" id="{8BBBE0B1-A769-D60E-2543-BBFBECFC73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2688092"/>
            <a:ext cx="6858000" cy="38750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BD98FA-9426-E28A-5BDC-89D432965E50}"/>
              </a:ext>
            </a:extLst>
          </p:cNvPr>
          <p:cNvSpPr txBox="1"/>
          <p:nvPr/>
        </p:nvSpPr>
        <p:spPr>
          <a:xfrm>
            <a:off x="0" y="6622868"/>
            <a:ext cx="2717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Brand commercial</a:t>
            </a:r>
          </a:p>
        </p:txBody>
      </p:sp>
    </p:spTree>
    <p:extLst>
      <p:ext uri="{BB962C8B-B14F-4D97-AF65-F5344CB8AC3E}">
        <p14:creationId xmlns:p14="http://schemas.microsoft.com/office/powerpoint/2010/main" val="11544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316</Words>
  <Application>Microsoft Office PowerPoint</Application>
  <PresentationFormat>A4 Paper (210x297 mm)</PresentationFormat>
  <Paragraphs>25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Arial</vt:lpstr>
      <vt:lpstr>Bebas Neue</vt:lpstr>
      <vt:lpstr>Calibri</vt:lpstr>
      <vt:lpstr>Soft Elegance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Gerhard Sagat</dc:creator>
  <cp:lastModifiedBy>Gerhard Sagat</cp:lastModifiedBy>
  <cp:revision>3</cp:revision>
  <dcterms:created xsi:type="dcterms:W3CDTF">2025-03-12T10:09:11Z</dcterms:created>
  <dcterms:modified xsi:type="dcterms:W3CDTF">2025-05-11T13:50:56Z</dcterms:modified>
</cp:coreProperties>
</file>