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"/>
  </p:notesMasterIdLst>
  <p:sldIdLst>
    <p:sldId id="256" r:id="rId2"/>
    <p:sldId id="257" r:id="rId3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F32"/>
    <a:srgbClr val="9E5ECE"/>
    <a:srgbClr val="7030A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9" d="100"/>
          <a:sy n="49" d="100"/>
        </p:scale>
        <p:origin x="208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rhard Sagat" userId="545abf02c6140a57" providerId="LiveId" clId="{8894F02A-1145-4EAF-BA8F-1D86A9F4E0A9}"/>
    <pc:docChg chg="custSel addSld delSld modSld">
      <pc:chgData name="Gerhard Sagat" userId="545abf02c6140a57" providerId="LiveId" clId="{8894F02A-1145-4EAF-BA8F-1D86A9F4E0A9}" dt="2025-05-11T13:45:21.040" v="87" actId="1076"/>
      <pc:docMkLst>
        <pc:docMk/>
      </pc:docMkLst>
      <pc:sldChg chg="modSp mod">
        <pc:chgData name="Gerhard Sagat" userId="545abf02c6140a57" providerId="LiveId" clId="{8894F02A-1145-4EAF-BA8F-1D86A9F4E0A9}" dt="2025-05-11T13:39:48.951" v="1" actId="14100"/>
        <pc:sldMkLst>
          <pc:docMk/>
          <pc:sldMk cId="697917007" sldId="256"/>
        </pc:sldMkLst>
        <pc:spChg chg="mod">
          <ac:chgData name="Gerhard Sagat" userId="545abf02c6140a57" providerId="LiveId" clId="{8894F02A-1145-4EAF-BA8F-1D86A9F4E0A9}" dt="2025-05-11T13:39:43.931" v="0" actId="14100"/>
          <ac:spMkLst>
            <pc:docMk/>
            <pc:sldMk cId="697917007" sldId="256"/>
            <ac:spMk id="16" creationId="{1AF4B17A-B120-AF79-DD98-10C69E81E790}"/>
          </ac:spMkLst>
        </pc:spChg>
        <pc:spChg chg="mod">
          <ac:chgData name="Gerhard Sagat" userId="545abf02c6140a57" providerId="LiveId" clId="{8894F02A-1145-4EAF-BA8F-1D86A9F4E0A9}" dt="2025-05-11T13:39:48.951" v="1" actId="14100"/>
          <ac:spMkLst>
            <pc:docMk/>
            <pc:sldMk cId="697917007" sldId="256"/>
            <ac:spMk id="18" creationId="{7320CDE8-4694-0473-1A3C-1C76B7C82123}"/>
          </ac:spMkLst>
        </pc:spChg>
      </pc:sldChg>
      <pc:sldChg chg="addSp delSp modSp add mod modAnim">
        <pc:chgData name="Gerhard Sagat" userId="545abf02c6140a57" providerId="LiveId" clId="{8894F02A-1145-4EAF-BA8F-1D86A9F4E0A9}" dt="2025-05-11T13:45:21.040" v="87" actId="1076"/>
        <pc:sldMkLst>
          <pc:docMk/>
          <pc:sldMk cId="3607663526" sldId="257"/>
        </pc:sldMkLst>
        <pc:spChg chg="add mod">
          <ac:chgData name="Gerhard Sagat" userId="545abf02c6140a57" providerId="LiveId" clId="{8894F02A-1145-4EAF-BA8F-1D86A9F4E0A9}" dt="2025-05-11T13:45:21.040" v="87" actId="1076"/>
          <ac:spMkLst>
            <pc:docMk/>
            <pc:sldMk cId="3607663526" sldId="257"/>
            <ac:spMk id="3" creationId="{A2A64D67-8DE8-76F9-FACF-020B343018AB}"/>
          </ac:spMkLst>
        </pc:spChg>
        <pc:spChg chg="del">
          <ac:chgData name="Gerhard Sagat" userId="545abf02c6140a57" providerId="LiveId" clId="{8894F02A-1145-4EAF-BA8F-1D86A9F4E0A9}" dt="2025-05-11T13:40:15.923" v="4" actId="478"/>
          <ac:spMkLst>
            <pc:docMk/>
            <pc:sldMk cId="3607663526" sldId="257"/>
            <ac:spMk id="14" creationId="{67A691D8-AA1C-12E3-E58F-D5BDE555A806}"/>
          </ac:spMkLst>
        </pc:spChg>
        <pc:spChg chg="del">
          <ac:chgData name="Gerhard Sagat" userId="545abf02c6140a57" providerId="LiveId" clId="{8894F02A-1145-4EAF-BA8F-1D86A9F4E0A9}" dt="2025-05-11T13:40:15.923" v="4" actId="478"/>
          <ac:spMkLst>
            <pc:docMk/>
            <pc:sldMk cId="3607663526" sldId="257"/>
            <ac:spMk id="18" creationId="{7320CDE8-4694-0473-1A3C-1C76B7C82123}"/>
          </ac:spMkLst>
        </pc:spChg>
        <pc:spChg chg="del">
          <ac:chgData name="Gerhard Sagat" userId="545abf02c6140a57" providerId="LiveId" clId="{8894F02A-1145-4EAF-BA8F-1D86A9F4E0A9}" dt="2025-05-11T13:40:15.923" v="4" actId="478"/>
          <ac:spMkLst>
            <pc:docMk/>
            <pc:sldMk cId="3607663526" sldId="257"/>
            <ac:spMk id="19" creationId="{F2D887FC-E0AF-D7FB-6A63-D93540BF1F96}"/>
          </ac:spMkLst>
        </pc:spChg>
        <pc:spChg chg="del">
          <ac:chgData name="Gerhard Sagat" userId="545abf02c6140a57" providerId="LiveId" clId="{8894F02A-1145-4EAF-BA8F-1D86A9F4E0A9}" dt="2025-05-11T13:40:15.923" v="4" actId="478"/>
          <ac:spMkLst>
            <pc:docMk/>
            <pc:sldMk cId="3607663526" sldId="257"/>
            <ac:spMk id="26" creationId="{AE9F2536-33A7-2384-E8B0-6357D9BE0F0F}"/>
          </ac:spMkLst>
        </pc:spChg>
        <pc:grpChg chg="del">
          <ac:chgData name="Gerhard Sagat" userId="545abf02c6140a57" providerId="LiveId" clId="{8894F02A-1145-4EAF-BA8F-1D86A9F4E0A9}" dt="2025-05-11T13:40:15.923" v="4" actId="478"/>
          <ac:grpSpMkLst>
            <pc:docMk/>
            <pc:sldMk cId="3607663526" sldId="257"/>
            <ac:grpSpMk id="23" creationId="{91513DEE-9200-115D-4102-3F5C900B114D}"/>
          </ac:grpSpMkLst>
        </pc:grpChg>
        <pc:grpChg chg="del">
          <ac:chgData name="Gerhard Sagat" userId="545abf02c6140a57" providerId="LiveId" clId="{8894F02A-1145-4EAF-BA8F-1D86A9F4E0A9}" dt="2025-05-11T13:40:15.923" v="4" actId="478"/>
          <ac:grpSpMkLst>
            <pc:docMk/>
            <pc:sldMk cId="3607663526" sldId="257"/>
            <ac:grpSpMk id="24" creationId="{842904AA-5CBC-5FD0-9787-DE268059DEF5}"/>
          </ac:grpSpMkLst>
        </pc:grpChg>
        <pc:grpChg chg="del">
          <ac:chgData name="Gerhard Sagat" userId="545abf02c6140a57" providerId="LiveId" clId="{8894F02A-1145-4EAF-BA8F-1D86A9F4E0A9}" dt="2025-05-11T13:40:15.923" v="4" actId="478"/>
          <ac:grpSpMkLst>
            <pc:docMk/>
            <pc:sldMk cId="3607663526" sldId="257"/>
            <ac:grpSpMk id="25" creationId="{819C1D61-EAD6-56A6-0C66-175B0E604B37}"/>
          </ac:grpSpMkLst>
        </pc:grpChg>
        <pc:picChg chg="add mod">
          <ac:chgData name="Gerhard Sagat" userId="545abf02c6140a57" providerId="LiveId" clId="{8894F02A-1145-4EAF-BA8F-1D86A9F4E0A9}" dt="2025-05-11T13:44:25.530" v="6" actId="1076"/>
          <ac:picMkLst>
            <pc:docMk/>
            <pc:sldMk cId="3607663526" sldId="257"/>
            <ac:picMk id="2" creationId="{37CB9633-356F-736E-2D4B-7A741161F6D1}"/>
          </ac:picMkLst>
        </pc:picChg>
      </pc:sldChg>
      <pc:sldChg chg="del">
        <pc:chgData name="Gerhard Sagat" userId="545abf02c6140a57" providerId="LiveId" clId="{8894F02A-1145-4EAF-BA8F-1D86A9F4E0A9}" dt="2025-05-11T13:39:54.379" v="2" actId="47"/>
        <pc:sldMkLst>
          <pc:docMk/>
          <pc:sldMk cId="4233511746" sldId="257"/>
        </pc:sldMkLst>
      </pc:sldChg>
      <pc:sldChg chg="del">
        <pc:chgData name="Gerhard Sagat" userId="545abf02c6140a57" providerId="LiveId" clId="{8894F02A-1145-4EAF-BA8F-1D86A9F4E0A9}" dt="2025-05-11T13:39:54.379" v="2" actId="47"/>
        <pc:sldMkLst>
          <pc:docMk/>
          <pc:sldMk cId="456740930" sldId="258"/>
        </pc:sldMkLst>
      </pc:sldChg>
      <pc:sldChg chg="del">
        <pc:chgData name="Gerhard Sagat" userId="545abf02c6140a57" providerId="LiveId" clId="{8894F02A-1145-4EAF-BA8F-1D86A9F4E0A9}" dt="2025-05-11T13:39:54.379" v="2" actId="47"/>
        <pc:sldMkLst>
          <pc:docMk/>
          <pc:sldMk cId="1646485526" sldId="259"/>
        </pc:sldMkLst>
      </pc:sldChg>
      <pc:sldChg chg="del">
        <pc:chgData name="Gerhard Sagat" userId="545abf02c6140a57" providerId="LiveId" clId="{8894F02A-1145-4EAF-BA8F-1D86A9F4E0A9}" dt="2025-05-11T13:39:54.379" v="2" actId="47"/>
        <pc:sldMkLst>
          <pc:docMk/>
          <pc:sldMk cId="2689702611" sldId="260"/>
        </pc:sldMkLst>
      </pc:sldChg>
      <pc:sldChg chg="del">
        <pc:chgData name="Gerhard Sagat" userId="545abf02c6140a57" providerId="LiveId" clId="{8894F02A-1145-4EAF-BA8F-1D86A9F4E0A9}" dt="2025-05-11T13:39:54.379" v="2" actId="47"/>
        <pc:sldMkLst>
          <pc:docMk/>
          <pc:sldMk cId="3779847637" sldId="261"/>
        </pc:sldMkLst>
      </pc:sldChg>
      <pc:sldChg chg="del">
        <pc:chgData name="Gerhard Sagat" userId="545abf02c6140a57" providerId="LiveId" clId="{8894F02A-1145-4EAF-BA8F-1D86A9F4E0A9}" dt="2025-05-11T13:39:54.379" v="2" actId="47"/>
        <pc:sldMkLst>
          <pc:docMk/>
          <pc:sldMk cId="479856419" sldId="262"/>
        </pc:sldMkLst>
      </pc:sldChg>
      <pc:sldChg chg="del">
        <pc:chgData name="Gerhard Sagat" userId="545abf02c6140a57" providerId="LiveId" clId="{8894F02A-1145-4EAF-BA8F-1D86A9F4E0A9}" dt="2025-05-11T13:39:54.379" v="2" actId="47"/>
        <pc:sldMkLst>
          <pc:docMk/>
          <pc:sldMk cId="1992683348" sldId="263"/>
        </pc:sldMkLst>
      </pc:sldChg>
      <pc:sldChg chg="del">
        <pc:chgData name="Gerhard Sagat" userId="545abf02c6140a57" providerId="LiveId" clId="{8894F02A-1145-4EAF-BA8F-1D86A9F4E0A9}" dt="2025-05-11T13:39:54.379" v="2" actId="47"/>
        <pc:sldMkLst>
          <pc:docMk/>
          <pc:sldMk cId="2847910123" sldId="264"/>
        </pc:sldMkLst>
      </pc:sldChg>
      <pc:sldChg chg="del">
        <pc:chgData name="Gerhard Sagat" userId="545abf02c6140a57" providerId="LiveId" clId="{8894F02A-1145-4EAF-BA8F-1D86A9F4E0A9}" dt="2025-05-11T13:39:54.379" v="2" actId="47"/>
        <pc:sldMkLst>
          <pc:docMk/>
          <pc:sldMk cId="1702134067" sldId="265"/>
        </pc:sldMkLst>
      </pc:sldChg>
      <pc:sldChg chg="del">
        <pc:chgData name="Gerhard Sagat" userId="545abf02c6140a57" providerId="LiveId" clId="{8894F02A-1145-4EAF-BA8F-1D86A9F4E0A9}" dt="2025-05-11T13:39:54.379" v="2" actId="47"/>
        <pc:sldMkLst>
          <pc:docMk/>
          <pc:sldMk cId="2046466797" sldId="266"/>
        </pc:sldMkLst>
      </pc:sldChg>
      <pc:sldChg chg="del">
        <pc:chgData name="Gerhard Sagat" userId="545abf02c6140a57" providerId="LiveId" clId="{8894F02A-1145-4EAF-BA8F-1D86A9F4E0A9}" dt="2025-05-11T13:39:54.379" v="2" actId="47"/>
        <pc:sldMkLst>
          <pc:docMk/>
          <pc:sldMk cId="2114647" sldId="26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7C7C5B-B0D0-4A61-8794-DE0072B2E56D}" type="datetimeFigureOut">
              <a:rPr lang="en-GB" smtClean="0"/>
              <a:t>11/05/2025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FD087A-6D10-45C2-BFB0-9C4B76133C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987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8DC2-B0FD-412E-88FC-9BDC6E28745F}" type="datetimeFigureOut">
              <a:rPr lang="en-GB" smtClean="0"/>
              <a:t>11/05/2025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3540-B29A-4248-8DD9-F1BF426A4B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03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8DC2-B0FD-412E-88FC-9BDC6E28745F}" type="datetimeFigureOut">
              <a:rPr lang="en-GB" smtClean="0"/>
              <a:t>11/05/2025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3540-B29A-4248-8DD9-F1BF426A4B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027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8DC2-B0FD-412E-88FC-9BDC6E28745F}" type="datetimeFigureOut">
              <a:rPr lang="en-GB" smtClean="0"/>
              <a:t>11/05/2025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3540-B29A-4248-8DD9-F1BF426A4B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9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8DC2-B0FD-412E-88FC-9BDC6E28745F}" type="datetimeFigureOut">
              <a:rPr lang="en-GB" smtClean="0"/>
              <a:t>11/05/2025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3540-B29A-4248-8DD9-F1BF426A4B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0967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8DC2-B0FD-412E-88FC-9BDC6E28745F}" type="datetimeFigureOut">
              <a:rPr lang="en-GB" smtClean="0"/>
              <a:t>11/05/2025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3540-B29A-4248-8DD9-F1BF426A4B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0038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8DC2-B0FD-412E-88FC-9BDC6E28745F}" type="datetimeFigureOut">
              <a:rPr lang="en-GB" smtClean="0"/>
              <a:t>11/05/2025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3540-B29A-4248-8DD9-F1BF426A4B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3337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8DC2-B0FD-412E-88FC-9BDC6E28745F}" type="datetimeFigureOut">
              <a:rPr lang="en-GB" smtClean="0"/>
              <a:t>11/05/2025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3540-B29A-4248-8DD9-F1BF426A4B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5929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8DC2-B0FD-412E-88FC-9BDC6E28745F}" type="datetimeFigureOut">
              <a:rPr lang="en-GB" smtClean="0"/>
              <a:t>11/05/2025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3540-B29A-4248-8DD9-F1BF426A4B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975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8DC2-B0FD-412E-88FC-9BDC6E28745F}" type="datetimeFigureOut">
              <a:rPr lang="en-GB" smtClean="0"/>
              <a:t>11/05/2025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3540-B29A-4248-8DD9-F1BF426A4B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5864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8DC2-B0FD-412E-88FC-9BDC6E28745F}" type="datetimeFigureOut">
              <a:rPr lang="en-GB" smtClean="0"/>
              <a:t>11/05/2025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3540-B29A-4248-8DD9-F1BF426A4B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314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8DC2-B0FD-412E-88FC-9BDC6E28745F}" type="datetimeFigureOut">
              <a:rPr lang="en-GB" smtClean="0"/>
              <a:t>11/05/2025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3540-B29A-4248-8DD9-F1BF426A4B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181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C48DC2-B0FD-412E-88FC-9BDC6E28745F}" type="datetimeFigureOut">
              <a:rPr lang="en-GB" smtClean="0"/>
              <a:t>11/05/2025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6043540-B29A-4248-8DD9-F1BF426A4B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873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xyi4sKNJQPk?feature=oembed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39"/>
                    </a14:imgEffect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FC4996F-7E3F-DFF9-433A-69073223C31E}"/>
              </a:ext>
            </a:extLst>
          </p:cNvPr>
          <p:cNvSpPr/>
          <p:nvPr/>
        </p:nvSpPr>
        <p:spPr>
          <a:xfrm>
            <a:off x="0" y="0"/>
            <a:ext cx="6858000" cy="9906000"/>
          </a:xfrm>
          <a:prstGeom prst="rect">
            <a:avLst/>
          </a:prstGeom>
          <a:solidFill>
            <a:schemeClr val="tx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8DD9C2-B0D1-D8EC-0009-AF715085B4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9749246"/>
            <a:ext cx="6858000" cy="156754"/>
          </a:xfrm>
          <a:prstGeom prst="rect">
            <a:avLst/>
          </a:prstGeom>
          <a:gradFill flip="none" rotWithShape="1">
            <a:gsLst>
              <a:gs pos="5000">
                <a:srgbClr val="7030A0"/>
              </a:gs>
              <a:gs pos="90000">
                <a:srgbClr val="FF7F32"/>
              </a:gs>
              <a:gs pos="50000">
                <a:srgbClr val="CC00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sz="2400" spc="3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FD051B-33CF-EF76-4B35-86527EF167FB}"/>
              </a:ext>
            </a:extLst>
          </p:cNvPr>
          <p:cNvSpPr txBox="1"/>
          <p:nvPr/>
        </p:nvSpPr>
        <p:spPr>
          <a:xfrm>
            <a:off x="194512" y="55939"/>
            <a:ext cx="3300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rgbClr val="FF7F32"/>
                </a:solidFill>
                <a:latin typeface="Bebas Neue" panose="020B0606020202050201" pitchFamily="34" charset="0"/>
              </a:rPr>
              <a:t>Case Study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AF4B17A-B120-AF79-DD98-10C69E81E790}"/>
              </a:ext>
            </a:extLst>
          </p:cNvPr>
          <p:cNvSpPr/>
          <p:nvPr/>
        </p:nvSpPr>
        <p:spPr>
          <a:xfrm>
            <a:off x="4459703" y="-77107"/>
            <a:ext cx="2489737" cy="1504745"/>
          </a:xfrm>
          <a:prstGeom prst="roundRect">
            <a:avLst>
              <a:gd name="adj" fmla="val 683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History - FNB International Trustees">
            <a:extLst>
              <a:ext uri="{FF2B5EF4-FFF2-40B4-BE49-F238E27FC236}">
                <a16:creationId xmlns:a16="http://schemas.microsoft.com/office/drawing/2014/main" id="{4C52428F-1CA0-716A-66DF-23559E9F1E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105" y="222655"/>
            <a:ext cx="1451910" cy="94337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AD1BF4B-92C0-BA48-71B2-16A401C76DAA}"/>
              </a:ext>
            </a:extLst>
          </p:cNvPr>
          <p:cNvSpPr txBox="1"/>
          <p:nvPr/>
        </p:nvSpPr>
        <p:spPr>
          <a:xfrm>
            <a:off x="192406" y="904418"/>
            <a:ext cx="3489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spc="300" dirty="0">
                <a:solidFill>
                  <a:schemeClr val="bg1"/>
                </a:solidFill>
                <a:effectLst/>
                <a:latin typeface="Soft Elegance" panose="02000604060000020003" pitchFamily="2" charset="0"/>
                <a:ea typeface="Aptos" panose="020B0004020202020204" pitchFamily="34" charset="0"/>
              </a:rPr>
              <a:t>THE CAMPAIGN THAT BROKE BANKING INERTIA</a:t>
            </a:r>
            <a:endParaRPr lang="en-GB" sz="1400" spc="300" dirty="0">
              <a:solidFill>
                <a:schemeClr val="bg1"/>
              </a:solidFill>
              <a:latin typeface="Soft Elegance" panose="02000604060000020003" pitchFamily="2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320CDE8-4694-0473-1A3C-1C76B7C82123}"/>
              </a:ext>
            </a:extLst>
          </p:cNvPr>
          <p:cNvSpPr/>
          <p:nvPr/>
        </p:nvSpPr>
        <p:spPr>
          <a:xfrm>
            <a:off x="0" y="1646795"/>
            <a:ext cx="2704046" cy="7192405"/>
          </a:xfrm>
          <a:prstGeom prst="roundRect">
            <a:avLst>
              <a:gd name="adj" fmla="val 3428"/>
            </a:avLst>
          </a:prstGeom>
          <a:solidFill>
            <a:srgbClr val="FF7F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A691D8-AA1C-12E3-E58F-D5BDE555A806}"/>
              </a:ext>
            </a:extLst>
          </p:cNvPr>
          <p:cNvSpPr txBox="1"/>
          <p:nvPr/>
        </p:nvSpPr>
        <p:spPr>
          <a:xfrm>
            <a:off x="192406" y="1931787"/>
            <a:ext cx="20373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Bebas Neue" panose="020B0606020202050201" pitchFamily="34" charset="0"/>
              </a:rPr>
              <a:t>Results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2D887FC-E0AF-D7FB-6A63-D93540BF1F96}"/>
              </a:ext>
            </a:extLst>
          </p:cNvPr>
          <p:cNvSpPr txBox="1"/>
          <p:nvPr/>
        </p:nvSpPr>
        <p:spPr>
          <a:xfrm>
            <a:off x="192406" y="2421364"/>
            <a:ext cx="251164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120000"/>
              <a:buFont typeface="Wingdings" panose="05000000000000000000" pitchFamily="2" charset="2"/>
              <a:buChar char="§"/>
            </a:pPr>
            <a:r>
              <a:rPr lang="en-GB" sz="1400" b="1" kern="100" dirty="0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1.74 million </a:t>
            </a:r>
            <a:r>
              <a:rPr lang="en-GB" sz="1400" kern="100" dirty="0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new accounts in the first year</a:t>
            </a:r>
          </a:p>
          <a:p>
            <a:pPr marL="285750" indent="-285750">
              <a:buSzPct val="120000"/>
              <a:buFont typeface="Wingdings" panose="05000000000000000000" pitchFamily="2" charset="2"/>
              <a:buChar char="§"/>
            </a:pPr>
            <a:endParaRPr lang="en-GB" sz="1400" kern="100" dirty="0">
              <a:solidFill>
                <a:schemeClr val="bg1"/>
              </a:solidFill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SzPct val="120000"/>
              <a:buFont typeface="Wingdings" panose="05000000000000000000" pitchFamily="2" charset="2"/>
              <a:buChar char="§"/>
            </a:pPr>
            <a:r>
              <a:rPr lang="en-GB" sz="1400" b="1" kern="100" dirty="0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5% </a:t>
            </a:r>
            <a:r>
              <a:rPr lang="en-GB" sz="1400" kern="100" dirty="0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market share growth</a:t>
            </a:r>
          </a:p>
          <a:p>
            <a:pPr marL="285750" indent="-285750">
              <a:buSzPct val="120000"/>
              <a:buFont typeface="Wingdings" panose="05000000000000000000" pitchFamily="2" charset="2"/>
              <a:buChar char="§"/>
            </a:pPr>
            <a:endParaRPr lang="en-GB" sz="1400" kern="100" dirty="0">
              <a:solidFill>
                <a:schemeClr val="bg1"/>
              </a:solidFill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SzPct val="120000"/>
              <a:buFont typeface="Wingdings" panose="05000000000000000000" pitchFamily="2" charset="2"/>
              <a:buChar char="§"/>
            </a:pPr>
            <a:r>
              <a:rPr lang="en-GB" sz="1400" b="1" kern="100" dirty="0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41% </a:t>
            </a:r>
            <a:r>
              <a:rPr lang="en-GB" sz="1400" kern="100" dirty="0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revenue growth over three years (from 0.03%)</a:t>
            </a:r>
          </a:p>
          <a:p>
            <a:pPr marL="285750" indent="-285750">
              <a:buSzPct val="120000"/>
              <a:buFont typeface="Wingdings" panose="05000000000000000000" pitchFamily="2" charset="2"/>
              <a:buChar char="§"/>
            </a:pPr>
            <a:endParaRPr lang="en-GB" sz="1400" kern="100" dirty="0">
              <a:solidFill>
                <a:schemeClr val="bg1"/>
              </a:solidFill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SzPct val="120000"/>
              <a:buFont typeface="Wingdings" panose="05000000000000000000" pitchFamily="2" charset="2"/>
              <a:buChar char="§"/>
            </a:pPr>
            <a:r>
              <a:rPr lang="en-GB" sz="1400" kern="100" dirty="0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Cross-sell ratio increased from </a:t>
            </a:r>
            <a:r>
              <a:rPr lang="en-GB" sz="1400" b="1" kern="100" dirty="0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1.97</a:t>
            </a:r>
            <a:r>
              <a:rPr lang="en-GB" sz="1400" kern="100" dirty="0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to </a:t>
            </a:r>
            <a:r>
              <a:rPr lang="en-GB" sz="1400" b="1" kern="100" dirty="0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2.13</a:t>
            </a:r>
            <a:r>
              <a:rPr lang="en-GB" sz="1400" kern="100" dirty="0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products per customer</a:t>
            </a:r>
          </a:p>
          <a:p>
            <a:pPr marL="285750" indent="-285750">
              <a:buSzPct val="120000"/>
              <a:buFont typeface="Wingdings" panose="05000000000000000000" pitchFamily="2" charset="2"/>
              <a:buChar char="§"/>
            </a:pPr>
            <a:endParaRPr lang="en-GB" sz="1400" kern="100" dirty="0">
              <a:solidFill>
                <a:schemeClr val="bg1"/>
              </a:solidFill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SzPct val="120000"/>
              <a:buFont typeface="Wingdings" panose="05000000000000000000" pitchFamily="2" charset="2"/>
              <a:buChar char="§"/>
            </a:pPr>
            <a:r>
              <a:rPr lang="en-GB" sz="1400" kern="100" dirty="0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Became the most talked-about bank in SA, with Steve turning into a pop culture icon</a:t>
            </a:r>
          </a:p>
          <a:p>
            <a:endParaRPr lang="en-GB" sz="14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1513DEE-9200-115D-4102-3F5C900B114D}"/>
              </a:ext>
            </a:extLst>
          </p:cNvPr>
          <p:cNvGrpSpPr/>
          <p:nvPr/>
        </p:nvGrpSpPr>
        <p:grpSpPr>
          <a:xfrm>
            <a:off x="2902517" y="1931787"/>
            <a:ext cx="3887641" cy="1319757"/>
            <a:chOff x="2902517" y="1931787"/>
            <a:chExt cx="3887641" cy="131975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67CB43D-BC5F-B39E-0FCC-7BADFC592793}"/>
                </a:ext>
              </a:extLst>
            </p:cNvPr>
            <p:cNvSpPr txBox="1"/>
            <p:nvPr/>
          </p:nvSpPr>
          <p:spPr>
            <a:xfrm>
              <a:off x="2902518" y="1931787"/>
              <a:ext cx="2037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FF7F32"/>
                  </a:solidFill>
                  <a:latin typeface="Bebas Neue" panose="020B0606020202050201" pitchFamily="34" charset="0"/>
                </a:rPr>
                <a:t>The company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4C1264E-1D96-84EF-13D0-F9EFDA513702}"/>
                </a:ext>
              </a:extLst>
            </p:cNvPr>
            <p:cNvSpPr txBox="1"/>
            <p:nvPr/>
          </p:nvSpPr>
          <p:spPr>
            <a:xfrm>
              <a:off x="2902517" y="2420547"/>
              <a:ext cx="38876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kern="100" dirty="0">
                  <a:solidFill>
                    <a:schemeClr val="bg1"/>
                  </a:solidFill>
                  <a:effectLst/>
                  <a:latin typeface="+mj-lt"/>
                  <a:ea typeface="Aptos" panose="020B0004020202020204" pitchFamily="34" charset="0"/>
                  <a:cs typeface="Times New Roman" panose="02020603050405020304" pitchFamily="18" charset="0"/>
                </a:rPr>
                <a:t>FNB is one of South Africa’s leading banks, built on a reputation for innovation and customer-centric solutions under the "How Can We Help You?" brand positioning.</a:t>
              </a:r>
            </a:p>
            <a:p>
              <a:endParaRPr lang="en-GB" sz="12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42904AA-5CBC-5FD0-9787-DE268059DEF5}"/>
              </a:ext>
            </a:extLst>
          </p:cNvPr>
          <p:cNvGrpSpPr/>
          <p:nvPr/>
        </p:nvGrpSpPr>
        <p:grpSpPr>
          <a:xfrm>
            <a:off x="2902518" y="3578706"/>
            <a:ext cx="3887640" cy="1843330"/>
            <a:chOff x="2902518" y="3594313"/>
            <a:chExt cx="3887640" cy="184333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36A729D-FDC4-12B8-88EE-A31FD077865D}"/>
                </a:ext>
              </a:extLst>
            </p:cNvPr>
            <p:cNvSpPr txBox="1"/>
            <p:nvPr/>
          </p:nvSpPr>
          <p:spPr>
            <a:xfrm>
              <a:off x="2902518" y="3594313"/>
              <a:ext cx="2037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CC0000"/>
                  </a:solidFill>
                  <a:latin typeface="Bebas Neue" panose="020B0606020202050201" pitchFamily="34" charset="0"/>
                </a:rPr>
                <a:t>The Challenge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F949C31-7C75-B057-F023-C19B10AD9040}"/>
                </a:ext>
              </a:extLst>
            </p:cNvPr>
            <p:cNvSpPr txBox="1"/>
            <p:nvPr/>
          </p:nvSpPr>
          <p:spPr>
            <a:xfrm>
              <a:off x="2902518" y="4052648"/>
              <a:ext cx="388764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kern="100" dirty="0">
                  <a:solidFill>
                    <a:schemeClr val="bg1"/>
                  </a:solidFill>
                  <a:effectLst/>
                  <a:latin typeface="+mj-lt"/>
                  <a:ea typeface="Aptos" panose="020B0004020202020204" pitchFamily="34" charset="0"/>
                  <a:cs typeface="Times New Roman" panose="02020603050405020304" pitchFamily="18" charset="0"/>
                </a:rPr>
                <a:t>South Africans rarely switch banks—over 80% had never done so, seeing all banks as essentially the same. The </a:t>
              </a:r>
              <a:r>
                <a:rPr lang="en-US" sz="1200" b="1" kern="100" dirty="0">
                  <a:solidFill>
                    <a:schemeClr val="bg1"/>
                  </a:solidFill>
                  <a:effectLst/>
                  <a:latin typeface="+mj-lt"/>
                  <a:ea typeface="Aptos" panose="020B0004020202020204" pitchFamily="34" charset="0"/>
                  <a:cs typeface="Times New Roman" panose="02020603050405020304" pitchFamily="18" charset="0"/>
                </a:rPr>
                <a:t>perceived hassle of switching </a:t>
              </a:r>
              <a:r>
                <a:rPr lang="en-US" sz="1200" kern="100" dirty="0">
                  <a:solidFill>
                    <a:schemeClr val="bg1"/>
                  </a:solidFill>
                  <a:effectLst/>
                  <a:latin typeface="+mj-lt"/>
                  <a:ea typeface="Aptos" panose="020B0004020202020204" pitchFamily="34" charset="0"/>
                  <a:cs typeface="Times New Roman" panose="02020603050405020304" pitchFamily="18" charset="0"/>
                </a:rPr>
                <a:t>reinforced customer inertia. Despite being named the bank with the lowest fees, FNB struggled to translate this into significant new account growth. It needed a game-changing approach to convince customers that banking with FNB was worth the switch.</a:t>
              </a:r>
              <a:endParaRPr lang="en-GB" sz="12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19C1D61-EAD6-56A6-0C66-175B0E604B37}"/>
              </a:ext>
            </a:extLst>
          </p:cNvPr>
          <p:cNvGrpSpPr/>
          <p:nvPr/>
        </p:nvGrpSpPr>
        <p:grpSpPr>
          <a:xfrm>
            <a:off x="2902518" y="5749198"/>
            <a:ext cx="3887640" cy="3178559"/>
            <a:chOff x="2902518" y="6118530"/>
            <a:chExt cx="3887640" cy="317855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4E4D1AE-8169-048A-4CC3-1E09A03CC8EE}"/>
                </a:ext>
              </a:extLst>
            </p:cNvPr>
            <p:cNvSpPr txBox="1"/>
            <p:nvPr/>
          </p:nvSpPr>
          <p:spPr>
            <a:xfrm>
              <a:off x="2902518" y="6118530"/>
              <a:ext cx="2037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9E5ECE"/>
                  </a:solidFill>
                  <a:latin typeface="Bebas Neue" panose="020B0606020202050201" pitchFamily="34" charset="0"/>
                </a:rPr>
                <a:t>Insight &amp; Solution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B844C41-CE8E-685A-E94E-29E847EDC92F}"/>
                </a:ext>
              </a:extLst>
            </p:cNvPr>
            <p:cNvSpPr txBox="1"/>
            <p:nvPr/>
          </p:nvSpPr>
          <p:spPr>
            <a:xfrm>
              <a:off x="2902518" y="6619433"/>
              <a:ext cx="3887640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kern="100" dirty="0">
                  <a:solidFill>
                    <a:schemeClr val="bg1"/>
                  </a:solidFill>
                  <a:effectLst/>
                  <a:latin typeface="+mj-lt"/>
                  <a:ea typeface="Aptos" panose="020B0004020202020204" pitchFamily="34" charset="0"/>
                  <a:cs typeface="Times New Roman" panose="02020603050405020304" pitchFamily="18" charset="0"/>
                </a:rPr>
                <a:t>Price alone doesn’t drive banking decisions—but perceived value does. </a:t>
              </a:r>
              <a:r>
                <a:rPr lang="en-US" sz="1200" kern="100" dirty="0">
                  <a:solidFill>
                    <a:schemeClr val="bg1"/>
                  </a:solidFill>
                  <a:effectLst/>
                  <a:latin typeface="+mj-lt"/>
                  <a:ea typeface="Aptos" panose="020B0004020202020204" pitchFamily="34" charset="0"/>
                  <a:cs typeface="Times New Roman" panose="02020603050405020304" pitchFamily="18" charset="0"/>
                </a:rPr>
                <a:t>People don't leave a bank for marginally lower fees, but they will switch for more benefits.</a:t>
              </a:r>
            </a:p>
            <a:p>
              <a:endParaRPr lang="en-US" sz="1200" kern="100" dirty="0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endParaRPr>
            </a:p>
            <a:p>
              <a:r>
                <a:rPr lang="en-US" sz="1200" kern="100" dirty="0">
                  <a:solidFill>
                    <a:schemeClr val="bg1"/>
                  </a:solidFill>
                  <a:effectLst/>
                  <a:latin typeface="+mj-lt"/>
                  <a:ea typeface="Aptos" panose="020B0004020202020204" pitchFamily="34" charset="0"/>
                  <a:cs typeface="Times New Roman" panose="02020603050405020304" pitchFamily="18" charset="0"/>
                </a:rPr>
                <a:t>Enter Steve from [Beep] Bank—a humorous, satirical radio campaign featuring a hapless call center agent struggling to convince customers to stay with their outdated, uninspiring bank. Every ad highlighted FNB’s superior benefits, ending with the powerful question: </a:t>
              </a:r>
              <a:r>
                <a:rPr lang="en-US" sz="1200" b="1" kern="100" dirty="0">
                  <a:solidFill>
                    <a:schemeClr val="bg1"/>
                  </a:solidFill>
                  <a:effectLst/>
                  <a:latin typeface="+mj-lt"/>
                  <a:ea typeface="Aptos" panose="020B0004020202020204" pitchFamily="34" charset="0"/>
                  <a:cs typeface="Times New Roman" panose="02020603050405020304" pitchFamily="18" charset="0"/>
                </a:rPr>
                <a:t>"Does your bank do all that?"</a:t>
              </a:r>
            </a:p>
            <a:p>
              <a:endParaRPr lang="en-US" sz="1200" kern="100" dirty="0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endParaRPr>
            </a:p>
            <a:p>
              <a:r>
                <a:rPr lang="en-US" sz="1200" kern="100" dirty="0">
                  <a:solidFill>
                    <a:schemeClr val="bg1"/>
                  </a:solidFill>
                  <a:effectLst/>
                  <a:latin typeface="+mj-lt"/>
                  <a:ea typeface="Aptos" panose="020B0004020202020204" pitchFamily="34" charset="0"/>
                  <a:cs typeface="Times New Roman" panose="02020603050405020304" pitchFamily="18" charset="0"/>
                </a:rPr>
                <a:t>The campaign used high-frequency radio and outdoor media to keep FNB top of mind and continually reinforce its superior value.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AE9F2536-33A7-2384-E8B0-6357D9BE0F0F}"/>
              </a:ext>
            </a:extLst>
          </p:cNvPr>
          <p:cNvSpPr txBox="1"/>
          <p:nvPr/>
        </p:nvSpPr>
        <p:spPr>
          <a:xfrm>
            <a:off x="192406" y="6502893"/>
            <a:ext cx="23145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By challenging banking inertia and forcing customers to compare, FNB didn’t just increase sign-ups—it changed the way people think about switching banks.</a:t>
            </a:r>
            <a:endParaRPr lang="en-GB" sz="1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917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39"/>
                    </a14:imgEffect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FC4996F-7E3F-DFF9-433A-69073223C31E}"/>
              </a:ext>
            </a:extLst>
          </p:cNvPr>
          <p:cNvSpPr/>
          <p:nvPr/>
        </p:nvSpPr>
        <p:spPr>
          <a:xfrm>
            <a:off x="0" y="0"/>
            <a:ext cx="6858000" cy="9906000"/>
          </a:xfrm>
          <a:prstGeom prst="rect">
            <a:avLst/>
          </a:prstGeom>
          <a:solidFill>
            <a:schemeClr val="tx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8DD9C2-B0D1-D8EC-0009-AF715085B4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9749246"/>
            <a:ext cx="6858000" cy="156754"/>
          </a:xfrm>
          <a:prstGeom prst="rect">
            <a:avLst/>
          </a:prstGeom>
          <a:gradFill flip="none" rotWithShape="1">
            <a:gsLst>
              <a:gs pos="5000">
                <a:srgbClr val="7030A0"/>
              </a:gs>
              <a:gs pos="90000">
                <a:srgbClr val="FF7F32"/>
              </a:gs>
              <a:gs pos="50000">
                <a:srgbClr val="CC00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sz="2400" spc="3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FD051B-33CF-EF76-4B35-86527EF167FB}"/>
              </a:ext>
            </a:extLst>
          </p:cNvPr>
          <p:cNvSpPr txBox="1"/>
          <p:nvPr/>
        </p:nvSpPr>
        <p:spPr>
          <a:xfrm>
            <a:off x="194512" y="55939"/>
            <a:ext cx="3300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rgbClr val="FF7F32"/>
                </a:solidFill>
                <a:latin typeface="Bebas Neue" panose="020B0606020202050201" pitchFamily="34" charset="0"/>
              </a:rPr>
              <a:t>Case Study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AF4B17A-B120-AF79-DD98-10C69E81E790}"/>
              </a:ext>
            </a:extLst>
          </p:cNvPr>
          <p:cNvSpPr/>
          <p:nvPr/>
        </p:nvSpPr>
        <p:spPr>
          <a:xfrm>
            <a:off x="4459703" y="-77107"/>
            <a:ext cx="2489737" cy="1504745"/>
          </a:xfrm>
          <a:prstGeom prst="roundRect">
            <a:avLst>
              <a:gd name="adj" fmla="val 683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History - FNB International Trustees">
            <a:extLst>
              <a:ext uri="{FF2B5EF4-FFF2-40B4-BE49-F238E27FC236}">
                <a16:creationId xmlns:a16="http://schemas.microsoft.com/office/drawing/2014/main" id="{4C52428F-1CA0-716A-66DF-23559E9F1E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105" y="222655"/>
            <a:ext cx="1451910" cy="94337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AD1BF4B-92C0-BA48-71B2-16A401C76DAA}"/>
              </a:ext>
            </a:extLst>
          </p:cNvPr>
          <p:cNvSpPr txBox="1"/>
          <p:nvPr/>
        </p:nvSpPr>
        <p:spPr>
          <a:xfrm>
            <a:off x="192406" y="904418"/>
            <a:ext cx="3489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spc="300" dirty="0">
                <a:solidFill>
                  <a:schemeClr val="bg1"/>
                </a:solidFill>
                <a:effectLst/>
                <a:latin typeface="Soft Elegance" panose="02000604060000020003" pitchFamily="2" charset="0"/>
                <a:ea typeface="Aptos" panose="020B0004020202020204" pitchFamily="34" charset="0"/>
              </a:rPr>
              <a:t>THE CAMPAIGN THAT BROKE BANKING INERTIA</a:t>
            </a:r>
            <a:endParaRPr lang="en-GB" sz="1400" spc="300" dirty="0">
              <a:solidFill>
                <a:schemeClr val="bg1"/>
              </a:solidFill>
              <a:latin typeface="Soft Elegance" panose="02000604060000020003" pitchFamily="2" charset="0"/>
            </a:endParaRPr>
          </a:p>
        </p:txBody>
      </p:sp>
      <p:pic>
        <p:nvPicPr>
          <p:cNvPr id="2" name="Online Media 1" title="The Marketer and Creator of FNB's 'Steve' talks about the phenomenally successful Campaign">
            <a:hlinkClick r:id="" action="ppaction://media"/>
            <a:extLst>
              <a:ext uri="{FF2B5EF4-FFF2-40B4-BE49-F238E27FC236}">
                <a16:creationId xmlns:a16="http://schemas.microsoft.com/office/drawing/2014/main" id="{37CB9633-356F-736E-2D4B-7A741161F6D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0" y="2937080"/>
            <a:ext cx="6858000" cy="38750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A64D67-8DE8-76F9-FACF-020B343018AB}"/>
              </a:ext>
            </a:extLst>
          </p:cNvPr>
          <p:cNvSpPr txBox="1"/>
          <p:nvPr/>
        </p:nvSpPr>
        <p:spPr>
          <a:xfrm>
            <a:off x="0" y="6889274"/>
            <a:ext cx="53688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Interview with Barret Whiteford (FNB) about the campaign and it’s success</a:t>
            </a:r>
          </a:p>
        </p:txBody>
      </p:sp>
    </p:spTree>
    <p:extLst>
      <p:ext uri="{BB962C8B-B14F-4D97-AF65-F5344CB8AC3E}">
        <p14:creationId xmlns:p14="http://schemas.microsoft.com/office/powerpoint/2010/main" val="3607663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317</Words>
  <Application>Microsoft Office PowerPoint</Application>
  <PresentationFormat>A4 Paper (210x297 mm)</PresentationFormat>
  <Paragraphs>26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9" baseType="lpstr">
      <vt:lpstr>Aptos</vt:lpstr>
      <vt:lpstr>Arial</vt:lpstr>
      <vt:lpstr>Bebas Neue</vt:lpstr>
      <vt:lpstr>Calibri</vt:lpstr>
      <vt:lpstr>Soft Elegance</vt:lpstr>
      <vt:lpstr>Wingdings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Gerhard Sagat</dc:creator>
  <cp:lastModifiedBy>Gerhard Sagat</cp:lastModifiedBy>
  <cp:revision>3</cp:revision>
  <dcterms:created xsi:type="dcterms:W3CDTF">2025-03-12T10:09:11Z</dcterms:created>
  <dcterms:modified xsi:type="dcterms:W3CDTF">2025-05-11T13:45:29Z</dcterms:modified>
</cp:coreProperties>
</file>