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3" r:id="rId2"/>
    <p:sldId id="282" r:id="rId3"/>
    <p:sldId id="283" r:id="rId4"/>
    <p:sldId id="257" r:id="rId5"/>
    <p:sldId id="290" r:id="rId6"/>
    <p:sldId id="291" r:id="rId7"/>
    <p:sldId id="258" r:id="rId8"/>
    <p:sldId id="274" r:id="rId9"/>
    <p:sldId id="259" r:id="rId10"/>
    <p:sldId id="269" r:id="rId11"/>
    <p:sldId id="260" r:id="rId12"/>
    <p:sldId id="261" r:id="rId13"/>
    <p:sldId id="262" r:id="rId14"/>
    <p:sldId id="263" r:id="rId15"/>
    <p:sldId id="264" r:id="rId16"/>
    <p:sldId id="265" r:id="rId17"/>
    <p:sldId id="266" r:id="rId18"/>
    <p:sldId id="267" r:id="rId19"/>
    <p:sldId id="284" r:id="rId20"/>
    <p:sldId id="280" r:id="rId21"/>
    <p:sldId id="285" r:id="rId22"/>
    <p:sldId id="268" r:id="rId23"/>
    <p:sldId id="270" r:id="rId24"/>
    <p:sldId id="275" r:id="rId25"/>
    <p:sldId id="276" r:id="rId26"/>
    <p:sldId id="277" r:id="rId27"/>
    <p:sldId id="278" r:id="rId28"/>
    <p:sldId id="286" r:id="rId29"/>
    <p:sldId id="287" r:id="rId30"/>
    <p:sldId id="279" r:id="rId31"/>
    <p:sldId id="281" r:id="rId32"/>
    <p:sldId id="292" r:id="rId33"/>
    <p:sldId id="288"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AE5BE5-7CF1-974E-884F-61188432D6CB}" v="25" dt="2023-04-19T15:05:58.1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2"/>
    <p:restoredTop sz="95988"/>
  </p:normalViewPr>
  <p:slideViewPr>
    <p:cSldViewPr snapToGrid="0">
      <p:cViewPr varScale="1">
        <p:scale>
          <a:sx n="116" d="100"/>
          <a:sy n="116" d="100"/>
        </p:scale>
        <p:origin x="52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4/18/23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4/18/23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4/18/23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4/18/23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4/18/23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4/18/23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4/18/23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3791C-63A5-D3DF-549A-30D1BC2BCADD}"/>
              </a:ext>
            </a:extLst>
          </p:cNvPr>
          <p:cNvSpPr>
            <a:spLocks noGrp="1"/>
          </p:cNvSpPr>
          <p:nvPr>
            <p:ph type="ctrTitle"/>
          </p:nvPr>
        </p:nvSpPr>
        <p:spPr/>
        <p:txBody>
          <a:bodyPr/>
          <a:lstStyle/>
          <a:p>
            <a:r>
              <a:rPr lang="en-US" dirty="0"/>
              <a:t>Evangelism &amp; Discipleship </a:t>
            </a:r>
          </a:p>
        </p:txBody>
      </p:sp>
      <p:sp>
        <p:nvSpPr>
          <p:cNvPr id="3" name="Subtitle 2">
            <a:extLst>
              <a:ext uri="{FF2B5EF4-FFF2-40B4-BE49-F238E27FC236}">
                <a16:creationId xmlns:a16="http://schemas.microsoft.com/office/drawing/2014/main" id="{9A061624-D00D-1331-B6DF-56DCD80617B7}"/>
              </a:ext>
            </a:extLst>
          </p:cNvPr>
          <p:cNvSpPr>
            <a:spLocks noGrp="1"/>
          </p:cNvSpPr>
          <p:nvPr>
            <p:ph type="subTitle" idx="1"/>
          </p:nvPr>
        </p:nvSpPr>
        <p:spPr/>
        <p:txBody>
          <a:bodyPr/>
          <a:lstStyle/>
          <a:p>
            <a:r>
              <a:rPr lang="en-US" dirty="0"/>
              <a:t>An intro into becoming a disciple series</a:t>
            </a:r>
          </a:p>
        </p:txBody>
      </p:sp>
    </p:spTree>
    <p:extLst>
      <p:ext uri="{BB962C8B-B14F-4D97-AF65-F5344CB8AC3E}">
        <p14:creationId xmlns:p14="http://schemas.microsoft.com/office/powerpoint/2010/main" val="1263885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2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5738F73E-D075-BCC9-500B-975193092255}"/>
              </a:ext>
            </a:extLst>
          </p:cNvPr>
          <p:cNvPicPr>
            <a:picLocks noGrp="1" noChangeAspect="1"/>
          </p:cNvPicPr>
          <p:nvPr>
            <p:ph idx="1"/>
          </p:nvPr>
        </p:nvPicPr>
        <p:blipFill>
          <a:blip r:embed="rId3"/>
          <a:stretch>
            <a:fillRect/>
          </a:stretch>
        </p:blipFill>
        <p:spPr>
          <a:xfrm>
            <a:off x="6226641" y="805583"/>
            <a:ext cx="4695981" cy="4660762"/>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15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2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A picture containing text, outdoor&#10;&#10;Description automatically generated">
            <a:extLst>
              <a:ext uri="{FF2B5EF4-FFF2-40B4-BE49-F238E27FC236}">
                <a16:creationId xmlns:a16="http://schemas.microsoft.com/office/drawing/2014/main" id="{F1A7FE04-C9BF-336D-7AFA-5704A095C039}"/>
              </a:ext>
            </a:extLst>
          </p:cNvPr>
          <p:cNvPicPr>
            <a:picLocks noGrp="1" noChangeAspect="1"/>
          </p:cNvPicPr>
          <p:nvPr>
            <p:ph idx="1"/>
          </p:nvPr>
        </p:nvPicPr>
        <p:blipFill>
          <a:blip r:embed="rId3"/>
          <a:stretch>
            <a:fillRect/>
          </a:stretch>
        </p:blipFill>
        <p:spPr>
          <a:xfrm>
            <a:off x="6232540" y="805583"/>
            <a:ext cx="4684183" cy="4660762"/>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507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2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A picture containing text, orange&#10;&#10;Description automatically generated">
            <a:extLst>
              <a:ext uri="{FF2B5EF4-FFF2-40B4-BE49-F238E27FC236}">
                <a16:creationId xmlns:a16="http://schemas.microsoft.com/office/drawing/2014/main" id="{DEE7FF94-ABD4-F085-FCE0-582A07E2B2A3}"/>
              </a:ext>
            </a:extLst>
          </p:cNvPr>
          <p:cNvPicPr>
            <a:picLocks noGrp="1" noChangeAspect="1"/>
          </p:cNvPicPr>
          <p:nvPr>
            <p:ph idx="1"/>
          </p:nvPr>
        </p:nvPicPr>
        <p:blipFill>
          <a:blip r:embed="rId3"/>
          <a:stretch>
            <a:fillRect/>
          </a:stretch>
        </p:blipFill>
        <p:spPr>
          <a:xfrm>
            <a:off x="6250078" y="805583"/>
            <a:ext cx="4649108" cy="4660762"/>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014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2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Text&#10;&#10;Description automatically generated">
            <a:extLst>
              <a:ext uri="{FF2B5EF4-FFF2-40B4-BE49-F238E27FC236}">
                <a16:creationId xmlns:a16="http://schemas.microsoft.com/office/drawing/2014/main" id="{450B3C63-2FD4-34D8-A408-2717CF95EF6D}"/>
              </a:ext>
            </a:extLst>
          </p:cNvPr>
          <p:cNvPicPr>
            <a:picLocks noGrp="1" noChangeAspect="1"/>
          </p:cNvPicPr>
          <p:nvPr>
            <p:ph idx="1"/>
          </p:nvPr>
        </p:nvPicPr>
        <p:blipFill>
          <a:blip r:embed="rId3"/>
          <a:stretch>
            <a:fillRect/>
          </a:stretch>
        </p:blipFill>
        <p:spPr>
          <a:xfrm>
            <a:off x="6250078" y="805583"/>
            <a:ext cx="4649108" cy="4660762"/>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10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Text&#10;&#10;Description automatically generated with medium confidence">
            <a:extLst>
              <a:ext uri="{FF2B5EF4-FFF2-40B4-BE49-F238E27FC236}">
                <a16:creationId xmlns:a16="http://schemas.microsoft.com/office/drawing/2014/main" id="{0D6F412B-55E0-0F0D-177D-D1E1F82E1C38}"/>
              </a:ext>
            </a:extLst>
          </p:cNvPr>
          <p:cNvPicPr>
            <a:picLocks noGrp="1" noChangeAspect="1"/>
          </p:cNvPicPr>
          <p:nvPr>
            <p:ph idx="1"/>
          </p:nvPr>
        </p:nvPicPr>
        <p:blipFill>
          <a:blip r:embed="rId3"/>
          <a:stretch>
            <a:fillRect/>
          </a:stretch>
        </p:blipFill>
        <p:spPr>
          <a:xfrm>
            <a:off x="6250078" y="805583"/>
            <a:ext cx="4649108" cy="4660762"/>
          </a:xfrm>
          <a:prstGeom prst="rect">
            <a:avLst/>
          </a:prstGeom>
        </p:spPr>
      </p:pic>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496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557FC21B-986C-76DA-D6E9-F312667D9736}"/>
              </a:ext>
            </a:extLst>
          </p:cNvPr>
          <p:cNvPicPr>
            <a:picLocks noGrp="1" noChangeAspect="1"/>
          </p:cNvPicPr>
          <p:nvPr>
            <p:ph idx="1"/>
          </p:nvPr>
        </p:nvPicPr>
        <p:blipFill>
          <a:blip r:embed="rId3"/>
          <a:stretch>
            <a:fillRect/>
          </a:stretch>
        </p:blipFill>
        <p:spPr>
          <a:xfrm>
            <a:off x="6244251" y="805583"/>
            <a:ext cx="4660762" cy="4660762"/>
          </a:xfrm>
          <a:prstGeom prst="rect">
            <a:avLst/>
          </a:prstGeom>
        </p:spPr>
      </p:pic>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17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a:t>3 circles</a:t>
            </a:r>
          </a:p>
        </p:txBody>
      </p:sp>
      <p:cxnSp>
        <p:nvCxnSpPr>
          <p:cNvPr id="22" name="Straight Connector 21">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descr="Diagram&#10;&#10;Description automatically generated">
            <a:extLst>
              <a:ext uri="{FF2B5EF4-FFF2-40B4-BE49-F238E27FC236}">
                <a16:creationId xmlns:a16="http://schemas.microsoft.com/office/drawing/2014/main" id="{87C60E33-0658-67C6-D9CA-15BE14A55947}"/>
              </a:ext>
            </a:extLst>
          </p:cNvPr>
          <p:cNvPicPr>
            <a:picLocks noGrp="1" noChangeAspect="1"/>
          </p:cNvPicPr>
          <p:nvPr>
            <p:ph idx="1"/>
          </p:nvPr>
        </p:nvPicPr>
        <p:blipFill>
          <a:blip r:embed="rId3"/>
          <a:stretch>
            <a:fillRect/>
          </a:stretch>
        </p:blipFill>
        <p:spPr>
          <a:xfrm>
            <a:off x="6250078" y="805583"/>
            <a:ext cx="4649108" cy="4660762"/>
          </a:xfrm>
          <a:prstGeom prst="rect">
            <a:avLst/>
          </a:prstGeom>
        </p:spPr>
      </p:pic>
      <p:pic>
        <p:nvPicPr>
          <p:cNvPr id="24" name="Picture 23">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275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a:t>3 circles</a:t>
            </a:r>
          </a:p>
        </p:txBody>
      </p:sp>
      <p:pic>
        <p:nvPicPr>
          <p:cNvPr id="5" name="Content Placeholder 4" descr="Text&#10;&#10;Description automatically generated">
            <a:extLst>
              <a:ext uri="{FF2B5EF4-FFF2-40B4-BE49-F238E27FC236}">
                <a16:creationId xmlns:a16="http://schemas.microsoft.com/office/drawing/2014/main" id="{85201290-3DB5-55B4-8E70-0C78DEBB82CF}"/>
              </a:ext>
            </a:extLst>
          </p:cNvPr>
          <p:cNvPicPr>
            <a:picLocks noGrp="1" noChangeAspect="1"/>
          </p:cNvPicPr>
          <p:nvPr>
            <p:ph idx="1"/>
          </p:nvPr>
        </p:nvPicPr>
        <p:blipFill>
          <a:blip r:embed="rId3"/>
          <a:stretch>
            <a:fillRect/>
          </a:stretch>
        </p:blipFill>
        <p:spPr>
          <a:xfrm>
            <a:off x="831273" y="370882"/>
            <a:ext cx="5423099" cy="5395984"/>
          </a:xfrm>
          <a:prstGeom prst="rect">
            <a:avLst/>
          </a:prstGeom>
        </p:spPr>
      </p:pic>
      <p:cxnSp>
        <p:nvCxnSpPr>
          <p:cNvPr id="22" name="Straight Connector 2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498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6585200" y="967167"/>
            <a:ext cx="4151306" cy="2374516"/>
          </a:xfrm>
        </p:spPr>
        <p:txBody>
          <a:bodyPr vert="horz" lIns="91440" tIns="45720" rIns="91440" bIns="0" rtlCol="0" anchor="b">
            <a:normAutofit/>
          </a:bodyPr>
          <a:lstStyle/>
          <a:p>
            <a:r>
              <a:rPr lang="en-US" sz="4800"/>
              <a:t>3 circles</a:t>
            </a:r>
          </a:p>
        </p:txBody>
      </p:sp>
      <p:pic>
        <p:nvPicPr>
          <p:cNvPr id="5" name="Content Placeholder 4" descr="Text&#10;&#10;Description automatically generated">
            <a:extLst>
              <a:ext uri="{FF2B5EF4-FFF2-40B4-BE49-F238E27FC236}">
                <a16:creationId xmlns:a16="http://schemas.microsoft.com/office/drawing/2014/main" id="{7ED76641-D8AF-3B10-28A4-3ECD2B6A436C}"/>
              </a:ext>
            </a:extLst>
          </p:cNvPr>
          <p:cNvPicPr>
            <a:picLocks noGrp="1" noChangeAspect="1"/>
          </p:cNvPicPr>
          <p:nvPr>
            <p:ph idx="1"/>
          </p:nvPr>
        </p:nvPicPr>
        <p:blipFill>
          <a:blip r:embed="rId3"/>
          <a:stretch>
            <a:fillRect/>
          </a:stretch>
        </p:blipFill>
        <p:spPr>
          <a:xfrm>
            <a:off x="831273" y="356987"/>
            <a:ext cx="5583382" cy="5583382"/>
          </a:xfrm>
          <a:prstGeom prst="rect">
            <a:avLst/>
          </a:prstGeom>
        </p:spPr>
      </p:pic>
      <p:cxnSp>
        <p:nvCxnSpPr>
          <p:cNvPr id="22" name="Straight Connector 2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9647" y="3526496"/>
            <a:ext cx="4149931"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6" name="Straight Connector 2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908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49D65-3E48-3B42-B628-9BE7309639CC}"/>
              </a:ext>
            </a:extLst>
          </p:cNvPr>
          <p:cNvSpPr>
            <a:spLocks noGrp="1"/>
          </p:cNvSpPr>
          <p:nvPr>
            <p:ph type="title"/>
          </p:nvPr>
        </p:nvSpPr>
        <p:spPr/>
        <p:txBody>
          <a:bodyPr/>
          <a:lstStyle/>
          <a:p>
            <a:r>
              <a:rPr lang="en-US" dirty="0"/>
              <a:t>4 Responses to the gospel</a:t>
            </a:r>
          </a:p>
        </p:txBody>
      </p:sp>
      <p:sp>
        <p:nvSpPr>
          <p:cNvPr id="3" name="Content Placeholder 2">
            <a:extLst>
              <a:ext uri="{FF2B5EF4-FFF2-40B4-BE49-F238E27FC236}">
                <a16:creationId xmlns:a16="http://schemas.microsoft.com/office/drawing/2014/main" id="{6F9FD6C7-9A6D-F2B4-C74A-EC4870550387}"/>
              </a:ext>
            </a:extLst>
          </p:cNvPr>
          <p:cNvSpPr>
            <a:spLocks noGrp="1"/>
          </p:cNvSpPr>
          <p:nvPr>
            <p:ph idx="1"/>
          </p:nvPr>
        </p:nvSpPr>
        <p:spPr>
          <a:xfrm>
            <a:off x="1451579" y="2015732"/>
            <a:ext cx="9603275" cy="4037749"/>
          </a:xfrm>
        </p:spPr>
        <p:txBody>
          <a:bodyPr>
            <a:normAutofit/>
          </a:bodyPr>
          <a:lstStyle/>
          <a:p>
            <a:pPr>
              <a:lnSpc>
                <a:spcPct val="150000"/>
              </a:lnSpc>
            </a:pPr>
            <a:r>
              <a:rPr lang="en-US" sz="2800" b="1" dirty="0">
                <a:effectLst/>
                <a:latin typeface="Helvetica" pitchFamily="2" charset="0"/>
              </a:rPr>
              <a:t>Acts 17:</a:t>
            </a:r>
            <a:r>
              <a:rPr lang="en-US" sz="2800" b="1" baseline="30000" dirty="0">
                <a:effectLst/>
                <a:latin typeface="Helvetica" pitchFamily="2" charset="0"/>
              </a:rPr>
              <a:t>32 </a:t>
            </a:r>
            <a:r>
              <a:rPr lang="en-US" sz="2800" dirty="0">
                <a:effectLst/>
                <a:latin typeface="Helvetica" pitchFamily="2" charset="0"/>
              </a:rPr>
              <a:t>Now when they heard of the resurrection of the dead, some mocked. But others said, “We will hear you again about this.” </a:t>
            </a:r>
            <a:r>
              <a:rPr lang="en-US" sz="2800" b="1" baseline="30000" dirty="0">
                <a:effectLst/>
                <a:latin typeface="Helvetica" pitchFamily="2" charset="0"/>
              </a:rPr>
              <a:t>33 </a:t>
            </a:r>
            <a:r>
              <a:rPr lang="en-US" sz="2800" dirty="0">
                <a:effectLst/>
                <a:latin typeface="Helvetica" pitchFamily="2" charset="0"/>
              </a:rPr>
              <a:t>So Paul went out from their midst. </a:t>
            </a:r>
            <a:r>
              <a:rPr lang="en-US" sz="2800" b="1" baseline="30000" dirty="0">
                <a:effectLst/>
                <a:latin typeface="Helvetica" pitchFamily="2" charset="0"/>
              </a:rPr>
              <a:t>34 </a:t>
            </a:r>
            <a:r>
              <a:rPr lang="en-US" sz="2800" dirty="0">
                <a:effectLst/>
                <a:latin typeface="Helvetica" pitchFamily="2" charset="0"/>
              </a:rPr>
              <a:t>But some men joined him and believed, among whom also were Dionysius the Areopagite and a woman named Damaris and others with them.</a:t>
            </a:r>
          </a:p>
        </p:txBody>
      </p:sp>
    </p:spTree>
    <p:extLst>
      <p:ext uri="{BB962C8B-B14F-4D97-AF65-F5344CB8AC3E}">
        <p14:creationId xmlns:p14="http://schemas.microsoft.com/office/powerpoint/2010/main" val="2744958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2B80-D7A9-E910-B342-F0C6ABE9A72A}"/>
              </a:ext>
            </a:extLst>
          </p:cNvPr>
          <p:cNvSpPr>
            <a:spLocks noGrp="1"/>
          </p:cNvSpPr>
          <p:nvPr>
            <p:ph type="title"/>
          </p:nvPr>
        </p:nvSpPr>
        <p:spPr/>
        <p:txBody>
          <a:bodyPr/>
          <a:lstStyle/>
          <a:p>
            <a:r>
              <a:rPr lang="en-US" dirty="0"/>
              <a:t>Parable of the seed growing</a:t>
            </a:r>
          </a:p>
        </p:txBody>
      </p:sp>
      <p:sp>
        <p:nvSpPr>
          <p:cNvPr id="3" name="Content Placeholder 2">
            <a:extLst>
              <a:ext uri="{FF2B5EF4-FFF2-40B4-BE49-F238E27FC236}">
                <a16:creationId xmlns:a16="http://schemas.microsoft.com/office/drawing/2014/main" id="{8AB96E95-8CDE-6D34-24AE-B081D04B8DE4}"/>
              </a:ext>
            </a:extLst>
          </p:cNvPr>
          <p:cNvSpPr>
            <a:spLocks noGrp="1"/>
          </p:cNvSpPr>
          <p:nvPr>
            <p:ph idx="1"/>
          </p:nvPr>
        </p:nvSpPr>
        <p:spPr>
          <a:xfrm>
            <a:off x="1233889" y="1853754"/>
            <a:ext cx="10234670" cy="4547046"/>
          </a:xfrm>
        </p:spPr>
        <p:txBody>
          <a:bodyPr>
            <a:noAutofit/>
          </a:bodyPr>
          <a:lstStyle/>
          <a:p>
            <a:pPr>
              <a:lnSpc>
                <a:spcPct val="150000"/>
              </a:lnSpc>
            </a:pPr>
            <a:r>
              <a:rPr lang="en-US" sz="2800" b="1" dirty="0">
                <a:effectLst/>
                <a:latin typeface="Helvetica" pitchFamily="2" charset="0"/>
              </a:rPr>
              <a:t>Mark 4:</a:t>
            </a:r>
            <a:r>
              <a:rPr lang="en-US" sz="2800" b="1" baseline="30000" dirty="0">
                <a:effectLst/>
                <a:latin typeface="Helvetica" pitchFamily="2" charset="0"/>
              </a:rPr>
              <a:t>26 </a:t>
            </a:r>
            <a:r>
              <a:rPr lang="en-US" sz="2800" dirty="0">
                <a:effectLst/>
                <a:latin typeface="Helvetica" pitchFamily="2" charset="0"/>
              </a:rPr>
              <a:t>And he said, “The kingdom of God is as if a man should scatter seed on the ground. </a:t>
            </a:r>
            <a:r>
              <a:rPr lang="en-US" sz="2800" b="1" baseline="30000" dirty="0">
                <a:effectLst/>
                <a:latin typeface="Helvetica" pitchFamily="2" charset="0"/>
              </a:rPr>
              <a:t>27 </a:t>
            </a:r>
            <a:r>
              <a:rPr lang="en-US" sz="2800" dirty="0">
                <a:effectLst/>
                <a:latin typeface="Helvetica" pitchFamily="2" charset="0"/>
              </a:rPr>
              <a:t>He sleeps and rises night and day, and the seed sprouts and grows; he knows not how. </a:t>
            </a:r>
            <a:r>
              <a:rPr lang="en-US" sz="2800" b="1" baseline="30000" dirty="0">
                <a:effectLst/>
                <a:latin typeface="Helvetica" pitchFamily="2" charset="0"/>
              </a:rPr>
              <a:t>28 </a:t>
            </a:r>
            <a:r>
              <a:rPr lang="en-US" sz="2800" dirty="0">
                <a:effectLst/>
                <a:latin typeface="Helvetica" pitchFamily="2" charset="0"/>
              </a:rPr>
              <a:t>The earth produces by itself, first the blade, then the ear, then the full grain in the ear. </a:t>
            </a:r>
            <a:r>
              <a:rPr lang="en-US" sz="2800" b="1" baseline="30000" dirty="0">
                <a:effectLst/>
                <a:latin typeface="Helvetica" pitchFamily="2" charset="0"/>
              </a:rPr>
              <a:t>29 </a:t>
            </a:r>
            <a:r>
              <a:rPr lang="en-US" sz="2800" dirty="0">
                <a:effectLst/>
                <a:latin typeface="Helvetica" pitchFamily="2" charset="0"/>
              </a:rPr>
              <a:t>But when the grain is ripe, at once he puts in the sickle, because the harvest has come.” </a:t>
            </a:r>
          </a:p>
        </p:txBody>
      </p:sp>
    </p:spTree>
    <p:extLst>
      <p:ext uri="{BB962C8B-B14F-4D97-AF65-F5344CB8AC3E}">
        <p14:creationId xmlns:p14="http://schemas.microsoft.com/office/powerpoint/2010/main" val="3707510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85D0CA0-BCEE-F705-2A69-838E99F9A30C}"/>
              </a:ext>
            </a:extLst>
          </p:cNvPr>
          <p:cNvPicPr>
            <a:picLocks noGrp="1" noChangeAspect="1"/>
          </p:cNvPicPr>
          <p:nvPr>
            <p:ph idx="1"/>
          </p:nvPr>
        </p:nvPicPr>
        <p:blipFill>
          <a:blip r:embed="rId2"/>
          <a:stretch>
            <a:fillRect/>
          </a:stretch>
        </p:blipFill>
        <p:spPr>
          <a:xfrm>
            <a:off x="1982519" y="289760"/>
            <a:ext cx="8615707" cy="6278480"/>
          </a:xfrm>
        </p:spPr>
      </p:pic>
    </p:spTree>
    <p:extLst>
      <p:ext uri="{BB962C8B-B14F-4D97-AF65-F5344CB8AC3E}">
        <p14:creationId xmlns:p14="http://schemas.microsoft.com/office/powerpoint/2010/main" val="3180548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7CB37-8B8F-3AE4-2149-402AF4B5D2A2}"/>
              </a:ext>
            </a:extLst>
          </p:cNvPr>
          <p:cNvSpPr>
            <a:spLocks noGrp="1"/>
          </p:cNvSpPr>
          <p:nvPr>
            <p:ph type="title"/>
          </p:nvPr>
        </p:nvSpPr>
        <p:spPr/>
        <p:txBody>
          <a:bodyPr/>
          <a:lstStyle/>
          <a:p>
            <a:r>
              <a:rPr lang="en-US" dirty="0"/>
              <a:t>The great commission</a:t>
            </a:r>
          </a:p>
        </p:txBody>
      </p:sp>
      <p:sp>
        <p:nvSpPr>
          <p:cNvPr id="3" name="Content Placeholder 2">
            <a:extLst>
              <a:ext uri="{FF2B5EF4-FFF2-40B4-BE49-F238E27FC236}">
                <a16:creationId xmlns:a16="http://schemas.microsoft.com/office/drawing/2014/main" id="{23499047-98EA-A34B-E127-1EB2E06ED368}"/>
              </a:ext>
            </a:extLst>
          </p:cNvPr>
          <p:cNvSpPr>
            <a:spLocks noGrp="1"/>
          </p:cNvSpPr>
          <p:nvPr>
            <p:ph idx="1"/>
          </p:nvPr>
        </p:nvSpPr>
        <p:spPr>
          <a:xfrm>
            <a:off x="297455" y="1718631"/>
            <a:ext cx="11391441" cy="4428781"/>
          </a:xfrm>
        </p:spPr>
        <p:txBody>
          <a:bodyPr>
            <a:noAutofit/>
          </a:bodyPr>
          <a:lstStyle/>
          <a:p>
            <a:pPr>
              <a:lnSpc>
                <a:spcPct val="150000"/>
              </a:lnSpc>
            </a:pPr>
            <a:r>
              <a:rPr lang="en-US" sz="2800" b="1" dirty="0">
                <a:effectLst/>
                <a:latin typeface="Helvetica" pitchFamily="2" charset="0"/>
              </a:rPr>
              <a:t>Matthew 28:</a:t>
            </a:r>
            <a:r>
              <a:rPr lang="en-US" sz="2800" b="1" baseline="30000" dirty="0">
                <a:effectLst/>
                <a:latin typeface="Helvetica" pitchFamily="2" charset="0"/>
              </a:rPr>
              <a:t>17 </a:t>
            </a:r>
            <a:r>
              <a:rPr lang="en-US" sz="2800" dirty="0">
                <a:effectLst/>
                <a:latin typeface="Helvetica" pitchFamily="2" charset="0"/>
              </a:rPr>
              <a:t>And when they saw him they worshiped him, but some doubted. </a:t>
            </a:r>
            <a:r>
              <a:rPr lang="en-US" sz="2800" b="1" baseline="30000" dirty="0">
                <a:effectLst/>
                <a:latin typeface="Helvetica" pitchFamily="2" charset="0"/>
              </a:rPr>
              <a:t>18 </a:t>
            </a:r>
            <a:r>
              <a:rPr lang="en-US" sz="2800" dirty="0">
                <a:effectLst/>
                <a:latin typeface="Helvetica" pitchFamily="2" charset="0"/>
              </a:rPr>
              <a:t>And Jesus came and said to them, “All authority in heaven and on earth has been given to me. </a:t>
            </a:r>
            <a:r>
              <a:rPr lang="en-US" sz="2800" b="1" baseline="30000" dirty="0">
                <a:effectLst/>
                <a:latin typeface="Helvetica" pitchFamily="2" charset="0"/>
              </a:rPr>
              <a:t>19 </a:t>
            </a:r>
            <a:r>
              <a:rPr lang="en-US" sz="2800" dirty="0">
                <a:effectLst/>
                <a:latin typeface="Helvetica" pitchFamily="2" charset="0"/>
              </a:rPr>
              <a:t>Go therefore and make disciples of all nations, baptizing them in the name of the Father and of the Son and of the Holy Spirit, </a:t>
            </a:r>
            <a:r>
              <a:rPr lang="en-US" sz="2800" b="1" baseline="30000" dirty="0">
                <a:effectLst/>
                <a:latin typeface="Helvetica" pitchFamily="2" charset="0"/>
              </a:rPr>
              <a:t>20 </a:t>
            </a:r>
            <a:r>
              <a:rPr lang="en-US" sz="2800" dirty="0">
                <a:effectLst/>
                <a:latin typeface="Helvetica" pitchFamily="2" charset="0"/>
              </a:rPr>
              <a:t>teaching them to observe all that I have commanded you. And behold, I am with you always, to the end of the age.”</a:t>
            </a:r>
            <a:endParaRPr lang="en-US" sz="2800" dirty="0"/>
          </a:p>
        </p:txBody>
      </p:sp>
    </p:spTree>
    <p:extLst>
      <p:ext uri="{BB962C8B-B14F-4D97-AF65-F5344CB8AC3E}">
        <p14:creationId xmlns:p14="http://schemas.microsoft.com/office/powerpoint/2010/main" val="1296851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9FDC-6A0E-4F66-FE50-B7CD53D1DDE8}"/>
              </a:ext>
            </a:extLst>
          </p:cNvPr>
          <p:cNvSpPr>
            <a:spLocks noGrp="1"/>
          </p:cNvSpPr>
          <p:nvPr>
            <p:ph type="title"/>
          </p:nvPr>
        </p:nvSpPr>
        <p:spPr/>
        <p:txBody>
          <a:bodyPr/>
          <a:lstStyle/>
          <a:p>
            <a:r>
              <a:rPr lang="en-US" dirty="0"/>
              <a:t>3. Grow</a:t>
            </a:r>
          </a:p>
        </p:txBody>
      </p:sp>
      <p:sp>
        <p:nvSpPr>
          <p:cNvPr id="3" name="Content Placeholder 2">
            <a:extLst>
              <a:ext uri="{FF2B5EF4-FFF2-40B4-BE49-F238E27FC236}">
                <a16:creationId xmlns:a16="http://schemas.microsoft.com/office/drawing/2014/main" id="{28FA6B46-FD6F-F9EA-84E2-605B08CF1AFE}"/>
              </a:ext>
            </a:extLst>
          </p:cNvPr>
          <p:cNvSpPr>
            <a:spLocks noGrp="1"/>
          </p:cNvSpPr>
          <p:nvPr>
            <p:ph idx="1"/>
          </p:nvPr>
        </p:nvSpPr>
        <p:spPr>
          <a:xfrm>
            <a:off x="1451579" y="2015732"/>
            <a:ext cx="9603275" cy="4131680"/>
          </a:xfrm>
        </p:spPr>
        <p:txBody>
          <a:bodyPr>
            <a:normAutofit/>
          </a:bodyPr>
          <a:lstStyle/>
          <a:p>
            <a:r>
              <a:rPr lang="en-US" u="sng" dirty="0"/>
              <a:t>Core Equipping</a:t>
            </a:r>
            <a:r>
              <a:rPr lang="en-US" dirty="0"/>
              <a:t>; 411 Training, 3-Circles, Commands of Christ, Gospel of Mark</a:t>
            </a:r>
          </a:p>
          <a:p>
            <a:r>
              <a:rPr lang="en-US" u="sng" dirty="0"/>
              <a:t>Functional Discipleship </a:t>
            </a:r>
            <a:r>
              <a:rPr lang="en-US" dirty="0"/>
              <a:t>can be thought of as three types times you spend with your disciple.</a:t>
            </a:r>
          </a:p>
          <a:p>
            <a:r>
              <a:rPr lang="en-US" dirty="0"/>
              <a:t>These times are not rigid and completely separate from one another, unable to blend into each other.</a:t>
            </a:r>
          </a:p>
          <a:p>
            <a:r>
              <a:rPr lang="en-US" u="sng" dirty="0"/>
              <a:t>3 Types of Time</a:t>
            </a:r>
            <a:r>
              <a:rPr lang="en-US" dirty="0"/>
              <a:t>;</a:t>
            </a:r>
            <a:endParaRPr lang="en-US" u="sng" dirty="0"/>
          </a:p>
          <a:p>
            <a:pPr lvl="1"/>
            <a:r>
              <a:rPr lang="en-US" dirty="0"/>
              <a:t>Windshield Time </a:t>
            </a:r>
          </a:p>
          <a:p>
            <a:pPr lvl="1"/>
            <a:r>
              <a:rPr lang="en-US" dirty="0"/>
              <a:t>Table Time</a:t>
            </a:r>
          </a:p>
          <a:p>
            <a:pPr lvl="1"/>
            <a:r>
              <a:rPr lang="en-US" dirty="0"/>
              <a:t>Street Time</a:t>
            </a:r>
          </a:p>
        </p:txBody>
      </p:sp>
    </p:spTree>
    <p:extLst>
      <p:ext uri="{BB962C8B-B14F-4D97-AF65-F5344CB8AC3E}">
        <p14:creationId xmlns:p14="http://schemas.microsoft.com/office/powerpoint/2010/main" val="137471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3806-A22C-91A8-240C-67C6EE98049D}"/>
              </a:ext>
            </a:extLst>
          </p:cNvPr>
          <p:cNvSpPr>
            <a:spLocks noGrp="1"/>
          </p:cNvSpPr>
          <p:nvPr>
            <p:ph type="title"/>
          </p:nvPr>
        </p:nvSpPr>
        <p:spPr/>
        <p:txBody>
          <a:bodyPr/>
          <a:lstStyle/>
          <a:p>
            <a:r>
              <a:rPr lang="en-US" dirty="0"/>
              <a:t>3 Types of Time; Windshield time</a:t>
            </a:r>
          </a:p>
        </p:txBody>
      </p:sp>
      <p:sp>
        <p:nvSpPr>
          <p:cNvPr id="3" name="Content Placeholder 2">
            <a:extLst>
              <a:ext uri="{FF2B5EF4-FFF2-40B4-BE49-F238E27FC236}">
                <a16:creationId xmlns:a16="http://schemas.microsoft.com/office/drawing/2014/main" id="{DBE9F945-2DE2-DB90-E0A7-FBC7E31BBD78}"/>
              </a:ext>
            </a:extLst>
          </p:cNvPr>
          <p:cNvSpPr>
            <a:spLocks noGrp="1"/>
          </p:cNvSpPr>
          <p:nvPr>
            <p:ph idx="1"/>
          </p:nvPr>
        </p:nvSpPr>
        <p:spPr/>
        <p:txBody>
          <a:bodyPr/>
          <a:lstStyle/>
          <a:p>
            <a:r>
              <a:rPr lang="en-US" dirty="0"/>
              <a:t>This is time spent on the road with those you are discipling.</a:t>
            </a:r>
          </a:p>
          <a:p>
            <a:r>
              <a:rPr lang="en-US" dirty="0"/>
              <a:t>This includes long trips and short trips.</a:t>
            </a:r>
          </a:p>
          <a:p>
            <a:r>
              <a:rPr lang="en-US" dirty="0"/>
              <a:t>Forward progress behind a windshield provides focused time of concern, friendship, and story-telling with one another.</a:t>
            </a:r>
          </a:p>
          <a:p>
            <a:r>
              <a:rPr lang="en-US" dirty="0"/>
              <a:t>These times, with the right attitude, bring about some of the more deeper conversations about God, the Church, life, etc.</a:t>
            </a:r>
          </a:p>
        </p:txBody>
      </p:sp>
    </p:spTree>
    <p:extLst>
      <p:ext uri="{BB962C8B-B14F-4D97-AF65-F5344CB8AC3E}">
        <p14:creationId xmlns:p14="http://schemas.microsoft.com/office/powerpoint/2010/main" val="2149933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3806-A22C-91A8-240C-67C6EE98049D}"/>
              </a:ext>
            </a:extLst>
          </p:cNvPr>
          <p:cNvSpPr>
            <a:spLocks noGrp="1"/>
          </p:cNvSpPr>
          <p:nvPr>
            <p:ph type="title"/>
          </p:nvPr>
        </p:nvSpPr>
        <p:spPr/>
        <p:txBody>
          <a:bodyPr/>
          <a:lstStyle/>
          <a:p>
            <a:r>
              <a:rPr lang="en-US" dirty="0"/>
              <a:t>3 Types of Time; Table time</a:t>
            </a:r>
          </a:p>
        </p:txBody>
      </p:sp>
      <p:sp>
        <p:nvSpPr>
          <p:cNvPr id="3" name="Content Placeholder 2">
            <a:extLst>
              <a:ext uri="{FF2B5EF4-FFF2-40B4-BE49-F238E27FC236}">
                <a16:creationId xmlns:a16="http://schemas.microsoft.com/office/drawing/2014/main" id="{DBE9F945-2DE2-DB90-E0A7-FBC7E31BBD78}"/>
              </a:ext>
            </a:extLst>
          </p:cNvPr>
          <p:cNvSpPr>
            <a:spLocks noGrp="1"/>
          </p:cNvSpPr>
          <p:nvPr>
            <p:ph idx="1"/>
          </p:nvPr>
        </p:nvSpPr>
        <p:spPr>
          <a:xfrm>
            <a:off x="1451579" y="1853754"/>
            <a:ext cx="9603275" cy="4370776"/>
          </a:xfrm>
        </p:spPr>
        <p:txBody>
          <a:bodyPr>
            <a:normAutofit/>
          </a:bodyPr>
          <a:lstStyle/>
          <a:p>
            <a:r>
              <a:rPr lang="en-US" dirty="0"/>
              <a:t>This time has multiple facets centered around nourishing fellowship around the table; </a:t>
            </a:r>
          </a:p>
          <a:p>
            <a:pPr lvl="1"/>
            <a:r>
              <a:rPr lang="en-US" dirty="0"/>
              <a:t>1. Formal, 2. Informal, 3. Familial, 4. Worshipful</a:t>
            </a:r>
          </a:p>
          <a:p>
            <a:r>
              <a:rPr lang="en-US" u="sng" dirty="0"/>
              <a:t>Formal</a:t>
            </a:r>
            <a:r>
              <a:rPr lang="en-US" dirty="0"/>
              <a:t>; This is structured time of engaging in Scriptures, Sanctification, and Challenge. Known as DNA Group (Discipleship, Nurture, Accountability). Framed by 3/3rds Principle. </a:t>
            </a:r>
          </a:p>
          <a:p>
            <a:r>
              <a:rPr lang="en-US" u="sng" dirty="0"/>
              <a:t>Informal</a:t>
            </a:r>
            <a:r>
              <a:rPr lang="en-US" dirty="0"/>
              <a:t>; These are times or meals with no agenda meant to strengthen relationships.</a:t>
            </a:r>
          </a:p>
          <a:p>
            <a:r>
              <a:rPr lang="en-US" u="sng" dirty="0"/>
              <a:t>Familial</a:t>
            </a:r>
            <a:r>
              <a:rPr lang="en-US" dirty="0"/>
              <a:t>; These are meals within your home in which you invite your disciples into your family and home.</a:t>
            </a:r>
          </a:p>
          <a:p>
            <a:r>
              <a:rPr lang="en-US" u="sng" dirty="0"/>
              <a:t>Worshipful</a:t>
            </a:r>
            <a:r>
              <a:rPr lang="en-US" dirty="0"/>
              <a:t>; This is the time in which we come together as a Church and feast at the Table of the Lord on the Bread of Life and the Word of God. </a:t>
            </a:r>
            <a:endParaRPr lang="en-US" u="sng" dirty="0"/>
          </a:p>
          <a:p>
            <a:endParaRPr lang="en-US" u="sng" dirty="0"/>
          </a:p>
        </p:txBody>
      </p:sp>
    </p:spTree>
    <p:extLst>
      <p:ext uri="{BB962C8B-B14F-4D97-AF65-F5344CB8AC3E}">
        <p14:creationId xmlns:p14="http://schemas.microsoft.com/office/powerpoint/2010/main" val="828257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3806-A22C-91A8-240C-67C6EE98049D}"/>
              </a:ext>
            </a:extLst>
          </p:cNvPr>
          <p:cNvSpPr>
            <a:spLocks noGrp="1"/>
          </p:cNvSpPr>
          <p:nvPr>
            <p:ph type="title"/>
          </p:nvPr>
        </p:nvSpPr>
        <p:spPr/>
        <p:txBody>
          <a:bodyPr/>
          <a:lstStyle/>
          <a:p>
            <a:r>
              <a:rPr lang="en-US" dirty="0"/>
              <a:t>3 Types of Time; Street time</a:t>
            </a:r>
          </a:p>
        </p:txBody>
      </p:sp>
      <p:sp>
        <p:nvSpPr>
          <p:cNvPr id="3" name="Content Placeholder 2">
            <a:extLst>
              <a:ext uri="{FF2B5EF4-FFF2-40B4-BE49-F238E27FC236}">
                <a16:creationId xmlns:a16="http://schemas.microsoft.com/office/drawing/2014/main" id="{DBE9F945-2DE2-DB90-E0A7-FBC7E31BBD78}"/>
              </a:ext>
            </a:extLst>
          </p:cNvPr>
          <p:cNvSpPr>
            <a:spLocks noGrp="1"/>
          </p:cNvSpPr>
          <p:nvPr>
            <p:ph idx="1"/>
          </p:nvPr>
        </p:nvSpPr>
        <p:spPr/>
        <p:txBody>
          <a:bodyPr>
            <a:normAutofit/>
          </a:bodyPr>
          <a:lstStyle/>
          <a:p>
            <a:r>
              <a:rPr lang="en-US" dirty="0"/>
              <a:t>This a time of missional and intentional engage of those within your community for the sake of the Gospel.</a:t>
            </a:r>
          </a:p>
          <a:p>
            <a:r>
              <a:rPr lang="en-US" dirty="0"/>
              <a:t>During these times you will MAWL the ones God has blessed you to disciple. </a:t>
            </a:r>
          </a:p>
          <a:p>
            <a:pPr lvl="1"/>
            <a:r>
              <a:rPr lang="en-US" dirty="0"/>
              <a:t>Modal</a:t>
            </a:r>
          </a:p>
          <a:p>
            <a:pPr lvl="1"/>
            <a:r>
              <a:rPr lang="en-US" dirty="0"/>
              <a:t>Assist</a:t>
            </a:r>
          </a:p>
          <a:p>
            <a:pPr lvl="1"/>
            <a:r>
              <a:rPr lang="en-US" dirty="0"/>
              <a:t>Watch</a:t>
            </a:r>
          </a:p>
          <a:p>
            <a:pPr lvl="1"/>
            <a:r>
              <a:rPr lang="en-US" dirty="0"/>
              <a:t>Launch, Leave, Love</a:t>
            </a:r>
          </a:p>
          <a:p>
            <a:pPr marL="457200" lvl="1" indent="0">
              <a:buNone/>
            </a:pPr>
            <a:endParaRPr lang="en-US" dirty="0"/>
          </a:p>
        </p:txBody>
      </p:sp>
    </p:spTree>
    <p:extLst>
      <p:ext uri="{BB962C8B-B14F-4D97-AF65-F5344CB8AC3E}">
        <p14:creationId xmlns:p14="http://schemas.microsoft.com/office/powerpoint/2010/main" val="867200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23806-A22C-91A8-240C-67C6EE98049D}"/>
              </a:ext>
            </a:extLst>
          </p:cNvPr>
          <p:cNvSpPr>
            <a:spLocks noGrp="1"/>
          </p:cNvSpPr>
          <p:nvPr>
            <p:ph type="title"/>
          </p:nvPr>
        </p:nvSpPr>
        <p:spPr/>
        <p:txBody>
          <a:bodyPr/>
          <a:lstStyle/>
          <a:p>
            <a:r>
              <a:rPr lang="en-US" dirty="0"/>
              <a:t>3 Types of Time; Street time</a:t>
            </a:r>
          </a:p>
        </p:txBody>
      </p:sp>
      <p:sp>
        <p:nvSpPr>
          <p:cNvPr id="3" name="Content Placeholder 2">
            <a:extLst>
              <a:ext uri="{FF2B5EF4-FFF2-40B4-BE49-F238E27FC236}">
                <a16:creationId xmlns:a16="http://schemas.microsoft.com/office/drawing/2014/main" id="{DBE9F945-2DE2-DB90-E0A7-FBC7E31BBD78}"/>
              </a:ext>
            </a:extLst>
          </p:cNvPr>
          <p:cNvSpPr>
            <a:spLocks noGrp="1"/>
          </p:cNvSpPr>
          <p:nvPr>
            <p:ph idx="1"/>
          </p:nvPr>
        </p:nvSpPr>
        <p:spPr>
          <a:xfrm>
            <a:off x="1451579" y="2015732"/>
            <a:ext cx="9603275" cy="4539304"/>
          </a:xfrm>
        </p:spPr>
        <p:txBody>
          <a:bodyPr>
            <a:normAutofit/>
          </a:bodyPr>
          <a:lstStyle/>
          <a:p>
            <a:r>
              <a:rPr lang="en-US" dirty="0"/>
              <a:t>These times are ones that move in-and-out the other 2 Types of Time.</a:t>
            </a:r>
          </a:p>
          <a:p>
            <a:r>
              <a:rPr lang="en-US" dirty="0"/>
              <a:t>Some examples are; </a:t>
            </a:r>
          </a:p>
          <a:p>
            <a:pPr lvl="1"/>
            <a:r>
              <a:rPr lang="en-US" dirty="0"/>
              <a:t>Door-to-Door</a:t>
            </a:r>
          </a:p>
          <a:p>
            <a:pPr lvl="1"/>
            <a:r>
              <a:rPr lang="en-US" dirty="0"/>
              <a:t>Conversations with Wait Staff at restaurants</a:t>
            </a:r>
          </a:p>
          <a:p>
            <a:pPr lvl="1"/>
            <a:r>
              <a:rPr lang="en-US" dirty="0"/>
              <a:t>Conversations with Cashiers</a:t>
            </a:r>
          </a:p>
          <a:p>
            <a:pPr lvl="1"/>
            <a:r>
              <a:rPr lang="en-US" dirty="0"/>
              <a:t>Conversations with those along the sidewalks, ballparks, trails, bingo nights, </a:t>
            </a:r>
            <a:r>
              <a:rPr lang="en-US" dirty="0" err="1"/>
              <a:t>etc</a:t>
            </a:r>
            <a:endParaRPr lang="en-US" dirty="0"/>
          </a:p>
          <a:p>
            <a:pPr lvl="1"/>
            <a:r>
              <a:rPr lang="en-US" dirty="0"/>
              <a:t>Randoms along your travels during Windshield Time</a:t>
            </a:r>
          </a:p>
          <a:p>
            <a:r>
              <a:rPr lang="en-US" dirty="0"/>
              <a:t>In each of these moments we are MAWL(</a:t>
            </a:r>
            <a:r>
              <a:rPr lang="en-US" dirty="0" err="1"/>
              <a:t>ing</a:t>
            </a:r>
            <a:r>
              <a:rPr lang="en-US" dirty="0"/>
              <a:t>) our Church’s Core Values (Renew, Restore, Revive, Reproduce) and seeking opportunity for Prayer, Care, and Share.</a:t>
            </a:r>
          </a:p>
        </p:txBody>
      </p:sp>
    </p:spTree>
    <p:extLst>
      <p:ext uri="{BB962C8B-B14F-4D97-AF65-F5344CB8AC3E}">
        <p14:creationId xmlns:p14="http://schemas.microsoft.com/office/powerpoint/2010/main" val="3483475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85D0CA0-BCEE-F705-2A69-838E99F9A30C}"/>
              </a:ext>
            </a:extLst>
          </p:cNvPr>
          <p:cNvPicPr>
            <a:picLocks noGrp="1" noChangeAspect="1"/>
          </p:cNvPicPr>
          <p:nvPr>
            <p:ph idx="1"/>
          </p:nvPr>
        </p:nvPicPr>
        <p:blipFill>
          <a:blip r:embed="rId2"/>
          <a:stretch>
            <a:fillRect/>
          </a:stretch>
        </p:blipFill>
        <p:spPr>
          <a:xfrm>
            <a:off x="1982519" y="289760"/>
            <a:ext cx="8615707" cy="6278480"/>
          </a:xfrm>
        </p:spPr>
      </p:pic>
    </p:spTree>
    <p:extLst>
      <p:ext uri="{BB962C8B-B14F-4D97-AF65-F5344CB8AC3E}">
        <p14:creationId xmlns:p14="http://schemas.microsoft.com/office/powerpoint/2010/main" val="433560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2D73-BEDC-4A71-0E5A-8EAB3BC94F03}"/>
              </a:ext>
            </a:extLst>
          </p:cNvPr>
          <p:cNvSpPr>
            <a:spLocks noGrp="1"/>
          </p:cNvSpPr>
          <p:nvPr>
            <p:ph type="title"/>
          </p:nvPr>
        </p:nvSpPr>
        <p:spPr/>
        <p:txBody>
          <a:bodyPr/>
          <a:lstStyle/>
          <a:p>
            <a:r>
              <a:rPr lang="en-US" dirty="0"/>
              <a:t>9 Church disciplines of the first church</a:t>
            </a:r>
          </a:p>
        </p:txBody>
      </p:sp>
      <p:sp>
        <p:nvSpPr>
          <p:cNvPr id="3" name="Content Placeholder 2">
            <a:extLst>
              <a:ext uri="{FF2B5EF4-FFF2-40B4-BE49-F238E27FC236}">
                <a16:creationId xmlns:a16="http://schemas.microsoft.com/office/drawing/2014/main" id="{B74134CF-1AAB-0879-A878-A75F43D9C6E7}"/>
              </a:ext>
            </a:extLst>
          </p:cNvPr>
          <p:cNvSpPr>
            <a:spLocks noGrp="1"/>
          </p:cNvSpPr>
          <p:nvPr>
            <p:ph idx="1"/>
          </p:nvPr>
        </p:nvSpPr>
        <p:spPr>
          <a:xfrm>
            <a:off x="308472" y="1751682"/>
            <a:ext cx="11501611" cy="4417764"/>
          </a:xfrm>
        </p:spPr>
        <p:txBody>
          <a:bodyPr>
            <a:noAutofit/>
          </a:bodyPr>
          <a:lstStyle/>
          <a:p>
            <a:pPr algn="just">
              <a:lnSpc>
                <a:spcPct val="150000"/>
              </a:lnSpc>
            </a:pPr>
            <a:r>
              <a:rPr lang="en-US" sz="2200" b="1" dirty="0">
                <a:effectLst/>
                <a:latin typeface="Helvetica" pitchFamily="2" charset="0"/>
              </a:rPr>
              <a:t>Acts 2:</a:t>
            </a:r>
            <a:r>
              <a:rPr lang="en-US" sz="2200" b="1" baseline="30000" dirty="0">
                <a:effectLst/>
                <a:latin typeface="Helvetica" pitchFamily="2" charset="0"/>
              </a:rPr>
              <a:t>37 </a:t>
            </a:r>
            <a:r>
              <a:rPr lang="en-US" sz="2200" dirty="0">
                <a:effectLst/>
                <a:latin typeface="Helvetica" pitchFamily="2" charset="0"/>
              </a:rPr>
              <a:t>Now when they heard this they were cut to the heart, and said to Peter and the rest of the apostles, “Brothers, what shall we do?” </a:t>
            </a:r>
            <a:r>
              <a:rPr lang="en-US" sz="2200" b="1" baseline="30000" dirty="0">
                <a:effectLst/>
                <a:latin typeface="Helvetica" pitchFamily="2" charset="0"/>
              </a:rPr>
              <a:t>38 </a:t>
            </a:r>
            <a:r>
              <a:rPr lang="en-US" sz="2200" dirty="0">
                <a:effectLst/>
                <a:latin typeface="Helvetica" pitchFamily="2" charset="0"/>
              </a:rPr>
              <a:t>And Peter said to them, “Repent and be baptized every one of you in the name of Jesus Christ for the forgiveness of your sins, and you will receive the gift of the Holy Spirit. </a:t>
            </a:r>
            <a:r>
              <a:rPr lang="en-US" sz="2200" b="1" baseline="30000" dirty="0">
                <a:effectLst/>
                <a:latin typeface="Helvetica" pitchFamily="2" charset="0"/>
              </a:rPr>
              <a:t>39 </a:t>
            </a:r>
            <a:r>
              <a:rPr lang="en-US" sz="2200" dirty="0">
                <a:effectLst/>
                <a:latin typeface="Helvetica" pitchFamily="2" charset="0"/>
              </a:rPr>
              <a:t>For the promise is for you and for your children and for all who are far off, everyone whom the Lord our God calls to himself.” </a:t>
            </a:r>
            <a:r>
              <a:rPr lang="en-US" sz="2200" b="1" baseline="30000" dirty="0">
                <a:effectLst/>
                <a:latin typeface="Helvetica" pitchFamily="2" charset="0"/>
              </a:rPr>
              <a:t>40 </a:t>
            </a:r>
            <a:r>
              <a:rPr lang="en-US" sz="2200" dirty="0">
                <a:effectLst/>
                <a:latin typeface="Helvetica" pitchFamily="2" charset="0"/>
              </a:rPr>
              <a:t>And with many other words he bore witness and continued to exhort them, saying, “Save yourselves from this crooked generation.” </a:t>
            </a:r>
            <a:r>
              <a:rPr lang="en-US" sz="2200" b="1" baseline="30000" dirty="0">
                <a:effectLst/>
                <a:latin typeface="Helvetica" pitchFamily="2" charset="0"/>
              </a:rPr>
              <a:t>41 </a:t>
            </a:r>
            <a:r>
              <a:rPr lang="en-US" sz="2200" dirty="0">
                <a:effectLst/>
                <a:latin typeface="Helvetica" pitchFamily="2" charset="0"/>
              </a:rPr>
              <a:t>So those who received his word were baptized, and there were added that day about three thousand souls. </a:t>
            </a:r>
          </a:p>
        </p:txBody>
      </p:sp>
    </p:spTree>
    <p:extLst>
      <p:ext uri="{BB962C8B-B14F-4D97-AF65-F5344CB8AC3E}">
        <p14:creationId xmlns:p14="http://schemas.microsoft.com/office/powerpoint/2010/main" val="3076876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2D73-BEDC-4A71-0E5A-8EAB3BC94F03}"/>
              </a:ext>
            </a:extLst>
          </p:cNvPr>
          <p:cNvSpPr>
            <a:spLocks noGrp="1"/>
          </p:cNvSpPr>
          <p:nvPr>
            <p:ph type="title"/>
          </p:nvPr>
        </p:nvSpPr>
        <p:spPr/>
        <p:txBody>
          <a:bodyPr/>
          <a:lstStyle/>
          <a:p>
            <a:r>
              <a:rPr lang="en-US" dirty="0"/>
              <a:t>9 Church disciplines of the first church</a:t>
            </a:r>
          </a:p>
        </p:txBody>
      </p:sp>
      <p:sp>
        <p:nvSpPr>
          <p:cNvPr id="3" name="Content Placeholder 2">
            <a:extLst>
              <a:ext uri="{FF2B5EF4-FFF2-40B4-BE49-F238E27FC236}">
                <a16:creationId xmlns:a16="http://schemas.microsoft.com/office/drawing/2014/main" id="{B74134CF-1AAB-0879-A878-A75F43D9C6E7}"/>
              </a:ext>
            </a:extLst>
          </p:cNvPr>
          <p:cNvSpPr>
            <a:spLocks noGrp="1"/>
          </p:cNvSpPr>
          <p:nvPr>
            <p:ph idx="1"/>
          </p:nvPr>
        </p:nvSpPr>
        <p:spPr>
          <a:xfrm>
            <a:off x="396607" y="1762700"/>
            <a:ext cx="11402458" cy="3703646"/>
          </a:xfrm>
        </p:spPr>
        <p:txBody>
          <a:bodyPr>
            <a:noAutofit/>
          </a:bodyPr>
          <a:lstStyle/>
          <a:p>
            <a:pPr algn="just">
              <a:lnSpc>
                <a:spcPct val="150000"/>
              </a:lnSpc>
            </a:pPr>
            <a:r>
              <a:rPr lang="en-US" sz="2200" b="1" dirty="0">
                <a:effectLst/>
                <a:latin typeface="Helvetica" pitchFamily="2" charset="0"/>
              </a:rPr>
              <a:t>Acts 2:</a:t>
            </a:r>
            <a:r>
              <a:rPr lang="en-US" sz="2200" b="1" baseline="30000" dirty="0">
                <a:effectLst/>
                <a:latin typeface="Helvetica" pitchFamily="2" charset="0"/>
              </a:rPr>
              <a:t>42 </a:t>
            </a:r>
            <a:r>
              <a:rPr lang="en-US" sz="2200" dirty="0">
                <a:effectLst/>
                <a:latin typeface="Helvetica" pitchFamily="2" charset="0"/>
              </a:rPr>
              <a:t>And they devoted themselves to the apostles’ teaching and the fellowship, to the breaking of bread and the prayers. </a:t>
            </a:r>
            <a:r>
              <a:rPr lang="en-US" sz="2200" b="1" baseline="30000" dirty="0">
                <a:effectLst/>
                <a:latin typeface="Helvetica" pitchFamily="2" charset="0"/>
              </a:rPr>
              <a:t>43 </a:t>
            </a:r>
            <a:r>
              <a:rPr lang="en-US" sz="2200" dirty="0">
                <a:effectLst/>
                <a:latin typeface="Helvetica" pitchFamily="2" charset="0"/>
              </a:rPr>
              <a:t>And awe came upon every soul, and many wonders and signs were being done through the apostles. </a:t>
            </a:r>
            <a:r>
              <a:rPr lang="en-US" sz="2200" b="1" baseline="30000" dirty="0">
                <a:effectLst/>
                <a:latin typeface="Helvetica" pitchFamily="2" charset="0"/>
              </a:rPr>
              <a:t>44 </a:t>
            </a:r>
            <a:r>
              <a:rPr lang="en-US" sz="2200" dirty="0">
                <a:effectLst/>
                <a:latin typeface="Helvetica" pitchFamily="2" charset="0"/>
              </a:rPr>
              <a:t>And all who believed were together and had all things in common. </a:t>
            </a:r>
            <a:r>
              <a:rPr lang="en-US" sz="2200" b="1" baseline="30000" dirty="0">
                <a:effectLst/>
                <a:latin typeface="Helvetica" pitchFamily="2" charset="0"/>
              </a:rPr>
              <a:t>45 </a:t>
            </a:r>
            <a:r>
              <a:rPr lang="en-US" sz="2200" dirty="0">
                <a:effectLst/>
                <a:latin typeface="Helvetica" pitchFamily="2" charset="0"/>
              </a:rPr>
              <a:t>And they were selling their possessions and belongings and distributing the proceeds to all, as any had need. </a:t>
            </a:r>
            <a:r>
              <a:rPr lang="en-US" sz="2200" b="1" baseline="30000" dirty="0">
                <a:effectLst/>
                <a:latin typeface="Helvetica" pitchFamily="2" charset="0"/>
              </a:rPr>
              <a:t>46 </a:t>
            </a:r>
            <a:r>
              <a:rPr lang="en-US" sz="2200" dirty="0">
                <a:effectLst/>
                <a:latin typeface="Helvetica" pitchFamily="2" charset="0"/>
              </a:rPr>
              <a:t>And day by day, attending the temple together and breaking bread in their homes, they received their food with glad and generous hearts, </a:t>
            </a:r>
            <a:r>
              <a:rPr lang="en-US" sz="2200" b="1" baseline="30000" dirty="0">
                <a:effectLst/>
                <a:latin typeface="Helvetica" pitchFamily="2" charset="0"/>
              </a:rPr>
              <a:t>47 </a:t>
            </a:r>
            <a:r>
              <a:rPr lang="en-US" sz="2200" dirty="0">
                <a:effectLst/>
                <a:latin typeface="Helvetica" pitchFamily="2" charset="0"/>
              </a:rPr>
              <a:t>praising God and having favor with all the people. And the Lord added to their number day by day those who were being saved. </a:t>
            </a:r>
          </a:p>
        </p:txBody>
      </p:sp>
    </p:spTree>
    <p:extLst>
      <p:ext uri="{BB962C8B-B14F-4D97-AF65-F5344CB8AC3E}">
        <p14:creationId xmlns:p14="http://schemas.microsoft.com/office/powerpoint/2010/main" val="302281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74F51-B3BD-5B01-3AB8-5670A738FC9F}"/>
              </a:ext>
            </a:extLst>
          </p:cNvPr>
          <p:cNvSpPr>
            <a:spLocks noGrp="1"/>
          </p:cNvSpPr>
          <p:nvPr>
            <p:ph type="title"/>
          </p:nvPr>
        </p:nvSpPr>
        <p:spPr/>
        <p:txBody>
          <a:bodyPr/>
          <a:lstStyle/>
          <a:p>
            <a:r>
              <a:rPr lang="en-US" dirty="0"/>
              <a:t>God gives the growth</a:t>
            </a:r>
          </a:p>
        </p:txBody>
      </p:sp>
      <p:sp>
        <p:nvSpPr>
          <p:cNvPr id="3" name="Content Placeholder 2">
            <a:extLst>
              <a:ext uri="{FF2B5EF4-FFF2-40B4-BE49-F238E27FC236}">
                <a16:creationId xmlns:a16="http://schemas.microsoft.com/office/drawing/2014/main" id="{5A0A8229-353E-5477-714E-82C135E7E991}"/>
              </a:ext>
            </a:extLst>
          </p:cNvPr>
          <p:cNvSpPr>
            <a:spLocks noGrp="1"/>
          </p:cNvSpPr>
          <p:nvPr>
            <p:ph idx="1"/>
          </p:nvPr>
        </p:nvSpPr>
        <p:spPr>
          <a:xfrm>
            <a:off x="1451579" y="2015732"/>
            <a:ext cx="9603275" cy="4037749"/>
          </a:xfrm>
        </p:spPr>
        <p:txBody>
          <a:bodyPr>
            <a:normAutofit/>
          </a:bodyPr>
          <a:lstStyle/>
          <a:p>
            <a:pPr>
              <a:lnSpc>
                <a:spcPct val="150000"/>
              </a:lnSpc>
            </a:pPr>
            <a:r>
              <a:rPr lang="en-US" sz="2800" b="1" dirty="0">
                <a:effectLst/>
                <a:latin typeface="Helvetica" pitchFamily="2" charset="0"/>
              </a:rPr>
              <a:t>1 Corinthians 3:</a:t>
            </a:r>
            <a:r>
              <a:rPr lang="en-US" sz="2800" b="1" baseline="30000" dirty="0">
                <a:effectLst/>
                <a:latin typeface="Helvetica" pitchFamily="2" charset="0"/>
              </a:rPr>
              <a:t>6 </a:t>
            </a:r>
            <a:r>
              <a:rPr lang="en-US" sz="2800" dirty="0">
                <a:effectLst/>
                <a:latin typeface="Helvetica" pitchFamily="2" charset="0"/>
              </a:rPr>
              <a:t>I planted, Apollos watered, but God gave the growth. </a:t>
            </a:r>
            <a:r>
              <a:rPr lang="en-US" sz="2800" b="1" baseline="30000" dirty="0">
                <a:effectLst/>
                <a:latin typeface="Helvetica" pitchFamily="2" charset="0"/>
              </a:rPr>
              <a:t>7 </a:t>
            </a:r>
            <a:r>
              <a:rPr lang="en-US" sz="2800" dirty="0">
                <a:effectLst/>
                <a:latin typeface="Helvetica" pitchFamily="2" charset="0"/>
              </a:rPr>
              <a:t>So neither he who plants nor he who waters is anything, but only God who gives the growth. </a:t>
            </a:r>
            <a:r>
              <a:rPr lang="en-US" sz="2800" b="1" baseline="30000" dirty="0">
                <a:effectLst/>
                <a:latin typeface="Helvetica" pitchFamily="2" charset="0"/>
              </a:rPr>
              <a:t>8 </a:t>
            </a:r>
            <a:r>
              <a:rPr lang="en-US" sz="2800" dirty="0">
                <a:effectLst/>
                <a:latin typeface="Helvetica" pitchFamily="2" charset="0"/>
              </a:rPr>
              <a:t>He who plants and he who waters are one, and each will receive his wages according to his labor. </a:t>
            </a:r>
            <a:r>
              <a:rPr lang="en-US" sz="2800" b="1" baseline="30000" dirty="0">
                <a:effectLst/>
                <a:latin typeface="Helvetica" pitchFamily="2" charset="0"/>
              </a:rPr>
              <a:t>9 </a:t>
            </a:r>
            <a:r>
              <a:rPr lang="en-US" sz="2800" dirty="0">
                <a:effectLst/>
                <a:latin typeface="Helvetica" pitchFamily="2" charset="0"/>
              </a:rPr>
              <a:t>For we are God’s fellow workers. You are God’s field, God’s building. </a:t>
            </a:r>
          </a:p>
        </p:txBody>
      </p:sp>
    </p:spTree>
    <p:extLst>
      <p:ext uri="{BB962C8B-B14F-4D97-AF65-F5344CB8AC3E}">
        <p14:creationId xmlns:p14="http://schemas.microsoft.com/office/powerpoint/2010/main" val="4694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6B571-0422-F854-C2EB-75245F5215EE}"/>
              </a:ext>
            </a:extLst>
          </p:cNvPr>
          <p:cNvSpPr>
            <a:spLocks noGrp="1"/>
          </p:cNvSpPr>
          <p:nvPr>
            <p:ph type="title"/>
          </p:nvPr>
        </p:nvSpPr>
        <p:spPr/>
        <p:txBody>
          <a:bodyPr/>
          <a:lstStyle/>
          <a:p>
            <a:r>
              <a:rPr lang="en-US" dirty="0"/>
              <a:t>4. Gather</a:t>
            </a:r>
          </a:p>
        </p:txBody>
      </p:sp>
      <p:sp>
        <p:nvSpPr>
          <p:cNvPr id="3" name="Content Placeholder 2">
            <a:extLst>
              <a:ext uri="{FF2B5EF4-FFF2-40B4-BE49-F238E27FC236}">
                <a16:creationId xmlns:a16="http://schemas.microsoft.com/office/drawing/2014/main" id="{9560337A-0B9E-ABB9-1155-2334C3442F25}"/>
              </a:ext>
            </a:extLst>
          </p:cNvPr>
          <p:cNvSpPr>
            <a:spLocks noGrp="1"/>
          </p:cNvSpPr>
          <p:nvPr>
            <p:ph idx="1"/>
          </p:nvPr>
        </p:nvSpPr>
        <p:spPr>
          <a:xfrm>
            <a:off x="1451579" y="2015733"/>
            <a:ext cx="9603275" cy="1202478"/>
          </a:xfrm>
        </p:spPr>
        <p:txBody>
          <a:bodyPr>
            <a:normAutofit fontScale="92500" lnSpcReduction="10000"/>
          </a:bodyPr>
          <a:lstStyle/>
          <a:p>
            <a:r>
              <a:rPr lang="en-US" dirty="0"/>
              <a:t>Here the disciples are gathered for their ultimate purpose, the worship of God and the advancement of His Kingdom!</a:t>
            </a:r>
          </a:p>
          <a:p>
            <a:r>
              <a:rPr lang="en-US" dirty="0"/>
              <a:t>Gather exist in two context; The Church, and the Life Group.</a:t>
            </a:r>
          </a:p>
        </p:txBody>
      </p:sp>
      <p:sp>
        <p:nvSpPr>
          <p:cNvPr id="4" name="Content Placeholder 2">
            <a:extLst>
              <a:ext uri="{FF2B5EF4-FFF2-40B4-BE49-F238E27FC236}">
                <a16:creationId xmlns:a16="http://schemas.microsoft.com/office/drawing/2014/main" id="{47D8C2A7-1B7D-7478-653F-2591B39AEB88}"/>
              </a:ext>
            </a:extLst>
          </p:cNvPr>
          <p:cNvSpPr txBox="1">
            <a:spLocks/>
          </p:cNvSpPr>
          <p:nvPr/>
        </p:nvSpPr>
        <p:spPr>
          <a:xfrm>
            <a:off x="1451579" y="3218211"/>
            <a:ext cx="9603275" cy="2782233"/>
          </a:xfrm>
          <a:prstGeom prst="rect">
            <a:avLst/>
          </a:prstGeom>
        </p:spPr>
        <p:txBody>
          <a:bodyPr vert="horz" lIns="91440" tIns="45720" rIns="91440" bIns="45720" numCol="2"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The Church practices these </a:t>
            </a:r>
            <a:r>
              <a:rPr lang="en-US" u="sng" dirty="0"/>
              <a:t>9 Church Disciplines</a:t>
            </a:r>
            <a:r>
              <a:rPr lang="en-US" dirty="0"/>
              <a:t> consistently;</a:t>
            </a:r>
          </a:p>
          <a:p>
            <a:pPr lvl="1"/>
            <a:r>
              <a:rPr lang="en-US" dirty="0"/>
              <a:t>Baptism</a:t>
            </a:r>
          </a:p>
          <a:p>
            <a:pPr lvl="1"/>
            <a:r>
              <a:rPr lang="en-US" dirty="0"/>
              <a:t>Prayer</a:t>
            </a:r>
          </a:p>
          <a:p>
            <a:pPr lvl="1"/>
            <a:r>
              <a:rPr lang="en-US" dirty="0"/>
              <a:t>Scripture Exposition</a:t>
            </a:r>
          </a:p>
          <a:p>
            <a:pPr lvl="1"/>
            <a:r>
              <a:rPr lang="en-US" dirty="0"/>
              <a:t>Worship</a:t>
            </a:r>
          </a:p>
          <a:p>
            <a:pPr lvl="1"/>
            <a:r>
              <a:rPr lang="en-US" dirty="0"/>
              <a:t>The Lord’s Supper</a:t>
            </a:r>
          </a:p>
          <a:p>
            <a:pPr lvl="1"/>
            <a:endParaRPr lang="en-US" dirty="0"/>
          </a:p>
          <a:p>
            <a:pPr lvl="1"/>
            <a:endParaRPr lang="en-US" dirty="0"/>
          </a:p>
          <a:p>
            <a:pPr lvl="1"/>
            <a:r>
              <a:rPr lang="en-US" dirty="0"/>
              <a:t>Financial Contribution</a:t>
            </a:r>
          </a:p>
          <a:p>
            <a:pPr lvl="1"/>
            <a:r>
              <a:rPr lang="en-US" dirty="0"/>
              <a:t>Love One </a:t>
            </a:r>
            <a:r>
              <a:rPr lang="en-US" dirty="0" err="1"/>
              <a:t>Anothers</a:t>
            </a:r>
            <a:endParaRPr lang="en-US" dirty="0"/>
          </a:p>
          <a:p>
            <a:pPr lvl="1"/>
            <a:r>
              <a:rPr lang="en-US" dirty="0"/>
              <a:t>Making Disciple-Making Disciples</a:t>
            </a:r>
          </a:p>
          <a:p>
            <a:pPr lvl="1"/>
            <a:r>
              <a:rPr lang="en-US" dirty="0"/>
              <a:t>Shepherding</a:t>
            </a:r>
          </a:p>
          <a:p>
            <a:pPr lvl="1"/>
            <a:endParaRPr lang="en-US" dirty="0"/>
          </a:p>
        </p:txBody>
      </p:sp>
    </p:spTree>
    <p:extLst>
      <p:ext uri="{BB962C8B-B14F-4D97-AF65-F5344CB8AC3E}">
        <p14:creationId xmlns:p14="http://schemas.microsoft.com/office/powerpoint/2010/main" val="3784407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781E4-B8C3-0E86-6E92-FE7482131E22}"/>
              </a:ext>
            </a:extLst>
          </p:cNvPr>
          <p:cNvSpPr>
            <a:spLocks noGrp="1"/>
          </p:cNvSpPr>
          <p:nvPr>
            <p:ph type="title"/>
          </p:nvPr>
        </p:nvSpPr>
        <p:spPr/>
        <p:txBody>
          <a:bodyPr/>
          <a:lstStyle/>
          <a:p>
            <a:r>
              <a:rPr lang="en-US" dirty="0"/>
              <a:t>4. Gather</a:t>
            </a:r>
          </a:p>
        </p:txBody>
      </p:sp>
      <p:sp>
        <p:nvSpPr>
          <p:cNvPr id="3" name="Content Placeholder 2">
            <a:extLst>
              <a:ext uri="{FF2B5EF4-FFF2-40B4-BE49-F238E27FC236}">
                <a16:creationId xmlns:a16="http://schemas.microsoft.com/office/drawing/2014/main" id="{793433A4-5024-D8C8-D7A1-BBC4CE1C80A2}"/>
              </a:ext>
            </a:extLst>
          </p:cNvPr>
          <p:cNvSpPr>
            <a:spLocks noGrp="1"/>
          </p:cNvSpPr>
          <p:nvPr>
            <p:ph idx="1"/>
          </p:nvPr>
        </p:nvSpPr>
        <p:spPr/>
        <p:txBody>
          <a:bodyPr/>
          <a:lstStyle/>
          <a:p>
            <a:r>
              <a:rPr lang="en-US" dirty="0"/>
              <a:t>Here the reproduction of disciples continue into the development of a new church. </a:t>
            </a:r>
          </a:p>
          <a:p>
            <a:r>
              <a:rPr lang="en-US" dirty="0"/>
              <a:t>Reproduction of the Church ensures that the Gospel continues to reach the Unreached and Lost in our county, state, nation, and the world.</a:t>
            </a:r>
          </a:p>
          <a:p>
            <a:r>
              <a:rPr lang="en-US" dirty="0"/>
              <a:t>The reproduction of Life Groups ensures the continuation of the spread of the Gospel within our communities and various “People Groups” within our communities. </a:t>
            </a:r>
          </a:p>
          <a:p>
            <a:r>
              <a:rPr lang="en-US" dirty="0"/>
              <a:t>Life Groups are those that practice many of the </a:t>
            </a:r>
            <a:r>
              <a:rPr lang="en-US" u="sng" dirty="0"/>
              <a:t>9 Church Disciplines</a:t>
            </a:r>
            <a:r>
              <a:rPr lang="en-US" dirty="0"/>
              <a:t> in the context of a Worship Community. </a:t>
            </a:r>
          </a:p>
          <a:p>
            <a:endParaRPr lang="en-US" dirty="0"/>
          </a:p>
        </p:txBody>
      </p:sp>
    </p:spTree>
    <p:extLst>
      <p:ext uri="{BB962C8B-B14F-4D97-AF65-F5344CB8AC3E}">
        <p14:creationId xmlns:p14="http://schemas.microsoft.com/office/powerpoint/2010/main" val="2120458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8D095B41-7312-4603-9F0F-93387C353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C392122-F6C4-E79B-A64A-689F6C978BF4}"/>
              </a:ext>
            </a:extLst>
          </p:cNvPr>
          <p:cNvPicPr>
            <a:picLocks noChangeAspect="1"/>
          </p:cNvPicPr>
          <p:nvPr/>
        </p:nvPicPr>
        <p:blipFill rotWithShape="1">
          <a:blip r:embed="rId3">
            <a:duotone>
              <a:schemeClr val="bg2">
                <a:shade val="45000"/>
                <a:satMod val="135000"/>
              </a:schemeClr>
              <a:prstClr val="white"/>
            </a:duotone>
            <a:alphaModFix amt="50000"/>
          </a:blip>
          <a:srcRect t="11408" r="-1" b="4319"/>
          <a:stretch/>
        </p:blipFill>
        <p:spPr>
          <a:xfrm>
            <a:off x="305" y="10"/>
            <a:ext cx="12191695" cy="6857990"/>
          </a:xfrm>
          <a:prstGeom prst="rect">
            <a:avLst/>
          </a:prstGeom>
        </p:spPr>
      </p:pic>
      <p:sp>
        <p:nvSpPr>
          <p:cNvPr id="19" name="Rectangle 18">
            <a:extLst>
              <a:ext uri="{FF2B5EF4-FFF2-40B4-BE49-F238E27FC236}">
                <a16:creationId xmlns:a16="http://schemas.microsoft.com/office/drawing/2014/main" id="{1042C936-444C-4F0D-9737-291EAFE1E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EB6B0-2B85-47EE-5A0E-2179CD8F6025}"/>
              </a:ext>
            </a:extLst>
          </p:cNvPr>
          <p:cNvSpPr>
            <a:spLocks noGrp="1"/>
          </p:cNvSpPr>
          <p:nvPr>
            <p:ph type="title"/>
          </p:nvPr>
        </p:nvSpPr>
        <p:spPr>
          <a:xfrm>
            <a:off x="2417779" y="802298"/>
            <a:ext cx="8637073" cy="2541431"/>
          </a:xfrm>
        </p:spPr>
        <p:txBody>
          <a:bodyPr vert="horz" lIns="91440" tIns="45720" rIns="91440" bIns="0" rtlCol="0" anchor="b">
            <a:normAutofit/>
          </a:bodyPr>
          <a:lstStyle/>
          <a:p>
            <a:r>
              <a:rPr lang="en-US" sz="6600"/>
              <a:t>Repeat!</a:t>
            </a:r>
          </a:p>
        </p:txBody>
      </p:sp>
      <p:cxnSp>
        <p:nvCxnSpPr>
          <p:cNvPr id="21" name="Straight Connector 20">
            <a:extLst>
              <a:ext uri="{FF2B5EF4-FFF2-40B4-BE49-F238E27FC236}">
                <a16:creationId xmlns:a16="http://schemas.microsoft.com/office/drawing/2014/main" id="{B61C4D9F-F4AF-4ED2-9310-56EB2E19C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3"/>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3" name="Picture 22">
            <a:extLst>
              <a:ext uri="{FF2B5EF4-FFF2-40B4-BE49-F238E27FC236}">
                <a16:creationId xmlns:a16="http://schemas.microsoft.com/office/drawing/2014/main" id="{419FDB25-3050-4009-9806-3000DDD1C0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8063EF0F-7BC0-4CFB-AB98-20A8DD91D7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437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4C6B-92F5-FCF2-40C6-7351ABF4CA68}"/>
              </a:ext>
            </a:extLst>
          </p:cNvPr>
          <p:cNvSpPr>
            <a:spLocks noGrp="1"/>
          </p:cNvSpPr>
          <p:nvPr>
            <p:ph type="title"/>
          </p:nvPr>
        </p:nvSpPr>
        <p:spPr/>
        <p:txBody>
          <a:bodyPr/>
          <a:lstStyle/>
          <a:p>
            <a:r>
              <a:rPr lang="en-US" dirty="0"/>
              <a:t>1. Go; New community and new Person-of-peace</a:t>
            </a:r>
          </a:p>
        </p:txBody>
      </p:sp>
      <p:sp>
        <p:nvSpPr>
          <p:cNvPr id="3" name="Content Placeholder 2">
            <a:extLst>
              <a:ext uri="{FF2B5EF4-FFF2-40B4-BE49-F238E27FC236}">
                <a16:creationId xmlns:a16="http://schemas.microsoft.com/office/drawing/2014/main" id="{CA3FC2A0-327B-6C3F-9CAB-57992BA98FC6}"/>
              </a:ext>
            </a:extLst>
          </p:cNvPr>
          <p:cNvSpPr>
            <a:spLocks noGrp="1"/>
          </p:cNvSpPr>
          <p:nvPr>
            <p:ph idx="1"/>
          </p:nvPr>
        </p:nvSpPr>
        <p:spPr>
          <a:xfrm>
            <a:off x="583894" y="1773716"/>
            <a:ext cx="11116019" cy="4362679"/>
          </a:xfrm>
        </p:spPr>
        <p:txBody>
          <a:bodyPr>
            <a:normAutofit/>
          </a:bodyPr>
          <a:lstStyle/>
          <a:p>
            <a:r>
              <a:rPr lang="en-US" sz="2200" b="1" dirty="0">
                <a:effectLst/>
                <a:latin typeface="Helvetica" pitchFamily="2" charset="0"/>
              </a:rPr>
              <a:t>John 17:</a:t>
            </a:r>
            <a:r>
              <a:rPr lang="en-US" sz="2200" b="1" baseline="30000" dirty="0">
                <a:effectLst/>
                <a:latin typeface="Helvetica" pitchFamily="2" charset="0"/>
              </a:rPr>
              <a:t>20 </a:t>
            </a:r>
            <a:r>
              <a:rPr lang="en-US" sz="2200" dirty="0">
                <a:effectLst/>
                <a:latin typeface="Helvetica" pitchFamily="2" charset="0"/>
              </a:rPr>
              <a:t>“I do not ask for these only, but also for those who will believe in me through their word,</a:t>
            </a:r>
          </a:p>
          <a:p>
            <a:r>
              <a:rPr lang="en-US" sz="2200" b="1" dirty="0">
                <a:effectLst/>
                <a:latin typeface="Helvetica" pitchFamily="2" charset="0"/>
              </a:rPr>
              <a:t>Luke 10:</a:t>
            </a:r>
            <a:r>
              <a:rPr lang="en-US" sz="2200" b="1" baseline="30000" dirty="0">
                <a:effectLst/>
                <a:latin typeface="Helvetica" pitchFamily="2" charset="0"/>
              </a:rPr>
              <a:t>2 </a:t>
            </a:r>
            <a:r>
              <a:rPr lang="en-US" sz="2200" dirty="0">
                <a:effectLst/>
                <a:latin typeface="Helvetica" pitchFamily="2" charset="0"/>
              </a:rPr>
              <a:t>And he said to them, “The harvest is plentiful, but the laborers are few. Therefore pray earnestly to the Lord of the harvest to send out laborers into his harvest. </a:t>
            </a:r>
            <a:r>
              <a:rPr lang="en-US" sz="2200" b="1" baseline="30000" dirty="0">
                <a:effectLst/>
                <a:latin typeface="Helvetica" pitchFamily="2" charset="0"/>
              </a:rPr>
              <a:t>3 </a:t>
            </a:r>
            <a:r>
              <a:rPr lang="en-US" sz="2200" dirty="0">
                <a:effectLst/>
                <a:latin typeface="Helvetica" pitchFamily="2" charset="0"/>
              </a:rPr>
              <a:t>Go your way; behold, I am sending you out as lambs in the midst of wolves. </a:t>
            </a:r>
            <a:r>
              <a:rPr lang="en-US" sz="2200" b="1" baseline="30000" dirty="0">
                <a:effectLst/>
                <a:latin typeface="Helvetica" pitchFamily="2" charset="0"/>
              </a:rPr>
              <a:t>4 </a:t>
            </a:r>
            <a:r>
              <a:rPr lang="en-US" sz="2200" dirty="0">
                <a:effectLst/>
                <a:latin typeface="Helvetica" pitchFamily="2" charset="0"/>
              </a:rPr>
              <a:t>Carry no moneybag, no knapsack, no sandals, and greet no one on the road. </a:t>
            </a:r>
            <a:r>
              <a:rPr lang="en-US" sz="2200" b="1" baseline="30000" dirty="0">
                <a:effectLst/>
                <a:latin typeface="Helvetica" pitchFamily="2" charset="0"/>
              </a:rPr>
              <a:t>5 </a:t>
            </a:r>
            <a:r>
              <a:rPr lang="en-US" sz="2200" dirty="0">
                <a:effectLst/>
                <a:latin typeface="Helvetica" pitchFamily="2" charset="0"/>
              </a:rPr>
              <a:t>Whatever house you enter, first say, ‘Peace be to this house!’ </a:t>
            </a:r>
            <a:r>
              <a:rPr lang="en-US" sz="2200" b="1" baseline="30000" dirty="0">
                <a:effectLst/>
                <a:latin typeface="Helvetica" pitchFamily="2" charset="0"/>
              </a:rPr>
              <a:t>6 </a:t>
            </a:r>
            <a:r>
              <a:rPr lang="en-US" sz="2200" dirty="0">
                <a:effectLst/>
                <a:latin typeface="Helvetica" pitchFamily="2" charset="0"/>
              </a:rPr>
              <a:t>And if a son of peace is there, your peace will rest upon him. But if not, it will return to you. </a:t>
            </a:r>
            <a:r>
              <a:rPr lang="en-US" sz="2200" b="1" baseline="30000" dirty="0">
                <a:effectLst/>
                <a:latin typeface="Helvetica" pitchFamily="2" charset="0"/>
              </a:rPr>
              <a:t>7 </a:t>
            </a:r>
            <a:r>
              <a:rPr lang="en-US" sz="2200" dirty="0">
                <a:effectLst/>
                <a:latin typeface="Helvetica" pitchFamily="2" charset="0"/>
              </a:rPr>
              <a:t>And remain in the same house, eating and drinking what they provide, for the laborer deserves his wages. Do not go from house to house.</a:t>
            </a:r>
            <a:endParaRPr lang="en-US" sz="2200" dirty="0">
              <a:effectLst/>
              <a:latin typeface="Calibri" panose="020F0502020204030204" pitchFamily="34" charset="0"/>
            </a:endParaRPr>
          </a:p>
        </p:txBody>
      </p:sp>
    </p:spTree>
    <p:extLst>
      <p:ext uri="{BB962C8B-B14F-4D97-AF65-F5344CB8AC3E}">
        <p14:creationId xmlns:p14="http://schemas.microsoft.com/office/powerpoint/2010/main" val="3322756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5A3F-D575-F9BE-0045-93313CA71E1D}"/>
              </a:ext>
            </a:extLst>
          </p:cNvPr>
          <p:cNvSpPr>
            <a:spLocks noGrp="1"/>
          </p:cNvSpPr>
          <p:nvPr>
            <p:ph type="title"/>
          </p:nvPr>
        </p:nvSpPr>
        <p:spPr/>
        <p:txBody>
          <a:bodyPr/>
          <a:lstStyle/>
          <a:p>
            <a:r>
              <a:rPr lang="en-US" dirty="0"/>
              <a:t>1. Go; Bridge building</a:t>
            </a:r>
          </a:p>
        </p:txBody>
      </p:sp>
      <p:pic>
        <p:nvPicPr>
          <p:cNvPr id="9" name="Content Placeholder 8" descr="A picture containing wooden&#10;&#10;Description automatically generated">
            <a:extLst>
              <a:ext uri="{FF2B5EF4-FFF2-40B4-BE49-F238E27FC236}">
                <a16:creationId xmlns:a16="http://schemas.microsoft.com/office/drawing/2014/main" id="{AD4C39A5-E440-2FF2-0BFD-B5B17D7C5A3A}"/>
              </a:ext>
            </a:extLst>
          </p:cNvPr>
          <p:cNvPicPr>
            <a:picLocks noGrp="1" noChangeAspect="1"/>
          </p:cNvPicPr>
          <p:nvPr>
            <p:ph idx="1"/>
          </p:nvPr>
        </p:nvPicPr>
        <p:blipFill>
          <a:blip r:embed="rId2"/>
          <a:stretch>
            <a:fillRect/>
          </a:stretch>
        </p:blipFill>
        <p:spPr>
          <a:xfrm>
            <a:off x="4889044" y="2686881"/>
            <a:ext cx="7192119" cy="3838609"/>
          </a:xfrm>
        </p:spPr>
      </p:pic>
      <p:sp>
        <p:nvSpPr>
          <p:cNvPr id="12" name="Content Placeholder 2">
            <a:extLst>
              <a:ext uri="{FF2B5EF4-FFF2-40B4-BE49-F238E27FC236}">
                <a16:creationId xmlns:a16="http://schemas.microsoft.com/office/drawing/2014/main" id="{11DF14F7-6EC7-42DF-A32D-F848C9AA76F5}"/>
              </a:ext>
            </a:extLst>
          </p:cNvPr>
          <p:cNvSpPr txBox="1">
            <a:spLocks/>
          </p:cNvSpPr>
          <p:nvPr/>
        </p:nvSpPr>
        <p:spPr>
          <a:xfrm>
            <a:off x="627961" y="2015732"/>
            <a:ext cx="4594035" cy="429693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The Relational Bridge illustrates the building of relationships as you seek to Pray, Care, and Share the Gospel with those you meet.</a:t>
            </a:r>
          </a:p>
          <a:p>
            <a:r>
              <a:rPr lang="en-US" dirty="0"/>
              <a:t>Each “Touch” meaningful conversation is a </a:t>
            </a:r>
            <a:r>
              <a:rPr lang="en-US" u="sng" dirty="0"/>
              <a:t>Plank</a:t>
            </a:r>
            <a:r>
              <a:rPr lang="en-US" dirty="0"/>
              <a:t> in the Relational Bridge.</a:t>
            </a:r>
          </a:p>
          <a:p>
            <a:r>
              <a:rPr lang="en-US" dirty="0"/>
              <a:t>Each common interest or prayerful concern/follow up is a </a:t>
            </a:r>
            <a:r>
              <a:rPr lang="en-US" u="sng" dirty="0"/>
              <a:t>Suspension Support</a:t>
            </a:r>
            <a:r>
              <a:rPr lang="en-US" dirty="0"/>
              <a:t> in the Relational Bridge. </a:t>
            </a:r>
          </a:p>
        </p:txBody>
      </p:sp>
    </p:spTree>
    <p:extLst>
      <p:ext uri="{BB962C8B-B14F-4D97-AF65-F5344CB8AC3E}">
        <p14:creationId xmlns:p14="http://schemas.microsoft.com/office/powerpoint/2010/main" val="196294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85D0CA0-BCEE-F705-2A69-838E99F9A30C}"/>
              </a:ext>
            </a:extLst>
          </p:cNvPr>
          <p:cNvPicPr>
            <a:picLocks noGrp="1" noChangeAspect="1"/>
          </p:cNvPicPr>
          <p:nvPr>
            <p:ph idx="1"/>
          </p:nvPr>
        </p:nvPicPr>
        <p:blipFill>
          <a:blip r:embed="rId2"/>
          <a:stretch>
            <a:fillRect/>
          </a:stretch>
        </p:blipFill>
        <p:spPr>
          <a:xfrm>
            <a:off x="1982519" y="289760"/>
            <a:ext cx="8615707" cy="6278480"/>
          </a:xfrm>
        </p:spPr>
      </p:pic>
    </p:spTree>
    <p:extLst>
      <p:ext uri="{BB962C8B-B14F-4D97-AF65-F5344CB8AC3E}">
        <p14:creationId xmlns:p14="http://schemas.microsoft.com/office/powerpoint/2010/main" val="46072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A4C6B-92F5-FCF2-40C6-7351ABF4CA68}"/>
              </a:ext>
            </a:extLst>
          </p:cNvPr>
          <p:cNvSpPr>
            <a:spLocks noGrp="1"/>
          </p:cNvSpPr>
          <p:nvPr>
            <p:ph type="title"/>
          </p:nvPr>
        </p:nvSpPr>
        <p:spPr/>
        <p:txBody>
          <a:bodyPr/>
          <a:lstStyle/>
          <a:p>
            <a:r>
              <a:rPr lang="en-US" dirty="0"/>
              <a:t>1. Go; New community and new Person-of-peace</a:t>
            </a:r>
          </a:p>
        </p:txBody>
      </p:sp>
      <p:sp>
        <p:nvSpPr>
          <p:cNvPr id="3" name="Content Placeholder 2">
            <a:extLst>
              <a:ext uri="{FF2B5EF4-FFF2-40B4-BE49-F238E27FC236}">
                <a16:creationId xmlns:a16="http://schemas.microsoft.com/office/drawing/2014/main" id="{CA3FC2A0-327B-6C3F-9CAB-57992BA98FC6}"/>
              </a:ext>
            </a:extLst>
          </p:cNvPr>
          <p:cNvSpPr>
            <a:spLocks noGrp="1"/>
          </p:cNvSpPr>
          <p:nvPr>
            <p:ph idx="1"/>
          </p:nvPr>
        </p:nvSpPr>
        <p:spPr>
          <a:xfrm>
            <a:off x="583894" y="1773716"/>
            <a:ext cx="11116019" cy="4362679"/>
          </a:xfrm>
        </p:spPr>
        <p:txBody>
          <a:bodyPr>
            <a:normAutofit/>
          </a:bodyPr>
          <a:lstStyle/>
          <a:p>
            <a:r>
              <a:rPr lang="en-US" sz="2200" b="1" dirty="0">
                <a:effectLst/>
                <a:latin typeface="Helvetica" pitchFamily="2" charset="0"/>
              </a:rPr>
              <a:t>John 17:</a:t>
            </a:r>
            <a:r>
              <a:rPr lang="en-US" sz="2200" b="1" baseline="30000" dirty="0">
                <a:effectLst/>
                <a:latin typeface="Helvetica" pitchFamily="2" charset="0"/>
              </a:rPr>
              <a:t>20 </a:t>
            </a:r>
            <a:r>
              <a:rPr lang="en-US" sz="2200" dirty="0">
                <a:effectLst/>
                <a:latin typeface="Helvetica" pitchFamily="2" charset="0"/>
              </a:rPr>
              <a:t>“I do not ask for these only, but also for those who will believe in me through their word,</a:t>
            </a:r>
          </a:p>
          <a:p>
            <a:r>
              <a:rPr lang="en-US" sz="2200" b="1" dirty="0">
                <a:effectLst/>
                <a:latin typeface="Helvetica" pitchFamily="2" charset="0"/>
              </a:rPr>
              <a:t>Luke 10:</a:t>
            </a:r>
            <a:r>
              <a:rPr lang="en-US" sz="2200" b="1" baseline="30000" dirty="0">
                <a:effectLst/>
                <a:latin typeface="Helvetica" pitchFamily="2" charset="0"/>
              </a:rPr>
              <a:t>2 </a:t>
            </a:r>
            <a:r>
              <a:rPr lang="en-US" sz="2200" dirty="0">
                <a:effectLst/>
                <a:latin typeface="Helvetica" pitchFamily="2" charset="0"/>
              </a:rPr>
              <a:t>And he said to them, “The harvest is plentiful, but the laborers are few. Therefore pray earnestly to the Lord of the harvest to send out laborers into his harvest. </a:t>
            </a:r>
            <a:r>
              <a:rPr lang="en-US" sz="2200" b="1" baseline="30000" dirty="0">
                <a:effectLst/>
                <a:latin typeface="Helvetica" pitchFamily="2" charset="0"/>
              </a:rPr>
              <a:t>3 </a:t>
            </a:r>
            <a:r>
              <a:rPr lang="en-US" sz="2200" dirty="0">
                <a:effectLst/>
                <a:latin typeface="Helvetica" pitchFamily="2" charset="0"/>
              </a:rPr>
              <a:t>Go your way; behold, I am sending you out as lambs in the midst of wolves. </a:t>
            </a:r>
            <a:r>
              <a:rPr lang="en-US" sz="2200" b="1" baseline="30000" dirty="0">
                <a:effectLst/>
                <a:latin typeface="Helvetica" pitchFamily="2" charset="0"/>
              </a:rPr>
              <a:t>4 </a:t>
            </a:r>
            <a:r>
              <a:rPr lang="en-US" sz="2200" dirty="0">
                <a:effectLst/>
                <a:latin typeface="Helvetica" pitchFamily="2" charset="0"/>
              </a:rPr>
              <a:t>Carry no moneybag, no knapsack, no sandals, and greet no one on the road. </a:t>
            </a:r>
            <a:r>
              <a:rPr lang="en-US" sz="2200" b="1" baseline="30000" dirty="0">
                <a:effectLst/>
                <a:latin typeface="Helvetica" pitchFamily="2" charset="0"/>
              </a:rPr>
              <a:t>5 </a:t>
            </a:r>
            <a:r>
              <a:rPr lang="en-US" sz="2200" dirty="0">
                <a:effectLst/>
                <a:latin typeface="Helvetica" pitchFamily="2" charset="0"/>
              </a:rPr>
              <a:t>Whatever house you enter, first say, ‘Peace be to this house!’ </a:t>
            </a:r>
            <a:r>
              <a:rPr lang="en-US" sz="2200" b="1" baseline="30000" dirty="0">
                <a:effectLst/>
                <a:latin typeface="Helvetica" pitchFamily="2" charset="0"/>
              </a:rPr>
              <a:t>6 </a:t>
            </a:r>
            <a:r>
              <a:rPr lang="en-US" sz="2200" dirty="0">
                <a:effectLst/>
                <a:latin typeface="Helvetica" pitchFamily="2" charset="0"/>
              </a:rPr>
              <a:t>And if a son of peace is there, your peace will rest upon him. But if not, it will return to you. </a:t>
            </a:r>
            <a:r>
              <a:rPr lang="en-US" sz="2200" b="1" baseline="30000" dirty="0">
                <a:effectLst/>
                <a:latin typeface="Helvetica" pitchFamily="2" charset="0"/>
              </a:rPr>
              <a:t>7 </a:t>
            </a:r>
            <a:r>
              <a:rPr lang="en-US" sz="2200" dirty="0">
                <a:effectLst/>
                <a:latin typeface="Helvetica" pitchFamily="2" charset="0"/>
              </a:rPr>
              <a:t>And remain in the same house, eating and drinking what they provide, for the laborer deserves his wages. Do not go from house to house.</a:t>
            </a:r>
            <a:endParaRPr lang="en-US" sz="2200" dirty="0">
              <a:effectLst/>
              <a:latin typeface="Calibri" panose="020F0502020204030204" pitchFamily="34" charset="0"/>
            </a:endParaRPr>
          </a:p>
        </p:txBody>
      </p:sp>
    </p:spTree>
    <p:extLst>
      <p:ext uri="{BB962C8B-B14F-4D97-AF65-F5344CB8AC3E}">
        <p14:creationId xmlns:p14="http://schemas.microsoft.com/office/powerpoint/2010/main" val="355786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5A3F-D575-F9BE-0045-93313CA71E1D}"/>
              </a:ext>
            </a:extLst>
          </p:cNvPr>
          <p:cNvSpPr>
            <a:spLocks noGrp="1"/>
          </p:cNvSpPr>
          <p:nvPr>
            <p:ph type="title"/>
          </p:nvPr>
        </p:nvSpPr>
        <p:spPr/>
        <p:txBody>
          <a:bodyPr/>
          <a:lstStyle/>
          <a:p>
            <a:r>
              <a:rPr lang="en-US" dirty="0"/>
              <a:t>1. Go; Bridge building</a:t>
            </a:r>
          </a:p>
        </p:txBody>
      </p:sp>
      <p:pic>
        <p:nvPicPr>
          <p:cNvPr id="9" name="Content Placeholder 8" descr="A picture containing wooden&#10;&#10;Description automatically generated">
            <a:extLst>
              <a:ext uri="{FF2B5EF4-FFF2-40B4-BE49-F238E27FC236}">
                <a16:creationId xmlns:a16="http://schemas.microsoft.com/office/drawing/2014/main" id="{AD4C39A5-E440-2FF2-0BFD-B5B17D7C5A3A}"/>
              </a:ext>
            </a:extLst>
          </p:cNvPr>
          <p:cNvPicPr>
            <a:picLocks noGrp="1" noChangeAspect="1"/>
          </p:cNvPicPr>
          <p:nvPr>
            <p:ph idx="1"/>
          </p:nvPr>
        </p:nvPicPr>
        <p:blipFill>
          <a:blip r:embed="rId2"/>
          <a:stretch>
            <a:fillRect/>
          </a:stretch>
        </p:blipFill>
        <p:spPr>
          <a:xfrm>
            <a:off x="4889044" y="2686881"/>
            <a:ext cx="7192119" cy="3838609"/>
          </a:xfrm>
        </p:spPr>
      </p:pic>
      <p:sp>
        <p:nvSpPr>
          <p:cNvPr id="12" name="Content Placeholder 2">
            <a:extLst>
              <a:ext uri="{FF2B5EF4-FFF2-40B4-BE49-F238E27FC236}">
                <a16:creationId xmlns:a16="http://schemas.microsoft.com/office/drawing/2014/main" id="{11DF14F7-6EC7-42DF-A32D-F848C9AA76F5}"/>
              </a:ext>
            </a:extLst>
          </p:cNvPr>
          <p:cNvSpPr txBox="1">
            <a:spLocks/>
          </p:cNvSpPr>
          <p:nvPr/>
        </p:nvSpPr>
        <p:spPr>
          <a:xfrm>
            <a:off x="627961" y="2015732"/>
            <a:ext cx="4594035" cy="4296933"/>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The Relational Bridge illustrates the building of relationships as you seek to Pray, Care, and Share the Gospel with those you meet.</a:t>
            </a:r>
          </a:p>
          <a:p>
            <a:r>
              <a:rPr lang="en-US" dirty="0"/>
              <a:t>Each “Touch” meaningful conversation is a </a:t>
            </a:r>
            <a:r>
              <a:rPr lang="en-US" u="sng" dirty="0"/>
              <a:t>Plank</a:t>
            </a:r>
            <a:r>
              <a:rPr lang="en-US" dirty="0"/>
              <a:t> in the Relational Bridge.</a:t>
            </a:r>
          </a:p>
          <a:p>
            <a:r>
              <a:rPr lang="en-US" dirty="0"/>
              <a:t>Each common interest or prayerful concern/follow up is a </a:t>
            </a:r>
            <a:r>
              <a:rPr lang="en-US" u="sng" dirty="0"/>
              <a:t>Suspension Support</a:t>
            </a:r>
            <a:r>
              <a:rPr lang="en-US" dirty="0"/>
              <a:t> in the Relational Bridge. </a:t>
            </a:r>
          </a:p>
        </p:txBody>
      </p:sp>
    </p:spTree>
    <p:extLst>
      <p:ext uri="{BB962C8B-B14F-4D97-AF65-F5344CB8AC3E}">
        <p14:creationId xmlns:p14="http://schemas.microsoft.com/office/powerpoint/2010/main" val="1684018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8CE1-5F73-F624-EBC9-430564F8FBD6}"/>
              </a:ext>
            </a:extLst>
          </p:cNvPr>
          <p:cNvSpPr>
            <a:spLocks noGrp="1"/>
          </p:cNvSpPr>
          <p:nvPr>
            <p:ph type="title"/>
          </p:nvPr>
        </p:nvSpPr>
        <p:spPr/>
        <p:txBody>
          <a:bodyPr/>
          <a:lstStyle/>
          <a:p>
            <a:r>
              <a:rPr lang="en-US" dirty="0"/>
              <a:t>1. Go</a:t>
            </a:r>
          </a:p>
        </p:txBody>
      </p:sp>
      <p:sp>
        <p:nvSpPr>
          <p:cNvPr id="3" name="Content Placeholder 2">
            <a:extLst>
              <a:ext uri="{FF2B5EF4-FFF2-40B4-BE49-F238E27FC236}">
                <a16:creationId xmlns:a16="http://schemas.microsoft.com/office/drawing/2014/main" id="{E0EA7FEC-1E3A-B3F3-6D18-04C63E94D6A7}"/>
              </a:ext>
            </a:extLst>
          </p:cNvPr>
          <p:cNvSpPr>
            <a:spLocks noGrp="1"/>
          </p:cNvSpPr>
          <p:nvPr>
            <p:ph idx="1"/>
          </p:nvPr>
        </p:nvSpPr>
        <p:spPr>
          <a:xfrm>
            <a:off x="1451579" y="2015732"/>
            <a:ext cx="9603275" cy="3768123"/>
          </a:xfrm>
        </p:spPr>
        <p:txBody>
          <a:bodyPr>
            <a:normAutofit/>
          </a:bodyPr>
          <a:lstStyle/>
          <a:p>
            <a:r>
              <a:rPr lang="en-US" u="sng" dirty="0"/>
              <a:t>Be involved</a:t>
            </a:r>
            <a:r>
              <a:rPr lang="en-US" dirty="0"/>
              <a:t>; in the lives of those you know, in the affairs of your community, in the activities of your kids, etc. </a:t>
            </a:r>
          </a:p>
          <a:p>
            <a:r>
              <a:rPr lang="en-US" u="sng" dirty="0"/>
              <a:t>Be inviting</a:t>
            </a:r>
            <a:r>
              <a:rPr lang="en-US" dirty="0"/>
              <a:t>; are you an approachable person, are you gentle and kind</a:t>
            </a:r>
          </a:p>
          <a:p>
            <a:r>
              <a:rPr lang="en-US" u="sng" dirty="0"/>
              <a:t>Be hospitable</a:t>
            </a:r>
            <a:r>
              <a:rPr lang="en-US" dirty="0"/>
              <a:t>; the challenge is to engage in those you know and do life with and share a meal with them in your home.</a:t>
            </a:r>
          </a:p>
          <a:p>
            <a:r>
              <a:rPr lang="en-US" u="sng" dirty="0"/>
              <a:t>Be looking</a:t>
            </a:r>
            <a:r>
              <a:rPr lang="en-US" dirty="0"/>
              <a:t>; search as you go for that Person-of-Peace that is willingly to engage in Bible Study.</a:t>
            </a:r>
          </a:p>
          <a:p>
            <a:r>
              <a:rPr lang="en-US" u="sng" dirty="0"/>
              <a:t>Be the Person-of-Peace</a:t>
            </a:r>
            <a:r>
              <a:rPr lang="en-US" dirty="0"/>
              <a:t>; continue to be the hospitable witness in your community</a:t>
            </a:r>
          </a:p>
        </p:txBody>
      </p:sp>
    </p:spTree>
    <p:extLst>
      <p:ext uri="{BB962C8B-B14F-4D97-AF65-F5344CB8AC3E}">
        <p14:creationId xmlns:p14="http://schemas.microsoft.com/office/powerpoint/2010/main" val="4236949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85D0CA0-BCEE-F705-2A69-838E99F9A30C}"/>
              </a:ext>
            </a:extLst>
          </p:cNvPr>
          <p:cNvPicPr>
            <a:picLocks noGrp="1" noChangeAspect="1"/>
          </p:cNvPicPr>
          <p:nvPr>
            <p:ph idx="1"/>
          </p:nvPr>
        </p:nvPicPr>
        <p:blipFill>
          <a:blip r:embed="rId2"/>
          <a:stretch>
            <a:fillRect/>
          </a:stretch>
        </p:blipFill>
        <p:spPr>
          <a:xfrm>
            <a:off x="1982519" y="289760"/>
            <a:ext cx="8615707" cy="6278480"/>
          </a:xfrm>
        </p:spPr>
      </p:pic>
    </p:spTree>
    <p:extLst>
      <p:ext uri="{BB962C8B-B14F-4D97-AF65-F5344CB8AC3E}">
        <p14:creationId xmlns:p14="http://schemas.microsoft.com/office/powerpoint/2010/main" val="363689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3" name="Picture 22">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9" name="Rectangle 28">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07328040-5A92-BE43-D48A-EA01E533AFD7}"/>
              </a:ext>
            </a:extLst>
          </p:cNvPr>
          <p:cNvSpPr>
            <a:spLocks noGrp="1"/>
          </p:cNvSpPr>
          <p:nvPr>
            <p:ph type="title"/>
          </p:nvPr>
        </p:nvSpPr>
        <p:spPr>
          <a:xfrm>
            <a:off x="1452616" y="962902"/>
            <a:ext cx="4176384" cy="2380828"/>
          </a:xfrm>
        </p:spPr>
        <p:txBody>
          <a:bodyPr vert="horz" lIns="91440" tIns="45720" rIns="91440" bIns="0" rtlCol="0" anchor="b">
            <a:normAutofit/>
          </a:bodyPr>
          <a:lstStyle/>
          <a:p>
            <a:r>
              <a:rPr lang="en-US" sz="4800" dirty="0"/>
              <a:t>2. Gospel</a:t>
            </a:r>
          </a:p>
        </p:txBody>
      </p:sp>
      <p:cxnSp>
        <p:nvCxnSpPr>
          <p:cNvPr id="33" name="Straight Connector 32">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7" y="3528543"/>
            <a:ext cx="417147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Content Placeholder 4">
            <a:extLst>
              <a:ext uri="{FF2B5EF4-FFF2-40B4-BE49-F238E27FC236}">
                <a16:creationId xmlns:a16="http://schemas.microsoft.com/office/drawing/2014/main" id="{5738F73E-D075-BCC9-500B-975193092255}"/>
              </a:ext>
            </a:extLst>
          </p:cNvPr>
          <p:cNvPicPr>
            <a:picLocks noGrp="1" noChangeAspect="1"/>
          </p:cNvPicPr>
          <p:nvPr>
            <p:ph idx="1"/>
          </p:nvPr>
        </p:nvPicPr>
        <p:blipFill>
          <a:blip r:embed="rId3"/>
          <a:stretch>
            <a:fillRect/>
          </a:stretch>
        </p:blipFill>
        <p:spPr>
          <a:xfrm>
            <a:off x="6226641" y="805583"/>
            <a:ext cx="4695981" cy="4660762"/>
          </a:xfrm>
          <a:prstGeom prst="rect">
            <a:avLst/>
          </a:prstGeom>
        </p:spPr>
      </p:pic>
      <p:pic>
        <p:nvPicPr>
          <p:cNvPr id="35" name="Picture 34">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7" name="Straight Connector 36">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714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2564</TotalTime>
  <Words>1827</Words>
  <Application>Microsoft Macintosh PowerPoint</Application>
  <PresentationFormat>Widescreen</PresentationFormat>
  <Paragraphs>101</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Gill Sans MT</vt:lpstr>
      <vt:lpstr>Helvetica</vt:lpstr>
      <vt:lpstr>Gallery</vt:lpstr>
      <vt:lpstr>Evangelism &amp; Discipleship </vt:lpstr>
      <vt:lpstr>Parable of the seed growing</vt:lpstr>
      <vt:lpstr>God gives the growth</vt:lpstr>
      <vt:lpstr>PowerPoint Presentation</vt:lpstr>
      <vt:lpstr>1. Go; New community and new Person-of-peace</vt:lpstr>
      <vt:lpstr>1. Go; Bridge building</vt:lpstr>
      <vt:lpstr>1. Go</vt:lpstr>
      <vt:lpstr>PowerPoint Presentation</vt:lpstr>
      <vt:lpstr>2. Gospel</vt:lpstr>
      <vt:lpstr>3 circles</vt:lpstr>
      <vt:lpstr>3 circles</vt:lpstr>
      <vt:lpstr>3 circles</vt:lpstr>
      <vt:lpstr>3 circles</vt:lpstr>
      <vt:lpstr>3 circles</vt:lpstr>
      <vt:lpstr>3 circles</vt:lpstr>
      <vt:lpstr>3 circles</vt:lpstr>
      <vt:lpstr>3 circles</vt:lpstr>
      <vt:lpstr>3 circles</vt:lpstr>
      <vt:lpstr>4 Responses to the gospel</vt:lpstr>
      <vt:lpstr>PowerPoint Presentation</vt:lpstr>
      <vt:lpstr>The great commission</vt:lpstr>
      <vt:lpstr>3. Grow</vt:lpstr>
      <vt:lpstr>3 Types of Time; Windshield time</vt:lpstr>
      <vt:lpstr>3 Types of Time; Table time</vt:lpstr>
      <vt:lpstr>3 Types of Time; Street time</vt:lpstr>
      <vt:lpstr>3 Types of Time; Street time</vt:lpstr>
      <vt:lpstr>PowerPoint Presentation</vt:lpstr>
      <vt:lpstr>9 Church disciplines of the first church</vt:lpstr>
      <vt:lpstr>9 Church disciplines of the first church</vt:lpstr>
      <vt:lpstr>4. Gather</vt:lpstr>
      <vt:lpstr>4. Gather</vt:lpstr>
      <vt:lpstr>Repeat!</vt:lpstr>
      <vt:lpstr>1. Go; New community and new Person-of-peace</vt:lpstr>
      <vt:lpstr>1. Go; Bridge building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&amp; Discipleship </dc:title>
  <dc:creator>Bien, Arthur</dc:creator>
  <cp:lastModifiedBy>Bien, Arthur</cp:lastModifiedBy>
  <cp:revision>1</cp:revision>
  <dcterms:created xsi:type="dcterms:W3CDTF">2023-04-18T16:04:00Z</dcterms:created>
  <dcterms:modified xsi:type="dcterms:W3CDTF">2023-04-20T10:48:38Z</dcterms:modified>
</cp:coreProperties>
</file>