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8" r:id="rId4"/>
    <p:sldId id="257"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2" d="100"/>
          <a:sy n="102"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93336BD-BA89-4B92-9DBC-679F6114257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C6CB5C7-A3C7-439B-802A-DFE3FCA7ADBD}"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E3E65EA-47B7-4DBF-958B-A3D4DA4F431A}"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3DA4AAA-CF98-48DB-9517-D7ADD1FD1213}"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2C29F696-D0E7-4C66-925E-251F9C0B0F21}"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95C2732E-4FBC-4B01-A175-6B1CAC9B226D}"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D653B61-F054-442D-881D-6A81C2774BFE}"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F1824E7-1432-4F89-B9E6-59843C6C91FE}"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20AAD9C-D29C-4D1E-A739-CC3C95B41085}"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svg"/><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svg"/><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1" name="Picture 29"/>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2" name="Freeform 17"/>
          <p:cNvSpPr>
            <a:spLocks noGrp="1" noRot="1" noChangeAspect="1" noMove="1" noResize="1" noEditPoints="1" noAdjustHandles="1" noChangeArrowheads="1" noChangeShapeType="1" noTextEdit="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43" name="Freeform 21"/>
          <p:cNvSpPr>
            <a:spLocks noGrp="1" noRot="1" noChangeAspect="1" noMove="1" noResize="1" noEditPoints="1" noAdjustHandles="1" noChangeArrowheads="1" noChangeShapeType="1" noTextEdit="1"/>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sp>
      <p:sp>
        <p:nvSpPr>
          <p:cNvPr id="44" name="Freeform 20"/>
          <p:cNvSpPr>
            <a:spLocks noGrp="1" noRot="1" noChangeAspect="1" noMove="1" noResize="1" noEditPoints="1" noAdjustHandles="1" noChangeArrowheads="1" noChangeShapeType="1" noTextEdit="1"/>
          </p:cNvSpPr>
          <p:nvPr/>
        </p:nvSpPr>
        <p:spPr bwMode="white">
          <a:xfrm>
            <a:off x="-18288"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1" fmla="*/ 8467 w 11329257"/>
              <a:gd name="connsiteY0-2" fmla="*/ 994919 h 3112578"/>
              <a:gd name="connsiteX1-3" fmla="*/ 11201741 w 11329257"/>
              <a:gd name="connsiteY1-4" fmla="*/ 0 h 3112578"/>
              <a:gd name="connsiteX2-5" fmla="*/ 11329257 w 11329257"/>
              <a:gd name="connsiteY2-6" fmla="*/ 2508571 h 3112578"/>
              <a:gd name="connsiteX3-7" fmla="*/ 0 w 11329257"/>
              <a:gd name="connsiteY3-8" fmla="*/ 3112578 h 3112578"/>
              <a:gd name="connsiteX4-9" fmla="*/ 8467 w 11329257"/>
              <a:gd name="connsiteY4-10" fmla="*/ 994919 h 3112578"/>
              <a:gd name="connsiteX0-11" fmla="*/ 814 w 11330070"/>
              <a:gd name="connsiteY0-12" fmla="*/ 732453 h 3112578"/>
              <a:gd name="connsiteX1-13" fmla="*/ 11202554 w 11330070"/>
              <a:gd name="connsiteY1-14" fmla="*/ 0 h 3112578"/>
              <a:gd name="connsiteX2-15" fmla="*/ 11330070 w 11330070"/>
              <a:gd name="connsiteY2-16" fmla="*/ 2508571 h 3112578"/>
              <a:gd name="connsiteX3-17" fmla="*/ 813 w 11330070"/>
              <a:gd name="connsiteY3-18" fmla="*/ 3112578 h 3112578"/>
              <a:gd name="connsiteX4-19" fmla="*/ 814 w 11330070"/>
              <a:gd name="connsiteY4-20" fmla="*/ 732453 h 3112578"/>
              <a:gd name="connsiteX0-21" fmla="*/ 375 w 11338098"/>
              <a:gd name="connsiteY0-22" fmla="*/ 622387 h 3112578"/>
              <a:gd name="connsiteX1-23" fmla="*/ 11210582 w 11338098"/>
              <a:gd name="connsiteY1-24" fmla="*/ 0 h 3112578"/>
              <a:gd name="connsiteX2-25" fmla="*/ 11338098 w 11338098"/>
              <a:gd name="connsiteY2-26" fmla="*/ 2508571 h 3112578"/>
              <a:gd name="connsiteX3-27" fmla="*/ 8841 w 11338098"/>
              <a:gd name="connsiteY3-28" fmla="*/ 3112578 h 3112578"/>
              <a:gd name="connsiteX4-29" fmla="*/ 375 w 11338098"/>
              <a:gd name="connsiteY4-30" fmla="*/ 622387 h 3112578"/>
              <a:gd name="connsiteX0-31" fmla="*/ 375 w 11338098"/>
              <a:gd name="connsiteY0-32" fmla="*/ 1020320 h 3510511"/>
              <a:gd name="connsiteX1-33" fmla="*/ 11176715 w 11338098"/>
              <a:gd name="connsiteY1-34" fmla="*/ 0 h 3510511"/>
              <a:gd name="connsiteX2-35" fmla="*/ 11338098 w 11338098"/>
              <a:gd name="connsiteY2-36" fmla="*/ 2906504 h 3510511"/>
              <a:gd name="connsiteX3-37" fmla="*/ 8841 w 11338098"/>
              <a:gd name="connsiteY3-38" fmla="*/ 3510511 h 3510511"/>
              <a:gd name="connsiteX4-39" fmla="*/ 375 w 11338098"/>
              <a:gd name="connsiteY4-40" fmla="*/ 1020320 h 3510511"/>
              <a:gd name="connsiteX0-41" fmla="*/ 375 w 11338098"/>
              <a:gd name="connsiteY0-42" fmla="*/ 664720 h 3510511"/>
              <a:gd name="connsiteX1-43" fmla="*/ 11176715 w 11338098"/>
              <a:gd name="connsiteY1-44" fmla="*/ 0 h 3510511"/>
              <a:gd name="connsiteX2-45" fmla="*/ 11338098 w 11338098"/>
              <a:gd name="connsiteY2-46" fmla="*/ 2906504 h 3510511"/>
              <a:gd name="connsiteX3-47" fmla="*/ 8841 w 11338098"/>
              <a:gd name="connsiteY3-48" fmla="*/ 3510511 h 3510511"/>
              <a:gd name="connsiteX4-49" fmla="*/ 375 w 11338098"/>
              <a:gd name="connsiteY4-50" fmla="*/ 664720 h 3510511"/>
              <a:gd name="connsiteX0-51" fmla="*/ 375 w 11338098"/>
              <a:gd name="connsiteY0-52" fmla="*/ 605454 h 3510511"/>
              <a:gd name="connsiteX1-53" fmla="*/ 11176715 w 11338098"/>
              <a:gd name="connsiteY1-54" fmla="*/ 0 h 3510511"/>
              <a:gd name="connsiteX2-55" fmla="*/ 11338098 w 11338098"/>
              <a:gd name="connsiteY2-56" fmla="*/ 2906504 h 3510511"/>
              <a:gd name="connsiteX3-57" fmla="*/ 8841 w 11338098"/>
              <a:gd name="connsiteY3-58" fmla="*/ 3510511 h 3510511"/>
              <a:gd name="connsiteX4-59" fmla="*/ 375 w 11338098"/>
              <a:gd name="connsiteY4-60" fmla="*/ 605454 h 3510511"/>
              <a:gd name="connsiteX0-61" fmla="*/ 375 w 11338098"/>
              <a:gd name="connsiteY0-62" fmla="*/ 707054 h 3612111"/>
              <a:gd name="connsiteX1-63" fmla="*/ 11176715 w 11338098"/>
              <a:gd name="connsiteY1-64" fmla="*/ 0 h 3612111"/>
              <a:gd name="connsiteX2-65" fmla="*/ 11338098 w 11338098"/>
              <a:gd name="connsiteY2-66" fmla="*/ 3008104 h 3612111"/>
              <a:gd name="connsiteX3-67" fmla="*/ 8841 w 11338098"/>
              <a:gd name="connsiteY3-68" fmla="*/ 3612111 h 3612111"/>
              <a:gd name="connsiteX4-69" fmla="*/ 375 w 11338098"/>
              <a:gd name="connsiteY4-70" fmla="*/ 707054 h 3612111"/>
              <a:gd name="connsiteX0-71" fmla="*/ 375 w 11338098"/>
              <a:gd name="connsiteY0-72" fmla="*/ 571588 h 3612111"/>
              <a:gd name="connsiteX1-73" fmla="*/ 11176715 w 11338098"/>
              <a:gd name="connsiteY1-74" fmla="*/ 0 h 3612111"/>
              <a:gd name="connsiteX2-75" fmla="*/ 11338098 w 11338098"/>
              <a:gd name="connsiteY2-76" fmla="*/ 3008104 h 3612111"/>
              <a:gd name="connsiteX3-77" fmla="*/ 8841 w 11338098"/>
              <a:gd name="connsiteY3-78" fmla="*/ 3612111 h 3612111"/>
              <a:gd name="connsiteX4-79" fmla="*/ 375 w 11338098"/>
              <a:gd name="connsiteY4-80" fmla="*/ 571588 h 36121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sp>
      <p:pic>
        <p:nvPicPr>
          <p:cNvPr id="5" name="Picture 4" descr="A black sign with white text&#10;&#10;Description automatically generated"/>
          <p:cNvPicPr>
            <a:picLocks noChangeAspect="1"/>
          </p:cNvPicPr>
          <p:nvPr/>
        </p:nvPicPr>
        <p:blipFill rotWithShape="1">
          <a:blip r:embed="rId2"/>
          <a:srcRect t="18096" b="23307"/>
          <a:stretch>
            <a:fillRect/>
          </a:stretch>
        </p:blipFill>
        <p:spPr>
          <a:xfrm rot="21420000">
            <a:off x="367100" y="389334"/>
            <a:ext cx="10268396" cy="2406798"/>
          </a:xfrm>
          <a:prstGeom prst="rect">
            <a:avLst/>
          </a:prstGeom>
        </p:spPr>
      </p:pic>
      <p:sp>
        <p:nvSpPr>
          <p:cNvPr id="45" name="Freeform 19"/>
          <p:cNvSpPr>
            <a:spLocks noGrp="1" noRot="1" noChangeAspect="1" noMove="1" noResize="1" noEditPoints="1" noAdjustHandles="1" noChangeArrowheads="1" noChangeShapeType="1" noTextEdit="1"/>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96980" y="3221623"/>
            <a:ext cx="10264470" cy="1250066"/>
          </a:xfrm>
        </p:spPr>
        <p:txBody>
          <a:bodyPr>
            <a:normAutofit/>
          </a:bodyPr>
          <a:lstStyle/>
          <a:p>
            <a:r>
              <a:rPr lang="en-US" dirty="0">
                <a:ln/>
                <a:solidFill>
                  <a:schemeClr val="tx1"/>
                </a:solidFill>
                <a:effectLst>
                  <a:outerShdw blurRad="38100" dist="19050" dir="2700000" algn="tl" rotWithShape="0">
                    <a:schemeClr val="dk1">
                      <a:alpha val="40000"/>
                    </a:schemeClr>
                  </a:outerShdw>
                </a:effectLst>
              </a:rPr>
              <a:t>Letter/story packet</a:t>
            </a:r>
            <a:endParaRPr lang="en-US" dirty="0">
              <a:ln/>
              <a:solidFill>
                <a:schemeClr val="tx1"/>
              </a:solidFill>
              <a:effectLst>
                <a:outerShdw blurRad="38100" dist="19050" dir="2700000" algn="tl" rotWithShape="0">
                  <a:schemeClr val="dk1">
                    <a:alpha val="40000"/>
                  </a:schemeClr>
                </a:outerShdw>
              </a:effectLst>
            </a:endParaRPr>
          </a:p>
        </p:txBody>
      </p:sp>
      <p:sp>
        <p:nvSpPr>
          <p:cNvPr id="40" name="5-Point Star 12"/>
          <p:cNvSpPr>
            <a:spLocks noGrp="1" noRot="1" noChangeAspect="1" noMove="1" noResize="1" noEditPoints="1" noAdjustHandles="1" noChangeArrowheads="1" noChangeShapeType="1" noTextEdit="1"/>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rot="21420000">
            <a:off x="514214" y="4335702"/>
            <a:ext cx="10271534" cy="494162"/>
          </a:xfrm>
        </p:spPr>
        <p:txBody>
          <a:bodyPr>
            <a:normAutofit/>
          </a:bodyPr>
          <a:lstStyle/>
          <a:p>
            <a:pPr>
              <a:lnSpc>
                <a:spcPct val="110000"/>
              </a:lnSpc>
            </a:pPr>
            <a:r>
              <a:rPr lang="en-US" sz="2600" dirty="0">
                <a:ln/>
                <a:solidFill>
                  <a:schemeClr val="tx1"/>
                </a:solidFill>
                <a:effectLst>
                  <a:outerShdw blurRad="38100" dist="19050" dir="2700000" algn="tl" rotWithShape="0">
                    <a:schemeClr val="dk1">
                      <a:alpha val="40000"/>
                    </a:schemeClr>
                  </a:outerShdw>
                </a:effectLst>
              </a:rPr>
              <a:t>Participant packet</a:t>
            </a:r>
            <a:endParaRPr lang="en-US" sz="2600" dirty="0">
              <a:ln/>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31" name="Picture 23"/>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2" name="Rectangle 25"/>
          <p:cNvSpPr>
            <a:spLocks noGrp="1" noRot="1" noChangeAspect="1" noMove="1" noResize="1" noEditPoints="1" noAdjustHandles="1" noChangeArrowheads="1" noChangeShapeType="1" noTextEdit="1"/>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21" name="Graphic 20" descr="Checkmark"/>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6420" y="851584"/>
            <a:ext cx="4677405" cy="4677405"/>
          </a:xfrm>
          <a:prstGeom prst="rect">
            <a:avLst/>
          </a:prstGeom>
        </p:spPr>
      </p:pic>
      <p:sp>
        <p:nvSpPr>
          <p:cNvPr id="33" name="Freeform 9"/>
          <p:cNvSpPr>
            <a:spLocks noGrp="1" noRot="1" noChangeAspect="1" noMove="1" noResize="1" noEditPoints="1" noAdjustHandles="1" noChangeArrowheads="1" noChangeShapeType="1" noTextEdit="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0" name="Rectangle 29"/>
          <p:cNvSpPr>
            <a:spLocks noGrp="1" noRot="1" noChangeAspect="1" noMove="1" noResize="1" noEditPoints="1" noAdjustHandles="1" noChangeArrowheads="1" noChangeShapeType="1" noTextEdit="1"/>
          </p:cNvSpPr>
          <p:nvPr/>
        </p:nvSpPr>
        <p:spPr bwMode="white">
          <a:xfrm>
            <a:off x="0" y="0"/>
            <a:ext cx="6094412" cy="63807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5799" y="690479"/>
            <a:ext cx="4957275" cy="1146825"/>
          </a:xfrm>
        </p:spPr>
        <p:txBody>
          <a:bodyPr>
            <a:normAutofit/>
          </a:bodyPr>
          <a:lstStyle/>
          <a:p>
            <a:pPr algn="ctr"/>
            <a:r>
              <a:rPr lang="en-US" dirty="0">
                <a:ln/>
                <a:solidFill>
                  <a:schemeClr val="tx1"/>
                </a:solidFill>
                <a:effectLst>
                  <a:outerShdw blurRad="38100" dist="19050" dir="2700000" algn="tl" rotWithShape="0">
                    <a:schemeClr val="dk1">
                      <a:alpha val="40000"/>
                    </a:schemeClr>
                  </a:outerShdw>
                </a:effectLst>
              </a:rPr>
              <a:t>content</a:t>
            </a:r>
            <a:endParaRPr lang="en-US" dirty="0">
              <a:ln/>
              <a:solidFill>
                <a:schemeClr val="tx1"/>
              </a:solidFill>
              <a:effectLst>
                <a:outerShdw blurRad="38100" dist="19050" dir="2700000" algn="tl" rotWithShape="0">
                  <a:schemeClr val="dk1">
                    <a:alpha val="40000"/>
                  </a:schemeClr>
                </a:outerShdw>
              </a:effectLst>
            </a:endParaRPr>
          </a:p>
        </p:txBody>
      </p:sp>
      <p:sp>
        <p:nvSpPr>
          <p:cNvPr id="8" name="Content Placeholder 7"/>
          <p:cNvSpPr>
            <a:spLocks noGrp="1"/>
          </p:cNvSpPr>
          <p:nvPr>
            <p:ph sz="quarter" idx="13"/>
          </p:nvPr>
        </p:nvSpPr>
        <p:spPr>
          <a:xfrm>
            <a:off x="685800" y="2063395"/>
            <a:ext cx="4957273" cy="3446103"/>
          </a:xfrm>
        </p:spPr>
        <p:txBody>
          <a:bodyPr>
            <a:normAutofit/>
          </a:bodyPr>
          <a:lstStyle/>
          <a:p>
            <a:pPr>
              <a:lnSpc>
                <a:spcPct val="110000"/>
              </a:lnSpc>
            </a:pPr>
            <a:r>
              <a:rPr lang="en-US" sz="1500" dirty="0"/>
              <a:t>Included is your introduction/ mission statement</a:t>
            </a:r>
            <a:endParaRPr lang="en-US" sz="1500" dirty="0"/>
          </a:p>
          <a:p>
            <a:pPr>
              <a:lnSpc>
                <a:spcPct val="110000"/>
              </a:lnSpc>
            </a:pPr>
            <a:r>
              <a:rPr lang="en-US" sz="1500" dirty="0"/>
              <a:t> Your prison from-theinside-out inc. letter template </a:t>
            </a:r>
            <a:endParaRPr lang="en-US" sz="1500" dirty="0"/>
          </a:p>
          <a:p>
            <a:pPr>
              <a:lnSpc>
                <a:spcPct val="110000"/>
              </a:lnSpc>
            </a:pPr>
            <a:r>
              <a:rPr lang="en-US" sz="1500" dirty="0"/>
              <a:t>your Disclosure Form</a:t>
            </a:r>
            <a:endParaRPr lang="en-US" sz="1500" dirty="0"/>
          </a:p>
          <a:p>
            <a:pPr marL="0" indent="0">
              <a:lnSpc>
                <a:spcPct val="110000"/>
              </a:lnSpc>
              <a:buNone/>
            </a:pPr>
            <a:r>
              <a:rPr lang="en-US" sz="1500" dirty="0"/>
              <a:t> Please read over your Disclosure form and make sure to sign. </a:t>
            </a:r>
            <a:r>
              <a:rPr lang="en-US" sz="1500" dirty="0">
                <a:solidFill>
                  <a:srgbClr val="FF0000"/>
                </a:solidFill>
              </a:rPr>
              <a:t>Letters received without a signed Disclosure Form, No matter how good, cannot be released on the website. </a:t>
            </a:r>
            <a:r>
              <a:rPr lang="en-US" sz="1500" dirty="0"/>
              <a:t>We look forward to sharing your story! Thank you and remember you're are not just a NUMBER to us!</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34" name="Picture 33"/>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6" name="Rectangle 35"/>
          <p:cNvSpPr>
            <a:spLocks noGrp="1" noRot="1" noChangeAspect="1" noMove="1" noResize="1" noEditPoints="1" noAdjustHandles="1" noChangeArrowheads="1" noChangeShapeType="1" noTextEdit="1"/>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29" name="Graphic 18" descr="Handshak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1754" y="1588852"/>
            <a:ext cx="3218106" cy="3218106"/>
          </a:xfrm>
          <a:prstGeom prst="rect">
            <a:avLst/>
          </a:prstGeom>
        </p:spPr>
      </p:pic>
      <p:sp>
        <p:nvSpPr>
          <p:cNvPr id="38" name="Freeform 9"/>
          <p:cNvSpPr>
            <a:spLocks noGrp="1" noRot="1" noChangeAspect="1" noMove="1" noResize="1" noEditPoints="1" noAdjustHandles="1" noChangeArrowheads="1" noChangeShapeType="1" noTextEdit="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40" name="Rectangle 39"/>
          <p:cNvSpPr>
            <a:spLocks noGrp="1" noRot="1" noChangeAspect="1" noMove="1" noResize="1" noEditPoints="1" noAdjustHandles="1" noChangeArrowheads="1" noChangeShapeType="1" noTextEdit="1"/>
          </p:cNvSpPr>
          <p:nvPr/>
        </p:nvSpPr>
        <p:spPr bwMode="white">
          <a:xfrm>
            <a:off x="-25401" y="0"/>
            <a:ext cx="7554139" cy="63807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5799" y="213919"/>
            <a:ext cx="6382699" cy="1146825"/>
          </a:xfrm>
        </p:spPr>
        <p:txBody>
          <a:bodyPr>
            <a:normAutofit/>
          </a:bodyPr>
          <a:lstStyle/>
          <a:p>
            <a:pPr algn="ctr"/>
            <a:r>
              <a:rPr lang="en-US" sz="3800" dirty="0">
                <a:ln/>
                <a:solidFill>
                  <a:schemeClr val="tx1"/>
                </a:solidFill>
                <a:effectLst>
                  <a:outerShdw blurRad="38100" dist="19050" dir="2700000" algn="tl" rotWithShape="0">
                    <a:schemeClr val="dk1">
                      <a:alpha val="40000"/>
                    </a:schemeClr>
                  </a:outerShdw>
                </a:effectLst>
              </a:rPr>
              <a:t>PRISON FROM-THEINSIDE-OUT INC.</a:t>
            </a:r>
            <a:endParaRPr lang="en-US" sz="3800" dirty="0">
              <a:ln/>
              <a:solidFill>
                <a:schemeClr val="tx1"/>
              </a:solidFill>
              <a:effectLst>
                <a:outerShdw blurRad="38100" dist="19050" dir="2700000" algn="tl" rotWithShape="0">
                  <a:schemeClr val="dk1">
                    <a:alpha val="40000"/>
                  </a:schemeClr>
                </a:outerShdw>
              </a:effectLst>
            </a:endParaRPr>
          </a:p>
        </p:txBody>
      </p:sp>
      <p:sp>
        <p:nvSpPr>
          <p:cNvPr id="28" name="Content Placeholder 2"/>
          <p:cNvSpPr>
            <a:spLocks noGrp="1"/>
          </p:cNvSpPr>
          <p:nvPr>
            <p:ph sz="quarter" idx="13"/>
          </p:nvPr>
        </p:nvSpPr>
        <p:spPr>
          <a:xfrm>
            <a:off x="685799" y="2147718"/>
            <a:ext cx="6382697" cy="3446103"/>
          </a:xfrm>
        </p:spPr>
        <p:txBody>
          <a:bodyPr>
            <a:noAutofit/>
          </a:bodyPr>
          <a:lstStyle/>
          <a:p>
            <a:pPr marL="0" indent="0">
              <a:lnSpc>
                <a:spcPct val="110000"/>
              </a:lnSpc>
              <a:buNone/>
            </a:pPr>
            <a:r>
              <a:rPr lang="en-US" sz="1400" dirty="0"/>
              <a:t>PRISON FROM-THEINSIDE-OUT INC. IS A NON PROFIT ORGANIZATION, WEBSITE, BLOG, &amp; OPEN CHAT FORUM.</a:t>
            </a:r>
            <a:endParaRPr lang="en-US" sz="1400" dirty="0"/>
          </a:p>
          <a:p>
            <a:pPr marL="0" indent="0">
              <a:lnSpc>
                <a:spcPct val="110000"/>
              </a:lnSpc>
              <a:buNone/>
            </a:pPr>
            <a:r>
              <a:rPr lang="en-US" sz="1400" u="sng" dirty="0"/>
              <a:t> F.T.I.O. IS ON A MISSION TO LOWER RECIDIVISM RATES BY IMPLEMENTING INNOVATIVE CURRICULUM, REENTRY SERVICES, &amp; SPIRITUAL GUIDANCE.</a:t>
            </a:r>
            <a:endParaRPr lang="en-US" sz="1400" u="sng" dirty="0"/>
          </a:p>
          <a:p>
            <a:pPr marL="0" indent="0">
              <a:lnSpc>
                <a:spcPct val="110000"/>
              </a:lnSpc>
              <a:buNone/>
            </a:pPr>
            <a:r>
              <a:rPr lang="en-US" sz="1400" dirty="0"/>
              <a:t>PRISON FROM-THEINSIDE-OUT INC.  PARTNERED WITH CHANGEFORSUCCESS.NET OFFERS NEW REHABILITATING CURRICULUM THROUGHOUT THE WORLD &amp; PRISON COMMUNITY, ALL WHILE ALLOWING INCARCERATED MEN &amp; WOMEN TO USE OUR WEBSITE FROM-THEINSIDE-OUT.COM AS A PLATFORM TO SPEAK OUT AND SHARE THEIR STORIES, A FORM OF SELF HELP THERAPY! WITH THE CURRENCY EARNED FROM CURRICULUM SALES, WE WILL ASSIST WITH IN CUSTODY SPIRITUAL REHABILITATION, FAMILY SERVICES AND IN CUSTODY LEGAL AID.  WE WILL FOLLOW UP WITH REENTRY SERVICES SUCH AS HOUSING ASSISTANCE, JOB TRAINING, AND TRADE TOOLS. BY IMPLEMENTING OUR SERVICES WE WOULD LIKE TO SEE RECIDIVISM RATES DECLINE. WE WOULD LIKE TO HAVE A CLOSER EYE PLACED ON THE JUDICIAL SYSTEM, TO PREVENT PEOPLE FROM RECEIVING CRUEL AND UNUSUAL PUNISHMENTS AND MOST IMPORTANTLY WE WANT TO ENSURE THAT EVERYONE BE TREATED AS THEY “LEGALLY” SHOULD, AS A HUMAN BEING AND NOT JUST As a NUMBER WHILE SERVING THEIR TIME.</a:t>
            </a:r>
            <a:endParaRPr lang="en-US" sz="1400" dirty="0"/>
          </a:p>
          <a:p>
            <a:pPr marL="0" indent="0">
              <a:lnSpc>
                <a:spcPct val="110000"/>
              </a:lnSpc>
              <a:buNone/>
            </a:pPr>
            <a:r>
              <a:rPr lang="en-US" sz="1400" dirty="0"/>
              <a:t>Founder &amp; CEO </a:t>
            </a:r>
            <a:endParaRPr lang="en-US" sz="1400" dirty="0"/>
          </a:p>
          <a:p>
            <a:pPr marL="0" indent="0">
              <a:lnSpc>
                <a:spcPct val="110000"/>
              </a:lnSpc>
              <a:buNone/>
            </a:pPr>
            <a:r>
              <a:rPr lang="en-US" sz="1400" dirty="0"/>
              <a:t>Porshe taylor</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3313"/>
            <a:ext cx="10396882" cy="1151965"/>
          </a:xfrm>
        </p:spPr>
        <p:txBody>
          <a:bodyPr/>
          <a:lstStyle/>
          <a:p>
            <a:r>
              <a:rPr lang="en-US" dirty="0">
                <a:ln/>
                <a:solidFill>
                  <a:schemeClr val="tx1"/>
                </a:solidFill>
                <a:effectLst>
                  <a:outerShdw blurRad="38100" dist="19050" dir="2700000" algn="tl" rotWithShape="0">
                    <a:schemeClr val="dk1">
                      <a:alpha val="40000"/>
                    </a:schemeClr>
                  </a:outerShdw>
                </a:effectLst>
              </a:rPr>
              <a:t>Letter template</a:t>
            </a:r>
            <a:endParaRPr lang="en-US" dirty="0">
              <a:ln/>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sz="quarter" idx="13"/>
          </p:nvPr>
        </p:nvSpPr>
        <p:spPr>
          <a:xfrm>
            <a:off x="685800" y="1385278"/>
            <a:ext cx="10394707" cy="4289658"/>
          </a:xfrm>
        </p:spPr>
        <p:txBody>
          <a:bodyPr anchor="t">
            <a:normAutofit fontScale="85000" lnSpcReduction="20000"/>
          </a:bodyPr>
          <a:lstStyle/>
          <a:p>
            <a:r>
              <a:rPr lang="en-US" dirty="0"/>
              <a:t>1. Explain your life before your criminal history began. </a:t>
            </a:r>
            <a:endParaRPr lang="en-US" dirty="0"/>
          </a:p>
          <a:p>
            <a:r>
              <a:rPr lang="en-US" dirty="0"/>
              <a:t>Tell about your first crimes and crimes up until now ( only if this is not your first offense)</a:t>
            </a:r>
            <a:endParaRPr lang="en-US" dirty="0"/>
          </a:p>
          <a:p>
            <a:r>
              <a:rPr lang="en-US" dirty="0"/>
              <a:t>2. Explain the crime you are currently incarcerated for and please tell if your court representation was a paid attorney or a Public Pretender ( Defender). Please also include If you remember, your bail amount, If there was a bail granted. </a:t>
            </a:r>
            <a:endParaRPr lang="en-US" dirty="0"/>
          </a:p>
          <a:p>
            <a:r>
              <a:rPr lang="en-US" dirty="0"/>
              <a:t>4. Please tell about the living conditions in the facility you are housed in and your daily circumstances including anything that stands out to you good or bad. </a:t>
            </a:r>
            <a:endParaRPr lang="en-US" dirty="0"/>
          </a:p>
          <a:p>
            <a:r>
              <a:rPr lang="en-US" dirty="0"/>
              <a:t>5. Please tell about resources that are offered in the jail/prison that you feel are "rehabilitating" you to be able to enter back into the community without a struggle. </a:t>
            </a:r>
            <a:endParaRPr lang="en-US" dirty="0"/>
          </a:p>
          <a:p>
            <a:r>
              <a:rPr lang="en-US" dirty="0"/>
              <a:t>6. Tell bout anything you feel you have learned through your time of incarceration. </a:t>
            </a:r>
            <a:endParaRPr lang="en-US" dirty="0"/>
          </a:p>
          <a:p>
            <a:r>
              <a:rPr lang="en-US" dirty="0"/>
              <a:t>7. Please end your story/letter with a positive message of hope!!! If you would like to receive support you can include your: Name, Prison Number and facility address in this portion also,******</a:t>
            </a:r>
            <a:r>
              <a:rPr lang="en-US" dirty="0">
                <a:solidFill>
                  <a:srgbClr val="FF0000"/>
                </a:solidFill>
              </a:rPr>
              <a:t> If you would like to remain Anonymous note it on your disclosure form.</a:t>
            </a:r>
            <a:endParaRPr lang="en-US" dirty="0">
              <a:solidFill>
                <a:srgbClr val="FF0000"/>
              </a:solidFill>
            </a:endParaRPr>
          </a:p>
          <a:p>
            <a:pPr marL="0"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77245"/>
            <a:ext cx="10396882" cy="1206169"/>
          </a:xfrm>
        </p:spPr>
        <p:txBody>
          <a:bodyPr/>
          <a:lstStyle/>
          <a:p>
            <a:r>
              <a:rPr lang="en-US" dirty="0"/>
              <a:t>Authorization to release</a:t>
            </a:r>
            <a:endParaRPr lang="en-US" dirty="0"/>
          </a:p>
        </p:txBody>
      </p:sp>
      <p:sp>
        <p:nvSpPr>
          <p:cNvPr id="3" name="Content Placeholder 2"/>
          <p:cNvSpPr>
            <a:spLocks noGrp="1"/>
          </p:cNvSpPr>
          <p:nvPr>
            <p:ph sz="quarter" idx="13"/>
          </p:nvPr>
        </p:nvSpPr>
        <p:spPr>
          <a:xfrm>
            <a:off x="509048" y="1564849"/>
            <a:ext cx="10571460" cy="3809737"/>
          </a:xfrm>
        </p:spPr>
        <p:txBody>
          <a:bodyPr anchor="t">
            <a:normAutofit fontScale="55000" lnSpcReduction="20000"/>
          </a:bodyPr>
          <a:lstStyle/>
          <a:p>
            <a:pPr marL="0" indent="0">
              <a:buNone/>
            </a:pPr>
            <a:r>
              <a:rPr lang="en-US" dirty="0"/>
              <a:t>I (print you name),_________________________________________, Hereby grant permission to prison From-The Inside-Out inc.   to create, copy, reproduce, exhibit, publish or distribute the letter/story written on my behalf. </a:t>
            </a:r>
            <a:endParaRPr lang="en-US" dirty="0"/>
          </a:p>
          <a:p>
            <a:endParaRPr lang="en-US" dirty="0"/>
          </a:p>
          <a:p>
            <a:pPr marL="0" indent="0">
              <a:buNone/>
            </a:pPr>
            <a:r>
              <a:rPr lang="en-US" dirty="0"/>
              <a:t>I understand that the above uses may include, but are not limited to films, photographs, displays, brochures, Web sites, Multi-media programs or any other type of promotional medium existing now or in the future.</a:t>
            </a:r>
            <a:endParaRPr lang="en-US" dirty="0"/>
          </a:p>
          <a:p>
            <a:endParaRPr lang="en-US" dirty="0"/>
          </a:p>
          <a:p>
            <a:pPr marL="0" indent="0">
              <a:buNone/>
            </a:pPr>
            <a:r>
              <a:rPr lang="en-US" dirty="0"/>
              <a:t>I further understand that by granting this permission I am Irrevocably giving  up all rights and claims to Monetary Compensation from, prison from-theinside-out inc., this includes any future use of this material by the above persons/Organization. </a:t>
            </a:r>
            <a:r>
              <a:rPr lang="en-US" dirty="0">
                <a:solidFill>
                  <a:srgbClr val="FF0000"/>
                </a:solidFill>
              </a:rPr>
              <a:t>(I currently fund my entire cause and there is NO monetary aspect!)</a:t>
            </a:r>
            <a:endParaRPr lang="en-US" dirty="0">
              <a:solidFill>
                <a:srgbClr val="FF0000"/>
              </a:solidFill>
            </a:endParaRPr>
          </a:p>
          <a:p>
            <a:endParaRPr lang="en-US" dirty="0"/>
          </a:p>
          <a:p>
            <a:pPr marL="0" indent="0">
              <a:buNone/>
            </a:pPr>
            <a:r>
              <a:rPr lang="en-US" dirty="0"/>
              <a:t>Signature___________________________    Date____________</a:t>
            </a:r>
            <a:endParaRPr lang="en-US" dirty="0"/>
          </a:p>
          <a:p>
            <a:endParaRPr lang="en-US" dirty="0"/>
          </a:p>
          <a:p>
            <a:pPr marL="0" indent="0">
              <a:buNone/>
            </a:pPr>
            <a:r>
              <a:rPr lang="en-US" dirty="0"/>
              <a:t>Witness (Print)__________________________________  </a:t>
            </a:r>
            <a:endParaRPr lang="en-US" dirty="0"/>
          </a:p>
          <a:p>
            <a:endParaRPr lang="en-US" dirty="0"/>
          </a:p>
          <a:p>
            <a:pPr marL="0" indent="0">
              <a:buNone/>
            </a:pPr>
            <a:r>
              <a:rPr lang="en-US" dirty="0"/>
              <a:t>Witness (sign)_________________________________    Date____________________</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duotone>
              <a:schemeClr val="bg1">
                <a:shade val="48000"/>
                <a:satMod val="110000"/>
                <a:lumMod val="40000"/>
              </a:schemeClr>
              <a:schemeClr val="bg1">
                <a:tint val="90000"/>
                <a:lumMod val="106000"/>
              </a:schemeClr>
            </a:duotone>
          </a:blip>
          <a:stretch>
            <a:fillRect/>
          </a:stretch>
        </a:blipFill>
        <a:effectLst/>
      </p:bgPr>
    </p:bg>
    <p:spTree>
      <p:nvGrpSpPr>
        <p:cNvPr id="1" name=""/>
        <p:cNvGrpSpPr/>
        <p:nvPr/>
      </p:nvGrpSpPr>
      <p:grpSpPr>
        <a:xfrm>
          <a:off x="0" y="0"/>
          <a:ext cx="0" cy="0"/>
          <a:chOff x="0" y="0"/>
          <a:chExt cx="0" cy="0"/>
        </a:xfrm>
      </p:grpSpPr>
      <p:pic>
        <p:nvPicPr>
          <p:cNvPr id="29" name="Picture 28"/>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1" name="Freeform 11"/>
          <p:cNvSpPr>
            <a:spLocks noGrp="1" noRot="1" noChangeAspect="1" noMove="1" noResize="1" noEditPoints="1" noAdjustHandles="1" noChangeArrowheads="1" noChangeShapeType="1" noTextEdit="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3" name="Freeform 13"/>
          <p:cNvSpPr>
            <a:spLocks noGrp="1" noRot="1" noChangeAspect="1" noMove="1" noResize="1" noEditPoints="1" noAdjustHandles="1" noChangeArrowheads="1" noChangeShapeType="1" noTextEdit="1"/>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5" name="Freeform 25"/>
          <p:cNvSpPr>
            <a:spLocks noGrp="1" noRot="1" noChangeAspect="1" noMove="1" noResize="1" noEditPoints="1" noAdjustHandles="1" noChangeArrowheads="1" noChangeShapeType="1" noTextEdit="1"/>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7" name="Freeform 14"/>
          <p:cNvSpPr>
            <a:spLocks noGrp="1" noRot="1" noChangeAspect="1" noMove="1" noResize="1" noEditPoints="1" noAdjustHandles="1" noChangeArrowheads="1" noChangeShapeType="1" noTextEdit="1"/>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9" name="5-Point Star 24"/>
          <p:cNvSpPr>
            <a:spLocks noGrp="1" noRot="1" noChangeAspect="1" noMove="1" noResize="1" noEditPoints="1" noAdjustHandles="1" noChangeArrowheads="1" noChangeShapeType="1" noTextEdit="1"/>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41" name="Freeform: Shape 40"/>
          <p:cNvSpPr>
            <a:spLocks noGrp="1" noRot="1" noChangeAspect="1" noMove="1" noResize="1" noEditPoints="1" noAdjustHandles="1" noChangeArrowheads="1" noChangeShapeType="1" noTextEdit="1"/>
          </p:cNvSpPr>
          <p:nvPr/>
        </p:nvSpPr>
        <p:spPr>
          <a:xfrm>
            <a:off x="0" y="1"/>
            <a:ext cx="12192000" cy="6857998"/>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976028" y="864728"/>
            <a:ext cx="5670360" cy="5128544"/>
          </a:xfrm>
        </p:spPr>
        <p:txBody>
          <a:bodyPr vert="horz" lIns="91440" tIns="45720" rIns="91440" bIns="45720" rtlCol="0" anchor="ctr">
            <a:normAutofit/>
          </a:bodyPr>
          <a:lstStyle/>
          <a:p>
            <a:r>
              <a:rPr lang="en-US" sz="6600" dirty="0">
                <a:ln/>
                <a:solidFill>
                  <a:schemeClr val="tx1"/>
                </a:solidFill>
                <a:effectLst>
                  <a:outerShdw blurRad="38100" dist="19050" dir="2700000" algn="tl" rotWithShape="0">
                    <a:schemeClr val="dk1">
                      <a:alpha val="40000"/>
                    </a:schemeClr>
                  </a:outerShdw>
                </a:effectLst>
              </a:rPr>
              <a:t>From-theinside-out.com </a:t>
            </a:r>
            <a:endParaRPr lang="en-US" sz="6600" dirty="0">
              <a:ln/>
              <a:solidFill>
                <a:schemeClr val="tx1"/>
              </a:solidFill>
              <a:effectLst>
                <a:outerShdw blurRad="38100" dist="19050" dir="2700000" algn="tl" rotWithShape="0">
                  <a:schemeClr val="dk1">
                    <a:alpha val="40000"/>
                  </a:schemeClr>
                </a:outerShdw>
              </a:effectLst>
            </a:endParaRPr>
          </a:p>
        </p:txBody>
      </p:sp>
      <p:cxnSp>
        <p:nvCxnSpPr>
          <p:cNvPr id="43" name="Straight Connector 42"/>
          <p:cNvCxnSpPr>
            <a:cxnSpLocks noGrp="1" noRot="1" noChangeAspect="1" noMove="1" noResize="1" noEditPoints="1" noAdjustHandles="1" noChangeArrowheads="1" noChangeShapeType="1"/>
          </p:cNvCxnSpPr>
          <p:nvPr/>
        </p:nvCxnSpPr>
        <p:spPr>
          <a:xfrm>
            <a:off x="4654296" y="1856015"/>
            <a:ext cx="0" cy="3145971"/>
          </a:xfrm>
          <a:prstGeom prst="line">
            <a:avLst/>
          </a:prstGeom>
        </p:spPr>
        <p:style>
          <a:lnRef idx="1">
            <a:schemeClr val="accent1"/>
          </a:lnRef>
          <a:fillRef idx="0">
            <a:schemeClr val="accent1"/>
          </a:fillRef>
          <a:effectRef idx="0">
            <a:schemeClr val="accent1"/>
          </a:effectRef>
          <a:fontRef idx="minor">
            <a:schemeClr val="tx1"/>
          </a:fontRef>
        </p:style>
      </p:cxnSp>
      <p:sp>
        <p:nvSpPr>
          <p:cNvPr id="55" name="Freeform: Shape 44"/>
          <p:cNvSpPr>
            <a:spLocks noGrp="1" noRot="1" noChangeAspect="1" noMove="1" noResize="1" noEditPoints="1" noAdjustHandles="1" noChangeArrowheads="1" noChangeShapeType="1" noTextEdit="1"/>
          </p:cNvSpPr>
          <p:nvPr/>
        </p:nvSpPr>
        <p:spPr>
          <a:xfrm>
            <a:off x="0" y="6364704"/>
            <a:ext cx="12192001" cy="493296"/>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ain Even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3696</Words>
  <Application>WPS Presentation</Application>
  <PresentationFormat>Widescreen</PresentationFormat>
  <Paragraphs>47</Paragraphs>
  <Slides>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vt:i4>
      </vt:variant>
    </vt:vector>
  </HeadingPairs>
  <TitlesOfParts>
    <vt:vector size="14" baseType="lpstr">
      <vt:lpstr>Arial</vt:lpstr>
      <vt:lpstr>SimSun</vt:lpstr>
      <vt:lpstr>Wingdings</vt:lpstr>
      <vt:lpstr>Impact</vt:lpstr>
      <vt:lpstr>Microsoft YaHei</vt:lpstr>
      <vt:lpstr>Arial Unicode MS</vt:lpstr>
      <vt:lpstr>Calibri</vt:lpstr>
      <vt:lpstr>Main Event</vt:lpstr>
      <vt:lpstr>Letter/story packet</vt:lpstr>
      <vt:lpstr>content</vt:lpstr>
      <vt:lpstr>PRISON FROM-THEINSIDE-OUT INC.</vt:lpstr>
      <vt:lpstr>Letter template</vt:lpstr>
      <vt:lpstr>Authorization to release</vt:lpstr>
      <vt:lpstr>From-theinside-out.com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Letter/story packet</dc:title>
  <dc:creator>Porshe taylor</dc:creator>
  <cp:lastModifiedBy>deborah mcdowell</cp:lastModifiedBy>
  <cp:revision>6</cp:revision>
  <cp:lastPrinted>2019-06-17T21:01:00Z</cp:lastPrinted>
  <dcterms:created xsi:type="dcterms:W3CDTF">2019-06-17T20:58:00Z</dcterms:created>
  <dcterms:modified xsi:type="dcterms:W3CDTF">2020-02-17T23:59:36Z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1033-11.2.0.9150</vt:lpwstr>
  </property>
</Properties>
</file>