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50"/>
  </p:notesMasterIdLst>
  <p:handoutMasterIdLst>
    <p:handoutMasterId r:id="rId51"/>
  </p:handoutMasterIdLst>
  <p:sldIdLst>
    <p:sldId id="774" r:id="rId2"/>
    <p:sldId id="725" r:id="rId3"/>
    <p:sldId id="735" r:id="rId4"/>
    <p:sldId id="669" r:id="rId5"/>
    <p:sldId id="678" r:id="rId6"/>
    <p:sldId id="760" r:id="rId7"/>
    <p:sldId id="761" r:id="rId8"/>
    <p:sldId id="642" r:id="rId9"/>
    <p:sldId id="736" r:id="rId10"/>
    <p:sldId id="737" r:id="rId11"/>
    <p:sldId id="756" r:id="rId12"/>
    <p:sldId id="738" r:id="rId13"/>
    <p:sldId id="763" r:id="rId14"/>
    <p:sldId id="747" r:id="rId15"/>
    <p:sldId id="766" r:id="rId16"/>
    <p:sldId id="755" r:id="rId17"/>
    <p:sldId id="658" r:id="rId18"/>
    <p:sldId id="659" r:id="rId19"/>
    <p:sldId id="749" r:id="rId20"/>
    <p:sldId id="712" r:id="rId21"/>
    <p:sldId id="794" r:id="rId22"/>
    <p:sldId id="706" r:id="rId23"/>
    <p:sldId id="764" r:id="rId24"/>
    <p:sldId id="765" r:id="rId25"/>
    <p:sldId id="695" r:id="rId26"/>
    <p:sldId id="772" r:id="rId27"/>
    <p:sldId id="674" r:id="rId28"/>
    <p:sldId id="675" r:id="rId29"/>
    <p:sldId id="779" r:id="rId30"/>
    <p:sldId id="721" r:id="rId31"/>
    <p:sldId id="676" r:id="rId32"/>
    <p:sldId id="722" r:id="rId33"/>
    <p:sldId id="688" r:id="rId34"/>
    <p:sldId id="724" r:id="rId35"/>
    <p:sldId id="723" r:id="rId36"/>
    <p:sldId id="780" r:id="rId37"/>
    <p:sldId id="781" r:id="rId38"/>
    <p:sldId id="782" r:id="rId39"/>
    <p:sldId id="783" r:id="rId40"/>
    <p:sldId id="784" r:id="rId41"/>
    <p:sldId id="640" r:id="rId42"/>
    <p:sldId id="786" r:id="rId43"/>
    <p:sldId id="787" r:id="rId44"/>
    <p:sldId id="795" r:id="rId45"/>
    <p:sldId id="789" r:id="rId46"/>
    <p:sldId id="796" r:id="rId47"/>
    <p:sldId id="797" r:id="rId48"/>
    <p:sldId id="798" r:id="rId4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01E"/>
    <a:srgbClr val="08002E"/>
    <a:srgbClr val="060022"/>
    <a:srgbClr val="FF8585"/>
    <a:srgbClr val="FF3333"/>
    <a:srgbClr val="705500"/>
    <a:srgbClr val="E7AC19"/>
    <a:srgbClr val="284410"/>
    <a:srgbClr val="9E7800"/>
    <a:srgbClr val="CB8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54698" autoAdjust="0"/>
  </p:normalViewPr>
  <p:slideViewPr>
    <p:cSldViewPr snapToGrid="0">
      <p:cViewPr varScale="1">
        <p:scale>
          <a:sx n="67" d="100"/>
          <a:sy n="67" d="100"/>
        </p:scale>
        <p:origin x="45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2560"/>
    </p:cViewPr>
  </p:sorterViewPr>
  <p:notesViewPr>
    <p:cSldViewPr snapToGrid="0">
      <p:cViewPr varScale="1">
        <p:scale>
          <a:sx n="46" d="100"/>
          <a:sy n="46" d="100"/>
        </p:scale>
        <p:origin x="-2772" y="-64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014D79-C94E-404A-B92C-530602D7BF50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C1199270-7FE8-492F-BA17-F0DB77533417}">
      <dgm:prSet phldrT="[Text]" custT="1"/>
      <dgm:spPr>
        <a:solidFill>
          <a:schemeClr val="tx2">
            <a:lumMod val="25000"/>
          </a:schemeClr>
        </a:solidFill>
      </dgm:spPr>
      <dgm:t>
        <a:bodyPr/>
        <a:lstStyle/>
        <a:p>
          <a:endParaRPr lang="en-US" sz="1600" b="1" dirty="0" smtClean="0">
            <a:effectLst/>
          </a:endParaRPr>
        </a:p>
        <a:p>
          <a:r>
            <a:rPr lang="en-US" sz="1300" b="0" dirty="0" smtClean="0">
              <a:effectLst/>
            </a:rPr>
            <a:t>Education</a:t>
          </a:r>
          <a:endParaRPr lang="en-US" sz="1300" b="0" dirty="0">
            <a:effectLst/>
          </a:endParaRPr>
        </a:p>
      </dgm:t>
    </dgm:pt>
    <dgm:pt modelId="{187F51A6-8905-43B3-A32B-29B893620FE6}" type="parTrans" cxnId="{C2864F04-28C9-4D2C-9A4C-5515090798A9}">
      <dgm:prSet/>
      <dgm:spPr/>
      <dgm:t>
        <a:bodyPr/>
        <a:lstStyle/>
        <a:p>
          <a:endParaRPr lang="en-US"/>
        </a:p>
      </dgm:t>
    </dgm:pt>
    <dgm:pt modelId="{2A377FE0-B6C6-4942-A009-131A9FF1B76C}" type="sibTrans" cxnId="{C2864F04-28C9-4D2C-9A4C-5515090798A9}">
      <dgm:prSet/>
      <dgm:spPr/>
      <dgm:t>
        <a:bodyPr/>
        <a:lstStyle/>
        <a:p>
          <a:endParaRPr lang="en-US"/>
        </a:p>
      </dgm:t>
    </dgm:pt>
    <dgm:pt modelId="{E08D8C24-F7CB-4075-AA8A-FD8158EE28E3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 sz="1600" b="0" dirty="0" smtClean="0"/>
        </a:p>
        <a:p>
          <a:r>
            <a:rPr lang="en-US" sz="1200" b="0" dirty="0" smtClean="0"/>
            <a:t>Stress Reduction</a:t>
          </a:r>
          <a:endParaRPr lang="en-US" sz="1200" b="0" dirty="0"/>
        </a:p>
      </dgm:t>
    </dgm:pt>
    <dgm:pt modelId="{537AB9D0-DAEE-487C-8D3F-1633D31498D0}" type="parTrans" cxnId="{8BA65648-0FFB-4D4A-8775-7DDB63C650B3}">
      <dgm:prSet/>
      <dgm:spPr/>
      <dgm:t>
        <a:bodyPr/>
        <a:lstStyle/>
        <a:p>
          <a:endParaRPr lang="en-US"/>
        </a:p>
      </dgm:t>
    </dgm:pt>
    <dgm:pt modelId="{1CBC853E-D4C2-4506-9D88-0BC321200706}" type="sibTrans" cxnId="{8BA65648-0FFB-4D4A-8775-7DDB63C650B3}">
      <dgm:prSet/>
      <dgm:spPr/>
      <dgm:t>
        <a:bodyPr/>
        <a:lstStyle/>
        <a:p>
          <a:endParaRPr lang="en-US"/>
        </a:p>
      </dgm:t>
    </dgm:pt>
    <dgm:pt modelId="{35619993-1176-4FD0-B1E8-64F30EE17EFB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en-US" sz="1600" b="1" dirty="0" smtClean="0"/>
        </a:p>
        <a:p>
          <a:r>
            <a:rPr lang="en-US" sz="1300" b="0" dirty="0" smtClean="0"/>
            <a:t>Sports</a:t>
          </a:r>
          <a:endParaRPr lang="en-US" sz="1300" b="0" dirty="0"/>
        </a:p>
      </dgm:t>
    </dgm:pt>
    <dgm:pt modelId="{7C67914E-1208-4772-8D86-1D55DCBC3D07}" type="parTrans" cxnId="{5C1795B6-3FE7-48F4-A4A8-35001235D3DE}">
      <dgm:prSet/>
      <dgm:spPr/>
      <dgm:t>
        <a:bodyPr/>
        <a:lstStyle/>
        <a:p>
          <a:endParaRPr lang="en-US"/>
        </a:p>
      </dgm:t>
    </dgm:pt>
    <dgm:pt modelId="{73E0572C-02F0-499D-9F44-38270A60D2EA}" type="sibTrans" cxnId="{5C1795B6-3FE7-48F4-A4A8-35001235D3DE}">
      <dgm:prSet/>
      <dgm:spPr/>
      <dgm:t>
        <a:bodyPr/>
        <a:lstStyle/>
        <a:p>
          <a:endParaRPr lang="en-US"/>
        </a:p>
      </dgm:t>
    </dgm:pt>
    <dgm:pt modelId="{7E680580-417E-4D8E-B1F9-0F4741144563}">
      <dgm:prSet phldrT="[Text]" custT="1"/>
      <dgm:spPr>
        <a:solidFill>
          <a:srgbClr val="C00000"/>
        </a:solidFill>
      </dgm:spPr>
      <dgm:t>
        <a:bodyPr/>
        <a:lstStyle/>
        <a:p>
          <a:endParaRPr lang="en-US" sz="1600" b="1" dirty="0" smtClean="0"/>
        </a:p>
        <a:p>
          <a:r>
            <a:rPr lang="en-US" sz="1300" b="0" dirty="0" smtClean="0"/>
            <a:t>Mental Health</a:t>
          </a:r>
          <a:endParaRPr lang="en-US" sz="1300" b="0" dirty="0"/>
        </a:p>
      </dgm:t>
    </dgm:pt>
    <dgm:pt modelId="{48B3B9E7-B9C4-4E53-A614-0B070A505A79}" type="parTrans" cxnId="{D27C578A-F8E1-4213-AE67-1921D2D0293F}">
      <dgm:prSet/>
      <dgm:spPr/>
      <dgm:t>
        <a:bodyPr/>
        <a:lstStyle/>
        <a:p>
          <a:endParaRPr lang="en-US"/>
        </a:p>
      </dgm:t>
    </dgm:pt>
    <dgm:pt modelId="{EB744F15-4528-4CAA-A0D4-C28092D7E88F}" type="sibTrans" cxnId="{D27C578A-F8E1-4213-AE67-1921D2D0293F}">
      <dgm:prSet/>
      <dgm:spPr/>
      <dgm:t>
        <a:bodyPr/>
        <a:lstStyle/>
        <a:p>
          <a:endParaRPr lang="en-US"/>
        </a:p>
      </dgm:t>
    </dgm:pt>
    <dgm:pt modelId="{C09F2012-53A6-420D-AE9C-430B371F4F5D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 sz="1600" dirty="0" smtClean="0"/>
        </a:p>
        <a:p>
          <a:r>
            <a:rPr lang="en-US" sz="1300" b="0" dirty="0" smtClean="0"/>
            <a:t>Sleep Therapy</a:t>
          </a:r>
          <a:endParaRPr lang="en-US" sz="1300" b="0" dirty="0"/>
        </a:p>
      </dgm:t>
    </dgm:pt>
    <dgm:pt modelId="{CFDE8AC7-B6AD-4DC9-8DC5-CDD0D4EE2BB3}" type="parTrans" cxnId="{F67E2169-EAB9-491A-9ABE-BAB95B1EC0ED}">
      <dgm:prSet/>
      <dgm:spPr/>
      <dgm:t>
        <a:bodyPr/>
        <a:lstStyle/>
        <a:p>
          <a:endParaRPr lang="en-US"/>
        </a:p>
      </dgm:t>
    </dgm:pt>
    <dgm:pt modelId="{246D7B9C-BBE9-49BA-8EF0-9624C9F3797A}" type="sibTrans" cxnId="{F67E2169-EAB9-491A-9ABE-BAB95B1EC0ED}">
      <dgm:prSet/>
      <dgm:spPr/>
      <dgm:t>
        <a:bodyPr/>
        <a:lstStyle/>
        <a:p>
          <a:endParaRPr lang="en-US"/>
        </a:p>
      </dgm:t>
    </dgm:pt>
    <dgm:pt modelId="{3D4E74A6-C758-4BF7-9A12-439FEE95B4E5}" type="pres">
      <dgm:prSet presAssocID="{65014D79-C94E-404A-B92C-530602D7BF50}" presName="Name0" presStyleCnt="0">
        <dgm:presLayoutVars>
          <dgm:dir/>
          <dgm:resizeHandles val="exact"/>
        </dgm:presLayoutVars>
      </dgm:prSet>
      <dgm:spPr/>
    </dgm:pt>
    <dgm:pt modelId="{A2F2B409-07D1-4950-BA6C-C43DA6560AE9}" type="pres">
      <dgm:prSet presAssocID="{65014D79-C94E-404A-B92C-530602D7BF50}" presName="fgShape" presStyleLbl="fgShp" presStyleIdx="0" presStyleCnt="1"/>
      <dgm:spPr>
        <a:solidFill>
          <a:schemeClr val="bg1">
            <a:lumMod val="85000"/>
            <a:lumOff val="15000"/>
          </a:schemeClr>
        </a:solidFill>
      </dgm:spPr>
    </dgm:pt>
    <dgm:pt modelId="{64E70336-4EA1-4853-86DD-2D109CA84A0D}" type="pres">
      <dgm:prSet presAssocID="{65014D79-C94E-404A-B92C-530602D7BF50}" presName="linComp" presStyleCnt="0"/>
      <dgm:spPr/>
    </dgm:pt>
    <dgm:pt modelId="{A08545A4-CA08-4ABE-AD2D-9ED577C4895E}" type="pres">
      <dgm:prSet presAssocID="{C1199270-7FE8-492F-BA17-F0DB77533417}" presName="compNode" presStyleCnt="0"/>
      <dgm:spPr/>
    </dgm:pt>
    <dgm:pt modelId="{0CCC0F4C-DF8C-4DBE-86AB-1703B5D46F18}" type="pres">
      <dgm:prSet presAssocID="{C1199270-7FE8-492F-BA17-F0DB77533417}" presName="bkgdShape" presStyleLbl="node1" presStyleIdx="0" presStyleCnt="5" custLinFactNeighborX="-27601"/>
      <dgm:spPr/>
      <dgm:t>
        <a:bodyPr/>
        <a:lstStyle/>
        <a:p>
          <a:endParaRPr lang="en-US"/>
        </a:p>
      </dgm:t>
    </dgm:pt>
    <dgm:pt modelId="{7D83FD4D-20D9-4D3F-BF39-208482C363C4}" type="pres">
      <dgm:prSet presAssocID="{C1199270-7FE8-492F-BA17-F0DB77533417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9CE5A-6335-4D7D-A7E6-218D72572056}" type="pres">
      <dgm:prSet presAssocID="{C1199270-7FE8-492F-BA17-F0DB77533417}" presName="invisiNode" presStyleLbl="node1" presStyleIdx="0" presStyleCnt="5"/>
      <dgm:spPr/>
    </dgm:pt>
    <dgm:pt modelId="{4DD673D7-9131-4274-AEA1-D804426C28A1}" type="pres">
      <dgm:prSet presAssocID="{C1199270-7FE8-492F-BA17-F0DB77533417}" presName="imagNode" presStyleLbl="fgImgPlace1" presStyleIdx="0" presStyleCnt="5"/>
      <dgm:spPr/>
    </dgm:pt>
    <dgm:pt modelId="{C0CAA53A-1783-4B9E-8AD5-753B1DBCDB1E}" type="pres">
      <dgm:prSet presAssocID="{2A377FE0-B6C6-4942-A009-131A9FF1B76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D77D1EF-9AAB-44B5-9C5D-784F5FF44FDA}" type="pres">
      <dgm:prSet presAssocID="{35619993-1176-4FD0-B1E8-64F30EE17EFB}" presName="compNode" presStyleCnt="0"/>
      <dgm:spPr/>
    </dgm:pt>
    <dgm:pt modelId="{7B805297-0B73-4821-9893-3A06B3AF9DE9}" type="pres">
      <dgm:prSet presAssocID="{35619993-1176-4FD0-B1E8-64F30EE17EFB}" presName="bkgdShape" presStyleLbl="node1" presStyleIdx="1" presStyleCnt="5"/>
      <dgm:spPr/>
      <dgm:t>
        <a:bodyPr/>
        <a:lstStyle/>
        <a:p>
          <a:endParaRPr lang="en-US"/>
        </a:p>
      </dgm:t>
    </dgm:pt>
    <dgm:pt modelId="{6DC08040-992D-4CA5-87DB-82E9CB8D3F72}" type="pres">
      <dgm:prSet presAssocID="{35619993-1176-4FD0-B1E8-64F30EE17EFB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9E983F-B690-4BA7-A919-C3213E6D043A}" type="pres">
      <dgm:prSet presAssocID="{35619993-1176-4FD0-B1E8-64F30EE17EFB}" presName="invisiNode" presStyleLbl="node1" presStyleIdx="1" presStyleCnt="5"/>
      <dgm:spPr/>
    </dgm:pt>
    <dgm:pt modelId="{AD7A71CF-6EDF-4277-840D-3E5E6D80A60C}" type="pres">
      <dgm:prSet presAssocID="{35619993-1176-4FD0-B1E8-64F30EE17EFB}" presName="imagNode" presStyleLbl="fgImgPlace1" presStyleIdx="1" presStyleCnt="5"/>
      <dgm:spPr/>
    </dgm:pt>
    <dgm:pt modelId="{C5D919B7-7243-4078-9AD2-4753BF77D702}" type="pres">
      <dgm:prSet presAssocID="{73E0572C-02F0-499D-9F44-38270A60D2E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0862F10-20CB-45FE-8852-974C4638907E}" type="pres">
      <dgm:prSet presAssocID="{7E680580-417E-4D8E-B1F9-0F4741144563}" presName="compNode" presStyleCnt="0"/>
      <dgm:spPr/>
    </dgm:pt>
    <dgm:pt modelId="{EF52E8F8-1C61-4555-8CEC-D7A2C4A9F35D}" type="pres">
      <dgm:prSet presAssocID="{7E680580-417E-4D8E-B1F9-0F4741144563}" presName="bkgdShape" presStyleLbl="node1" presStyleIdx="2" presStyleCnt="5"/>
      <dgm:spPr/>
      <dgm:t>
        <a:bodyPr/>
        <a:lstStyle/>
        <a:p>
          <a:endParaRPr lang="en-US"/>
        </a:p>
      </dgm:t>
    </dgm:pt>
    <dgm:pt modelId="{772CD293-82BF-4EFC-9CC8-EE8D09FAE8CA}" type="pres">
      <dgm:prSet presAssocID="{7E680580-417E-4D8E-B1F9-0F4741144563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E57305-DB93-4847-8947-F8411462F091}" type="pres">
      <dgm:prSet presAssocID="{7E680580-417E-4D8E-B1F9-0F4741144563}" presName="invisiNode" presStyleLbl="node1" presStyleIdx="2" presStyleCnt="5"/>
      <dgm:spPr/>
    </dgm:pt>
    <dgm:pt modelId="{616EE8B6-3556-410C-B47F-4FE10C2DA867}" type="pres">
      <dgm:prSet presAssocID="{7E680580-417E-4D8E-B1F9-0F4741144563}" presName="imagNode" presStyleLbl="fgImgPlace1" presStyleIdx="2" presStyleCnt="5"/>
      <dgm:spPr/>
    </dgm:pt>
    <dgm:pt modelId="{D6201D09-628C-41FD-B0F9-08C125B8CE5A}" type="pres">
      <dgm:prSet presAssocID="{EB744F15-4528-4CAA-A0D4-C28092D7E88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A84555B-5250-45A3-A9D3-2487DC71FA18}" type="pres">
      <dgm:prSet presAssocID="{C09F2012-53A6-420D-AE9C-430B371F4F5D}" presName="compNode" presStyleCnt="0"/>
      <dgm:spPr/>
    </dgm:pt>
    <dgm:pt modelId="{4D965E86-CC8A-4B41-8F78-8FF14C41E544}" type="pres">
      <dgm:prSet presAssocID="{C09F2012-53A6-420D-AE9C-430B371F4F5D}" presName="bkgdShape" presStyleLbl="node1" presStyleIdx="3" presStyleCnt="5"/>
      <dgm:spPr/>
      <dgm:t>
        <a:bodyPr/>
        <a:lstStyle/>
        <a:p>
          <a:endParaRPr lang="en-US"/>
        </a:p>
      </dgm:t>
    </dgm:pt>
    <dgm:pt modelId="{68FA7A23-F830-468D-8322-D3B0C8EB3468}" type="pres">
      <dgm:prSet presAssocID="{C09F2012-53A6-420D-AE9C-430B371F4F5D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7E974-5F6C-4765-A676-9405CB5F4E74}" type="pres">
      <dgm:prSet presAssocID="{C09F2012-53A6-420D-AE9C-430B371F4F5D}" presName="invisiNode" presStyleLbl="node1" presStyleIdx="3" presStyleCnt="5"/>
      <dgm:spPr/>
    </dgm:pt>
    <dgm:pt modelId="{579CBED2-FBD0-42D4-BA67-A97C50FB9768}" type="pres">
      <dgm:prSet presAssocID="{C09F2012-53A6-420D-AE9C-430B371F4F5D}" presName="imagNode" presStyleLbl="fgImgPlace1" presStyleIdx="3" presStyleCnt="5"/>
      <dgm:spPr/>
    </dgm:pt>
    <dgm:pt modelId="{4D841772-8D8F-49BC-83C4-D68A81B1F7C5}" type="pres">
      <dgm:prSet presAssocID="{246D7B9C-BBE9-49BA-8EF0-9624C9F379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F202DC-1293-421A-931B-D31E1461D87F}" type="pres">
      <dgm:prSet presAssocID="{E08D8C24-F7CB-4075-AA8A-FD8158EE28E3}" presName="compNode" presStyleCnt="0"/>
      <dgm:spPr/>
    </dgm:pt>
    <dgm:pt modelId="{16D5CD91-737D-44D1-AA8D-B750B9C3865E}" type="pres">
      <dgm:prSet presAssocID="{E08D8C24-F7CB-4075-AA8A-FD8158EE28E3}" presName="bkgdShape" presStyleLbl="node1" presStyleIdx="4" presStyleCnt="5"/>
      <dgm:spPr/>
      <dgm:t>
        <a:bodyPr/>
        <a:lstStyle/>
        <a:p>
          <a:endParaRPr lang="en-US"/>
        </a:p>
      </dgm:t>
    </dgm:pt>
    <dgm:pt modelId="{9F90AB43-2C68-4BAD-9E22-585B4090C553}" type="pres">
      <dgm:prSet presAssocID="{E08D8C24-F7CB-4075-AA8A-FD8158EE28E3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630F60-4FC2-4AB5-8035-6CE6F01A7D3C}" type="pres">
      <dgm:prSet presAssocID="{E08D8C24-F7CB-4075-AA8A-FD8158EE28E3}" presName="invisiNode" presStyleLbl="node1" presStyleIdx="4" presStyleCnt="5"/>
      <dgm:spPr/>
    </dgm:pt>
    <dgm:pt modelId="{DC46659C-57FA-432E-8FBF-B53416A08AC5}" type="pres">
      <dgm:prSet presAssocID="{E08D8C24-F7CB-4075-AA8A-FD8158EE28E3}" presName="imagNode" presStyleLbl="fgImgPlace1" presStyleIdx="4" presStyleCnt="5"/>
      <dgm:spPr/>
    </dgm:pt>
  </dgm:ptLst>
  <dgm:cxnLst>
    <dgm:cxn modelId="{C2864F04-28C9-4D2C-9A4C-5515090798A9}" srcId="{65014D79-C94E-404A-B92C-530602D7BF50}" destId="{C1199270-7FE8-492F-BA17-F0DB77533417}" srcOrd="0" destOrd="0" parTransId="{187F51A6-8905-43B3-A32B-29B893620FE6}" sibTransId="{2A377FE0-B6C6-4942-A009-131A9FF1B76C}"/>
    <dgm:cxn modelId="{7FDC8450-B861-4AC0-95FC-A61F8C6BCA33}" type="presOf" srcId="{2A377FE0-B6C6-4942-A009-131A9FF1B76C}" destId="{C0CAA53A-1783-4B9E-8AD5-753B1DBCDB1E}" srcOrd="0" destOrd="0" presId="urn:microsoft.com/office/officeart/2005/8/layout/hList7#1"/>
    <dgm:cxn modelId="{CE65CA11-1A4A-432F-B6A4-156AAFBB2468}" type="presOf" srcId="{65014D79-C94E-404A-B92C-530602D7BF50}" destId="{3D4E74A6-C758-4BF7-9A12-439FEE95B4E5}" srcOrd="0" destOrd="0" presId="urn:microsoft.com/office/officeart/2005/8/layout/hList7#1"/>
    <dgm:cxn modelId="{6782F244-BDF3-4BA3-A098-21400604A3EF}" type="presOf" srcId="{C1199270-7FE8-492F-BA17-F0DB77533417}" destId="{0CCC0F4C-DF8C-4DBE-86AB-1703B5D46F18}" srcOrd="0" destOrd="0" presId="urn:microsoft.com/office/officeart/2005/8/layout/hList7#1"/>
    <dgm:cxn modelId="{3100F161-45C2-4E4F-99C8-3BF233857419}" type="presOf" srcId="{73E0572C-02F0-499D-9F44-38270A60D2EA}" destId="{C5D919B7-7243-4078-9AD2-4753BF77D702}" srcOrd="0" destOrd="0" presId="urn:microsoft.com/office/officeart/2005/8/layout/hList7#1"/>
    <dgm:cxn modelId="{363FED4B-041C-452F-AEF1-ACA556AE69FF}" type="presOf" srcId="{E08D8C24-F7CB-4075-AA8A-FD8158EE28E3}" destId="{16D5CD91-737D-44D1-AA8D-B750B9C3865E}" srcOrd="0" destOrd="0" presId="urn:microsoft.com/office/officeart/2005/8/layout/hList7#1"/>
    <dgm:cxn modelId="{D27C578A-F8E1-4213-AE67-1921D2D0293F}" srcId="{65014D79-C94E-404A-B92C-530602D7BF50}" destId="{7E680580-417E-4D8E-B1F9-0F4741144563}" srcOrd="2" destOrd="0" parTransId="{48B3B9E7-B9C4-4E53-A614-0B070A505A79}" sibTransId="{EB744F15-4528-4CAA-A0D4-C28092D7E88F}"/>
    <dgm:cxn modelId="{C77BA534-1EFB-49AF-BCCD-2AA00FF51133}" type="presOf" srcId="{C09F2012-53A6-420D-AE9C-430B371F4F5D}" destId="{4D965E86-CC8A-4B41-8F78-8FF14C41E544}" srcOrd="0" destOrd="0" presId="urn:microsoft.com/office/officeart/2005/8/layout/hList7#1"/>
    <dgm:cxn modelId="{5D22E213-B259-4667-A93D-80863DB3C0F9}" type="presOf" srcId="{E08D8C24-F7CB-4075-AA8A-FD8158EE28E3}" destId="{9F90AB43-2C68-4BAD-9E22-585B4090C553}" srcOrd="1" destOrd="0" presId="urn:microsoft.com/office/officeart/2005/8/layout/hList7#1"/>
    <dgm:cxn modelId="{A9B83765-51C0-4707-AC34-53B728B90BC4}" type="presOf" srcId="{7E680580-417E-4D8E-B1F9-0F4741144563}" destId="{772CD293-82BF-4EFC-9CC8-EE8D09FAE8CA}" srcOrd="1" destOrd="0" presId="urn:microsoft.com/office/officeart/2005/8/layout/hList7#1"/>
    <dgm:cxn modelId="{E3D329AC-0C28-44F9-BE58-AC202177F61F}" type="presOf" srcId="{7E680580-417E-4D8E-B1F9-0F4741144563}" destId="{EF52E8F8-1C61-4555-8CEC-D7A2C4A9F35D}" srcOrd="0" destOrd="0" presId="urn:microsoft.com/office/officeart/2005/8/layout/hList7#1"/>
    <dgm:cxn modelId="{8BA65648-0FFB-4D4A-8775-7DDB63C650B3}" srcId="{65014D79-C94E-404A-B92C-530602D7BF50}" destId="{E08D8C24-F7CB-4075-AA8A-FD8158EE28E3}" srcOrd="4" destOrd="0" parTransId="{537AB9D0-DAEE-487C-8D3F-1633D31498D0}" sibTransId="{1CBC853E-D4C2-4506-9D88-0BC321200706}"/>
    <dgm:cxn modelId="{53E46316-017F-46D0-9630-D6BCBFC064BF}" type="presOf" srcId="{C09F2012-53A6-420D-AE9C-430B371F4F5D}" destId="{68FA7A23-F830-468D-8322-D3B0C8EB3468}" srcOrd="1" destOrd="0" presId="urn:microsoft.com/office/officeart/2005/8/layout/hList7#1"/>
    <dgm:cxn modelId="{F67E2169-EAB9-491A-9ABE-BAB95B1EC0ED}" srcId="{65014D79-C94E-404A-B92C-530602D7BF50}" destId="{C09F2012-53A6-420D-AE9C-430B371F4F5D}" srcOrd="3" destOrd="0" parTransId="{CFDE8AC7-B6AD-4DC9-8DC5-CDD0D4EE2BB3}" sibTransId="{246D7B9C-BBE9-49BA-8EF0-9624C9F3797A}"/>
    <dgm:cxn modelId="{CF182DF3-4DC8-4C77-9E55-AA2B98E1C2BE}" type="presOf" srcId="{35619993-1176-4FD0-B1E8-64F30EE17EFB}" destId="{6DC08040-992D-4CA5-87DB-82E9CB8D3F72}" srcOrd="1" destOrd="0" presId="urn:microsoft.com/office/officeart/2005/8/layout/hList7#1"/>
    <dgm:cxn modelId="{E18D941E-D719-4B11-B387-8D1EA1B9CC33}" type="presOf" srcId="{35619993-1176-4FD0-B1E8-64F30EE17EFB}" destId="{7B805297-0B73-4821-9893-3A06B3AF9DE9}" srcOrd="0" destOrd="0" presId="urn:microsoft.com/office/officeart/2005/8/layout/hList7#1"/>
    <dgm:cxn modelId="{09261056-F142-418F-9638-A8BC0EBF82D6}" type="presOf" srcId="{C1199270-7FE8-492F-BA17-F0DB77533417}" destId="{7D83FD4D-20D9-4D3F-BF39-208482C363C4}" srcOrd="1" destOrd="0" presId="urn:microsoft.com/office/officeart/2005/8/layout/hList7#1"/>
    <dgm:cxn modelId="{0A88603D-1315-4F41-8B1F-75860D5EF40E}" type="presOf" srcId="{EB744F15-4528-4CAA-A0D4-C28092D7E88F}" destId="{D6201D09-628C-41FD-B0F9-08C125B8CE5A}" srcOrd="0" destOrd="0" presId="urn:microsoft.com/office/officeart/2005/8/layout/hList7#1"/>
    <dgm:cxn modelId="{5C1795B6-3FE7-48F4-A4A8-35001235D3DE}" srcId="{65014D79-C94E-404A-B92C-530602D7BF50}" destId="{35619993-1176-4FD0-B1E8-64F30EE17EFB}" srcOrd="1" destOrd="0" parTransId="{7C67914E-1208-4772-8D86-1D55DCBC3D07}" sibTransId="{73E0572C-02F0-499D-9F44-38270A60D2EA}"/>
    <dgm:cxn modelId="{F0FB8460-C451-4A45-8EB1-C62E2C2DB536}" type="presOf" srcId="{246D7B9C-BBE9-49BA-8EF0-9624C9F3797A}" destId="{4D841772-8D8F-49BC-83C4-D68A81B1F7C5}" srcOrd="0" destOrd="0" presId="urn:microsoft.com/office/officeart/2005/8/layout/hList7#1"/>
    <dgm:cxn modelId="{6EBF8135-32BC-43F9-B967-C0510C4F9D27}" type="presParOf" srcId="{3D4E74A6-C758-4BF7-9A12-439FEE95B4E5}" destId="{A2F2B409-07D1-4950-BA6C-C43DA6560AE9}" srcOrd="0" destOrd="0" presId="urn:microsoft.com/office/officeart/2005/8/layout/hList7#1"/>
    <dgm:cxn modelId="{618279D7-9ADA-459A-A23E-70939FEE1FB5}" type="presParOf" srcId="{3D4E74A6-C758-4BF7-9A12-439FEE95B4E5}" destId="{64E70336-4EA1-4853-86DD-2D109CA84A0D}" srcOrd="1" destOrd="0" presId="urn:microsoft.com/office/officeart/2005/8/layout/hList7#1"/>
    <dgm:cxn modelId="{F4B5B50F-9792-4F86-97E5-CDB4C4360AF4}" type="presParOf" srcId="{64E70336-4EA1-4853-86DD-2D109CA84A0D}" destId="{A08545A4-CA08-4ABE-AD2D-9ED577C4895E}" srcOrd="0" destOrd="0" presId="urn:microsoft.com/office/officeart/2005/8/layout/hList7#1"/>
    <dgm:cxn modelId="{46A716E5-9A81-4B2A-A55E-AE197D97F1AE}" type="presParOf" srcId="{A08545A4-CA08-4ABE-AD2D-9ED577C4895E}" destId="{0CCC0F4C-DF8C-4DBE-86AB-1703B5D46F18}" srcOrd="0" destOrd="0" presId="urn:microsoft.com/office/officeart/2005/8/layout/hList7#1"/>
    <dgm:cxn modelId="{D0EEEDD1-7967-44EA-BD67-67C1E4C38DF8}" type="presParOf" srcId="{A08545A4-CA08-4ABE-AD2D-9ED577C4895E}" destId="{7D83FD4D-20D9-4D3F-BF39-208482C363C4}" srcOrd="1" destOrd="0" presId="urn:microsoft.com/office/officeart/2005/8/layout/hList7#1"/>
    <dgm:cxn modelId="{526BE8A5-C757-402E-9119-50E8EC9BB2EB}" type="presParOf" srcId="{A08545A4-CA08-4ABE-AD2D-9ED577C4895E}" destId="{3609CE5A-6335-4D7D-A7E6-218D72572056}" srcOrd="2" destOrd="0" presId="urn:microsoft.com/office/officeart/2005/8/layout/hList7#1"/>
    <dgm:cxn modelId="{74E0A3FD-B938-4565-A9B6-1E116612E048}" type="presParOf" srcId="{A08545A4-CA08-4ABE-AD2D-9ED577C4895E}" destId="{4DD673D7-9131-4274-AEA1-D804426C28A1}" srcOrd="3" destOrd="0" presId="urn:microsoft.com/office/officeart/2005/8/layout/hList7#1"/>
    <dgm:cxn modelId="{57FC321A-7B61-49D5-B8E6-B7436CDF95C2}" type="presParOf" srcId="{64E70336-4EA1-4853-86DD-2D109CA84A0D}" destId="{C0CAA53A-1783-4B9E-8AD5-753B1DBCDB1E}" srcOrd="1" destOrd="0" presId="urn:microsoft.com/office/officeart/2005/8/layout/hList7#1"/>
    <dgm:cxn modelId="{74733A2F-87D1-4530-9E7D-FDA9D3C01395}" type="presParOf" srcId="{64E70336-4EA1-4853-86DD-2D109CA84A0D}" destId="{ED77D1EF-9AAB-44B5-9C5D-784F5FF44FDA}" srcOrd="2" destOrd="0" presId="urn:microsoft.com/office/officeart/2005/8/layout/hList7#1"/>
    <dgm:cxn modelId="{50105B0F-3FEA-4EB6-9737-3C94A7D836CC}" type="presParOf" srcId="{ED77D1EF-9AAB-44B5-9C5D-784F5FF44FDA}" destId="{7B805297-0B73-4821-9893-3A06B3AF9DE9}" srcOrd="0" destOrd="0" presId="urn:microsoft.com/office/officeart/2005/8/layout/hList7#1"/>
    <dgm:cxn modelId="{3999FA33-B20E-49E9-A880-166B67C18E58}" type="presParOf" srcId="{ED77D1EF-9AAB-44B5-9C5D-784F5FF44FDA}" destId="{6DC08040-992D-4CA5-87DB-82E9CB8D3F72}" srcOrd="1" destOrd="0" presId="urn:microsoft.com/office/officeart/2005/8/layout/hList7#1"/>
    <dgm:cxn modelId="{2C9F9788-002C-4949-B074-EE745A27A988}" type="presParOf" srcId="{ED77D1EF-9AAB-44B5-9C5D-784F5FF44FDA}" destId="{E19E983F-B690-4BA7-A919-C3213E6D043A}" srcOrd="2" destOrd="0" presId="urn:microsoft.com/office/officeart/2005/8/layout/hList7#1"/>
    <dgm:cxn modelId="{58B0930B-D717-464C-9AA7-FB4E1548B00A}" type="presParOf" srcId="{ED77D1EF-9AAB-44B5-9C5D-784F5FF44FDA}" destId="{AD7A71CF-6EDF-4277-840D-3E5E6D80A60C}" srcOrd="3" destOrd="0" presId="urn:microsoft.com/office/officeart/2005/8/layout/hList7#1"/>
    <dgm:cxn modelId="{2C207966-D04A-47CC-B5E0-FFBF3B9BD862}" type="presParOf" srcId="{64E70336-4EA1-4853-86DD-2D109CA84A0D}" destId="{C5D919B7-7243-4078-9AD2-4753BF77D702}" srcOrd="3" destOrd="0" presId="urn:microsoft.com/office/officeart/2005/8/layout/hList7#1"/>
    <dgm:cxn modelId="{9CF61B91-50AA-4540-9790-5BADA7602C00}" type="presParOf" srcId="{64E70336-4EA1-4853-86DD-2D109CA84A0D}" destId="{60862F10-20CB-45FE-8852-974C4638907E}" srcOrd="4" destOrd="0" presId="urn:microsoft.com/office/officeart/2005/8/layout/hList7#1"/>
    <dgm:cxn modelId="{D0060966-DA04-49FE-9D0D-0F29ED982D8F}" type="presParOf" srcId="{60862F10-20CB-45FE-8852-974C4638907E}" destId="{EF52E8F8-1C61-4555-8CEC-D7A2C4A9F35D}" srcOrd="0" destOrd="0" presId="urn:microsoft.com/office/officeart/2005/8/layout/hList7#1"/>
    <dgm:cxn modelId="{E1309217-B401-4887-B434-4506C8DAC625}" type="presParOf" srcId="{60862F10-20CB-45FE-8852-974C4638907E}" destId="{772CD293-82BF-4EFC-9CC8-EE8D09FAE8CA}" srcOrd="1" destOrd="0" presId="urn:microsoft.com/office/officeart/2005/8/layout/hList7#1"/>
    <dgm:cxn modelId="{D9E6F37C-2349-426B-9BF8-5DF83ED69194}" type="presParOf" srcId="{60862F10-20CB-45FE-8852-974C4638907E}" destId="{47E57305-DB93-4847-8947-F8411462F091}" srcOrd="2" destOrd="0" presId="urn:microsoft.com/office/officeart/2005/8/layout/hList7#1"/>
    <dgm:cxn modelId="{1F1A2FE5-BB29-4A84-AFAC-BEC468C6D797}" type="presParOf" srcId="{60862F10-20CB-45FE-8852-974C4638907E}" destId="{616EE8B6-3556-410C-B47F-4FE10C2DA867}" srcOrd="3" destOrd="0" presId="urn:microsoft.com/office/officeart/2005/8/layout/hList7#1"/>
    <dgm:cxn modelId="{230E509A-A470-4785-BC7E-50E42BCE04B4}" type="presParOf" srcId="{64E70336-4EA1-4853-86DD-2D109CA84A0D}" destId="{D6201D09-628C-41FD-B0F9-08C125B8CE5A}" srcOrd="5" destOrd="0" presId="urn:microsoft.com/office/officeart/2005/8/layout/hList7#1"/>
    <dgm:cxn modelId="{21C39AFE-70ED-4564-8DCF-221526D33414}" type="presParOf" srcId="{64E70336-4EA1-4853-86DD-2D109CA84A0D}" destId="{CA84555B-5250-45A3-A9D3-2487DC71FA18}" srcOrd="6" destOrd="0" presId="urn:microsoft.com/office/officeart/2005/8/layout/hList7#1"/>
    <dgm:cxn modelId="{7F171870-F8BA-45BD-BAD4-C03A1F904DD0}" type="presParOf" srcId="{CA84555B-5250-45A3-A9D3-2487DC71FA18}" destId="{4D965E86-CC8A-4B41-8F78-8FF14C41E544}" srcOrd="0" destOrd="0" presId="urn:microsoft.com/office/officeart/2005/8/layout/hList7#1"/>
    <dgm:cxn modelId="{52FFA727-55CB-4229-B57E-D9F2C8D3E33B}" type="presParOf" srcId="{CA84555B-5250-45A3-A9D3-2487DC71FA18}" destId="{68FA7A23-F830-468D-8322-D3B0C8EB3468}" srcOrd="1" destOrd="0" presId="urn:microsoft.com/office/officeart/2005/8/layout/hList7#1"/>
    <dgm:cxn modelId="{CA5DDC8A-617B-48B1-93B2-F3D7B536CE50}" type="presParOf" srcId="{CA84555B-5250-45A3-A9D3-2487DC71FA18}" destId="{AA27E974-5F6C-4765-A676-9405CB5F4E74}" srcOrd="2" destOrd="0" presId="urn:microsoft.com/office/officeart/2005/8/layout/hList7#1"/>
    <dgm:cxn modelId="{E890D247-F20D-49AE-8A0D-9E2D9AFB4EA8}" type="presParOf" srcId="{CA84555B-5250-45A3-A9D3-2487DC71FA18}" destId="{579CBED2-FBD0-42D4-BA67-A97C50FB9768}" srcOrd="3" destOrd="0" presId="urn:microsoft.com/office/officeart/2005/8/layout/hList7#1"/>
    <dgm:cxn modelId="{75AD5BAC-1C32-4ABC-93AD-233B68FC6449}" type="presParOf" srcId="{64E70336-4EA1-4853-86DD-2D109CA84A0D}" destId="{4D841772-8D8F-49BC-83C4-D68A81B1F7C5}" srcOrd="7" destOrd="0" presId="urn:microsoft.com/office/officeart/2005/8/layout/hList7#1"/>
    <dgm:cxn modelId="{3E00C53E-B3C3-4BE1-A3DD-84DAC5D23F69}" type="presParOf" srcId="{64E70336-4EA1-4853-86DD-2D109CA84A0D}" destId="{22F202DC-1293-421A-931B-D31E1461D87F}" srcOrd="8" destOrd="0" presId="urn:microsoft.com/office/officeart/2005/8/layout/hList7#1"/>
    <dgm:cxn modelId="{26E90E4B-25B2-4486-8CCB-D425187BCA65}" type="presParOf" srcId="{22F202DC-1293-421A-931B-D31E1461D87F}" destId="{16D5CD91-737D-44D1-AA8D-B750B9C3865E}" srcOrd="0" destOrd="0" presId="urn:microsoft.com/office/officeart/2005/8/layout/hList7#1"/>
    <dgm:cxn modelId="{E600515B-C8C9-462F-A803-38D131A426C3}" type="presParOf" srcId="{22F202DC-1293-421A-931B-D31E1461D87F}" destId="{9F90AB43-2C68-4BAD-9E22-585B4090C553}" srcOrd="1" destOrd="0" presId="urn:microsoft.com/office/officeart/2005/8/layout/hList7#1"/>
    <dgm:cxn modelId="{21E40A23-751F-4BAE-B491-C4F915074583}" type="presParOf" srcId="{22F202DC-1293-421A-931B-D31E1461D87F}" destId="{A9630F60-4FC2-4AB5-8035-6CE6F01A7D3C}" srcOrd="2" destOrd="0" presId="urn:microsoft.com/office/officeart/2005/8/layout/hList7#1"/>
    <dgm:cxn modelId="{6ECE9F4A-895D-48D8-A6E1-F3F6F26CDC47}" type="presParOf" srcId="{22F202DC-1293-421A-931B-D31E1461D87F}" destId="{DC46659C-57FA-432E-8FBF-B53416A08AC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3FAB15-FC49-4AAE-BAC0-5DC1078C604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5124AC-5E5C-4F2C-A2BD-77026A7B5F24}">
      <dgm:prSet phldrT="[Text]" custT="1"/>
      <dgm:spPr>
        <a:solidFill>
          <a:schemeClr val="accent5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 </a:t>
          </a:r>
          <a:endParaRPr lang="en-US" sz="1600" b="1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763FAFD4-AE4D-44CF-9DC8-DA11CAD4A481}" type="parTrans" cxnId="{187C3426-D9E9-4D47-A64B-B948554E3D7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BC2D9CB7-8F71-42CA-8DD0-75E82D1168FC}" type="sibTrans" cxnId="{187C3426-D9E9-4D47-A64B-B948554E3D73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2A547C6D-6CB1-433D-984E-B80DBDF7F414}">
      <dgm:prSet phldrT="[Text]" custT="1"/>
      <dgm:spPr>
        <a:solidFill>
          <a:schemeClr val="accent5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altLang="zh-CN" sz="1600" b="1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Brainwave Entrainment</a:t>
          </a:r>
          <a:endParaRPr lang="en-US" sz="1600" b="1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AE70059A-6485-42D3-AFE3-94C42A24AADB}" type="parTrans" cxnId="{0DA52500-C4ED-4730-B2D8-01EA55F8B940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333FB492-D08E-4298-BFD2-BFF76ACEDF0C}" type="sibTrans" cxnId="{0DA52500-C4ED-4730-B2D8-01EA55F8B940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F9DDEAF0-5801-44C2-A587-1D8D3E48A1A5}">
      <dgm:prSet phldrT="[Text]"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600" b="1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 </a:t>
          </a:r>
          <a:endParaRPr lang="en-US" sz="1600" b="1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F66FD98B-F9BF-48D7-AFC6-193F11E87ABF}" type="parTrans" cxnId="{2FD7BA65-1C22-4AB6-9BBF-CB5CEB047D87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6CCDF3D1-4464-40C1-B1E9-A0F39BDCBB13}" type="sibTrans" cxnId="{2FD7BA65-1C22-4AB6-9BBF-CB5CEB047D87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835654DA-9846-483B-8981-FE848AA18F8C}">
      <dgm:prSet phldrT="[Text]"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altLang="zh-CN" sz="1600" b="1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Binaural Beats</a:t>
          </a:r>
          <a:endParaRPr lang="en-US" sz="1600" b="1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39989F53-E17F-49C9-A05D-269726EB1BED}" type="parTrans" cxnId="{42056FE5-1AC3-42AF-9F25-961B5194F6D0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54776E61-7ED4-4821-BC6B-A8EE20322190}" type="sibTrans" cxnId="{42056FE5-1AC3-42AF-9F25-961B5194F6D0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56E23ABF-ACA4-4923-A16A-B89BAB7B3804}">
      <dgm:prSet phldrT="[Text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endParaRPr lang="en-US" sz="1600" b="1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4756D425-8FAB-48D7-BCD4-DD6F1AE0A873}" type="parTrans" cxnId="{BFF7477C-87D9-48C0-8DFB-D35D3AB407C1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6A05D16A-943E-4594-B64B-EFACAF8E0E8F}" type="sibTrans" cxnId="{BFF7477C-87D9-48C0-8DFB-D35D3AB407C1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1F509AD9-4443-4FE7-9809-3977E3937211}">
      <dgm:prSet phldrT="[Text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pPr algn="l"/>
          <a:r>
            <a:rPr lang="en-US" altLang="zh-CN" sz="1600" b="1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Music Therapy</a:t>
          </a:r>
          <a:endParaRPr lang="en-US" sz="1600" b="1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A237F60B-7A44-4A68-BE49-563FE30C5D50}" type="parTrans" cxnId="{B01AB549-BED8-45C8-963D-A61E49E3E417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782B2526-F335-499C-8AEB-98984B2E600D}" type="sibTrans" cxnId="{B01AB549-BED8-45C8-963D-A61E49E3E417}">
      <dgm:prSet/>
      <dgm:spPr/>
      <dgm:t>
        <a:bodyPr/>
        <a:lstStyle/>
        <a:p>
          <a:endParaRPr lang="en-US" sz="1600" b="1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gm:t>
    </dgm:pt>
    <dgm:pt modelId="{1CCC6539-6A00-42BE-8F31-F4D045C30F3F}" type="pres">
      <dgm:prSet presAssocID="{BC3FAB15-FC49-4AAE-BAC0-5DC1078C604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DA38BD-F91D-4FA3-B3F3-9CD29D9E8536}" type="pres">
      <dgm:prSet presAssocID="{285124AC-5E5C-4F2C-A2BD-77026A7B5F24}" presName="composite" presStyleCnt="0"/>
      <dgm:spPr/>
    </dgm:pt>
    <dgm:pt modelId="{973F1607-78EE-4E27-99B9-40E71ACEB00C}" type="pres">
      <dgm:prSet presAssocID="{285124AC-5E5C-4F2C-A2BD-77026A7B5F2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C4FE7-3E19-4C28-B7F7-052CF33D77D4}" type="pres">
      <dgm:prSet presAssocID="{285124AC-5E5C-4F2C-A2BD-77026A7B5F2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CBC87-FA51-4572-8E6C-031419F30A27}" type="pres">
      <dgm:prSet presAssocID="{BC2D9CB7-8F71-42CA-8DD0-75E82D1168FC}" presName="sp" presStyleCnt="0"/>
      <dgm:spPr/>
    </dgm:pt>
    <dgm:pt modelId="{1CE43FE1-77B0-45A4-8A7B-4B46CC052907}" type="pres">
      <dgm:prSet presAssocID="{F9DDEAF0-5801-44C2-A587-1D8D3E48A1A5}" presName="composite" presStyleCnt="0"/>
      <dgm:spPr/>
    </dgm:pt>
    <dgm:pt modelId="{3426E0B2-C7B6-4EC2-9654-AC6C87E3CF0E}" type="pres">
      <dgm:prSet presAssocID="{F9DDEAF0-5801-44C2-A587-1D8D3E48A1A5}" presName="parentText" presStyleLbl="alignNode1" presStyleIdx="1" presStyleCnt="3" custLinFactNeighborY="-1539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6C7B1-D47E-402F-BBD7-EE76C08A89A6}" type="pres">
      <dgm:prSet presAssocID="{F9DDEAF0-5801-44C2-A587-1D8D3E48A1A5}" presName="descendantText" presStyleLbl="alignAcc1" presStyleIdx="1" presStyleCnt="3" custLinFactNeighborY="-23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B4A9E-7244-4D84-9F1A-0D7CE12F188F}" type="pres">
      <dgm:prSet presAssocID="{6CCDF3D1-4464-40C1-B1E9-A0F39BDCBB13}" presName="sp" presStyleCnt="0"/>
      <dgm:spPr/>
    </dgm:pt>
    <dgm:pt modelId="{1D5CEE25-1A61-4EC2-8510-93EE1332DD38}" type="pres">
      <dgm:prSet presAssocID="{56E23ABF-ACA4-4923-A16A-B89BAB7B3804}" presName="composite" presStyleCnt="0"/>
      <dgm:spPr/>
    </dgm:pt>
    <dgm:pt modelId="{D6A7A852-1F44-4A17-B5AD-0F9907186D2B}" type="pres">
      <dgm:prSet presAssocID="{56E23ABF-ACA4-4923-A16A-B89BAB7B3804}" presName="parentText" presStyleLbl="alignNode1" presStyleIdx="2" presStyleCnt="3" custLinFactNeighborY="-3078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90E7F5-912E-4ABB-B0DA-03CD8D001B14}" type="pres">
      <dgm:prSet presAssocID="{56E23ABF-ACA4-4923-A16A-B89BAB7B3804}" presName="descendantText" presStyleLbl="alignAcc1" presStyleIdx="2" presStyleCnt="3" custLinFactNeighborY="-473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F7477C-87D9-48C0-8DFB-D35D3AB407C1}" srcId="{BC3FAB15-FC49-4AAE-BAC0-5DC1078C6049}" destId="{56E23ABF-ACA4-4923-A16A-B89BAB7B3804}" srcOrd="2" destOrd="0" parTransId="{4756D425-8FAB-48D7-BCD4-DD6F1AE0A873}" sibTransId="{6A05D16A-943E-4594-B64B-EFACAF8E0E8F}"/>
    <dgm:cxn modelId="{0DA52500-C4ED-4730-B2D8-01EA55F8B940}" srcId="{285124AC-5E5C-4F2C-A2BD-77026A7B5F24}" destId="{2A547C6D-6CB1-433D-984E-B80DBDF7F414}" srcOrd="0" destOrd="0" parTransId="{AE70059A-6485-42D3-AFE3-94C42A24AADB}" sibTransId="{333FB492-D08E-4298-BFD2-BFF76ACEDF0C}"/>
    <dgm:cxn modelId="{27F60048-E45C-4F02-B775-C021720B6147}" type="presOf" srcId="{285124AC-5E5C-4F2C-A2BD-77026A7B5F24}" destId="{973F1607-78EE-4E27-99B9-40E71ACEB00C}" srcOrd="0" destOrd="0" presId="urn:microsoft.com/office/officeart/2005/8/layout/chevron2"/>
    <dgm:cxn modelId="{42056FE5-1AC3-42AF-9F25-961B5194F6D0}" srcId="{F9DDEAF0-5801-44C2-A587-1D8D3E48A1A5}" destId="{835654DA-9846-483B-8981-FE848AA18F8C}" srcOrd="0" destOrd="0" parTransId="{39989F53-E17F-49C9-A05D-269726EB1BED}" sibTransId="{54776E61-7ED4-4821-BC6B-A8EE20322190}"/>
    <dgm:cxn modelId="{E9130B6A-4361-40CC-BCAE-1E4DB3354749}" type="presOf" srcId="{F9DDEAF0-5801-44C2-A587-1D8D3E48A1A5}" destId="{3426E0B2-C7B6-4EC2-9654-AC6C87E3CF0E}" srcOrd="0" destOrd="0" presId="urn:microsoft.com/office/officeart/2005/8/layout/chevron2"/>
    <dgm:cxn modelId="{B3406AA0-5BF0-4A25-B2A9-0DA421154F1B}" type="presOf" srcId="{2A547C6D-6CB1-433D-984E-B80DBDF7F414}" destId="{5DDC4FE7-3E19-4C28-B7F7-052CF33D77D4}" srcOrd="0" destOrd="0" presId="urn:microsoft.com/office/officeart/2005/8/layout/chevron2"/>
    <dgm:cxn modelId="{187C3426-D9E9-4D47-A64B-B948554E3D73}" srcId="{BC3FAB15-FC49-4AAE-BAC0-5DC1078C6049}" destId="{285124AC-5E5C-4F2C-A2BD-77026A7B5F24}" srcOrd="0" destOrd="0" parTransId="{763FAFD4-AE4D-44CF-9DC8-DA11CAD4A481}" sibTransId="{BC2D9CB7-8F71-42CA-8DD0-75E82D1168FC}"/>
    <dgm:cxn modelId="{37CC4483-1A15-49F9-BAEE-2B18211B7367}" type="presOf" srcId="{1F509AD9-4443-4FE7-9809-3977E3937211}" destId="{CC90E7F5-912E-4ABB-B0DA-03CD8D001B14}" srcOrd="0" destOrd="0" presId="urn:microsoft.com/office/officeart/2005/8/layout/chevron2"/>
    <dgm:cxn modelId="{B2581648-7F98-419C-BC95-520017CFCF53}" type="presOf" srcId="{56E23ABF-ACA4-4923-A16A-B89BAB7B3804}" destId="{D6A7A852-1F44-4A17-B5AD-0F9907186D2B}" srcOrd="0" destOrd="0" presId="urn:microsoft.com/office/officeart/2005/8/layout/chevron2"/>
    <dgm:cxn modelId="{625144C7-3CFA-4989-8281-025FF96916CA}" type="presOf" srcId="{BC3FAB15-FC49-4AAE-BAC0-5DC1078C6049}" destId="{1CCC6539-6A00-42BE-8F31-F4D045C30F3F}" srcOrd="0" destOrd="0" presId="urn:microsoft.com/office/officeart/2005/8/layout/chevron2"/>
    <dgm:cxn modelId="{F3A0609D-1A7C-4303-A51A-211AAB35B3F4}" type="presOf" srcId="{835654DA-9846-483B-8981-FE848AA18F8C}" destId="{5136C7B1-D47E-402F-BBD7-EE76C08A89A6}" srcOrd="0" destOrd="0" presId="urn:microsoft.com/office/officeart/2005/8/layout/chevron2"/>
    <dgm:cxn modelId="{B01AB549-BED8-45C8-963D-A61E49E3E417}" srcId="{56E23ABF-ACA4-4923-A16A-B89BAB7B3804}" destId="{1F509AD9-4443-4FE7-9809-3977E3937211}" srcOrd="0" destOrd="0" parTransId="{A237F60B-7A44-4A68-BE49-563FE30C5D50}" sibTransId="{782B2526-F335-499C-8AEB-98984B2E600D}"/>
    <dgm:cxn modelId="{2FD7BA65-1C22-4AB6-9BBF-CB5CEB047D87}" srcId="{BC3FAB15-FC49-4AAE-BAC0-5DC1078C6049}" destId="{F9DDEAF0-5801-44C2-A587-1D8D3E48A1A5}" srcOrd="1" destOrd="0" parTransId="{F66FD98B-F9BF-48D7-AFC6-193F11E87ABF}" sibTransId="{6CCDF3D1-4464-40C1-B1E9-A0F39BDCBB13}"/>
    <dgm:cxn modelId="{CD9F6781-0460-4661-9CC4-95C1853E33C9}" type="presParOf" srcId="{1CCC6539-6A00-42BE-8F31-F4D045C30F3F}" destId="{FCDA38BD-F91D-4FA3-B3F3-9CD29D9E8536}" srcOrd="0" destOrd="0" presId="urn:microsoft.com/office/officeart/2005/8/layout/chevron2"/>
    <dgm:cxn modelId="{6CD96953-4210-4E43-A0BF-9FEE9590B3E6}" type="presParOf" srcId="{FCDA38BD-F91D-4FA3-B3F3-9CD29D9E8536}" destId="{973F1607-78EE-4E27-99B9-40E71ACEB00C}" srcOrd="0" destOrd="0" presId="urn:microsoft.com/office/officeart/2005/8/layout/chevron2"/>
    <dgm:cxn modelId="{E4978DB8-73C7-40D7-B2FD-6C91DCDBEFD2}" type="presParOf" srcId="{FCDA38BD-F91D-4FA3-B3F3-9CD29D9E8536}" destId="{5DDC4FE7-3E19-4C28-B7F7-052CF33D77D4}" srcOrd="1" destOrd="0" presId="urn:microsoft.com/office/officeart/2005/8/layout/chevron2"/>
    <dgm:cxn modelId="{7C337D60-44E4-4A5C-B255-1336DAC73006}" type="presParOf" srcId="{1CCC6539-6A00-42BE-8F31-F4D045C30F3F}" destId="{2D5CBC87-FA51-4572-8E6C-031419F30A27}" srcOrd="1" destOrd="0" presId="urn:microsoft.com/office/officeart/2005/8/layout/chevron2"/>
    <dgm:cxn modelId="{6E0F1A5E-5491-4A36-8EB4-F95555C3531C}" type="presParOf" srcId="{1CCC6539-6A00-42BE-8F31-F4D045C30F3F}" destId="{1CE43FE1-77B0-45A4-8A7B-4B46CC052907}" srcOrd="2" destOrd="0" presId="urn:microsoft.com/office/officeart/2005/8/layout/chevron2"/>
    <dgm:cxn modelId="{DEE24312-4E0E-4972-B903-05330B1D7867}" type="presParOf" srcId="{1CE43FE1-77B0-45A4-8A7B-4B46CC052907}" destId="{3426E0B2-C7B6-4EC2-9654-AC6C87E3CF0E}" srcOrd="0" destOrd="0" presId="urn:microsoft.com/office/officeart/2005/8/layout/chevron2"/>
    <dgm:cxn modelId="{EF8F482C-6180-4827-8626-3F3F8B1C7B57}" type="presParOf" srcId="{1CE43FE1-77B0-45A4-8A7B-4B46CC052907}" destId="{5136C7B1-D47E-402F-BBD7-EE76C08A89A6}" srcOrd="1" destOrd="0" presId="urn:microsoft.com/office/officeart/2005/8/layout/chevron2"/>
    <dgm:cxn modelId="{E9A912E7-5D26-4D5A-875D-6A90D902B633}" type="presParOf" srcId="{1CCC6539-6A00-42BE-8F31-F4D045C30F3F}" destId="{0BFB4A9E-7244-4D84-9F1A-0D7CE12F188F}" srcOrd="3" destOrd="0" presId="urn:microsoft.com/office/officeart/2005/8/layout/chevron2"/>
    <dgm:cxn modelId="{A461A5D6-0B7C-4DA9-B886-D40C323533A2}" type="presParOf" srcId="{1CCC6539-6A00-42BE-8F31-F4D045C30F3F}" destId="{1D5CEE25-1A61-4EC2-8510-93EE1332DD38}" srcOrd="4" destOrd="0" presId="urn:microsoft.com/office/officeart/2005/8/layout/chevron2"/>
    <dgm:cxn modelId="{BA5BF9D3-1EEF-4C2D-AEFA-81A36D060B21}" type="presParOf" srcId="{1D5CEE25-1A61-4EC2-8510-93EE1332DD38}" destId="{D6A7A852-1F44-4A17-B5AD-0F9907186D2B}" srcOrd="0" destOrd="0" presId="urn:microsoft.com/office/officeart/2005/8/layout/chevron2"/>
    <dgm:cxn modelId="{C641173F-C85E-479F-89E8-31545F58CAED}" type="presParOf" srcId="{1D5CEE25-1A61-4EC2-8510-93EE1332DD38}" destId="{CC90E7F5-912E-4ABB-B0DA-03CD8D001B14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C0F4C-DF8C-4DBE-86AB-1703B5D46F18}">
      <dsp:nvSpPr>
        <dsp:cNvPr id="0" name=""/>
        <dsp:cNvSpPr/>
      </dsp:nvSpPr>
      <dsp:spPr>
        <a:xfrm>
          <a:off x="0" y="0"/>
          <a:ext cx="1295470" cy="1978926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>
            <a:effectLst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>
              <a:effectLst/>
            </a:rPr>
            <a:t>Education</a:t>
          </a:r>
          <a:endParaRPr lang="en-US" sz="1300" b="0" kern="1200" dirty="0">
            <a:effectLst/>
          </a:endParaRPr>
        </a:p>
      </dsp:txBody>
      <dsp:txXfrm>
        <a:off x="0" y="791570"/>
        <a:ext cx="1295470" cy="791570"/>
      </dsp:txXfrm>
    </dsp:sp>
    <dsp:sp modelId="{4DD673D7-9131-4274-AEA1-D804426C28A1}">
      <dsp:nvSpPr>
        <dsp:cNvPr id="0" name=""/>
        <dsp:cNvSpPr/>
      </dsp:nvSpPr>
      <dsp:spPr>
        <a:xfrm>
          <a:off x="318244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05297-0B73-4821-9893-3A06B3AF9DE9}">
      <dsp:nvSpPr>
        <dsp:cNvPr id="0" name=""/>
        <dsp:cNvSpPr/>
      </dsp:nvSpPr>
      <dsp:spPr>
        <a:xfrm>
          <a:off x="1334335" y="0"/>
          <a:ext cx="1295470" cy="1978926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/>
            <a:t>Sports</a:t>
          </a:r>
          <a:endParaRPr lang="en-US" sz="1300" b="0" kern="1200" dirty="0"/>
        </a:p>
      </dsp:txBody>
      <dsp:txXfrm>
        <a:off x="1334335" y="791570"/>
        <a:ext cx="1295470" cy="791570"/>
      </dsp:txXfrm>
    </dsp:sp>
    <dsp:sp modelId="{AD7A71CF-6EDF-4277-840D-3E5E6D80A60C}">
      <dsp:nvSpPr>
        <dsp:cNvPr id="0" name=""/>
        <dsp:cNvSpPr/>
      </dsp:nvSpPr>
      <dsp:spPr>
        <a:xfrm>
          <a:off x="1652579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2E8F8-1C61-4555-8CEC-D7A2C4A9F35D}">
      <dsp:nvSpPr>
        <dsp:cNvPr id="0" name=""/>
        <dsp:cNvSpPr/>
      </dsp:nvSpPr>
      <dsp:spPr>
        <a:xfrm>
          <a:off x="2668670" y="0"/>
          <a:ext cx="1295470" cy="1978926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/>
            <a:t>Mental Health</a:t>
          </a:r>
          <a:endParaRPr lang="en-US" sz="1300" b="0" kern="1200" dirty="0"/>
        </a:p>
      </dsp:txBody>
      <dsp:txXfrm>
        <a:off x="2668670" y="791570"/>
        <a:ext cx="1295470" cy="791570"/>
      </dsp:txXfrm>
    </dsp:sp>
    <dsp:sp modelId="{616EE8B6-3556-410C-B47F-4FE10C2DA867}">
      <dsp:nvSpPr>
        <dsp:cNvPr id="0" name=""/>
        <dsp:cNvSpPr/>
      </dsp:nvSpPr>
      <dsp:spPr>
        <a:xfrm>
          <a:off x="2986914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65E86-CC8A-4B41-8F78-8FF14C41E544}">
      <dsp:nvSpPr>
        <dsp:cNvPr id="0" name=""/>
        <dsp:cNvSpPr/>
      </dsp:nvSpPr>
      <dsp:spPr>
        <a:xfrm>
          <a:off x="4003005" y="0"/>
          <a:ext cx="1295470" cy="1978926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0" kern="1200" dirty="0" smtClean="0"/>
            <a:t>Sleep Therapy</a:t>
          </a:r>
          <a:endParaRPr lang="en-US" sz="1300" b="0" kern="1200" dirty="0"/>
        </a:p>
      </dsp:txBody>
      <dsp:txXfrm>
        <a:off x="4003005" y="791570"/>
        <a:ext cx="1295470" cy="791570"/>
      </dsp:txXfrm>
    </dsp:sp>
    <dsp:sp modelId="{579CBED2-FBD0-42D4-BA67-A97C50FB9768}">
      <dsp:nvSpPr>
        <dsp:cNvPr id="0" name=""/>
        <dsp:cNvSpPr/>
      </dsp:nvSpPr>
      <dsp:spPr>
        <a:xfrm>
          <a:off x="4321249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5CD91-737D-44D1-AA8D-B750B9C3865E}">
      <dsp:nvSpPr>
        <dsp:cNvPr id="0" name=""/>
        <dsp:cNvSpPr/>
      </dsp:nvSpPr>
      <dsp:spPr>
        <a:xfrm>
          <a:off x="5337340" y="0"/>
          <a:ext cx="1295470" cy="1978926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0" kern="1200" dirty="0" smtClean="0"/>
            <a:t>Stress Reduction</a:t>
          </a:r>
          <a:endParaRPr lang="en-US" sz="1200" b="0" kern="1200" dirty="0"/>
        </a:p>
      </dsp:txBody>
      <dsp:txXfrm>
        <a:off x="5337340" y="791570"/>
        <a:ext cx="1295470" cy="791570"/>
      </dsp:txXfrm>
    </dsp:sp>
    <dsp:sp modelId="{DC46659C-57FA-432E-8FBF-B53416A08AC5}">
      <dsp:nvSpPr>
        <dsp:cNvPr id="0" name=""/>
        <dsp:cNvSpPr/>
      </dsp:nvSpPr>
      <dsp:spPr>
        <a:xfrm>
          <a:off x="5655584" y="118735"/>
          <a:ext cx="658982" cy="65898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2B409-07D1-4950-BA6C-C43DA6560AE9}">
      <dsp:nvSpPr>
        <dsp:cNvPr id="0" name=""/>
        <dsp:cNvSpPr/>
      </dsp:nvSpPr>
      <dsp:spPr>
        <a:xfrm>
          <a:off x="265312" y="1583140"/>
          <a:ext cx="6102186" cy="296838"/>
        </a:xfrm>
        <a:prstGeom prst="leftRightArrow">
          <a:avLst/>
        </a:prstGeom>
        <a:solidFill>
          <a:schemeClr val="bg1">
            <a:lumMod val="85000"/>
            <a:lumOff val="1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F1607-78EE-4E27-99B9-40E71ACEB00C}">
      <dsp:nvSpPr>
        <dsp:cNvPr id="0" name=""/>
        <dsp:cNvSpPr/>
      </dsp:nvSpPr>
      <dsp:spPr>
        <a:xfrm rot="5400000">
          <a:off x="-160234" y="161238"/>
          <a:ext cx="1068230" cy="747761"/>
        </a:xfrm>
        <a:prstGeom prst="chevron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 </a:t>
          </a:r>
          <a:endParaRPr lang="en-US" sz="1600" b="1" kern="1200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sp:txBody>
      <dsp:txXfrm rot="-5400000">
        <a:off x="1" y="374885"/>
        <a:ext cx="747761" cy="320469"/>
      </dsp:txXfrm>
    </dsp:sp>
    <dsp:sp modelId="{5DDC4FE7-3E19-4C28-B7F7-052CF33D77D4}">
      <dsp:nvSpPr>
        <dsp:cNvPr id="0" name=""/>
        <dsp:cNvSpPr/>
      </dsp:nvSpPr>
      <dsp:spPr>
        <a:xfrm rot="5400000">
          <a:off x="1801076" y="-1052310"/>
          <a:ext cx="694349" cy="2800979"/>
        </a:xfrm>
        <a:prstGeom prst="round2Same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b="1" kern="1200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Brainwave Entrainment</a:t>
          </a:r>
          <a:endParaRPr lang="en-US" sz="1600" b="1" kern="1200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sp:txBody>
      <dsp:txXfrm rot="-5400000">
        <a:off x="747762" y="34899"/>
        <a:ext cx="2767084" cy="626559"/>
      </dsp:txXfrm>
    </dsp:sp>
    <dsp:sp modelId="{3426E0B2-C7B6-4EC2-9654-AC6C87E3CF0E}">
      <dsp:nvSpPr>
        <dsp:cNvPr id="0" name=""/>
        <dsp:cNvSpPr/>
      </dsp:nvSpPr>
      <dsp:spPr>
        <a:xfrm rot="5400000">
          <a:off x="-160234" y="860494"/>
          <a:ext cx="1068230" cy="747761"/>
        </a:xfrm>
        <a:prstGeom prst="chevron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 </a:t>
          </a:r>
          <a:endParaRPr lang="en-US" sz="1600" b="1" kern="1200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sp:txBody>
      <dsp:txXfrm rot="-5400000">
        <a:off x="1" y="1074141"/>
        <a:ext cx="747761" cy="320469"/>
      </dsp:txXfrm>
    </dsp:sp>
    <dsp:sp modelId="{5136C7B1-D47E-402F-BBD7-EE76C08A89A6}">
      <dsp:nvSpPr>
        <dsp:cNvPr id="0" name=""/>
        <dsp:cNvSpPr/>
      </dsp:nvSpPr>
      <dsp:spPr>
        <a:xfrm rot="5400000">
          <a:off x="1801076" y="-353099"/>
          <a:ext cx="694349" cy="2800979"/>
        </a:xfrm>
        <a:prstGeom prst="round2SameRect">
          <a:avLst/>
        </a:prstGeom>
        <a:solidFill>
          <a:schemeClr val="accent1">
            <a:lumMod val="50000"/>
          </a:schemeClr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b="1" kern="1200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Binaural Beats</a:t>
          </a:r>
          <a:endParaRPr lang="en-US" sz="1600" b="1" kern="1200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sp:txBody>
      <dsp:txXfrm rot="-5400000">
        <a:off x="747762" y="734110"/>
        <a:ext cx="2767084" cy="626559"/>
      </dsp:txXfrm>
    </dsp:sp>
    <dsp:sp modelId="{D6A7A852-1F44-4A17-B5AD-0F9907186D2B}">
      <dsp:nvSpPr>
        <dsp:cNvPr id="0" name=""/>
        <dsp:cNvSpPr/>
      </dsp:nvSpPr>
      <dsp:spPr>
        <a:xfrm rot="5400000">
          <a:off x="-160234" y="1559751"/>
          <a:ext cx="1068230" cy="747761"/>
        </a:xfrm>
        <a:prstGeom prst="chevron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sp:txBody>
      <dsp:txXfrm rot="-5400000">
        <a:off x="1" y="1773398"/>
        <a:ext cx="747761" cy="320469"/>
      </dsp:txXfrm>
    </dsp:sp>
    <dsp:sp modelId="{CC90E7F5-912E-4ABB-B0DA-03CD8D001B14}">
      <dsp:nvSpPr>
        <dsp:cNvPr id="0" name=""/>
        <dsp:cNvSpPr/>
      </dsp:nvSpPr>
      <dsp:spPr>
        <a:xfrm rot="5400000">
          <a:off x="1801076" y="346111"/>
          <a:ext cx="694349" cy="2800979"/>
        </a:xfrm>
        <a:prstGeom prst="round2SameRect">
          <a:avLst/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600" b="1" kern="1200" dirty="0" smtClean="0">
              <a:solidFill>
                <a:schemeClr val="tx1"/>
              </a:solidFill>
              <a:latin typeface="Arial" pitchFamily="34" charset="0"/>
              <a:ea typeface="楷体" pitchFamily="49" charset="-122"/>
              <a:cs typeface="Arial" pitchFamily="34" charset="0"/>
            </a:rPr>
            <a:t>Music Therapy</a:t>
          </a:r>
          <a:endParaRPr lang="en-US" sz="1600" b="1" kern="1200" dirty="0">
            <a:solidFill>
              <a:schemeClr val="tx1"/>
            </a:solidFill>
            <a:latin typeface="Arial" pitchFamily="34" charset="0"/>
            <a:ea typeface="楷体" pitchFamily="49" charset="-122"/>
            <a:cs typeface="Arial" pitchFamily="34" charset="0"/>
          </a:endParaRPr>
        </a:p>
      </dsp:txBody>
      <dsp:txXfrm rot="-5400000">
        <a:off x="747762" y="1433321"/>
        <a:ext cx="2767084" cy="626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C53FC66B-9A37-496A-9EC3-F6F0C441DA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1138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64" y="4714653"/>
            <a:ext cx="5438748" cy="4466756"/>
          </a:xfrm>
          <a:prstGeom prst="rect">
            <a:avLst/>
          </a:prstGeom>
        </p:spPr>
        <p:txBody>
          <a:bodyPr vert="horz" lIns="88221" tIns="44111" rIns="88221" bIns="441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27FE27D6-507B-4894-8DCA-39AE9BEE64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7569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97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3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1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1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33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88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464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3B68704A-9B23-4808-9E6C-14C2E2BB1188}" type="datetime1">
              <a:rPr lang="en-US" smtClean="0"/>
              <a:pPr/>
              <a:t>2/18/2019</a:t>
            </a:fld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7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3B68704A-9B23-4808-9E6C-14C2E2BB1188}" type="datetime1">
              <a:rPr lang="en-US" smtClean="0"/>
              <a:pPr/>
              <a:t>2/18/2019</a:t>
            </a:fld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1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9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3B68704A-9B23-4808-9E6C-14C2E2BB1188}" type="datetime1">
              <a:rPr lang="en-US" smtClean="0"/>
              <a:pPr/>
              <a:t>2/18/2019</a:t>
            </a:fld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9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63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3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46D25C2-FDDF-4572-A3F6-43C4F20104A9}" type="datetimeFigureOut">
              <a:rPr lang="en-SG" smtClean="0"/>
              <a:t>18/2/2019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BEAFDF8-4BAE-490F-96A3-E90703BFBA3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971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9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3" name="Photo Editor Photo" r:id="rId3" imgW="1009791" imgH="4753639" progId="">
                  <p:embed/>
                </p:oleObj>
              </mc:Choice>
              <mc:Fallback>
                <p:oleObj name="Photo Editor Photo" r:id="rId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Object 3"/>
          <p:cNvGraphicFramePr>
            <a:graphicFrameLocks noChangeAspect="1"/>
          </p:cNvGraphicFramePr>
          <p:nvPr/>
        </p:nvGraphicFramePr>
        <p:xfrm>
          <a:off x="0" y="14068"/>
          <a:ext cx="9398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4" name="Photo Editor Photo" r:id="rId23" imgW="1009791" imgH="4753639" progId="">
                  <p:embed/>
                </p:oleObj>
              </mc:Choice>
              <mc:Fallback>
                <p:oleObj name="Photo Editor Photo" r:id="rId23" imgW="1009791" imgH="475363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068"/>
                        <a:ext cx="9398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7FD13B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4E5B6F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9" r:id="rId4"/>
    <p:sldLayoutId id="2147483672" r:id="rId5"/>
    <p:sldLayoutId id="2147483683" r:id="rId6"/>
    <p:sldLayoutId id="2147483686" r:id="rId7"/>
    <p:sldLayoutId id="2147483693" r:id="rId8"/>
    <p:sldLayoutId id="2147483694" r:id="rId9"/>
    <p:sldLayoutId id="2147483700" r:id="rId10"/>
    <p:sldLayoutId id="2147483701" r:id="rId11"/>
    <p:sldLayoutId id="2147483713" r:id="rId12"/>
    <p:sldLayoutId id="2147483716" r:id="rId13"/>
    <p:sldLayoutId id="2147483717" r:id="rId14"/>
    <p:sldLayoutId id="2147483718" r:id="rId15"/>
    <p:sldLayoutId id="2147483720" r:id="rId16"/>
    <p:sldLayoutId id="2147483721" r:id="rId17"/>
    <p:sldLayoutId id="2147483722" r:id="rId18"/>
    <p:sldLayoutId id="2147483723" r:id="rId19"/>
    <p:sldLayoutId id="2147483725" r:id="rId20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png"/><Relationship Id="rId4" Type="http://schemas.openxmlformats.org/officeDocument/2006/relationships/slide" Target="slide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Neuro%20Soundwave.mp4" TargetMode="External"/><Relationship Id="rId13" Type="http://schemas.openxmlformats.org/officeDocument/2006/relationships/image" Target="../media/image82.jpeg"/><Relationship Id="rId18" Type="http://schemas.openxmlformats.org/officeDocument/2006/relationships/diagramQuickStyle" Target="../diagrams/quickStyle2.xml"/><Relationship Id="rId3" Type="http://schemas.openxmlformats.org/officeDocument/2006/relationships/diagramData" Target="../diagrams/data1.xml"/><Relationship Id="rId21" Type="http://schemas.openxmlformats.org/officeDocument/2006/relationships/image" Target="../media/image85.png"/><Relationship Id="rId7" Type="http://schemas.microsoft.com/office/2007/relationships/diagramDrawing" Target="../diagrams/drawing1.xml"/><Relationship Id="rId12" Type="http://schemas.openxmlformats.org/officeDocument/2006/relationships/image" Target="../media/image81.jpeg"/><Relationship Id="rId17" Type="http://schemas.openxmlformats.org/officeDocument/2006/relationships/diagramLayout" Target="../diagrams/layout2.xml"/><Relationship Id="rId2" Type="http://schemas.openxmlformats.org/officeDocument/2006/relationships/notesSlide" Target="../notesSlides/notesSlide2.xml"/><Relationship Id="rId16" Type="http://schemas.openxmlformats.org/officeDocument/2006/relationships/diagramData" Target="../diagrams/data2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0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84.jpeg"/><Relationship Id="rId23" Type="http://schemas.openxmlformats.org/officeDocument/2006/relationships/image" Target="../media/image87.png"/><Relationship Id="rId10" Type="http://schemas.openxmlformats.org/officeDocument/2006/relationships/hyperlink" Target="music%20therapy.mp3" TargetMode="External"/><Relationship Id="rId19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9.jpeg"/><Relationship Id="rId14" Type="http://schemas.openxmlformats.org/officeDocument/2006/relationships/image" Target="../media/image83.jpeg"/><Relationship Id="rId22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1.jpe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file:///C:\Program%20Files%20(x86)\NCH%20Software\WavePad\wavepad.exe" TargetMode="External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09.jpeg"/><Relationship Id="rId2" Type="http://schemas.openxmlformats.org/officeDocument/2006/relationships/hyperlink" Target="file:///C:\Program%20Files%20(x86)\NCH%20Software\WavePad\wavepad.ex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1997%20News.mp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hyperlink" Target="AOL%20-%20Sleep%20and%20Brain%20Health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hyperlink" Target="2%20yo%20child%20reading.mp4" TargetMode="External"/><Relationship Id="rId4" Type="http://schemas.openxmlformats.org/officeDocument/2006/relationships/image" Target="../media/image13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hyperlink" Target="Testimonial%20by%20Rachel%20Yeh.mp4" TargetMode="External"/><Relationship Id="rId7" Type="http://schemas.openxmlformats.org/officeDocument/2006/relationships/hyperlink" Target="Charles%20&amp;%20Sean%20Morrier.mp4" TargetMode="External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2.jpeg"/><Relationship Id="rId5" Type="http://schemas.openxmlformats.org/officeDocument/2006/relationships/hyperlink" Target="Testimonial%20by%20Eddie%20Teo.mp4" TargetMode="External"/><Relationship Id="rId4" Type="http://schemas.openxmlformats.org/officeDocument/2006/relationships/image" Target="../media/image1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7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3.xml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5" Type="http://schemas.openxmlformats.org/officeDocument/2006/relationships/image" Target="../media/image29.jpeg"/><Relationship Id="rId10" Type="http://schemas.openxmlformats.org/officeDocument/2006/relationships/hyperlink" Target="Interview%20by%20Radio%20Station%20FM88.3.mp4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6.jpeg"/><Relationship Id="rId4" Type="http://schemas.openxmlformats.org/officeDocument/2006/relationships/hyperlink" Target="SID%20-%20Making%20a%20Difference.mp4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3.png"/><Relationship Id="rId2" Type="http://schemas.openxmlformats.org/officeDocument/2006/relationships/hyperlink" Target="SID%20-%20Making%20a%20Difference.mp4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0.png"/><Relationship Id="rId5" Type="http://schemas.openxmlformats.org/officeDocument/2006/relationships/image" Target="../media/image161.png"/><Relationship Id="rId4" Type="http://schemas.openxmlformats.org/officeDocument/2006/relationships/image" Target="../media/image1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3.png"/><Relationship Id="rId2" Type="http://schemas.openxmlformats.org/officeDocument/2006/relationships/hyperlink" Target="SID%20-%20Making%20a%20Difference.mp4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0.png"/><Relationship Id="rId5" Type="http://schemas.openxmlformats.org/officeDocument/2006/relationships/image" Target="../media/image161.png"/><Relationship Id="rId4" Type="http://schemas.openxmlformats.org/officeDocument/2006/relationships/image" Target="../media/image15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2" Type="http://schemas.openxmlformats.org/officeDocument/2006/relationships/hyperlink" Target="958%20News%20Video.mp4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11" Type="http://schemas.openxmlformats.org/officeDocument/2006/relationships/image" Target="../media/image61.jpeg"/><Relationship Id="rId5" Type="http://schemas.openxmlformats.org/officeDocument/2006/relationships/image" Target="../media/image56.jpeg"/><Relationship Id="rId15" Type="http://schemas.openxmlformats.org/officeDocument/2006/relationships/image" Target="../media/image65.jpeg"/><Relationship Id="rId10" Type="http://schemas.openxmlformats.org/officeDocument/2006/relationships/hyperlink" Target="&#28145;&#22323;&#21355;&#35270;&#20844;&#20849;&#39057;&#36947;&#20581;&#24247;&#26639;&#30446;&#37319;&#35775;.mp4" TargetMode="External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50978848_Dou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068"/>
            <a:ext cx="9144000" cy="6858000"/>
          </a:xfrm>
          <a:prstGeom prst="rect">
            <a:avLst/>
          </a:prstGeom>
        </p:spPr>
      </p:pic>
      <p:pic>
        <p:nvPicPr>
          <p:cNvPr id="13" name="Picture 12" descr="Meuro SDE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0466" y="1966443"/>
            <a:ext cx="5117655" cy="3519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9" name="WordArt 1"/>
          <p:cNvSpPr>
            <a:spLocks noChangeArrowheads="1" noChangeShapeType="1" noTextEdit="1"/>
          </p:cNvSpPr>
          <p:nvPr/>
        </p:nvSpPr>
        <p:spPr bwMode="auto">
          <a:xfrm>
            <a:off x="134911" y="2803162"/>
            <a:ext cx="8874178" cy="278817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727"/>
              </a:avLst>
            </a:prstTxWarp>
          </a:bodyPr>
          <a:lstStyle/>
          <a:p>
            <a:pPr algn="ctr" rtl="0"/>
            <a:r>
              <a:rPr lang="en-US" sz="6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Brain Power + Mental Wellness</a:t>
            </a:r>
          </a:p>
          <a:p>
            <a:pPr algn="ctr" rtl="0"/>
            <a:r>
              <a:rPr lang="en-US" sz="6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Presentation </a:t>
            </a:r>
            <a:endParaRPr lang="en-US" sz="6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367" y="450546"/>
            <a:ext cx="7533090" cy="1523185"/>
          </a:xfrm>
          <a:prstGeom prst="rect">
            <a:avLst/>
          </a:prstGeom>
          <a:noFill/>
        </p:spPr>
        <p:txBody>
          <a:bodyPr wrap="square" lIns="135772" tIns="67887" rIns="135772" bIns="67887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Enhance Brain Power   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Improve Mental Wellness</a:t>
            </a:r>
            <a:endParaRPr lang="zh-CN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1800" y="6197604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•</a:t>
            </a:r>
            <a:endParaRPr lang="en-US" sz="28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6593" y="5783003"/>
            <a:ext cx="22171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New born baby</a:t>
            </a:r>
          </a:p>
          <a:p>
            <a:pPr algn="ctr"/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with 20%</a:t>
            </a:r>
            <a:r>
              <a:rPr lang="zh-CN" altLang="en-US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neuron connections</a:t>
            </a:r>
            <a:endParaRPr lang="en-US" sz="1400" dirty="0" smtClean="0">
              <a:latin typeface="Arial" pitchFamily="34" charset="0"/>
              <a:ea typeface="KaiTi" pitchFamily="49" charset="-122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21" y="274406"/>
            <a:ext cx="5282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Human Brain Development Phases</a:t>
            </a:r>
            <a:endParaRPr lang="en-US" sz="2400" b="1" dirty="0">
              <a:latin typeface="Arial" pitchFamily="34" charset="0"/>
              <a:ea typeface="KaiTi" pitchFamily="49" charset="-122"/>
              <a:cs typeface="Arial" pitchFamily="34" charset="0"/>
            </a:endParaRPr>
          </a:p>
        </p:txBody>
      </p:sp>
      <p:pic>
        <p:nvPicPr>
          <p:cNvPr id="10" name="Picture 9" descr="100%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2120" y="1218914"/>
            <a:ext cx="1781369" cy="1294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Arc 16"/>
          <p:cNvSpPr/>
          <p:nvPr/>
        </p:nvSpPr>
        <p:spPr>
          <a:xfrm rot="16200000">
            <a:off x="1179435" y="2237410"/>
            <a:ext cx="5059662" cy="4174925"/>
          </a:xfrm>
          <a:prstGeom prst="arc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32395" y="2574662"/>
            <a:ext cx="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30-40years old</a:t>
            </a:r>
          </a:p>
          <a:p>
            <a:pPr algn="ctr"/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80%-90%</a:t>
            </a:r>
            <a:r>
              <a:rPr lang="zh-CN" altLang="en-US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neuron connections</a:t>
            </a:r>
            <a:endParaRPr lang="en-US" sz="1400" dirty="0" smtClean="0">
              <a:latin typeface="Arial" pitchFamily="34" charset="0"/>
              <a:ea typeface="KaiTi" pitchFamily="49" charset="-122"/>
              <a:cs typeface="Arial" pitchFamily="34" charset="0"/>
            </a:endParaRPr>
          </a:p>
        </p:txBody>
      </p:sp>
      <p:pic>
        <p:nvPicPr>
          <p:cNvPr id="11" name="Picture 10" descr="50%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0117" y="4422310"/>
            <a:ext cx="1765500" cy="12449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Arc 17"/>
          <p:cNvSpPr/>
          <p:nvPr/>
        </p:nvSpPr>
        <p:spPr>
          <a:xfrm>
            <a:off x="3813184" y="1788482"/>
            <a:ext cx="3877494" cy="5052154"/>
          </a:xfrm>
          <a:prstGeom prst="arc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98662" y="5738575"/>
            <a:ext cx="1947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After 60</a:t>
            </a:r>
            <a:r>
              <a:rPr lang="zh-CN" altLang="en-US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years,</a:t>
            </a:r>
          </a:p>
          <a:p>
            <a:pPr algn="ctr"/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&lt; 50%</a:t>
            </a:r>
            <a:r>
              <a:rPr lang="zh-CN" altLang="en-US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 </a:t>
            </a:r>
            <a:r>
              <a:rPr lang="en-US" altLang="zh-CN" sz="14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neuron connections</a:t>
            </a:r>
            <a:endParaRPr lang="en-US" sz="1400" dirty="0" smtClean="0">
              <a:latin typeface="Arial" pitchFamily="34" charset="0"/>
              <a:ea typeface="KaiTi" pitchFamily="49" charset="-122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772" r="1772"/>
          <a:stretch>
            <a:fillRect/>
          </a:stretch>
        </p:blipFill>
        <p:spPr bwMode="auto">
          <a:xfrm>
            <a:off x="710149" y="4463152"/>
            <a:ext cx="1809952" cy="124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 rot="18487398">
            <a:off x="955341" y="2265523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000" b="1" dirty="0" smtClean="0"/>
              <a:t>Growing Phase</a:t>
            </a:r>
            <a:endParaRPr lang="en-SG" sz="2000" b="1" dirty="0"/>
          </a:p>
        </p:txBody>
      </p:sp>
      <p:sp>
        <p:nvSpPr>
          <p:cNvPr id="14" name="TextBox 13"/>
          <p:cNvSpPr txBox="1"/>
          <p:nvPr/>
        </p:nvSpPr>
        <p:spPr>
          <a:xfrm rot="3153956">
            <a:off x="6726981" y="2266588"/>
            <a:ext cx="156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000" b="1" dirty="0" smtClean="0"/>
              <a:t>Aging Phase</a:t>
            </a:r>
            <a:endParaRPr lang="en-SG" sz="20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645546" y="5157874"/>
            <a:ext cx="3967109" cy="42197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2144926">
            <a:off x="2624378" y="3341843"/>
            <a:ext cx="173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FF00"/>
                </a:solidFill>
                <a:latin typeface="Arial" pitchFamily="34" charset="0"/>
                <a:ea typeface="楷体" pitchFamily="49" charset="-122"/>
                <a:cs typeface="Arial" pitchFamily="34" charset="0"/>
              </a:rPr>
              <a:t>Brain Stimulation</a:t>
            </a:r>
          </a:p>
          <a:p>
            <a:r>
              <a:rPr lang="en-US" altLang="zh-CN" sz="1600" dirty="0" smtClean="0">
                <a:solidFill>
                  <a:srgbClr val="FFFF00"/>
                </a:solidFill>
                <a:latin typeface="Arial" pitchFamily="34" charset="0"/>
                <a:ea typeface="楷体" pitchFamily="49" charset="-122"/>
                <a:cs typeface="Arial" pitchFamily="34" charset="0"/>
              </a:rPr>
              <a:t>Soundwave</a:t>
            </a:r>
            <a:endParaRPr lang="en-US" sz="1600" dirty="0">
              <a:solidFill>
                <a:srgbClr val="FFFF00"/>
              </a:solidFill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9137794">
            <a:off x="5126138" y="3349012"/>
            <a:ext cx="1684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600" dirty="0" smtClean="0">
                <a:solidFill>
                  <a:srgbClr val="FFFF00"/>
                </a:solidFill>
                <a:latin typeface="Arial" pitchFamily="34" charset="0"/>
                <a:ea typeface="楷体" pitchFamily="49" charset="-122"/>
                <a:cs typeface="Arial" pitchFamily="34" charset="0"/>
              </a:rPr>
              <a:t>Mental Wellness</a:t>
            </a:r>
          </a:p>
          <a:p>
            <a:pPr algn="r"/>
            <a:r>
              <a:rPr lang="en-US" altLang="zh-CN" sz="1600" dirty="0" smtClean="0">
                <a:solidFill>
                  <a:srgbClr val="FFFF00"/>
                </a:solidFill>
                <a:latin typeface="Arial" pitchFamily="34" charset="0"/>
                <a:ea typeface="楷体" pitchFamily="49" charset="-122"/>
                <a:cs typeface="Arial" pitchFamily="34" charset="0"/>
              </a:rPr>
              <a:t>Soundwave</a:t>
            </a:r>
            <a:endParaRPr lang="en-US" sz="1600" dirty="0">
              <a:solidFill>
                <a:srgbClr val="FFFF00"/>
              </a:solidFill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10800000">
            <a:off x="2244340" y="2696715"/>
            <a:ext cx="546100" cy="431800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6614804" y="2632616"/>
            <a:ext cx="520700" cy="469900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0800000" flipV="1">
            <a:off x="3753875" y="5263040"/>
            <a:ext cx="183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Dementia</a:t>
            </a:r>
            <a:endParaRPr lang="en-US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8" grpId="0" animBg="1"/>
      <p:bldP spid="20" grpId="0"/>
      <p:bldP spid="13" grpId="0"/>
      <p:bldP spid="14" grpId="0"/>
      <p:bldP spid="22" grpId="0"/>
      <p:bldP spid="25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SEhUUEhQWFhUXGB8WGRcYGBwaGBwcHCAdHh4cIR8fHygiGhwlIBwdIjEhJS0rLi4uIB8zODMtNygtLisBCgoKDg0OGxAQGzgkICUsLCwwNDQsLDAsLywsMCwvLCw0NCwsLDQ0LCwsLCwsLDcsLC0sLCwsMCwsLywsLC8vLP/AABEIALsBDgMBIgACEQEDEQH/xAAbAAACAwEBAQAAAAAAAAAAAAAABQMEBgcCAf/EAEEQAAIBAwIFAgQDBAoBAgcAAAECAwAEERIhBQYTMUEiURQyYXEjQoEHUoKRFiQzQ1NicqGxwZIl8BU0c4Oi0dP/xAAbAQACAwEBAQAAAAAAAAAAAAAAAQIDBAUGB//EADMRAAIBAgQCCAUEAwEAAAAAAAABAgMRBBIhMUFREyJxgaGx0fAFMmGR4SNCwfEUM2JS/9oADAMBAAIRAxEAPwDs1FFFeWLgoopFxrmIQXEVuEDPKjOpaRYx6WRdIz3YlxgD2NSjFydkA9opO/M9sNY1tlH6RxHIcuM5RcL62GCcLnbftXyPmi1Z0RZclwpUhXK/iAlBq06QWwQATkkY71Lop8guOaKz9jzhbyQxTMXiWVzGvUjdfVqCjJ04AJIGTtk4zsa9jmRfhHuemcJI8enO5KTGHOfqRmh0prh9AuPaKz3FOcbeIPhjI6MFKqG3/ESN9JxhyjONQXJB271PLzXaKoZpcA6s+h8qEOHLjTmMKSASwAFPoZ8guOqKAaKqAKKKKAMvzBzBNDdJDCivlEfRokZ21SaDhlOmMKvqywxXiPniNyVjhlkfqpGoUx4cSBysisXClD023z481pPhE6hl0jWV0av8oJOPbuTS+z5ZtYiGjhClSpXdttAYLjJ2Ch2AHYA1oU6WWzWotRPc88pCXWWKQuskgCIFLaIgmW+fDE6xgDc57bV6bnTQlw8kD6Y5zDGFZC8oCCQkKWB1actj2x7HDqbgFuzajH6tTPqDMrZbTq3BBwdK5XscDaqScGtbiSZmgBxLu2pgGcJoZgAdtiY2/eAIOQKsiqUk3l2393HaW5LwnjBma4IxoQRtHtgkPEsm+/uaT8K536kETNExdo4w8ihREs8kImCYL68YI3AI9QGe+NRZ8Miiz00C6lVT33CLpUbnwu1LG4LYxFCUiTSuhNT4AAUoMAtgkISobuAcZqEXTu9Baiq158URRdeGRZ3SFgg0Yfqo7B1OshU/Dk2YgjT23GdTwu+WeJJVDKHXVpcYYfQj3FLrbl2z6YVI10kqQVdtQ0Aqulw2pQoJACkAAkDuacxRhQFHYAAedh96jVdO3VVhq56oooqgAoorBc6XUy3i9KSRcRRsqK0nqbrHWFVfQ7FBj1jAG+3erKVPpJWuDZvaK55PzddlrnQERU0smuNg4USukifumQqqlRn8wyRqGK/MPM91ILqKJXRDay6fw3SdZFijdWGOwOtgBnOVOPlOblhJ3FmR0uiszzVOwe3DNIlswfqNGzp+IAvSVnQao0PrOoY3Cjzgo05tudcCpEyoYsMsqu0gPSkdX1EDUMoqktjJJGPNRjh5SV0FzoVFc4vua76GLLaCT0W6iwN6erDK+nSZANpI1BYsMK3vXy341cJiZtco+IdiEDOCosVkHTwwVkLggDdSW96l/iyte4ZjpFFZ7kri8tzFIZwupJSgZQQrLpRgwz3+bGRttWhqicHCTixhRRRUACqT8MU3C3BJ1pE0IG2nS7IxPbOcxjG/vV2imm1sAkl5ajK4DyIwna5SRSupJH1A4ypUjDsMEHY1Fb8owRgBTIAGhbuDvASy+N8kkt7/AErQUVPpZ7XCxk7jkKFgoMs2E1aB+GdKs6y6RmPOA6A5+YjYkjar9pwaGSzMSO5ilZpg22r8SQzbbbAM3YjOO9PaV8D9HVh/wpDp/wBD+tf0Gor/AA1cpynTbvrGz7v7sSUU4t+/ewtueSYXJPUmA1tIihlxGzyLM5XK76nUH1asbgYBrzPyNbuVZmcyerVIwidn1nU2Q0ZUbjYqFwNhWoqG8u0iRpJXVEUZZmOAB9TVarVHomRsiYDHaisEObLy9P8A6dCkdv4urkN6/rHEMEjyCxANeJOA38i6ZuKzEE+oRQxxbZ7Bl9S/fNaYYCrJXehHMjXcc49b2adS5mSJfGo7tjwq92P0ArPn9o9v+W3vnHfUtq+Me++DUVhynbwydYh5pQMCSeRpWUDPyls6e57Vf4DxP4q2hnC6RKgfTnOM+M+d61Q+HU0us7izsp3P7SLdULLBeO/iP4aQMf1I0gfrSrh3NvEL/qC2FpbBcArIWknTPlk9IX6ZHithms3zRD05rS5TAkE6wMcfNHL6Sre4Bww+oFXQwdGPC/aLMypxDhF4sbSScUuWfbSqLHGpc7KuAvYsQKnj4VxG32tL1GQkkpcR6gCxySrLhvmJOD704m/EnVfyxDqN/qbIQfoNTf8AjV8nG5rXKnBQULb6+nv6lk3lgo89X/Hr3nP7HgtxeGeK9v7tZ1zrjR1SIoxOiRAo3QgdvfINeLbkj4bY2VreqBpDsenL92D6kJ+ox4rZDhxN38TqGkQdFQBvu+okn22GP1plUVFLYpMBZ8lQzMRLw4WyY+ZLklgfGlVGB/771Hw3g9/aXTw299IQI+rEJz1ImXVho2BOVYHHrXuGH1rodJJGzxFAO4tXLfTMiaf54b+RpSipKzQEcHOd4F0vwuZpV2k0PGIvujM2WB748dquWH7Q7J3EUrPbSnslyhizvjZj6Tvt3pNzfYXYimliupSoAPw6RoGKgjUqOo6gcjODk/arPGuM2bl4Jo3nC7OqW8kyqdjpYqpCt2JHftWWWBpS2ViWZm7VsjI3Ffa5lHwaW0TrcMuzDEV6gtrhS0LHc49ZDw5zuBTngfO63yQxwtHHcSR63V2/s/B0qcGRs7gdsbk+Din8PqJ6bc+XaWwTmabiHEhGQiKZJW+WMe37zHsifU/pk7VPZLIEHVZWfudIwo+g84HbJ71Hw/h6wghclmOXdt3c+5P/AF2HYAVbrPUnBLJBd/F+i9slJx2QUUUVnIFa/wCHxzqFlQOAcgHwcEZ/kSPsTU0MSooVAFVQFCgYAA2AA8AV7op3drAFFFFICG6ukjAMjKoLKgLHGWY4VfuSQBUxNY7nSwF5Klv8TBFoR5NDeuXqEEI4TUuNC62Db74ONqgtOWJZZRcyGEvJKkjMpYgxG1EToMqMq0nq0nYjB71oVKOVNu3vQVzZ21wsiK8bBkYBlZTkEHcEHyCK+yTqpUE7udI2J3wW8dtlO5rnlvyJcKlshMarDEsWI5NOGVsmdSYWIkcdwNJyB6jmrUXKZaNEhkiS4innM0qEl16sc+gZxksonibScAAfQU3Rp/8AoLs3uaKwnDeUi0idRbfpxzBpLdHZ0UiApndR63ZlcggbYO53O7qurCMHZO40FLJvRdo3iZDGf9Sepf8A8TJ/Kmdc55r4415O9vatiK1Gu4mQkNqwR042HZwpYkj7e9aMDTdSpk4NNPv28bFlP5rc9B3zHzh0pDbWkZubvygOEjzvqlbsgxvjuaTw8qPcMJeKTG5fIYQAlbVCO2lPz43GW7+RTngfBYLWPRbppB9ROcsx/eZjuxpjXUo4aFJabmZti3mK9NvazSxgao42KDG2oD0j7ZxV+HOldXzYGfG+N/tvSjnME2NzgE4jJwNztvVi74m3Sjkt4jcCTGnQygaSM6ixPy/bJrQIq8X424k+GtYxNcaQzajpiiU9mkYZIz4UDJ+1V+XeVTb6TJczSlSxWMMUgTUScLGDuBkgBiw+gqnacTa0nuGvITEk7iRZlPUjXCKuh2AyuNJIJAXB70zm5utAQqSdZjjCwK0x3GRnQCBn64oAe1lOc+JKDDGqSu0c8U8miNmCRo2SS2Mdt8ZzVoc1qh/rNvcWyHtJKq9P9SjNo+7YFO54llTBOUbB2OxGx/UH/cU1a+o42vrsK7ON5bfqQTKjzN1eppEowdguM4OFAXOfFU15ZR5M305umYemJ8JCNPlYQcE/U5ppwjhAt2nKN+HK/UEePSjEevG/Zj6sbAHNZvmrpXknStUWW8jHpnBwlsQwOWcZGrI+QAk+cA05SzO5Kcs0mxm/K5hOqwmNsfMRBktj/wDbJGg/VCv2qtZXnErgyoPhrcRyGPqhZJCxABJVG0jG+Mk+DgHvViw5wg06blhBcKMSRPkHUNiV29akgkFc17HH5p8iztmZfE0+YYu47AjqN5/KBt3qJAu8V4wluEUh5Zn2SKNcyOR3OOyr7scAZ71X4Bw6QSS3NwAJpsKEB1CONfljz2JySxI2yT3FUOVVka9v2uNDTIYYgUzpVDH1NC53xqYk+5/SmvEOMPFJp+EnkTAPUj0Mv12Lhsj7UAVeJ8Tmlle2sgodAOrcOMpFqGQAv95LjfTsBtk70x4XYR2kARThEBZnc7sTuzu3lickmkfJvEFFq8jatUlzOdJB6hYyNhdJ31BdOx7DFeouVWZTmeeLLB0jEnUWPHj8QMGOd/YHtU4w0vLYthT0zS0Xi+wi/oxHdSGSbXKmosrTHLEZ+WNMBYY+3qxrbHcdyy43ypbXMekxrG6/2csYCSRsPlZWG+xANfDwGUn1X10R7DpL/useaW8wQXFjA9zb3EkoiUu8NwwdWUd8MAGUjvtscUSnfRbCnUzaLRe/E0HIHHjc25jmdTdW7NDMMjUSh09THcBu/bvmtRXMl5QlhaO6tZUF6Gd5ZHU9OUS7shUHZAcae5HvWo5V5na4kkt7iLoXUIDMmdSOp2EkbeVP13FcPF4RwbnHbyCMjS0useOQTOUjkDNgsBgjUoOCykjDqCQCVyBkVfkTUCD5GP51iW5QnkgihaWILbwNbxMoYl/kH4g20qVj0sik51HcYxWWnCMk8zsSZtuoNtxv23qK2u1kVWU7MNQyCpx9QcEfrWR4Zy+JJI7hIrJoioQRhSY4tMjszxegAs+fVsu6KckbUm5V5UZjGwELRoLZlugp1OsceCsfp+Rt1OT2LbHNWdDCz6wrnQrXikUh0q41aBIVOVYK2QCQcEZ0nv7VIL1DL0g2ZNAkxv8AKTgHPbuDWJh5HmjTEZt9TWsdszFTkdN3LBfSfTIjaCfy4BwcAU05R5ZktHUsyFRE8QCljgGZ5VAyOwVwv8NKVOkk2pBdntOEzI13H043juHeQS9Qq41xhQpXTkkEaQQcacdiMFDHwSaJ0Mk4SYsmMTnWY1tBE4VfzHrDVgA52Peui1jr3hV0txM0USv1p4pRMSh0RKEV42DepSArshQHdvG+ZUqrbd9AaM1y9wu8eJ2RG14kjYO0kUeZIIlVkMgLsFZCWyB6mbHkUy4nyretDNHEyqZJeoGEmlwwtookbVpOMSIxONyMYIr7wzhN1cBC0krRJcLCCs0iF7aFZh1ScqxZ3dQxG7BQckVPccJvi0kf44jzdESRzqGIlKmFUDOCGUZX1YA8HfNaJVOve6FY8XfK11rnaMKvVnjnciTDSIIlRojlSAeoC+dwdhtnbX8v2bw28ccjMzKNyzB27k41ADOBtnHivnLscq20SzqFlC4YBi3k43ZmOcYz6mwcjJ70i5r4rJw9NUTiQzv04oZCS3VbtpIySgPdT2zsQNqqipV30d1fh9e8nCN+J6/aReSi3SC3fRNdSrApHzBWBMjDfbCqd/8AvFQ8scvJZQNCmCpdm2XHpbsDuckDbPn6VQ5W5ehGLqRzc3Z+eeTOpWxgqqn+yAyRjANNOMcMaRklhfpzx7KTkxsp7o6gjKnwe6nceQerQodBHLxK5XUtdCCDjUFvGqXE8cTKTH+I6qTo2B3O+Rg/rTKwv4p01wyJImcakYMMjuMikfAOFSJNK92IpJZhr1KmVQA4EQJGSACN9s70v4pOYb/HDwr3DKouLfBWLR+WZ3AxG6g421FhgY7VpqfNfnqSrfNdcdfuNJY76aSUrIttGp0RK0ayGTHd332Q+FGDjckdqvcucLNtAsTMGILN6RpUamLaVGTpQZwBk4FKLzjN5akTXcduLbJD9FnaSPbIfLhQ6+CoGR338OI7eS7ByXggIGkqVEsoIB1Z36S74xsx3+XzCxWlc+3/ABmGNukSXkYbQxqZJCPJ0rnC/U4FLeXOB3SRSaDHbdS4llCvGJHCOQyg6ZAqkHVt6ttPan/BOXrazDC2hWPVjURks2PdiST+p8mmdSUSSiZ6Xl6Ygg3sjZ/K0UBjP0K9MEr9M5+tZe35X4jFI/SYRQEDTFBcDQG8sBLC2gHvoGw9zXSqMU7IeVHPhyTeTENcXh0+YSZJFP0Yo0QYfTSP1prDyjIvR0XCRrCxZEigCR5KldxrJbAJ7nvWsxRiiyDKjNywXkW7JFcr5KfhTAewViyuf4k//eV5fzFIWu/iVEDuttA0EjaEYn1Fo1YSHSdI3Olfvmum0ZpZQynOOIcwxW918UrN0pUCTxujxSejJWZFkVepgEqwXJwBjOMU0m5zt9BKa8jGTJHJGi57Fyy+lfOacX0vxYaGNVaI5SSV1DJ7FUU7O3jJ9I+p2pPxEDhau+l5LRlyR8zRuAFAJJwY392wEPnBGmzIoay+3qWdGqes9Xy9fdzzy3Fi6umbD6hHIsoXCMHX1FT2xlQO+cAZqPinNKySraWTq9xISvU+aKLSMuSezuoBxGPpnAqg3BIJLtIkcizmia4MEbgQvIhVT8v5SHBKqcEjJ851F1wSB0SPphVjcSR9P0aGXsV04x7H3BquUnJ3ZTObk7s+8F4PHaoVQszMdTyOxZ3bGNTE+f8AYUu/aCf/AE27/wDon/qtDWW4zbLxC5Nq29tAA84BI1yNvHESN8BfWce61EiTx8zNJk29pPPGpK9RTGqsRsdOt1LAH8wGD4zS++FpfyLh5LS+jH4bMDFOuMnGDtLHknIBIOTvvWvghVFCooVVGAoGAAPAHiob/h0U66ZoklX2dQw/3G1AGc4RzheR3EljeRo05UNbzRgiOTUdI1DPpPc/wt9M7zhtoIY1jBzp7k92J3Zj9SST+tcb45wQqJLuwQCKCRH05Zi/RbUxjBOFUEY04wRnH17DwjikV1Es0Dq6MMgqc42zg+xGdwdxXM+I0VSSUVvq+3gaJLL1ePH39DGJydcjojVF6FRdet8wlJ3lZowFwxkRghyVxgA6htVe15HultxGpiiISNGWN2KzlH1Mzkx4XI9PyvnzkbV0eisX+VMhZCrljhrW9ukTkkgsd3141MTpB0J6RnAAUADYdqa0UVRKTk22MKKz/O9yY7dCHaMG4gV2VipEbSKH9Q3UaScnxWabme7iCqgDIWlMUtwNPVVZNKJnK4JGcNhmI0nB3zbToOcboVzotFc2ued7wFspBEvWETCQZaEGdIgxGsFwVYtkhB2xkb1suVuIyXEGuUDOuRAyqVV1R2VZFBJIVwAwGT37mipQlBXYJjesHzpcqOK8NWV1CaZioJG8hCqv+xIH1rW8d4vFaQSTztpjjGT7n2A9yTsBWI4dwL41prviEQ1XChEhJz0oQAQufDk+okdjWn4fSbnn4IUmMuYuGyupa2CCU+l9TMgdMEFSV8+xO48EUp4Zxm7t1S3uLWSZ1UBJI3jzIB762XLjzjOe+1XooL+3ASMw3UY+VpnaKVR4DFVYSfcBauWtvPJqF4INBGyR6iQwOdWs4/TAGO+a7qmmrSJKomss9fNCy55qd2W3gglju5OyTx4VF8ykqSrKPYNuSBtmvXBoNKtDYqWcsTNeSKdBfPqYnYzvnOFT0jGCR2KfgMD3E0t1KLg2hzCrK/qeND6WyvrMXckrjVkE5xXSOHiMRIIdIiCgIExpCjsBjxQ6dteAOk1ruihYcuwxt1GXrTeZ5grSfYHAEa/5UCj6ZJNN6V8V44kDLGFeWd90hiAMhH7xyQEX/MxA+teZuCyXCk3ziOEeroxOVGkf4suQWHkqukd86qV7EbpBccfiBZIiZ5l7xQ4d8+xPyp92Ir1Ba38oBc29sPKgNO+P9WUVT+jfrVCx4qWTo8Ht41hX0/EOum3H1RR6pz9dlP7xqx/RMS//ADlxPcknOlnMcQ+gjj0gjc/Nk9t9qzVcVCGjZG7ZHxLhNop/rvEJT/le6ECf+MXTyPvmlUthy8fmntif816xP+8taWDl6ygQ6beBFG5JjX+ZJH/NUI8TN/VbeFIgM9d4hgn/ACLsWH+Y4HbvVMcXm1S8SUablqKY+Hcug+ma1B2O14w+397TSz5XsZFPwl1Og7fgXkjKPsC7AfyqnNaWbnTNM102QAkQyAf9MI2+7HtVC+4dYIUQ8Ll1ZIjwEV27nxJr079z9KsjiE3ZJt++diappu0Xd9g3uOCTW6tJDxR9KjcXSRzL/NdDj+Zqq815IIzcW7tbsfV8P8zDwXRm1rGR3Vct2B9qSRcB6arJ+NbvqLLE8D3EC5BGl/mJ7n1Arudqb8F5gTqi2YrBcD0xNGzfCSsRkLpJ9DHOdBAPsWxWqFene0Xr7299hO8KekXrz4Ls9ftzHvB+NW05McEi6o9jFgo6DxlGAZR+lNCKpXvB7e/3mjKzQtgSLlJUbGcq43KkHPkHsRnIpZbXE9pNHb3biVJSVguMaWLAZ6cg7ayASGGA2CMA4y766lN9dTM862SWt5FeQoI2jjaRwiACVdaJIDgepwjgjPsK29JuaOHpcXdokg2QSTdyNWgxAIR2K6mVj/oHgmnNRe5B7inmHipgVViXXPKdEKeC2MlmPhFG5P8A2aOGWcdjbnqSDbMk0zYXU53Zz7ZPYeBgCkfEuJrFxKRiGlkW3SKCFDlmZ2dnIGcKMKmWOAABU91Y4Q3PFJFKxkOsCZ6KEfLt3nkycAnbOMKKQif+lZK9RbK7aHGeqEQZX94IXEhHn5c/Sq/NFqlzFHcW0riZxpieKQqHQ5ZlbfGjGok4yMCmPBPiZXM856UZGI7YAZAOPVI3mT/KNlyRv3pZyssaXdxEpbClpYVPyhJHIlK/TqqR9se9WQX7nwLaSXzPZefBDC34hGOGiaJGMfw+pY1XLbrsoHk5OKznCOVbnhtuk1rclZlUNPC+n4eUgAaew0NgAa+5/WnnBZvhJntZQVR5GktpDnSwkJZo89ldWLYXbKkYzvXv9oLj4CaP80umGMe7uwCj/uqpJS+bUrbbd2ajlrjSXttHcR5Acbqe6sNmU/UEEUzrBcpp8LxS5tVOIp4VvETOyvqKSaf9R9R/St7Xn8TS6Ko4osTugooorOMVR8VYz3MWjIhjjcYPqbWHON8AfJtv5pPa88oyxEQTu0ixn8MJp1SRdUKNTg50hjk7bd9xm7exWQumd5Sk4VNai4kQFc4TXGrhGGWwNQ81BDa8OhZI1ZFaMgqvUYsDBGY+2rJ0xkjf/kVqioW1ixFZOZ4rhwJIWe3LWzwygDGuULJEGBcMGL6QNsA4yav8B5oFyIgsMhZo1kkIC6IterSGJYEk6TsobG2cZFLeELwrTbTRuqhlj6KvM4B0BUjzGz6Sy5VQxBIJG+TU1jJwqOWMRTxrIgWJVW4YasFlVWXXiXDMyjWDgnHepSjFqyiwIP2jDXJw+En0SXQZx79NWdR9sgVNxn4o56LwxRhdTSOrSOMZyAgIHbfJJ+1Uf2mJKkcV02kJa3Cy5QMzBD6CzDyoDZIH86jvLu9fHwypNGyhhKGjjjIPhc9VifuK6uCglRXWQ3TW7kl9/Q+RcKuQizW1/LMxAcLMIzDICM49CBkz4YE49jU/F7hprSPWjxGWaKKSMnDBWlVHXI8MMjI7g0v5NVumbSV5Ip7cBTCHGnR+R1IUM6Y2znuCKqcU4ffCMtJHE4iIlYpPO7S9Ng2lUbAjJAPk48e9a8sefgLLBfu8P6Oj+lFA2VQMDsAAPb6Uj4xxuKCIrbvD1WbQoDLpVnO8jgH5V3ZvJxjuau2XDbV1SVIYyHUOrFAThgCO+/bFLuYT8NPa3YjLQwmRZVjXJRZAAJQg+bSRvjfSzYBqd4pE7xS4+/uX+BTWtqp0PJNK+8k3TeR5G9yVU4Hso2UbAUm5k4h8XdJbtFO9ukYmeALpaZixA1hyp6K4yR2YkA7DB1I5rscAm8t12Bw0yKd+2QxBH61nuZ+OcIm0M90rSx56clo7PMue4Bh1HB8q21VTs4tJeJBSgv2+P4Q0XiVxp9FkygbDXLGgA/hLYFVIuOTuwVWsVYnGPiNbfbAUb1k7fhT3wV4oJWj3xccSmeQkZOdNqjBSDtgvjOO3vd4xybbxxFpJUBGSF+HtVRtKk6QnS+hOc5+tZI4RPgvH+WTU7uygvH1LnELiWXHXlhC9cQx7FY2k31EqWzKFI0hcgE5z2qbmN0gAR1e8nY5WJiBGi9tTIMIsY+uST/tnOBcBmW5kg1xxyNCWiSWNp7aRNWZQA764nyy6lU4OxxvgPOC8CaUTMjC2lWQxSxKqvDrQAB0BAYKylWxnzWXGwqQV4pabcEV16kpXyrbZcCnFBdyqqM65Y6REhdIgBkgARvHtgHOon2rynCXjZ8rB1NWCHhLYGOw/EyAdjsabXHBLtATmCYDfSA0TefJLLnt3x5pBJzDGjmMqiMM/PcWyLkZ7nq53x7eRXFlVx2W0d78LWtyObOeLjGy3fLaxch68YA6pVR2VZZQnvg6mZgPoDVPi3EGubYw9C6ElwjNbusrSIzx+tWXqFe2nPvjtmvdvxa01s16ySoFBjigc3MZILZL9MY1Y04D+keM+M9bXduOo/SIjdpGGnpSRRqxJUqulekwBGXUg5AyGxXXwOHryjmrPXltY34bD4mcbtXOhWHOVqZVlkkWBmi6c8cx0PHJGw0ppPckySYxnOBirnFrhrpocIUtY2Fw0znQSU3QBT6lGd2LgbDGN8ijPdR2zF5B1rsx/IpUsiIPzO2kRxg7tI2Mk/QAcz4hxO7mlSRZluVIXCXCrpL/MTFEpX8PIyHkAOAP17crX0CtUp07ZmdO4bJ15pbnB0HEUBIxmMAFnAO+GcnfyFU9sVevbtIY2klYIiDUzHsBXNm5r4kfT1bUSdhGsEhlO2c4ZtOPGrOnY70mj4zcLP1rxTfJEdTIQ0fQb3Cf2bMAAR38YO+ahZmdYqlJ6SOi8p2RZ5r2SPRLcsCoYYdIVAVFPkEgaiPc/SvvG9Mt9ZwsfSokudPhmTSqZHnBcsPqoqPl7mR+IOJLZQlquQzyYMsjbjSqqx6ajY6m3PgDvVLjPD/iuJAwyaJba3BEg3CSM50qw7FWUNqXvj2pF5rb5HaNljIViMBj4zsT9wMkfXFK+KcDJ6ElsVSW3BWPVkoyEANG2N8HAOruCAffM3AOL/EKyuAk8TdOaPOdLe490YepT5BprTzO1iWZ5cpmL/j13bx657ND6lQGOcFAzsFUtqQFVydzg4qxYcImkmW5vShdM9KGMkxRE7FskAvIRtqIGBsB5rxzXP1DDaIfxJnV3A/LDGwZ2PsDgKD7mvHN/4KrfxuQYMawDlJISw1qV7EgElSN80iISYXjtoT+e1mQfowb9PvW+rCci2kl1O/E5lKB06NrGe6w5yXYfvOd/oPcYrd1w8dNSq6cCyOwUUUViJGe41y71XllBJ1wtEYl9Ak1DA1tnDae6kjK74ONqg4byoY1tS0p1xAmVkGGldyzSZbO6M7FipB3wdiK1FFXdPO1rhYyFtyKi9HVJ1BHEluQ6AhooiSi4DDDDJBbz7DAqU8lqV09Vvy/lH5bn4n39/T9t61VFDxFTmKyPMiBgQQCCMEHsQfFc15U4aI7+7NqWjsoz0RDqLIZgdUjKD/ZqCdOB3/SumVz+9jex4npU/gX+t1Uj0pcIoz2/K4GT9a1/D5pTafEUzzzqCNDxwz9aMExTxRiQKT3jdVOso3nYjznIr3Zc5RFFNxFcQOR6ke3lIHg4YKQV+pxt3xU//wARvYz+JaJIP3oJhn/wkC/81T45zbLFDI8VnPlELFplCRqB5J1Et9l3NdgrLvChJHGrWEsU1sd0ikJ0qD+WOVclUG/oZWx2GAAAyh47INpbWZXH+HplQ/VWyDj/AFKp+lI4uEXNuDLayRuz4eWF10RO5HqaMjJiZvOcgnc7kmrH9JtG1zbXEJ8to6sQ/jjzt9cCncabL8vMts2zRTlxsENrKWz7AlNOPrnH1r0nG37RWU4Pu3SjX9TrJ/kDVBucrIDIuFb6KGZj+gGc14bjs0wxaWsmT/eXAMMYB84Prb7AD9KLjzM9cW43eIFDpBbrLIkCyLI00gaQ4BCGNFz4ySQDvg4wUnMnKyQEXsRkd4gep1ZGlJjKsrkM5yrAMxwDg77ZxibjEd209lDcNbmNrlZNcayK2qENKF3JHq04rUcXi1QSrjOY2GB37GnF9ZEoPrq/MRc9H8KC4jdkZJV0OhwwEymPI8fnB39q0/Jtsi2kTJq/FVZnZmZ2Z3UEksxJPt9gKyXONuzxW1nZxqzyMDGmcKqRLqDE+EDaBn6ildtzrc2VyltM9ubeAxxOyK2gL6UbDk51KSMnGMgisWLpzmtCHEl5z45PczXEUSq1vbJI7ozlI5BF87SlfUy6/wANYhgNhixxtSKHna6t9NtPbQW4IGDDEE0gkKNPqZWAOxI3Gan5ejW5e6uChKvKxQnXjBZ3II2yQXUEHIyCKp/tIliKKrPiQE4VQWZg3dcZ8+kj6gVZSwycbNFtFtTTSvbXXYkv7NJTllBk/f7OO++oeofz3qi8rxSaX31ZwR/er5XGdplB/iG3tjR8r8FmvIw7KYVOxLfMcbYXHYfX/unfE+RBIhQSZ++xBHYgjsR4NTnBwSj9z0WJ+JYKDyqaUux27HoIbS4V7YWqIgSSdAzouDIixtKyyN/eFiEyTuVk3HkrWihmRo1kQXSOzRuJMetjkFSO67AadwMYpZxqKS2zHt6ZisnfCyKhPUUDsJYH1Bc5ypUfKBTu8tRdwa4PTPErBFjYAK2QA2e4UgbeMGrobHg/iks1dTjpF7cl+H5FDit3K2lpBouLV1aTpjWOk3d1B3IG2e36irN879e5eFiA0MLdQDQACwy5Lek+jO/cDAxmnPBJElgGVYOA0L692yvpYavIz581XaeS3jito06syx4LHZFxsNWRjfPb6VN3OYqivZLVcOFt/PzELsUdri0JgYwsWJACThCASUDZXOSQ2xq7yfzdDa3Jilg+EWVFMnUY4WRQ3r1EZfqAjJbByO5zmqjQmWK7kkYNJFkZTsWG+cHfC4wF7fMd806uOGtcrbB1GnpkyMDg7qRgY205Of0ocbm2njHR6r1Xlpc1/EuF9ZlubWURzhdIkGHjkTOdDgH1L3IIIIPY1EOOXMQ/rNnJ/rtiJ17d9PpkH20n71i+E8umMyC1uZYHjYrlDlH1AEakOUzvvgDZavtc3buI+IXb20LHSJrVFCZYbCRmy0Rz2OMfUVVLqm2j8QoVZ5E7Pky5YWM0+tY1nTrH+s3cyGKVkGcRRId1GDjOwGSdyam5pjSc23CrcZ1OhlRDgR20ZBbVjtnYAeabD9mtvt/Wb7T+78S2DWh5f5ctrJWW2jCajlmJLOx/zMxLN+prn1cfBR6u50FEbAUUUVxiYUUUUAFFYcc23CSXbvGHt7frltMMiFRCAV/FZjHKz7jSoBXuav3HOWiVYmtpjJhGdUGvQsrFUPpGD2LN2wOxPar3h6gro1NFYzg3NsxAM8QJYTTkoQFjhhkCH6u3nbvv2qwnOeWSMWz9aQx6Yy6fLLHLKjFgSBtC4I8EeQQaP8apwQXRq6zXP/BHurX8Ha4hYTwH/Om+P4hkfrVK1531mSTpYtxbQXCEk9QtOXCoVAbJJUKAoJz76gBe5d5kN3NhVKR9BZNLKRIH6ssbA/bp9sA/8Bxp1Kbz22C6Ys4JzbbXIVeoscxHqgk9EqsPmUqcHamvEbJJ4nikGUkUowG2xGDvX3nPl+2u7aUTrCrFGCTSKv4bEYDZOOxwe/isZb80T2lvGt3AUVQIxdASyQsEAHUPoDAHwD3967eGq9PG9reQKlJ9nPgN1S/t0+aC5RBgaswykDsWfdM/oM/So05xyit8NcKSSuWRmjGPOqIPlfqBvVeLmThz4aa+ilPcBm0oPtH2H8WT9anm/aDYK2hJjK2M6YY3k2/hGK1dSP18vf2H+nD/AKfh6vwLFpzVbAESXSM5PyiN1I+gXGo/rvV7h/G0nkKRxz4Az1GieOPPsC4BJ+wx3pd/TGMkYtb4g76xaS4/4zXi55xxgR2N/Kx2A+GdBk+5YAAfWqnNN3uVybbuaYik3NPM0NjFrlOWIOiIfO59gPb3PisxPzPxGaaW3jghtHjA19ZzLIFcZVlCDT2x3Jrxb8BijLTXMhmmbZppTgjzhPEYHgLTWuwkm3ZGSnvbyFw6TutzODC0KqAYLdNPo1sD0nPfA3xgncimawxyWpjRB8RO4SGNzq6EUO7SuezszMW86iV7kU84ly/HMq/N6cket1bLfM2vc5bYnVnOB53pHawRWs6mWdtaAqnWACrq/N6Mh3I23K7U503OWj0NOSM03fXu/sZR8tQRQ9PDuwBYyszal8kgg7bjYCqX7M+WmupZLq5IJGFI/MCQDpz+TYjJG+Puas8V4qCGiiV5WZS2mPGp/Gt22EceffdsYxjuy/YtJ+DcjOR1I3/V4kJ/4q6TVNWW/vx8u0pxc+gpWj83l+fLtOixRhQFUAADAA2AA8V9zQxr4jAgEbg+ayu55xtvUxXN3BTLdxqmn+sxld9l6kGXQnG/qRpE1dxsR2rI2dhcWMiI0bgFtC6xpDLkkIWwUJXJZSp3AwR7dM5gAEti5Hy3QGfbXHKn/LAVzfn3ik93eCFDhC7wJvgAKdLt5zupyfbAxsSZRvwNmSNSh1zRRXkWrpq8ervoDDPffYfXevHG7OSZAsbmP1AsfVnSPy7YOfv7fzQ3HDRYpHJGkUiRqNQdSZz2/s23x32UD9a0tzcERGRVMmFDBQfm9t+2/wBferVc4UoqLUoar+SjwzgsUBzGCB0xGVPY4PzHbdtzv5xVu9vYYQBI6op9Kg+fHYCo7e6WeHVDIPUmVYYJXPnBG2PrSOG8kYS2l0sRlCKUd89ObbOTsPIOcf8AVSCMJTbc3qt+faNOT9DRyCEAxiZtJHy6dj3IH27bYxv3p/cwI6OGww0kEBCwI399jSjliPMbSMAmt9Sg6SuAAvcDAHp2+mKcXDhFZsKAo1MPlIGPuQR9RVbMVb/e2uY6/Z9IW4bZliSTAmSTk9vrWgpByCpHDrTUCD0lOCMEZ3A/QGn9eZrf7JdrPoUdgoooqoYUUUUAVW4bEUkjMa6JSxkXGza/mz7581neJ8Stuo8r2jyfDssImCx7y6l0RLlwxOt1AJGkN5HetZSufl62dndogTJ8/qYKxwBqKg6deAPVjVsN9qupzSfWuDEtjxiDqpHFZSdUJMrL+EOmFkXqKxL4IZ2VvSTmk3CeZLKGG2ZrLpSPGl2UiVDoDAxK49WW9OsBVBYKCMDYVuLHgsEJDRxgMFZc5JOHYM2SSSxZgCScn61Wh5YtU0aIyujZdLyDAyDo2bdARsh9I8Crelpa6O3b2isxRwdbK7kkhFlpNsqwPrRQF0sSkYIY5wBrBGwDDcHIDkcHWED4SOGJsaS2n5VJLEBRjPqYnBIGSTUvD+BW8Dl4YwjsCGYE5bLFyW39R1MTk5O596Y1XKtaV47cmOOmott+DoGDyFppB2eTB0/6V2VPuBn60xIr7RUKlWdR3kyUpOW5Vk4dCxy0UZPuUUn/AIqeOJV+UAfYYqte8UiiOHcaj2QZZz9lXJP8qrfFXEv9lEIl/fm3b9I1P/LD7VbGjVau9F9dPfcCg9xqT70sk43GSViDTsPEQyB93OEH6mvg4Ir73DvOfZziP/wXCn+LJ+tMkQAAAAAdgNhT/Qh/0/svXyH1V9ffvkYvmHlSe7kF0hit7hEMafM+pSc6ZCMDA8YBwfNZW5a4sXxe2rNkem4tw8yn/KcjUh847V2Co7idUUu7BVUZJOwAHmtFL4jVjaCWnJA5yatHTsOX8L49BcagrFXT5kkGhwPcg9h9apw8NNzOZ58lFOIYzsAB+cjyW759sfrr+M8tjieJX1W+kfgOFXrb4JZsjZTjAQ7+Tg7BV/RPikeQtzazDwZI3R/10HFdKOLpQ0k7S8vyL/Xt83l+fIjs+HRQ5EUaR6u+lQM/fHes5+yKcw3ktsSf7Iqc+Xgcrke2UYbewrUxchXsikT8SK57rBCq49wHJ1fY96Tc08iGwkgu+HFiY3HUV21MzMca8nJYsGKFR7ggbVCOJpzmoRd2zNOjKpFxW7NxxaQyMLdCQXGZGH5I+x/ibsP1PimUMYVQqgAAYAHYAeKzXJ/H7acHTKPiHYmWN/RIGH5dB30qNh/OtRWibXyrZHKxHVtSWy8Xxfp9DP8APKf1XX4imhmP+mOVGb/YGuX8T4jov8hWcxzTtoUbnU7IoHjJYePeuu8zWXXtLiHODJE6A/Uqa41dgXUlxeQIy/Dxw3GnVsVYfisPKkFifPbbvilHTVk6Ec9Jx7fFDS64LdXgEksiRkPqjiKatGdjqIxk48dq1FxcLDGrORpGlTgbAkhe3gbj+R+9JuHXxjaU3JKyyHUqH5CuBpVD2J75x71X4nfPNaFJLeQSugIUISuc5LZ32UAEqd9sY3q9bnGkpTai7ZV/PId8N4RFA7tECoc6igwEBA7gAd9u9QcdgWTRGY45JHyE1gYQgEl/pj6ecea9rxEkfhoWIxlmzHGD2O7DJ3PgVHweSSV2a1j+KlICmVfRboBnYSHOoA5yF1H7bVCU1FNshCFWc7xV5e9+XeMY5CjrGx9LoQhPfUgyQdu5+YZ92r5Y2R4lIYlJ+DjbE0n+K3+FGf3e2s9vyj6XLvkiaSJnuJ+q4BdbeMdOEkflz85yMrnI+btWz4T0ujH0FCxaBoVRgBcbDHisOKxkeizUuxv6/k7eE+Dxi41qvzJWstrrj9rd9y0q4GBsBsBX2iiuCdoKKKKACiiigAqpxS8MMZcRvLp3KoUDY8n1so2++at1Hcw60ZTtqUrn7jFNWvqAo4fzNFIsZkzAZQpRJGTUVfGhvQzBQxOkaiCTtXu35ps5GVUuIyzEADPcscL/ADIIHuQR3qiOS4epFITqMccURDojBhASUO49DZJyR9PIzXmDkuNQg6rnQtuucDf4aZplP3YsQfpWi1HmxajKLmW0ZWYTx4QAtvjYnSO/fLekY87d69rzDbEqomQllMigZJKjIJ28AqQfYjFIOG8lt0o+vM3VjAEegJpj0yCXbK+vJVQdXgbYO9XIeTkVJlE0oM0TRu40hsvJJKzjAwCWlbbGMAChxorj7+wajCHmCKSWGOI6xKsrB1Ow6JRWU+Q2XAx4wapXvHLd+qk8rQLFMYidejXpjRycjcIBIMnbGNzijgvKMds8bo5/DMxChERMT9MsAqgBQDGMY8E5z3qO95OV5JZFmkRpTIGICHCTJEjqNSn/AAUIPcHPcVKDpwneL7/f0Gm1qTcH4tZq0sSaIWjZw2cAsEALPq/MMHJJOfJpvYcQinBMThwp0tjuDgHBHcHBB38EHzWeueRopA6SSyGJjIwjGkaWkTpkhsajhCcA7ZJJzthxwHgqWqMq6SWOpmCKmcAAZCjfAHeo1XCXWzNsLtvUZ1meKc6QQmAg645klcOM4/CGfbcMdgex2xnNT86JK0Kqiu0JcfEiL+2MODqCAbnJwGx6tOrT6sVJHw6zu0SVQkkelVQqfQBG4dQANlIdRkd9sH2qMIwSUpaoQv4dzskgXVE4Z4oHSNcF2ecSHQMkD09J8kkfK2cY3r8N506jATwkRmOJywGoI0k00QDgnIGY13AOCSTgDNNjyla7nQwYlSGWR1ZSrSOpVg2VwZpBt4bHbaq1zy5Y26rLKTHHEEUmSeQRkI7PH1MvpfEkhI153IqxSo30TDUJudrdIxLIsqRtIYwzBBnSSGYLr1MoIPYE+cYrzPzpFGZBJHL6GmzpUNiODRrkO/YdQHAyceM7VL/RyyuoY9OXi0yKrRTOAyStqddSN6lLAHBJGwq1PyxbOZCyEmRZUb1tus+gSDvtnpr9sbUv0eKYajhWyAR53pPa/wBZm6p/sYiVi9mfs0n2G6r/ABH2r7xWQsVtYiVZly7DvHENic+Gb5V/U/lppBCqKqIAqqAqgdgBsBUl+jTzfult9Fz79uwtXVjfi/I5vzVcBeP2IkACdJtB7fiPrUsT5OyqM/vVutNZv9qPKbXsAkgz8TB649J0sw2JTPg7Bl9mApZyvzXPeQJGiabkLiZnGFXGRr09zqwSF27HPau38MmqlJRXDc5eKw0pyzLbjyRtmXIP1Fcs/Y5Zhri8jkXKGEQlSMbIzRkEfpXTuH2xjQKXZyNy7dyTv9gPYDtSi5Ag4hayKoCz9S3kIGBqIEiE42JyjAZ/eq3GxbpSsZ8LJRq5d0VhyddRemC6jZBsoniJcLjAUyK4LYG2cZ9ya9/0XvX2a6gjGw/DgZiBnOxaTAP3U1taK8+sdWStc1v4dhXLM4IytnyJbgh7lpLpxvmYgoDnORGoCA/XGa1EcYUYUAAdgBgV6orPOrOfzO5rhCMFaKsgpTwr8KWWD8v9tF/pc+tf4Xyfs602pfxS0ZjFJHjXG+cHbKN6XXP29Q+qrVuHktactpLx4eneWwe6fEYUUUVmIBRRRQAUUUUAFFFFABRRRQAUUUUAFFFFABRRWe59L/BP0i4bXDumvVp60ev5MNjTqzp3xmpQjmkkBoaRcQ4K6SNcWbLHM27o2ejNj98D5XxsJV37ZDAYrOcGv7xIznrMkUM8oXpkvMVlcRhTIC6gpjCtlsadz3NduN35iMmHMka3IXET6XKxI8TEFF1bkqPSAcHArTGhKLdmhXNpwjjaTlo2UxTp88L/ADjPZh4dD4dcg/Q5Aj5s4a9zbGKJtLGWF9W2QI5o3JGQRkBTjIIzil1tw97rrpclhJBNiC4RenKAY431KRscMzKRupC4IO9WbfjEkDrDfaRqIWO5UYikJ7Kw/uZT7H0t+U59Ig42leO6AUycpSxzDoOShaOTqPKwdG6zSztoUBXMwbTtgeMYAquvKdwsWkE5aFNQEzYaVJGbJ1AgrpIBGBkbbYGN9XPr3nGdLp4wmYxcqA4AwLdCkU+/uszD64b6VZSqVZ6LgDSNzYwlUTWE6mhQ5UbEgeCdyoOcZqxWGtOepZFDfDqiyMio7yAIpdmXEncqcLttu3p271BwnnWRYsTaHfZgxbAcvdzQaV2GQiquCNztn3qEsPU3YXRqHWW5JB1Qwdj+WWT/APmn1+Y/SshxngAsOJW97BlYJ2FrPGPlUyYWNwPbWFz9d/JqSLmmWKTMkmpc3qhTjBZLuOGEbdsBtOdhvk+9aXhFynErIGaPCyFkdA2RmOQqcMp/eTIIPtWrpqtG0lpHbT3qxzanHK9hr8Kff/ak3OtofgpHjBLwlblR5ZoWD6f1AI/WtFXx1BBB3B2NUTxtabWZ6Iphh6cNYo8W04kRXU5VlDA/QjIqSobO1SJFjjUKiAKqjsANgB9KmrI7X0LgrKSXJF7N12mDIU+FjRpFjdSgySF9LsZNQOvOkBTtnJ1dFThPLcDn3DuYOITCH+yTqyxox6TM0WqOZ5FKkjGCiAEnIJOQdqj4txq9kW6QgRqmtcBX6qhZFWOQY+YOMsR5DDHY10WirlXje+VCsc/u+Zr4YWNYypaUJcNGypJp6fTGncrks4yPm0ErUPEb26ieaSMOZEe6ZUwzKWEELIuPzDOrH64ro1FLp4/+QsYLiPM90xmNsV0I0pRjCzaljto5QO6n1SMy59th71ouWL6aTrrPgmORVVghQMrRRydiT2Z2XOfHvTuioTqRasojsFFFFUgFFFFABRRRQAUUUUAFFFFABSvma7kht3khMaupXeTOnGoBvb1ac4yQM4ztTSipRdmmBz2XmW6QyyKS2uK2eOKSIqUWTAklI1dkJJYZ2yMnAyZH5ivzpx0R/Y7iNpAwmuGh1AhxjCYcjffzit9RV/TRt8orCzlu9kmgV5QA4Z0bAKg6HZNQBJxkLnGT3q/c26yIySKrow0srAFSD3BB7ipKKoctbrQZmzFNYZMeu4tB/d7tPCP8h7zRj9w+seC2yj2vGI55IorQRSqw6kr7FUjJPcD+8dxgKfZiflwdDUUFqiFiiKpc6nKqAWbAGWx8xwAMn2qfSLdrULHn4OP1Dpp6/m9I9X323/WvhsYth009Py+kbZOdttt96sUVXmYELWiHOUQ5znKjfV3/AJ4GfepI4wowoAHsBgV6oouwCiiikAUUUUAFFFFABRRRQAUUUUAFFFFABRRRQB//2Q==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data:image/jpeg;base64,/9j/4AAQSkZJRgABAQAAAQABAAD/2wCEAAkGBxQSEhUUEhQWFhUXGB8WGRcYGBwaGBwcHCAdHh4cIR8fHygiGhwlIBwdIjEhJS0rLi4uIB8zODMtNygtLisBCgoKDg0OGxAQGzgkICUsLCwwNDQsLDAsLywsMCwvLCw0NCwsLDQ0LCwsLCwsLDcsLC0sLCwsMCwsLywsLC8vLP/AABEIALsBDgMBIgACEQEDEQH/xAAbAAACAwEBAQAAAAAAAAAAAAAABQMEBgcCAf/EAEEQAAIBAwIFAgQDBAoBAgcAAAECAwAEERIhBQYTMUEiURQyYXEjQoEHUoKRFiQzQ1NicqGxwZIl8BU0c4Oi0dP/xAAbAQACAwEBAQAAAAAAAAAAAAAAAQIDBAUGB//EADMRAAIBAgQCCAUEAwEAAAAAAAABAgMRBBIhMUFREyJxgaGx0fAFMmGR4SNCwfEUM2JS/9oADAMBAAIRAxEAPwDs1FFFeWLgoopFxrmIQXEVuEDPKjOpaRYx6WRdIz3YlxgD2NSjFydkA9opO/M9sNY1tlH6RxHIcuM5RcL62GCcLnbftXyPmi1Z0RZclwpUhXK/iAlBq06QWwQATkkY71Lop8guOaKz9jzhbyQxTMXiWVzGvUjdfVqCjJ04AJIGTtk4zsa9jmRfhHuemcJI8enO5KTGHOfqRmh0prh9AuPaKz3FOcbeIPhjI6MFKqG3/ESN9JxhyjONQXJB271PLzXaKoZpcA6s+h8qEOHLjTmMKSASwAFPoZ8guOqKAaKqAKKKKAMvzBzBNDdJDCivlEfRokZ21SaDhlOmMKvqywxXiPniNyVjhlkfqpGoUx4cSBysisXClD023z481pPhE6hl0jWV0av8oJOPbuTS+z5ZtYiGjhClSpXdttAYLjJ2Ch2AHYA1oU6WWzWotRPc88pCXWWKQuskgCIFLaIgmW+fDE6xgDc57bV6bnTQlw8kD6Y5zDGFZC8oCCQkKWB1actj2x7HDqbgFuzajH6tTPqDMrZbTq3BBwdK5XscDaqScGtbiSZmgBxLu2pgGcJoZgAdtiY2/eAIOQKsiqUk3l2393HaW5LwnjBma4IxoQRtHtgkPEsm+/uaT8K536kETNExdo4w8ihREs8kImCYL68YI3AI9QGe+NRZ8Miiz00C6lVT33CLpUbnwu1LG4LYxFCUiTSuhNT4AAUoMAtgkISobuAcZqEXTu9Baiq158URRdeGRZ3SFgg0Yfqo7B1OshU/Dk2YgjT23GdTwu+WeJJVDKHXVpcYYfQj3FLrbl2z6YVI10kqQVdtQ0Aqulw2pQoJACkAAkDuacxRhQFHYAAedh96jVdO3VVhq56oooqgAoorBc6XUy3i9KSRcRRsqK0nqbrHWFVfQ7FBj1jAG+3erKVPpJWuDZvaK55PzddlrnQERU0smuNg4USukifumQqqlRn8wyRqGK/MPM91ILqKJXRDay6fw3SdZFijdWGOwOtgBnOVOPlOblhJ3FmR0uiszzVOwe3DNIlswfqNGzp+IAvSVnQao0PrOoY3Cjzgo05tudcCpEyoYsMsqu0gPSkdX1EDUMoqktjJJGPNRjh5SV0FzoVFc4vua76GLLaCT0W6iwN6erDK+nSZANpI1BYsMK3vXy341cJiZtco+IdiEDOCosVkHTwwVkLggDdSW96l/iyte4ZjpFFZ7kri8tzFIZwupJSgZQQrLpRgwz3+bGRttWhqicHCTixhRRRUACqT8MU3C3BJ1pE0IG2nS7IxPbOcxjG/vV2imm1sAkl5ajK4DyIwna5SRSupJH1A4ypUjDsMEHY1Fb8owRgBTIAGhbuDvASy+N8kkt7/AErQUVPpZ7XCxk7jkKFgoMs2E1aB+GdKs6y6RmPOA6A5+YjYkjar9pwaGSzMSO5ilZpg22r8SQzbbbAM3YjOO9PaV8D9HVh/wpDp/wBD+tf0Gor/AA1cpynTbvrGz7v7sSUU4t+/ewtueSYXJPUmA1tIihlxGzyLM5XK76nUH1asbgYBrzPyNbuVZmcyerVIwidn1nU2Q0ZUbjYqFwNhWoqG8u0iRpJXVEUZZmOAB9TVarVHomRsiYDHaisEObLy9P8A6dCkdv4urkN6/rHEMEjyCxANeJOA38i6ZuKzEE+oRQxxbZ7Bl9S/fNaYYCrJXehHMjXcc49b2adS5mSJfGo7tjwq92P0ArPn9o9v+W3vnHfUtq+Me++DUVhynbwydYh5pQMCSeRpWUDPyls6e57Vf4DxP4q2hnC6RKgfTnOM+M+d61Q+HU0us7izsp3P7SLdULLBeO/iP4aQMf1I0gfrSrh3NvEL/qC2FpbBcArIWknTPlk9IX6ZHithms3zRD05rS5TAkE6wMcfNHL6Sre4Bww+oFXQwdGPC/aLMypxDhF4sbSScUuWfbSqLHGpc7KuAvYsQKnj4VxG32tL1GQkkpcR6gCxySrLhvmJOD704m/EnVfyxDqN/qbIQfoNTf8AjV8nG5rXKnBQULb6+nv6lk3lgo89X/Hr3nP7HgtxeGeK9v7tZ1zrjR1SIoxOiRAo3QgdvfINeLbkj4bY2VreqBpDsenL92D6kJ+ox4rZDhxN38TqGkQdFQBvu+okn22GP1plUVFLYpMBZ8lQzMRLw4WyY+ZLklgfGlVGB/771Hw3g9/aXTw299IQI+rEJz1ImXVho2BOVYHHrXuGH1rodJJGzxFAO4tXLfTMiaf54b+RpSipKzQEcHOd4F0vwuZpV2k0PGIvujM2WB748dquWH7Q7J3EUrPbSnslyhizvjZj6Tvt3pNzfYXYimliupSoAPw6RoGKgjUqOo6gcjODk/arPGuM2bl4Jo3nC7OqW8kyqdjpYqpCt2JHftWWWBpS2ViWZm7VsjI3Ffa5lHwaW0TrcMuzDEV6gtrhS0LHc49ZDw5zuBTngfO63yQxwtHHcSR63V2/s/B0qcGRs7gdsbk+Din8PqJ6bc+XaWwTmabiHEhGQiKZJW+WMe37zHsifU/pk7VPZLIEHVZWfudIwo+g84HbJ71Hw/h6wghclmOXdt3c+5P/AF2HYAVbrPUnBLJBd/F+i9slJx2QUUUVnIFa/wCHxzqFlQOAcgHwcEZ/kSPsTU0MSooVAFVQFCgYAA2AA8AV7op3drAFFFFICG6ukjAMjKoLKgLHGWY4VfuSQBUxNY7nSwF5Klv8TBFoR5NDeuXqEEI4TUuNC62Db74ONqgtOWJZZRcyGEvJKkjMpYgxG1EToMqMq0nq0nYjB71oVKOVNu3vQVzZ21wsiK8bBkYBlZTkEHcEHyCK+yTqpUE7udI2J3wW8dtlO5rnlvyJcKlshMarDEsWI5NOGVsmdSYWIkcdwNJyB6jmrUXKZaNEhkiS4innM0qEl16sc+gZxksonibScAAfQU3Rp/8AoLs3uaKwnDeUi0idRbfpxzBpLdHZ0UiApndR63ZlcggbYO53O7qurCMHZO40FLJvRdo3iZDGf9Sepf8A8TJ/Kmdc55r4415O9vatiK1Gu4mQkNqwR042HZwpYkj7e9aMDTdSpk4NNPv28bFlP5rc9B3zHzh0pDbWkZubvygOEjzvqlbsgxvjuaTw8qPcMJeKTG5fIYQAlbVCO2lPz43GW7+RTngfBYLWPRbppB9ROcsx/eZjuxpjXUo4aFJabmZti3mK9NvazSxgao42KDG2oD0j7ZxV+HOldXzYGfG+N/tvSjnME2NzgE4jJwNztvVi74m3Sjkt4jcCTGnQygaSM6ixPy/bJrQIq8X424k+GtYxNcaQzajpiiU9mkYZIz4UDJ+1V+XeVTb6TJczSlSxWMMUgTUScLGDuBkgBiw+gqnacTa0nuGvITEk7iRZlPUjXCKuh2AyuNJIJAXB70zm5utAQqSdZjjCwK0x3GRnQCBn64oAe1lOc+JKDDGqSu0c8U8miNmCRo2SS2Mdt8ZzVoc1qh/rNvcWyHtJKq9P9SjNo+7YFO54llTBOUbB2OxGx/UH/cU1a+o42vrsK7ON5bfqQTKjzN1eppEowdguM4OFAXOfFU15ZR5M305umYemJ8JCNPlYQcE/U5ppwjhAt2nKN+HK/UEePSjEevG/Zj6sbAHNZvmrpXknStUWW8jHpnBwlsQwOWcZGrI+QAk+cA05SzO5Kcs0mxm/K5hOqwmNsfMRBktj/wDbJGg/VCv2qtZXnErgyoPhrcRyGPqhZJCxABJVG0jG+Mk+DgHvViw5wg06blhBcKMSRPkHUNiV29akgkFc17HH5p8iztmZfE0+YYu47AjqN5/KBt3qJAu8V4wluEUh5Zn2SKNcyOR3OOyr7scAZ71X4Bw6QSS3NwAJpsKEB1CONfljz2JySxI2yT3FUOVVka9v2uNDTIYYgUzpVDH1NC53xqYk+5/SmvEOMPFJp+EnkTAPUj0Mv12Lhsj7UAVeJ8Tmlle2sgodAOrcOMpFqGQAv95LjfTsBtk70x4XYR2kARThEBZnc7sTuzu3lickmkfJvEFFq8jatUlzOdJB6hYyNhdJ31BdOx7DFeouVWZTmeeLLB0jEnUWPHj8QMGOd/YHtU4w0vLYthT0zS0Xi+wi/oxHdSGSbXKmosrTHLEZ+WNMBYY+3qxrbHcdyy43ypbXMekxrG6/2csYCSRsPlZWG+xANfDwGUn1X10R7DpL/useaW8wQXFjA9zb3EkoiUu8NwwdWUd8MAGUjvtscUSnfRbCnUzaLRe/E0HIHHjc25jmdTdW7NDMMjUSh09THcBu/bvmtRXMl5QlhaO6tZUF6Gd5ZHU9OUS7shUHZAcae5HvWo5V5na4kkt7iLoXUIDMmdSOp2EkbeVP13FcPF4RwbnHbyCMjS0useOQTOUjkDNgsBgjUoOCykjDqCQCVyBkVfkTUCD5GP51iW5QnkgihaWILbwNbxMoYl/kH4g20qVj0sik51HcYxWWnCMk8zsSZtuoNtxv23qK2u1kVWU7MNQyCpx9QcEfrWR4Zy+JJI7hIrJoioQRhSY4tMjszxegAs+fVsu6KckbUm5V5UZjGwELRoLZlugp1OsceCsfp+Rt1OT2LbHNWdDCz6wrnQrXikUh0q41aBIVOVYK2QCQcEZ0nv7VIL1DL0g2ZNAkxv8AKTgHPbuDWJh5HmjTEZt9TWsdszFTkdN3LBfSfTIjaCfy4BwcAU05R5ZktHUsyFRE8QCljgGZ5VAyOwVwv8NKVOkk2pBdntOEzI13H043juHeQS9Qq41xhQpXTkkEaQQcacdiMFDHwSaJ0Mk4SYsmMTnWY1tBE4VfzHrDVgA52Peui1jr3hV0txM0USv1p4pRMSh0RKEV42DepSArshQHdvG+ZUqrbd9AaM1y9wu8eJ2RG14kjYO0kUeZIIlVkMgLsFZCWyB6mbHkUy4nyretDNHEyqZJeoGEmlwwtookbVpOMSIxONyMYIr7wzhN1cBC0krRJcLCCs0iF7aFZh1ScqxZ3dQxG7BQckVPccJvi0kf44jzdESRzqGIlKmFUDOCGUZX1YA8HfNaJVOve6FY8XfK11rnaMKvVnjnciTDSIIlRojlSAeoC+dwdhtnbX8v2bw28ccjMzKNyzB27k41ADOBtnHivnLscq20SzqFlC4YBi3k43ZmOcYz6mwcjJ70i5r4rJw9NUTiQzv04oZCS3VbtpIySgPdT2zsQNqqipV30d1fh9e8nCN+J6/aReSi3SC3fRNdSrApHzBWBMjDfbCqd/8AvFQ8scvJZQNCmCpdm2XHpbsDuckDbPn6VQ5W5ehGLqRzc3Z+eeTOpWxgqqn+yAyRjANNOMcMaRklhfpzx7KTkxsp7o6gjKnwe6nceQerQodBHLxK5XUtdCCDjUFvGqXE8cTKTH+I6qTo2B3O+Rg/rTKwv4p01wyJImcakYMMjuMikfAOFSJNK92IpJZhr1KmVQA4EQJGSACN9s70v4pOYb/HDwr3DKouLfBWLR+WZ3AxG6g421FhgY7VpqfNfnqSrfNdcdfuNJY76aSUrIttGp0RK0ayGTHd332Q+FGDjckdqvcucLNtAsTMGILN6RpUamLaVGTpQZwBk4FKLzjN5akTXcduLbJD9FnaSPbIfLhQ6+CoGR338OI7eS7ByXggIGkqVEsoIB1Z36S74xsx3+XzCxWlc+3/ABmGNukSXkYbQxqZJCPJ0rnC/U4FLeXOB3SRSaDHbdS4llCvGJHCOQyg6ZAqkHVt6ttPan/BOXrazDC2hWPVjURks2PdiST+p8mmdSUSSiZ6Xl6Ygg3sjZ/K0UBjP0K9MEr9M5+tZe35X4jFI/SYRQEDTFBcDQG8sBLC2gHvoGw9zXSqMU7IeVHPhyTeTENcXh0+YSZJFP0Yo0QYfTSP1prDyjIvR0XCRrCxZEigCR5KldxrJbAJ7nvWsxRiiyDKjNywXkW7JFcr5KfhTAewViyuf4k//eV5fzFIWu/iVEDuttA0EjaEYn1Fo1YSHSdI3Olfvmum0ZpZQynOOIcwxW918UrN0pUCTxujxSejJWZFkVepgEqwXJwBjOMU0m5zt9BKa8jGTJHJGi57Fyy+lfOacX0vxYaGNVaI5SSV1DJ7FUU7O3jJ9I+p2pPxEDhau+l5LRlyR8zRuAFAJJwY392wEPnBGmzIoay+3qWdGqes9Xy9fdzzy3Fi6umbD6hHIsoXCMHX1FT2xlQO+cAZqPinNKySraWTq9xISvU+aKLSMuSezuoBxGPpnAqg3BIJLtIkcizmia4MEbgQvIhVT8v5SHBKqcEjJ851F1wSB0SPphVjcSR9P0aGXsV04x7H3BquUnJ3ZTObk7s+8F4PHaoVQszMdTyOxZ3bGNTE+f8AYUu/aCf/AE27/wDon/qtDWW4zbLxC5Nq29tAA84BI1yNvHESN8BfWce61EiTx8zNJk29pPPGpK9RTGqsRsdOt1LAH8wGD4zS++FpfyLh5LS+jH4bMDFOuMnGDtLHknIBIOTvvWvghVFCooVVGAoGAAPAHiob/h0U66ZoklX2dQw/3G1AGc4RzheR3EljeRo05UNbzRgiOTUdI1DPpPc/wt9M7zhtoIY1jBzp7k92J3Zj9SST+tcb45wQqJLuwQCKCRH05Zi/RbUxjBOFUEY04wRnH17DwjikV1Es0Dq6MMgqc42zg+xGdwdxXM+I0VSSUVvq+3gaJLL1ePH39DGJydcjojVF6FRdet8wlJ3lZowFwxkRghyVxgA6htVe15HultxGpiiISNGWN2KzlH1Mzkx4XI9PyvnzkbV0eisX+VMhZCrljhrW9ukTkkgsd3141MTpB0J6RnAAUADYdqa0UVRKTk22MKKz/O9yY7dCHaMG4gV2VipEbSKH9Q3UaScnxWabme7iCqgDIWlMUtwNPVVZNKJnK4JGcNhmI0nB3zbToOcboVzotFc2ued7wFspBEvWETCQZaEGdIgxGsFwVYtkhB2xkb1suVuIyXEGuUDOuRAyqVV1R2VZFBJIVwAwGT37mipQlBXYJjesHzpcqOK8NWV1CaZioJG8hCqv+xIH1rW8d4vFaQSTztpjjGT7n2A9yTsBWI4dwL41prviEQ1XChEhJz0oQAQufDk+okdjWn4fSbnn4IUmMuYuGyupa2CCU+l9TMgdMEFSV8+xO48EUp4Zxm7t1S3uLWSZ1UBJI3jzIB762XLjzjOe+1XooL+3ASMw3UY+VpnaKVR4DFVYSfcBauWtvPJqF4INBGyR6iQwOdWs4/TAGO+a7qmmrSJKomss9fNCy55qd2W3gglju5OyTx4VF8ykqSrKPYNuSBtmvXBoNKtDYqWcsTNeSKdBfPqYnYzvnOFT0jGCR2KfgMD3E0t1KLg2hzCrK/qeND6WyvrMXckrjVkE5xXSOHiMRIIdIiCgIExpCjsBjxQ6dteAOk1ruihYcuwxt1GXrTeZ5grSfYHAEa/5UCj6ZJNN6V8V44kDLGFeWd90hiAMhH7xyQEX/MxA+teZuCyXCk3ziOEeroxOVGkf4suQWHkqukd86qV7EbpBccfiBZIiZ5l7xQ4d8+xPyp92Ir1Ba38oBc29sPKgNO+P9WUVT+jfrVCx4qWTo8Ht41hX0/EOum3H1RR6pz9dlP7xqx/RMS//ADlxPcknOlnMcQ+gjj0gjc/Nk9t9qzVcVCGjZG7ZHxLhNop/rvEJT/le6ECf+MXTyPvmlUthy8fmntif816xP+8taWDl6ygQ6beBFG5JjX+ZJH/NUI8TN/VbeFIgM9d4hgn/ACLsWH+Y4HbvVMcXm1S8SUablqKY+Hcug+ma1B2O14w+397TSz5XsZFPwl1Og7fgXkjKPsC7AfyqnNaWbnTNM102QAkQyAf9MI2+7HtVC+4dYIUQ8Ll1ZIjwEV27nxJr079z9KsjiE3ZJt++diappu0Xd9g3uOCTW6tJDxR9KjcXSRzL/NdDj+Zqq815IIzcW7tbsfV8P8zDwXRm1rGR3Vct2B9qSRcB6arJ+NbvqLLE8D3EC5BGl/mJ7n1Arudqb8F5gTqi2YrBcD0xNGzfCSsRkLpJ9DHOdBAPsWxWqFene0Xr7299hO8KekXrz4Ls9ftzHvB+NW05McEi6o9jFgo6DxlGAZR+lNCKpXvB7e/3mjKzQtgSLlJUbGcq43KkHPkHsRnIpZbXE9pNHb3biVJSVguMaWLAZ6cg7ayASGGA2CMA4y766lN9dTM862SWt5FeQoI2jjaRwiACVdaJIDgepwjgjPsK29JuaOHpcXdokg2QSTdyNWgxAIR2K6mVj/oHgmnNRe5B7inmHipgVViXXPKdEKeC2MlmPhFG5P8A2aOGWcdjbnqSDbMk0zYXU53Zz7ZPYeBgCkfEuJrFxKRiGlkW3SKCFDlmZ2dnIGcKMKmWOAABU91Y4Q3PFJFKxkOsCZ6KEfLt3nkycAnbOMKKQif+lZK9RbK7aHGeqEQZX94IXEhHn5c/Sq/NFqlzFHcW0riZxpieKQqHQ5ZlbfGjGok4yMCmPBPiZXM856UZGI7YAZAOPVI3mT/KNlyRv3pZyssaXdxEpbClpYVPyhJHIlK/TqqR9se9WQX7nwLaSXzPZefBDC34hGOGiaJGMfw+pY1XLbrsoHk5OKznCOVbnhtuk1rclZlUNPC+n4eUgAaew0NgAa+5/WnnBZvhJntZQVR5GktpDnSwkJZo89ldWLYXbKkYzvXv9oLj4CaP80umGMe7uwCj/uqpJS+bUrbbd2ajlrjSXttHcR5Acbqe6sNmU/UEEUzrBcpp8LxS5tVOIp4VvETOyvqKSaf9R9R/St7Xn8TS6Ko4osTugooorOMVR8VYz3MWjIhjjcYPqbWHON8AfJtv5pPa88oyxEQTu0ixn8MJp1SRdUKNTg50hjk7bd9xm7exWQumd5Sk4VNai4kQFc4TXGrhGGWwNQ81BDa8OhZI1ZFaMgqvUYsDBGY+2rJ0xkjf/kVqioW1ixFZOZ4rhwJIWe3LWzwygDGuULJEGBcMGL6QNsA4yav8B5oFyIgsMhZo1kkIC6IterSGJYEk6TsobG2cZFLeELwrTbTRuqhlj6KvM4B0BUjzGz6Sy5VQxBIJG+TU1jJwqOWMRTxrIgWJVW4YasFlVWXXiXDMyjWDgnHepSjFqyiwIP2jDXJw+En0SXQZx79NWdR9sgVNxn4o56LwxRhdTSOrSOMZyAgIHbfJJ+1Uf2mJKkcV02kJa3Cy5QMzBD6CzDyoDZIH86jvLu9fHwypNGyhhKGjjjIPhc9VifuK6uCglRXWQ3TW7kl9/Q+RcKuQizW1/LMxAcLMIzDICM49CBkz4YE49jU/F7hprSPWjxGWaKKSMnDBWlVHXI8MMjI7g0v5NVumbSV5Ip7cBTCHGnR+R1IUM6Y2znuCKqcU4ffCMtJHE4iIlYpPO7S9Ng2lUbAjJAPk48e9a8sefgLLBfu8P6Oj+lFA2VQMDsAAPb6Uj4xxuKCIrbvD1WbQoDLpVnO8jgH5V3ZvJxjuau2XDbV1SVIYyHUOrFAThgCO+/bFLuYT8NPa3YjLQwmRZVjXJRZAAJQg+bSRvjfSzYBqd4pE7xS4+/uX+BTWtqp0PJNK+8k3TeR5G9yVU4Hso2UbAUm5k4h8XdJbtFO9ukYmeALpaZixA1hyp6K4yR2YkA7DB1I5rscAm8t12Bw0yKd+2QxBH61nuZ+OcIm0M90rSx56clo7PMue4Bh1HB8q21VTs4tJeJBSgv2+P4Q0XiVxp9FkygbDXLGgA/hLYFVIuOTuwVWsVYnGPiNbfbAUb1k7fhT3wV4oJWj3xccSmeQkZOdNqjBSDtgvjOO3vd4xybbxxFpJUBGSF+HtVRtKk6QnS+hOc5+tZI4RPgvH+WTU7uygvH1LnELiWXHXlhC9cQx7FY2k31EqWzKFI0hcgE5z2qbmN0gAR1e8nY5WJiBGi9tTIMIsY+uST/tnOBcBmW5kg1xxyNCWiSWNp7aRNWZQA764nyy6lU4OxxvgPOC8CaUTMjC2lWQxSxKqvDrQAB0BAYKylWxnzWXGwqQV4pabcEV16kpXyrbZcCnFBdyqqM65Y6REhdIgBkgARvHtgHOon2rynCXjZ8rB1NWCHhLYGOw/EyAdjsabXHBLtATmCYDfSA0TefJLLnt3x5pBJzDGjmMqiMM/PcWyLkZ7nq53x7eRXFlVx2W0d78LWtyObOeLjGy3fLaxch68YA6pVR2VZZQnvg6mZgPoDVPi3EGubYw9C6ElwjNbusrSIzx+tWXqFe2nPvjtmvdvxa01s16ySoFBjigc3MZILZL9MY1Y04D+keM+M9bXduOo/SIjdpGGnpSRRqxJUqulekwBGXUg5AyGxXXwOHryjmrPXltY34bD4mcbtXOhWHOVqZVlkkWBmi6c8cx0PHJGw0ppPckySYxnOBirnFrhrpocIUtY2Fw0znQSU3QBT6lGd2LgbDGN8ijPdR2zF5B1rsx/IpUsiIPzO2kRxg7tI2Mk/QAcz4hxO7mlSRZluVIXCXCrpL/MTFEpX8PIyHkAOAP17crX0CtUp07ZmdO4bJ15pbnB0HEUBIxmMAFnAO+GcnfyFU9sVevbtIY2klYIiDUzHsBXNm5r4kfT1bUSdhGsEhlO2c4ZtOPGrOnY70mj4zcLP1rxTfJEdTIQ0fQb3Cf2bMAAR38YO+ahZmdYqlJ6SOi8p2RZ5r2SPRLcsCoYYdIVAVFPkEgaiPc/SvvG9Mt9ZwsfSokudPhmTSqZHnBcsPqoqPl7mR+IOJLZQlquQzyYMsjbjSqqx6ajY6m3PgDvVLjPD/iuJAwyaJba3BEg3CSM50qw7FWUNqXvj2pF5rb5HaNljIViMBj4zsT9wMkfXFK+KcDJ6ElsVSW3BWPVkoyEANG2N8HAOruCAffM3AOL/EKyuAk8TdOaPOdLe490YepT5BprTzO1iWZ5cpmL/j13bx657ND6lQGOcFAzsFUtqQFVydzg4qxYcImkmW5vShdM9KGMkxRE7FskAvIRtqIGBsB5rxzXP1DDaIfxJnV3A/LDGwZ2PsDgKD7mvHN/4KrfxuQYMawDlJISw1qV7EgElSN80iISYXjtoT+e1mQfowb9PvW+rCci2kl1O/E5lKB06NrGe6w5yXYfvOd/oPcYrd1w8dNSq6cCyOwUUUViJGe41y71XllBJ1wtEYl9Ak1DA1tnDae6kjK74ONqg4byoY1tS0p1xAmVkGGldyzSZbO6M7FipB3wdiK1FFXdPO1rhYyFtyKi9HVJ1BHEluQ6AhooiSi4DDDDJBbz7DAqU8lqV09Vvy/lH5bn4n39/T9t61VFDxFTmKyPMiBgQQCCMEHsQfFc15U4aI7+7NqWjsoz0RDqLIZgdUjKD/ZqCdOB3/SumVz+9jex4npU/gX+t1Uj0pcIoz2/K4GT9a1/D5pTafEUzzzqCNDxwz9aMExTxRiQKT3jdVOso3nYjznIr3Zc5RFFNxFcQOR6ke3lIHg4YKQV+pxt3xU//wARvYz+JaJIP3oJhn/wkC/81T45zbLFDI8VnPlELFplCRqB5J1Et9l3NdgrLvChJHGrWEsU1sd0ikJ0qD+WOVclUG/oZWx2GAAAyh47INpbWZXH+HplQ/VWyDj/AFKp+lI4uEXNuDLayRuz4eWF10RO5HqaMjJiZvOcgnc7kmrH9JtG1zbXEJ8to6sQ/jjzt9cCncabL8vMts2zRTlxsENrKWz7AlNOPrnH1r0nG37RWU4Pu3SjX9TrJ/kDVBucrIDIuFb6KGZj+gGc14bjs0wxaWsmT/eXAMMYB84Prb7AD9KLjzM9cW43eIFDpBbrLIkCyLI00gaQ4BCGNFz4ySQDvg4wUnMnKyQEXsRkd4gep1ZGlJjKsrkM5yrAMxwDg77ZxibjEd209lDcNbmNrlZNcayK2qENKF3JHq04rUcXi1QSrjOY2GB37GnF9ZEoPrq/MRc9H8KC4jdkZJV0OhwwEymPI8fnB39q0/Jtsi2kTJq/FVZnZmZ2Z3UEksxJPt9gKyXONuzxW1nZxqzyMDGmcKqRLqDE+EDaBn6ildtzrc2VyltM9ubeAxxOyK2gL6UbDk51KSMnGMgisWLpzmtCHEl5z45PczXEUSq1vbJI7ozlI5BF87SlfUy6/wANYhgNhixxtSKHna6t9NtPbQW4IGDDEE0gkKNPqZWAOxI3Gan5ejW5e6uChKvKxQnXjBZ3II2yQXUEHIyCKp/tIliKKrPiQE4VQWZg3dcZ8+kj6gVZSwycbNFtFtTTSvbXXYkv7NJTllBk/f7OO++oeofz3qi8rxSaX31ZwR/er5XGdplB/iG3tjR8r8FmvIw7KYVOxLfMcbYXHYfX/unfE+RBIhQSZ++xBHYgjsR4NTnBwSj9z0WJ+JYKDyqaUux27HoIbS4V7YWqIgSSdAzouDIixtKyyN/eFiEyTuVk3HkrWihmRo1kQXSOzRuJMetjkFSO67AadwMYpZxqKS2zHt6ZisnfCyKhPUUDsJYH1Bc5ypUfKBTu8tRdwa4PTPErBFjYAK2QA2e4UgbeMGrobHg/iks1dTjpF7cl+H5FDit3K2lpBouLV1aTpjWOk3d1B3IG2e36irN879e5eFiA0MLdQDQACwy5Lek+jO/cDAxmnPBJElgGVYOA0L692yvpYavIz581XaeS3jito06syx4LHZFxsNWRjfPb6VN3OYqivZLVcOFt/PzELsUdri0JgYwsWJACThCASUDZXOSQ2xq7yfzdDa3Jilg+EWVFMnUY4WRQ3r1EZfqAjJbByO5zmqjQmWK7kkYNJFkZTsWG+cHfC4wF7fMd806uOGtcrbB1GnpkyMDg7qRgY205Of0ocbm2njHR6r1Xlpc1/EuF9ZlubWURzhdIkGHjkTOdDgH1L3IIIIPY1EOOXMQ/rNnJ/rtiJ17d9PpkH20n71i+E8umMyC1uZYHjYrlDlH1AEakOUzvvgDZavtc3buI+IXb20LHSJrVFCZYbCRmy0Rz2OMfUVVLqm2j8QoVZ5E7Pky5YWM0+tY1nTrH+s3cyGKVkGcRRId1GDjOwGSdyam5pjSc23CrcZ1OhlRDgR20ZBbVjtnYAeabD9mtvt/Wb7T+78S2DWh5f5ctrJWW2jCajlmJLOx/zMxLN+prn1cfBR6u50FEbAUUUVxiYUUUUAFFYcc23CSXbvGHt7frltMMiFRCAV/FZjHKz7jSoBXuav3HOWiVYmtpjJhGdUGvQsrFUPpGD2LN2wOxPar3h6gro1NFYzg3NsxAM8QJYTTkoQFjhhkCH6u3nbvv2qwnOeWSMWz9aQx6Yy6fLLHLKjFgSBtC4I8EeQQaP8apwQXRq6zXP/BHurX8Ha4hYTwH/Om+P4hkfrVK1531mSTpYtxbQXCEk9QtOXCoVAbJJUKAoJz76gBe5d5kN3NhVKR9BZNLKRIH6ssbA/bp9sA/8Bxp1Kbz22C6Ys4JzbbXIVeoscxHqgk9EqsPmUqcHamvEbJJ4nikGUkUowG2xGDvX3nPl+2u7aUTrCrFGCTSKv4bEYDZOOxwe/isZb80T2lvGt3AUVQIxdASyQsEAHUPoDAHwD3967eGq9PG9reQKlJ9nPgN1S/t0+aC5RBgaswykDsWfdM/oM/So05xyit8NcKSSuWRmjGPOqIPlfqBvVeLmThz4aa+ilPcBm0oPtH2H8WT9anm/aDYK2hJjK2M6YY3k2/hGK1dSP18vf2H+nD/AKfh6vwLFpzVbAESXSM5PyiN1I+gXGo/rvV7h/G0nkKRxz4Az1GieOPPsC4BJ+wx3pd/TGMkYtb4g76xaS4/4zXi55xxgR2N/Kx2A+GdBk+5YAAfWqnNN3uVybbuaYik3NPM0NjFrlOWIOiIfO59gPb3PisxPzPxGaaW3jghtHjA19ZzLIFcZVlCDT2x3Jrxb8BijLTXMhmmbZppTgjzhPEYHgLTWuwkm3ZGSnvbyFw6TutzODC0KqAYLdNPo1sD0nPfA3xgncimawxyWpjRB8RO4SGNzq6EUO7SuezszMW86iV7kU84ly/HMq/N6cket1bLfM2vc5bYnVnOB53pHawRWs6mWdtaAqnWACrq/N6Mh3I23K7U503OWj0NOSM03fXu/sZR8tQRQ9PDuwBYyszal8kgg7bjYCqX7M+WmupZLq5IJGFI/MCQDpz+TYjJG+Puas8V4qCGiiV5WZS2mPGp/Gt22EceffdsYxjuy/YtJ+DcjOR1I3/V4kJ/4q6TVNWW/vx8u0pxc+gpWj83l+fLtOixRhQFUAADAA2AA8V9zQxr4jAgEbg+ayu55xtvUxXN3BTLdxqmn+sxld9l6kGXQnG/qRpE1dxsR2rI2dhcWMiI0bgFtC6xpDLkkIWwUJXJZSp3AwR7dM5gAEti5Hy3QGfbXHKn/LAVzfn3ik93eCFDhC7wJvgAKdLt5zupyfbAxsSZRvwNmSNSh1zRRXkWrpq8ervoDDPffYfXevHG7OSZAsbmP1AsfVnSPy7YOfv7fzQ3HDRYpHJGkUiRqNQdSZz2/s23x32UD9a0tzcERGRVMmFDBQfm9t+2/wBferVc4UoqLUoar+SjwzgsUBzGCB0xGVPY4PzHbdtzv5xVu9vYYQBI6op9Kg+fHYCo7e6WeHVDIPUmVYYJXPnBG2PrSOG8kYS2l0sRlCKUd89ObbOTsPIOcf8AVSCMJTbc3qt+faNOT9DRyCEAxiZtJHy6dj3IH27bYxv3p/cwI6OGww0kEBCwI399jSjliPMbSMAmt9Sg6SuAAvcDAHp2+mKcXDhFZsKAo1MPlIGPuQR9RVbMVb/e2uY6/Z9IW4bZliSTAmSTk9vrWgpByCpHDrTUCD0lOCMEZ3A/QGn9eZrf7JdrPoUdgoooqoYUUUUAVW4bEUkjMa6JSxkXGza/mz7581neJ8Stuo8r2jyfDssImCx7y6l0RLlwxOt1AJGkN5HetZSufl62dndogTJ8/qYKxwBqKg6deAPVjVsN9qupzSfWuDEtjxiDqpHFZSdUJMrL+EOmFkXqKxL4IZ2VvSTmk3CeZLKGG2ZrLpSPGl2UiVDoDAxK49WW9OsBVBYKCMDYVuLHgsEJDRxgMFZc5JOHYM2SSSxZgCScn61Wh5YtU0aIyujZdLyDAyDo2bdARsh9I8Crelpa6O3b2isxRwdbK7kkhFlpNsqwPrRQF0sSkYIY5wBrBGwDDcHIDkcHWED4SOGJsaS2n5VJLEBRjPqYnBIGSTUvD+BW8Dl4YwjsCGYE5bLFyW39R1MTk5O596Y1XKtaV47cmOOmott+DoGDyFppB2eTB0/6V2VPuBn60xIr7RUKlWdR3kyUpOW5Vk4dCxy0UZPuUUn/AIqeOJV+UAfYYqte8UiiOHcaj2QZZz9lXJP8qrfFXEv9lEIl/fm3b9I1P/LD7VbGjVau9F9dPfcCg9xqT70sk43GSViDTsPEQyB93OEH6mvg4Ir73DvOfZziP/wXCn+LJ+tMkQAAAAAdgNhT/Qh/0/svXyH1V9ffvkYvmHlSe7kF0hit7hEMafM+pSc6ZCMDA8YBwfNZW5a4sXxe2rNkem4tw8yn/KcjUh847V2Co7idUUu7BVUZJOwAHmtFL4jVjaCWnJA5yatHTsOX8L49BcagrFXT5kkGhwPcg9h9apw8NNzOZ58lFOIYzsAB+cjyW759sfrr+M8tjieJX1W+kfgOFXrb4JZsjZTjAQ7+Tg7BV/RPikeQtzazDwZI3R/10HFdKOLpQ0k7S8vyL/Xt83l+fIjs+HRQ5EUaR6u+lQM/fHes5+yKcw3ktsSf7Iqc+Xgcrke2UYbewrUxchXsikT8SK57rBCq49wHJ1fY96Tc08iGwkgu+HFiY3HUV21MzMca8nJYsGKFR7ggbVCOJpzmoRd2zNOjKpFxW7NxxaQyMLdCQXGZGH5I+x/ibsP1PimUMYVQqgAAYAHYAeKzXJ/H7acHTKPiHYmWN/RIGH5dB30qNh/OtRWibXyrZHKxHVtSWy8Xxfp9DP8APKf1XX4imhmP+mOVGb/YGuX8T4jov8hWcxzTtoUbnU7IoHjJYePeuu8zWXXtLiHODJE6A/Uqa41dgXUlxeQIy/Dxw3GnVsVYfisPKkFifPbbvilHTVk6Ec9Jx7fFDS64LdXgEksiRkPqjiKatGdjqIxk48dq1FxcLDGrORpGlTgbAkhe3gbj+R+9JuHXxjaU3JKyyHUqH5CuBpVD2J75x71X4nfPNaFJLeQSugIUISuc5LZ32UAEqd9sY3q9bnGkpTai7ZV/PId8N4RFA7tECoc6igwEBA7gAd9u9QcdgWTRGY45JHyE1gYQgEl/pj6ecea9rxEkfhoWIxlmzHGD2O7DJ3PgVHweSSV2a1j+KlICmVfRboBnYSHOoA5yF1H7bVCU1FNshCFWc7xV5e9+XeMY5CjrGx9LoQhPfUgyQdu5+YZ92r5Y2R4lIYlJ+DjbE0n+K3+FGf3e2s9vyj6XLvkiaSJnuJ+q4BdbeMdOEkflz85yMrnI+btWz4T0ujH0FCxaBoVRgBcbDHisOKxkeizUuxv6/k7eE+Dxi41qvzJWstrrj9rd9y0q4GBsBsBX2iiuCdoKKKKACiiigAqpxS8MMZcRvLp3KoUDY8n1so2++at1Hcw60ZTtqUrn7jFNWvqAo4fzNFIsZkzAZQpRJGTUVfGhvQzBQxOkaiCTtXu35ps5GVUuIyzEADPcscL/ADIIHuQR3qiOS4epFITqMccURDojBhASUO49DZJyR9PIzXmDkuNQg6rnQtuucDf4aZplP3YsQfpWi1HmxajKLmW0ZWYTx4QAtvjYnSO/fLekY87d69rzDbEqomQllMigZJKjIJ28AqQfYjFIOG8lt0o+vM3VjAEegJpj0yCXbK+vJVQdXgbYO9XIeTkVJlE0oM0TRu40hsvJJKzjAwCWlbbGMAChxorj7+wajCHmCKSWGOI6xKsrB1Ow6JRWU+Q2XAx4wapXvHLd+qk8rQLFMYidejXpjRycjcIBIMnbGNzijgvKMds8bo5/DMxChERMT9MsAqgBQDGMY8E5z3qO95OV5JZFmkRpTIGICHCTJEjqNSn/AAUIPcHPcVKDpwneL7/f0Gm1qTcH4tZq0sSaIWjZw2cAsEALPq/MMHJJOfJpvYcQinBMThwp0tjuDgHBHcHBB38EHzWeueRopA6SSyGJjIwjGkaWkTpkhsajhCcA7ZJJzthxwHgqWqMq6SWOpmCKmcAAZCjfAHeo1XCXWzNsLtvUZ1meKc6QQmAg645klcOM4/CGfbcMdgex2xnNT86JK0Kqiu0JcfEiL+2MODqCAbnJwGx6tOrT6sVJHw6zu0SVQkkelVQqfQBG4dQANlIdRkd9sH2qMIwSUpaoQv4dzskgXVE4Z4oHSNcF2ecSHQMkD09J8kkfK2cY3r8N506jATwkRmOJywGoI0k00QDgnIGY13AOCSTgDNNjyla7nQwYlSGWR1ZSrSOpVg2VwZpBt4bHbaq1zy5Y26rLKTHHEEUmSeQRkI7PH1MvpfEkhI153IqxSo30TDUJudrdIxLIsqRtIYwzBBnSSGYLr1MoIPYE+cYrzPzpFGZBJHL6GmzpUNiODRrkO/YdQHAyceM7VL/RyyuoY9OXi0yKrRTOAyStqddSN6lLAHBJGwq1PyxbOZCyEmRZUb1tus+gSDvtnpr9sbUv0eKYajhWyAR53pPa/wBZm6p/sYiVi9mfs0n2G6r/ABH2r7xWQsVtYiVZly7DvHENic+Gb5V/U/lppBCqKqIAqqAqgdgBsBUl+jTzfult9Fz79uwtXVjfi/I5vzVcBeP2IkACdJtB7fiPrUsT5OyqM/vVutNZv9qPKbXsAkgz8TB649J0sw2JTPg7Bl9mApZyvzXPeQJGiabkLiZnGFXGRr09zqwSF27HPau38MmqlJRXDc5eKw0pyzLbjyRtmXIP1Fcs/Y5Zhri8jkXKGEQlSMbIzRkEfpXTuH2xjQKXZyNy7dyTv9gPYDtSi5Ag4hayKoCz9S3kIGBqIEiE42JyjAZ/eq3GxbpSsZ8LJRq5d0VhyddRemC6jZBsoniJcLjAUyK4LYG2cZ9ya9/0XvX2a6gjGw/DgZiBnOxaTAP3U1taK8+sdWStc1v4dhXLM4IytnyJbgh7lpLpxvmYgoDnORGoCA/XGa1EcYUYUAAdgBgV6orPOrOfzO5rhCMFaKsgpTwr8KWWD8v9tF/pc+tf4Xyfs602pfxS0ZjFJHjXG+cHbKN6XXP29Q+qrVuHktactpLx4eneWwe6fEYUUUVmIBRRRQAUUUUAFFFFABRRRQAUUUUAFFFFABRRWe59L/BP0i4bXDumvVp60ev5MNjTqzp3xmpQjmkkBoaRcQ4K6SNcWbLHM27o2ejNj98D5XxsJV37ZDAYrOcGv7xIznrMkUM8oXpkvMVlcRhTIC6gpjCtlsadz3NduN35iMmHMka3IXET6XKxI8TEFF1bkqPSAcHArTGhKLdmhXNpwjjaTlo2UxTp88L/ADjPZh4dD4dcg/Q5Aj5s4a9zbGKJtLGWF9W2QI5o3JGQRkBTjIIzil1tw97rrpclhJBNiC4RenKAY431KRscMzKRupC4IO9WbfjEkDrDfaRqIWO5UYikJ7Kw/uZT7H0t+U59Ig42leO6AUycpSxzDoOShaOTqPKwdG6zSztoUBXMwbTtgeMYAquvKdwsWkE5aFNQEzYaVJGbJ1AgrpIBGBkbbYGN9XPr3nGdLp4wmYxcqA4AwLdCkU+/uszD64b6VZSqVZ6LgDSNzYwlUTWE6mhQ5UbEgeCdyoOcZqxWGtOepZFDfDqiyMio7yAIpdmXEncqcLttu3p271BwnnWRYsTaHfZgxbAcvdzQaV2GQiquCNztn3qEsPU3YXRqHWW5JB1Qwdj+WWT/APmn1+Y/SshxngAsOJW97BlYJ2FrPGPlUyYWNwPbWFz9d/JqSLmmWKTMkmpc3qhTjBZLuOGEbdsBtOdhvk+9aXhFynErIGaPCyFkdA2RmOQqcMp/eTIIPtWrpqtG0lpHbT3qxzanHK9hr8Kff/ak3OtofgpHjBLwlblR5ZoWD6f1AI/WtFXx1BBB3B2NUTxtabWZ6Iphh6cNYo8W04kRXU5VlDA/QjIqSobO1SJFjjUKiAKqjsANgB9KmrI7X0LgrKSXJF7N12mDIU+FjRpFjdSgySF9LsZNQOvOkBTtnJ1dFThPLcDn3DuYOITCH+yTqyxox6TM0WqOZ5FKkjGCiAEnIJOQdqj4txq9kW6QgRqmtcBX6qhZFWOQY+YOMsR5DDHY10WirlXje+VCsc/u+Zr4YWNYypaUJcNGypJp6fTGncrks4yPm0ErUPEb26ieaSMOZEe6ZUwzKWEELIuPzDOrH64ro1FLp4/+QsYLiPM90xmNsV0I0pRjCzaljto5QO6n1SMy59th71ouWL6aTrrPgmORVVghQMrRRydiT2Z2XOfHvTuioTqRasojsFFFFUgFFFFABRRRQAUUUUAFFFFABSvma7kht3khMaupXeTOnGoBvb1ac4yQM4ztTSipRdmmBz2XmW6QyyKS2uK2eOKSIqUWTAklI1dkJJYZ2yMnAyZH5ivzpx0R/Y7iNpAwmuGh1AhxjCYcjffzit9RV/TRt8orCzlu9kmgV5QA4Z0bAKg6HZNQBJxkLnGT3q/c26yIySKrow0srAFSD3BB7ipKKoctbrQZmzFNYZMeu4tB/d7tPCP8h7zRj9w+seC2yj2vGI55IorQRSqw6kr7FUjJPcD+8dxgKfZiflwdDUUFqiFiiKpc6nKqAWbAGWx8xwAMn2qfSLdrULHn4OP1Dpp6/m9I9X323/WvhsYth009Py+kbZOdttt96sUVXmYELWiHOUQ5znKjfV3/AJ4GfepI4wowoAHsBgV6oouwCiiikAUUUUAFFFFABRRRQAUUUUAFFFFABRRRQB//2Q==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https://encrypted-tbn0.gstatic.com/images?q=tbn:ANd9GcT1WXG92D62LhT_uAo-7Xj6Sj43y1dK66Ba6aQrkCudEraG3QAtjw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8" name="AutoShape 14" descr="https://encrypted-tbn0.gstatic.com/images?q=tbn:ANd9GcT1WXG92D62LhT_uAo-7Xj6Sj43y1dK66Ba6aQrkCudEraG3QAtjw"/>
          <p:cNvSpPr>
            <a:spLocks noChangeAspect="1" noChangeArrowheads="1"/>
          </p:cNvSpPr>
          <p:nvPr/>
        </p:nvSpPr>
        <p:spPr bwMode="auto">
          <a:xfrm>
            <a:off x="155577" y="-1554163"/>
            <a:ext cx="4714875" cy="3238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44018" y="2322262"/>
            <a:ext cx="164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Original Music</a:t>
            </a:r>
            <a:endParaRPr lang="en-US" sz="1600" b="1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7028" y="4063170"/>
            <a:ext cx="1972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Neuro Soundwave</a:t>
            </a:r>
            <a:endParaRPr lang="en-US" sz="1600" b="1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2937" y="5827929"/>
            <a:ext cx="4163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Music embedded with Neuro Soundwave</a:t>
            </a:r>
            <a:endParaRPr lang="en-US" sz="1600" b="1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43010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 t="9027" b="12036"/>
          <a:stretch>
            <a:fillRect/>
          </a:stretch>
        </p:blipFill>
        <p:spPr bwMode="auto">
          <a:xfrm>
            <a:off x="1447800" y="1358764"/>
            <a:ext cx="7264400" cy="82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799" y="3120481"/>
            <a:ext cx="7277101" cy="81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t="2990" b="2990"/>
          <a:stretch>
            <a:fillRect/>
          </a:stretch>
        </p:blipFill>
        <p:spPr bwMode="auto">
          <a:xfrm>
            <a:off x="1465263" y="4869413"/>
            <a:ext cx="7246937" cy="81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326942" y="383459"/>
            <a:ext cx="6234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Background Theory of Neuro Soundwave</a:t>
            </a:r>
            <a:endParaRPr lang="en-US" sz="2400" b="1" dirty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431506" y="184144"/>
            <a:ext cx="423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What is Neuro Soundwave?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9" name="Diagram 28"/>
          <p:cNvGraphicFramePr/>
          <p:nvPr/>
        </p:nvGraphicFramePr>
        <p:xfrm>
          <a:off x="1828800" y="4531057"/>
          <a:ext cx="6632811" cy="1978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1" name="Picture 40" descr="Harmonics-songhai">
            <a:hlinkClick r:id="rId8" action="ppaction://hlinkfile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96465" y="1001403"/>
            <a:ext cx="3390822" cy="231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>
            <a:hlinkClick r:id="rId10" action="ppaction://hlinkfile"/>
          </p:cNvPr>
          <p:cNvSpPr/>
          <p:nvPr/>
        </p:nvSpPr>
        <p:spPr>
          <a:xfrm>
            <a:off x="1662668" y="1138177"/>
            <a:ext cx="600501" cy="61414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hlinkClick r:id="" action="ppaction://noaction"/>
          </p:cNvPr>
          <p:cNvSpPr/>
          <p:nvPr/>
        </p:nvSpPr>
        <p:spPr>
          <a:xfrm>
            <a:off x="1064441" y="1904726"/>
            <a:ext cx="600501" cy="61414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hlinkClick r:id="" action="ppaction://noaction"/>
          </p:cNvPr>
          <p:cNvSpPr/>
          <p:nvPr/>
        </p:nvSpPr>
        <p:spPr>
          <a:xfrm>
            <a:off x="2035721" y="2330086"/>
            <a:ext cx="814301" cy="84160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4312698" y="1856091"/>
            <a:ext cx="760044" cy="4846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5400000">
            <a:off x="6470791" y="3832976"/>
            <a:ext cx="651907" cy="484632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Education: Increasing Knowledge"/>
          <p:cNvPicPr>
            <a:picLocks noChangeAspect="1" noChangeArrowheads="1"/>
          </p:cNvPicPr>
          <p:nvPr/>
        </p:nvPicPr>
        <p:blipFill>
          <a:blip r:embed="rId11" cstate="print"/>
          <a:srcRect l="26026" r="5402" b="18371"/>
          <a:stretch>
            <a:fillRect/>
          </a:stretch>
        </p:blipFill>
        <p:spPr bwMode="auto">
          <a:xfrm>
            <a:off x="1963712" y="4638897"/>
            <a:ext cx="1028183" cy="902226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88" name="Picture 4" descr="Image result for soccer picture"/>
          <p:cNvPicPr>
            <a:picLocks noChangeAspect="1" noChangeArrowheads="1"/>
          </p:cNvPicPr>
          <p:nvPr/>
        </p:nvPicPr>
        <p:blipFill>
          <a:blip r:embed="rId12" cstate="print"/>
          <a:srcRect l="-1575" r="8819"/>
          <a:stretch>
            <a:fillRect/>
          </a:stretch>
        </p:blipFill>
        <p:spPr bwMode="auto">
          <a:xfrm>
            <a:off x="3305416" y="4652544"/>
            <a:ext cx="1015500" cy="870364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390" name="Picture 6" descr="Image result for dementia pictur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30675" y="4655300"/>
            <a:ext cx="1039518" cy="861644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629961916-612x61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973932" y="4653887"/>
            <a:ext cx="1029550" cy="862997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475417253-612x61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91682" y="4640240"/>
            <a:ext cx="1043074" cy="862998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5022737" y="3387486"/>
            <a:ext cx="37000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Extract  useful harmonics to form Neuro Soundwave</a:t>
            </a:r>
            <a:endParaRPr lang="en-US" sz="1100" b="1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graphicFrame>
        <p:nvGraphicFramePr>
          <p:cNvPr id="18" name="Diagram 17"/>
          <p:cNvGraphicFramePr/>
          <p:nvPr/>
        </p:nvGraphicFramePr>
        <p:xfrm>
          <a:off x="598717" y="1017580"/>
          <a:ext cx="3548741" cy="2797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pic>
        <p:nvPicPr>
          <p:cNvPr id="20" name="Picture 6" descr="http://www.transparentpng.com/download/musical-notes/music-notes-png-photo-19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1210349">
            <a:off x="755050" y="2784142"/>
            <a:ext cx="571095" cy="580617"/>
          </a:xfrm>
          <a:prstGeom prst="rect">
            <a:avLst/>
          </a:prstGeom>
          <a:noFill/>
        </p:spPr>
      </p:pic>
      <p:pic>
        <p:nvPicPr>
          <p:cNvPr id="22" name="Picture 8" descr="http://www.stickpng.com/assets/images/586c2ff4052925979c0768de.png"/>
          <p:cNvPicPr>
            <a:picLocks noChangeAspect="1" noChangeArrowheads="1"/>
          </p:cNvPicPr>
          <p:nvPr/>
        </p:nvPicPr>
        <p:blipFill>
          <a:blip r:embed="rId22" cstate="print"/>
          <a:srcRect r="53740"/>
          <a:stretch>
            <a:fillRect/>
          </a:stretch>
        </p:blipFill>
        <p:spPr bwMode="auto">
          <a:xfrm>
            <a:off x="633933" y="2182341"/>
            <a:ext cx="327560" cy="354005"/>
          </a:xfrm>
          <a:prstGeom prst="rect">
            <a:avLst/>
          </a:prstGeom>
          <a:noFill/>
        </p:spPr>
      </p:pic>
      <p:pic>
        <p:nvPicPr>
          <p:cNvPr id="23" name="Picture 12" descr="https://s3.amazonaws.com/peoplepng/wp-content/uploads/2018/02/14092348/Abstract-Colors-Transparent-Background-1024x557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10800000" flipV="1">
            <a:off x="647378" y="1426994"/>
            <a:ext cx="658908" cy="358410"/>
          </a:xfrm>
          <a:prstGeom prst="rect">
            <a:avLst/>
          </a:prstGeom>
          <a:noFill/>
        </p:spPr>
      </p:pic>
      <p:pic>
        <p:nvPicPr>
          <p:cNvPr id="24" name="Picture 8" descr="http://www.stickpng.com/assets/images/586c2ff4052925979c0768de.png"/>
          <p:cNvPicPr>
            <a:picLocks noChangeAspect="1" noChangeArrowheads="1"/>
          </p:cNvPicPr>
          <p:nvPr/>
        </p:nvPicPr>
        <p:blipFill>
          <a:blip r:embed="rId22" cstate="print"/>
          <a:srcRect l="48425"/>
          <a:stretch>
            <a:fillRect/>
          </a:stretch>
        </p:blipFill>
        <p:spPr bwMode="auto">
          <a:xfrm>
            <a:off x="943921" y="2181060"/>
            <a:ext cx="365186" cy="354005"/>
          </a:xfrm>
          <a:prstGeom prst="rect">
            <a:avLst/>
          </a:prstGeom>
          <a:noFill/>
        </p:spPr>
      </p:pic>
      <p:sp>
        <p:nvSpPr>
          <p:cNvPr id="27" name="TextBox 26">
            <a:hlinkClick r:id="" action="ppaction://noaction"/>
          </p:cNvPr>
          <p:cNvSpPr txBox="1"/>
          <p:nvPr/>
        </p:nvSpPr>
        <p:spPr>
          <a:xfrm>
            <a:off x="1409700" y="1168400"/>
            <a:ext cx="2638864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  </a:t>
            </a:r>
            <a:r>
              <a:rPr lang="en-US" altLang="zh-CN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Brainwave Entrainment</a:t>
            </a:r>
            <a:r>
              <a:rPr lang="zh-CN" altLang="en-US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 </a:t>
            </a:r>
            <a:endParaRPr lang="en-US" sz="1600" b="1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28" name="TextBox 27">
            <a:hlinkClick r:id="" action="ppaction://noaction"/>
          </p:cNvPr>
          <p:cNvSpPr txBox="1"/>
          <p:nvPr/>
        </p:nvSpPr>
        <p:spPr>
          <a:xfrm>
            <a:off x="1409700" y="1879600"/>
            <a:ext cx="1794081" cy="3385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  </a:t>
            </a:r>
            <a:r>
              <a:rPr lang="en-US" altLang="zh-CN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Binaural Beats</a:t>
            </a:r>
            <a:r>
              <a:rPr lang="zh-CN" altLang="en-US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 </a:t>
            </a:r>
            <a:endParaRPr lang="en-US" sz="1600" b="1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2400" y="2590800"/>
            <a:ext cx="1624547" cy="33855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SG" altLang="zh-CN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Wave </a:t>
            </a:r>
            <a:r>
              <a:rPr lang="en-US" altLang="zh-CN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Therapy</a:t>
            </a:r>
            <a:r>
              <a:rPr lang="zh-CN" altLang="en-US" sz="1600" b="1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 </a:t>
            </a:r>
            <a:endParaRPr lang="en-US" sz="1600" b="1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336775" y="297754"/>
            <a:ext cx="649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/>
            <a:r>
              <a:rPr lang="en-US" altLang="zh-CN" sz="24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Effect of Neuro Soundwave on Human Brains</a:t>
            </a:r>
          </a:p>
        </p:txBody>
      </p:sp>
      <p:pic>
        <p:nvPicPr>
          <p:cNvPr id="13" name="Picture 12" descr="unstimula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3105" y="1283268"/>
            <a:ext cx="2729035" cy="4174881"/>
          </a:xfrm>
          <a:prstGeom prst="rect">
            <a:avLst/>
          </a:prstGeom>
        </p:spPr>
      </p:pic>
      <p:pic>
        <p:nvPicPr>
          <p:cNvPr id="14" name="Picture 13" descr="stimula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7556" y="1289618"/>
            <a:ext cx="2819400" cy="41748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0800000" flipV="1">
            <a:off x="1082861" y="5545387"/>
            <a:ext cx="298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Unstimulated Neural Network in Brain</a:t>
            </a:r>
            <a:endParaRPr lang="en-US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5043765" y="5553980"/>
            <a:ext cx="290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After 2 months of </a:t>
            </a:r>
          </a:p>
          <a:p>
            <a:pPr algn="ctr"/>
            <a:r>
              <a:rPr lang="en-US" altLang="zh-CN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Soundwave Stimulation</a:t>
            </a:r>
            <a:endParaRPr lang="en-US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 result for technology image"/>
          <p:cNvPicPr>
            <a:picLocks noChangeAspect="1" noChangeArrowheads="1"/>
          </p:cNvPicPr>
          <p:nvPr/>
        </p:nvPicPr>
        <p:blipFill>
          <a:blip r:embed="rId2" cstate="print"/>
          <a:srcRect l="14400" r="5143"/>
          <a:stretch>
            <a:fillRect/>
          </a:stretch>
        </p:blipFill>
        <p:spPr bwMode="auto">
          <a:xfrm>
            <a:off x="7125934" y="5353050"/>
            <a:ext cx="2018066" cy="150495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9138" y="1728561"/>
            <a:ext cx="7471917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Reinventing learning:</a:t>
            </a:r>
          </a:p>
          <a:p>
            <a:pPr algn="ctr"/>
            <a:endParaRPr lang="en-US" altLang="zh-CN" sz="1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Quicker knowledge absorption  </a:t>
            </a:r>
            <a:r>
              <a:rPr lang="en-US" altLang="zh-CN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●</a:t>
            </a:r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Longer memory retention</a:t>
            </a:r>
          </a:p>
          <a:p>
            <a:pPr algn="ctr"/>
            <a:endParaRPr lang="en-US" sz="7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Focus &amp; concentration</a:t>
            </a:r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●</a:t>
            </a:r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Enhanced sensory perception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2897" y="289285"/>
            <a:ext cx="6942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Our technology will change the way we learn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7284" y="3439181"/>
            <a:ext cx="641878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24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Neuro Soundwave Technology</a:t>
            </a:r>
            <a:r>
              <a:rPr lang="zh-CN" altLang="en-US" sz="24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 </a:t>
            </a:r>
            <a:endParaRPr lang="en-US" altLang="zh-CN" sz="2400" b="1" spc="50" dirty="0" smtClean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altLang="zh-CN" sz="24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 - Exercise your brain cells</a:t>
            </a:r>
          </a:p>
          <a:p>
            <a:pPr algn="ctr">
              <a:spcAft>
                <a:spcPts val="600"/>
              </a:spcAft>
            </a:pPr>
            <a:r>
              <a:rPr lang="zh-CN" altLang="en-US" sz="24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 </a:t>
            </a:r>
            <a:r>
              <a:rPr lang="en-US" altLang="zh-CN" sz="24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-</a:t>
            </a:r>
            <a:r>
              <a:rPr lang="zh-CN" altLang="en-US" sz="24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 </a:t>
            </a:r>
            <a:r>
              <a:rPr lang="en-US" altLang="zh-CN" sz="24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Physical method, non invasive</a:t>
            </a:r>
          </a:p>
          <a:p>
            <a:pPr algn="ctr">
              <a:spcAft>
                <a:spcPts val="600"/>
              </a:spcAft>
            </a:pPr>
            <a:r>
              <a:rPr lang="en-US" sz="2400" b="1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 - No side effect</a:t>
            </a:r>
            <a:endParaRPr lang="en-US" b="1" spc="50" dirty="0" smtClean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 l="23819"/>
          <a:stretch>
            <a:fillRect/>
          </a:stretch>
        </p:blipFill>
        <p:spPr bwMode="auto">
          <a:xfrm>
            <a:off x="3" y="0"/>
            <a:ext cx="928817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88599" y="701857"/>
            <a:ext cx="5614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Code Products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8" name="Picture 7" descr="睡眠耳机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75552">
            <a:off x="1210612" y="5001988"/>
            <a:ext cx="824248" cy="629257"/>
          </a:xfrm>
          <a:prstGeom prst="rect">
            <a:avLst/>
          </a:prstGeom>
        </p:spPr>
      </p:pic>
      <p:pic>
        <p:nvPicPr>
          <p:cNvPr id="9" name="Picture 8" descr="Untitled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81964">
            <a:off x="1800878" y="5625843"/>
            <a:ext cx="1147359" cy="1000383"/>
          </a:xfrm>
          <a:prstGeom prst="rect">
            <a:avLst/>
          </a:prstGeom>
        </p:spPr>
      </p:pic>
      <p:pic>
        <p:nvPicPr>
          <p:cNvPr id="12" name="Picture 11" descr="B19-3.jp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00801" y="5230754"/>
            <a:ext cx="1085535" cy="1354655"/>
          </a:xfrm>
          <a:prstGeom prst="rect">
            <a:avLst/>
          </a:prstGeom>
        </p:spPr>
      </p:pic>
      <p:grpSp>
        <p:nvGrpSpPr>
          <p:cNvPr id="2" name="Group 16"/>
          <p:cNvGrpSpPr/>
          <p:nvPr/>
        </p:nvGrpSpPr>
        <p:grpSpPr>
          <a:xfrm>
            <a:off x="7875270" y="5099229"/>
            <a:ext cx="1019497" cy="1462936"/>
            <a:chOff x="3515710" y="2432377"/>
            <a:chExt cx="1701261" cy="2441240"/>
          </a:xfrm>
        </p:grpSpPr>
        <p:pic>
          <p:nvPicPr>
            <p:cNvPr id="14" name="Picture 13" descr="Untitled-1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5710" y="2432377"/>
              <a:ext cx="1701261" cy="2441240"/>
            </a:xfrm>
            <a:prstGeom prst="rect">
              <a:avLst/>
            </a:prstGeom>
          </p:spPr>
        </p:pic>
        <p:pic>
          <p:nvPicPr>
            <p:cNvPr id="15" name="Picture 14" descr="neuro-code-logo-white.png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 rot="235841">
              <a:off x="3712631" y="4347143"/>
              <a:ext cx="409245" cy="179125"/>
            </a:xfrm>
            <a:prstGeom prst="rect">
              <a:avLst/>
            </a:prstGeom>
          </p:spPr>
        </p:pic>
      </p:grpSp>
      <p:pic>
        <p:nvPicPr>
          <p:cNvPr id="16" name="Picture 15" descr="Neuro Dormio Plu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8939" y="4164655"/>
            <a:ext cx="1686475" cy="765173"/>
          </a:xfrm>
          <a:prstGeom prst="rect">
            <a:avLst/>
          </a:prstGeom>
        </p:spPr>
      </p:pic>
      <p:pic>
        <p:nvPicPr>
          <p:cNvPr id="17" name="Picture 16" descr="Neuro Lax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3488" y="5757068"/>
            <a:ext cx="1236372" cy="705025"/>
          </a:xfrm>
          <a:prstGeom prst="rect">
            <a:avLst/>
          </a:prstGeom>
        </p:spPr>
      </p:pic>
      <p:pic>
        <p:nvPicPr>
          <p:cNvPr id="18" name="Picture 17" descr="Neuro Lax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65175" y="5222564"/>
            <a:ext cx="945584" cy="1311898"/>
          </a:xfrm>
          <a:prstGeom prst="rect">
            <a:avLst/>
          </a:prstGeom>
        </p:spPr>
      </p:pic>
      <p:pic>
        <p:nvPicPr>
          <p:cNvPr id="19" name="Picture 18" descr="Neuro Laxo Plus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1398317">
            <a:off x="2017714" y="4147716"/>
            <a:ext cx="1603968" cy="782157"/>
          </a:xfrm>
          <a:prstGeom prst="rect">
            <a:avLst/>
          </a:prstGeom>
        </p:spPr>
      </p:pic>
      <p:pic>
        <p:nvPicPr>
          <p:cNvPr id="20" name="Picture 19" descr="Emojoy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01077" y="5318974"/>
            <a:ext cx="788109" cy="1171979"/>
          </a:xfrm>
          <a:prstGeom prst="rect">
            <a:avLst/>
          </a:prstGeom>
        </p:spPr>
      </p:pic>
      <p:pic>
        <p:nvPicPr>
          <p:cNvPr id="21" name="Picture 20" descr="Untitled-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164428" y="5513868"/>
            <a:ext cx="1069322" cy="965709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46412" y="923081"/>
            <a:ext cx="7560860" cy="3399531"/>
          </a:xfrm>
          <a:prstGeom prst="rect">
            <a:avLst/>
          </a:prstGeom>
          <a:noFill/>
        </p:spPr>
        <p:txBody>
          <a:bodyPr wrap="square" lIns="135772" tIns="67887" rIns="135772" bIns="67887" rtlCol="0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Helping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children (0 to 6yrs) 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to enter high-quality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sleep</a:t>
            </a:r>
          </a:p>
          <a:p>
            <a:pPr marL="266700" indent="-266700"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Promote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connection of neurons to strengthen brain development and executive functions. 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Guides the brain to relax, and enters high quality sleep through low frequency neuron oscillations.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3" name="Picture 12" descr="C:\Users\User\Pictures\New Picture (1)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5563" y="4857846"/>
            <a:ext cx="2918437" cy="200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C:\Users\User\AppData\Local\Microsoft\Windows\INetCache\Content.Word\mmexport1521557562735.jp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 rot="20610505">
            <a:off x="2385066" y="3932880"/>
            <a:ext cx="1668139" cy="148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061512" y="4361695"/>
            <a:ext cx="1624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Infant &amp; Toddler Sleep Aid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2727" y="259319"/>
            <a:ext cx="3992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Infant &amp; Toddler Sleep Aid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7219" y="5688771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Retail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Price 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:$880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0089" y="6273546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Wholesale:$490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44125" y="896920"/>
            <a:ext cx="7999677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lang="en-US" sz="20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Help 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people to relax their mind. It is used to enhance workplace wellness.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endParaRPr lang="en-US" sz="1400" baseline="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lang="en-US" sz="20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Put users into imagination state of mind; producing relaxation effects similar to the state of meditation. </a:t>
            </a:r>
            <a:endParaRPr kumimoji="0" lang="en-US" sz="2000" b="0" i="0" u="none" strike="noStrike" cap="none" normalizeH="0" dirty="0" smtClean="0">
              <a:ln>
                <a:noFill/>
              </a:ln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383519" y="131807"/>
            <a:ext cx="7221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en-US" sz="2400" b="1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Neuro Laxo – A device that helps you to relax</a:t>
            </a:r>
          </a:p>
        </p:txBody>
      </p:sp>
      <p:pic>
        <p:nvPicPr>
          <p:cNvPr id="8" name="Picture 7" descr="Neuro Lax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0265" y="3616550"/>
            <a:ext cx="1041077" cy="1444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81904" y="5020676"/>
            <a:ext cx="3812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Neuro </a:t>
            </a:r>
            <a:r>
              <a:rPr lang="en-US" b="1" dirty="0" err="1" smtClean="0"/>
              <a:t>Laxo</a:t>
            </a:r>
            <a:endParaRPr lang="en-US" b="1" dirty="0" smtClean="0"/>
          </a:p>
          <a:p>
            <a:pPr algn="ctr"/>
            <a:r>
              <a:rPr lang="en-US" b="1" dirty="0" smtClean="0"/>
              <a:t>(For Individual &amp; Small Group Usage)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22597" y="5060935"/>
            <a:ext cx="2671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Neuro </a:t>
            </a:r>
            <a:r>
              <a:rPr lang="en-US" b="1" dirty="0" err="1" smtClean="0"/>
              <a:t>Laxo</a:t>
            </a:r>
            <a:r>
              <a:rPr lang="en-US" b="1" dirty="0" smtClean="0"/>
              <a:t> Plus</a:t>
            </a:r>
          </a:p>
          <a:p>
            <a:pPr algn="ctr"/>
            <a:r>
              <a:rPr lang="en-US" b="1" dirty="0" smtClean="0"/>
              <a:t>(For Bigger Group Usage)</a:t>
            </a:r>
            <a:endParaRPr lang="en-US" b="1" dirty="0"/>
          </a:p>
        </p:txBody>
      </p:sp>
      <p:pic>
        <p:nvPicPr>
          <p:cNvPr id="11" name="Picture 10" descr="Neuro Laxo Pl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5731" y="3875902"/>
            <a:ext cx="2238071" cy="10296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9633" y="2598492"/>
            <a:ext cx="2840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sz="2400" b="1" dirty="0" smtClean="0">
                <a:solidFill>
                  <a:srgbClr val="FFFF00"/>
                </a:solidFill>
              </a:rPr>
              <a:t>Develop Right Brain</a:t>
            </a:r>
          </a:p>
          <a:p>
            <a:pPr algn="ctr"/>
            <a:r>
              <a:rPr lang="en-SG" sz="2400" b="1" dirty="0" smtClean="0">
                <a:solidFill>
                  <a:srgbClr val="FFFF00"/>
                </a:solidFill>
              </a:rPr>
              <a:t>(Improve Creativity)</a:t>
            </a:r>
            <a:endParaRPr lang="en-SG" sz="24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5562" y="2555930"/>
            <a:ext cx="4040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sz="2400" b="1" dirty="0" smtClean="0">
                <a:solidFill>
                  <a:srgbClr val="FFFF00"/>
                </a:solidFill>
              </a:rPr>
              <a:t>Meditation State of Mind</a:t>
            </a:r>
          </a:p>
          <a:p>
            <a:pPr algn="ctr"/>
            <a:r>
              <a:rPr lang="en-SG" sz="2400" b="1" dirty="0" smtClean="0">
                <a:solidFill>
                  <a:srgbClr val="FFFF00"/>
                </a:solidFill>
              </a:rPr>
              <a:t>(Subconscious Development)</a:t>
            </a:r>
            <a:endParaRPr lang="en-SG" sz="24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0465" y="3823331"/>
            <a:ext cx="228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Use Alpha waves to </a:t>
            </a:r>
            <a:r>
              <a:rPr lang="en-US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enhance right brain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improves creativity and innovative thinking.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5314" y="5816964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Retail Price 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:$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1,200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364083" y="6258819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Wholesale:$390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425287" y="5701303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Retail Price  :$680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5315" y="6277779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Wholesale:$750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39140" y="3194259"/>
            <a:ext cx="453062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kumimoji="0" lang="en-US" sz="2400" i="0" u="none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Help people with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571500" algn="l"/>
              </a:tabLst>
            </a:pPr>
            <a:r>
              <a:rPr kumimoji="0" lang="en-US" sz="2400" i="0" u="none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Depression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571500" algn="l"/>
              </a:tabLst>
            </a:pPr>
            <a:r>
              <a:rPr kumimoji="0" lang="en-US" sz="2400" i="0" u="none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Anxiety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tabLst>
                <a:tab pos="571500" algn="l"/>
              </a:tabLst>
            </a:pPr>
            <a:r>
              <a:rPr kumimoji="0" lang="en-US" sz="2400" i="0" u="none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Early symptom of </a:t>
            </a:r>
            <a:r>
              <a:rPr lang="en-US" sz="2400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dementia. </a:t>
            </a:r>
            <a:endParaRPr kumimoji="0" lang="en-US" sz="2400" i="0" u="none" strike="noStrike" cap="none" normalizeH="0" dirty="0" smtClean="0">
              <a:ln>
                <a:noFill/>
              </a:ln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465439" y="139329"/>
            <a:ext cx="7221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en-US" sz="2400" b="1" u="sng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Neuro </a:t>
            </a:r>
            <a:r>
              <a:rPr lang="en-US" sz="2400" b="1" u="sng" dirty="0" err="1" smtClean="0">
                <a:latin typeface="Arial" pitchFamily="34" charset="0"/>
                <a:ea typeface="宋体" pitchFamily="2" charset="-122"/>
                <a:cs typeface="Arial" pitchFamily="34" charset="0"/>
              </a:rPr>
              <a:t>Emojoy</a:t>
            </a:r>
            <a:endParaRPr lang="en-US" sz="2400" b="1" u="sng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pic>
        <p:nvPicPr>
          <p:cNvPr id="24" name="Picture 23" descr="Emojo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4175" y="3200530"/>
            <a:ext cx="987791" cy="1512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53884" y="3194258"/>
            <a:ext cx="1213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Neuro Emojoy</a:t>
            </a:r>
            <a:endParaRPr lang="en-US" b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65439" y="660980"/>
            <a:ext cx="730378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en-US" sz="2800" i="0" u="none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Stimulates brain cells and enhances activities among them.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endParaRPr lang="en-US" sz="28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lang="en-US" sz="2800" dirty="0">
                <a:latin typeface="Arial" pitchFamily="34" charset="0"/>
                <a:ea typeface="宋体" pitchFamily="2" charset="-122"/>
                <a:cs typeface="Arial" pitchFamily="34" charset="0"/>
              </a:rPr>
              <a:t>C</a:t>
            </a:r>
            <a:r>
              <a:rPr kumimoji="0" lang="en-US" sz="2800" i="0" u="none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ultivates positive emotion and make human brains more alert and active.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2645" y="5091132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Retail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Price 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:$680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3865" y="5618539"/>
            <a:ext cx="491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Wholesale 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Price  :$390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9892" y="81090"/>
            <a:ext cx="7366400" cy="1022840"/>
          </a:xfrm>
          <a:prstGeom prst="rect">
            <a:avLst/>
          </a:prstGeom>
          <a:noFill/>
        </p:spPr>
        <p:txBody>
          <a:bodyPr wrap="square" lIns="129032" tIns="64514" rIns="129032" bIns="64514" rtlCol="0">
            <a:spAutoFit/>
          </a:bodyPr>
          <a:lstStyle/>
          <a:p>
            <a:pPr algn="ctr"/>
            <a:endParaRPr lang="en-US" altLang="zh-CN" sz="1000" b="1" dirty="0" smtClean="0">
              <a:latin typeface="Viner Hand ITC" pitchFamily="66" charset="0"/>
              <a:ea typeface="楷体" pitchFamily="49" charset="-122"/>
              <a:cs typeface="Arial" pitchFamily="34" charset="0"/>
            </a:endParaRPr>
          </a:p>
          <a:p>
            <a:pPr algn="ctr"/>
            <a:r>
              <a:rPr lang="en-US" altLang="zh-CN" sz="4800" b="1" dirty="0" smtClean="0">
                <a:latin typeface="Viner Hand ITC" pitchFamily="66" charset="0"/>
                <a:ea typeface="楷体" pitchFamily="49" charset="-122"/>
                <a:cs typeface="Arial" pitchFamily="34" charset="0"/>
              </a:rPr>
              <a:t>Brain Stimulator</a:t>
            </a:r>
            <a:endParaRPr lang="en-US" sz="4800" b="1" dirty="0" smtClean="0">
              <a:latin typeface="Viner Hand ITC" pitchFamily="66" charset="0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0" name="Picture 9" descr="B19-3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28386" y="1032094"/>
            <a:ext cx="1644252" cy="2051886"/>
          </a:xfrm>
          <a:prstGeom prst="rect">
            <a:avLst/>
          </a:prstGeom>
        </p:spPr>
      </p:pic>
      <p:pic>
        <p:nvPicPr>
          <p:cNvPr id="13" name="Picture 12" descr="unstimula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9033" y="1096967"/>
            <a:ext cx="1479119" cy="2262758"/>
          </a:xfrm>
          <a:prstGeom prst="rect">
            <a:avLst/>
          </a:prstGeom>
        </p:spPr>
      </p:pic>
      <p:pic>
        <p:nvPicPr>
          <p:cNvPr id="14" name="Picture 13" descr="stimulat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06238" y="1096968"/>
            <a:ext cx="1528096" cy="22627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0800000" flipV="1">
            <a:off x="4860573" y="3422094"/>
            <a:ext cx="1617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Unstimulated Neural Network in Brain</a:t>
            </a:r>
            <a:endParaRPr lang="en-US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0800000" flipV="1">
            <a:off x="7106238" y="3405764"/>
            <a:ext cx="1573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After 2 months of </a:t>
            </a:r>
          </a:p>
          <a:p>
            <a:pPr algn="ctr"/>
            <a:r>
              <a:rPr lang="en-US" altLang="zh-CN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Soundwave Stimulation</a:t>
            </a:r>
            <a:endParaRPr lang="en-US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611" y="5042118"/>
            <a:ext cx="8184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538" indent="-236538"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Use Alpha waves to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enhance right brain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improves creativity and innovative thinking.</a:t>
            </a:r>
          </a:p>
          <a:p>
            <a:pPr marL="236538" indent="-236538">
              <a:buAutoNum type="arabicPeriod"/>
            </a:pPr>
            <a:endParaRPr lang="en-US" sz="700" dirty="0" smtClean="0">
              <a:latin typeface="Arial" pitchFamily="34" charset="0"/>
              <a:cs typeface="Arial" pitchFamily="34" charset="0"/>
            </a:endParaRPr>
          </a:p>
          <a:p>
            <a:pPr marL="236538" indent="-236538"/>
            <a:r>
              <a:rPr lang="en-US" sz="1400" dirty="0" smtClean="0">
                <a:latin typeface="Arial" pitchFamily="34" charset="0"/>
                <a:cs typeface="Arial" pitchFamily="34" charset="0"/>
              </a:rPr>
              <a:t>2.	Synchronise right and left brain waves.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Reduce pressure on right brain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 enhances the function of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Corpus Callosum</a:t>
            </a:r>
            <a:r>
              <a:rPr lang="en-US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36538" indent="-236538"/>
            <a:endParaRPr lang="en-US" sz="700" dirty="0" smtClean="0">
              <a:latin typeface="Arial" pitchFamily="34" charset="0"/>
              <a:cs typeface="Arial" pitchFamily="34" charset="0"/>
            </a:endParaRPr>
          </a:p>
          <a:p>
            <a:pPr marL="236538" indent="-236538"/>
            <a:r>
              <a:rPr lang="en-US" sz="1400" dirty="0" smtClean="0">
                <a:latin typeface="Arial" pitchFamily="34" charset="0"/>
                <a:cs typeface="Arial" pitchFamily="34" charset="0"/>
              </a:rPr>
              <a:t>3.	Activates Midbrain to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enhance motor skill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coordination ability.</a:t>
            </a:r>
          </a:p>
          <a:p>
            <a:pPr marL="236538" indent="-236538">
              <a:buAutoNum type="arabicPeriod"/>
            </a:pPr>
            <a:endParaRPr lang="en-US" sz="700" dirty="0" smtClean="0">
              <a:latin typeface="Arial" pitchFamily="34" charset="0"/>
              <a:cs typeface="Arial" pitchFamily="34" charset="0"/>
            </a:endParaRPr>
          </a:p>
          <a:p>
            <a:pPr marL="236538" indent="-236538">
              <a:buAutoNum type="arabicPeriod" startAt="4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Activates Cerebellum to enhance fear regulation and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environment sensing ability</a:t>
            </a:r>
            <a:r>
              <a:rPr lang="en-US" sz="1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36538" indent="-236538">
              <a:buAutoNum type="arabicPeriod" startAt="4"/>
            </a:pPr>
            <a:endParaRPr lang="en-US" sz="700" dirty="0" smtClean="0">
              <a:latin typeface="Arial" pitchFamily="34" charset="0"/>
              <a:cs typeface="Arial" pitchFamily="34" charset="0"/>
            </a:endParaRPr>
          </a:p>
          <a:p>
            <a:pPr marL="236538" indent="-236538">
              <a:buAutoNum type="arabicPeriod" startAt="4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Enhances Amygdala to improve emotion control and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long term memory. </a:t>
            </a:r>
          </a:p>
        </p:txBody>
      </p:sp>
      <p:pic>
        <p:nvPicPr>
          <p:cNvPr id="18" name="Picture 2" descr="Image result for cerebrum image"/>
          <p:cNvPicPr>
            <a:picLocks noChangeAspect="1" noChangeArrowheads="1"/>
          </p:cNvPicPr>
          <p:nvPr/>
        </p:nvPicPr>
        <p:blipFill>
          <a:blip r:embed="rId6" cstate="print"/>
          <a:srcRect t="10895"/>
          <a:stretch>
            <a:fillRect/>
          </a:stretch>
        </p:blipFill>
        <p:spPr bwMode="auto">
          <a:xfrm>
            <a:off x="78984" y="3256444"/>
            <a:ext cx="1761816" cy="1531631"/>
          </a:xfrm>
          <a:prstGeom prst="rect">
            <a:avLst/>
          </a:prstGeom>
          <a:noFill/>
        </p:spPr>
      </p:pic>
      <p:pic>
        <p:nvPicPr>
          <p:cNvPr id="19" name="Picture 2" descr="http://bio1152.nicerweb.com/Locked/media/ch48/48_26HumanCerebru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2426" y="3256443"/>
            <a:ext cx="2788177" cy="149897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3796" y="1006913"/>
            <a:ext cx="2680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Retail Price $1200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082" y="2136384"/>
            <a:ext cx="2680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Distributor</a:t>
            </a:r>
          </a:p>
          <a:p>
            <a:pPr algn="ctr"/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$</a:t>
            </a:r>
            <a:r>
              <a:rPr lang="en-SG" altLang="zh-CN" sz="2800" b="1" dirty="0" smtClean="0">
                <a:latin typeface="楷体" pitchFamily="49" charset="-122"/>
                <a:ea typeface="楷体" pitchFamily="49" charset="-122"/>
                <a:cs typeface="Arial" pitchFamily="34" charset="0"/>
              </a:rPr>
              <a:t>650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1117600" y="195318"/>
            <a:ext cx="6059055" cy="183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r>
              <a:rPr kumimoji="0" lang="en-US" altLang="zh-TW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Founder &amp; Inventor of Neuro Soundwave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endParaRPr kumimoji="0" lang="en-US" altLang="zh-TW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Tang Juel Hoi</a:t>
            </a:r>
            <a:endParaRPr kumimoji="0" lang="en-US" altLang="zh-TW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endParaRPr kumimoji="0" lang="en-US" altLang="zh-TW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National University of Singapore - B.Eng (EE)(Hons), MSc. (EE)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r>
              <a:rPr kumimoji="0" lang="en-US" altLang="zh-TW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University of</a:t>
            </a:r>
            <a:r>
              <a:rPr lang="en-US" altLang="zh-TW" sz="14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 Florida, USA - Hon. PhD in Education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endParaRPr kumimoji="0" lang="en-US" altLang="zh-TW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Chairman &amp; CEO, Neuro Code Research Pte Ltd</a:t>
            </a:r>
            <a:endParaRPr kumimoji="0" lang="en-US" altLang="zh-TW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514350" algn="l"/>
              </a:tabLst>
            </a:pP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Chairman &amp; CEO, Beijing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Neuro Code </a:t>
            </a:r>
            <a:r>
              <a:rPr kumimoji="0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Technology Co., Ltd.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130300" y="2116031"/>
            <a:ext cx="78486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66688" lvl="0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66688" algn="l"/>
                <a:tab pos="514350" algn="l"/>
              </a:tabLst>
            </a:pP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Possesses more than </a:t>
            </a:r>
            <a:r>
              <a:rPr lang="en-US" altLang="zh-TW" sz="1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25 years of R&amp;D experience</a:t>
            </a: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15 years in </a:t>
            </a:r>
            <a:r>
              <a:rPr lang="en-US" altLang="zh-TW" sz="1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Artificial</a:t>
            </a:r>
          </a:p>
          <a:p>
            <a:pPr marL="166688" lvl="0" indent="-166688" eaLnBrk="0" fontAlgn="base" hangingPunct="0">
              <a:spcBef>
                <a:spcPct val="0"/>
              </a:spcBef>
              <a:spcAft>
                <a:spcPct val="0"/>
              </a:spcAft>
              <a:tabLst>
                <a:tab pos="166688" algn="l"/>
                <a:tab pos="514350" algn="l"/>
              </a:tabLst>
            </a:pPr>
            <a:r>
              <a:rPr lang="en-US" altLang="zh-TW" sz="1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Intelligence and Neural Network technologies</a:t>
            </a: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and 10 years in </a:t>
            </a:r>
            <a:r>
              <a:rPr lang="en-US" altLang="zh-TW" sz="1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Neuro Soundwave technology. </a:t>
            </a:r>
          </a:p>
          <a:p>
            <a:pPr marL="166688" lvl="0" indent="-166688" eaLnBrk="0" fontAlgn="base" hangingPunct="0">
              <a:spcBef>
                <a:spcPct val="0"/>
              </a:spcBef>
              <a:spcAft>
                <a:spcPct val="0"/>
              </a:spcAft>
              <a:tabLst>
                <a:tab pos="166688" algn="l"/>
                <a:tab pos="514350" algn="l"/>
              </a:tabLst>
            </a:pPr>
            <a:endParaRPr lang="en-US" altLang="zh-TW" sz="11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66688" lvl="0" indent="-166688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66688" algn="l"/>
                <a:tab pos="514350" algn="l"/>
              </a:tabLst>
            </a:pP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Filed </a:t>
            </a:r>
            <a:r>
              <a:rPr lang="en-US" altLang="zh-TW" sz="1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Patents </a:t>
            </a: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in Neuro Soundwave technology and </a:t>
            </a:r>
            <a:r>
              <a:rPr lang="en-US" altLang="zh-TW" sz="1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Original Music Copyright </a:t>
            </a: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ownership in China.</a:t>
            </a:r>
          </a:p>
          <a:p>
            <a:pPr marL="166688" marR="0" lvl="0" indent="-1666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6688" algn="l"/>
                <a:tab pos="514350" algn="l"/>
              </a:tabLst>
            </a:pPr>
            <a:endParaRPr kumimoji="0" lang="en-US" altLang="zh-TW" sz="11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66688" lvl="0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66688" algn="l"/>
                <a:tab pos="514350" algn="l"/>
              </a:tabLst>
            </a:pP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ecturer, Researcher and Senior Management of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Temasek Polytechnic, National University of Singapore and Agency of Science, Technology and Research (A*Star)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Research Institute. CEO of A*Star spin-off company.</a:t>
            </a:r>
            <a:endParaRPr lang="en-US" altLang="zh-TW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66688" lvl="0" indent="-166688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66688" algn="l"/>
                <a:tab pos="514350" algn="l"/>
              </a:tabLst>
            </a:pPr>
            <a:endParaRPr kumimoji="0" lang="en-US" altLang="zh-TW" sz="11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74625" algn="l"/>
                <a:tab pos="266700" algn="l"/>
              </a:tabLst>
            </a:pP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Represented </a:t>
            </a:r>
            <a:r>
              <a:rPr lang="en-US" altLang="zh-TW" sz="1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United Nation’s </a:t>
            </a: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specialized agency, World Intellectual Property Organization as an </a:t>
            </a:r>
            <a:r>
              <a:rPr lang="en-US" altLang="zh-TW" sz="1400" b="1" dirty="0" smtClean="0">
                <a:solidFill>
                  <a:srgbClr val="FFFF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International Expert Speaker </a:t>
            </a:r>
            <a:r>
              <a:rPr lang="en-US" altLang="zh-TW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in Intellectual Property Rights.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Published Paper was used by several countries including the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United States International Trade Commission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in 2009, the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Network of African Medical Librarians (Medlibafrica)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in 2010 and </a:t>
            </a:r>
            <a:r>
              <a:rPr lang="en-US" sz="1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Republic of China (Taiwan) Parliament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in 2013. </a:t>
            </a:r>
          </a:p>
          <a:p>
            <a:pPr marL="174625" lvl="0" indent="-17462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74625" algn="l"/>
                <a:tab pos="266700" algn="l"/>
              </a:tabLst>
            </a:pPr>
            <a:endParaRPr kumimoji="0" lang="en-US" altLang="zh-TW" sz="11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166688" marR="0" lvl="0" indent="-1666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6688" algn="l"/>
                <a:tab pos="514350" algn="l"/>
              </a:tabLst>
            </a:pP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Inventor of World’s First Virtual Factory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realization of concept design to 3D prototyping manufacturing from different parts of the world through Internet.</a:t>
            </a:r>
            <a:endParaRPr kumimoji="0" lang="en-US" altLang="zh-TW" sz="14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166688" marR="0" lvl="0" indent="-1666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6688" algn="l"/>
                <a:tab pos="514350" algn="l"/>
              </a:tabLst>
            </a:pPr>
            <a:endParaRPr kumimoji="0" lang="en-US" altLang="zh-TW" sz="11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66688" marR="0" lvl="0" indent="-1666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66688" algn="l"/>
                <a:tab pos="514350" algn="l"/>
              </a:tabLst>
            </a:pP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CEO and GM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companies in </a:t>
            </a:r>
            <a:r>
              <a:rPr kumimoji="0" lang="en-US" altLang="zh-TW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SGX Main Board Listed Corporation</a:t>
            </a:r>
            <a:r>
              <a:rPr kumimoji="0" lang="en-US" altLang="zh-TW" sz="140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altLang="zh-TW" sz="14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WeChat Image_20190114103209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rcRect b="17025"/>
          <a:stretch>
            <a:fillRect/>
          </a:stretch>
        </p:blipFill>
        <p:spPr>
          <a:xfrm>
            <a:off x="7147775" y="331458"/>
            <a:ext cx="1533940" cy="1639008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2727" y="272967"/>
            <a:ext cx="406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Neuro </a:t>
            </a:r>
            <a:r>
              <a:rPr lang="en-US" sz="2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Dormio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–Help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leep</a:t>
            </a:r>
            <a:endParaRPr lang="en-US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21" name="Picture 20" descr="Neuro Dormio Pl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2817" y="5063931"/>
            <a:ext cx="2124221" cy="96378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75532" y="6154921"/>
            <a:ext cx="3238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</a:t>
            </a:r>
            <a:r>
              <a:rPr lang="en-US" altLang="zh-CN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Dormio</a:t>
            </a:r>
            <a:r>
              <a:rPr lang="en-US" altLang="zh-CN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 Plus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(Hall Size for more than 5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pax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)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29" name="Picture 2" descr="http://www.feinberg.northwestern.edu/gfx/news/250_Sleeping_Woman1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0285" y="5413476"/>
            <a:ext cx="1462647" cy="1444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4" descr="http://www.mysahana.org/wp-content/uploads/2011/05/child-stress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293214" y="5207132"/>
            <a:ext cx="1444057" cy="1454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Neuro Lax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0301" y="5074856"/>
            <a:ext cx="1372458" cy="7826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07214" y="6135738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</a:t>
            </a:r>
            <a:r>
              <a:rPr lang="en-US" altLang="zh-CN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Dormio</a:t>
            </a:r>
            <a:endParaRPr lang="en-US" altLang="zh-CN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(Bedroom  Size for 5 </a:t>
            </a:r>
            <a:r>
              <a:rPr lang="en-US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pax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) 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46412" y="1255796"/>
            <a:ext cx="7560860" cy="3768863"/>
          </a:xfrm>
          <a:prstGeom prst="rect">
            <a:avLst/>
          </a:prstGeom>
          <a:noFill/>
        </p:spPr>
        <p:txBody>
          <a:bodyPr wrap="square" lIns="135772" tIns="67887" rIns="135772" bIns="67887" rtlCol="0">
            <a:spAutoFit/>
          </a:bodyPr>
          <a:lstStyle/>
          <a:p>
            <a:pPr marL="266700" indent="-266700">
              <a:buFont typeface="Arial" pitchFamily="34" charset="0"/>
              <a:buChar char="•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Helping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Adult  (6yrs – 90yrs) to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enter high-quality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sleep</a:t>
            </a:r>
          </a:p>
          <a:p>
            <a:pPr marL="266700" indent="-266700"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Promote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the connection of neurons to strengthen brain development and executive functions. 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When the Adult sleeps, the device will guides the brain to relax, and enters high quality sleep through low frequency neuron oscillations.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 marL="266700" indent="-266700">
              <a:buFont typeface="Arial" pitchFamily="34" charset="0"/>
              <a:buChar char="•"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1678" y="3028012"/>
            <a:ext cx="27093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6000" dirty="0" smtClean="0"/>
              <a:t>Courses</a:t>
            </a:r>
            <a:endParaRPr lang="en-SG" sz="6000" dirty="0"/>
          </a:p>
        </p:txBody>
      </p:sp>
    </p:spTree>
    <p:extLst>
      <p:ext uri="{BB962C8B-B14F-4D97-AF65-F5344CB8AC3E}">
        <p14:creationId xmlns:p14="http://schemas.microsoft.com/office/powerpoint/2010/main" val="20122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9268" y="222963"/>
            <a:ext cx="6699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Super Intelligence Development (SID) Programs</a:t>
            </a:r>
            <a:endParaRPr lang="en-SG" sz="2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4313" y="3339299"/>
            <a:ext cx="2911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SID for Children</a:t>
            </a:r>
          </a:p>
          <a:p>
            <a:pPr algn="ctr"/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(Ba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sic Program)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7434" y="3339009"/>
            <a:ext cx="2606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Destress Program for Students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700" y="5906277"/>
            <a:ext cx="321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SID for Adults</a:t>
            </a:r>
          </a:p>
          <a:p>
            <a:pPr algn="ctr"/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(Ba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sic Program)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95008" y="5907111"/>
            <a:ext cx="3149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SID for Adults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(Advance Program)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03025" y="5919953"/>
            <a:ext cx="2636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Destress Program for Adults</a:t>
            </a: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18" name="Picture 17" descr="mmexport150575297210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57459" y="4198119"/>
            <a:ext cx="2318848" cy="1692886"/>
          </a:xfrm>
          <a:prstGeom prst="rect">
            <a:avLst/>
          </a:prstGeom>
        </p:spPr>
      </p:pic>
      <p:pic>
        <p:nvPicPr>
          <p:cNvPr id="19" name="Picture 18" descr="T:\Events Photos and Videos\20170409 Shanghai Photos\mmexport1497166375601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4149" y="4211044"/>
            <a:ext cx="2337456" cy="167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IMG_555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6975" y="4188326"/>
            <a:ext cx="2324625" cy="16955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24372" y="874455"/>
            <a:ext cx="6817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Aim: Optimise Brain Function, Develop Brain Potential</a:t>
            </a:r>
            <a:endParaRPr lang="en-SG" sz="2000" b="1" dirty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10335" r="11073"/>
          <a:stretch>
            <a:fillRect/>
          </a:stretch>
        </p:blipFill>
        <p:spPr bwMode="auto">
          <a:xfrm>
            <a:off x="613679" y="1595113"/>
            <a:ext cx="2388516" cy="170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7" descr="http://n.sinaimg.cn/gd/transform/20171103/VWcW-fynnnsc4580276.jpg"/>
          <p:cNvPicPr>
            <a:picLocks noChangeAspect="1" noChangeArrowheads="1"/>
          </p:cNvPicPr>
          <p:nvPr/>
        </p:nvPicPr>
        <p:blipFill>
          <a:blip r:embed="rId6" cstate="print"/>
          <a:srcRect l="2268" r="4535"/>
          <a:stretch>
            <a:fillRect/>
          </a:stretch>
        </p:blipFill>
        <p:spPr bwMode="auto">
          <a:xfrm>
            <a:off x="6332561" y="1582944"/>
            <a:ext cx="2417247" cy="1727396"/>
          </a:xfrm>
          <a:prstGeom prst="rect">
            <a:avLst/>
          </a:prstGeom>
          <a:noFill/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588380" y="1601741"/>
            <a:ext cx="2279514" cy="170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205369" y="3341571"/>
            <a:ext cx="2911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SID for Children</a:t>
            </a:r>
          </a:p>
          <a:p>
            <a:pPr algn="ctr"/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(Advance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Program)</a:t>
            </a: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old Key.png"/>
          <p:cNvPicPr/>
          <p:nvPr/>
        </p:nvPicPr>
        <p:blipFill>
          <a:blip r:embed="rId2" cstate="print"/>
          <a:stretch>
            <a:fillRect/>
          </a:stretch>
        </p:blipFill>
        <p:spPr>
          <a:xfrm rot="1207766">
            <a:off x="4818824" y="5301338"/>
            <a:ext cx="1047529" cy="865250"/>
          </a:xfrm>
          <a:prstGeom prst="rect">
            <a:avLst/>
          </a:prstGeom>
        </p:spPr>
      </p:pic>
      <p:pic>
        <p:nvPicPr>
          <p:cNvPr id="21" name="Picture 20" descr="Training Cards.png"/>
          <p:cNvPicPr/>
          <p:nvPr/>
        </p:nvPicPr>
        <p:blipFill>
          <a:blip r:embed="rId3" cstate="print"/>
          <a:stretch>
            <a:fillRect/>
          </a:stretch>
        </p:blipFill>
        <p:spPr>
          <a:xfrm rot="1039668">
            <a:off x="7318241" y="5441388"/>
            <a:ext cx="888936" cy="606233"/>
          </a:xfrm>
          <a:prstGeom prst="rect">
            <a:avLst/>
          </a:prstGeom>
        </p:spPr>
      </p:pic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4633866" y="6297552"/>
            <a:ext cx="14192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971550" algn="l"/>
                <a:tab pos="3151188" algn="l"/>
                <a:tab pos="5221288" algn="l"/>
              </a:tabLst>
            </a:pPr>
            <a:r>
              <a:rPr kumimoji="0" lang="en-US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	</a:t>
            </a:r>
            <a:r>
              <a:rPr kumimoji="0" lang="zh-CN" altLang="en-US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   </a:t>
            </a:r>
            <a:r>
              <a:rPr kumimoji="0" lang="en-US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Gold Key</a:t>
            </a:r>
            <a:endParaRPr kumimoji="0" lang="zh-CN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903970" y="6288337"/>
            <a:ext cx="18824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971550" algn="l"/>
                <a:tab pos="3151188" algn="l"/>
                <a:tab pos="5221288" algn="l"/>
              </a:tabLst>
            </a:pPr>
            <a:r>
              <a:rPr lang="en-US" altLang="zh-CN" sz="14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Unified NeuroPad</a:t>
            </a:r>
            <a:endParaRPr kumimoji="0" lang="zh-CN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71949" y="235389"/>
            <a:ext cx="715108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u="sng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Super </a:t>
            </a:r>
            <a:r>
              <a:rPr kumimoji="0" lang="en-US" sz="2000" i="0" u="sng" strike="noStrike" cap="none" normalizeH="0" baseline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Intelligence Development</a:t>
            </a:r>
            <a:r>
              <a:rPr kumimoji="0" lang="en-US" sz="2000" i="0" u="sng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 Program for Children</a:t>
            </a:r>
            <a:endParaRPr kumimoji="0" lang="en-US" sz="2000" i="0" u="sng" strike="noStrike" cap="none" normalizeH="0" baseline="0" dirty="0" smtClean="0">
              <a:ln>
                <a:noFill/>
              </a:ln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276547" y="771730"/>
            <a:ext cx="7498974" cy="46782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Super Intelligence Development (SID) is a brain development program for children (3-18 yrs) to enhance their brain power and unlock inherent potentials of human brains. The full program is conducted over 8 sessions of 3 hrs each. It also has a Basic and an Advance level course of 2 full days each, 6 hours per day.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endParaRPr lang="en-US" sz="1200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  <a:p>
            <a:r>
              <a:rPr lang="en-US" altLang="zh-CN" sz="16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The program is conducted using Neuro Code’s proprietary pedagogy </a:t>
            </a:r>
            <a:r>
              <a:rPr lang="en-US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SDESA.</a:t>
            </a:r>
            <a:r>
              <a:rPr lang="en-US" altLang="zh-CN" sz="16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 Combining Psychology, Picture, Video, Finger Exercise, Chroma Chart and Activatio Soundwave; participants could see improvements in: </a:t>
            </a:r>
            <a:r>
              <a:rPr lang="zh-CN" altLang="en-US" sz="16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 </a:t>
            </a:r>
            <a:endParaRPr lang="en-US" altLang="zh-CN" sz="1600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  <a:p>
            <a:endParaRPr lang="en-SG" altLang="zh-CN" sz="1100" dirty="0" smtClean="0">
              <a:latin typeface="Arial" pitchFamily="34" charset="0"/>
              <a:ea typeface="KaiTi" pitchFamily="49" charset="-122"/>
              <a:cs typeface="Arial" pitchFamily="34" charset="0"/>
            </a:endParaRPr>
          </a:p>
          <a:p>
            <a:pPr marL="533400" indent="-355600">
              <a:buFont typeface="+mj-lt"/>
              <a:buAutoNum type="arabicPeriod"/>
              <a:tabLst>
                <a:tab pos="3254375" algn="l"/>
              </a:tabLst>
            </a:pPr>
            <a:r>
              <a:rPr lang="en-SG" altLang="zh-CN" sz="1600" dirty="0" smtClean="0">
                <a:solidFill>
                  <a:srgbClr val="FFFF00"/>
                </a:solidFill>
                <a:latin typeface="Arial" pitchFamily="34" charset="0"/>
                <a:ea typeface="KaiTi" pitchFamily="49" charset="-122"/>
                <a:cs typeface="Arial" pitchFamily="34" charset="0"/>
              </a:rPr>
              <a:t>Focus and Concentration Ability</a:t>
            </a:r>
          </a:p>
          <a:p>
            <a:pPr marL="533400" indent="-355600">
              <a:buFont typeface="+mj-lt"/>
              <a:buAutoNum type="arabicPeriod"/>
              <a:tabLst>
                <a:tab pos="3254375" algn="l"/>
              </a:tabLst>
            </a:pPr>
            <a:r>
              <a:rPr lang="en-SG" altLang="zh-CN" sz="1600" dirty="0" smtClean="0">
                <a:solidFill>
                  <a:srgbClr val="FFFF00"/>
                </a:solidFill>
                <a:latin typeface="Arial" pitchFamily="34" charset="0"/>
                <a:ea typeface="KaiTi" pitchFamily="49" charset="-122"/>
                <a:cs typeface="Arial" pitchFamily="34" charset="0"/>
              </a:rPr>
              <a:t>Enhanced Memory Power</a:t>
            </a:r>
          </a:p>
          <a:p>
            <a:pPr marL="533400" indent="-355600">
              <a:buFont typeface="+mj-lt"/>
              <a:buAutoNum type="arabicPeriod"/>
              <a:tabLst>
                <a:tab pos="3254375" algn="l"/>
              </a:tabLst>
            </a:pPr>
            <a:r>
              <a:rPr lang="en-SG" altLang="zh-CN" sz="1600" dirty="0" smtClean="0">
                <a:solidFill>
                  <a:srgbClr val="FFFF00"/>
                </a:solidFill>
                <a:latin typeface="Arial" pitchFamily="34" charset="0"/>
                <a:ea typeface="KaiTi" pitchFamily="49" charset="-122"/>
                <a:cs typeface="Arial" pitchFamily="34" charset="0"/>
              </a:rPr>
              <a:t>Enhanced Creativity</a:t>
            </a:r>
          </a:p>
          <a:p>
            <a:pPr marL="533400" indent="-355600">
              <a:buFont typeface="+mj-lt"/>
              <a:buAutoNum type="arabicPeriod"/>
              <a:tabLst>
                <a:tab pos="3254375" algn="l"/>
              </a:tabLst>
            </a:pPr>
            <a:r>
              <a:rPr lang="en-SG" altLang="zh-CN" sz="1600" dirty="0" smtClean="0">
                <a:solidFill>
                  <a:srgbClr val="FFFF00"/>
                </a:solidFill>
                <a:latin typeface="Arial" pitchFamily="34" charset="0"/>
                <a:ea typeface="KaiTi" pitchFamily="49" charset="-122"/>
                <a:cs typeface="Arial" pitchFamily="34" charset="0"/>
              </a:rPr>
              <a:t>Enhance Sensory Perception</a:t>
            </a:r>
          </a:p>
          <a:p>
            <a:pPr>
              <a:tabLst>
                <a:tab pos="3254375" algn="l"/>
              </a:tabLst>
            </a:pPr>
            <a:endParaRPr lang="en-SG" altLang="zh-CN" sz="1100" dirty="0" smtClean="0">
              <a:solidFill>
                <a:srgbClr val="FFFF00"/>
              </a:solidFill>
              <a:latin typeface="Arial" pitchFamily="34" charset="0"/>
              <a:ea typeface="KaiTi" pitchFamily="49" charset="-122"/>
              <a:cs typeface="Arial" pitchFamily="34" charset="0"/>
            </a:endParaRPr>
          </a:p>
          <a:p>
            <a:pPr>
              <a:tabLst>
                <a:tab pos="3254375" algn="l"/>
              </a:tabLst>
            </a:pPr>
            <a:r>
              <a:rPr lang="en-SG" altLang="zh-CN" sz="1600" dirty="0" smtClean="0">
                <a:latin typeface="Arial" pitchFamily="34" charset="0"/>
                <a:ea typeface="KaiTi" pitchFamily="49" charset="-122"/>
                <a:cs typeface="Arial" pitchFamily="34" charset="0"/>
              </a:rPr>
              <a:t>Upon completion of the program, an Unified NeuroPad Soundwave, a Gold Key and a set of training cards will be given to all participants.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254375" algn="l"/>
              </a:tabLst>
            </a:pPr>
            <a:endParaRPr lang="en-SG" altLang="zh-CN" sz="1600" dirty="0" smtClean="0">
              <a:solidFill>
                <a:srgbClr val="FFFF00"/>
              </a:solidFill>
              <a:latin typeface="Arial" pitchFamily="34" charset="0"/>
              <a:ea typeface="KaiTi" pitchFamily="49" charset="-122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" algn="l"/>
              </a:tabLst>
            </a:pPr>
            <a:endParaRPr lang="en-US" sz="1600" dirty="0" smtClean="0">
              <a:solidFill>
                <a:schemeClr val="tx1">
                  <a:lumMod val="95000"/>
                </a:schemeClr>
              </a:solidFill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13" name="Picture 12" descr="Unified Neuro Pad.jpg"/>
          <p:cNvPicPr>
            <a:picLocks noChangeAspect="1"/>
          </p:cNvPicPr>
          <p:nvPr/>
        </p:nvPicPr>
        <p:blipFill>
          <a:blip r:embed="rId4" cstate="print"/>
          <a:srcRect l="2321" t="12857" r="9107" b="16905"/>
          <a:stretch>
            <a:fillRect/>
          </a:stretch>
        </p:blipFill>
        <p:spPr>
          <a:xfrm>
            <a:off x="1968888" y="5009882"/>
            <a:ext cx="1772425" cy="1219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052950" y="6321164"/>
            <a:ext cx="14192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  <a:tab pos="971550" algn="l"/>
                <a:tab pos="3151188" algn="l"/>
                <a:tab pos="5221288" algn="l"/>
              </a:tabLst>
            </a:pPr>
            <a:r>
              <a:rPr kumimoji="0" lang="en-US" altLang="zh-CN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楷体" pitchFamily="49" charset="-122"/>
                <a:cs typeface="Arial" pitchFamily="34" charset="0"/>
              </a:rPr>
              <a:t>Training Cards</a:t>
            </a:r>
            <a:endParaRPr kumimoji="0" lang="zh-CN" altLang="en-US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/>
      <p:bldP spid="10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71949" y="235389"/>
            <a:ext cx="715108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u="sng" dirty="0" smtClean="0">
                <a:latin typeface="Arial" pitchFamily="34" charset="0"/>
                <a:ea typeface="宋体" pitchFamily="2" charset="-122"/>
                <a:cs typeface="Arial" pitchFamily="34" charset="0"/>
              </a:rPr>
              <a:t>Super </a:t>
            </a:r>
            <a:r>
              <a:rPr kumimoji="0" lang="en-US" sz="2000" i="0" u="sng" strike="noStrike" cap="none" normalizeH="0" baseline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Intelligence Development</a:t>
            </a:r>
            <a:r>
              <a:rPr kumimoji="0" lang="en-US" sz="2000" i="0" u="sng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 Program for Adults</a:t>
            </a:r>
            <a:endParaRPr kumimoji="0" lang="en-US" sz="2000" i="0" u="sng" strike="noStrike" cap="none" normalizeH="0" baseline="0" dirty="0" smtClean="0">
              <a:ln>
                <a:noFill/>
              </a:ln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20005" y="898216"/>
            <a:ext cx="7360355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 brain development for adults to enhance their brain power and unlock inherent potentials of human brains. The program has a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Basic and an Advance course.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360363" algn="l"/>
              </a:tabLst>
            </a:pP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SID is an effective brain development program conducted over 2 days of 6 hours each. </a:t>
            </a:r>
          </a:p>
          <a:p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Every participant is given a set of training material including: an “Unified NeuroPad” (training tablet), a Gold Key and a set of Training Cards which allows him/her to continue with brain development practice after completion of the program. </a:t>
            </a:r>
          </a:p>
        </p:txBody>
      </p:sp>
      <p:pic>
        <p:nvPicPr>
          <p:cNvPr id="11" name="Picture 10" descr="IMG_555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9100" y="4387219"/>
            <a:ext cx="2237550" cy="1691830"/>
          </a:xfrm>
          <a:prstGeom prst="rect">
            <a:avLst/>
          </a:prstGeom>
        </p:spPr>
      </p:pic>
      <p:pic>
        <p:nvPicPr>
          <p:cNvPr id="12" name="Picture 11" descr="mmexport150575297210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9774" y="4398432"/>
            <a:ext cx="2244607" cy="1696799"/>
          </a:xfrm>
          <a:prstGeom prst="rect">
            <a:avLst/>
          </a:prstGeom>
        </p:spPr>
      </p:pic>
      <p:pic>
        <p:nvPicPr>
          <p:cNvPr id="13" name="Picture 12" descr="IMG_051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0957" y="4393041"/>
            <a:ext cx="2225049" cy="1681710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307306" y="914353"/>
            <a:ext cx="538891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Neuro Destress Program (NDP) is a brain relaxation program for children and adults to relax and enhance mental wellness through Neuro Soundwaves and relaxation techniques. 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 this 6 hours workshop , participants will also get to experience Neuro Code’s Relaxation, Sleep, Positive Emotion and Brain Activation Soundwaves.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97707" y="321272"/>
            <a:ext cx="71510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i="0" u="sng" strike="noStrike" cap="none" normalizeH="0" baseline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Neuro Destress</a:t>
            </a:r>
            <a:r>
              <a:rPr kumimoji="0" lang="en-US" sz="2000" i="0" u="sng" strike="noStrike" cap="none" normalizeH="0" dirty="0" smtClean="0">
                <a:ln>
                  <a:noFill/>
                </a:ln>
                <a:latin typeface="Arial" pitchFamily="34" charset="0"/>
                <a:ea typeface="宋体" pitchFamily="2" charset="-122"/>
                <a:cs typeface="Arial" pitchFamily="34" charset="0"/>
              </a:rPr>
              <a:t> Program for Children and Adults</a:t>
            </a:r>
            <a:endParaRPr kumimoji="0" lang="en-US" sz="2000" i="0" u="sng" strike="noStrike" cap="none" normalizeH="0" baseline="0" dirty="0" smtClean="0">
              <a:ln>
                <a:noFill/>
              </a:ln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321476" y="3673783"/>
            <a:ext cx="7386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All participants attending this program will get a Neuro Laxo. It is a device embedded with Neuro Relaxation Soundwaves.</a:t>
            </a:r>
          </a:p>
        </p:txBody>
      </p:sp>
      <p:pic>
        <p:nvPicPr>
          <p:cNvPr id="10" name="Picture 9" descr="IMG_555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4463" y="4703317"/>
            <a:ext cx="2228327" cy="1625326"/>
          </a:xfrm>
          <a:prstGeom prst="rect">
            <a:avLst/>
          </a:prstGeom>
        </p:spPr>
      </p:pic>
      <p:pic>
        <p:nvPicPr>
          <p:cNvPr id="16" name="Picture 15" descr="J:\notebook pictures\IMG_4171.JP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62080" y="4688191"/>
            <a:ext cx="2200971" cy="163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http://n.sinaimg.cn/gd/transform/20171103/VWcW-fynnnsc4580276.jpg"/>
          <p:cNvPicPr>
            <a:picLocks noChangeAspect="1" noChangeArrowheads="1"/>
          </p:cNvPicPr>
          <p:nvPr/>
        </p:nvPicPr>
        <p:blipFill>
          <a:blip r:embed="rId4" cstate="print"/>
          <a:srcRect l="2268" r="4535"/>
          <a:stretch>
            <a:fillRect/>
          </a:stretch>
        </p:blipFill>
        <p:spPr bwMode="auto">
          <a:xfrm>
            <a:off x="1468305" y="4701281"/>
            <a:ext cx="2315025" cy="165434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362925" y="5858001"/>
            <a:ext cx="224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客户证言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print"/>
          <a:srcRect l="1445" r="1445"/>
          <a:stretch>
            <a:fillRect/>
          </a:stretch>
        </p:blipFill>
        <p:spPr bwMode="auto">
          <a:xfrm>
            <a:off x="0" y="0"/>
            <a:ext cx="91407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5" y="-1668463"/>
            <a:ext cx="5210175" cy="3476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" name="Picture 6" descr="Paul Testimon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655" y="697398"/>
            <a:ext cx="8548255" cy="5927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45200" y="1879600"/>
            <a:ext cx="2476500" cy="3175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247900"/>
            <a:ext cx="6819900" cy="3175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41829" y="157964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Arial" pitchFamily="34" charset="0"/>
                <a:cs typeface="Arial" pitchFamily="34" charset="0"/>
              </a:rPr>
              <a:t>Student Testimonials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7" name="Picture 6" descr="Paul Testimonial.jpg"/>
          <p:cNvPicPr>
            <a:picLocks noChangeAspect="1"/>
          </p:cNvPicPr>
          <p:nvPr/>
        </p:nvPicPr>
        <p:blipFill>
          <a:blip r:embed="rId3" cstate="print"/>
          <a:srcRect t="2688" b="4887"/>
          <a:stretch>
            <a:fillRect/>
          </a:stretch>
        </p:blipFill>
        <p:spPr>
          <a:xfrm>
            <a:off x="598963" y="729669"/>
            <a:ext cx="4508680" cy="50826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287" y="5923409"/>
            <a:ext cx="4645180" cy="7386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The only secondary 1 student in whole school to be awarded “Exceeding Expectation” in all categories of assessment.  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10150" y="3350667"/>
            <a:ext cx="3179340" cy="218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7343" y="817772"/>
            <a:ext cx="3187268" cy="220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830931" y="174010"/>
            <a:ext cx="545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Neuro Code Student – Thind Paulvinder Singh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6872" y="5705643"/>
            <a:ext cx="3305247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Won Hwa Chong International School Model United Nations Conference -  “Best Delegate” award for consecutive 2 years.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eChat Image_20190102235337.jpg"/>
          <p:cNvPicPr>
            <a:picLocks noChangeAspect="1"/>
          </p:cNvPicPr>
          <p:nvPr/>
        </p:nvPicPr>
        <p:blipFill>
          <a:blip r:embed="rId3" cstate="print"/>
          <a:srcRect l="1750" t="4442" b="60569"/>
          <a:stretch>
            <a:fillRect/>
          </a:stretch>
        </p:blipFill>
        <p:spPr>
          <a:xfrm>
            <a:off x="716697" y="16254"/>
            <a:ext cx="3251856" cy="2509138"/>
          </a:xfrm>
          <a:prstGeom prst="rect">
            <a:avLst/>
          </a:prstGeom>
        </p:spPr>
      </p:pic>
      <p:pic>
        <p:nvPicPr>
          <p:cNvPr id="19" name="Picture 18" descr="4岁早产儿.jpg"/>
          <p:cNvPicPr>
            <a:picLocks noChangeAspect="1"/>
          </p:cNvPicPr>
          <p:nvPr/>
        </p:nvPicPr>
        <p:blipFill>
          <a:blip r:embed="rId4" cstate="print"/>
          <a:srcRect t="4442" b="35130"/>
          <a:stretch>
            <a:fillRect/>
          </a:stretch>
        </p:blipFill>
        <p:spPr>
          <a:xfrm>
            <a:off x="718525" y="2589112"/>
            <a:ext cx="3248613" cy="4253109"/>
          </a:xfrm>
          <a:prstGeom prst="rect">
            <a:avLst/>
          </a:prstGeom>
        </p:spPr>
      </p:pic>
      <p:pic>
        <p:nvPicPr>
          <p:cNvPr id="104450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 l="34535" t="6734" r="34535" b="29010"/>
          <a:stretch>
            <a:fillRect/>
          </a:stretch>
        </p:blipFill>
        <p:spPr bwMode="auto">
          <a:xfrm>
            <a:off x="6069898" y="1491856"/>
            <a:ext cx="2576974" cy="3569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27300" y="141664"/>
            <a:ext cx="4443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Arial" pitchFamily="34" charset="0"/>
                <a:cs typeface="Arial" pitchFamily="34" charset="0"/>
              </a:rPr>
              <a:t>Testimonial from China customers:</a:t>
            </a:r>
          </a:p>
          <a:p>
            <a:pPr algn="just"/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400" dirty="0" smtClean="0">
                <a:latin typeface="Arial" pitchFamily="34" charset="0"/>
                <a:cs typeface="Arial" pitchFamily="34" charset="0"/>
              </a:rPr>
              <a:t>Case 1: A 2 year old boy, cannot speak. Consulted doctor and diagnosed as mild retarded. After using Neuro Stimulator for a month, he can read and sing songs.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5154" y="5329741"/>
            <a:ext cx="4443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Arial" pitchFamily="34" charset="0"/>
                <a:cs typeface="Arial" pitchFamily="34" charset="0"/>
              </a:rPr>
              <a:t>Case 2: A 4 year old boy, hyper active, can only speak few words. Consulted many doctors and tried alpha wave equipment, but no improvement. After using Neuro Stimulator for 2 months, parent report significant improvements. Enrolled child to Neuro Code’s Brain Development program.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94992" y="4913927"/>
            <a:ext cx="1770396" cy="170147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00462" y="1017464"/>
            <a:ext cx="1748925" cy="167114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2091" y="910840"/>
            <a:ext cx="2579218" cy="1799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9605"/>
          <a:stretch>
            <a:fillRect/>
          </a:stretch>
        </p:blipFill>
        <p:spPr bwMode="auto">
          <a:xfrm>
            <a:off x="3220797" y="918115"/>
            <a:ext cx="2805341" cy="178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8496" y="5219655"/>
            <a:ext cx="874816" cy="128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2769" y="5221021"/>
            <a:ext cx="848133" cy="129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0935" y="5220594"/>
            <a:ext cx="872055" cy="128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3267" y="5210585"/>
            <a:ext cx="880259" cy="1279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8" descr="脑力增强的音乐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989814" y="5197604"/>
            <a:ext cx="850442" cy="1292773"/>
          </a:xfrm>
          <a:prstGeom prst="rect">
            <a:avLst/>
          </a:prstGeom>
        </p:spPr>
      </p:pic>
      <p:pic>
        <p:nvPicPr>
          <p:cNvPr id="20" name="Picture 19" descr="有助于睡眠的音乐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7913455" y="5193502"/>
            <a:ext cx="863015" cy="129398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278951" y="5315581"/>
            <a:ext cx="1644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Filed 8 Patents and 2 Original Music Copyright in China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189737" y="3018930"/>
            <a:ext cx="1770396" cy="1701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 smtClean="0">
              <a:latin typeface="楷体" panose="02010609060101010101" pitchFamily="49" charset="-122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40071" y="3487884"/>
            <a:ext cx="14762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Code Group of Companies</a:t>
            </a:r>
            <a:endParaRPr lang="en-US" sz="1400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0599" y="2964387"/>
            <a:ext cx="430332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altLang="zh-CN" sz="14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Nero Code Research Pte Ltd, Singapore</a:t>
            </a:r>
          </a:p>
          <a:p>
            <a:pPr>
              <a:spcAft>
                <a:spcPts val="500"/>
              </a:spcAft>
            </a:pPr>
            <a:r>
              <a:rPr lang="en-US" altLang="zh-CN" sz="14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Beijing Neuro Code Technology Co., Ltd</a:t>
            </a:r>
          </a:p>
          <a:p>
            <a:pPr>
              <a:spcAft>
                <a:spcPts val="500"/>
              </a:spcAft>
            </a:pPr>
            <a:r>
              <a:rPr lang="en-US" altLang="zh-CN" sz="14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Shenzhen Neuro Code Research Co., Ltd</a:t>
            </a:r>
          </a:p>
          <a:p>
            <a:pPr>
              <a:spcAft>
                <a:spcPts val="500"/>
              </a:spcAft>
            </a:pPr>
            <a:r>
              <a:rPr lang="en-US" altLang="zh-CN" sz="14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Code (M) Sdn Bhd, Malaysia</a:t>
            </a:r>
          </a:p>
          <a:p>
            <a:pPr>
              <a:spcAft>
                <a:spcPts val="500"/>
              </a:spcAft>
            </a:pPr>
            <a:r>
              <a:rPr lang="en-US" altLang="zh-CN" sz="14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Code (Thailand) Co., Ltd</a:t>
            </a:r>
          </a:p>
          <a:p>
            <a:pPr>
              <a:spcAft>
                <a:spcPts val="500"/>
              </a:spcAft>
            </a:pPr>
            <a:r>
              <a:rPr lang="en-US" altLang="zh-CN" sz="14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Code India Pvt Ltd</a:t>
            </a:r>
          </a:p>
          <a:p>
            <a:pPr>
              <a:spcAft>
                <a:spcPts val="500"/>
              </a:spcAft>
            </a:pPr>
            <a:r>
              <a:rPr lang="en-US" altLang="zh-CN" sz="14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Neuro Code Taiwan Co., Ltd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47523" y="1405813"/>
            <a:ext cx="1476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itchFamily="34" charset="0"/>
                <a:cs typeface="Arial" pitchFamily="34" charset="0"/>
              </a:rPr>
              <a:t>Incorporated in  Jan 2015 with &gt;10 years of research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原创作品版权证书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56961" y="4252459"/>
            <a:ext cx="989351" cy="728356"/>
          </a:xfrm>
          <a:prstGeom prst="rect">
            <a:avLst/>
          </a:prstGeom>
        </p:spPr>
      </p:pic>
      <p:pic>
        <p:nvPicPr>
          <p:cNvPr id="29" name="Picture 28" descr="原创作品版权证书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53383" y="4250688"/>
            <a:ext cx="989351" cy="737405"/>
          </a:xfrm>
          <a:prstGeom prst="rect">
            <a:avLst/>
          </a:prstGeom>
        </p:spPr>
      </p:pic>
      <p:pic>
        <p:nvPicPr>
          <p:cNvPr id="30" name="Picture 29" descr="专利申请受理书 - 睡眠声波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14080" y="2950117"/>
            <a:ext cx="838768" cy="1211972"/>
          </a:xfrm>
          <a:prstGeom prst="rect">
            <a:avLst/>
          </a:prstGeom>
        </p:spPr>
      </p:pic>
      <p:pic>
        <p:nvPicPr>
          <p:cNvPr id="31" name="Picture 30" descr="专利申请受理书 - 脑力增强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42705" y="2950214"/>
            <a:ext cx="843181" cy="1211972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5" y="-1668463"/>
            <a:ext cx="5210175" cy="3476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 descr="Craig Testimonial.jpg"/>
          <p:cNvPicPr>
            <a:picLocks noChangeAspect="1"/>
          </p:cNvPicPr>
          <p:nvPr/>
        </p:nvPicPr>
        <p:blipFill>
          <a:blip r:embed="rId3" cstate="print"/>
          <a:srcRect t="7488" r="8235" b="8986"/>
          <a:stretch>
            <a:fillRect/>
          </a:stretch>
        </p:blipFill>
        <p:spPr>
          <a:xfrm>
            <a:off x="2555750" y="1"/>
            <a:ext cx="5837816" cy="6876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459" y="379324"/>
            <a:ext cx="2065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Customer Testimonial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5" y="-1668463"/>
            <a:ext cx="5210175" cy="3476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Elaine Wong Testimonial.jpg"/>
          <p:cNvPicPr>
            <a:picLocks noChangeAspect="1"/>
          </p:cNvPicPr>
          <p:nvPr/>
        </p:nvPicPr>
        <p:blipFill>
          <a:blip r:embed="rId3" cstate="print"/>
          <a:srcRect l="4974" t="5455" r="4974" b="10000"/>
          <a:stretch>
            <a:fillRect/>
          </a:stretch>
        </p:blipFill>
        <p:spPr>
          <a:xfrm>
            <a:off x="3067348" y="0"/>
            <a:ext cx="564484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022" y="305196"/>
            <a:ext cx="2351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Customer </a:t>
            </a:r>
          </a:p>
          <a:p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Testimonials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73749" y="1017270"/>
            <a:ext cx="2625673" cy="301864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191510" y="1318260"/>
            <a:ext cx="4146550" cy="3302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14420" y="1922780"/>
            <a:ext cx="4958080" cy="3302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49600" y="2120900"/>
            <a:ext cx="3845560" cy="330200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5401" y="1737845"/>
            <a:ext cx="2353241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it is normal for me to stay awake long enough to get up bake a cake or cookies in the middle of the night. 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925" y="3315288"/>
            <a:ext cx="2353241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my sleep pattern improved and I baked less at night. Ever since then, my ability to focus has also become sharper and memory recall is quicker.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463800" y="1488556"/>
            <a:ext cx="694070" cy="6323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2200645" y="2576331"/>
            <a:ext cx="1141225" cy="7165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5" y="-1668463"/>
            <a:ext cx="5210175" cy="3476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9216" y="354249"/>
            <a:ext cx="3703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Student Testimonial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217056" y="2577870"/>
            <a:ext cx="371295" cy="390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4140" y="1065726"/>
            <a:ext cx="440076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Student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– Su Manning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，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Female, 14 yo</a:t>
            </a:r>
          </a:p>
          <a:p>
            <a:endParaRPr lang="en-US" altLang="zh-CN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Tianjin Yangcun Secondary School</a:t>
            </a:r>
          </a:p>
          <a:p>
            <a:endParaRPr lang="en-US" altLang="zh-CN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March 2017 attended Neuro Intelligence Program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 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endParaRPr lang="en-US" altLang="zh-CN" sz="10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Before attending program, average result 47%. After program, average result 69.3%, improvement of 22.3%.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423488" y="3758007"/>
          <a:ext cx="4026198" cy="2521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033"/>
                <a:gridCol w="671033"/>
                <a:gridCol w="671033"/>
                <a:gridCol w="671033"/>
                <a:gridCol w="671033"/>
                <a:gridCol w="671033"/>
              </a:tblGrid>
              <a:tr h="434227">
                <a:tc>
                  <a:txBody>
                    <a:bodyPr/>
                    <a:lstStyle/>
                    <a:p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KaiTi" pitchFamily="49" charset="-122"/>
                          <a:ea typeface="KaiTi" pitchFamily="49" charset="-122"/>
                        </a:rPr>
                        <a:t>数学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KaiTi" pitchFamily="49" charset="-122"/>
                          <a:ea typeface="KaiTi" pitchFamily="49" charset="-122"/>
                        </a:rPr>
                        <a:t>语文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KaiTi" pitchFamily="49" charset="-122"/>
                          <a:ea typeface="KaiTi" pitchFamily="49" charset="-122"/>
                        </a:rPr>
                        <a:t>英语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KaiTi" pitchFamily="49" charset="-122"/>
                          <a:ea typeface="KaiTi" pitchFamily="49" charset="-122"/>
                        </a:rPr>
                        <a:t>物理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KaiTi" pitchFamily="49" charset="-122"/>
                          <a:ea typeface="KaiTi" pitchFamily="49" charset="-122"/>
                        </a:rPr>
                        <a:t>平均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</a:tr>
              <a:tr h="756528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KaiTi" pitchFamily="49" charset="-122"/>
                          <a:ea typeface="KaiTi" pitchFamily="49" charset="-122"/>
                        </a:rPr>
                        <a:t>上次月考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30.0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68.0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42.0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48.0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47.0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</a:tr>
              <a:tr h="646694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KaiTi" pitchFamily="49" charset="-122"/>
                          <a:ea typeface="KaiTi" pitchFamily="49" charset="-122"/>
                        </a:rPr>
                        <a:t>期中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56.0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81.5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71.5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68.0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69.3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</a:tr>
              <a:tr h="683786">
                <a:tc>
                  <a:txBody>
                    <a:bodyPr/>
                    <a:lstStyle/>
                    <a:p>
                      <a:r>
                        <a:rPr lang="zh-CN" altLang="en-US" dirty="0" smtClean="0">
                          <a:latin typeface="KaiTi" pitchFamily="49" charset="-122"/>
                          <a:ea typeface="KaiTi" pitchFamily="49" charset="-122"/>
                        </a:rPr>
                        <a:t>进步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26.0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13.5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29.5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20.0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latin typeface="KaiTi" pitchFamily="49" charset="-122"/>
                          <a:ea typeface="KaiTi" pitchFamily="49" charset="-122"/>
                        </a:rPr>
                        <a:t>22.3</a:t>
                      </a:r>
                      <a:endParaRPr lang="en-SG" dirty="0">
                        <a:latin typeface="KaiTi" pitchFamily="49" charset="-122"/>
                        <a:ea typeface="KaiTi" pitchFamily="49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5" name="Picture 14" descr="mmexport1495022925729.jpg"/>
          <p:cNvPicPr>
            <a:picLocks noChangeAspect="1"/>
          </p:cNvPicPr>
          <p:nvPr/>
        </p:nvPicPr>
        <p:blipFill>
          <a:blip r:embed="rId3" cstate="print"/>
          <a:srcRect l="32333" t="27165" r="31447" b="7087"/>
          <a:stretch>
            <a:fillRect/>
          </a:stretch>
        </p:blipFill>
        <p:spPr>
          <a:xfrm>
            <a:off x="628865" y="2027805"/>
            <a:ext cx="3204119" cy="43625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2300" y="1313367"/>
            <a:ext cx="937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Student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78000" y="1306275"/>
            <a:ext cx="9994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Instructor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79818" y="1309815"/>
            <a:ext cx="73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Mother</a:t>
            </a:r>
          </a:p>
        </p:txBody>
      </p:sp>
      <p:cxnSp>
        <p:nvCxnSpPr>
          <p:cNvPr id="20" name="Straight Arrow Connector 19"/>
          <p:cNvCxnSpPr>
            <a:stCxn id="16" idx="2"/>
          </p:cNvCxnSpPr>
          <p:nvPr/>
        </p:nvCxnSpPr>
        <p:spPr>
          <a:xfrm rot="16200000" flipH="1">
            <a:off x="869950" y="1842405"/>
            <a:ext cx="640571" cy="19804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1953986" y="2010688"/>
            <a:ext cx="587826" cy="466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2888429" y="1924927"/>
            <a:ext cx="667541" cy="19910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7759700" y="5727700"/>
            <a:ext cx="635000" cy="50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ata:image/jpeg;base64,/9j/4AAQSkZJRgABAQAAAQABAAD/2wCEAAkGBxQSEhUUEhQWFhUXGB8WGRcYGBwaGBwcHCAdHh4cIR8fHygiGhwlIBwdIjEhJS0rLi4uIB8zODMtNygtLisBCgoKDg0OGxAQGzgkICUsLCwwNDQsLDAsLywsMCwvLCw0NCwsLDQ0LCwsLCwsLDcsLC0sLCwsMCwsLywsLC8vLP/AABEIALsBDgMBIgACEQEDEQH/xAAbAAACAwEBAQAAAAAAAAAAAAAABQMEBgcCAf/EAEEQAAIBAwIFAgQDBAoBAgcAAAECAwAEERIhBQYTMUEiURQyYXEjQoEHUoKRFiQzQ1NicqGxwZIl8BU0c4Oi0dP/xAAbAQACAwEBAQAAAAAAAAAAAAAAAQIDBAUGB//EADMRAAIBAgQCCAUEAwEAAAAAAAABAgMRBBIhMUFREyJxgaGx0fAFMmGR4SNCwfEUM2JS/9oADAMBAAIRAxEAPwDs1FFFeWLgoopFxrmIQXEVuEDPKjOpaRYx6WRdIz3YlxgD2NSjFydkA9opO/M9sNY1tlH6RxHIcuM5RcL62GCcLnbftXyPmi1Z0RZclwpUhXK/iAlBq06QWwQATkkY71Lop8guOaKz9jzhbyQxTMXiWVzGvUjdfVqCjJ04AJIGTtk4zsa9jmRfhHuemcJI8enO5KTGHOfqRmh0prh9AuPaKz3FOcbeIPhjI6MFKqG3/ESN9JxhyjONQXJB271PLzXaKoZpcA6s+h8qEOHLjTmMKSASwAFPoZ8guOqKAaKqAKKKKAMvzBzBNDdJDCivlEfRokZ21SaDhlOmMKvqywxXiPniNyVjhlkfqpGoUx4cSBysisXClD023z481pPhE6hl0jWV0av8oJOPbuTS+z5ZtYiGjhClSpXdttAYLjJ2Ch2AHYA1oU6WWzWotRPc88pCXWWKQuskgCIFLaIgmW+fDE6xgDc57bV6bnTQlw8kD6Y5zDGFZC8oCCQkKWB1actj2x7HDqbgFuzajH6tTPqDMrZbTq3BBwdK5XscDaqScGtbiSZmgBxLu2pgGcJoZgAdtiY2/eAIOQKsiqUk3l2393HaW5LwnjBma4IxoQRtHtgkPEsm+/uaT8K536kETNExdo4w8ihREs8kImCYL68YI3AI9QGe+NRZ8Miiz00C6lVT33CLpUbnwu1LG4LYxFCUiTSuhNT4AAUoMAtgkISobuAcZqEXTu9Baiq158URRdeGRZ3SFgg0Yfqo7B1OshU/Dk2YgjT23GdTwu+WeJJVDKHXVpcYYfQj3FLrbl2z6YVI10kqQVdtQ0Aqulw2pQoJACkAAkDuacxRhQFHYAAedh96jVdO3VVhq56oooqgAoorBc6XUy3i9KSRcRRsqK0nqbrHWFVfQ7FBj1jAG+3erKVPpJWuDZvaK55PzddlrnQERU0smuNg4USukifumQqqlRn8wyRqGK/MPM91ILqKJXRDay6fw3SdZFijdWGOwOtgBnOVOPlOblhJ3FmR0uiszzVOwe3DNIlswfqNGzp+IAvSVnQao0PrOoY3Cjzgo05tudcCpEyoYsMsqu0gPSkdX1EDUMoqktjJJGPNRjh5SV0FzoVFc4vua76GLLaCT0W6iwN6erDK+nSZANpI1BYsMK3vXy341cJiZtco+IdiEDOCosVkHTwwVkLggDdSW96l/iyte4ZjpFFZ7kri8tzFIZwupJSgZQQrLpRgwz3+bGRttWhqicHCTixhRRRUACqT8MU3C3BJ1pE0IG2nS7IxPbOcxjG/vV2imm1sAkl5ajK4DyIwna5SRSupJH1A4ypUjDsMEHY1Fb8owRgBTIAGhbuDvASy+N8kkt7/AErQUVPpZ7XCxk7jkKFgoMs2E1aB+GdKs6y6RmPOA6A5+YjYkjar9pwaGSzMSO5ilZpg22r8SQzbbbAM3YjOO9PaV8D9HVh/wpDp/wBD+tf0Gor/AA1cpynTbvrGz7v7sSUU4t+/ewtueSYXJPUmA1tIihlxGzyLM5XK76nUH1asbgYBrzPyNbuVZmcyerVIwidn1nU2Q0ZUbjYqFwNhWoqG8u0iRpJXVEUZZmOAB9TVarVHomRsiYDHaisEObLy9P8A6dCkdv4urkN6/rHEMEjyCxANeJOA38i6ZuKzEE+oRQxxbZ7Bl9S/fNaYYCrJXehHMjXcc49b2adS5mSJfGo7tjwq92P0ArPn9o9v+W3vnHfUtq+Me++DUVhynbwydYh5pQMCSeRpWUDPyls6e57Vf4DxP4q2hnC6RKgfTnOM+M+d61Q+HU0us7izsp3P7SLdULLBeO/iP4aQMf1I0gfrSrh3NvEL/qC2FpbBcArIWknTPlk9IX6ZHithms3zRD05rS5TAkE6wMcfNHL6Sre4Bww+oFXQwdGPC/aLMypxDhF4sbSScUuWfbSqLHGpc7KuAvYsQKnj4VxG32tL1GQkkpcR6gCxySrLhvmJOD704m/EnVfyxDqN/qbIQfoNTf8AjV8nG5rXKnBQULb6+nv6lk3lgo89X/Hr3nP7HgtxeGeK9v7tZ1zrjR1SIoxOiRAo3QgdvfINeLbkj4bY2VreqBpDsenL92D6kJ+ox4rZDhxN38TqGkQdFQBvu+okn22GP1plUVFLYpMBZ8lQzMRLw4WyY+ZLklgfGlVGB/771Hw3g9/aXTw299IQI+rEJz1ImXVho2BOVYHHrXuGH1rodJJGzxFAO4tXLfTMiaf54b+RpSipKzQEcHOd4F0vwuZpV2k0PGIvujM2WB748dquWH7Q7J3EUrPbSnslyhizvjZj6Tvt3pNzfYXYimliupSoAPw6RoGKgjUqOo6gcjODk/arPGuM2bl4Jo3nC7OqW8kyqdjpYqpCt2JHftWWWBpS2ViWZm7VsjI3Ffa5lHwaW0TrcMuzDEV6gtrhS0LHc49ZDw5zuBTngfO63yQxwtHHcSR63V2/s/B0qcGRs7gdsbk+Din8PqJ6bc+XaWwTmabiHEhGQiKZJW+WMe37zHsifU/pk7VPZLIEHVZWfudIwo+g84HbJ71Hw/h6wghclmOXdt3c+5P/AF2HYAVbrPUnBLJBd/F+i9slJx2QUUUVnIFa/wCHxzqFlQOAcgHwcEZ/kSPsTU0MSooVAFVQFCgYAA2AA8AV7op3drAFFFFICG6ukjAMjKoLKgLHGWY4VfuSQBUxNY7nSwF5Klv8TBFoR5NDeuXqEEI4TUuNC62Db74ONqgtOWJZZRcyGEvJKkjMpYgxG1EToMqMq0nq0nYjB71oVKOVNu3vQVzZ21wsiK8bBkYBlZTkEHcEHyCK+yTqpUE7udI2J3wW8dtlO5rnlvyJcKlshMarDEsWI5NOGVsmdSYWIkcdwNJyB6jmrUXKZaNEhkiS4innM0qEl16sc+gZxksonibScAAfQU3Rp/8AoLs3uaKwnDeUi0idRbfpxzBpLdHZ0UiApndR63ZlcggbYO53O7qurCMHZO40FLJvRdo3iZDGf9Sepf8A8TJ/Kmdc55r4415O9vatiK1Gu4mQkNqwR042HZwpYkj7e9aMDTdSpk4NNPv28bFlP5rc9B3zHzh0pDbWkZubvygOEjzvqlbsgxvjuaTw8qPcMJeKTG5fIYQAlbVCO2lPz43GW7+RTngfBYLWPRbppB9ROcsx/eZjuxpjXUo4aFJabmZti3mK9NvazSxgao42KDG2oD0j7ZxV+HOldXzYGfG+N/tvSjnME2NzgE4jJwNztvVi74m3Sjkt4jcCTGnQygaSM6ixPy/bJrQIq8X424k+GtYxNcaQzajpiiU9mkYZIz4UDJ+1V+XeVTb6TJczSlSxWMMUgTUScLGDuBkgBiw+gqnacTa0nuGvITEk7iRZlPUjXCKuh2AyuNJIJAXB70zm5utAQqSdZjjCwK0x3GRnQCBn64oAe1lOc+JKDDGqSu0c8U8miNmCRo2SS2Mdt8ZzVoc1qh/rNvcWyHtJKq9P9SjNo+7YFO54llTBOUbB2OxGx/UH/cU1a+o42vrsK7ON5bfqQTKjzN1eppEowdguM4OFAXOfFU15ZR5M305umYemJ8JCNPlYQcE/U5ppwjhAt2nKN+HK/UEePSjEevG/Zj6sbAHNZvmrpXknStUWW8jHpnBwlsQwOWcZGrI+QAk+cA05SzO5Kcs0mxm/K5hOqwmNsfMRBktj/wDbJGg/VCv2qtZXnErgyoPhrcRyGPqhZJCxABJVG0jG+Mk+DgHvViw5wg06blhBcKMSRPkHUNiV29akgkFc17HH5p8iztmZfE0+YYu47AjqN5/KBt3qJAu8V4wluEUh5Zn2SKNcyOR3OOyr7scAZ71X4Bw6QSS3NwAJpsKEB1CONfljz2JySxI2yT3FUOVVka9v2uNDTIYYgUzpVDH1NC53xqYk+5/SmvEOMPFJp+EnkTAPUj0Mv12Lhsj7UAVeJ8Tmlle2sgodAOrcOMpFqGQAv95LjfTsBtk70x4XYR2kARThEBZnc7sTuzu3lickmkfJvEFFq8jatUlzOdJB6hYyNhdJ31BdOx7DFeouVWZTmeeLLB0jEnUWPHj8QMGOd/YHtU4w0vLYthT0zS0Xi+wi/oxHdSGSbXKmosrTHLEZ+WNMBYY+3qxrbHcdyy43ypbXMekxrG6/2csYCSRsPlZWG+xANfDwGUn1X10R7DpL/useaW8wQXFjA9zb3EkoiUu8NwwdWUd8MAGUjvtscUSnfRbCnUzaLRe/E0HIHHjc25jmdTdW7NDMMjUSh09THcBu/bvmtRXMl5QlhaO6tZUF6Gd5ZHU9OUS7shUHZAcae5HvWo5V5na4kkt7iLoXUIDMmdSOp2EkbeVP13FcPF4RwbnHbyCMjS0useOQTOUjkDNgsBgjUoOCykjDqCQCVyBkVfkTUCD5GP51iW5QnkgihaWILbwNbxMoYl/kH4g20qVj0sik51HcYxWWnCMk8zsSZtuoNtxv23qK2u1kVWU7MNQyCpx9QcEfrWR4Zy+JJI7hIrJoioQRhSY4tMjszxegAs+fVsu6KckbUm5V5UZjGwELRoLZlugp1OsceCsfp+Rt1OT2LbHNWdDCz6wrnQrXikUh0q41aBIVOVYK2QCQcEZ0nv7VIL1DL0g2ZNAkxv8AKTgHPbuDWJh5HmjTEZt9TWsdszFTkdN3LBfSfTIjaCfy4BwcAU05R5ZktHUsyFRE8QCljgGZ5VAyOwVwv8NKVOkk2pBdntOEzI13H043juHeQS9Qq41xhQpXTkkEaQQcacdiMFDHwSaJ0Mk4SYsmMTnWY1tBE4VfzHrDVgA52Peui1jr3hV0txM0USv1p4pRMSh0RKEV42DepSArshQHdvG+ZUqrbd9AaM1y9wu8eJ2RG14kjYO0kUeZIIlVkMgLsFZCWyB6mbHkUy4nyretDNHEyqZJeoGEmlwwtookbVpOMSIxONyMYIr7wzhN1cBC0krRJcLCCs0iF7aFZh1ScqxZ3dQxG7BQckVPccJvi0kf44jzdESRzqGIlKmFUDOCGUZX1YA8HfNaJVOve6FY8XfK11rnaMKvVnjnciTDSIIlRojlSAeoC+dwdhtnbX8v2bw28ccjMzKNyzB27k41ADOBtnHivnLscq20SzqFlC4YBi3k43ZmOcYz6mwcjJ70i5r4rJw9NUTiQzv04oZCS3VbtpIySgPdT2zsQNqqipV30d1fh9e8nCN+J6/aReSi3SC3fRNdSrApHzBWBMjDfbCqd/8AvFQ8scvJZQNCmCpdm2XHpbsDuckDbPn6VQ5W5ehGLqRzc3Z+eeTOpWxgqqn+yAyRjANNOMcMaRklhfpzx7KTkxsp7o6gjKnwe6nceQerQodBHLxK5XUtdCCDjUFvGqXE8cTKTH+I6qTo2B3O+Rg/rTKwv4p01wyJImcakYMMjuMikfAOFSJNK92IpJZhr1KmVQA4EQJGSACN9s70v4pOYb/HDwr3DKouLfBWLR+WZ3AxG6g421FhgY7VpqfNfnqSrfNdcdfuNJY76aSUrIttGp0RK0ayGTHd332Q+FGDjckdqvcucLNtAsTMGILN6RpUamLaVGTpQZwBk4FKLzjN5akTXcduLbJD9FnaSPbIfLhQ6+CoGR338OI7eS7ByXggIGkqVEsoIB1Z36S74xsx3+XzCxWlc+3/ABmGNukSXkYbQxqZJCPJ0rnC/U4FLeXOB3SRSaDHbdS4llCvGJHCOQyg6ZAqkHVt6ttPan/BOXrazDC2hWPVjURks2PdiST+p8mmdSUSSiZ6Xl6Ygg3sjZ/K0UBjP0K9MEr9M5+tZe35X4jFI/SYRQEDTFBcDQG8sBLC2gHvoGw9zXSqMU7IeVHPhyTeTENcXh0+YSZJFP0Yo0QYfTSP1prDyjIvR0XCRrCxZEigCR5KldxrJbAJ7nvWsxRiiyDKjNywXkW7JFcr5KfhTAewViyuf4k//eV5fzFIWu/iVEDuttA0EjaEYn1Fo1YSHSdI3Olfvmum0ZpZQynOOIcwxW918UrN0pUCTxujxSejJWZFkVepgEqwXJwBjOMU0m5zt9BKa8jGTJHJGi57Fyy+lfOacX0vxYaGNVaI5SSV1DJ7FUU7O3jJ9I+p2pPxEDhau+l5LRlyR8zRuAFAJJwY392wEPnBGmzIoay+3qWdGqes9Xy9fdzzy3Fi6umbD6hHIsoXCMHX1FT2xlQO+cAZqPinNKySraWTq9xISvU+aKLSMuSezuoBxGPpnAqg3BIJLtIkcizmia4MEbgQvIhVT8v5SHBKqcEjJ851F1wSB0SPphVjcSR9P0aGXsV04x7H3BquUnJ3ZTObk7s+8F4PHaoVQszMdTyOxZ3bGNTE+f8AYUu/aCf/AE27/wDon/qtDWW4zbLxC5Nq29tAA84BI1yNvHESN8BfWce61EiTx8zNJk29pPPGpK9RTGqsRsdOt1LAH8wGD4zS++FpfyLh5LS+jH4bMDFOuMnGDtLHknIBIOTvvWvghVFCooVVGAoGAAPAHiob/h0U66ZoklX2dQw/3G1AGc4RzheR3EljeRo05UNbzRgiOTUdI1DPpPc/wt9M7zhtoIY1jBzp7k92J3Zj9SST+tcb45wQqJLuwQCKCRH05Zi/RbUxjBOFUEY04wRnH17DwjikV1Es0Dq6MMgqc42zg+xGdwdxXM+I0VSSUVvq+3gaJLL1ePH39DGJydcjojVF6FRdet8wlJ3lZowFwxkRghyVxgA6htVe15HultxGpiiISNGWN2KzlH1Mzkx4XI9PyvnzkbV0eisX+VMhZCrljhrW9ukTkkgsd3141MTpB0J6RnAAUADYdqa0UVRKTk22MKKz/O9yY7dCHaMG4gV2VipEbSKH9Q3UaScnxWabme7iCqgDIWlMUtwNPVVZNKJnK4JGcNhmI0nB3zbToOcboVzotFc2ued7wFspBEvWETCQZaEGdIgxGsFwVYtkhB2xkb1suVuIyXEGuUDOuRAyqVV1R2VZFBJIVwAwGT37mipQlBXYJjesHzpcqOK8NWV1CaZioJG8hCqv+xIH1rW8d4vFaQSTztpjjGT7n2A9yTsBWI4dwL41prviEQ1XChEhJz0oQAQufDk+okdjWn4fSbnn4IUmMuYuGyupa2CCU+l9TMgdMEFSV8+xO48EUp4Zxm7t1S3uLWSZ1UBJI3jzIB762XLjzjOe+1XooL+3ASMw3UY+VpnaKVR4DFVYSfcBauWtvPJqF4INBGyR6iQwOdWs4/TAGO+a7qmmrSJKomss9fNCy55qd2W3gglju5OyTx4VF8ykqSrKPYNuSBtmvXBoNKtDYqWcsTNeSKdBfPqYnYzvnOFT0jGCR2KfgMD3E0t1KLg2hzCrK/qeND6WyvrMXckrjVkE5xXSOHiMRIIdIiCgIExpCjsBjxQ6dteAOk1ruihYcuwxt1GXrTeZ5grSfYHAEa/5UCj6ZJNN6V8V44kDLGFeWd90hiAMhH7xyQEX/MxA+teZuCyXCk3ziOEeroxOVGkf4suQWHkqukd86qV7EbpBccfiBZIiZ5l7xQ4d8+xPyp92Ir1Ba38oBc29sPKgNO+P9WUVT+jfrVCx4qWTo8Ht41hX0/EOum3H1RR6pz9dlP7xqx/RMS//ADlxPcknOlnMcQ+gjj0gjc/Nk9t9qzVcVCGjZG7ZHxLhNop/rvEJT/le6ECf+MXTyPvmlUthy8fmntif816xP+8taWDl6ygQ6beBFG5JjX+ZJH/NUI8TN/VbeFIgM9d4hgn/ACLsWH+Y4HbvVMcXm1S8SUablqKY+Hcug+ma1B2O14w+397TSz5XsZFPwl1Og7fgXkjKPsC7AfyqnNaWbnTNM102QAkQyAf9MI2+7HtVC+4dYIUQ8Ll1ZIjwEV27nxJr079z9KsjiE3ZJt++diappu0Xd9g3uOCTW6tJDxR9KjcXSRzL/NdDj+Zqq815IIzcW7tbsfV8P8zDwXRm1rGR3Vct2B9qSRcB6arJ+NbvqLLE8D3EC5BGl/mJ7n1Arudqb8F5gTqi2YrBcD0xNGzfCSsRkLpJ9DHOdBAPsWxWqFene0Xr7299hO8KekXrz4Ls9ftzHvB+NW05McEi6o9jFgo6DxlGAZR+lNCKpXvB7e/3mjKzQtgSLlJUbGcq43KkHPkHsRnIpZbXE9pNHb3biVJSVguMaWLAZ6cg7ayASGGA2CMA4y766lN9dTM862SWt5FeQoI2jjaRwiACVdaJIDgepwjgjPsK29JuaOHpcXdokg2QSTdyNWgxAIR2K6mVj/oHgmnNRe5B7inmHipgVViXXPKdEKeC2MlmPhFG5P8A2aOGWcdjbnqSDbMk0zYXU53Zz7ZPYeBgCkfEuJrFxKRiGlkW3SKCFDlmZ2dnIGcKMKmWOAABU91Y4Q3PFJFKxkOsCZ6KEfLt3nkycAnbOMKKQif+lZK9RbK7aHGeqEQZX94IXEhHn5c/Sq/NFqlzFHcW0riZxpieKQqHQ5ZlbfGjGok4yMCmPBPiZXM856UZGI7YAZAOPVI3mT/KNlyRv3pZyssaXdxEpbClpYVPyhJHIlK/TqqR9se9WQX7nwLaSXzPZefBDC34hGOGiaJGMfw+pY1XLbrsoHk5OKznCOVbnhtuk1rclZlUNPC+n4eUgAaew0NgAa+5/WnnBZvhJntZQVR5GktpDnSwkJZo89ldWLYXbKkYzvXv9oLj4CaP80umGMe7uwCj/uqpJS+bUrbbd2ajlrjSXttHcR5Acbqe6sNmU/UEEUzrBcpp8LxS5tVOIp4VvETOyvqKSaf9R9R/St7Xn8TS6Ko4osTugooorOMVR8VYz3MWjIhjjcYPqbWHON8AfJtv5pPa88oyxEQTu0ixn8MJp1SRdUKNTg50hjk7bd9xm7exWQumd5Sk4VNai4kQFc4TXGrhGGWwNQ81BDa8OhZI1ZFaMgqvUYsDBGY+2rJ0xkjf/kVqioW1ixFZOZ4rhwJIWe3LWzwygDGuULJEGBcMGL6QNsA4yav8B5oFyIgsMhZo1kkIC6IterSGJYEk6TsobG2cZFLeELwrTbTRuqhlj6KvM4B0BUjzGz6Sy5VQxBIJG+TU1jJwqOWMRTxrIgWJVW4YasFlVWXXiXDMyjWDgnHepSjFqyiwIP2jDXJw+En0SXQZx79NWdR9sgVNxn4o56LwxRhdTSOrSOMZyAgIHbfJJ+1Uf2mJKkcV02kJa3Cy5QMzBD6CzDyoDZIH86jvLu9fHwypNGyhhKGjjjIPhc9VifuK6uCglRXWQ3TW7kl9/Q+RcKuQizW1/LMxAcLMIzDICM49CBkz4YE49jU/F7hprSPWjxGWaKKSMnDBWlVHXI8MMjI7g0v5NVumbSV5Ip7cBTCHGnR+R1IUM6Y2znuCKqcU4ffCMtJHE4iIlYpPO7S9Ng2lUbAjJAPk48e9a8sefgLLBfu8P6Oj+lFA2VQMDsAAPb6Uj4xxuKCIrbvD1WbQoDLpVnO8jgH5V3ZvJxjuau2XDbV1SVIYyHUOrFAThgCO+/bFLuYT8NPa3YjLQwmRZVjXJRZAAJQg+bSRvjfSzYBqd4pE7xS4+/uX+BTWtqp0PJNK+8k3TeR5G9yVU4Hso2UbAUm5k4h8XdJbtFO9ukYmeALpaZixA1hyp6K4yR2YkA7DB1I5rscAm8t12Bw0yKd+2QxBH61nuZ+OcIm0M90rSx56clo7PMue4Bh1HB8q21VTs4tJeJBSgv2+P4Q0XiVxp9FkygbDXLGgA/hLYFVIuOTuwVWsVYnGPiNbfbAUb1k7fhT3wV4oJWj3xccSmeQkZOdNqjBSDtgvjOO3vd4xybbxxFpJUBGSF+HtVRtKk6QnS+hOc5+tZI4RPgvH+WTU7uygvH1LnELiWXHXlhC9cQx7FY2k31EqWzKFI0hcgE5z2qbmN0gAR1e8nY5WJiBGi9tTIMIsY+uST/tnOBcBmW5kg1xxyNCWiSWNp7aRNWZQA764nyy6lU4OxxvgPOC8CaUTMjC2lWQxSxKqvDrQAB0BAYKylWxnzWXGwqQV4pabcEV16kpXyrbZcCnFBdyqqM65Y6REhdIgBkgARvHtgHOon2rynCXjZ8rB1NWCHhLYGOw/EyAdjsabXHBLtATmCYDfSA0TefJLLnt3x5pBJzDGjmMqiMM/PcWyLkZ7nq53x7eRXFlVx2W0d78LWtyObOeLjGy3fLaxch68YA6pVR2VZZQnvg6mZgPoDVPi3EGubYw9C6ElwjNbusrSIzx+tWXqFe2nPvjtmvdvxa01s16ySoFBjigc3MZILZL9MY1Y04D+keM+M9bXduOo/SIjdpGGnpSRRqxJUqulekwBGXUg5AyGxXXwOHryjmrPXltY34bD4mcbtXOhWHOVqZVlkkWBmi6c8cx0PHJGw0ppPckySYxnOBirnFrhrpocIUtY2Fw0znQSU3QBT6lGd2LgbDGN8ijPdR2zF5B1rsx/IpUsiIPzO2kRxg7tI2Mk/QAcz4hxO7mlSRZluVIXCXCrpL/MTFEpX8PIyHkAOAP17crX0CtUp07ZmdO4bJ15pbnB0HEUBIxmMAFnAO+GcnfyFU9sVevbtIY2klYIiDUzHsBXNm5r4kfT1bUSdhGsEhlO2c4ZtOPGrOnY70mj4zcLP1rxTfJEdTIQ0fQb3Cf2bMAAR38YO+ahZmdYqlJ6SOi8p2RZ5r2SPRLcsCoYYdIVAVFPkEgaiPc/SvvG9Mt9ZwsfSokudPhmTSqZHnBcsPqoqPl7mR+IOJLZQlquQzyYMsjbjSqqx6ajY6m3PgDvVLjPD/iuJAwyaJba3BEg3CSM50qw7FWUNqXvj2pF5rb5HaNljIViMBj4zsT9wMkfXFK+KcDJ6ElsVSW3BWPVkoyEANG2N8HAOruCAffM3AOL/EKyuAk8TdOaPOdLe490YepT5BprTzO1iWZ5cpmL/j13bx657ND6lQGOcFAzsFUtqQFVydzg4qxYcImkmW5vShdM9KGMkxRE7FskAvIRtqIGBsB5rxzXP1DDaIfxJnV3A/LDGwZ2PsDgKD7mvHN/4KrfxuQYMawDlJISw1qV7EgElSN80iISYXjtoT+e1mQfowb9PvW+rCci2kl1O/E5lKB06NrGe6w5yXYfvOd/oPcYrd1w8dNSq6cCyOwUUUViJGe41y71XllBJ1wtEYl9Ak1DA1tnDae6kjK74ONqg4byoY1tS0p1xAmVkGGldyzSZbO6M7FipB3wdiK1FFXdPO1rhYyFtyKi9HVJ1BHEluQ6AhooiSi4DDDDJBbz7DAqU8lqV09Vvy/lH5bn4n39/T9t61VFDxFTmKyPMiBgQQCCMEHsQfFc15U4aI7+7NqWjsoz0RDqLIZgdUjKD/ZqCdOB3/SumVz+9jex4npU/gX+t1Uj0pcIoz2/K4GT9a1/D5pTafEUzzzqCNDxwz9aMExTxRiQKT3jdVOso3nYjznIr3Zc5RFFNxFcQOR6ke3lIHg4YKQV+pxt3xU//wARvYz+JaJIP3oJhn/wkC/81T45zbLFDI8VnPlELFplCRqB5J1Et9l3NdgrLvChJHGrWEsU1sd0ikJ0qD+WOVclUG/oZWx2GAAAyh47INpbWZXH+HplQ/VWyDj/AFKp+lI4uEXNuDLayRuz4eWF10RO5HqaMjJiZvOcgnc7kmrH9JtG1zbXEJ8to6sQ/jjzt9cCncabL8vMts2zRTlxsENrKWz7AlNOPrnH1r0nG37RWU4Pu3SjX9TrJ/kDVBucrIDIuFb6KGZj+gGc14bjs0wxaWsmT/eXAMMYB84Prb7AD9KLjzM9cW43eIFDpBbrLIkCyLI00gaQ4BCGNFz4ySQDvg4wUnMnKyQEXsRkd4gep1ZGlJjKsrkM5yrAMxwDg77ZxibjEd209lDcNbmNrlZNcayK2qENKF3JHq04rUcXi1QSrjOY2GB37GnF9ZEoPrq/MRc9H8KC4jdkZJV0OhwwEymPI8fnB39q0/Jtsi2kTJq/FVZnZmZ2Z3UEksxJPt9gKyXONuzxW1nZxqzyMDGmcKqRLqDE+EDaBn6ildtzrc2VyltM9ubeAxxOyK2gL6UbDk51KSMnGMgisWLpzmtCHEl5z45PczXEUSq1vbJI7ozlI5BF87SlfUy6/wANYhgNhixxtSKHna6t9NtPbQW4IGDDEE0gkKNPqZWAOxI3Gan5ejW5e6uChKvKxQnXjBZ3II2yQXUEHIyCKp/tIliKKrPiQE4VQWZg3dcZ8+kj6gVZSwycbNFtFtTTSvbXXYkv7NJTllBk/f7OO++oeofz3qi8rxSaX31ZwR/er5XGdplB/iG3tjR8r8FmvIw7KYVOxLfMcbYXHYfX/unfE+RBIhQSZ++xBHYgjsR4NTnBwSj9z0WJ+JYKDyqaUux27HoIbS4V7YWqIgSSdAzouDIixtKyyN/eFiEyTuVk3HkrWihmRo1kQXSOzRuJMetjkFSO67AadwMYpZxqKS2zHt6ZisnfCyKhPUUDsJYH1Bc5ypUfKBTu8tRdwa4PTPErBFjYAK2QA2e4UgbeMGrobHg/iks1dTjpF7cl+H5FDit3K2lpBouLV1aTpjWOk3d1B3IG2e36irN879e5eFiA0MLdQDQACwy5Lek+jO/cDAxmnPBJElgGVYOA0L692yvpYavIz581XaeS3jito06syx4LHZFxsNWRjfPb6VN3OYqivZLVcOFt/PzELsUdri0JgYwsWJACThCASUDZXOSQ2xq7yfzdDa3Jilg+EWVFMnUY4WRQ3r1EZfqAjJbByO5zmqjQmWK7kkYNJFkZTsWG+cHfC4wF7fMd806uOGtcrbB1GnpkyMDg7qRgY205Of0ocbm2njHR6r1Xlpc1/EuF9ZlubWURzhdIkGHjkTOdDgH1L3IIIIPY1EOOXMQ/rNnJ/rtiJ17d9PpkH20n71i+E8umMyC1uZYHjYrlDlH1AEakOUzvvgDZavtc3buI+IXb20LHSJrVFCZYbCRmy0Rz2OMfUVVLqm2j8QoVZ5E7Pky5YWM0+tY1nTrH+s3cyGKVkGcRRId1GDjOwGSdyam5pjSc23CrcZ1OhlRDgR20ZBbVjtnYAeabD9mtvt/Wb7T+78S2DWh5f5ctrJWW2jCajlmJLOx/zMxLN+prn1cfBR6u50FEbAUUUVxiYUUUUAFFYcc23CSXbvGHt7frltMMiFRCAV/FZjHKz7jSoBXuav3HOWiVYmtpjJhGdUGvQsrFUPpGD2LN2wOxPar3h6gro1NFYzg3NsxAM8QJYTTkoQFjhhkCH6u3nbvv2qwnOeWSMWz9aQx6Yy6fLLHLKjFgSBtC4I8EeQQaP8apwQXRq6zXP/BHurX8Ha4hYTwH/Om+P4hkfrVK1531mSTpYtxbQXCEk9QtOXCoVAbJJUKAoJz76gBe5d5kN3NhVKR9BZNLKRIH6ssbA/bp9sA/8Bxp1Kbz22C6Ys4JzbbXIVeoscxHqgk9EqsPmUqcHamvEbJJ4nikGUkUowG2xGDvX3nPl+2u7aUTrCrFGCTSKv4bEYDZOOxwe/isZb80T2lvGt3AUVQIxdASyQsEAHUPoDAHwD3967eGq9PG9reQKlJ9nPgN1S/t0+aC5RBgaswykDsWfdM/oM/So05xyit8NcKSSuWRmjGPOqIPlfqBvVeLmThz4aa+ilPcBm0oPtH2H8WT9anm/aDYK2hJjK2M6YY3k2/hGK1dSP18vf2H+nD/AKfh6vwLFpzVbAESXSM5PyiN1I+gXGo/rvV7h/G0nkKRxz4Az1GieOPPsC4BJ+wx3pd/TGMkYtb4g76xaS4/4zXi55xxgR2N/Kx2A+GdBk+5YAAfWqnNN3uVybbuaYik3NPM0NjFrlOWIOiIfO59gPb3PisxPzPxGaaW3jghtHjA19ZzLIFcZVlCDT2x3Jrxb8BijLTXMhmmbZppTgjzhPEYHgLTWuwkm3ZGSnvbyFw6TutzODC0KqAYLdNPo1sD0nPfA3xgncimawxyWpjRB8RO4SGNzq6EUO7SuezszMW86iV7kU84ly/HMq/N6cket1bLfM2vc5bYnVnOB53pHawRWs6mWdtaAqnWACrq/N6Mh3I23K7U503OWj0NOSM03fXu/sZR8tQRQ9PDuwBYyszal8kgg7bjYCqX7M+WmupZLq5IJGFI/MCQDpz+TYjJG+Puas8V4qCGiiV5WZS2mPGp/Gt22EceffdsYxjuy/YtJ+DcjOR1I3/V4kJ/4q6TVNWW/vx8u0pxc+gpWj83l+fLtOixRhQFUAADAA2AA8V9zQxr4jAgEbg+ayu55xtvUxXN3BTLdxqmn+sxld9l6kGXQnG/qRpE1dxsR2rI2dhcWMiI0bgFtC6xpDLkkIWwUJXJZSp3AwR7dM5gAEti5Hy3QGfbXHKn/LAVzfn3ik93eCFDhC7wJvgAKdLt5zupyfbAxsSZRvwNmSNSh1zRRXkWrpq8ervoDDPffYfXevHG7OSZAsbmP1AsfVnSPy7YOfv7fzQ3HDRYpHJGkUiRqNQdSZz2/s23x32UD9a0tzcERGRVMmFDBQfm9t+2/wBferVc4UoqLUoar+SjwzgsUBzGCB0xGVPY4PzHbdtzv5xVu9vYYQBI6op9Kg+fHYCo7e6WeHVDIPUmVYYJXPnBG2PrSOG8kYS2l0sRlCKUd89ObbOTsPIOcf8AVSCMJTbc3qt+faNOT9DRyCEAxiZtJHy6dj3IH27bYxv3p/cwI6OGww0kEBCwI399jSjliPMbSMAmt9Sg6SuAAvcDAHp2+mKcXDhFZsKAo1MPlIGPuQR9RVbMVb/e2uY6/Z9IW4bZliSTAmSTk9vrWgpByCpHDrTUCD0lOCMEZ3A/QGn9eZrf7JdrPoUdgoooqoYUUUUAVW4bEUkjMa6JSxkXGza/mz7581neJ8Stuo8r2jyfDssImCx7y6l0RLlwxOt1AJGkN5HetZSufl62dndogTJ8/qYKxwBqKg6deAPVjVsN9qupzSfWuDEtjxiDqpHFZSdUJMrL+EOmFkXqKxL4IZ2VvSTmk3CeZLKGG2ZrLpSPGl2UiVDoDAxK49WW9OsBVBYKCMDYVuLHgsEJDRxgMFZc5JOHYM2SSSxZgCScn61Wh5YtU0aIyujZdLyDAyDo2bdARsh9I8Crelpa6O3b2isxRwdbK7kkhFlpNsqwPrRQF0sSkYIY5wBrBGwDDcHIDkcHWED4SOGJsaS2n5VJLEBRjPqYnBIGSTUvD+BW8Dl4YwjsCGYE5bLFyW39R1MTk5O596Y1XKtaV47cmOOmott+DoGDyFppB2eTB0/6V2VPuBn60xIr7RUKlWdR3kyUpOW5Vk4dCxy0UZPuUUn/AIqeOJV+UAfYYqte8UiiOHcaj2QZZz9lXJP8qrfFXEv9lEIl/fm3b9I1P/LD7VbGjVau9F9dPfcCg9xqT70sk43GSViDTsPEQyB93OEH6mvg4Ir73DvOfZziP/wXCn+LJ+tMkQAAAAAdgNhT/Qh/0/svXyH1V9ffvkYvmHlSe7kF0hit7hEMafM+pSc6ZCMDA8YBwfNZW5a4sXxe2rNkem4tw8yn/KcjUh847V2Co7idUUu7BVUZJOwAHmtFL4jVjaCWnJA5yatHTsOX8L49BcagrFXT5kkGhwPcg9h9apw8NNzOZ58lFOIYzsAB+cjyW759sfrr+M8tjieJX1W+kfgOFXrb4JZsjZTjAQ7+Tg7BV/RPikeQtzazDwZI3R/10HFdKOLpQ0k7S8vyL/Xt83l+fIjs+HRQ5EUaR6u+lQM/fHes5+yKcw3ktsSf7Iqc+Xgcrke2UYbewrUxchXsikT8SK57rBCq49wHJ1fY96Tc08iGwkgu+HFiY3HUV21MzMca8nJYsGKFR7ggbVCOJpzmoRd2zNOjKpFxW7NxxaQyMLdCQXGZGH5I+x/ibsP1PimUMYVQqgAAYAHYAeKzXJ/H7acHTKPiHYmWN/RIGH5dB30qNh/OtRWibXyrZHKxHVtSWy8Xxfp9DP8APKf1XX4imhmP+mOVGb/YGuX8T4jov8hWcxzTtoUbnU7IoHjJYePeuu8zWXXtLiHODJE6A/Uqa41dgXUlxeQIy/Dxw3GnVsVYfisPKkFifPbbvilHTVk6Ec9Jx7fFDS64LdXgEksiRkPqjiKatGdjqIxk48dq1FxcLDGrORpGlTgbAkhe3gbj+R+9JuHXxjaU3JKyyHUqH5CuBpVD2J75x71X4nfPNaFJLeQSugIUISuc5LZ32UAEqd9sY3q9bnGkpTai7ZV/PId8N4RFA7tECoc6igwEBA7gAd9u9QcdgWTRGY45JHyE1gYQgEl/pj6ecea9rxEkfhoWIxlmzHGD2O7DJ3PgVHweSSV2a1j+KlICmVfRboBnYSHOoA5yF1H7bVCU1FNshCFWc7xV5e9+XeMY5CjrGx9LoQhPfUgyQdu5+YZ92r5Y2R4lIYlJ+DjbE0n+K3+FGf3e2s9vyj6XLvkiaSJnuJ+q4BdbeMdOEkflz85yMrnI+btWz4T0ujH0FCxaBoVRgBcbDHisOKxkeizUuxv6/k7eE+Dxi41qvzJWstrrj9rd9y0q4GBsBsBX2iiuCdoKKKKACiiigAqpxS8MMZcRvLp3KoUDY8n1so2++at1Hcw60ZTtqUrn7jFNWvqAo4fzNFIsZkzAZQpRJGTUVfGhvQzBQxOkaiCTtXu35ps5GVUuIyzEADPcscL/ADIIHuQR3qiOS4epFITqMccURDojBhASUO49DZJyR9PIzXmDkuNQg6rnQtuucDf4aZplP3YsQfpWi1HmxajKLmW0ZWYTx4QAtvjYnSO/fLekY87d69rzDbEqomQllMigZJKjIJ28AqQfYjFIOG8lt0o+vM3VjAEegJpj0yCXbK+vJVQdXgbYO9XIeTkVJlE0oM0TRu40hsvJJKzjAwCWlbbGMAChxorj7+wajCHmCKSWGOI6xKsrB1Ow6JRWU+Q2XAx4wapXvHLd+qk8rQLFMYidejXpjRycjcIBIMnbGNzijgvKMds8bo5/DMxChERMT9MsAqgBQDGMY8E5z3qO95OV5JZFmkRpTIGICHCTJEjqNSn/AAUIPcHPcVKDpwneL7/f0Gm1qTcH4tZq0sSaIWjZw2cAsEALPq/MMHJJOfJpvYcQinBMThwp0tjuDgHBHcHBB38EHzWeueRopA6SSyGJjIwjGkaWkTpkhsajhCcA7ZJJzthxwHgqWqMq6SWOpmCKmcAAZCjfAHeo1XCXWzNsLtvUZ1meKc6QQmAg645klcOM4/CGfbcMdgex2xnNT86JK0Kqiu0JcfEiL+2MODqCAbnJwGx6tOrT6sVJHw6zu0SVQkkelVQqfQBG4dQANlIdRkd9sH2qMIwSUpaoQv4dzskgXVE4Z4oHSNcF2ecSHQMkD09J8kkfK2cY3r8N506jATwkRmOJywGoI0k00QDgnIGY13AOCSTgDNNjyla7nQwYlSGWR1ZSrSOpVg2VwZpBt4bHbaq1zy5Y26rLKTHHEEUmSeQRkI7PH1MvpfEkhI153IqxSo30TDUJudrdIxLIsqRtIYwzBBnSSGYLr1MoIPYE+cYrzPzpFGZBJHL6GmzpUNiODRrkO/YdQHAyceM7VL/RyyuoY9OXi0yKrRTOAyStqddSN6lLAHBJGwq1PyxbOZCyEmRZUb1tus+gSDvtnpr9sbUv0eKYajhWyAR53pPa/wBZm6p/sYiVi9mfs0n2G6r/ABH2r7xWQsVtYiVZly7DvHENic+Gb5V/U/lppBCqKqIAqqAqgdgBsBUl+jTzfult9Fz79uwtXVjfi/I5vzVcBeP2IkACdJtB7fiPrUsT5OyqM/vVutNZv9qPKbXsAkgz8TB649J0sw2JTPg7Bl9mApZyvzXPeQJGiabkLiZnGFXGRr09zqwSF27HPau38MmqlJRXDc5eKw0pyzLbjyRtmXIP1Fcs/Y5Zhri8jkXKGEQlSMbIzRkEfpXTuH2xjQKXZyNy7dyTv9gPYDtSi5Ag4hayKoCz9S3kIGBqIEiE42JyjAZ/eq3GxbpSsZ8LJRq5d0VhyddRemC6jZBsoniJcLjAUyK4LYG2cZ9ya9/0XvX2a6gjGw/DgZiBnOxaTAP3U1taK8+sdWStc1v4dhXLM4IytnyJbgh7lpLpxvmYgoDnORGoCA/XGa1EcYUYUAAdgBgV6orPOrOfzO5rhCMFaKsgpTwr8KWWD8v9tF/pc+tf4Xyfs602pfxS0ZjFJHjXG+cHbKN6XXP29Q+qrVuHktactpLx4eneWwe6fEYUUUVmIBRRRQAUUUUAFFFFABRRRQAUUUUAFFFFABRRWe59L/BP0i4bXDumvVp60ev5MNjTqzp3xmpQjmkkBoaRcQ4K6SNcWbLHM27o2ejNj98D5XxsJV37ZDAYrOcGv7xIznrMkUM8oXpkvMVlcRhTIC6gpjCtlsadz3NduN35iMmHMka3IXET6XKxI8TEFF1bkqPSAcHArTGhKLdmhXNpwjjaTlo2UxTp88L/ADjPZh4dD4dcg/Q5Aj5s4a9zbGKJtLGWF9W2QI5o3JGQRkBTjIIzil1tw97rrpclhJBNiC4RenKAY431KRscMzKRupC4IO9WbfjEkDrDfaRqIWO5UYikJ7Kw/uZT7H0t+U59Ig42leO6AUycpSxzDoOShaOTqPKwdG6zSztoUBXMwbTtgeMYAquvKdwsWkE5aFNQEzYaVJGbJ1AgrpIBGBkbbYGN9XPr3nGdLp4wmYxcqA4AwLdCkU+/uszD64b6VZSqVZ6LgDSNzYwlUTWE6mhQ5UbEgeCdyoOcZqxWGtOepZFDfDqiyMio7yAIpdmXEncqcLttu3p271BwnnWRYsTaHfZgxbAcvdzQaV2GQiquCNztn3qEsPU3YXRqHWW5JB1Qwdj+WWT/APmn1+Y/SshxngAsOJW97BlYJ2FrPGPlUyYWNwPbWFz9d/JqSLmmWKTMkmpc3qhTjBZLuOGEbdsBtOdhvk+9aXhFynErIGaPCyFkdA2RmOQqcMp/eTIIPtWrpqtG0lpHbT3qxzanHK9hr8Kff/ak3OtofgpHjBLwlblR5ZoWD6f1AI/WtFXx1BBB3B2NUTxtabWZ6Iphh6cNYo8W04kRXU5VlDA/QjIqSobO1SJFjjUKiAKqjsANgB9KmrI7X0LgrKSXJF7N12mDIU+FjRpFjdSgySF9LsZNQOvOkBTtnJ1dFThPLcDn3DuYOITCH+yTqyxox6TM0WqOZ5FKkjGCiAEnIJOQdqj4txq9kW6QgRqmtcBX6qhZFWOQY+YOMsR5DDHY10WirlXje+VCsc/u+Zr4YWNYypaUJcNGypJp6fTGncrks4yPm0ErUPEb26ieaSMOZEe6ZUwzKWEELIuPzDOrH64ro1FLp4/+QsYLiPM90xmNsV0I0pRjCzaljto5QO6n1SMy59th71ouWL6aTrrPgmORVVghQMrRRydiT2Z2XOfHvTuioTqRasojsFFFFUgFFFFABRRRQAUUUUAFFFFABSvma7kht3khMaupXeTOnGoBvb1ac4yQM4ztTSipRdmmBz2XmW6QyyKS2uK2eOKSIqUWTAklI1dkJJYZ2yMnAyZH5ivzpx0R/Y7iNpAwmuGh1AhxjCYcjffzit9RV/TRt8orCzlu9kmgV5QA4Z0bAKg6HZNQBJxkLnGT3q/c26yIySKrow0srAFSD3BB7ipKKoctbrQZmzFNYZMeu4tB/d7tPCP8h7zRj9w+seC2yj2vGI55IorQRSqw6kr7FUjJPcD+8dxgKfZiflwdDUUFqiFiiKpc6nKqAWbAGWx8xwAMn2qfSLdrULHn4OP1Dpp6/m9I9X323/WvhsYth009Py+kbZOdttt96sUVXmYELWiHOUQ5znKjfV3/AJ4GfepI4wowoAHsBgV6oouwCiiikAUUUUAFFFFABRRRQAUUUUAFFFFABRRRQB//2Q==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data:image/jpeg;base64,/9j/4AAQSkZJRgABAQAAAQABAAD/2wCEAAkGBxQSEhUUEhQWFhUXGB8WGRcYGBwaGBwcHCAdHh4cIR8fHygiGhwlIBwdIjEhJS0rLi4uIB8zODMtNygtLisBCgoKDg0OGxAQGzgkICUsLCwwNDQsLDAsLywsMCwvLCw0NCwsLDQ0LCwsLCwsLDcsLC0sLCwsMCwsLywsLC8vLP/AABEIALsBDgMBIgACEQEDEQH/xAAbAAACAwEBAQAAAAAAAAAAAAAABQMEBgcCAf/EAEEQAAIBAwIFAgQDBAoBAgcAAAECAwAEERIhBQYTMUEiURQyYXEjQoEHUoKRFiQzQ1NicqGxwZIl8BU0c4Oi0dP/xAAbAQACAwEBAQAAAAAAAAAAAAAAAQIDBAUGB//EADMRAAIBAgQCCAUEAwEAAAAAAAABAgMRBBIhMUFREyJxgaGx0fAFMmGR4SNCwfEUM2JS/9oADAMBAAIRAxEAPwDs1FFFeWLgoopFxrmIQXEVuEDPKjOpaRYx6WRdIz3YlxgD2NSjFydkA9opO/M9sNY1tlH6RxHIcuM5RcL62GCcLnbftXyPmi1Z0RZclwpUhXK/iAlBq06QWwQATkkY71Lop8guOaKz9jzhbyQxTMXiWVzGvUjdfVqCjJ04AJIGTtk4zsa9jmRfhHuemcJI8enO5KTGHOfqRmh0prh9AuPaKz3FOcbeIPhjI6MFKqG3/ESN9JxhyjONQXJB271PLzXaKoZpcA6s+h8qEOHLjTmMKSASwAFPoZ8guOqKAaKqAKKKKAMvzBzBNDdJDCivlEfRokZ21SaDhlOmMKvqywxXiPniNyVjhlkfqpGoUx4cSBysisXClD023z481pPhE6hl0jWV0av8oJOPbuTS+z5ZtYiGjhClSpXdttAYLjJ2Ch2AHYA1oU6WWzWotRPc88pCXWWKQuskgCIFLaIgmW+fDE6xgDc57bV6bnTQlw8kD6Y5zDGFZC8oCCQkKWB1actj2x7HDqbgFuzajH6tTPqDMrZbTq3BBwdK5XscDaqScGtbiSZmgBxLu2pgGcJoZgAdtiY2/eAIOQKsiqUk3l2393HaW5LwnjBma4IxoQRtHtgkPEsm+/uaT8K536kETNExdo4w8ihREs8kImCYL68YI3AI9QGe+NRZ8Miiz00C6lVT33CLpUbnwu1LG4LYxFCUiTSuhNT4AAUoMAtgkISobuAcZqEXTu9Baiq158URRdeGRZ3SFgg0Yfqo7B1OshU/Dk2YgjT23GdTwu+WeJJVDKHXVpcYYfQj3FLrbl2z6YVI10kqQVdtQ0Aqulw2pQoJACkAAkDuacxRhQFHYAAedh96jVdO3VVhq56oooqgAoorBc6XUy3i9KSRcRRsqK0nqbrHWFVfQ7FBj1jAG+3erKVPpJWuDZvaK55PzddlrnQERU0smuNg4USukifumQqqlRn8wyRqGK/MPM91ILqKJXRDay6fw3SdZFijdWGOwOtgBnOVOPlOblhJ3FmR0uiszzVOwe3DNIlswfqNGzp+IAvSVnQao0PrOoY3Cjzgo05tudcCpEyoYsMsqu0gPSkdX1EDUMoqktjJJGPNRjh5SV0FzoVFc4vua76GLLaCT0W6iwN6erDK+nSZANpI1BYsMK3vXy341cJiZtco+IdiEDOCosVkHTwwVkLggDdSW96l/iyte4ZjpFFZ7kri8tzFIZwupJSgZQQrLpRgwz3+bGRttWhqicHCTixhRRRUACqT8MU3C3BJ1pE0IG2nS7IxPbOcxjG/vV2imm1sAkl5ajK4DyIwna5SRSupJH1A4ypUjDsMEHY1Fb8owRgBTIAGhbuDvASy+N8kkt7/AErQUVPpZ7XCxk7jkKFgoMs2E1aB+GdKs6y6RmPOA6A5+YjYkjar9pwaGSzMSO5ilZpg22r8SQzbbbAM3YjOO9PaV8D9HVh/wpDp/wBD+tf0Gor/AA1cpynTbvrGz7v7sSUU4t+/ewtueSYXJPUmA1tIihlxGzyLM5XK76nUH1asbgYBrzPyNbuVZmcyerVIwidn1nU2Q0ZUbjYqFwNhWoqG8u0iRpJXVEUZZmOAB9TVarVHomRsiYDHaisEObLy9P8A6dCkdv4urkN6/rHEMEjyCxANeJOA38i6ZuKzEE+oRQxxbZ7Bl9S/fNaYYCrJXehHMjXcc49b2adS5mSJfGo7tjwq92P0ArPn9o9v+W3vnHfUtq+Me++DUVhynbwydYh5pQMCSeRpWUDPyls6e57Vf4DxP4q2hnC6RKgfTnOM+M+d61Q+HU0us7izsp3P7SLdULLBeO/iP4aQMf1I0gfrSrh3NvEL/qC2FpbBcArIWknTPlk9IX6ZHithms3zRD05rS5TAkE6wMcfNHL6Sre4Bww+oFXQwdGPC/aLMypxDhF4sbSScUuWfbSqLHGpc7KuAvYsQKnj4VxG32tL1GQkkpcR6gCxySrLhvmJOD704m/EnVfyxDqN/qbIQfoNTf8AjV8nG5rXKnBQULb6+nv6lk3lgo89X/Hr3nP7HgtxeGeK9v7tZ1zrjR1SIoxOiRAo3QgdvfINeLbkj4bY2VreqBpDsenL92D6kJ+ox4rZDhxN38TqGkQdFQBvu+okn22GP1plUVFLYpMBZ8lQzMRLw4WyY+ZLklgfGlVGB/771Hw3g9/aXTw299IQI+rEJz1ImXVho2BOVYHHrXuGH1rodJJGzxFAO4tXLfTMiaf54b+RpSipKzQEcHOd4F0vwuZpV2k0PGIvujM2WB748dquWH7Q7J3EUrPbSnslyhizvjZj6Tvt3pNzfYXYimliupSoAPw6RoGKgjUqOo6gcjODk/arPGuM2bl4Jo3nC7OqW8kyqdjpYqpCt2JHftWWWBpS2ViWZm7VsjI3Ffa5lHwaW0TrcMuzDEV6gtrhS0LHc49ZDw5zuBTngfO63yQxwtHHcSR63V2/s/B0qcGRs7gdsbk+Din8PqJ6bc+XaWwTmabiHEhGQiKZJW+WMe37zHsifU/pk7VPZLIEHVZWfudIwo+g84HbJ71Hw/h6wghclmOXdt3c+5P/AF2HYAVbrPUnBLJBd/F+i9slJx2QUUUVnIFa/wCHxzqFlQOAcgHwcEZ/kSPsTU0MSooVAFVQFCgYAA2AA8AV7op3drAFFFFICG6ukjAMjKoLKgLHGWY4VfuSQBUxNY7nSwF5Klv8TBFoR5NDeuXqEEI4TUuNC62Db74ONqgtOWJZZRcyGEvJKkjMpYgxG1EToMqMq0nq0nYjB71oVKOVNu3vQVzZ21wsiK8bBkYBlZTkEHcEHyCK+yTqpUE7udI2J3wW8dtlO5rnlvyJcKlshMarDEsWI5NOGVsmdSYWIkcdwNJyB6jmrUXKZaNEhkiS4innM0qEl16sc+gZxksonibScAAfQU3Rp/8AoLs3uaKwnDeUi0idRbfpxzBpLdHZ0UiApndR63ZlcggbYO53O7qurCMHZO40FLJvRdo3iZDGf9Sepf8A8TJ/Kmdc55r4415O9vatiK1Gu4mQkNqwR042HZwpYkj7e9aMDTdSpk4NNPv28bFlP5rc9B3zHzh0pDbWkZubvygOEjzvqlbsgxvjuaTw8qPcMJeKTG5fIYQAlbVCO2lPz43GW7+RTngfBYLWPRbppB9ROcsx/eZjuxpjXUo4aFJabmZti3mK9NvazSxgao42KDG2oD0j7ZxV+HOldXzYGfG+N/tvSjnME2NzgE4jJwNztvVi74m3Sjkt4jcCTGnQygaSM6ixPy/bJrQIq8X424k+GtYxNcaQzajpiiU9mkYZIz4UDJ+1V+XeVTb6TJczSlSxWMMUgTUScLGDuBkgBiw+gqnacTa0nuGvITEk7iRZlPUjXCKuh2AyuNJIJAXB70zm5utAQqSdZjjCwK0x3GRnQCBn64oAe1lOc+JKDDGqSu0c8U8miNmCRo2SS2Mdt8ZzVoc1qh/rNvcWyHtJKq9P9SjNo+7YFO54llTBOUbB2OxGx/UH/cU1a+o42vrsK7ON5bfqQTKjzN1eppEowdguM4OFAXOfFU15ZR5M305umYemJ8JCNPlYQcE/U5ppwjhAt2nKN+HK/UEePSjEevG/Zj6sbAHNZvmrpXknStUWW8jHpnBwlsQwOWcZGrI+QAk+cA05SzO5Kcs0mxm/K5hOqwmNsfMRBktj/wDbJGg/VCv2qtZXnErgyoPhrcRyGPqhZJCxABJVG0jG+Mk+DgHvViw5wg06blhBcKMSRPkHUNiV29akgkFc17HH5p8iztmZfE0+YYu47AjqN5/KBt3qJAu8V4wluEUh5Zn2SKNcyOR3OOyr7scAZ71X4Bw6QSS3NwAJpsKEB1CONfljz2JySxI2yT3FUOVVka9v2uNDTIYYgUzpVDH1NC53xqYk+5/SmvEOMPFJp+EnkTAPUj0Mv12Lhsj7UAVeJ8Tmlle2sgodAOrcOMpFqGQAv95LjfTsBtk70x4XYR2kARThEBZnc7sTuzu3lickmkfJvEFFq8jatUlzOdJB6hYyNhdJ31BdOx7DFeouVWZTmeeLLB0jEnUWPHj8QMGOd/YHtU4w0vLYthT0zS0Xi+wi/oxHdSGSbXKmosrTHLEZ+WNMBYY+3qxrbHcdyy43ypbXMekxrG6/2csYCSRsPlZWG+xANfDwGUn1X10R7DpL/useaW8wQXFjA9zb3EkoiUu8NwwdWUd8MAGUjvtscUSnfRbCnUzaLRe/E0HIHHjc25jmdTdW7NDMMjUSh09THcBu/bvmtRXMl5QlhaO6tZUF6Gd5ZHU9OUS7shUHZAcae5HvWo5V5na4kkt7iLoXUIDMmdSOp2EkbeVP13FcPF4RwbnHbyCMjS0useOQTOUjkDNgsBgjUoOCykjDqCQCVyBkVfkTUCD5GP51iW5QnkgihaWILbwNbxMoYl/kH4g20qVj0sik51HcYxWWnCMk8zsSZtuoNtxv23qK2u1kVWU7MNQyCpx9QcEfrWR4Zy+JJI7hIrJoioQRhSY4tMjszxegAs+fVsu6KckbUm5V5UZjGwELRoLZlugp1OsceCsfp+Rt1OT2LbHNWdDCz6wrnQrXikUh0q41aBIVOVYK2QCQcEZ0nv7VIL1DL0g2ZNAkxv8AKTgHPbuDWJh5HmjTEZt9TWsdszFTkdN3LBfSfTIjaCfy4BwcAU05R5ZktHUsyFRE8QCljgGZ5VAyOwVwv8NKVOkk2pBdntOEzI13H043juHeQS9Qq41xhQpXTkkEaQQcacdiMFDHwSaJ0Mk4SYsmMTnWY1tBE4VfzHrDVgA52Peui1jr3hV0txM0USv1p4pRMSh0RKEV42DepSArshQHdvG+ZUqrbd9AaM1y9wu8eJ2RG14kjYO0kUeZIIlVkMgLsFZCWyB6mbHkUy4nyretDNHEyqZJeoGEmlwwtookbVpOMSIxONyMYIr7wzhN1cBC0krRJcLCCs0iF7aFZh1ScqxZ3dQxG7BQckVPccJvi0kf44jzdESRzqGIlKmFUDOCGUZX1YA8HfNaJVOve6FY8XfK11rnaMKvVnjnciTDSIIlRojlSAeoC+dwdhtnbX8v2bw28ccjMzKNyzB27k41ADOBtnHivnLscq20SzqFlC4YBi3k43ZmOcYz6mwcjJ70i5r4rJw9NUTiQzv04oZCS3VbtpIySgPdT2zsQNqqipV30d1fh9e8nCN+J6/aReSi3SC3fRNdSrApHzBWBMjDfbCqd/8AvFQ8scvJZQNCmCpdm2XHpbsDuckDbPn6VQ5W5ehGLqRzc3Z+eeTOpWxgqqn+yAyRjANNOMcMaRklhfpzx7KTkxsp7o6gjKnwe6nceQerQodBHLxK5XUtdCCDjUFvGqXE8cTKTH+I6qTo2B3O+Rg/rTKwv4p01wyJImcakYMMjuMikfAOFSJNK92IpJZhr1KmVQA4EQJGSACN9s70v4pOYb/HDwr3DKouLfBWLR+WZ3AxG6g421FhgY7VpqfNfnqSrfNdcdfuNJY76aSUrIttGp0RK0ayGTHd332Q+FGDjckdqvcucLNtAsTMGILN6RpUamLaVGTpQZwBk4FKLzjN5akTXcduLbJD9FnaSPbIfLhQ6+CoGR338OI7eS7ByXggIGkqVEsoIB1Z36S74xsx3+XzCxWlc+3/ABmGNukSXkYbQxqZJCPJ0rnC/U4FLeXOB3SRSaDHbdS4llCvGJHCOQyg6ZAqkHVt6ttPan/BOXrazDC2hWPVjURks2PdiST+p8mmdSUSSiZ6Xl6Ygg3sjZ/K0UBjP0K9MEr9M5+tZe35X4jFI/SYRQEDTFBcDQG8sBLC2gHvoGw9zXSqMU7IeVHPhyTeTENcXh0+YSZJFP0Yo0QYfTSP1prDyjIvR0XCRrCxZEigCR5KldxrJbAJ7nvWsxRiiyDKjNywXkW7JFcr5KfhTAewViyuf4k//eV5fzFIWu/iVEDuttA0EjaEYn1Fo1YSHSdI3Olfvmum0ZpZQynOOIcwxW918UrN0pUCTxujxSejJWZFkVepgEqwXJwBjOMU0m5zt9BKa8jGTJHJGi57Fyy+lfOacX0vxYaGNVaI5SSV1DJ7FUU7O3jJ9I+p2pPxEDhau+l5LRlyR8zRuAFAJJwY392wEPnBGmzIoay+3qWdGqes9Xy9fdzzy3Fi6umbD6hHIsoXCMHX1FT2xlQO+cAZqPinNKySraWTq9xISvU+aKLSMuSezuoBxGPpnAqg3BIJLtIkcizmia4MEbgQvIhVT8v5SHBKqcEjJ851F1wSB0SPphVjcSR9P0aGXsV04x7H3BquUnJ3ZTObk7s+8F4PHaoVQszMdTyOxZ3bGNTE+f8AYUu/aCf/AE27/wDon/qtDWW4zbLxC5Nq29tAA84BI1yNvHESN8BfWce61EiTx8zNJk29pPPGpK9RTGqsRsdOt1LAH8wGD4zS++FpfyLh5LS+jH4bMDFOuMnGDtLHknIBIOTvvWvghVFCooVVGAoGAAPAHiob/h0U66ZoklX2dQw/3G1AGc4RzheR3EljeRo05UNbzRgiOTUdI1DPpPc/wt9M7zhtoIY1jBzp7k92J3Zj9SST+tcb45wQqJLuwQCKCRH05Zi/RbUxjBOFUEY04wRnH17DwjikV1Es0Dq6MMgqc42zg+xGdwdxXM+I0VSSUVvq+3gaJLL1ePH39DGJydcjojVF6FRdet8wlJ3lZowFwxkRghyVxgA6htVe15HultxGpiiISNGWN2KzlH1Mzkx4XI9PyvnzkbV0eisX+VMhZCrljhrW9ukTkkgsd3141MTpB0J6RnAAUADYdqa0UVRKTk22MKKz/O9yY7dCHaMG4gV2VipEbSKH9Q3UaScnxWabme7iCqgDIWlMUtwNPVVZNKJnK4JGcNhmI0nB3zbToOcboVzotFc2ued7wFspBEvWETCQZaEGdIgxGsFwVYtkhB2xkb1suVuIyXEGuUDOuRAyqVV1R2VZFBJIVwAwGT37mipQlBXYJjesHzpcqOK8NWV1CaZioJG8hCqv+xIH1rW8d4vFaQSTztpjjGT7n2A9yTsBWI4dwL41prviEQ1XChEhJz0oQAQufDk+okdjWn4fSbnn4IUmMuYuGyupa2CCU+l9TMgdMEFSV8+xO48EUp4Zxm7t1S3uLWSZ1UBJI3jzIB762XLjzjOe+1XooL+3ASMw3UY+VpnaKVR4DFVYSfcBauWtvPJqF4INBGyR6iQwOdWs4/TAGO+a7qmmrSJKomss9fNCy55qd2W3gglju5OyTx4VF8ykqSrKPYNuSBtmvXBoNKtDYqWcsTNeSKdBfPqYnYzvnOFT0jGCR2KfgMD3E0t1KLg2hzCrK/qeND6WyvrMXckrjVkE5xXSOHiMRIIdIiCgIExpCjsBjxQ6dteAOk1ruihYcuwxt1GXrTeZ5grSfYHAEa/5UCj6ZJNN6V8V44kDLGFeWd90hiAMhH7xyQEX/MxA+teZuCyXCk3ziOEeroxOVGkf4suQWHkqukd86qV7EbpBccfiBZIiZ5l7xQ4d8+xPyp92Ir1Ba38oBc29sPKgNO+P9WUVT+jfrVCx4qWTo8Ht41hX0/EOum3H1RR6pz9dlP7xqx/RMS//ADlxPcknOlnMcQ+gjj0gjc/Nk9t9qzVcVCGjZG7ZHxLhNop/rvEJT/le6ECf+MXTyPvmlUthy8fmntif816xP+8taWDl6ygQ6beBFG5JjX+ZJH/NUI8TN/VbeFIgM9d4hgn/ACLsWH+Y4HbvVMcXm1S8SUablqKY+Hcug+ma1B2O14w+397TSz5XsZFPwl1Og7fgXkjKPsC7AfyqnNaWbnTNM102QAkQyAf9MI2+7HtVC+4dYIUQ8Ll1ZIjwEV27nxJr079z9KsjiE3ZJt++diappu0Xd9g3uOCTW6tJDxR9KjcXSRzL/NdDj+Zqq815IIzcW7tbsfV8P8zDwXRm1rGR3Vct2B9qSRcB6arJ+NbvqLLE8D3EC5BGl/mJ7n1Arudqb8F5gTqi2YrBcD0xNGzfCSsRkLpJ9DHOdBAPsWxWqFene0Xr7299hO8KekXrz4Ls9ftzHvB+NW05McEi6o9jFgo6DxlGAZR+lNCKpXvB7e/3mjKzQtgSLlJUbGcq43KkHPkHsRnIpZbXE9pNHb3biVJSVguMaWLAZ6cg7ayASGGA2CMA4y766lN9dTM862SWt5FeQoI2jjaRwiACVdaJIDgepwjgjPsK29JuaOHpcXdokg2QSTdyNWgxAIR2K6mVj/oHgmnNRe5B7inmHipgVViXXPKdEKeC2MlmPhFG5P8A2aOGWcdjbnqSDbMk0zYXU53Zz7ZPYeBgCkfEuJrFxKRiGlkW3SKCFDlmZ2dnIGcKMKmWOAABU91Y4Q3PFJFKxkOsCZ6KEfLt3nkycAnbOMKKQif+lZK9RbK7aHGeqEQZX94IXEhHn5c/Sq/NFqlzFHcW0riZxpieKQqHQ5ZlbfGjGok4yMCmPBPiZXM856UZGI7YAZAOPVI3mT/KNlyRv3pZyssaXdxEpbClpYVPyhJHIlK/TqqR9se9WQX7nwLaSXzPZefBDC34hGOGiaJGMfw+pY1XLbrsoHk5OKznCOVbnhtuk1rclZlUNPC+n4eUgAaew0NgAa+5/WnnBZvhJntZQVR5GktpDnSwkJZo89ldWLYXbKkYzvXv9oLj4CaP80umGMe7uwCj/uqpJS+bUrbbd2ajlrjSXttHcR5Acbqe6sNmU/UEEUzrBcpp8LxS5tVOIp4VvETOyvqKSaf9R9R/St7Xn8TS6Ko4osTugooorOMVR8VYz3MWjIhjjcYPqbWHON8AfJtv5pPa88oyxEQTu0ixn8MJp1SRdUKNTg50hjk7bd9xm7exWQumd5Sk4VNai4kQFc4TXGrhGGWwNQ81BDa8OhZI1ZFaMgqvUYsDBGY+2rJ0xkjf/kVqioW1ixFZOZ4rhwJIWe3LWzwygDGuULJEGBcMGL6QNsA4yav8B5oFyIgsMhZo1kkIC6IterSGJYEk6TsobG2cZFLeELwrTbTRuqhlj6KvM4B0BUjzGz6Sy5VQxBIJG+TU1jJwqOWMRTxrIgWJVW4YasFlVWXXiXDMyjWDgnHepSjFqyiwIP2jDXJw+En0SXQZx79NWdR9sgVNxn4o56LwxRhdTSOrSOMZyAgIHbfJJ+1Uf2mJKkcV02kJa3Cy5QMzBD6CzDyoDZIH86jvLu9fHwypNGyhhKGjjjIPhc9VifuK6uCglRXWQ3TW7kl9/Q+RcKuQizW1/LMxAcLMIzDICM49CBkz4YE49jU/F7hprSPWjxGWaKKSMnDBWlVHXI8MMjI7g0v5NVumbSV5Ip7cBTCHGnR+R1IUM6Y2znuCKqcU4ffCMtJHE4iIlYpPO7S9Ng2lUbAjJAPk48e9a8sefgLLBfu8P6Oj+lFA2VQMDsAAPb6Uj4xxuKCIrbvD1WbQoDLpVnO8jgH5V3ZvJxjuau2XDbV1SVIYyHUOrFAThgCO+/bFLuYT8NPa3YjLQwmRZVjXJRZAAJQg+bSRvjfSzYBqd4pE7xS4+/uX+BTWtqp0PJNK+8k3TeR5G9yVU4Hso2UbAUm5k4h8XdJbtFO9ukYmeALpaZixA1hyp6K4yR2YkA7DB1I5rscAm8t12Bw0yKd+2QxBH61nuZ+OcIm0M90rSx56clo7PMue4Bh1HB8q21VTs4tJeJBSgv2+P4Q0XiVxp9FkygbDXLGgA/hLYFVIuOTuwVWsVYnGPiNbfbAUb1k7fhT3wV4oJWj3xccSmeQkZOdNqjBSDtgvjOO3vd4xybbxxFpJUBGSF+HtVRtKk6QnS+hOc5+tZI4RPgvH+WTU7uygvH1LnELiWXHXlhC9cQx7FY2k31EqWzKFI0hcgE5z2qbmN0gAR1e8nY5WJiBGi9tTIMIsY+uST/tnOBcBmW5kg1xxyNCWiSWNp7aRNWZQA764nyy6lU4OxxvgPOC8CaUTMjC2lWQxSxKqvDrQAB0BAYKylWxnzWXGwqQV4pabcEV16kpXyrbZcCnFBdyqqM65Y6REhdIgBkgARvHtgHOon2rynCXjZ8rB1NWCHhLYGOw/EyAdjsabXHBLtATmCYDfSA0TefJLLnt3x5pBJzDGjmMqiMM/PcWyLkZ7nq53x7eRXFlVx2W0d78LWtyObOeLjGy3fLaxch68YA6pVR2VZZQnvg6mZgPoDVPi3EGubYw9C6ElwjNbusrSIzx+tWXqFe2nPvjtmvdvxa01s16ySoFBjigc3MZILZL9MY1Y04D+keM+M9bXduOo/SIjdpGGnpSRRqxJUqulekwBGXUg5AyGxXXwOHryjmrPXltY34bD4mcbtXOhWHOVqZVlkkWBmi6c8cx0PHJGw0ppPckySYxnOBirnFrhrpocIUtY2Fw0znQSU3QBT6lGd2LgbDGN8ijPdR2zF5B1rsx/IpUsiIPzO2kRxg7tI2Mk/QAcz4hxO7mlSRZluVIXCXCrpL/MTFEpX8PIyHkAOAP17crX0CtUp07ZmdO4bJ15pbnB0HEUBIxmMAFnAO+GcnfyFU9sVevbtIY2klYIiDUzHsBXNm5r4kfT1bUSdhGsEhlO2c4ZtOPGrOnY70mj4zcLP1rxTfJEdTIQ0fQb3Cf2bMAAR38YO+ahZmdYqlJ6SOi8p2RZ5r2SPRLcsCoYYdIVAVFPkEgaiPc/SvvG9Mt9ZwsfSokudPhmTSqZHnBcsPqoqPl7mR+IOJLZQlquQzyYMsjbjSqqx6ajY6m3PgDvVLjPD/iuJAwyaJba3BEg3CSM50qw7FWUNqXvj2pF5rb5HaNljIViMBj4zsT9wMkfXFK+KcDJ6ElsVSW3BWPVkoyEANG2N8HAOruCAffM3AOL/EKyuAk8TdOaPOdLe490YepT5BprTzO1iWZ5cpmL/j13bx657ND6lQGOcFAzsFUtqQFVydzg4qxYcImkmW5vShdM9KGMkxRE7FskAvIRtqIGBsB5rxzXP1DDaIfxJnV3A/LDGwZ2PsDgKD7mvHN/4KrfxuQYMawDlJISw1qV7EgElSN80iISYXjtoT+e1mQfowb9PvW+rCci2kl1O/E5lKB06NrGe6w5yXYfvOd/oPcYrd1w8dNSq6cCyOwUUUViJGe41y71XllBJ1wtEYl9Ak1DA1tnDae6kjK74ONqg4byoY1tS0p1xAmVkGGldyzSZbO6M7FipB3wdiK1FFXdPO1rhYyFtyKi9HVJ1BHEluQ6AhooiSi4DDDDJBbz7DAqU8lqV09Vvy/lH5bn4n39/T9t61VFDxFTmKyPMiBgQQCCMEHsQfFc15U4aI7+7NqWjsoz0RDqLIZgdUjKD/ZqCdOB3/SumVz+9jex4npU/gX+t1Uj0pcIoz2/K4GT9a1/D5pTafEUzzzqCNDxwz9aMExTxRiQKT3jdVOso3nYjznIr3Zc5RFFNxFcQOR6ke3lIHg4YKQV+pxt3xU//wARvYz+JaJIP3oJhn/wkC/81T45zbLFDI8VnPlELFplCRqB5J1Et9l3NdgrLvChJHGrWEsU1sd0ikJ0qD+WOVclUG/oZWx2GAAAyh47INpbWZXH+HplQ/VWyDj/AFKp+lI4uEXNuDLayRuz4eWF10RO5HqaMjJiZvOcgnc7kmrH9JtG1zbXEJ8to6sQ/jjzt9cCncabL8vMts2zRTlxsENrKWz7AlNOPrnH1r0nG37RWU4Pu3SjX9TrJ/kDVBucrIDIuFb6KGZj+gGc14bjs0wxaWsmT/eXAMMYB84Prb7AD9KLjzM9cW43eIFDpBbrLIkCyLI00gaQ4BCGNFz4ySQDvg4wUnMnKyQEXsRkd4gep1ZGlJjKsrkM5yrAMxwDg77ZxibjEd209lDcNbmNrlZNcayK2qENKF3JHq04rUcXi1QSrjOY2GB37GnF9ZEoPrq/MRc9H8KC4jdkZJV0OhwwEymPI8fnB39q0/Jtsi2kTJq/FVZnZmZ2Z3UEksxJPt9gKyXONuzxW1nZxqzyMDGmcKqRLqDE+EDaBn6ildtzrc2VyltM9ubeAxxOyK2gL6UbDk51KSMnGMgisWLpzmtCHEl5z45PczXEUSq1vbJI7ozlI5BF87SlfUy6/wANYhgNhixxtSKHna6t9NtPbQW4IGDDEE0gkKNPqZWAOxI3Gan5ejW5e6uChKvKxQnXjBZ3II2yQXUEHIyCKp/tIliKKrPiQE4VQWZg3dcZ8+kj6gVZSwycbNFtFtTTSvbXXYkv7NJTllBk/f7OO++oeofz3qi8rxSaX31ZwR/er5XGdplB/iG3tjR8r8FmvIw7KYVOxLfMcbYXHYfX/unfE+RBIhQSZ++xBHYgjsR4NTnBwSj9z0WJ+JYKDyqaUux27HoIbS4V7YWqIgSSdAzouDIixtKyyN/eFiEyTuVk3HkrWihmRo1kQXSOzRuJMetjkFSO67AadwMYpZxqKS2zHt6ZisnfCyKhPUUDsJYH1Bc5ypUfKBTu8tRdwa4PTPErBFjYAK2QA2e4UgbeMGrobHg/iks1dTjpF7cl+H5FDit3K2lpBouLV1aTpjWOk3d1B3IG2e36irN879e5eFiA0MLdQDQACwy5Lek+jO/cDAxmnPBJElgGVYOA0L692yvpYavIz581XaeS3jito06syx4LHZFxsNWRjfPb6VN3OYqivZLVcOFt/PzELsUdri0JgYwsWJACThCASUDZXOSQ2xq7yfzdDa3Jilg+EWVFMnUY4WRQ3r1EZfqAjJbByO5zmqjQmWK7kkYNJFkZTsWG+cHfC4wF7fMd806uOGtcrbB1GnpkyMDg7qRgY205Of0ocbm2njHR6r1Xlpc1/EuF9ZlubWURzhdIkGHjkTOdDgH1L3IIIIPY1EOOXMQ/rNnJ/rtiJ17d9PpkH20n71i+E8umMyC1uZYHjYrlDlH1AEakOUzvvgDZavtc3buI+IXb20LHSJrVFCZYbCRmy0Rz2OMfUVVLqm2j8QoVZ5E7Pky5YWM0+tY1nTrH+s3cyGKVkGcRRId1GDjOwGSdyam5pjSc23CrcZ1OhlRDgR20ZBbVjtnYAeabD9mtvt/Wb7T+78S2DWh5f5ctrJWW2jCajlmJLOx/zMxLN+prn1cfBR6u50FEbAUUUVxiYUUUUAFFYcc23CSXbvGHt7frltMMiFRCAV/FZjHKz7jSoBXuav3HOWiVYmtpjJhGdUGvQsrFUPpGD2LN2wOxPar3h6gro1NFYzg3NsxAM8QJYTTkoQFjhhkCH6u3nbvv2qwnOeWSMWz9aQx6Yy6fLLHLKjFgSBtC4I8EeQQaP8apwQXRq6zXP/BHurX8Ha4hYTwH/Om+P4hkfrVK1531mSTpYtxbQXCEk9QtOXCoVAbJJUKAoJz76gBe5d5kN3NhVKR9BZNLKRIH6ssbA/bp9sA/8Bxp1Kbz22C6Ys4JzbbXIVeoscxHqgk9EqsPmUqcHamvEbJJ4nikGUkUowG2xGDvX3nPl+2u7aUTrCrFGCTSKv4bEYDZOOxwe/isZb80T2lvGt3AUVQIxdASyQsEAHUPoDAHwD3967eGq9PG9reQKlJ9nPgN1S/t0+aC5RBgaswykDsWfdM/oM/So05xyit8NcKSSuWRmjGPOqIPlfqBvVeLmThz4aa+ilPcBm0oPtH2H8WT9anm/aDYK2hJjK2M6YY3k2/hGK1dSP18vf2H+nD/AKfh6vwLFpzVbAESXSM5PyiN1I+gXGo/rvV7h/G0nkKRxz4Az1GieOPPsC4BJ+wx3pd/TGMkYtb4g76xaS4/4zXi55xxgR2N/Kx2A+GdBk+5YAAfWqnNN3uVybbuaYik3NPM0NjFrlOWIOiIfO59gPb3PisxPzPxGaaW3jghtHjA19ZzLIFcZVlCDT2x3Jrxb8BijLTXMhmmbZppTgjzhPEYHgLTWuwkm3ZGSnvbyFw6TutzODC0KqAYLdNPo1sD0nPfA3xgncimawxyWpjRB8RO4SGNzq6EUO7SuezszMW86iV7kU84ly/HMq/N6cket1bLfM2vc5bYnVnOB53pHawRWs6mWdtaAqnWACrq/N6Mh3I23K7U503OWj0NOSM03fXu/sZR8tQRQ9PDuwBYyszal8kgg7bjYCqX7M+WmupZLq5IJGFI/MCQDpz+TYjJG+Puas8V4qCGiiV5WZS2mPGp/Gt22EceffdsYxjuy/YtJ+DcjOR1I3/V4kJ/4q6TVNWW/vx8u0pxc+gpWj83l+fLtOixRhQFUAADAA2AA8V9zQxr4jAgEbg+ayu55xtvUxXN3BTLdxqmn+sxld9l6kGXQnG/qRpE1dxsR2rI2dhcWMiI0bgFtC6xpDLkkIWwUJXJZSp3AwR7dM5gAEti5Hy3QGfbXHKn/LAVzfn3ik93eCFDhC7wJvgAKdLt5zupyfbAxsSZRvwNmSNSh1zRRXkWrpq8ervoDDPffYfXevHG7OSZAsbmP1AsfVnSPy7YOfv7fzQ3HDRYpHJGkUiRqNQdSZz2/s23x32UD9a0tzcERGRVMmFDBQfm9t+2/wBferVc4UoqLUoar+SjwzgsUBzGCB0xGVPY4PzHbdtzv5xVu9vYYQBI6op9Kg+fHYCo7e6WeHVDIPUmVYYJXPnBG2PrSOG8kYS2l0sRlCKUd89ObbOTsPIOcf8AVSCMJTbc3qt+faNOT9DRyCEAxiZtJHy6dj3IH27bYxv3p/cwI6OGww0kEBCwI399jSjliPMbSMAmt9Sg6SuAAvcDAHp2+mKcXDhFZsKAo1MPlIGPuQR9RVbMVb/e2uY6/Z9IW4bZliSTAmSTk9vrWgpByCpHDrTUCD0lOCMEZ3A/QGn9eZrf7JdrPoUdgoooqoYUUUUAVW4bEUkjMa6JSxkXGza/mz7581neJ8Stuo8r2jyfDssImCx7y6l0RLlwxOt1AJGkN5HetZSufl62dndogTJ8/qYKxwBqKg6deAPVjVsN9qupzSfWuDEtjxiDqpHFZSdUJMrL+EOmFkXqKxL4IZ2VvSTmk3CeZLKGG2ZrLpSPGl2UiVDoDAxK49WW9OsBVBYKCMDYVuLHgsEJDRxgMFZc5JOHYM2SSSxZgCScn61Wh5YtU0aIyujZdLyDAyDo2bdARsh9I8Crelpa6O3b2isxRwdbK7kkhFlpNsqwPrRQF0sSkYIY5wBrBGwDDcHIDkcHWED4SOGJsaS2n5VJLEBRjPqYnBIGSTUvD+BW8Dl4YwjsCGYE5bLFyW39R1MTk5O596Y1XKtaV47cmOOmott+DoGDyFppB2eTB0/6V2VPuBn60xIr7RUKlWdR3kyUpOW5Vk4dCxy0UZPuUUn/AIqeOJV+UAfYYqte8UiiOHcaj2QZZz9lXJP8qrfFXEv9lEIl/fm3b9I1P/LD7VbGjVau9F9dPfcCg9xqT70sk43GSViDTsPEQyB93OEH6mvg4Ir73DvOfZziP/wXCn+LJ+tMkQAAAAAdgNhT/Qh/0/svXyH1V9ffvkYvmHlSe7kF0hit7hEMafM+pSc6ZCMDA8YBwfNZW5a4sXxe2rNkem4tw8yn/KcjUh847V2Co7idUUu7BVUZJOwAHmtFL4jVjaCWnJA5yatHTsOX8L49BcagrFXT5kkGhwPcg9h9apw8NNzOZ58lFOIYzsAB+cjyW759sfrr+M8tjieJX1W+kfgOFXrb4JZsjZTjAQ7+Tg7BV/RPikeQtzazDwZI3R/10HFdKOLpQ0k7S8vyL/Xt83l+fIjs+HRQ5EUaR6u+lQM/fHes5+yKcw3ktsSf7Iqc+Xgcrke2UYbewrUxchXsikT8SK57rBCq49wHJ1fY96Tc08iGwkgu+HFiY3HUV21MzMca8nJYsGKFR7ggbVCOJpzmoRd2zNOjKpFxW7NxxaQyMLdCQXGZGH5I+x/ibsP1PimUMYVQqgAAYAHYAeKzXJ/H7acHTKPiHYmWN/RIGH5dB30qNh/OtRWibXyrZHKxHVtSWy8Xxfp9DP8APKf1XX4imhmP+mOVGb/YGuX8T4jov8hWcxzTtoUbnU7IoHjJYePeuu8zWXXtLiHODJE6A/Uqa41dgXUlxeQIy/Dxw3GnVsVYfisPKkFifPbbvilHTVk6Ec9Jx7fFDS64LdXgEksiRkPqjiKatGdjqIxk48dq1FxcLDGrORpGlTgbAkhe3gbj+R+9JuHXxjaU3JKyyHUqH5CuBpVD2J75x71X4nfPNaFJLeQSugIUISuc5LZ32UAEqd9sY3q9bnGkpTai7ZV/PId8N4RFA7tECoc6igwEBA7gAd9u9QcdgWTRGY45JHyE1gYQgEl/pj6ecea9rxEkfhoWIxlmzHGD2O7DJ3PgVHweSSV2a1j+KlICmVfRboBnYSHOoA5yF1H7bVCU1FNshCFWc7xV5e9+XeMY5CjrGx9LoQhPfUgyQdu5+YZ92r5Y2R4lIYlJ+DjbE0n+K3+FGf3e2s9vyj6XLvkiaSJnuJ+q4BdbeMdOEkflz85yMrnI+btWz4T0ujH0FCxaBoVRgBcbDHisOKxkeizUuxv6/k7eE+Dxi41qvzJWstrrj9rd9y0q4GBsBsBX2iiuCdoKKKKACiiigAqpxS8MMZcRvLp3KoUDY8n1so2++at1Hcw60ZTtqUrn7jFNWvqAo4fzNFIsZkzAZQpRJGTUVfGhvQzBQxOkaiCTtXu35ps5GVUuIyzEADPcscL/ADIIHuQR3qiOS4epFITqMccURDojBhASUO49DZJyR9PIzXmDkuNQg6rnQtuucDf4aZplP3YsQfpWi1HmxajKLmW0ZWYTx4QAtvjYnSO/fLekY87d69rzDbEqomQllMigZJKjIJ28AqQfYjFIOG8lt0o+vM3VjAEegJpj0yCXbK+vJVQdXgbYO9XIeTkVJlE0oM0TRu40hsvJJKzjAwCWlbbGMAChxorj7+wajCHmCKSWGOI6xKsrB1Ow6JRWU+Q2XAx4wapXvHLd+qk8rQLFMYidejXpjRycjcIBIMnbGNzijgvKMds8bo5/DMxChERMT9MsAqgBQDGMY8E5z3qO95OV5JZFmkRpTIGICHCTJEjqNSn/AAUIPcHPcVKDpwneL7/f0Gm1qTcH4tZq0sSaIWjZw2cAsEALPq/MMHJJOfJpvYcQinBMThwp0tjuDgHBHcHBB38EHzWeueRopA6SSyGJjIwjGkaWkTpkhsajhCcA7ZJJzthxwHgqWqMq6SWOpmCKmcAAZCjfAHeo1XCXWzNsLtvUZ1meKc6QQmAg645klcOM4/CGfbcMdgex2xnNT86JK0Kqiu0JcfEiL+2MODqCAbnJwGx6tOrT6sVJHw6zu0SVQkkelVQqfQBG4dQANlIdRkd9sH2qMIwSUpaoQv4dzskgXVE4Z4oHSNcF2ecSHQMkD09J8kkfK2cY3r8N506jATwkRmOJywGoI0k00QDgnIGY13AOCSTgDNNjyla7nQwYlSGWR1ZSrSOpVg2VwZpBt4bHbaq1zy5Y26rLKTHHEEUmSeQRkI7PH1MvpfEkhI153IqxSo30TDUJudrdIxLIsqRtIYwzBBnSSGYLr1MoIPYE+cYrzPzpFGZBJHL6GmzpUNiODRrkO/YdQHAyceM7VL/RyyuoY9OXi0yKrRTOAyStqddSN6lLAHBJGwq1PyxbOZCyEmRZUb1tus+gSDvtnpr9sbUv0eKYajhWyAR53pPa/wBZm6p/sYiVi9mfs0n2G6r/ABH2r7xWQsVtYiVZly7DvHENic+Gb5V/U/lppBCqKqIAqqAqgdgBsBUl+jTzfult9Fz79uwtXVjfi/I5vzVcBeP2IkACdJtB7fiPrUsT5OyqM/vVutNZv9qPKbXsAkgz8TB649J0sw2JTPg7Bl9mApZyvzXPeQJGiabkLiZnGFXGRr09zqwSF27HPau38MmqlJRXDc5eKw0pyzLbjyRtmXIP1Fcs/Y5Zhri8jkXKGEQlSMbIzRkEfpXTuH2xjQKXZyNy7dyTv9gPYDtSi5Ag4hayKoCz9S3kIGBqIEiE42JyjAZ/eq3GxbpSsZ8LJRq5d0VhyddRemC6jZBsoniJcLjAUyK4LYG2cZ9ya9/0XvX2a6gjGw/DgZiBnOxaTAP3U1taK8+sdWStc1v4dhXLM4IytnyJbgh7lpLpxvmYgoDnORGoCA/XGa1EcYUYUAAdgBgV6orPOrOfzO5rhCMFaKsgpTwr8KWWD8v9tF/pc+tf4Xyfs602pfxS0ZjFJHjXG+cHbKN6XXP29Q+qrVuHktactpLx4eneWwe6fEYUUUVmIBRRRQAUUUUAFFFFABRRRQAUUUUAFFFFABRRWe59L/BP0i4bXDumvVp60ev5MNjTqzp3xmpQjmkkBoaRcQ4K6SNcWbLHM27o2ejNj98D5XxsJV37ZDAYrOcGv7xIznrMkUM8oXpkvMVlcRhTIC6gpjCtlsadz3NduN35iMmHMka3IXET6XKxI8TEFF1bkqPSAcHArTGhKLdmhXNpwjjaTlo2UxTp88L/ADjPZh4dD4dcg/Q5Aj5s4a9zbGKJtLGWF9W2QI5o3JGQRkBTjIIzil1tw97rrpclhJBNiC4RenKAY431KRscMzKRupC4IO9WbfjEkDrDfaRqIWO5UYikJ7Kw/uZT7H0t+U59Ig42leO6AUycpSxzDoOShaOTqPKwdG6zSztoUBXMwbTtgeMYAquvKdwsWkE5aFNQEzYaVJGbJ1AgrpIBGBkbbYGN9XPr3nGdLp4wmYxcqA4AwLdCkU+/uszD64b6VZSqVZ6LgDSNzYwlUTWE6mhQ5UbEgeCdyoOcZqxWGtOepZFDfDqiyMio7yAIpdmXEncqcLttu3p271BwnnWRYsTaHfZgxbAcvdzQaV2GQiquCNztn3qEsPU3YXRqHWW5JB1Qwdj+WWT/APmn1+Y/SshxngAsOJW97BlYJ2FrPGPlUyYWNwPbWFz9d/JqSLmmWKTMkmpc3qhTjBZLuOGEbdsBtOdhvk+9aXhFynErIGaPCyFkdA2RmOQqcMp/eTIIPtWrpqtG0lpHbT3qxzanHK9hr8Kff/ak3OtofgpHjBLwlblR5ZoWD6f1AI/WtFXx1BBB3B2NUTxtabWZ6Iphh6cNYo8W04kRXU5VlDA/QjIqSobO1SJFjjUKiAKqjsANgB9KmrI7X0LgrKSXJF7N12mDIU+FjRpFjdSgySF9LsZNQOvOkBTtnJ1dFThPLcDn3DuYOITCH+yTqyxox6TM0WqOZ5FKkjGCiAEnIJOQdqj4txq9kW6QgRqmtcBX6qhZFWOQY+YOMsR5DDHY10WirlXje+VCsc/u+Zr4YWNYypaUJcNGypJp6fTGncrks4yPm0ErUPEb26ieaSMOZEe6ZUwzKWEELIuPzDOrH64ro1FLp4/+QsYLiPM90xmNsV0I0pRjCzaljto5QO6n1SMy59th71ouWL6aTrrPgmORVVghQMrRRydiT2Z2XOfHvTuioTqRasojsFFFFUgFFFFABRRRQAUUUUAFFFFABSvma7kht3khMaupXeTOnGoBvb1ac4yQM4ztTSipRdmmBz2XmW6QyyKS2uK2eOKSIqUWTAklI1dkJJYZ2yMnAyZH5ivzpx0R/Y7iNpAwmuGh1AhxjCYcjffzit9RV/TRt8orCzlu9kmgV5QA4Z0bAKg6HZNQBJxkLnGT3q/c26yIySKrow0srAFSD3BB7ipKKoctbrQZmzFNYZMeu4tB/d7tPCP8h7zRj9w+seC2yj2vGI55IorQRSqw6kr7FUjJPcD+8dxgKfZiflwdDUUFqiFiiKpc6nKqAWbAGWx8xwAMn2qfSLdrULHn4OP1Dpp6/m9I9X323/WvhsYth009Py+kbZOdttt96sUVXmYELWiHOUQ5znKjfV3/AJ4GfepI4wowoAHsBgV6oouwCiiikAUUUUAFFFFABRRRQAUUUUAFFFFABRRRQB//2Q==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4" name="AutoShape 10" descr="https://encrypted-tbn0.gstatic.com/images?q=tbn:ANd9GcT1WXG92D62LhT_uAo-7Xj6Sj43y1dK66Ba6aQrkCudEraG3QAtjw"/>
          <p:cNvSpPr>
            <a:spLocks noChangeAspect="1" noChangeArrowheads="1"/>
          </p:cNvSpPr>
          <p:nvPr/>
        </p:nvSpPr>
        <p:spPr bwMode="auto">
          <a:xfrm>
            <a:off x="155575" y="-18602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8" name="AutoShape 14" descr="https://encrypted-tbn0.gstatic.com/images?q=tbn:ANd9GcT1WXG92D62LhT_uAo-7Xj6Sj43y1dK66Ba6aQrkCudEraG3QAtjw"/>
          <p:cNvSpPr>
            <a:spLocks noChangeAspect="1" noChangeArrowheads="1"/>
          </p:cNvSpPr>
          <p:nvPr/>
        </p:nvSpPr>
        <p:spPr bwMode="auto">
          <a:xfrm>
            <a:off x="155577" y="-1554163"/>
            <a:ext cx="4714875" cy="32385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6" name="Picture 15" descr="SingTel Appreciation Letter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922" y="-1"/>
            <a:ext cx="4866864" cy="6880334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99"/>
            <a:ext cx="9144000" cy="68580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66835" y="2817580"/>
            <a:ext cx="452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Charles &amp; Sean Morrier – ATC Owners</a:t>
            </a:r>
            <a:endParaRPr lang="en-US" b="1" dirty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  <p:pic>
        <p:nvPicPr>
          <p:cNvPr id="18" name="Picture 6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868570" y="3698274"/>
            <a:ext cx="3574024" cy="233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 r="13500"/>
          <a:stretch>
            <a:fillRect/>
          </a:stretch>
        </p:blipFill>
        <p:spPr bwMode="auto">
          <a:xfrm>
            <a:off x="787914" y="3695700"/>
            <a:ext cx="3588632" cy="2333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393" name="Picture 1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851400" y="616136"/>
            <a:ext cx="3568700" cy="218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800948" y="1278568"/>
            <a:ext cx="3445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Customer  Testimonials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7931" y="6074048"/>
            <a:ext cx="384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Rachel Yeh – Healthcare Provider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107" y="6070271"/>
            <a:ext cx="256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Eddie Teo – IT Trainer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99"/>
            <a:ext cx="9144000" cy="6858001"/>
          </a:xfrm>
          <a:prstGeom prst="rect">
            <a:avLst/>
          </a:prstGeom>
        </p:spPr>
      </p:pic>
      <p:sp>
        <p:nvSpPr>
          <p:cNvPr id="62466" name="AutoShape 2" descr="https://encrypted-tbn0.gstatic.com/images?q=tbn:ANd9GcTKoB3yfleffU3W0Tm2_U1op0aLFMIh7t9TvDUypvkOLzJDYUmo"/>
          <p:cNvSpPr>
            <a:spLocks noChangeAspect="1" noChangeArrowheads="1"/>
          </p:cNvSpPr>
          <p:nvPr/>
        </p:nvSpPr>
        <p:spPr bwMode="auto">
          <a:xfrm>
            <a:off x="155575" y="-1668463"/>
            <a:ext cx="5210175" cy="3476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 descr="Screenshot_20170428-1557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963" y="1059164"/>
            <a:ext cx="3726837" cy="41064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65169" y="1025527"/>
            <a:ext cx="40207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Student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– Zhang Shijie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，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7yo</a:t>
            </a:r>
          </a:p>
          <a:p>
            <a:endParaRPr lang="en-US" altLang="zh-CN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Oct 2016 attended Neuro Intelligence Program</a:t>
            </a:r>
          </a:p>
          <a:p>
            <a:endParaRPr lang="en-US" altLang="zh-CN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Before attending program, school results 80%-85%.</a:t>
            </a:r>
          </a:p>
          <a:p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2016 year-end result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：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>
              <a:tabLst>
                <a:tab pos="1168400" algn="l"/>
              </a:tabLst>
            </a:pP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Math	- 100%</a:t>
            </a:r>
          </a:p>
          <a:p>
            <a:pPr>
              <a:tabLst>
                <a:tab pos="1168400" algn="l"/>
              </a:tabLst>
            </a:pP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Language	- 97%</a:t>
            </a:r>
          </a:p>
          <a:p>
            <a:pPr>
              <a:tabLst>
                <a:tab pos="1168400" algn="l"/>
              </a:tabLst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>
              <a:tabLst>
                <a:tab pos="1168400" algn="l"/>
              </a:tabLst>
            </a:pP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2017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mid-year result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：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>
              <a:tabLst>
                <a:tab pos="1168400" algn="l"/>
              </a:tabLst>
            </a:pP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Math	- 97%</a:t>
            </a:r>
          </a:p>
          <a:p>
            <a:pPr>
              <a:tabLst>
                <a:tab pos="1168400" algn="l"/>
              </a:tabLst>
            </a:pP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Language 	- 98.5%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  <a:p>
            <a:pPr>
              <a:tabLst>
                <a:tab pos="803275" algn="l"/>
              </a:tabLs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8" name="Picture 17" descr="Screenshot_2017-01-23-06-54-54.png"/>
          <p:cNvPicPr>
            <a:picLocks noChangeAspect="1"/>
          </p:cNvPicPr>
          <p:nvPr/>
        </p:nvPicPr>
        <p:blipFill>
          <a:blip r:embed="rId4" cstate="print"/>
          <a:srcRect t="5608" b="20831"/>
          <a:stretch>
            <a:fillRect/>
          </a:stretch>
        </p:blipFill>
        <p:spPr>
          <a:xfrm>
            <a:off x="7091517" y="3428102"/>
            <a:ext cx="1536955" cy="17774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2061" y="5507029"/>
            <a:ext cx="8067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“ My son has done extremely well for school exams after attending the Neuro Intelligence Program. His concentration level and memory has also improved substantially”. April, 2017 – Zhang Xia (mother), Fuzhou, China.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216" y="316149"/>
            <a:ext cx="3703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楷体" pitchFamily="49" charset="-122"/>
                <a:cs typeface="Arial" pitchFamily="34" charset="0"/>
              </a:rPr>
              <a:t>Student Testimonial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b="12018"/>
          <a:stretch>
            <a:fillRect/>
          </a:stretch>
        </p:blipFill>
        <p:spPr bwMode="auto">
          <a:xfrm>
            <a:off x="5163699" y="174174"/>
            <a:ext cx="3469759" cy="644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886" y="1078775"/>
            <a:ext cx="4057423" cy="543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210" y="1481720"/>
            <a:ext cx="4695647" cy="413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4" cstate="print"/>
          <a:srcRect b="15155"/>
          <a:stretch>
            <a:fillRect/>
          </a:stretch>
        </p:blipFill>
        <p:spPr bwMode="auto">
          <a:xfrm>
            <a:off x="5285585" y="130631"/>
            <a:ext cx="3520960" cy="646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686" y="195942"/>
            <a:ext cx="3592285" cy="638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060" y="1331005"/>
            <a:ext cx="4689021" cy="412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8850" y="365760"/>
            <a:ext cx="3523141" cy="626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128" y="1383029"/>
            <a:ext cx="4652696" cy="462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ceiving Appointment Let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2773" y="1037778"/>
            <a:ext cx="1065731" cy="1420974"/>
          </a:xfrm>
          <a:prstGeom prst="rect">
            <a:avLst/>
          </a:prstGeom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6687" y="4564388"/>
            <a:ext cx="1798754" cy="134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4" cstate="print"/>
          <a:srcRect l="1240" r="709"/>
          <a:stretch>
            <a:fillRect/>
          </a:stretch>
        </p:blipFill>
        <p:spPr bwMode="auto">
          <a:xfrm>
            <a:off x="5142367" y="1064383"/>
            <a:ext cx="1740356" cy="133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5" cstate="print"/>
          <a:srcRect l="596"/>
          <a:stretch>
            <a:fillRect/>
          </a:stretch>
        </p:blipFill>
        <p:spPr bwMode="auto">
          <a:xfrm>
            <a:off x="7045048" y="1059731"/>
            <a:ext cx="1757358" cy="131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038534" y="3869602"/>
            <a:ext cx="3846016" cy="50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/>
              <a:t>Apr 2016 – Training for </a:t>
            </a:r>
            <a:r>
              <a:rPr lang="en-SG" sz="1300" b="1" dirty="0" smtClean="0">
                <a:solidFill>
                  <a:srgbClr val="FFFF00"/>
                </a:solidFill>
              </a:rPr>
              <a:t>Malaysia</a:t>
            </a:r>
            <a:r>
              <a:rPr lang="en-SG" sz="1300" b="1" dirty="0" smtClean="0"/>
              <a:t> University Professor and students in AI and Neural Network</a:t>
            </a:r>
            <a:endParaRPr lang="en-SG" sz="1300" b="1" dirty="0"/>
          </a:p>
        </p:txBody>
      </p:sp>
      <p:pic>
        <p:nvPicPr>
          <p:cNvPr id="14" name="Picture 13" descr="IMG_20170620_162810.jp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rcRect l="17717" r="11516" b="3937"/>
          <a:stretch>
            <a:fillRect/>
          </a:stretch>
        </p:blipFill>
        <p:spPr>
          <a:xfrm>
            <a:off x="5134785" y="4563556"/>
            <a:ext cx="1786714" cy="13643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1296" y="5933453"/>
            <a:ext cx="3910122" cy="508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/>
              <a:t>Jun 2017 – SID training for Hougang United </a:t>
            </a:r>
          </a:p>
          <a:p>
            <a:pPr algn="ctr"/>
            <a:r>
              <a:rPr lang="en-SG" sz="1300" b="1" dirty="0" smtClean="0"/>
              <a:t>Soccer Team – Enhanced Sensory Perception</a:t>
            </a:r>
            <a:endParaRPr lang="en-SG" sz="1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293372" y="2513844"/>
            <a:ext cx="35374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/>
              <a:t>Nov 2015 – Invited to present @ 6th World Healthy Lifestyle Forum - Chongqing, </a:t>
            </a:r>
            <a:r>
              <a:rPr lang="en-SG" sz="1300" b="1" dirty="0" smtClean="0">
                <a:solidFill>
                  <a:srgbClr val="FFFF00"/>
                </a:solidFill>
              </a:rPr>
              <a:t>China</a:t>
            </a:r>
            <a:endParaRPr lang="en-SG" sz="1300" b="1" dirty="0">
              <a:solidFill>
                <a:srgbClr val="FFFF00"/>
              </a:solidFill>
            </a:endParaRPr>
          </a:p>
        </p:txBody>
      </p:sp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8" cstate="print"/>
          <a:srcRect r="640"/>
          <a:stretch>
            <a:fillRect/>
          </a:stretch>
        </p:blipFill>
        <p:spPr bwMode="auto">
          <a:xfrm>
            <a:off x="2518957" y="1052711"/>
            <a:ext cx="2301592" cy="138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219630" y="6078003"/>
            <a:ext cx="360443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ea typeface="KaiTi" pitchFamily="49" charset="-122"/>
              </a:rPr>
              <a:t>Aug 2016 – Interviewed by 883FM Radio Station</a:t>
            </a:r>
            <a:endParaRPr lang="en-SG" sz="1300" b="1" dirty="0">
              <a:ea typeface="KaiTi" pitchFamily="49" charset="-122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06563" y="3406721"/>
            <a:ext cx="1658513" cy="1243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6" name="Picture 2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85770" y="4782624"/>
            <a:ext cx="1664406" cy="124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03263" y="4788120"/>
            <a:ext cx="1661398" cy="124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36973" y="2527160"/>
            <a:ext cx="1756656" cy="13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34287" y="2525212"/>
            <a:ext cx="1782876" cy="1316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98630" y="3408738"/>
            <a:ext cx="1626919" cy="122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193212" y="242542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Key Milestones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-dark-blue-wallpaper-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827" y="236157"/>
            <a:ext cx="2065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Arial" pitchFamily="34" charset="0"/>
              </a:rPr>
              <a:t>成功案例</a:t>
            </a:r>
            <a:endParaRPr lang="en-US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Arial" pitchFamily="34" charset="0"/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810" y="1600201"/>
            <a:ext cx="4523645" cy="36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4" cstate="print"/>
          <a:srcRect b="5906"/>
          <a:stretch>
            <a:fillRect/>
          </a:stretch>
        </p:blipFill>
        <p:spPr bwMode="auto">
          <a:xfrm>
            <a:off x="5167011" y="283031"/>
            <a:ext cx="3748389" cy="62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50978848_Dou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 descr="Meuro SDESA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9522" y="2053531"/>
            <a:ext cx="5117655" cy="35194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380378" y="277197"/>
            <a:ext cx="63658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Neuro Code Research Pte Ltd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www.neurocodesg.com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169" name="WordArt 1"/>
          <p:cNvSpPr>
            <a:spLocks noChangeArrowheads="1" noChangeShapeType="1" noTextEdit="1"/>
          </p:cNvSpPr>
          <p:nvPr/>
        </p:nvSpPr>
        <p:spPr bwMode="auto">
          <a:xfrm>
            <a:off x="1352469" y="2761090"/>
            <a:ext cx="6482178" cy="1933526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/>
            <a:r>
              <a:rPr lang="en-US" sz="60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/>
              </a:rPr>
              <a:t>Thank You</a:t>
            </a:r>
            <a:endParaRPr lang="en-US" sz="60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257" y="6096357"/>
            <a:ext cx="7533090" cy="506432"/>
          </a:xfrm>
          <a:prstGeom prst="rect">
            <a:avLst/>
          </a:prstGeom>
          <a:noFill/>
        </p:spPr>
        <p:txBody>
          <a:bodyPr wrap="square" lIns="135772" tIns="67887" rIns="135772" bIns="67887" rtlCol="0">
            <a:spAutoFit/>
          </a:bodyPr>
          <a:lstStyle/>
          <a:p>
            <a:pPr algn="ctr"/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Enhance Brain Power     Improve Mental Wellness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3700" y="6096000"/>
            <a:ext cx="343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•</a:t>
            </a:r>
            <a:endParaRPr lang="en-US" sz="2800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6132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99" y="6507976"/>
            <a:ext cx="9199376" cy="362362"/>
            <a:chOff x="0" y="6395154"/>
            <a:chExt cx="12265835" cy="4831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D4B8BF-9135-436C-BDBE-0F886DB01F75}"/>
                </a:ext>
              </a:extLst>
            </p:cNvPr>
            <p:cNvSpPr txBox="1"/>
            <p:nvPr/>
          </p:nvSpPr>
          <p:spPr>
            <a:xfrm>
              <a:off x="8650014" y="6457890"/>
              <a:ext cx="349027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350" dirty="0">
                  <a:solidFill>
                    <a:schemeClr val="bg1"/>
                  </a:solidFill>
                </a:rPr>
                <a:t>Making Good Entrepreneur Better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3C0C75B-2E3F-4B50-9885-15C1263CD44B}"/>
                </a:ext>
              </a:extLst>
            </p:cNvPr>
            <p:cNvSpPr/>
            <p:nvPr/>
          </p:nvSpPr>
          <p:spPr>
            <a:xfrm>
              <a:off x="0" y="6395154"/>
              <a:ext cx="12192000" cy="447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 </a:t>
              </a:r>
              <a:r>
                <a:rPr lang="zh-CN" altLang="en-US" sz="15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新加坡总商会        </a:t>
              </a:r>
              <a:r>
                <a:rPr lang="en-SG" sz="15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Singapore Chamber of Commerce &amp; Industry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FA0D636-B0BD-4F2A-9F99-13FAD34EF015}"/>
                </a:ext>
              </a:extLst>
            </p:cNvPr>
            <p:cNvSpPr txBox="1"/>
            <p:nvPr/>
          </p:nvSpPr>
          <p:spPr>
            <a:xfrm>
              <a:off x="10048024" y="6416843"/>
              <a:ext cx="205808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500" b="1" dirty="0"/>
                <a:t>www.scci.org.sg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424926" y="6447417"/>
              <a:ext cx="2840909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5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6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39" y="44648"/>
            <a:ext cx="7463306" cy="5041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442" y="1218082"/>
            <a:ext cx="2091887" cy="135745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99" y="6517501"/>
            <a:ext cx="9199376" cy="362362"/>
            <a:chOff x="0" y="6395154"/>
            <a:chExt cx="12265835" cy="48314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D4B8BF-9135-436C-BDBE-0F886DB01F75}"/>
                </a:ext>
              </a:extLst>
            </p:cNvPr>
            <p:cNvSpPr txBox="1"/>
            <p:nvPr/>
          </p:nvSpPr>
          <p:spPr>
            <a:xfrm>
              <a:off x="8650014" y="6457890"/>
              <a:ext cx="349027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350" dirty="0">
                  <a:solidFill>
                    <a:schemeClr val="bg1"/>
                  </a:solidFill>
                </a:rPr>
                <a:t>Making Good Entrepreneur Better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3C0C75B-2E3F-4B50-9885-15C1263CD44B}"/>
                </a:ext>
              </a:extLst>
            </p:cNvPr>
            <p:cNvSpPr/>
            <p:nvPr/>
          </p:nvSpPr>
          <p:spPr>
            <a:xfrm>
              <a:off x="0" y="6395154"/>
              <a:ext cx="12192000" cy="447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 </a:t>
              </a:r>
              <a:r>
                <a:rPr lang="zh-CN" altLang="en-US" sz="15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新加坡总商会        </a:t>
              </a:r>
              <a:r>
                <a:rPr lang="en-SG" sz="15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Singapore Chamber of Commerce &amp; Industry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FA0D636-B0BD-4F2A-9F99-13FAD34EF015}"/>
                </a:ext>
              </a:extLst>
            </p:cNvPr>
            <p:cNvSpPr txBox="1"/>
            <p:nvPr/>
          </p:nvSpPr>
          <p:spPr>
            <a:xfrm>
              <a:off x="10048024" y="6416843"/>
              <a:ext cx="2058085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500" b="1" dirty="0"/>
                <a:t>www.scci.org.sg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24926" y="6447417"/>
              <a:ext cx="2840909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15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943" y="4874419"/>
            <a:ext cx="3864434" cy="11080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898" y="3931444"/>
            <a:ext cx="3864977" cy="10108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899" y="2842315"/>
            <a:ext cx="3825478" cy="108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4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772" y="916267"/>
            <a:ext cx="1725215" cy="11037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3C0C75B-2E3F-4B50-9885-15C1263CD44B}"/>
              </a:ext>
            </a:extLst>
          </p:cNvPr>
          <p:cNvSpPr/>
          <p:nvPr/>
        </p:nvSpPr>
        <p:spPr>
          <a:xfrm>
            <a:off x="0" y="6529171"/>
            <a:ext cx="9144000" cy="3358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5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zh-CN" altLang="en-US" sz="1500" b="1" dirty="0">
                <a:solidFill>
                  <a:schemeClr val="tx1"/>
                </a:solidFill>
                <a:latin typeface="Arial" panose="020B0604020202020204" pitchFamily="34" charset="0"/>
              </a:rPr>
              <a:t>新加坡总商会        </a:t>
            </a:r>
            <a:r>
              <a:rPr lang="en-SG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Singapore Chamber of Commerce &amp; Industry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A0D636-B0BD-4F2A-9F99-13FAD34EF015}"/>
              </a:ext>
            </a:extLst>
          </p:cNvPr>
          <p:cNvSpPr txBox="1"/>
          <p:nvPr/>
        </p:nvSpPr>
        <p:spPr>
          <a:xfrm>
            <a:off x="7553524" y="6544399"/>
            <a:ext cx="15435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500" b="1" dirty="0"/>
              <a:t>www.scci.org.sg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" y="45928"/>
            <a:ext cx="7867650" cy="6483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6676" y="4595705"/>
            <a:ext cx="1348812" cy="1058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835" y="3514726"/>
            <a:ext cx="1388152" cy="10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062" y="765176"/>
            <a:ext cx="5516563" cy="1325563"/>
          </a:xfrm>
        </p:spPr>
        <p:txBody>
          <a:bodyPr/>
          <a:lstStyle/>
          <a:p>
            <a:r>
              <a:rPr lang="en-SG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 Code Program</a:t>
            </a:r>
            <a:endParaRPr lang="en-SG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028112" cy="3824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5082" y="1825626"/>
            <a:ext cx="134911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SG" b="1" dirty="0" smtClean="0">
                <a:solidFill>
                  <a:schemeClr val="bg1"/>
                </a:solidFill>
              </a:rPr>
              <a:t>Distributor</a:t>
            </a:r>
            <a:endParaRPr lang="en-SG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3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euro SDESA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6221" y="-50521"/>
            <a:ext cx="2158864" cy="148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7351" y="22098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sz="1350" dirty="0"/>
          </a:p>
        </p:txBody>
      </p:sp>
      <p:sp>
        <p:nvSpPr>
          <p:cNvPr id="9" name="Rectangle 8"/>
          <p:cNvSpPr/>
          <p:nvPr/>
        </p:nvSpPr>
        <p:spPr>
          <a:xfrm>
            <a:off x="-706956" y="-440267"/>
            <a:ext cx="1041281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/>
              <a:t/>
            </a:r>
            <a:br>
              <a:rPr lang="en-US" altLang="zh-CN" sz="3000" dirty="0"/>
            </a:br>
            <a:endParaRPr lang="en-US" altLang="zh-CN" sz="3000" dirty="0"/>
          </a:p>
          <a:p>
            <a:pPr algn="ctr"/>
            <a:endParaRPr lang="en-SG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SG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Authorise Distributor </a:t>
            </a:r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市场代理 </a:t>
            </a:r>
            <a:endParaRPr lang="en-SG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SGD $15,000 </a:t>
            </a:r>
            <a:r>
              <a:rPr lang="en-SG" altLang="zh-CN" sz="2400" dirty="0"/>
              <a:t>(Distributor Value </a:t>
            </a:r>
            <a:r>
              <a:rPr lang="zh-CN" altLang="en-US" sz="2400" dirty="0"/>
              <a:t>代理价</a:t>
            </a:r>
            <a:r>
              <a:rPr lang="en-SG" altLang="zh-CN" sz="2400" dirty="0"/>
              <a:t>)</a:t>
            </a:r>
            <a:br>
              <a:rPr lang="en-SG" altLang="zh-CN" sz="2400" dirty="0"/>
            </a:b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(Refund of Balance after 12 month)</a:t>
            </a:r>
          </a:p>
          <a:p>
            <a:pPr algn="ctr"/>
            <a:endParaRPr lang="zh-CN" alt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Founding Distributor 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创始人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代理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SG" altLang="zh-CN" sz="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sz="3000" b="1" dirty="0" smtClean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SGD </a:t>
            </a:r>
            <a:r>
              <a:rPr lang="en-SG" sz="3000" b="1" dirty="0" smtClean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$510 </a:t>
            </a:r>
            <a:r>
              <a:rPr lang="en-SG" altLang="zh-CN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(Distributor Value </a:t>
            </a:r>
            <a:r>
              <a:rPr lang="zh-CN" alt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代理价</a:t>
            </a:r>
            <a:r>
              <a:rPr lang="en-SG" altLang="zh-CN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algn="ctr"/>
            <a:r>
              <a:rPr lang="en-SG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Refund of Balance after </a:t>
            </a:r>
            <a:r>
              <a:rPr lang="en-SG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month)</a:t>
            </a:r>
          </a:p>
          <a:p>
            <a:pPr algn="ctr"/>
            <a:r>
              <a:rPr lang="en-SG" altLang="zh-C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Referral </a:t>
            </a:r>
            <a:r>
              <a:rPr lang="zh-CN" altLang="en-US" sz="2100" b="1" dirty="0">
                <a:solidFill>
                  <a:srgbClr val="0070C0"/>
                </a:solidFill>
              </a:rPr>
              <a:t>介绍奖励 </a:t>
            </a:r>
            <a:r>
              <a:rPr lang="en-SG" altLang="zh-C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SG" altLang="zh-CN" sz="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Tier) / </a:t>
            </a:r>
            <a:r>
              <a:rPr lang="en-SG" altLang="zh-CN" sz="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(2</a:t>
            </a:r>
            <a:r>
              <a:rPr lang="en-SG" altLang="zh-CN" sz="3000" b="1" baseline="30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Tier)</a:t>
            </a:r>
            <a:b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sz="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SG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081" y="179795"/>
            <a:ext cx="1190764" cy="77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5594985"/>
            <a:ext cx="4829175" cy="1263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5590715"/>
            <a:ext cx="4419599" cy="1267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944" y="244089"/>
            <a:ext cx="1107281" cy="708411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7419976" y="1307328"/>
            <a:ext cx="1724024" cy="2674122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 smtClean="0">
                <a:solidFill>
                  <a:schemeClr val="bg1"/>
                </a:solidFill>
              </a:rPr>
              <a:t>Limit </a:t>
            </a:r>
            <a:r>
              <a:rPr lang="en-SG" b="1" dirty="0" smtClean="0">
                <a:solidFill>
                  <a:schemeClr val="bg1"/>
                </a:solidFill>
              </a:rPr>
              <a:t>to</a:t>
            </a:r>
          </a:p>
          <a:p>
            <a:pPr algn="ctr"/>
            <a:r>
              <a:rPr lang="en-SG" b="1" dirty="0" smtClean="0">
                <a:solidFill>
                  <a:schemeClr val="bg1"/>
                </a:solidFill>
              </a:rPr>
              <a:t>10</a:t>
            </a:r>
            <a:r>
              <a:rPr lang="en-SG" b="1" dirty="0" smtClean="0">
                <a:solidFill>
                  <a:schemeClr val="bg1"/>
                </a:solidFill>
              </a:rPr>
              <a:t> </a:t>
            </a:r>
            <a:endParaRPr lang="en-SG" b="1" dirty="0" smtClean="0">
              <a:solidFill>
                <a:schemeClr val="bg1"/>
              </a:solidFill>
            </a:endParaRPr>
          </a:p>
          <a:p>
            <a:pPr algn="ctr"/>
            <a:r>
              <a:rPr lang="en-SG" sz="1400" b="1" dirty="0" smtClean="0">
                <a:solidFill>
                  <a:schemeClr val="bg1"/>
                </a:solidFill>
              </a:rPr>
              <a:t>Founding</a:t>
            </a:r>
            <a:endParaRPr lang="en-SG" sz="1400" b="1" dirty="0">
              <a:solidFill>
                <a:schemeClr val="bg1"/>
              </a:solidFill>
            </a:endParaRPr>
          </a:p>
          <a:p>
            <a:pPr algn="ctr"/>
            <a:r>
              <a:rPr lang="en-SG" sz="1400" b="1" dirty="0" smtClean="0">
                <a:solidFill>
                  <a:schemeClr val="bg1"/>
                </a:solidFill>
              </a:rPr>
              <a:t>Distributors</a:t>
            </a:r>
            <a:endParaRPr lang="en-SG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3" y="81098"/>
            <a:ext cx="8743950" cy="919092"/>
          </a:xfrm>
        </p:spPr>
        <p:txBody>
          <a:bodyPr/>
          <a:lstStyle/>
          <a:p>
            <a:r>
              <a:rPr lang="en-SG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Plan – Events For Marketing</a:t>
            </a:r>
            <a:endParaRPr lang="en-SG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130" y="1000190"/>
            <a:ext cx="8743950" cy="2844467"/>
          </a:xfrm>
        </p:spPr>
        <p:txBody>
          <a:bodyPr>
            <a:noAutofit/>
          </a:bodyPr>
          <a:lstStyle/>
          <a:p>
            <a:r>
              <a:rPr lang="en-SG"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Weekend Free Tuition Class</a:t>
            </a:r>
            <a:r>
              <a:rPr lang="en-SG" sz="2400" b="1" dirty="0" smtClean="0">
                <a:solidFill>
                  <a:srgbClr val="FF0000"/>
                </a:solidFill>
              </a:rPr>
              <a:t> </a:t>
            </a:r>
            <a:r>
              <a:rPr lang="en-SG" sz="2400" dirty="0" smtClean="0"/>
              <a:t>(Weekend) Help the Children Class</a:t>
            </a:r>
          </a:p>
          <a:p>
            <a:pPr lvl="1"/>
            <a:r>
              <a:rPr lang="en-SG" sz="2000" dirty="0" smtClean="0"/>
              <a:t>9.30am </a:t>
            </a:r>
            <a:r>
              <a:rPr lang="en-SG" sz="2000" dirty="0" smtClean="0"/>
              <a:t>to 11.30pm 	: </a:t>
            </a:r>
            <a:r>
              <a:rPr lang="en-SG" sz="2000" dirty="0" err="1" smtClean="0"/>
              <a:t>Pri</a:t>
            </a:r>
            <a:r>
              <a:rPr lang="en-SG" sz="2000" dirty="0" smtClean="0"/>
              <a:t> 1 to 6</a:t>
            </a:r>
          </a:p>
          <a:p>
            <a:pPr marL="342900" lvl="1" indent="0">
              <a:buNone/>
            </a:pPr>
            <a:endParaRPr lang="en-SG" sz="2000" dirty="0" smtClean="0"/>
          </a:p>
          <a:p>
            <a:r>
              <a:rPr lang="en-SG" sz="2400" dirty="0" smtClean="0"/>
              <a:t>Weekly Product Preview Class </a:t>
            </a:r>
          </a:p>
          <a:p>
            <a:pPr lvl="1"/>
            <a:r>
              <a:rPr lang="en-SG" sz="2000" dirty="0" smtClean="0"/>
              <a:t>Mandarin Seminar - (Wednesday 3pm to 5pm)</a:t>
            </a:r>
          </a:p>
          <a:p>
            <a:pPr lvl="1"/>
            <a:r>
              <a:rPr lang="en-SG" sz="2000" dirty="0" smtClean="0"/>
              <a:t>English Seminar – (Wednesday 7pm to 9pm</a:t>
            </a:r>
            <a:r>
              <a:rPr lang="en-SG" sz="2000" dirty="0" smtClean="0"/>
              <a:t>)</a:t>
            </a:r>
          </a:p>
          <a:p>
            <a:pPr lvl="1"/>
            <a:endParaRPr lang="en-SG" sz="2000" dirty="0" smtClean="0"/>
          </a:p>
          <a:p>
            <a:r>
              <a:rPr lang="en-SG" sz="2400" dirty="0" smtClean="0"/>
              <a:t>Ad Hoc Sales Presentation Support (2hrs in Advance)</a:t>
            </a:r>
            <a:endParaRPr lang="en-SG" sz="2400" dirty="0"/>
          </a:p>
          <a:p>
            <a:pPr lvl="1"/>
            <a:r>
              <a:rPr lang="en-SG" sz="2000" dirty="0" smtClean="0"/>
              <a:t>Subject to availability</a:t>
            </a:r>
            <a:endParaRPr lang="en-SG" sz="2000" dirty="0"/>
          </a:p>
          <a:p>
            <a:endParaRPr lang="en-SG" sz="2400" dirty="0" smtClean="0"/>
          </a:p>
          <a:p>
            <a:endParaRPr lang="en-SG" sz="2400" dirty="0" smtClean="0"/>
          </a:p>
          <a:p>
            <a:endParaRPr lang="en-SG" sz="2400" dirty="0" smtClean="0"/>
          </a:p>
          <a:p>
            <a:endParaRPr lang="en-SG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28663" y="4455381"/>
            <a:ext cx="7886700" cy="91909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3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Plan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28663" y="5221792"/>
            <a:ext cx="7886700" cy="133359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2100" dirty="0"/>
              <a:t>Event Roadshows</a:t>
            </a:r>
          </a:p>
          <a:p>
            <a:r>
              <a:rPr lang="en-SG" sz="2100" dirty="0"/>
              <a:t>Seminars</a:t>
            </a:r>
          </a:p>
          <a:p>
            <a:r>
              <a:rPr lang="en-SG" sz="2100" dirty="0"/>
              <a:t>Future Bursary </a:t>
            </a:r>
          </a:p>
          <a:p>
            <a:r>
              <a:rPr lang="en-SG" sz="2100" dirty="0"/>
              <a:t> Study sponsor scheme for children</a:t>
            </a:r>
          </a:p>
          <a:p>
            <a:endParaRPr lang="en-SG" sz="2100" dirty="0"/>
          </a:p>
          <a:p>
            <a:endParaRPr lang="en-SG" sz="2100" dirty="0"/>
          </a:p>
          <a:p>
            <a:endParaRPr lang="en-SG" sz="2100" dirty="0"/>
          </a:p>
          <a:p>
            <a:endParaRPr lang="en-SG" sz="2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972" y="5374473"/>
            <a:ext cx="4161108" cy="118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9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euro SDESA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6221" y="-50521"/>
            <a:ext cx="2158864" cy="148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87351" y="220980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G" sz="1350" dirty="0"/>
          </a:p>
        </p:txBody>
      </p:sp>
      <p:sp>
        <p:nvSpPr>
          <p:cNvPr id="9" name="Rectangle 8"/>
          <p:cNvSpPr/>
          <p:nvPr/>
        </p:nvSpPr>
        <p:spPr>
          <a:xfrm>
            <a:off x="-630757" y="-497417"/>
            <a:ext cx="1041281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/>
              <a:t/>
            </a:r>
            <a:br>
              <a:rPr lang="en-US" altLang="zh-CN" sz="3000" dirty="0"/>
            </a:br>
            <a:endParaRPr lang="en-US" altLang="zh-CN" sz="3000" dirty="0"/>
          </a:p>
          <a:p>
            <a:pPr algn="ctr"/>
            <a:endParaRPr lang="en-SG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SG" sz="3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Authorise Distributor </a:t>
            </a:r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市场代理 </a:t>
            </a:r>
            <a:endParaRPr lang="en-SG" altLang="zh-CN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SGD $15,000 </a:t>
            </a:r>
            <a:r>
              <a:rPr lang="en-SG" altLang="zh-CN" sz="2400" dirty="0"/>
              <a:t>(Distributor Value </a:t>
            </a:r>
            <a:r>
              <a:rPr lang="zh-CN" altLang="en-US" sz="2400" dirty="0"/>
              <a:t>代理价</a:t>
            </a:r>
            <a:r>
              <a:rPr lang="en-SG" altLang="zh-CN" sz="2400" dirty="0"/>
              <a:t>)</a:t>
            </a:r>
            <a:br>
              <a:rPr lang="en-SG" altLang="zh-CN" sz="2400" dirty="0"/>
            </a:b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(Refund of Balance after 12 month)</a:t>
            </a:r>
          </a:p>
          <a:p>
            <a:pPr algn="ctr"/>
            <a:endParaRPr lang="zh-CN" alt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Founding Distributor 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创始人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代理</a:t>
            </a:r>
            <a:r>
              <a:rPr lang="en-US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zh-CN" altLang="en-US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SG" altLang="zh-CN" sz="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SG" sz="3000" b="1" dirty="0" smtClean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SGD </a:t>
            </a:r>
            <a:r>
              <a:rPr lang="en-SG" sz="3000" b="1" dirty="0" smtClean="0">
                <a:ln w="0"/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$510  </a:t>
            </a:r>
            <a:r>
              <a:rPr lang="en-SG" altLang="zh-CN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(Distributor Value </a:t>
            </a:r>
            <a:r>
              <a:rPr lang="zh-CN" alt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代理</a:t>
            </a:r>
            <a:r>
              <a:rPr lang="zh-CN" altLang="en-US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价</a:t>
            </a:r>
            <a:r>
              <a:rPr lang="en-SG" altLang="zh-CN" sz="24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SG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Refund of Balance after </a:t>
            </a:r>
            <a:r>
              <a:rPr lang="en-SG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month</a:t>
            </a:r>
            <a:r>
              <a:rPr lang="en-SG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en-SG" altLang="zh-C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Referral </a:t>
            </a:r>
            <a:r>
              <a:rPr lang="zh-CN" altLang="en-US" sz="2100" b="1" dirty="0">
                <a:solidFill>
                  <a:srgbClr val="0070C0"/>
                </a:solidFill>
              </a:rPr>
              <a:t>介绍奖励 </a:t>
            </a:r>
            <a:r>
              <a:rPr lang="en-SG" altLang="zh-CN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SG" altLang="zh-CN" sz="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10% 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Tier) / </a:t>
            </a:r>
            <a:r>
              <a:rPr lang="en-SG" altLang="zh-CN" sz="3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(2</a:t>
            </a:r>
            <a:r>
              <a:rPr lang="en-SG" altLang="zh-CN" sz="3000" b="1" baseline="300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Tier)</a:t>
            </a:r>
            <a:br>
              <a:rPr lang="en-SG" altLang="zh-CN" sz="3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sz="3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SG" sz="3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081" y="179795"/>
            <a:ext cx="1190764" cy="772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01" y="5231387"/>
            <a:ext cx="4216352" cy="1102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4401" y="5231387"/>
            <a:ext cx="3845748" cy="110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8944" y="244089"/>
            <a:ext cx="1107281" cy="708411"/>
          </a:xfrm>
          <a:prstGeom prst="rect">
            <a:avLst/>
          </a:prstGeom>
        </p:spPr>
      </p:pic>
      <p:sp>
        <p:nvSpPr>
          <p:cNvPr id="3" name="6-Point Star 2"/>
          <p:cNvSpPr/>
          <p:nvPr/>
        </p:nvSpPr>
        <p:spPr>
          <a:xfrm>
            <a:off x="7419976" y="1307328"/>
            <a:ext cx="1724024" cy="2674122"/>
          </a:xfrm>
          <a:prstGeom prst="star6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 smtClean="0">
                <a:solidFill>
                  <a:schemeClr val="bg1"/>
                </a:solidFill>
              </a:rPr>
              <a:t>Limit </a:t>
            </a:r>
            <a:r>
              <a:rPr lang="en-SG" b="1" dirty="0" smtClean="0">
                <a:solidFill>
                  <a:schemeClr val="bg1"/>
                </a:solidFill>
              </a:rPr>
              <a:t>to</a:t>
            </a:r>
          </a:p>
          <a:p>
            <a:pPr algn="ctr"/>
            <a:r>
              <a:rPr lang="en-SG" b="1" dirty="0" smtClean="0">
                <a:solidFill>
                  <a:schemeClr val="bg1"/>
                </a:solidFill>
              </a:rPr>
              <a:t>10</a:t>
            </a:r>
            <a:endParaRPr lang="en-SG" b="1" dirty="0" smtClean="0">
              <a:solidFill>
                <a:schemeClr val="bg1"/>
              </a:solidFill>
            </a:endParaRPr>
          </a:p>
          <a:p>
            <a:pPr algn="ctr"/>
            <a:r>
              <a:rPr lang="en-SG" b="1" dirty="0" smtClean="0">
                <a:solidFill>
                  <a:schemeClr val="bg1"/>
                </a:solidFill>
              </a:rPr>
              <a:t>Slot</a:t>
            </a:r>
          </a:p>
          <a:p>
            <a:pPr algn="ctr"/>
            <a:r>
              <a:rPr lang="en-SG" sz="1400" b="1" dirty="0" smtClean="0">
                <a:solidFill>
                  <a:schemeClr val="bg1"/>
                </a:solidFill>
              </a:rPr>
              <a:t>Founding</a:t>
            </a:r>
            <a:endParaRPr lang="en-SG" sz="1400" b="1" dirty="0">
              <a:solidFill>
                <a:schemeClr val="bg1"/>
              </a:solidFill>
            </a:endParaRPr>
          </a:p>
          <a:p>
            <a:pPr algn="ctr"/>
            <a:r>
              <a:rPr lang="en-SG" sz="1400" b="1" dirty="0" smtClean="0">
                <a:solidFill>
                  <a:schemeClr val="bg1"/>
                </a:solidFill>
              </a:rPr>
              <a:t>Distributors</a:t>
            </a:r>
            <a:endParaRPr lang="en-SG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193" y="3343209"/>
            <a:ext cx="1655593" cy="124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364" y="3345453"/>
            <a:ext cx="1645320" cy="122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283302" y="5984619"/>
            <a:ext cx="3597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/>
              <a:t>Sep 2017 – Signing of  Economic Cooperation Agreement with BMD </a:t>
            </a:r>
            <a:r>
              <a:rPr lang="en-SG" sz="1300" b="1" dirty="0" smtClean="0">
                <a:solidFill>
                  <a:srgbClr val="FFFF00"/>
                </a:solidFill>
              </a:rPr>
              <a:t>Indonesia</a:t>
            </a:r>
            <a:endParaRPr lang="en-SG" sz="13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251623" y="3844976"/>
            <a:ext cx="35260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" b="1" dirty="0" smtClean="0">
                <a:ea typeface="KaiTi" pitchFamily="49" charset="-122"/>
              </a:rPr>
              <a:t>Aug 2017 – Invite by Singapore Telecoms to present at </a:t>
            </a:r>
            <a:r>
              <a:rPr lang="en-US" altLang="zh-CN" sz="1300" b="1" dirty="0" smtClean="0">
                <a:solidFill>
                  <a:srgbClr val="FFFF00"/>
                </a:solidFill>
                <a:ea typeface="KaiTi" pitchFamily="49" charset="-122"/>
              </a:rPr>
              <a:t>SingTel</a:t>
            </a:r>
            <a:r>
              <a:rPr lang="en-US" altLang="zh-CN" sz="1300" b="1" dirty="0" smtClean="0">
                <a:ea typeface="KaiTi" pitchFamily="49" charset="-122"/>
              </a:rPr>
              <a:t> Learning Fiesta </a:t>
            </a:r>
            <a:endParaRPr lang="en-SG" sz="1300" b="1" dirty="0">
              <a:ea typeface="KaiTi" pitchFamily="49" charset="-122"/>
            </a:endParaRPr>
          </a:p>
        </p:txBody>
      </p:sp>
      <p:pic>
        <p:nvPicPr>
          <p:cNvPr id="25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708" y="1026965"/>
            <a:ext cx="1750885" cy="131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mmexport150575296857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85232" y="1021273"/>
            <a:ext cx="1741716" cy="1306288"/>
          </a:xfrm>
          <a:prstGeom prst="rect">
            <a:avLst/>
          </a:prstGeom>
        </p:spPr>
      </p:pic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720" y="2484334"/>
            <a:ext cx="1734993" cy="130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/>
          <a:srcRect t="4872" b="6856"/>
          <a:stretch>
            <a:fillRect/>
          </a:stretch>
        </p:blipFill>
        <p:spPr bwMode="auto">
          <a:xfrm>
            <a:off x="3558407" y="1026844"/>
            <a:ext cx="1286581" cy="151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422974" y="2564801"/>
            <a:ext cx="32748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/>
              <a:t>Jul 2017 – Licensing of Soundwave to Hulubao, a </a:t>
            </a:r>
            <a:r>
              <a:rPr lang="en-SG" sz="1300" b="1" dirty="0" smtClean="0">
                <a:solidFill>
                  <a:srgbClr val="FFFF00"/>
                </a:solidFill>
              </a:rPr>
              <a:t>China</a:t>
            </a:r>
            <a:r>
              <a:rPr lang="en-SG" sz="1300" b="1" dirty="0" smtClean="0"/>
              <a:t> listed company</a:t>
            </a:r>
            <a:endParaRPr lang="en-SG" sz="1300" b="1" dirty="0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7499" y="2479780"/>
            <a:ext cx="1731366" cy="129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55558" y="4700739"/>
            <a:ext cx="1667492" cy="124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72482" y="4709644"/>
            <a:ext cx="1639668" cy="122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E:\Events Photos and Videos\20170710 Hulubao Visit\IMG_20170709_155213_resized_20170924_053513046.jpg"/>
          <p:cNvPicPr>
            <a:picLocks noChangeAspect="1" noChangeArrowheads="1"/>
          </p:cNvPicPr>
          <p:nvPr/>
        </p:nvPicPr>
        <p:blipFill>
          <a:blip r:embed="rId11" cstate="print"/>
          <a:srcRect l="3226" t="9677" r="29839" b="27957"/>
          <a:stretch>
            <a:fillRect/>
          </a:stretch>
        </p:blipFill>
        <p:spPr bwMode="auto">
          <a:xfrm>
            <a:off x="1325482" y="1036093"/>
            <a:ext cx="2104464" cy="1470693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1206091" y="242542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Key Milestones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6" descr="http://www.asiamalls.com.sg/media/1542/hm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46199" y="4561076"/>
            <a:ext cx="1777660" cy="1180478"/>
          </a:xfrm>
          <a:prstGeom prst="rect">
            <a:avLst/>
          </a:prstGeom>
          <a:noFill/>
        </p:spPr>
      </p:pic>
      <p:pic>
        <p:nvPicPr>
          <p:cNvPr id="27" name="Picture 8" descr="Hougang Mall, Nov 05.JPG"/>
          <p:cNvPicPr>
            <a:picLocks noChangeAspect="1" noChangeArrowheads="1"/>
          </p:cNvPicPr>
          <p:nvPr/>
        </p:nvPicPr>
        <p:blipFill>
          <a:blip r:embed="rId13" cstate="print"/>
          <a:srcRect t="4295" b="4295"/>
          <a:stretch>
            <a:fillRect/>
          </a:stretch>
        </p:blipFill>
        <p:spPr bwMode="auto">
          <a:xfrm>
            <a:off x="5186927" y="4561771"/>
            <a:ext cx="1746591" cy="119742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104862" y="5802659"/>
            <a:ext cx="374680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Oct 2017 – </a:t>
            </a:r>
            <a:r>
              <a:rPr lang="en-SG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Hougang Mall </a:t>
            </a:r>
            <a:r>
              <a:rPr lang="en-SG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conducted Clinical Trial of Neuro Code Soundwave with Relaxation waves for retail outlets, shoppers, staff and public in general</a:t>
            </a:r>
            <a:endParaRPr lang="en-SG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22221629_10210497043197928_148174325053476499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185474" y="1000253"/>
            <a:ext cx="1686909" cy="1226495"/>
          </a:xfrm>
          <a:prstGeom prst="rect">
            <a:avLst/>
          </a:prstGeom>
        </p:spPr>
      </p:pic>
      <p:pic>
        <p:nvPicPr>
          <p:cNvPr id="23" name="Picture 22" descr="IMG_5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184034" y="2358199"/>
            <a:ext cx="1686625" cy="1231418"/>
          </a:xfrm>
          <a:prstGeom prst="rect">
            <a:avLst/>
          </a:prstGeom>
        </p:spPr>
      </p:pic>
      <p:pic>
        <p:nvPicPr>
          <p:cNvPr id="28" name="Picture 27" descr="IMG_56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340362" y="2367398"/>
            <a:ext cx="1711861" cy="1222718"/>
          </a:xfrm>
          <a:prstGeom prst="rect">
            <a:avLst/>
          </a:prstGeom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338" y="1009801"/>
            <a:ext cx="1718276" cy="122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 l="8409" r="2102" b="9880"/>
          <a:stretch>
            <a:fillRect/>
          </a:stretch>
        </p:blipFill>
        <p:spPr bwMode="auto">
          <a:xfrm>
            <a:off x="1371398" y="4608926"/>
            <a:ext cx="1790278" cy="114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Image may contain: text"/>
          <p:cNvPicPr>
            <a:picLocks noChangeAspect="1" noChangeArrowheads="1"/>
          </p:cNvPicPr>
          <p:nvPr/>
        </p:nvPicPr>
        <p:blipFill>
          <a:blip r:embed="rId7" cstate="print"/>
          <a:srcRect t="8739" b="9831"/>
          <a:stretch>
            <a:fillRect/>
          </a:stretch>
        </p:blipFill>
        <p:spPr bwMode="auto">
          <a:xfrm>
            <a:off x="3262045" y="4624687"/>
            <a:ext cx="1608085" cy="1115895"/>
          </a:xfrm>
          <a:prstGeom prst="rect">
            <a:avLst/>
          </a:prstGeom>
          <a:noFill/>
        </p:spPr>
      </p:pic>
      <p:pic>
        <p:nvPicPr>
          <p:cNvPr id="27" name="Picture 2" descr="https://scontent-sit4-1.xx.fbcdn.net/v/t1.0-9/38209700_641791832854751_6326202594662285312_n.jpg?_nc_cat=104&amp;oh=ddcb2614f8f783ec5f0f26aa3f8a754b&amp;oe=5C53A703"/>
          <p:cNvPicPr>
            <a:picLocks noChangeAspect="1" noChangeArrowheads="1"/>
          </p:cNvPicPr>
          <p:nvPr/>
        </p:nvPicPr>
        <p:blipFill>
          <a:blip r:embed="rId8" cstate="print"/>
          <a:srcRect l="984" r="10335"/>
          <a:stretch>
            <a:fillRect/>
          </a:stretch>
        </p:blipFill>
        <p:spPr bwMode="auto">
          <a:xfrm>
            <a:off x="5255022" y="993649"/>
            <a:ext cx="1693363" cy="1274989"/>
          </a:xfrm>
          <a:prstGeom prst="rect">
            <a:avLst/>
          </a:prstGeom>
          <a:noFill/>
        </p:spPr>
      </p:pic>
      <p:pic>
        <p:nvPicPr>
          <p:cNvPr id="29" name="Picture 4" descr="Image may contain: one or more people and indoor"/>
          <p:cNvPicPr>
            <a:picLocks noChangeAspect="1" noChangeArrowheads="1"/>
          </p:cNvPicPr>
          <p:nvPr/>
        </p:nvPicPr>
        <p:blipFill>
          <a:blip r:embed="rId9" cstate="print"/>
          <a:srcRect l="4429" t="9843" r="5413"/>
          <a:stretch>
            <a:fillRect/>
          </a:stretch>
        </p:blipFill>
        <p:spPr bwMode="auto">
          <a:xfrm>
            <a:off x="7092880" y="998963"/>
            <a:ext cx="1692295" cy="1269181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1272181" y="3668908"/>
            <a:ext cx="371335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Oct 2017 –  </a:t>
            </a:r>
            <a:r>
              <a:rPr lang="en-SG" sz="1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Andorra Women and Children Hospital </a:t>
            </a:r>
            <a:r>
              <a:rPr lang="en-SG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Implemented Neuro Code Soundwave for Delivery Wards, Reception Areas and Hospital Rooms</a:t>
            </a:r>
            <a:endParaRPr lang="en-SG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94742" y="5825615"/>
            <a:ext cx="377254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May 2018 – Neuro Code Research forged Strategic Partnership with </a:t>
            </a:r>
            <a:r>
              <a:rPr lang="en-SG" sz="1300" b="1" dirty="0" smtClean="0">
                <a:solidFill>
                  <a:srgbClr val="FFFF00"/>
                </a:solidFill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EnableAsia</a:t>
            </a:r>
            <a:r>
              <a:rPr lang="en-SG" sz="1300" b="1" dirty="0" smtClean="0"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, a social enterprise company to build a world without Dementia.</a:t>
            </a:r>
            <a:endParaRPr lang="en-SG" sz="1300" b="1" dirty="0">
              <a:latin typeface="Calibri" pitchFamily="34" charset="0"/>
              <a:ea typeface="楷体" panose="02010609060101010101" pitchFamily="49" charset="-122"/>
              <a:cs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83893" y="2328168"/>
            <a:ext cx="34693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July2018 </a:t>
            </a:r>
            <a:r>
              <a:rPr lang="en-SG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– </a:t>
            </a:r>
            <a:r>
              <a:rPr lang="en-US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Technical Exchange with Doctors &amp; Researchers </a:t>
            </a:r>
            <a:r>
              <a:rPr lang="en-US" altLang="zh-CN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at Khoo Teck Puat Hospital  </a:t>
            </a:r>
            <a:endParaRPr lang="en-SG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楷体" panose="02010609060101010101" pitchFamily="49" charset="-122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31849" y="242542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Key Milestones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 descr="mmexport1539179298886.jpg"/>
          <p:cNvPicPr>
            <a:picLocks noChangeAspect="1"/>
          </p:cNvPicPr>
          <p:nvPr/>
        </p:nvPicPr>
        <p:blipFill>
          <a:blip r:embed="rId10" cstate="print"/>
          <a:srcRect b="10936"/>
          <a:stretch>
            <a:fillRect/>
          </a:stretch>
        </p:blipFill>
        <p:spPr>
          <a:xfrm>
            <a:off x="5245398" y="3043779"/>
            <a:ext cx="1799518" cy="1202007"/>
          </a:xfrm>
          <a:prstGeom prst="rect">
            <a:avLst/>
          </a:prstGeom>
        </p:spPr>
      </p:pic>
      <p:pic>
        <p:nvPicPr>
          <p:cNvPr id="22" name="Picture 21" descr="mmexport153917930248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89866" y="3053789"/>
            <a:ext cx="1583742" cy="1206761"/>
          </a:xfrm>
          <a:prstGeom prst="rect">
            <a:avLst/>
          </a:prstGeom>
        </p:spPr>
      </p:pic>
      <p:pic>
        <p:nvPicPr>
          <p:cNvPr id="26" name="Picture 25" descr="mmexport1539179325704.jpg"/>
          <p:cNvPicPr>
            <a:picLocks noChangeAspect="1"/>
          </p:cNvPicPr>
          <p:nvPr/>
        </p:nvPicPr>
        <p:blipFill>
          <a:blip r:embed="rId12" cstate="print"/>
          <a:srcRect r="5659"/>
          <a:stretch>
            <a:fillRect/>
          </a:stretch>
        </p:blipFill>
        <p:spPr>
          <a:xfrm>
            <a:off x="6720329" y="4382953"/>
            <a:ext cx="2053188" cy="1224243"/>
          </a:xfrm>
          <a:prstGeom prst="rect">
            <a:avLst/>
          </a:prstGeom>
        </p:spPr>
      </p:pic>
      <p:pic>
        <p:nvPicPr>
          <p:cNvPr id="37" name="Picture 36" descr="mmexport1539179316615.jpg"/>
          <p:cNvPicPr>
            <a:picLocks noChangeAspect="1"/>
          </p:cNvPicPr>
          <p:nvPr/>
        </p:nvPicPr>
        <p:blipFill>
          <a:blip r:embed="rId13" cstate="print"/>
          <a:srcRect l="10171" r="12139"/>
          <a:stretch>
            <a:fillRect/>
          </a:stretch>
        </p:blipFill>
        <p:spPr>
          <a:xfrm>
            <a:off x="5254926" y="4376308"/>
            <a:ext cx="1297490" cy="125261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10991" y="5771953"/>
            <a:ext cx="402883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Aug 2018 – Signing Ceremony with Beijing Dezhihua Education Group as Master Distributor of Brain Stimulator in China</a:t>
            </a:r>
            <a:endParaRPr lang="en-SG" sz="1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楷体" panose="02010609060101010101" pitchFamily="49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New Picture (2).pn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2073" y="984942"/>
            <a:ext cx="932563" cy="1443680"/>
          </a:xfrm>
          <a:prstGeom prst="rect">
            <a:avLst/>
          </a:prstGeom>
        </p:spPr>
      </p:pic>
      <p:pic>
        <p:nvPicPr>
          <p:cNvPr id="40" name="Picture 39" descr="IMG-20181006-WA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9148" y="993506"/>
            <a:ext cx="1062460" cy="1416615"/>
          </a:xfrm>
          <a:prstGeom prst="rect">
            <a:avLst/>
          </a:prstGeom>
        </p:spPr>
      </p:pic>
      <p:pic>
        <p:nvPicPr>
          <p:cNvPr id="41" name="Picture 40" descr="IMG-20181007-WA0019.jpg"/>
          <p:cNvPicPr>
            <a:picLocks noChangeAspect="1"/>
          </p:cNvPicPr>
          <p:nvPr/>
        </p:nvPicPr>
        <p:blipFill>
          <a:blip r:embed="rId5" cstate="print"/>
          <a:srcRect l="13238"/>
          <a:stretch>
            <a:fillRect/>
          </a:stretch>
        </p:blipFill>
        <p:spPr>
          <a:xfrm>
            <a:off x="3500922" y="1001728"/>
            <a:ext cx="1596206" cy="1379819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 l="30330" r="8425"/>
          <a:stretch>
            <a:fillRect/>
          </a:stretch>
        </p:blipFill>
        <p:spPr bwMode="auto">
          <a:xfrm>
            <a:off x="1348725" y="3303189"/>
            <a:ext cx="1745623" cy="134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/>
          <a:srcRect l="8422" t="13094" r="1404"/>
          <a:stretch>
            <a:fillRect/>
          </a:stretch>
        </p:blipFill>
        <p:spPr bwMode="auto">
          <a:xfrm>
            <a:off x="3211596" y="3314906"/>
            <a:ext cx="1846534" cy="133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0I5A9448.JPG"/>
          <p:cNvPicPr>
            <a:picLocks noChangeAspect="1"/>
          </p:cNvPicPr>
          <p:nvPr/>
        </p:nvPicPr>
        <p:blipFill>
          <a:blip r:embed="rId8" cstate="print"/>
          <a:srcRect l="6865" r="11442"/>
          <a:stretch>
            <a:fillRect/>
          </a:stretch>
        </p:blipFill>
        <p:spPr>
          <a:xfrm>
            <a:off x="1354429" y="4802195"/>
            <a:ext cx="1746935" cy="1336918"/>
          </a:xfrm>
          <a:prstGeom prst="rect">
            <a:avLst/>
          </a:prstGeom>
        </p:spPr>
      </p:pic>
      <p:pic>
        <p:nvPicPr>
          <p:cNvPr id="15" name="Picture 14" descr="0I5A9452.JPG"/>
          <p:cNvPicPr>
            <a:picLocks noChangeAspect="1"/>
          </p:cNvPicPr>
          <p:nvPr/>
        </p:nvPicPr>
        <p:blipFill>
          <a:blip r:embed="rId9" cstate="print"/>
          <a:srcRect l="6605" t="12737" r="16983"/>
          <a:stretch>
            <a:fillRect/>
          </a:stretch>
        </p:blipFill>
        <p:spPr>
          <a:xfrm>
            <a:off x="3227183" y="4814212"/>
            <a:ext cx="1832629" cy="1308386"/>
          </a:xfrm>
          <a:prstGeom prst="rect">
            <a:avLst/>
          </a:prstGeom>
        </p:spPr>
      </p:pic>
      <p:pic>
        <p:nvPicPr>
          <p:cNvPr id="18" name="Picture 5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423554" y="1134318"/>
            <a:ext cx="1614351" cy="107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2" cstate="print"/>
          <a:srcRect b="3500"/>
          <a:stretch>
            <a:fillRect/>
          </a:stretch>
        </p:blipFill>
        <p:spPr bwMode="auto">
          <a:xfrm>
            <a:off x="7130593" y="1120002"/>
            <a:ext cx="1707674" cy="109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0I5A9448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29188" y="2323772"/>
            <a:ext cx="1615565" cy="1211673"/>
          </a:xfrm>
          <a:prstGeom prst="rect">
            <a:avLst/>
          </a:prstGeom>
        </p:spPr>
      </p:pic>
      <p:pic>
        <p:nvPicPr>
          <p:cNvPr id="22" name="Picture 21" descr="0I5A945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46919" y="2340343"/>
            <a:ext cx="1694813" cy="11298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99981" y="2443908"/>
            <a:ext cx="359065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Sep 2018 – Invitation by Consumer Association of Malaysia to share benefits of Neuro Soundwave on Brain Enhancement and Mental Wellness</a:t>
            </a:r>
            <a:endParaRPr lang="en-SG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楷体" panose="02010609060101010101" pitchFamily="49" charset="-122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98596" y="6184560"/>
            <a:ext cx="3678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Nov 2018 – Official Opening of  Neuro Code </a:t>
            </a:r>
          </a:p>
          <a:p>
            <a:pPr algn="ctr"/>
            <a:r>
              <a:rPr lang="en-US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Super Intelligence Centre in Shenzhen</a:t>
            </a:r>
            <a:endParaRPr lang="en-SG" sz="1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楷体" panose="02010609060101010101" pitchFamily="49" charset="-122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2224" y="3596292"/>
            <a:ext cx="3530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Jan 2019 – Signing of Technology Licensing </a:t>
            </a:r>
          </a:p>
          <a:p>
            <a:pPr algn="ctr"/>
            <a:r>
              <a:rPr lang="en-US" sz="1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楷体" panose="02010609060101010101" pitchFamily="49" charset="-122"/>
                <a:cs typeface="Calibri" pitchFamily="34" charset="0"/>
              </a:rPr>
              <a:t>Agreement with Shenzhen Lan Baobei Co. Ltd </a:t>
            </a:r>
            <a:endParaRPr lang="en-SG" sz="1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楷体" panose="02010609060101010101" pitchFamily="49" charset="-122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12611" y="242542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Arial" pitchFamily="34" charset="0"/>
                <a:cs typeface="Arial" pitchFamily="34" charset="0"/>
              </a:rPr>
              <a:t>Key Milestones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8292" name="Picture 4" descr="Image result for milestone picture"/>
          <p:cNvPicPr>
            <a:picLocks noChangeAspect="1" noChangeArrowheads="1"/>
          </p:cNvPicPr>
          <p:nvPr/>
        </p:nvPicPr>
        <p:blipFill>
          <a:blip r:embed="rId15" cstate="print"/>
          <a:srcRect b="8429"/>
          <a:stretch>
            <a:fillRect/>
          </a:stretch>
        </p:blipFill>
        <p:spPr bwMode="auto">
          <a:xfrm>
            <a:off x="5602143" y="4396119"/>
            <a:ext cx="3113589" cy="20469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euro-Code-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5908" y="-148260"/>
            <a:ext cx="2848688" cy="19953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21450" y="2502481"/>
            <a:ext cx="5945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Mission:</a:t>
            </a:r>
            <a:endParaRPr lang="en-US" sz="36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3791" y="3348750"/>
            <a:ext cx="7440355" cy="947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develop effective technologies to enhance brain power and improve mental wellness;</a:t>
            </a:r>
          </a:p>
        </p:txBody>
      </p:sp>
      <p:sp>
        <p:nvSpPr>
          <p:cNvPr id="6" name="Rectangle 5"/>
          <p:cNvSpPr/>
          <p:nvPr/>
        </p:nvSpPr>
        <p:spPr>
          <a:xfrm>
            <a:off x="1464161" y="4285561"/>
            <a:ext cx="7298839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SG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needs people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with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hyperactivity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autism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depression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dementia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so as to improve the quality of their life. </a:t>
            </a:r>
          </a:p>
        </p:txBody>
      </p:sp>
      <p:sp>
        <p:nvSpPr>
          <p:cNvPr id="7" name="Rectangle 6"/>
          <p:cNvSpPr/>
          <p:nvPr/>
        </p:nvSpPr>
        <p:spPr>
          <a:xfrm>
            <a:off x="6494410" y="3797371"/>
            <a:ext cx="2507927" cy="498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SG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help special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9B5080-769D-42E7-B845-166F5C49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802"/>
            <a:ext cx="5299664" cy="1212341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2350" y="5703247"/>
            <a:ext cx="8592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An adult’s brain has about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100 billion neurons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each connected to its neighbours by thousands of synapses to form a large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neural network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181" y="999471"/>
            <a:ext cx="834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Neurons need to be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activated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connected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to produce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effective functions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3335" y="384802"/>
            <a:ext cx="6845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altLang="zh-CN" sz="24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Development of Neural Network in Human Brain </a:t>
            </a:r>
          </a:p>
        </p:txBody>
      </p:sp>
      <p:pic>
        <p:nvPicPr>
          <p:cNvPr id="7" name="Picture 6" descr="new bo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4" y="1427676"/>
            <a:ext cx="1373105" cy="2101850"/>
          </a:xfrm>
          <a:prstGeom prst="rect">
            <a:avLst/>
          </a:prstGeom>
        </p:spPr>
      </p:pic>
      <p:pic>
        <p:nvPicPr>
          <p:cNvPr id="10" name="Picture 9" descr="1 mt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6740" y="1434026"/>
            <a:ext cx="1388363" cy="2101850"/>
          </a:xfrm>
          <a:prstGeom prst="rect">
            <a:avLst/>
          </a:prstGeom>
        </p:spPr>
      </p:pic>
      <p:pic>
        <p:nvPicPr>
          <p:cNvPr id="12" name="Picture 11" descr="10 yea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8213" y="1434026"/>
            <a:ext cx="1388363" cy="2101850"/>
          </a:xfrm>
          <a:prstGeom prst="rect">
            <a:avLst/>
          </a:prstGeom>
        </p:spPr>
      </p:pic>
      <p:pic>
        <p:nvPicPr>
          <p:cNvPr id="13" name="Picture 12" descr="30y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5993" y="1427676"/>
            <a:ext cx="1388363" cy="2101850"/>
          </a:xfrm>
          <a:prstGeom prst="rect">
            <a:avLst/>
          </a:prstGeom>
        </p:spPr>
      </p:pic>
      <p:pic>
        <p:nvPicPr>
          <p:cNvPr id="14" name="Picture 13" descr="50y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64290" y="1414976"/>
            <a:ext cx="1403619" cy="2101850"/>
          </a:xfrm>
          <a:prstGeom prst="rect">
            <a:avLst/>
          </a:prstGeom>
        </p:spPr>
      </p:pic>
      <p:pic>
        <p:nvPicPr>
          <p:cNvPr id="15" name="Picture 14" descr="1 mth.jpg"/>
          <p:cNvPicPr>
            <a:picLocks noChangeAspect="1"/>
          </p:cNvPicPr>
          <p:nvPr/>
        </p:nvPicPr>
        <p:blipFill>
          <a:blip r:embed="rId3" cstate="print">
            <a:lum bright="-15000"/>
          </a:blip>
          <a:stretch>
            <a:fillRect/>
          </a:stretch>
        </p:blipFill>
        <p:spPr>
          <a:xfrm>
            <a:off x="7543367" y="1414976"/>
            <a:ext cx="1388363" cy="21018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983" y="3751955"/>
            <a:ext cx="492443" cy="187487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New Born Baby</a:t>
            </a:r>
            <a:endParaRPr lang="en-US" sz="2000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4484" y="3771721"/>
            <a:ext cx="492443" cy="163031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One Year Old</a:t>
            </a:r>
            <a:endParaRPr lang="en-US" sz="2000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22309" y="3764834"/>
            <a:ext cx="492443" cy="1559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10 Years Old</a:t>
            </a:r>
            <a:endParaRPr lang="en-US" sz="2000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3743" y="3764834"/>
            <a:ext cx="492443" cy="1559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30 Years Old</a:t>
            </a:r>
            <a:endParaRPr lang="en-US" sz="2000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20637" y="3758484"/>
            <a:ext cx="492443" cy="1559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40 Years Old</a:t>
            </a:r>
            <a:endParaRPr lang="en-US" sz="2000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94742" y="3752134"/>
            <a:ext cx="492443" cy="15597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2000" dirty="0" smtClean="0">
                <a:latin typeface="Arial" pitchFamily="34" charset="0"/>
                <a:ea typeface="楷体" pitchFamily="49" charset="-122"/>
                <a:cs typeface="Arial" pitchFamily="34" charset="0"/>
              </a:rPr>
              <a:t>60 Years Old</a:t>
            </a:r>
            <a:endParaRPr lang="en-US" sz="2000" dirty="0">
              <a:latin typeface="Arial" pitchFamily="34" charset="0"/>
              <a:ea typeface="楷体" pitchFamily="49" charset="-122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1889142" y="6411150"/>
            <a:ext cx="547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Arial" pitchFamily="34" charset="0"/>
                <a:ea typeface="楷体" panose="02010609060101010101" pitchFamily="49" charset="-122"/>
                <a:cs typeface="Arial" pitchFamily="34" charset="0"/>
              </a:rPr>
              <a:t>Source:  Johns Hopkins University</a:t>
            </a:r>
            <a:endParaRPr lang="en-US" sz="2000" dirty="0" smtClean="0">
              <a:latin typeface="Arial" pitchFamily="34" charset="0"/>
              <a:ea typeface="楷体" panose="02010609060101010101" pitchFamily="49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30336</TotalTime>
  <Words>1866</Words>
  <Application>Microsoft Office PowerPoint</Application>
  <PresentationFormat>On-screen Show (4:3)</PresentationFormat>
  <Paragraphs>362</Paragraphs>
  <Slides>48</Slides>
  <Notes>8</Notes>
  <HiddenSlides>1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4" baseType="lpstr">
      <vt:lpstr>KaiTi</vt:lpstr>
      <vt:lpstr>新細明體</vt:lpstr>
      <vt:lpstr>宋体</vt:lpstr>
      <vt:lpstr>楷体</vt:lpstr>
      <vt:lpstr>Arial</vt:lpstr>
      <vt:lpstr>Calibri</vt:lpstr>
      <vt:lpstr>Consolas</vt:lpstr>
      <vt:lpstr>Corbel</vt:lpstr>
      <vt:lpstr>Impact</vt:lpstr>
      <vt:lpstr>Times New Roman</vt:lpstr>
      <vt:lpstr>Viner Hand ITC</vt:lpstr>
      <vt:lpstr>Wingdings</vt:lpstr>
      <vt:lpstr>Wingdings 2</vt:lpstr>
      <vt:lpstr>Wingdings 3</vt:lpstr>
      <vt:lpstr>Metro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 Code Program</vt:lpstr>
      <vt:lpstr>PowerPoint Presentation</vt:lpstr>
      <vt:lpstr>Current Plan – Events For Marketing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JH</dc:creator>
  <cp:lastModifiedBy>CHew Boon Thong</cp:lastModifiedBy>
  <cp:revision>2441</cp:revision>
  <dcterms:created xsi:type="dcterms:W3CDTF">2015-01-02T06:56:33Z</dcterms:created>
  <dcterms:modified xsi:type="dcterms:W3CDTF">2019-02-18T08:12:49Z</dcterms:modified>
</cp:coreProperties>
</file>