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779" r:id="rId2"/>
    <p:sldId id="730" r:id="rId3"/>
    <p:sldId id="802" r:id="rId4"/>
    <p:sldId id="790" r:id="rId5"/>
    <p:sldId id="678" r:id="rId6"/>
    <p:sldId id="733" r:id="rId7"/>
    <p:sldId id="734" r:id="rId8"/>
    <p:sldId id="703" r:id="rId9"/>
    <p:sldId id="735" r:id="rId10"/>
    <p:sldId id="736" r:id="rId11"/>
    <p:sldId id="811" r:id="rId12"/>
    <p:sldId id="737" r:id="rId13"/>
    <p:sldId id="814" r:id="rId14"/>
    <p:sldId id="762" r:id="rId15"/>
    <p:sldId id="796" r:id="rId16"/>
    <p:sldId id="763" r:id="rId17"/>
    <p:sldId id="766" r:id="rId18"/>
    <p:sldId id="799" r:id="rId19"/>
    <p:sldId id="829" r:id="rId20"/>
    <p:sldId id="746" r:id="rId21"/>
    <p:sldId id="780" r:id="rId22"/>
    <p:sldId id="794" r:id="rId23"/>
    <p:sldId id="785" r:id="rId24"/>
    <p:sldId id="795" r:id="rId25"/>
    <p:sldId id="768" r:id="rId26"/>
    <p:sldId id="774" r:id="rId27"/>
    <p:sldId id="688" r:id="rId28"/>
    <p:sldId id="775" r:id="rId29"/>
    <p:sldId id="772" r:id="rId30"/>
    <p:sldId id="773" r:id="rId31"/>
    <p:sldId id="813" r:id="rId32"/>
    <p:sldId id="770" r:id="rId33"/>
    <p:sldId id="769" r:id="rId34"/>
    <p:sldId id="803" r:id="rId35"/>
    <p:sldId id="807" r:id="rId36"/>
    <p:sldId id="808" r:id="rId37"/>
    <p:sldId id="809" r:id="rId38"/>
    <p:sldId id="805" r:id="rId39"/>
    <p:sldId id="725" r:id="rId40"/>
    <p:sldId id="820" r:id="rId41"/>
    <p:sldId id="821" r:id="rId42"/>
    <p:sldId id="830" r:id="rId43"/>
    <p:sldId id="831" r:id="rId44"/>
    <p:sldId id="832" r:id="rId45"/>
    <p:sldId id="833" r:id="rId46"/>
    <p:sldId id="834" r:id="rId47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714"/>
    <a:srgbClr val="00091A"/>
    <a:srgbClr val="000E26"/>
    <a:srgbClr val="001336"/>
    <a:srgbClr val="00133C"/>
    <a:srgbClr val="001333"/>
    <a:srgbClr val="001324"/>
    <a:srgbClr val="00134A"/>
    <a:srgbClr val="001326"/>
    <a:srgbClr val="000D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41" autoAdjust="0"/>
    <p:restoredTop sz="83436" autoAdjust="0"/>
  </p:normalViewPr>
  <p:slideViewPr>
    <p:cSldViewPr snapToGrid="0">
      <p:cViewPr varScale="1">
        <p:scale>
          <a:sx n="67" d="100"/>
          <a:sy n="67" d="100"/>
        </p:scale>
        <p:origin x="1184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1650"/>
    </p:cViewPr>
  </p:sorterViewPr>
  <p:notesViewPr>
    <p:cSldViewPr snapToGrid="0">
      <p:cViewPr varScale="1">
        <p:scale>
          <a:sx n="46" d="100"/>
          <a:sy n="46" d="100"/>
        </p:scale>
        <p:origin x="-2772" y="-6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014D79-C94E-404A-B92C-530602D7BF50}" type="doc">
      <dgm:prSet loTypeId="urn:microsoft.com/office/officeart/2005/8/layout/hList7#4" loCatId="process" qsTypeId="urn:microsoft.com/office/officeart/2005/8/quickstyle/simple1" qsCatId="simple" csTypeId="urn:microsoft.com/office/officeart/2005/8/colors/accent1_2" csCatId="accent1" phldr="1"/>
      <dgm:spPr/>
    </dgm:pt>
    <dgm:pt modelId="{C1199270-7FE8-492F-BA17-F0DB77533417}">
      <dgm:prSet phldrT="[Text]" custT="1"/>
      <dgm:spPr>
        <a:solidFill>
          <a:schemeClr val="tx2">
            <a:lumMod val="25000"/>
          </a:schemeClr>
        </a:solidFill>
      </dgm:spPr>
      <dgm:t>
        <a:bodyPr/>
        <a:lstStyle/>
        <a:p>
          <a:endParaRPr lang="en-US" sz="1600" b="1" dirty="0" smtClean="0">
            <a:effectLst/>
          </a:endParaRPr>
        </a:p>
        <a:p>
          <a:r>
            <a:rPr lang="zh-CN" altLang="en-US" sz="1600" b="1" dirty="0" smtClean="0">
              <a:effectLst/>
              <a:latin typeface="楷体" pitchFamily="49" charset="-122"/>
              <a:ea typeface="楷体" pitchFamily="49" charset="-122"/>
            </a:rPr>
            <a:t>教育</a:t>
          </a:r>
          <a:endParaRPr lang="en-US" sz="1600" b="1" dirty="0">
            <a:effectLst/>
            <a:latin typeface="楷体" pitchFamily="49" charset="-122"/>
            <a:ea typeface="楷体" pitchFamily="49" charset="-122"/>
          </a:endParaRPr>
        </a:p>
      </dgm:t>
    </dgm:pt>
    <dgm:pt modelId="{187F51A6-8905-43B3-A32B-29B893620FE6}" type="parTrans" cxnId="{C2864F04-28C9-4D2C-9A4C-5515090798A9}">
      <dgm:prSet/>
      <dgm:spPr/>
      <dgm:t>
        <a:bodyPr/>
        <a:lstStyle/>
        <a:p>
          <a:endParaRPr lang="en-US"/>
        </a:p>
      </dgm:t>
    </dgm:pt>
    <dgm:pt modelId="{2A377FE0-B6C6-4942-A009-131A9FF1B76C}" type="sibTrans" cxnId="{C2864F04-28C9-4D2C-9A4C-5515090798A9}">
      <dgm:prSet/>
      <dgm:spPr/>
      <dgm:t>
        <a:bodyPr/>
        <a:lstStyle/>
        <a:p>
          <a:endParaRPr lang="en-US"/>
        </a:p>
      </dgm:t>
    </dgm:pt>
    <dgm:pt modelId="{E08D8C24-F7CB-4075-AA8A-FD8158EE28E3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en-US" sz="1600" b="0" dirty="0" smtClean="0"/>
        </a:p>
        <a:p>
          <a:r>
            <a:rPr lang="zh-CN" altLang="en-US" sz="1600" b="1" dirty="0" smtClean="0">
              <a:latin typeface="楷体" pitchFamily="49" charset="-122"/>
              <a:ea typeface="楷体" pitchFamily="49" charset="-122"/>
            </a:rPr>
            <a:t>放松减压</a:t>
          </a:r>
          <a:endParaRPr lang="en-US" sz="1600" b="1" dirty="0">
            <a:latin typeface="楷体" pitchFamily="49" charset="-122"/>
            <a:ea typeface="楷体" pitchFamily="49" charset="-122"/>
          </a:endParaRPr>
        </a:p>
      </dgm:t>
    </dgm:pt>
    <dgm:pt modelId="{537AB9D0-DAEE-487C-8D3F-1633D31498D0}" type="parTrans" cxnId="{8BA65648-0FFB-4D4A-8775-7DDB63C650B3}">
      <dgm:prSet/>
      <dgm:spPr/>
      <dgm:t>
        <a:bodyPr/>
        <a:lstStyle/>
        <a:p>
          <a:endParaRPr lang="en-US"/>
        </a:p>
      </dgm:t>
    </dgm:pt>
    <dgm:pt modelId="{1CBC853E-D4C2-4506-9D88-0BC321200706}" type="sibTrans" cxnId="{8BA65648-0FFB-4D4A-8775-7DDB63C650B3}">
      <dgm:prSet/>
      <dgm:spPr/>
      <dgm:t>
        <a:bodyPr/>
        <a:lstStyle/>
        <a:p>
          <a:endParaRPr lang="en-US"/>
        </a:p>
      </dgm:t>
    </dgm:pt>
    <dgm:pt modelId="{35619993-1176-4FD0-B1E8-64F30EE17EFB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en-US" sz="1600" b="1" dirty="0" smtClean="0"/>
        </a:p>
        <a:p>
          <a:r>
            <a:rPr lang="zh-CN" altLang="en-US" sz="1600" b="1" dirty="0" smtClean="0">
              <a:latin typeface="楷体" pitchFamily="49" charset="-122"/>
              <a:ea typeface="楷体" pitchFamily="49" charset="-122"/>
            </a:rPr>
            <a:t>运动</a:t>
          </a:r>
          <a:endParaRPr lang="en-US" sz="1600" b="1" dirty="0">
            <a:latin typeface="楷体" pitchFamily="49" charset="-122"/>
            <a:ea typeface="楷体" pitchFamily="49" charset="-122"/>
          </a:endParaRPr>
        </a:p>
      </dgm:t>
    </dgm:pt>
    <dgm:pt modelId="{7C67914E-1208-4772-8D86-1D55DCBC3D07}" type="parTrans" cxnId="{5C1795B6-3FE7-48F4-A4A8-35001235D3DE}">
      <dgm:prSet/>
      <dgm:spPr/>
      <dgm:t>
        <a:bodyPr/>
        <a:lstStyle/>
        <a:p>
          <a:endParaRPr lang="en-US"/>
        </a:p>
      </dgm:t>
    </dgm:pt>
    <dgm:pt modelId="{73E0572C-02F0-499D-9F44-38270A60D2EA}" type="sibTrans" cxnId="{5C1795B6-3FE7-48F4-A4A8-35001235D3DE}">
      <dgm:prSet/>
      <dgm:spPr/>
      <dgm:t>
        <a:bodyPr/>
        <a:lstStyle/>
        <a:p>
          <a:endParaRPr lang="en-US"/>
        </a:p>
      </dgm:t>
    </dgm:pt>
    <dgm:pt modelId="{7E680580-417E-4D8E-B1F9-0F4741144563}">
      <dgm:prSet phldrT="[Text]" custT="1"/>
      <dgm:spPr>
        <a:solidFill>
          <a:srgbClr val="C00000"/>
        </a:solidFill>
      </dgm:spPr>
      <dgm:t>
        <a:bodyPr/>
        <a:lstStyle/>
        <a:p>
          <a:endParaRPr lang="en-US" sz="1600" b="1" dirty="0" smtClean="0"/>
        </a:p>
        <a:p>
          <a:r>
            <a:rPr lang="zh-CN" altLang="en-US" sz="1600" b="1" dirty="0" smtClean="0">
              <a:latin typeface="楷体" pitchFamily="49" charset="-122"/>
              <a:ea typeface="楷体" pitchFamily="49" charset="-122"/>
            </a:rPr>
            <a:t>大脑健康</a:t>
          </a:r>
          <a:endParaRPr lang="en-US" sz="1600" b="1" dirty="0">
            <a:latin typeface="楷体" pitchFamily="49" charset="-122"/>
            <a:ea typeface="楷体" pitchFamily="49" charset="-122"/>
          </a:endParaRPr>
        </a:p>
      </dgm:t>
    </dgm:pt>
    <dgm:pt modelId="{48B3B9E7-B9C4-4E53-A614-0B070A505A79}" type="parTrans" cxnId="{D27C578A-F8E1-4213-AE67-1921D2D0293F}">
      <dgm:prSet/>
      <dgm:spPr/>
      <dgm:t>
        <a:bodyPr/>
        <a:lstStyle/>
        <a:p>
          <a:endParaRPr lang="en-US"/>
        </a:p>
      </dgm:t>
    </dgm:pt>
    <dgm:pt modelId="{EB744F15-4528-4CAA-A0D4-C28092D7E88F}" type="sibTrans" cxnId="{D27C578A-F8E1-4213-AE67-1921D2D0293F}">
      <dgm:prSet/>
      <dgm:spPr/>
      <dgm:t>
        <a:bodyPr/>
        <a:lstStyle/>
        <a:p>
          <a:endParaRPr lang="en-US"/>
        </a:p>
      </dgm:t>
    </dgm:pt>
    <dgm:pt modelId="{C09F2012-53A6-420D-AE9C-430B371F4F5D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endParaRPr lang="en-US" sz="1600" dirty="0" smtClean="0"/>
        </a:p>
        <a:p>
          <a:r>
            <a:rPr lang="zh-CN" altLang="en-US" sz="1600" b="1" dirty="0" smtClean="0">
              <a:latin typeface="楷体" pitchFamily="49" charset="-122"/>
              <a:ea typeface="楷体" pitchFamily="49" charset="-122"/>
            </a:rPr>
            <a:t>睡眠理疗</a:t>
          </a:r>
          <a:endParaRPr lang="en-US" sz="1400" b="1" dirty="0">
            <a:latin typeface="楷体" pitchFamily="49" charset="-122"/>
            <a:ea typeface="楷体" pitchFamily="49" charset="-122"/>
          </a:endParaRPr>
        </a:p>
      </dgm:t>
    </dgm:pt>
    <dgm:pt modelId="{CFDE8AC7-B6AD-4DC9-8DC5-CDD0D4EE2BB3}" type="parTrans" cxnId="{F67E2169-EAB9-491A-9ABE-BAB95B1EC0ED}">
      <dgm:prSet/>
      <dgm:spPr/>
      <dgm:t>
        <a:bodyPr/>
        <a:lstStyle/>
        <a:p>
          <a:endParaRPr lang="en-US"/>
        </a:p>
      </dgm:t>
    </dgm:pt>
    <dgm:pt modelId="{246D7B9C-BBE9-49BA-8EF0-9624C9F3797A}" type="sibTrans" cxnId="{F67E2169-EAB9-491A-9ABE-BAB95B1EC0ED}">
      <dgm:prSet/>
      <dgm:spPr/>
      <dgm:t>
        <a:bodyPr/>
        <a:lstStyle/>
        <a:p>
          <a:endParaRPr lang="en-US"/>
        </a:p>
      </dgm:t>
    </dgm:pt>
    <dgm:pt modelId="{3D4E74A6-C758-4BF7-9A12-439FEE95B4E5}" type="pres">
      <dgm:prSet presAssocID="{65014D79-C94E-404A-B92C-530602D7BF50}" presName="Name0" presStyleCnt="0">
        <dgm:presLayoutVars>
          <dgm:dir/>
          <dgm:resizeHandles val="exact"/>
        </dgm:presLayoutVars>
      </dgm:prSet>
      <dgm:spPr/>
    </dgm:pt>
    <dgm:pt modelId="{A2F2B409-07D1-4950-BA6C-C43DA6560AE9}" type="pres">
      <dgm:prSet presAssocID="{65014D79-C94E-404A-B92C-530602D7BF50}" presName="fgShape" presStyleLbl="fgShp" presStyleIdx="0" presStyleCnt="1"/>
      <dgm:spPr>
        <a:solidFill>
          <a:schemeClr val="bg1">
            <a:lumMod val="85000"/>
            <a:lumOff val="15000"/>
          </a:schemeClr>
        </a:solidFill>
      </dgm:spPr>
    </dgm:pt>
    <dgm:pt modelId="{64E70336-4EA1-4853-86DD-2D109CA84A0D}" type="pres">
      <dgm:prSet presAssocID="{65014D79-C94E-404A-B92C-530602D7BF50}" presName="linComp" presStyleCnt="0"/>
      <dgm:spPr/>
    </dgm:pt>
    <dgm:pt modelId="{A08545A4-CA08-4ABE-AD2D-9ED577C4895E}" type="pres">
      <dgm:prSet presAssocID="{C1199270-7FE8-492F-BA17-F0DB77533417}" presName="compNode" presStyleCnt="0"/>
      <dgm:spPr/>
    </dgm:pt>
    <dgm:pt modelId="{0CCC0F4C-DF8C-4DBE-86AB-1703B5D46F18}" type="pres">
      <dgm:prSet presAssocID="{C1199270-7FE8-492F-BA17-F0DB77533417}" presName="bkgdShape" presStyleLbl="node1" presStyleIdx="0" presStyleCnt="5" custLinFactNeighborX="-27601"/>
      <dgm:spPr/>
      <dgm:t>
        <a:bodyPr/>
        <a:lstStyle/>
        <a:p>
          <a:endParaRPr lang="en-US"/>
        </a:p>
      </dgm:t>
    </dgm:pt>
    <dgm:pt modelId="{7D83FD4D-20D9-4D3F-BF39-208482C363C4}" type="pres">
      <dgm:prSet presAssocID="{C1199270-7FE8-492F-BA17-F0DB77533417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09CE5A-6335-4D7D-A7E6-218D72572056}" type="pres">
      <dgm:prSet presAssocID="{C1199270-7FE8-492F-BA17-F0DB77533417}" presName="invisiNode" presStyleLbl="node1" presStyleIdx="0" presStyleCnt="5"/>
      <dgm:spPr/>
    </dgm:pt>
    <dgm:pt modelId="{4DD673D7-9131-4274-AEA1-D804426C28A1}" type="pres">
      <dgm:prSet presAssocID="{C1199270-7FE8-492F-BA17-F0DB77533417}" presName="imagNode" presStyleLbl="fgImgPlace1" presStyleIdx="0" presStyleCnt="5"/>
      <dgm:spPr/>
    </dgm:pt>
    <dgm:pt modelId="{C0CAA53A-1783-4B9E-8AD5-753B1DBCDB1E}" type="pres">
      <dgm:prSet presAssocID="{2A377FE0-B6C6-4942-A009-131A9FF1B76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D77D1EF-9AAB-44B5-9C5D-784F5FF44FDA}" type="pres">
      <dgm:prSet presAssocID="{35619993-1176-4FD0-B1E8-64F30EE17EFB}" presName="compNode" presStyleCnt="0"/>
      <dgm:spPr/>
    </dgm:pt>
    <dgm:pt modelId="{7B805297-0B73-4821-9893-3A06B3AF9DE9}" type="pres">
      <dgm:prSet presAssocID="{35619993-1176-4FD0-B1E8-64F30EE17EFB}" presName="bkgdShape" presStyleLbl="node1" presStyleIdx="1" presStyleCnt="5"/>
      <dgm:spPr/>
      <dgm:t>
        <a:bodyPr/>
        <a:lstStyle/>
        <a:p>
          <a:endParaRPr lang="en-US"/>
        </a:p>
      </dgm:t>
    </dgm:pt>
    <dgm:pt modelId="{6DC08040-992D-4CA5-87DB-82E9CB8D3F72}" type="pres">
      <dgm:prSet presAssocID="{35619993-1176-4FD0-B1E8-64F30EE17EFB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9E983F-B690-4BA7-A919-C3213E6D043A}" type="pres">
      <dgm:prSet presAssocID="{35619993-1176-4FD0-B1E8-64F30EE17EFB}" presName="invisiNode" presStyleLbl="node1" presStyleIdx="1" presStyleCnt="5"/>
      <dgm:spPr/>
    </dgm:pt>
    <dgm:pt modelId="{AD7A71CF-6EDF-4277-840D-3E5E6D80A60C}" type="pres">
      <dgm:prSet presAssocID="{35619993-1176-4FD0-B1E8-64F30EE17EFB}" presName="imagNode" presStyleLbl="fgImgPlace1" presStyleIdx="1" presStyleCnt="5"/>
      <dgm:spPr/>
    </dgm:pt>
    <dgm:pt modelId="{C5D919B7-7243-4078-9AD2-4753BF77D702}" type="pres">
      <dgm:prSet presAssocID="{73E0572C-02F0-499D-9F44-38270A60D2E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0862F10-20CB-45FE-8852-974C4638907E}" type="pres">
      <dgm:prSet presAssocID="{7E680580-417E-4D8E-B1F9-0F4741144563}" presName="compNode" presStyleCnt="0"/>
      <dgm:spPr/>
    </dgm:pt>
    <dgm:pt modelId="{EF52E8F8-1C61-4555-8CEC-D7A2C4A9F35D}" type="pres">
      <dgm:prSet presAssocID="{7E680580-417E-4D8E-B1F9-0F4741144563}" presName="bkgdShape" presStyleLbl="node1" presStyleIdx="2" presStyleCnt="5"/>
      <dgm:spPr/>
      <dgm:t>
        <a:bodyPr/>
        <a:lstStyle/>
        <a:p>
          <a:endParaRPr lang="en-US"/>
        </a:p>
      </dgm:t>
    </dgm:pt>
    <dgm:pt modelId="{772CD293-82BF-4EFC-9CC8-EE8D09FAE8CA}" type="pres">
      <dgm:prSet presAssocID="{7E680580-417E-4D8E-B1F9-0F4741144563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E57305-DB93-4847-8947-F8411462F091}" type="pres">
      <dgm:prSet presAssocID="{7E680580-417E-4D8E-B1F9-0F4741144563}" presName="invisiNode" presStyleLbl="node1" presStyleIdx="2" presStyleCnt="5"/>
      <dgm:spPr/>
    </dgm:pt>
    <dgm:pt modelId="{616EE8B6-3556-410C-B47F-4FE10C2DA867}" type="pres">
      <dgm:prSet presAssocID="{7E680580-417E-4D8E-B1F9-0F4741144563}" presName="imagNode" presStyleLbl="fgImgPlace1" presStyleIdx="2" presStyleCnt="5"/>
      <dgm:spPr/>
    </dgm:pt>
    <dgm:pt modelId="{D6201D09-628C-41FD-B0F9-08C125B8CE5A}" type="pres">
      <dgm:prSet presAssocID="{EB744F15-4528-4CAA-A0D4-C28092D7E88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A84555B-5250-45A3-A9D3-2487DC71FA18}" type="pres">
      <dgm:prSet presAssocID="{C09F2012-53A6-420D-AE9C-430B371F4F5D}" presName="compNode" presStyleCnt="0"/>
      <dgm:spPr/>
    </dgm:pt>
    <dgm:pt modelId="{4D965E86-CC8A-4B41-8F78-8FF14C41E544}" type="pres">
      <dgm:prSet presAssocID="{C09F2012-53A6-420D-AE9C-430B371F4F5D}" presName="bkgdShape" presStyleLbl="node1" presStyleIdx="3" presStyleCnt="5"/>
      <dgm:spPr/>
      <dgm:t>
        <a:bodyPr/>
        <a:lstStyle/>
        <a:p>
          <a:endParaRPr lang="en-US"/>
        </a:p>
      </dgm:t>
    </dgm:pt>
    <dgm:pt modelId="{68FA7A23-F830-468D-8322-D3B0C8EB3468}" type="pres">
      <dgm:prSet presAssocID="{C09F2012-53A6-420D-AE9C-430B371F4F5D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27E974-5F6C-4765-A676-9405CB5F4E74}" type="pres">
      <dgm:prSet presAssocID="{C09F2012-53A6-420D-AE9C-430B371F4F5D}" presName="invisiNode" presStyleLbl="node1" presStyleIdx="3" presStyleCnt="5"/>
      <dgm:spPr/>
    </dgm:pt>
    <dgm:pt modelId="{579CBED2-FBD0-42D4-BA67-A97C50FB9768}" type="pres">
      <dgm:prSet presAssocID="{C09F2012-53A6-420D-AE9C-430B371F4F5D}" presName="imagNode" presStyleLbl="fgImgPlace1" presStyleIdx="3" presStyleCnt="5"/>
      <dgm:spPr/>
    </dgm:pt>
    <dgm:pt modelId="{4D841772-8D8F-49BC-83C4-D68A81B1F7C5}" type="pres">
      <dgm:prSet presAssocID="{246D7B9C-BBE9-49BA-8EF0-9624C9F3797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2F202DC-1293-421A-931B-D31E1461D87F}" type="pres">
      <dgm:prSet presAssocID="{E08D8C24-F7CB-4075-AA8A-FD8158EE28E3}" presName="compNode" presStyleCnt="0"/>
      <dgm:spPr/>
    </dgm:pt>
    <dgm:pt modelId="{16D5CD91-737D-44D1-AA8D-B750B9C3865E}" type="pres">
      <dgm:prSet presAssocID="{E08D8C24-F7CB-4075-AA8A-FD8158EE28E3}" presName="bkgdShape" presStyleLbl="node1" presStyleIdx="4" presStyleCnt="5"/>
      <dgm:spPr/>
      <dgm:t>
        <a:bodyPr/>
        <a:lstStyle/>
        <a:p>
          <a:endParaRPr lang="en-US"/>
        </a:p>
      </dgm:t>
    </dgm:pt>
    <dgm:pt modelId="{9F90AB43-2C68-4BAD-9E22-585B4090C553}" type="pres">
      <dgm:prSet presAssocID="{E08D8C24-F7CB-4075-AA8A-FD8158EE28E3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630F60-4FC2-4AB5-8035-6CE6F01A7D3C}" type="pres">
      <dgm:prSet presAssocID="{E08D8C24-F7CB-4075-AA8A-FD8158EE28E3}" presName="invisiNode" presStyleLbl="node1" presStyleIdx="4" presStyleCnt="5"/>
      <dgm:spPr/>
    </dgm:pt>
    <dgm:pt modelId="{DC46659C-57FA-432E-8FBF-B53416A08AC5}" type="pres">
      <dgm:prSet presAssocID="{E08D8C24-F7CB-4075-AA8A-FD8158EE28E3}" presName="imagNode" presStyleLbl="fgImgPlace1" presStyleIdx="4" presStyleCnt="5"/>
      <dgm:spPr/>
    </dgm:pt>
  </dgm:ptLst>
  <dgm:cxnLst>
    <dgm:cxn modelId="{C2864F04-28C9-4D2C-9A4C-5515090798A9}" srcId="{65014D79-C94E-404A-B92C-530602D7BF50}" destId="{C1199270-7FE8-492F-BA17-F0DB77533417}" srcOrd="0" destOrd="0" parTransId="{187F51A6-8905-43B3-A32B-29B893620FE6}" sibTransId="{2A377FE0-B6C6-4942-A009-131A9FF1B76C}"/>
    <dgm:cxn modelId="{66E4E70E-7A0E-494E-9A27-16C88F6168BA}" type="presOf" srcId="{C09F2012-53A6-420D-AE9C-430B371F4F5D}" destId="{68FA7A23-F830-468D-8322-D3B0C8EB3468}" srcOrd="1" destOrd="0" presId="urn:microsoft.com/office/officeart/2005/8/layout/hList7#4"/>
    <dgm:cxn modelId="{C4A9633E-3FA3-4AA7-B31D-8AB02C849958}" type="presOf" srcId="{2A377FE0-B6C6-4942-A009-131A9FF1B76C}" destId="{C0CAA53A-1783-4B9E-8AD5-753B1DBCDB1E}" srcOrd="0" destOrd="0" presId="urn:microsoft.com/office/officeart/2005/8/layout/hList7#4"/>
    <dgm:cxn modelId="{779B6823-18BE-42B1-817D-F2EACD23DC85}" type="presOf" srcId="{7E680580-417E-4D8E-B1F9-0F4741144563}" destId="{EF52E8F8-1C61-4555-8CEC-D7A2C4A9F35D}" srcOrd="0" destOrd="0" presId="urn:microsoft.com/office/officeart/2005/8/layout/hList7#4"/>
    <dgm:cxn modelId="{9264A2BC-63ED-4A30-9C88-7B14BECCFAB2}" type="presOf" srcId="{35619993-1176-4FD0-B1E8-64F30EE17EFB}" destId="{7B805297-0B73-4821-9893-3A06B3AF9DE9}" srcOrd="0" destOrd="0" presId="urn:microsoft.com/office/officeart/2005/8/layout/hList7#4"/>
    <dgm:cxn modelId="{D27C578A-F8E1-4213-AE67-1921D2D0293F}" srcId="{65014D79-C94E-404A-B92C-530602D7BF50}" destId="{7E680580-417E-4D8E-B1F9-0F4741144563}" srcOrd="2" destOrd="0" parTransId="{48B3B9E7-B9C4-4E53-A614-0B070A505A79}" sibTransId="{EB744F15-4528-4CAA-A0D4-C28092D7E88F}"/>
    <dgm:cxn modelId="{9AA6E1AA-E063-4E68-BA78-5AE48A6BDD05}" type="presOf" srcId="{35619993-1176-4FD0-B1E8-64F30EE17EFB}" destId="{6DC08040-992D-4CA5-87DB-82E9CB8D3F72}" srcOrd="1" destOrd="0" presId="urn:microsoft.com/office/officeart/2005/8/layout/hList7#4"/>
    <dgm:cxn modelId="{09025572-4A15-467E-A9EC-B60201CED245}" type="presOf" srcId="{73E0572C-02F0-499D-9F44-38270A60D2EA}" destId="{C5D919B7-7243-4078-9AD2-4753BF77D702}" srcOrd="0" destOrd="0" presId="urn:microsoft.com/office/officeart/2005/8/layout/hList7#4"/>
    <dgm:cxn modelId="{BBCDB87A-CAEE-4F17-9B6E-E91CE4BE7ADC}" type="presOf" srcId="{E08D8C24-F7CB-4075-AA8A-FD8158EE28E3}" destId="{9F90AB43-2C68-4BAD-9E22-585B4090C553}" srcOrd="1" destOrd="0" presId="urn:microsoft.com/office/officeart/2005/8/layout/hList7#4"/>
    <dgm:cxn modelId="{FAF65525-7FBE-405F-AFC2-C9D4698A1AB2}" type="presOf" srcId="{C09F2012-53A6-420D-AE9C-430B371F4F5D}" destId="{4D965E86-CC8A-4B41-8F78-8FF14C41E544}" srcOrd="0" destOrd="0" presId="urn:microsoft.com/office/officeart/2005/8/layout/hList7#4"/>
    <dgm:cxn modelId="{8BA65648-0FFB-4D4A-8775-7DDB63C650B3}" srcId="{65014D79-C94E-404A-B92C-530602D7BF50}" destId="{E08D8C24-F7CB-4075-AA8A-FD8158EE28E3}" srcOrd="4" destOrd="0" parTransId="{537AB9D0-DAEE-487C-8D3F-1633D31498D0}" sibTransId="{1CBC853E-D4C2-4506-9D88-0BC321200706}"/>
    <dgm:cxn modelId="{EB41D8DE-6CC5-440C-B68A-717298D2FDB0}" type="presOf" srcId="{7E680580-417E-4D8E-B1F9-0F4741144563}" destId="{772CD293-82BF-4EFC-9CC8-EE8D09FAE8CA}" srcOrd="1" destOrd="0" presId="urn:microsoft.com/office/officeart/2005/8/layout/hList7#4"/>
    <dgm:cxn modelId="{205DD2F4-52CB-4589-BD68-A7AB590D6B9D}" type="presOf" srcId="{E08D8C24-F7CB-4075-AA8A-FD8158EE28E3}" destId="{16D5CD91-737D-44D1-AA8D-B750B9C3865E}" srcOrd="0" destOrd="0" presId="urn:microsoft.com/office/officeart/2005/8/layout/hList7#4"/>
    <dgm:cxn modelId="{16C8D6BD-9EA6-427B-BFA5-A2C5D5D31831}" type="presOf" srcId="{C1199270-7FE8-492F-BA17-F0DB77533417}" destId="{0CCC0F4C-DF8C-4DBE-86AB-1703B5D46F18}" srcOrd="0" destOrd="0" presId="urn:microsoft.com/office/officeart/2005/8/layout/hList7#4"/>
    <dgm:cxn modelId="{7763E2F4-C3A1-4592-8C07-A1C37F75DA16}" type="presOf" srcId="{C1199270-7FE8-492F-BA17-F0DB77533417}" destId="{7D83FD4D-20D9-4D3F-BF39-208482C363C4}" srcOrd="1" destOrd="0" presId="urn:microsoft.com/office/officeart/2005/8/layout/hList7#4"/>
    <dgm:cxn modelId="{F67E2169-EAB9-491A-9ABE-BAB95B1EC0ED}" srcId="{65014D79-C94E-404A-B92C-530602D7BF50}" destId="{C09F2012-53A6-420D-AE9C-430B371F4F5D}" srcOrd="3" destOrd="0" parTransId="{CFDE8AC7-B6AD-4DC9-8DC5-CDD0D4EE2BB3}" sibTransId="{246D7B9C-BBE9-49BA-8EF0-9624C9F3797A}"/>
    <dgm:cxn modelId="{A09B0E49-B0E0-4B7A-8C21-F6126CA5C4BB}" type="presOf" srcId="{EB744F15-4528-4CAA-A0D4-C28092D7E88F}" destId="{D6201D09-628C-41FD-B0F9-08C125B8CE5A}" srcOrd="0" destOrd="0" presId="urn:microsoft.com/office/officeart/2005/8/layout/hList7#4"/>
    <dgm:cxn modelId="{F129B1DD-7E04-4023-BAA2-126DF61528EA}" type="presOf" srcId="{246D7B9C-BBE9-49BA-8EF0-9624C9F3797A}" destId="{4D841772-8D8F-49BC-83C4-D68A81B1F7C5}" srcOrd="0" destOrd="0" presId="urn:microsoft.com/office/officeart/2005/8/layout/hList7#4"/>
    <dgm:cxn modelId="{5C1795B6-3FE7-48F4-A4A8-35001235D3DE}" srcId="{65014D79-C94E-404A-B92C-530602D7BF50}" destId="{35619993-1176-4FD0-B1E8-64F30EE17EFB}" srcOrd="1" destOrd="0" parTransId="{7C67914E-1208-4772-8D86-1D55DCBC3D07}" sibTransId="{73E0572C-02F0-499D-9F44-38270A60D2EA}"/>
    <dgm:cxn modelId="{61DE2ACD-8D3F-4685-9F22-DD30DDA3D02E}" type="presOf" srcId="{65014D79-C94E-404A-B92C-530602D7BF50}" destId="{3D4E74A6-C758-4BF7-9A12-439FEE95B4E5}" srcOrd="0" destOrd="0" presId="urn:microsoft.com/office/officeart/2005/8/layout/hList7#4"/>
    <dgm:cxn modelId="{B74134CF-7CE3-4BFD-B855-4B156EF048BB}" type="presParOf" srcId="{3D4E74A6-C758-4BF7-9A12-439FEE95B4E5}" destId="{A2F2B409-07D1-4950-BA6C-C43DA6560AE9}" srcOrd="0" destOrd="0" presId="urn:microsoft.com/office/officeart/2005/8/layout/hList7#4"/>
    <dgm:cxn modelId="{F1542056-006D-48B0-9AC8-0CCEBC24C4E8}" type="presParOf" srcId="{3D4E74A6-C758-4BF7-9A12-439FEE95B4E5}" destId="{64E70336-4EA1-4853-86DD-2D109CA84A0D}" srcOrd="1" destOrd="0" presId="urn:microsoft.com/office/officeart/2005/8/layout/hList7#4"/>
    <dgm:cxn modelId="{A1A4FB4B-AC3D-4360-BA35-633CCD8AF5FF}" type="presParOf" srcId="{64E70336-4EA1-4853-86DD-2D109CA84A0D}" destId="{A08545A4-CA08-4ABE-AD2D-9ED577C4895E}" srcOrd="0" destOrd="0" presId="urn:microsoft.com/office/officeart/2005/8/layout/hList7#4"/>
    <dgm:cxn modelId="{DCAD92B2-7B97-4B8E-8439-BD323DAE1D1E}" type="presParOf" srcId="{A08545A4-CA08-4ABE-AD2D-9ED577C4895E}" destId="{0CCC0F4C-DF8C-4DBE-86AB-1703B5D46F18}" srcOrd="0" destOrd="0" presId="urn:microsoft.com/office/officeart/2005/8/layout/hList7#4"/>
    <dgm:cxn modelId="{F758D25A-D45F-44F1-BB37-D1F1CE772FAB}" type="presParOf" srcId="{A08545A4-CA08-4ABE-AD2D-9ED577C4895E}" destId="{7D83FD4D-20D9-4D3F-BF39-208482C363C4}" srcOrd="1" destOrd="0" presId="urn:microsoft.com/office/officeart/2005/8/layout/hList7#4"/>
    <dgm:cxn modelId="{7579037A-49FD-4DAB-AB57-8C50931FBB79}" type="presParOf" srcId="{A08545A4-CA08-4ABE-AD2D-9ED577C4895E}" destId="{3609CE5A-6335-4D7D-A7E6-218D72572056}" srcOrd="2" destOrd="0" presId="urn:microsoft.com/office/officeart/2005/8/layout/hList7#4"/>
    <dgm:cxn modelId="{F173D486-4355-477E-93F5-AB116AB2EBA4}" type="presParOf" srcId="{A08545A4-CA08-4ABE-AD2D-9ED577C4895E}" destId="{4DD673D7-9131-4274-AEA1-D804426C28A1}" srcOrd="3" destOrd="0" presId="urn:microsoft.com/office/officeart/2005/8/layout/hList7#4"/>
    <dgm:cxn modelId="{FD5AB59C-4638-42C4-B84C-B1E3715FDA27}" type="presParOf" srcId="{64E70336-4EA1-4853-86DD-2D109CA84A0D}" destId="{C0CAA53A-1783-4B9E-8AD5-753B1DBCDB1E}" srcOrd="1" destOrd="0" presId="urn:microsoft.com/office/officeart/2005/8/layout/hList7#4"/>
    <dgm:cxn modelId="{27788B54-120F-490B-AE4D-51CE81AC6AFC}" type="presParOf" srcId="{64E70336-4EA1-4853-86DD-2D109CA84A0D}" destId="{ED77D1EF-9AAB-44B5-9C5D-784F5FF44FDA}" srcOrd="2" destOrd="0" presId="urn:microsoft.com/office/officeart/2005/8/layout/hList7#4"/>
    <dgm:cxn modelId="{C1BC95B1-4559-44C2-B6E3-60FED4C5CB93}" type="presParOf" srcId="{ED77D1EF-9AAB-44B5-9C5D-784F5FF44FDA}" destId="{7B805297-0B73-4821-9893-3A06B3AF9DE9}" srcOrd="0" destOrd="0" presId="urn:microsoft.com/office/officeart/2005/8/layout/hList7#4"/>
    <dgm:cxn modelId="{C3D81AAB-980E-48A1-AD66-A487E5404183}" type="presParOf" srcId="{ED77D1EF-9AAB-44B5-9C5D-784F5FF44FDA}" destId="{6DC08040-992D-4CA5-87DB-82E9CB8D3F72}" srcOrd="1" destOrd="0" presId="urn:microsoft.com/office/officeart/2005/8/layout/hList7#4"/>
    <dgm:cxn modelId="{C87FFFC6-82D2-45B3-A471-EF1864953AAF}" type="presParOf" srcId="{ED77D1EF-9AAB-44B5-9C5D-784F5FF44FDA}" destId="{E19E983F-B690-4BA7-A919-C3213E6D043A}" srcOrd="2" destOrd="0" presId="urn:microsoft.com/office/officeart/2005/8/layout/hList7#4"/>
    <dgm:cxn modelId="{A4C2B051-F3A1-4C7E-95E4-FADC830CED54}" type="presParOf" srcId="{ED77D1EF-9AAB-44B5-9C5D-784F5FF44FDA}" destId="{AD7A71CF-6EDF-4277-840D-3E5E6D80A60C}" srcOrd="3" destOrd="0" presId="urn:microsoft.com/office/officeart/2005/8/layout/hList7#4"/>
    <dgm:cxn modelId="{CA0D9F0A-3F26-444A-9D82-1D44FC8F5EF3}" type="presParOf" srcId="{64E70336-4EA1-4853-86DD-2D109CA84A0D}" destId="{C5D919B7-7243-4078-9AD2-4753BF77D702}" srcOrd="3" destOrd="0" presId="urn:microsoft.com/office/officeart/2005/8/layout/hList7#4"/>
    <dgm:cxn modelId="{6A48954F-3DFA-4256-9720-C04FC3D89005}" type="presParOf" srcId="{64E70336-4EA1-4853-86DD-2D109CA84A0D}" destId="{60862F10-20CB-45FE-8852-974C4638907E}" srcOrd="4" destOrd="0" presId="urn:microsoft.com/office/officeart/2005/8/layout/hList7#4"/>
    <dgm:cxn modelId="{063C2401-529F-4B02-9E92-0AA324E3E92F}" type="presParOf" srcId="{60862F10-20CB-45FE-8852-974C4638907E}" destId="{EF52E8F8-1C61-4555-8CEC-D7A2C4A9F35D}" srcOrd="0" destOrd="0" presId="urn:microsoft.com/office/officeart/2005/8/layout/hList7#4"/>
    <dgm:cxn modelId="{C33B425A-B2F6-4D99-8ED4-75FB70D9FE4C}" type="presParOf" srcId="{60862F10-20CB-45FE-8852-974C4638907E}" destId="{772CD293-82BF-4EFC-9CC8-EE8D09FAE8CA}" srcOrd="1" destOrd="0" presId="urn:microsoft.com/office/officeart/2005/8/layout/hList7#4"/>
    <dgm:cxn modelId="{720C9171-78CB-487D-BD3E-492B3E1E97F2}" type="presParOf" srcId="{60862F10-20CB-45FE-8852-974C4638907E}" destId="{47E57305-DB93-4847-8947-F8411462F091}" srcOrd="2" destOrd="0" presId="urn:microsoft.com/office/officeart/2005/8/layout/hList7#4"/>
    <dgm:cxn modelId="{5E773156-D589-47A4-8EE3-0A2C872467C9}" type="presParOf" srcId="{60862F10-20CB-45FE-8852-974C4638907E}" destId="{616EE8B6-3556-410C-B47F-4FE10C2DA867}" srcOrd="3" destOrd="0" presId="urn:microsoft.com/office/officeart/2005/8/layout/hList7#4"/>
    <dgm:cxn modelId="{2159EE81-3B4D-41C4-940F-C096C2161BC9}" type="presParOf" srcId="{64E70336-4EA1-4853-86DD-2D109CA84A0D}" destId="{D6201D09-628C-41FD-B0F9-08C125B8CE5A}" srcOrd="5" destOrd="0" presId="urn:microsoft.com/office/officeart/2005/8/layout/hList7#4"/>
    <dgm:cxn modelId="{B0517117-AC12-429F-8D98-2F3A3E6246CE}" type="presParOf" srcId="{64E70336-4EA1-4853-86DD-2D109CA84A0D}" destId="{CA84555B-5250-45A3-A9D3-2487DC71FA18}" srcOrd="6" destOrd="0" presId="urn:microsoft.com/office/officeart/2005/8/layout/hList7#4"/>
    <dgm:cxn modelId="{541B8910-2B45-4763-A842-828725AB1E6C}" type="presParOf" srcId="{CA84555B-5250-45A3-A9D3-2487DC71FA18}" destId="{4D965E86-CC8A-4B41-8F78-8FF14C41E544}" srcOrd="0" destOrd="0" presId="urn:microsoft.com/office/officeart/2005/8/layout/hList7#4"/>
    <dgm:cxn modelId="{CD7B4024-6038-42B1-A09B-75593D4476A9}" type="presParOf" srcId="{CA84555B-5250-45A3-A9D3-2487DC71FA18}" destId="{68FA7A23-F830-468D-8322-D3B0C8EB3468}" srcOrd="1" destOrd="0" presId="urn:microsoft.com/office/officeart/2005/8/layout/hList7#4"/>
    <dgm:cxn modelId="{1B7C32DF-652A-4A53-A335-E865ED4FADDE}" type="presParOf" srcId="{CA84555B-5250-45A3-A9D3-2487DC71FA18}" destId="{AA27E974-5F6C-4765-A676-9405CB5F4E74}" srcOrd="2" destOrd="0" presId="urn:microsoft.com/office/officeart/2005/8/layout/hList7#4"/>
    <dgm:cxn modelId="{2443AD7D-549A-4461-A7A7-D239CFFBFE84}" type="presParOf" srcId="{CA84555B-5250-45A3-A9D3-2487DC71FA18}" destId="{579CBED2-FBD0-42D4-BA67-A97C50FB9768}" srcOrd="3" destOrd="0" presId="urn:microsoft.com/office/officeart/2005/8/layout/hList7#4"/>
    <dgm:cxn modelId="{9604C79F-F15C-43EF-8659-AD8295860D30}" type="presParOf" srcId="{64E70336-4EA1-4853-86DD-2D109CA84A0D}" destId="{4D841772-8D8F-49BC-83C4-D68A81B1F7C5}" srcOrd="7" destOrd="0" presId="urn:microsoft.com/office/officeart/2005/8/layout/hList7#4"/>
    <dgm:cxn modelId="{98BE27A3-3D19-4D03-ACF7-390162C6681B}" type="presParOf" srcId="{64E70336-4EA1-4853-86DD-2D109CA84A0D}" destId="{22F202DC-1293-421A-931B-D31E1461D87F}" srcOrd="8" destOrd="0" presId="urn:microsoft.com/office/officeart/2005/8/layout/hList7#4"/>
    <dgm:cxn modelId="{D8E7D733-2C1F-44BB-AFB2-859028C52ABF}" type="presParOf" srcId="{22F202DC-1293-421A-931B-D31E1461D87F}" destId="{16D5CD91-737D-44D1-AA8D-B750B9C3865E}" srcOrd="0" destOrd="0" presId="urn:microsoft.com/office/officeart/2005/8/layout/hList7#4"/>
    <dgm:cxn modelId="{566B75D3-BF54-4D10-9128-F68A21AB21E2}" type="presParOf" srcId="{22F202DC-1293-421A-931B-D31E1461D87F}" destId="{9F90AB43-2C68-4BAD-9E22-585B4090C553}" srcOrd="1" destOrd="0" presId="urn:microsoft.com/office/officeart/2005/8/layout/hList7#4"/>
    <dgm:cxn modelId="{E4E3B370-0D11-4269-879F-AC3C69EAD657}" type="presParOf" srcId="{22F202DC-1293-421A-931B-D31E1461D87F}" destId="{A9630F60-4FC2-4AB5-8035-6CE6F01A7D3C}" srcOrd="2" destOrd="0" presId="urn:microsoft.com/office/officeart/2005/8/layout/hList7#4"/>
    <dgm:cxn modelId="{E73949C7-7939-45EB-8394-A010DD31D5DC}" type="presParOf" srcId="{22F202DC-1293-421A-931B-D31E1461D87F}" destId="{DC46659C-57FA-432E-8FBF-B53416A08AC5}" srcOrd="3" destOrd="0" presId="urn:microsoft.com/office/officeart/2005/8/layout/hList7#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3FAB15-FC49-4AAE-BAC0-5DC1078C6049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5124AC-5E5C-4F2C-A2BD-77026A7B5F24}">
      <dgm:prSet phldrT="[Text]" custT="1"/>
      <dgm:spPr>
        <a:solidFill>
          <a:schemeClr val="accent5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b="1" dirty="0" smtClean="0">
              <a:solidFill>
                <a:schemeClr val="tx1"/>
              </a:solidFill>
              <a:latin typeface="楷体" pitchFamily="49" charset="-122"/>
              <a:ea typeface="楷体" pitchFamily="49" charset="-122"/>
            </a:rPr>
            <a:t> </a:t>
          </a:r>
          <a:endParaRPr lang="en-US" sz="1400" b="1" dirty="0">
            <a:solidFill>
              <a:schemeClr val="tx1"/>
            </a:solidFill>
            <a:latin typeface="楷体" pitchFamily="49" charset="-122"/>
            <a:ea typeface="楷体" pitchFamily="49" charset="-122"/>
          </a:endParaRPr>
        </a:p>
      </dgm:t>
    </dgm:pt>
    <dgm:pt modelId="{763FAFD4-AE4D-44CF-9DC8-DA11CAD4A481}" type="parTrans" cxnId="{187C3426-D9E9-4D47-A64B-B948554E3D73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楷体" pitchFamily="49" charset="-122"/>
            <a:ea typeface="楷体" pitchFamily="49" charset="-122"/>
          </a:endParaRPr>
        </a:p>
      </dgm:t>
    </dgm:pt>
    <dgm:pt modelId="{BC2D9CB7-8F71-42CA-8DD0-75E82D1168FC}" type="sibTrans" cxnId="{187C3426-D9E9-4D47-A64B-B948554E3D73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楷体" pitchFamily="49" charset="-122"/>
            <a:ea typeface="楷体" pitchFamily="49" charset="-122"/>
          </a:endParaRPr>
        </a:p>
      </dgm:t>
    </dgm:pt>
    <dgm:pt modelId="{2A547C6D-6CB1-433D-984E-B80DBDF7F414}">
      <dgm:prSet phldrT="[Text]" custT="1"/>
      <dgm:spPr>
        <a:solidFill>
          <a:schemeClr val="accent5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zh-CN" altLang="en-US" sz="2600" b="1" dirty="0" smtClean="0">
              <a:solidFill>
                <a:schemeClr val="tx1"/>
              </a:solidFill>
              <a:latin typeface="楷体" pitchFamily="49" charset="-122"/>
              <a:ea typeface="楷体" pitchFamily="49" charset="-122"/>
            </a:rPr>
            <a:t>脑波夹带</a:t>
          </a:r>
          <a:endParaRPr lang="en-US" sz="2600" b="1" dirty="0">
            <a:solidFill>
              <a:schemeClr val="tx1"/>
            </a:solidFill>
            <a:latin typeface="楷体" pitchFamily="49" charset="-122"/>
            <a:ea typeface="楷体" pitchFamily="49" charset="-122"/>
          </a:endParaRPr>
        </a:p>
      </dgm:t>
    </dgm:pt>
    <dgm:pt modelId="{AE70059A-6485-42D3-AFE3-94C42A24AADB}" type="parTrans" cxnId="{0DA52500-C4ED-4730-B2D8-01EA55F8B940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楷体" pitchFamily="49" charset="-122"/>
            <a:ea typeface="楷体" pitchFamily="49" charset="-122"/>
          </a:endParaRPr>
        </a:p>
      </dgm:t>
    </dgm:pt>
    <dgm:pt modelId="{333FB492-D08E-4298-BFD2-BFF76ACEDF0C}" type="sibTrans" cxnId="{0DA52500-C4ED-4730-B2D8-01EA55F8B940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楷体" pitchFamily="49" charset="-122"/>
            <a:ea typeface="楷体" pitchFamily="49" charset="-122"/>
          </a:endParaRPr>
        </a:p>
      </dgm:t>
    </dgm:pt>
    <dgm:pt modelId="{F9DDEAF0-5801-44C2-A587-1D8D3E48A1A5}">
      <dgm:prSet phldrT="[Text]" custT="1"/>
      <dgm:spPr>
        <a:solidFill>
          <a:schemeClr val="accent1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b="1" dirty="0" smtClean="0">
              <a:solidFill>
                <a:schemeClr val="tx1"/>
              </a:solidFill>
              <a:latin typeface="楷体" pitchFamily="49" charset="-122"/>
              <a:ea typeface="楷体" pitchFamily="49" charset="-122"/>
            </a:rPr>
            <a:t> </a:t>
          </a:r>
          <a:endParaRPr lang="en-US" sz="1400" b="1" dirty="0">
            <a:solidFill>
              <a:schemeClr val="tx1"/>
            </a:solidFill>
            <a:latin typeface="楷体" pitchFamily="49" charset="-122"/>
            <a:ea typeface="楷体" pitchFamily="49" charset="-122"/>
          </a:endParaRPr>
        </a:p>
      </dgm:t>
    </dgm:pt>
    <dgm:pt modelId="{F66FD98B-F9BF-48D7-AFC6-193F11E87ABF}" type="parTrans" cxnId="{2FD7BA65-1C22-4AB6-9BBF-CB5CEB047D87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楷体" pitchFamily="49" charset="-122"/>
            <a:ea typeface="楷体" pitchFamily="49" charset="-122"/>
          </a:endParaRPr>
        </a:p>
      </dgm:t>
    </dgm:pt>
    <dgm:pt modelId="{6CCDF3D1-4464-40C1-B1E9-A0F39BDCBB13}" type="sibTrans" cxnId="{2FD7BA65-1C22-4AB6-9BBF-CB5CEB047D87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楷体" pitchFamily="49" charset="-122"/>
            <a:ea typeface="楷体" pitchFamily="49" charset="-122"/>
          </a:endParaRPr>
        </a:p>
      </dgm:t>
    </dgm:pt>
    <dgm:pt modelId="{835654DA-9846-483B-8981-FE848AA18F8C}">
      <dgm:prSet phldrT="[Text]" custT="1"/>
      <dgm:spPr>
        <a:solidFill>
          <a:schemeClr val="accent1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zh-CN" altLang="en-US" sz="2600" b="1" dirty="0" smtClean="0">
              <a:solidFill>
                <a:schemeClr val="tx1"/>
              </a:solidFill>
              <a:latin typeface="楷体" pitchFamily="49" charset="-122"/>
              <a:ea typeface="楷体" pitchFamily="49" charset="-122"/>
            </a:rPr>
            <a:t>双耳节拍</a:t>
          </a:r>
          <a:endParaRPr lang="en-US" sz="2600" b="1" dirty="0">
            <a:solidFill>
              <a:schemeClr val="tx1"/>
            </a:solidFill>
            <a:latin typeface="楷体" pitchFamily="49" charset="-122"/>
            <a:ea typeface="楷体" pitchFamily="49" charset="-122"/>
          </a:endParaRPr>
        </a:p>
      </dgm:t>
    </dgm:pt>
    <dgm:pt modelId="{39989F53-E17F-49C9-A05D-269726EB1BED}" type="parTrans" cxnId="{42056FE5-1AC3-42AF-9F25-961B5194F6D0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楷体" pitchFamily="49" charset="-122"/>
            <a:ea typeface="楷体" pitchFamily="49" charset="-122"/>
          </a:endParaRPr>
        </a:p>
      </dgm:t>
    </dgm:pt>
    <dgm:pt modelId="{54776E61-7ED4-4821-BC6B-A8EE20322190}" type="sibTrans" cxnId="{42056FE5-1AC3-42AF-9F25-961B5194F6D0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楷体" pitchFamily="49" charset="-122"/>
            <a:ea typeface="楷体" pitchFamily="49" charset="-122"/>
          </a:endParaRPr>
        </a:p>
      </dgm:t>
    </dgm:pt>
    <dgm:pt modelId="{56E23ABF-ACA4-4923-A16A-B89BAB7B3804}">
      <dgm:prSet phldrT="[Text]" custT="1"/>
      <dgm:spPr>
        <a:solidFill>
          <a:srgbClr val="C00000"/>
        </a:solidFill>
        <a:ln>
          <a:solidFill>
            <a:schemeClr val="tx1"/>
          </a:solidFill>
        </a:ln>
      </dgm:spPr>
      <dgm:t>
        <a:bodyPr/>
        <a:lstStyle/>
        <a:p>
          <a:endParaRPr lang="en-US" sz="1400" b="1" dirty="0">
            <a:solidFill>
              <a:schemeClr val="tx1"/>
            </a:solidFill>
            <a:latin typeface="楷体" pitchFamily="49" charset="-122"/>
            <a:ea typeface="楷体" pitchFamily="49" charset="-122"/>
          </a:endParaRPr>
        </a:p>
      </dgm:t>
    </dgm:pt>
    <dgm:pt modelId="{4756D425-8FAB-48D7-BCD4-DD6F1AE0A873}" type="parTrans" cxnId="{BFF7477C-87D9-48C0-8DFB-D35D3AB407C1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楷体" pitchFamily="49" charset="-122"/>
            <a:ea typeface="楷体" pitchFamily="49" charset="-122"/>
          </a:endParaRPr>
        </a:p>
      </dgm:t>
    </dgm:pt>
    <dgm:pt modelId="{6A05D16A-943E-4594-B64B-EFACAF8E0E8F}" type="sibTrans" cxnId="{BFF7477C-87D9-48C0-8DFB-D35D3AB407C1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楷体" pitchFamily="49" charset="-122"/>
            <a:ea typeface="楷体" pitchFamily="49" charset="-122"/>
          </a:endParaRPr>
        </a:p>
      </dgm:t>
    </dgm:pt>
    <dgm:pt modelId="{1F509AD9-4443-4FE7-9809-3977E3937211}">
      <dgm:prSet phldrT="[Text]" custT="1"/>
      <dgm:spPr>
        <a:solidFill>
          <a:srgbClr val="C00000"/>
        </a:solidFill>
        <a:ln>
          <a:solidFill>
            <a:schemeClr val="tx1"/>
          </a:solidFill>
        </a:ln>
      </dgm:spPr>
      <dgm:t>
        <a:bodyPr/>
        <a:lstStyle/>
        <a:p>
          <a:pPr algn="l"/>
          <a:r>
            <a:rPr lang="zh-CN" altLang="en-US" sz="2600" b="1" dirty="0" smtClean="0">
              <a:solidFill>
                <a:schemeClr val="tx1"/>
              </a:solidFill>
              <a:latin typeface="楷体" pitchFamily="49" charset="-122"/>
              <a:ea typeface="楷体" pitchFamily="49" charset="-122"/>
            </a:rPr>
            <a:t>声波理疗</a:t>
          </a:r>
          <a:endParaRPr lang="en-US" sz="2600" b="1" dirty="0">
            <a:solidFill>
              <a:schemeClr val="tx1"/>
            </a:solidFill>
            <a:latin typeface="楷体" pitchFamily="49" charset="-122"/>
            <a:ea typeface="楷体" pitchFamily="49" charset="-122"/>
          </a:endParaRPr>
        </a:p>
      </dgm:t>
    </dgm:pt>
    <dgm:pt modelId="{A237F60B-7A44-4A68-BE49-563FE30C5D50}" type="parTrans" cxnId="{B01AB549-BED8-45C8-963D-A61E49E3E417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楷体" pitchFamily="49" charset="-122"/>
            <a:ea typeface="楷体" pitchFamily="49" charset="-122"/>
          </a:endParaRPr>
        </a:p>
      </dgm:t>
    </dgm:pt>
    <dgm:pt modelId="{782B2526-F335-499C-8AEB-98984B2E600D}" type="sibTrans" cxnId="{B01AB549-BED8-45C8-963D-A61E49E3E417}">
      <dgm:prSet/>
      <dgm:spPr/>
      <dgm:t>
        <a:bodyPr/>
        <a:lstStyle/>
        <a:p>
          <a:endParaRPr lang="en-US" sz="1100" b="1">
            <a:solidFill>
              <a:schemeClr val="tx1"/>
            </a:solidFill>
            <a:latin typeface="楷体" pitchFamily="49" charset="-122"/>
            <a:ea typeface="楷体" pitchFamily="49" charset="-122"/>
          </a:endParaRPr>
        </a:p>
      </dgm:t>
    </dgm:pt>
    <dgm:pt modelId="{1CCC6539-6A00-42BE-8F31-F4D045C30F3F}" type="pres">
      <dgm:prSet presAssocID="{BC3FAB15-FC49-4AAE-BAC0-5DC1078C604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CDA38BD-F91D-4FA3-B3F3-9CD29D9E8536}" type="pres">
      <dgm:prSet presAssocID="{285124AC-5E5C-4F2C-A2BD-77026A7B5F24}" presName="composite" presStyleCnt="0"/>
      <dgm:spPr/>
    </dgm:pt>
    <dgm:pt modelId="{973F1607-78EE-4E27-99B9-40E71ACEB00C}" type="pres">
      <dgm:prSet presAssocID="{285124AC-5E5C-4F2C-A2BD-77026A7B5F24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DC4FE7-3E19-4C28-B7F7-052CF33D77D4}" type="pres">
      <dgm:prSet presAssocID="{285124AC-5E5C-4F2C-A2BD-77026A7B5F24}" presName="descendantText" presStyleLbl="alignAcc1" presStyleIdx="0" presStyleCnt="3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5CBC87-FA51-4572-8E6C-031419F30A27}" type="pres">
      <dgm:prSet presAssocID="{BC2D9CB7-8F71-42CA-8DD0-75E82D1168FC}" presName="sp" presStyleCnt="0"/>
      <dgm:spPr/>
    </dgm:pt>
    <dgm:pt modelId="{1CE43FE1-77B0-45A4-8A7B-4B46CC052907}" type="pres">
      <dgm:prSet presAssocID="{F9DDEAF0-5801-44C2-A587-1D8D3E48A1A5}" presName="composite" presStyleCnt="0"/>
      <dgm:spPr/>
    </dgm:pt>
    <dgm:pt modelId="{3426E0B2-C7B6-4EC2-9654-AC6C87E3CF0E}" type="pres">
      <dgm:prSet presAssocID="{F9DDEAF0-5801-44C2-A587-1D8D3E48A1A5}" presName="parentText" presStyleLbl="alignNode1" presStyleIdx="1" presStyleCnt="3" custLinFactNeighborY="-1539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36C7B1-D47E-402F-BBD7-EE76C08A89A6}" type="pres">
      <dgm:prSet presAssocID="{F9DDEAF0-5801-44C2-A587-1D8D3E48A1A5}" presName="descendantText" presStyleLbl="alignAcc1" presStyleIdx="1" presStyleCnt="3" custLinFactNeighborY="-236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FB4A9E-7244-4D84-9F1A-0D7CE12F188F}" type="pres">
      <dgm:prSet presAssocID="{6CCDF3D1-4464-40C1-B1E9-A0F39BDCBB13}" presName="sp" presStyleCnt="0"/>
      <dgm:spPr/>
    </dgm:pt>
    <dgm:pt modelId="{1D5CEE25-1A61-4EC2-8510-93EE1332DD38}" type="pres">
      <dgm:prSet presAssocID="{56E23ABF-ACA4-4923-A16A-B89BAB7B3804}" presName="composite" presStyleCnt="0"/>
      <dgm:spPr/>
    </dgm:pt>
    <dgm:pt modelId="{D6A7A852-1F44-4A17-B5AD-0F9907186D2B}" type="pres">
      <dgm:prSet presAssocID="{56E23ABF-ACA4-4923-A16A-B89BAB7B3804}" presName="parentText" presStyleLbl="alignNode1" presStyleIdx="2" presStyleCnt="3" custLinFactNeighborY="-3078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90E7F5-912E-4ABB-B0DA-03CD8D001B14}" type="pres">
      <dgm:prSet presAssocID="{56E23ABF-ACA4-4923-A16A-B89BAB7B3804}" presName="descendantText" presStyleLbl="alignAcc1" presStyleIdx="2" presStyleCnt="3" custLinFactNeighborY="-473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4DD361E-870B-45F7-8420-7C5B59EA9C47}" type="presOf" srcId="{F9DDEAF0-5801-44C2-A587-1D8D3E48A1A5}" destId="{3426E0B2-C7B6-4EC2-9654-AC6C87E3CF0E}" srcOrd="0" destOrd="0" presId="urn:microsoft.com/office/officeart/2005/8/layout/chevron2"/>
    <dgm:cxn modelId="{BFF7477C-87D9-48C0-8DFB-D35D3AB407C1}" srcId="{BC3FAB15-FC49-4AAE-BAC0-5DC1078C6049}" destId="{56E23ABF-ACA4-4923-A16A-B89BAB7B3804}" srcOrd="2" destOrd="0" parTransId="{4756D425-8FAB-48D7-BCD4-DD6F1AE0A873}" sibTransId="{6A05D16A-943E-4594-B64B-EFACAF8E0E8F}"/>
    <dgm:cxn modelId="{E00737A0-40AB-4C03-A601-1CC37A7F0A92}" type="presOf" srcId="{1F509AD9-4443-4FE7-9809-3977E3937211}" destId="{CC90E7F5-912E-4ABB-B0DA-03CD8D001B14}" srcOrd="0" destOrd="0" presId="urn:microsoft.com/office/officeart/2005/8/layout/chevron2"/>
    <dgm:cxn modelId="{F5B842CA-04CA-4B02-AC53-7CE42AF94760}" type="presOf" srcId="{56E23ABF-ACA4-4923-A16A-B89BAB7B3804}" destId="{D6A7A852-1F44-4A17-B5AD-0F9907186D2B}" srcOrd="0" destOrd="0" presId="urn:microsoft.com/office/officeart/2005/8/layout/chevron2"/>
    <dgm:cxn modelId="{D8790590-4F08-4F66-9369-0ECD1BF94601}" type="presOf" srcId="{285124AC-5E5C-4F2C-A2BD-77026A7B5F24}" destId="{973F1607-78EE-4E27-99B9-40E71ACEB00C}" srcOrd="0" destOrd="0" presId="urn:microsoft.com/office/officeart/2005/8/layout/chevron2"/>
    <dgm:cxn modelId="{0DA52500-C4ED-4730-B2D8-01EA55F8B940}" srcId="{285124AC-5E5C-4F2C-A2BD-77026A7B5F24}" destId="{2A547C6D-6CB1-433D-984E-B80DBDF7F414}" srcOrd="0" destOrd="0" parTransId="{AE70059A-6485-42D3-AFE3-94C42A24AADB}" sibTransId="{333FB492-D08E-4298-BFD2-BFF76ACEDF0C}"/>
    <dgm:cxn modelId="{4602DBE6-7DE0-4D4A-96DC-A5017D58F482}" type="presOf" srcId="{835654DA-9846-483B-8981-FE848AA18F8C}" destId="{5136C7B1-D47E-402F-BBD7-EE76C08A89A6}" srcOrd="0" destOrd="0" presId="urn:microsoft.com/office/officeart/2005/8/layout/chevron2"/>
    <dgm:cxn modelId="{42056FE5-1AC3-42AF-9F25-961B5194F6D0}" srcId="{F9DDEAF0-5801-44C2-A587-1D8D3E48A1A5}" destId="{835654DA-9846-483B-8981-FE848AA18F8C}" srcOrd="0" destOrd="0" parTransId="{39989F53-E17F-49C9-A05D-269726EB1BED}" sibTransId="{54776E61-7ED4-4821-BC6B-A8EE20322190}"/>
    <dgm:cxn modelId="{187C3426-D9E9-4D47-A64B-B948554E3D73}" srcId="{BC3FAB15-FC49-4AAE-BAC0-5DC1078C6049}" destId="{285124AC-5E5C-4F2C-A2BD-77026A7B5F24}" srcOrd="0" destOrd="0" parTransId="{763FAFD4-AE4D-44CF-9DC8-DA11CAD4A481}" sibTransId="{BC2D9CB7-8F71-42CA-8DD0-75E82D1168FC}"/>
    <dgm:cxn modelId="{8761A318-CE0F-431F-A1EA-894CD4E5C637}" type="presOf" srcId="{2A547C6D-6CB1-433D-984E-B80DBDF7F414}" destId="{5DDC4FE7-3E19-4C28-B7F7-052CF33D77D4}" srcOrd="0" destOrd="0" presId="urn:microsoft.com/office/officeart/2005/8/layout/chevron2"/>
    <dgm:cxn modelId="{B01AB549-BED8-45C8-963D-A61E49E3E417}" srcId="{56E23ABF-ACA4-4923-A16A-B89BAB7B3804}" destId="{1F509AD9-4443-4FE7-9809-3977E3937211}" srcOrd="0" destOrd="0" parTransId="{A237F60B-7A44-4A68-BE49-563FE30C5D50}" sibTransId="{782B2526-F335-499C-8AEB-98984B2E600D}"/>
    <dgm:cxn modelId="{2FD7BA65-1C22-4AB6-9BBF-CB5CEB047D87}" srcId="{BC3FAB15-FC49-4AAE-BAC0-5DC1078C6049}" destId="{F9DDEAF0-5801-44C2-A587-1D8D3E48A1A5}" srcOrd="1" destOrd="0" parTransId="{F66FD98B-F9BF-48D7-AFC6-193F11E87ABF}" sibTransId="{6CCDF3D1-4464-40C1-B1E9-A0F39BDCBB13}"/>
    <dgm:cxn modelId="{C6F2C743-02A5-4CF5-98E7-61D086C1A60C}" type="presOf" srcId="{BC3FAB15-FC49-4AAE-BAC0-5DC1078C6049}" destId="{1CCC6539-6A00-42BE-8F31-F4D045C30F3F}" srcOrd="0" destOrd="0" presId="urn:microsoft.com/office/officeart/2005/8/layout/chevron2"/>
    <dgm:cxn modelId="{C23251BD-1E49-4B27-B916-D7918464B721}" type="presParOf" srcId="{1CCC6539-6A00-42BE-8F31-F4D045C30F3F}" destId="{FCDA38BD-F91D-4FA3-B3F3-9CD29D9E8536}" srcOrd="0" destOrd="0" presId="urn:microsoft.com/office/officeart/2005/8/layout/chevron2"/>
    <dgm:cxn modelId="{D8B8A155-AC9B-400F-A0FD-1BE5B40DD565}" type="presParOf" srcId="{FCDA38BD-F91D-4FA3-B3F3-9CD29D9E8536}" destId="{973F1607-78EE-4E27-99B9-40E71ACEB00C}" srcOrd="0" destOrd="0" presId="urn:microsoft.com/office/officeart/2005/8/layout/chevron2"/>
    <dgm:cxn modelId="{EABF9207-76A9-45B0-9D39-1F03FCD3B208}" type="presParOf" srcId="{FCDA38BD-F91D-4FA3-B3F3-9CD29D9E8536}" destId="{5DDC4FE7-3E19-4C28-B7F7-052CF33D77D4}" srcOrd="1" destOrd="0" presId="urn:microsoft.com/office/officeart/2005/8/layout/chevron2"/>
    <dgm:cxn modelId="{A67CCED7-7D35-443E-BA7A-97DA96F78115}" type="presParOf" srcId="{1CCC6539-6A00-42BE-8F31-F4D045C30F3F}" destId="{2D5CBC87-FA51-4572-8E6C-031419F30A27}" srcOrd="1" destOrd="0" presId="urn:microsoft.com/office/officeart/2005/8/layout/chevron2"/>
    <dgm:cxn modelId="{10FE0E18-8EA3-46AC-B33B-442B8402DA22}" type="presParOf" srcId="{1CCC6539-6A00-42BE-8F31-F4D045C30F3F}" destId="{1CE43FE1-77B0-45A4-8A7B-4B46CC052907}" srcOrd="2" destOrd="0" presId="urn:microsoft.com/office/officeart/2005/8/layout/chevron2"/>
    <dgm:cxn modelId="{E77A8579-6D95-4C01-BFF5-9479E7ED5EDE}" type="presParOf" srcId="{1CE43FE1-77B0-45A4-8A7B-4B46CC052907}" destId="{3426E0B2-C7B6-4EC2-9654-AC6C87E3CF0E}" srcOrd="0" destOrd="0" presId="urn:microsoft.com/office/officeart/2005/8/layout/chevron2"/>
    <dgm:cxn modelId="{A3F556D3-67EF-404A-A992-004634E04F6A}" type="presParOf" srcId="{1CE43FE1-77B0-45A4-8A7B-4B46CC052907}" destId="{5136C7B1-D47E-402F-BBD7-EE76C08A89A6}" srcOrd="1" destOrd="0" presId="urn:microsoft.com/office/officeart/2005/8/layout/chevron2"/>
    <dgm:cxn modelId="{496572C2-FAAD-4A7D-937F-71E81D00A56D}" type="presParOf" srcId="{1CCC6539-6A00-42BE-8F31-F4D045C30F3F}" destId="{0BFB4A9E-7244-4D84-9F1A-0D7CE12F188F}" srcOrd="3" destOrd="0" presId="urn:microsoft.com/office/officeart/2005/8/layout/chevron2"/>
    <dgm:cxn modelId="{5D0764BE-62DC-4A48-9988-7E209C5FBEA8}" type="presParOf" srcId="{1CCC6539-6A00-42BE-8F31-F4D045C30F3F}" destId="{1D5CEE25-1A61-4EC2-8510-93EE1332DD38}" srcOrd="4" destOrd="0" presId="urn:microsoft.com/office/officeart/2005/8/layout/chevron2"/>
    <dgm:cxn modelId="{484FFC89-434E-47DA-B614-3210857CC0CF}" type="presParOf" srcId="{1D5CEE25-1A61-4EC2-8510-93EE1332DD38}" destId="{D6A7A852-1F44-4A17-B5AD-0F9907186D2B}" srcOrd="0" destOrd="0" presId="urn:microsoft.com/office/officeart/2005/8/layout/chevron2"/>
    <dgm:cxn modelId="{65C62636-539A-493C-89FA-6B8A4A1D977C}" type="presParOf" srcId="{1D5CEE25-1A61-4EC2-8510-93EE1332DD38}" destId="{CC90E7F5-912E-4ABB-B0DA-03CD8D001B14}" srcOrd="1" destOrd="0" presId="urn:microsoft.com/office/officeart/2005/8/layout/chevron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CC0F4C-DF8C-4DBE-86AB-1703B5D46F18}">
      <dsp:nvSpPr>
        <dsp:cNvPr id="0" name=""/>
        <dsp:cNvSpPr/>
      </dsp:nvSpPr>
      <dsp:spPr>
        <a:xfrm>
          <a:off x="0" y="0"/>
          <a:ext cx="1295470" cy="1978927"/>
        </a:xfrm>
        <a:prstGeom prst="roundRect">
          <a:avLst>
            <a:gd name="adj" fmla="val 10000"/>
          </a:avLst>
        </a:prstGeom>
        <a:solidFill>
          <a:schemeClr val="tx2">
            <a:lumMod val="2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 smtClean="0">
            <a:effectLst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/>
              <a:latin typeface="楷体" pitchFamily="49" charset="-122"/>
              <a:ea typeface="楷体" pitchFamily="49" charset="-122"/>
            </a:rPr>
            <a:t>教育</a:t>
          </a:r>
          <a:endParaRPr lang="en-US" sz="1600" b="1" kern="1200" dirty="0">
            <a:effectLst/>
            <a:latin typeface="楷体" pitchFamily="49" charset="-122"/>
            <a:ea typeface="楷体" pitchFamily="49" charset="-122"/>
          </a:endParaRPr>
        </a:p>
      </dsp:txBody>
      <dsp:txXfrm>
        <a:off x="0" y="791570"/>
        <a:ext cx="1295470" cy="791570"/>
      </dsp:txXfrm>
    </dsp:sp>
    <dsp:sp modelId="{4DD673D7-9131-4274-AEA1-D804426C28A1}">
      <dsp:nvSpPr>
        <dsp:cNvPr id="0" name=""/>
        <dsp:cNvSpPr/>
      </dsp:nvSpPr>
      <dsp:spPr>
        <a:xfrm>
          <a:off x="318244" y="118735"/>
          <a:ext cx="658982" cy="65898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805297-0B73-4821-9893-3A06B3AF9DE9}">
      <dsp:nvSpPr>
        <dsp:cNvPr id="0" name=""/>
        <dsp:cNvSpPr/>
      </dsp:nvSpPr>
      <dsp:spPr>
        <a:xfrm>
          <a:off x="1334335" y="0"/>
          <a:ext cx="1295470" cy="1978927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latin typeface="楷体" pitchFamily="49" charset="-122"/>
              <a:ea typeface="楷体" pitchFamily="49" charset="-122"/>
            </a:rPr>
            <a:t>运动</a:t>
          </a:r>
          <a:endParaRPr lang="en-US" sz="1600" b="1" kern="1200" dirty="0">
            <a:latin typeface="楷体" pitchFamily="49" charset="-122"/>
            <a:ea typeface="楷体" pitchFamily="49" charset="-122"/>
          </a:endParaRPr>
        </a:p>
      </dsp:txBody>
      <dsp:txXfrm>
        <a:off x="1334335" y="791570"/>
        <a:ext cx="1295470" cy="791570"/>
      </dsp:txXfrm>
    </dsp:sp>
    <dsp:sp modelId="{AD7A71CF-6EDF-4277-840D-3E5E6D80A60C}">
      <dsp:nvSpPr>
        <dsp:cNvPr id="0" name=""/>
        <dsp:cNvSpPr/>
      </dsp:nvSpPr>
      <dsp:spPr>
        <a:xfrm>
          <a:off x="1652579" y="118735"/>
          <a:ext cx="658982" cy="65898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52E8F8-1C61-4555-8CEC-D7A2C4A9F35D}">
      <dsp:nvSpPr>
        <dsp:cNvPr id="0" name=""/>
        <dsp:cNvSpPr/>
      </dsp:nvSpPr>
      <dsp:spPr>
        <a:xfrm>
          <a:off x="2668670" y="0"/>
          <a:ext cx="1295470" cy="1978927"/>
        </a:xfrm>
        <a:prstGeom prst="roundRect">
          <a:avLst>
            <a:gd name="adj" fmla="val 10000"/>
          </a:avLst>
        </a:prstGeom>
        <a:solidFill>
          <a:srgbClr val="C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latin typeface="楷体" pitchFamily="49" charset="-122"/>
              <a:ea typeface="楷体" pitchFamily="49" charset="-122"/>
            </a:rPr>
            <a:t>大脑健康</a:t>
          </a:r>
          <a:endParaRPr lang="en-US" sz="1600" b="1" kern="1200" dirty="0">
            <a:latin typeface="楷体" pitchFamily="49" charset="-122"/>
            <a:ea typeface="楷体" pitchFamily="49" charset="-122"/>
          </a:endParaRPr>
        </a:p>
      </dsp:txBody>
      <dsp:txXfrm>
        <a:off x="2668670" y="791570"/>
        <a:ext cx="1295470" cy="791570"/>
      </dsp:txXfrm>
    </dsp:sp>
    <dsp:sp modelId="{616EE8B6-3556-410C-B47F-4FE10C2DA867}">
      <dsp:nvSpPr>
        <dsp:cNvPr id="0" name=""/>
        <dsp:cNvSpPr/>
      </dsp:nvSpPr>
      <dsp:spPr>
        <a:xfrm>
          <a:off x="2986914" y="118735"/>
          <a:ext cx="658982" cy="65898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965E86-CC8A-4B41-8F78-8FF14C41E544}">
      <dsp:nvSpPr>
        <dsp:cNvPr id="0" name=""/>
        <dsp:cNvSpPr/>
      </dsp:nvSpPr>
      <dsp:spPr>
        <a:xfrm>
          <a:off x="4003005" y="0"/>
          <a:ext cx="1295470" cy="1978927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latin typeface="楷体" pitchFamily="49" charset="-122"/>
              <a:ea typeface="楷体" pitchFamily="49" charset="-122"/>
            </a:rPr>
            <a:t>睡眠理疗</a:t>
          </a:r>
          <a:endParaRPr lang="en-US" sz="1400" b="1" kern="1200" dirty="0">
            <a:latin typeface="楷体" pitchFamily="49" charset="-122"/>
            <a:ea typeface="楷体" pitchFamily="49" charset="-122"/>
          </a:endParaRPr>
        </a:p>
      </dsp:txBody>
      <dsp:txXfrm>
        <a:off x="4003005" y="791570"/>
        <a:ext cx="1295470" cy="791570"/>
      </dsp:txXfrm>
    </dsp:sp>
    <dsp:sp modelId="{579CBED2-FBD0-42D4-BA67-A97C50FB9768}">
      <dsp:nvSpPr>
        <dsp:cNvPr id="0" name=""/>
        <dsp:cNvSpPr/>
      </dsp:nvSpPr>
      <dsp:spPr>
        <a:xfrm>
          <a:off x="4321249" y="118735"/>
          <a:ext cx="658982" cy="65898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D5CD91-737D-44D1-AA8D-B750B9C3865E}">
      <dsp:nvSpPr>
        <dsp:cNvPr id="0" name=""/>
        <dsp:cNvSpPr/>
      </dsp:nvSpPr>
      <dsp:spPr>
        <a:xfrm>
          <a:off x="5337340" y="0"/>
          <a:ext cx="1295470" cy="1978927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latin typeface="楷体" pitchFamily="49" charset="-122"/>
              <a:ea typeface="楷体" pitchFamily="49" charset="-122"/>
            </a:rPr>
            <a:t>放松减压</a:t>
          </a:r>
          <a:endParaRPr lang="en-US" sz="1600" b="1" kern="1200" dirty="0">
            <a:latin typeface="楷体" pitchFamily="49" charset="-122"/>
            <a:ea typeface="楷体" pitchFamily="49" charset="-122"/>
          </a:endParaRPr>
        </a:p>
      </dsp:txBody>
      <dsp:txXfrm>
        <a:off x="5337340" y="791570"/>
        <a:ext cx="1295470" cy="791570"/>
      </dsp:txXfrm>
    </dsp:sp>
    <dsp:sp modelId="{DC46659C-57FA-432E-8FBF-B53416A08AC5}">
      <dsp:nvSpPr>
        <dsp:cNvPr id="0" name=""/>
        <dsp:cNvSpPr/>
      </dsp:nvSpPr>
      <dsp:spPr>
        <a:xfrm>
          <a:off x="5655584" y="118735"/>
          <a:ext cx="658982" cy="65898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F2B409-07D1-4950-BA6C-C43DA6560AE9}">
      <dsp:nvSpPr>
        <dsp:cNvPr id="0" name=""/>
        <dsp:cNvSpPr/>
      </dsp:nvSpPr>
      <dsp:spPr>
        <a:xfrm>
          <a:off x="265312" y="1583141"/>
          <a:ext cx="6102186" cy="296839"/>
        </a:xfrm>
        <a:prstGeom prst="leftRightArrow">
          <a:avLst/>
        </a:prstGeom>
        <a:solidFill>
          <a:schemeClr val="bg1">
            <a:lumMod val="85000"/>
            <a:lumOff val="1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3F1607-78EE-4E27-99B9-40E71ACEB00C}">
      <dsp:nvSpPr>
        <dsp:cNvPr id="0" name=""/>
        <dsp:cNvSpPr/>
      </dsp:nvSpPr>
      <dsp:spPr>
        <a:xfrm rot="5400000">
          <a:off x="-160234" y="161238"/>
          <a:ext cx="1068231" cy="747761"/>
        </a:xfrm>
        <a:prstGeom prst="chevron">
          <a:avLst/>
        </a:prstGeom>
        <a:solidFill>
          <a:schemeClr val="accent5">
            <a:lumMod val="50000"/>
          </a:schemeClr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  <a:latin typeface="楷体" pitchFamily="49" charset="-122"/>
              <a:ea typeface="楷体" pitchFamily="49" charset="-122"/>
            </a:rPr>
            <a:t> </a:t>
          </a:r>
          <a:endParaRPr lang="en-US" sz="1400" b="1" kern="1200" dirty="0">
            <a:solidFill>
              <a:schemeClr val="tx1"/>
            </a:solidFill>
            <a:latin typeface="楷体" pitchFamily="49" charset="-122"/>
            <a:ea typeface="楷体" pitchFamily="49" charset="-122"/>
          </a:endParaRPr>
        </a:p>
      </dsp:txBody>
      <dsp:txXfrm rot="-5400000">
        <a:off x="2" y="374884"/>
        <a:ext cx="747761" cy="320470"/>
      </dsp:txXfrm>
    </dsp:sp>
    <dsp:sp modelId="{5DDC4FE7-3E19-4C28-B7F7-052CF33D77D4}">
      <dsp:nvSpPr>
        <dsp:cNvPr id="0" name=""/>
        <dsp:cNvSpPr/>
      </dsp:nvSpPr>
      <dsp:spPr>
        <a:xfrm rot="5400000">
          <a:off x="1801076" y="-1052310"/>
          <a:ext cx="694350" cy="2800979"/>
        </a:xfrm>
        <a:prstGeom prst="round2SameRect">
          <a:avLst/>
        </a:prstGeom>
        <a:solidFill>
          <a:schemeClr val="accent5">
            <a:lumMod val="50000"/>
          </a:schemeClr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600" b="1" kern="1200" dirty="0" smtClean="0">
              <a:solidFill>
                <a:schemeClr val="tx1"/>
              </a:solidFill>
              <a:latin typeface="楷体" pitchFamily="49" charset="-122"/>
              <a:ea typeface="楷体" pitchFamily="49" charset="-122"/>
            </a:rPr>
            <a:t>脑波夹带</a:t>
          </a:r>
          <a:endParaRPr lang="en-US" sz="2600" b="1" kern="1200" dirty="0">
            <a:solidFill>
              <a:schemeClr val="tx1"/>
            </a:solidFill>
            <a:latin typeface="楷体" pitchFamily="49" charset="-122"/>
            <a:ea typeface="楷体" pitchFamily="49" charset="-122"/>
          </a:endParaRPr>
        </a:p>
      </dsp:txBody>
      <dsp:txXfrm rot="-5400000">
        <a:off x="747762" y="34899"/>
        <a:ext cx="2767084" cy="626560"/>
      </dsp:txXfrm>
    </dsp:sp>
    <dsp:sp modelId="{3426E0B2-C7B6-4EC2-9654-AC6C87E3CF0E}">
      <dsp:nvSpPr>
        <dsp:cNvPr id="0" name=""/>
        <dsp:cNvSpPr/>
      </dsp:nvSpPr>
      <dsp:spPr>
        <a:xfrm rot="5400000">
          <a:off x="-160234" y="860495"/>
          <a:ext cx="1068231" cy="747761"/>
        </a:xfrm>
        <a:prstGeom prst="chevron">
          <a:avLst/>
        </a:prstGeom>
        <a:solidFill>
          <a:schemeClr val="accent1">
            <a:lumMod val="50000"/>
          </a:schemeClr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  <a:latin typeface="楷体" pitchFamily="49" charset="-122"/>
              <a:ea typeface="楷体" pitchFamily="49" charset="-122"/>
            </a:rPr>
            <a:t> </a:t>
          </a:r>
          <a:endParaRPr lang="en-US" sz="1400" b="1" kern="1200" dirty="0">
            <a:solidFill>
              <a:schemeClr val="tx1"/>
            </a:solidFill>
            <a:latin typeface="楷体" pitchFamily="49" charset="-122"/>
            <a:ea typeface="楷体" pitchFamily="49" charset="-122"/>
          </a:endParaRPr>
        </a:p>
      </dsp:txBody>
      <dsp:txXfrm rot="-5400000">
        <a:off x="2" y="1074141"/>
        <a:ext cx="747761" cy="320470"/>
      </dsp:txXfrm>
    </dsp:sp>
    <dsp:sp modelId="{5136C7B1-D47E-402F-BBD7-EE76C08A89A6}">
      <dsp:nvSpPr>
        <dsp:cNvPr id="0" name=""/>
        <dsp:cNvSpPr/>
      </dsp:nvSpPr>
      <dsp:spPr>
        <a:xfrm rot="5400000">
          <a:off x="1801076" y="-353098"/>
          <a:ext cx="694350" cy="2800979"/>
        </a:xfrm>
        <a:prstGeom prst="round2SameRect">
          <a:avLst/>
        </a:prstGeom>
        <a:solidFill>
          <a:schemeClr val="accent1">
            <a:lumMod val="50000"/>
          </a:schemeClr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600" b="1" kern="1200" dirty="0" smtClean="0">
              <a:solidFill>
                <a:schemeClr val="tx1"/>
              </a:solidFill>
              <a:latin typeface="楷体" pitchFamily="49" charset="-122"/>
              <a:ea typeface="楷体" pitchFamily="49" charset="-122"/>
            </a:rPr>
            <a:t>双耳节拍</a:t>
          </a:r>
          <a:endParaRPr lang="en-US" sz="2600" b="1" kern="1200" dirty="0">
            <a:solidFill>
              <a:schemeClr val="tx1"/>
            </a:solidFill>
            <a:latin typeface="楷体" pitchFamily="49" charset="-122"/>
            <a:ea typeface="楷体" pitchFamily="49" charset="-122"/>
          </a:endParaRPr>
        </a:p>
      </dsp:txBody>
      <dsp:txXfrm rot="-5400000">
        <a:off x="747762" y="734111"/>
        <a:ext cx="2767084" cy="626560"/>
      </dsp:txXfrm>
    </dsp:sp>
    <dsp:sp modelId="{D6A7A852-1F44-4A17-B5AD-0F9907186D2B}">
      <dsp:nvSpPr>
        <dsp:cNvPr id="0" name=""/>
        <dsp:cNvSpPr/>
      </dsp:nvSpPr>
      <dsp:spPr>
        <a:xfrm rot="5400000">
          <a:off x="-160234" y="1559751"/>
          <a:ext cx="1068231" cy="747761"/>
        </a:xfrm>
        <a:prstGeom prst="chevron">
          <a:avLst/>
        </a:prstGeom>
        <a:solidFill>
          <a:srgbClr val="C00000"/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 dirty="0">
            <a:solidFill>
              <a:schemeClr val="tx1"/>
            </a:solidFill>
            <a:latin typeface="楷体" pitchFamily="49" charset="-122"/>
            <a:ea typeface="楷体" pitchFamily="49" charset="-122"/>
          </a:endParaRPr>
        </a:p>
      </dsp:txBody>
      <dsp:txXfrm rot="-5400000">
        <a:off x="2" y="1773397"/>
        <a:ext cx="747761" cy="320470"/>
      </dsp:txXfrm>
    </dsp:sp>
    <dsp:sp modelId="{CC90E7F5-912E-4ABB-B0DA-03CD8D001B14}">
      <dsp:nvSpPr>
        <dsp:cNvPr id="0" name=""/>
        <dsp:cNvSpPr/>
      </dsp:nvSpPr>
      <dsp:spPr>
        <a:xfrm rot="5400000">
          <a:off x="1801076" y="346112"/>
          <a:ext cx="694350" cy="2800979"/>
        </a:xfrm>
        <a:prstGeom prst="round2SameRect">
          <a:avLst/>
        </a:prstGeom>
        <a:solidFill>
          <a:srgbClr val="C00000"/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600" b="1" kern="1200" dirty="0" smtClean="0">
              <a:solidFill>
                <a:schemeClr val="tx1"/>
              </a:solidFill>
              <a:latin typeface="楷体" pitchFamily="49" charset="-122"/>
              <a:ea typeface="楷体" pitchFamily="49" charset="-122"/>
            </a:rPr>
            <a:t>声波理疗</a:t>
          </a:r>
          <a:endParaRPr lang="en-US" sz="2600" b="1" kern="1200" dirty="0">
            <a:solidFill>
              <a:schemeClr val="tx1"/>
            </a:solidFill>
            <a:latin typeface="楷体" pitchFamily="49" charset="-122"/>
            <a:ea typeface="楷体" pitchFamily="49" charset="-122"/>
          </a:endParaRPr>
        </a:p>
      </dsp:txBody>
      <dsp:txXfrm rot="-5400000">
        <a:off x="747762" y="1433322"/>
        <a:ext cx="2767084" cy="626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4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2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C53FC66B-9A37-496A-9EC3-F6F0C441DA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834902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294" y="0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221" tIns="44111" rIns="88221" bIns="4411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64" y="4714653"/>
            <a:ext cx="5438748" cy="4466756"/>
          </a:xfrm>
          <a:prstGeom prst="rect">
            <a:avLst/>
          </a:prstGeom>
        </p:spPr>
        <p:txBody>
          <a:bodyPr vert="horz" lIns="88221" tIns="44111" rIns="88221" bIns="441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305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294" y="9429305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r">
              <a:defRPr sz="1200"/>
            </a:lvl1pPr>
          </a:lstStyle>
          <a:p>
            <a:fld id="{27FE27D6-507B-4894-8DCA-39AE9BEE64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620442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248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230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101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413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462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629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322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3B68704A-9B23-4808-9E6C-14C2E2BB1188}" type="datetime1">
              <a:rPr lang="en-US" smtClean="0"/>
              <a:pPr/>
              <a:t>2/18/2019</a:t>
            </a:fld>
            <a:endParaRPr lang="en-US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0"/>
          <a:ext cx="9398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3" name="Photo Editor Photo" r:id="rId3" imgW="1009791" imgH="4753639" progId="">
                  <p:embed/>
                </p:oleObj>
              </mc:Choice>
              <mc:Fallback>
                <p:oleObj name="Photo Editor Photo" r:id="rId3" imgW="1009791" imgH="4753639" progId="">
                  <p:embed/>
                  <p:pic>
                    <p:nvPicPr>
                      <p:cNvPr id="0" name="Object 3" descr="image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98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398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7" name="Photo Editor Photo" r:id="rId3" imgW="1009791" imgH="4753639" progId="">
                  <p:embed/>
                </p:oleObj>
              </mc:Choice>
              <mc:Fallback>
                <p:oleObj name="Photo Editor Photo" r:id="rId3" imgW="1009791" imgH="4753639" progId="">
                  <p:embed/>
                  <p:pic>
                    <p:nvPicPr>
                      <p:cNvPr id="0" name="Object 3" descr="image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98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398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3" name="Photo Editor Photo" r:id="rId3" imgW="1009791" imgH="4753639" progId="">
                  <p:embed/>
                </p:oleObj>
              </mc:Choice>
              <mc:Fallback>
                <p:oleObj name="Photo Editor Photo" r:id="rId3" imgW="1009791" imgH="4753639" progId="">
                  <p:embed/>
                  <p:pic>
                    <p:nvPicPr>
                      <p:cNvPr id="0" name="Object 3" descr="image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98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3B68704A-9B23-4808-9E6C-14C2E2BB1188}" type="datetime1">
              <a:rPr lang="en-US" smtClean="0"/>
              <a:pPr/>
              <a:t>2/18/2019</a:t>
            </a:fld>
            <a:endParaRPr lang="en-US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0"/>
          <a:ext cx="9398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6" name="Photo Editor Photo" r:id="rId3" imgW="1009791" imgH="4753639" progId="">
                  <p:embed/>
                </p:oleObj>
              </mc:Choice>
              <mc:Fallback>
                <p:oleObj name="Photo Editor Photo" r:id="rId3" imgW="1009791" imgH="4753639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98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398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66" name="Photo Editor Photo" r:id="rId3" imgW="1009791" imgH="4753639" progId="">
                  <p:embed/>
                </p:oleObj>
              </mc:Choice>
              <mc:Fallback>
                <p:oleObj name="Photo Editor Photo" r:id="rId3" imgW="1009791" imgH="4753639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98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46D25C2-FDDF-4572-A3F6-43C4F20104A9}" type="datetimeFigureOut">
              <a:rPr lang="en-SG" smtClean="0"/>
              <a:t>18/2/2019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BEAFDF8-4BAE-490F-96A3-E90703BFBA3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30371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398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Photo Editor Photo" r:id="rId3" imgW="1009791" imgH="4753639" progId="">
                  <p:embed/>
                </p:oleObj>
              </mc:Choice>
              <mc:Fallback>
                <p:oleObj name="Photo Editor Photo" r:id="rId3" imgW="1009791" imgH="4753639" progId="">
                  <p:embed/>
                  <p:pic>
                    <p:nvPicPr>
                      <p:cNvPr id="0" name="Object 3" descr="image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98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398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Photo Editor Photo" r:id="rId3" imgW="1009791" imgH="4753639" progId="">
                  <p:embed/>
                </p:oleObj>
              </mc:Choice>
              <mc:Fallback>
                <p:oleObj name="Photo Editor Photo" r:id="rId3" imgW="1009791" imgH="4753639" progId="">
                  <p:embed/>
                  <p:pic>
                    <p:nvPicPr>
                      <p:cNvPr id="0" name="Object 3" descr="image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98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398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1" name="Photo Editor Photo" r:id="rId3" imgW="1009791" imgH="4753639" progId="">
                  <p:embed/>
                </p:oleObj>
              </mc:Choice>
              <mc:Fallback>
                <p:oleObj name="Photo Editor Photo" r:id="rId3" imgW="1009791" imgH="4753639" progId="">
                  <p:embed/>
                  <p:pic>
                    <p:nvPicPr>
                      <p:cNvPr id="0" name="Object 3" descr="image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98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398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5" name="Photo Editor Photo" r:id="rId3" imgW="1009791" imgH="4753639" progId="">
                  <p:embed/>
                </p:oleObj>
              </mc:Choice>
              <mc:Fallback>
                <p:oleObj name="Photo Editor Photo" r:id="rId3" imgW="1009791" imgH="4753639" progId="">
                  <p:embed/>
                  <p:pic>
                    <p:nvPicPr>
                      <p:cNvPr id="0" name="Object 3" descr="image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98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398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7" name="Photo Editor Photo" r:id="rId3" imgW="1009791" imgH="4753639" progId="">
                  <p:embed/>
                </p:oleObj>
              </mc:Choice>
              <mc:Fallback>
                <p:oleObj name="Photo Editor Photo" r:id="rId3" imgW="1009791" imgH="4753639" progId="">
                  <p:embed/>
                  <p:pic>
                    <p:nvPicPr>
                      <p:cNvPr id="0" name="Object 3" descr="image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98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398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1" name="Photo Editor Photo" r:id="rId3" imgW="1009791" imgH="4753639" progId="">
                  <p:embed/>
                </p:oleObj>
              </mc:Choice>
              <mc:Fallback>
                <p:oleObj name="Photo Editor Photo" r:id="rId3" imgW="1009791" imgH="4753639" progId="">
                  <p:embed/>
                  <p:pic>
                    <p:nvPicPr>
                      <p:cNvPr id="0" name="Object 3" descr="image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98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3" name="Object 3"/>
          <p:cNvGraphicFramePr>
            <a:graphicFrameLocks noChangeAspect="1"/>
          </p:cNvGraphicFramePr>
          <p:nvPr userDrawn="1"/>
        </p:nvGraphicFramePr>
        <p:xfrm>
          <a:off x="0" y="14068"/>
          <a:ext cx="9398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Photo Editor Photo" r:id="rId19" imgW="1009791" imgH="4753639" progId="">
                  <p:embed/>
                </p:oleObj>
              </mc:Choice>
              <mc:Fallback>
                <p:oleObj name="Photo Editor Photo" r:id="rId19" imgW="1009791" imgH="4753639" progId="">
                  <p:embed/>
                  <p:pic>
                    <p:nvPicPr>
                      <p:cNvPr id="0" name="Object 3" descr="image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068"/>
                        <a:ext cx="9398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9" r:id="rId6"/>
    <p:sldLayoutId id="2147483660" r:id="rId7"/>
    <p:sldLayoutId id="2147483663" r:id="rId8"/>
    <p:sldLayoutId id="2147483664" r:id="rId9"/>
    <p:sldLayoutId id="2147483667" r:id="rId10"/>
    <p:sldLayoutId id="2147483678" r:id="rId11"/>
    <p:sldLayoutId id="2147483682" r:id="rId12"/>
    <p:sldLayoutId id="2147483684" r:id="rId13"/>
    <p:sldLayoutId id="2147483685" r:id="rId14"/>
    <p:sldLayoutId id="2147483686" r:id="rId15"/>
    <p:sldLayoutId id="2147483687" r:id="rId16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 panose="05000000000000000000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410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 panose="05000000000000000000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950" indent="-228600" algn="l" rtl="0" eaLnBrk="1" latinLnBrk="0" hangingPunct="1">
        <a:spcBef>
          <a:spcPct val="20000"/>
        </a:spcBef>
        <a:buClr>
          <a:schemeClr val="accent2"/>
        </a:buClr>
        <a:buFont typeface="Wingdings 2" panose="05020102010507070707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745" indent="-228600" algn="l" rtl="0" eaLnBrk="1" latinLnBrk="0" hangingPunct="1">
        <a:spcBef>
          <a:spcPct val="20000"/>
        </a:spcBef>
        <a:buClr>
          <a:schemeClr val="accent3"/>
        </a:buClr>
        <a:buFont typeface="Wingdings 3" panose="05040102010807070707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455" indent="-210185" algn="l" rtl="0" eaLnBrk="1" latinLnBrk="0" hangingPunct="1">
        <a:spcBef>
          <a:spcPct val="20000"/>
        </a:spcBef>
        <a:buClr>
          <a:schemeClr val="accent3"/>
        </a:buClr>
        <a:buFont typeface="Wingdings 2" panose="05020102010507070707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055" indent="-210185" algn="l" rtl="0" eaLnBrk="1" latinLnBrk="0" hangingPunct="1">
        <a:spcBef>
          <a:spcPct val="20000"/>
        </a:spcBef>
        <a:buClr>
          <a:schemeClr val="accent3"/>
        </a:buClr>
        <a:buFont typeface="Wingdings 2" panose="05020102010507070707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825" indent="-182880" algn="l" rtl="0" eaLnBrk="1" latinLnBrk="0" hangingPunct="1">
        <a:spcBef>
          <a:spcPct val="20000"/>
        </a:spcBef>
        <a:buClr>
          <a:schemeClr val="accent4"/>
        </a:buClr>
        <a:buFont typeface="Wingdings 2" panose="05020102010507070707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4230" indent="-182880" algn="l" rtl="0" eaLnBrk="1" latinLnBrk="0" hangingPunct="1">
        <a:spcBef>
          <a:spcPct val="20000"/>
        </a:spcBef>
        <a:buClr>
          <a:schemeClr val="accent4"/>
        </a:buClr>
        <a:buFont typeface="Wingdings 2" panose="05020102010507070707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 panose="05020102010507070707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hyperlink" Target="&#33041;&#21147;&#37239;&#20171;&#32461;&#35270;&#39057;.mp4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0.png"/><Relationship Id="rId4" Type="http://schemas.openxmlformats.org/officeDocument/2006/relationships/slide" Target="slide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diagramData" Target="../diagrams/data2.xml"/><Relationship Id="rId18" Type="http://schemas.openxmlformats.org/officeDocument/2006/relationships/image" Target="../media/image86.jpeg"/><Relationship Id="rId3" Type="http://schemas.openxmlformats.org/officeDocument/2006/relationships/diagramData" Target="../diagrams/data1.xml"/><Relationship Id="rId21" Type="http://schemas.openxmlformats.org/officeDocument/2006/relationships/image" Target="../media/image89.png"/><Relationship Id="rId7" Type="http://schemas.microsoft.com/office/2007/relationships/diagramDrawing" Target="../diagrams/drawing1.xml"/><Relationship Id="rId12" Type="http://schemas.openxmlformats.org/officeDocument/2006/relationships/image" Target="../media/image85.jpeg"/><Relationship Id="rId1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6" Type="http://schemas.openxmlformats.org/officeDocument/2006/relationships/diagramColors" Target="../diagrams/colors2.xml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84.jpeg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2.xml"/><Relationship Id="rId10" Type="http://schemas.openxmlformats.org/officeDocument/2006/relationships/image" Target="../media/image83.jpeg"/><Relationship Id="rId19" Type="http://schemas.openxmlformats.org/officeDocument/2006/relationships/image" Target="../media/image8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82.jpeg"/><Relationship Id="rId1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2.jpeg"/><Relationship Id="rId7" Type="http://schemas.openxmlformats.org/officeDocument/2006/relationships/hyperlink" Target="file:///C:\Program%20Files%20(x86)\NCH%20Software\WavePad\wavepad.ex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98.png"/><Relationship Id="rId4" Type="http://schemas.openxmlformats.org/officeDocument/2006/relationships/image" Target="../media/image93.png"/><Relationship Id="rId9" Type="http://schemas.openxmlformats.org/officeDocument/2006/relationships/image" Target="../media/image9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file:///C:\Program%20Files%20(x86)\NCH%20Software\WavePad\wavepad.exe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1997%20News.mp4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2.png"/><Relationship Id="rId5" Type="http://schemas.openxmlformats.org/officeDocument/2006/relationships/hyperlink" Target="2&#23681;&#23401;&#23376;&#35835;&#20070;.mp4" TargetMode="External"/><Relationship Id="rId4" Type="http://schemas.openxmlformats.org/officeDocument/2006/relationships/image" Target="../media/image1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6.jpeg"/><Relationship Id="rId4" Type="http://schemas.openxmlformats.org/officeDocument/2006/relationships/hyperlink" Target="SID%20-%20Making%20a%20Difference.mp4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7.jpe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12" Type="http://schemas.openxmlformats.org/officeDocument/2006/relationships/image" Target="../media/image2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27.xml"/><Relationship Id="rId11" Type="http://schemas.openxmlformats.org/officeDocument/2006/relationships/image" Target="../media/image25.jpeg"/><Relationship Id="rId5" Type="http://schemas.openxmlformats.org/officeDocument/2006/relationships/image" Target="../media/image21.jpeg"/><Relationship Id="rId15" Type="http://schemas.openxmlformats.org/officeDocument/2006/relationships/image" Target="../media/image29.jpeg"/><Relationship Id="rId10" Type="http://schemas.openxmlformats.org/officeDocument/2006/relationships/hyperlink" Target="Interview%20by%20Radio%20Station%20FM88.3.mp4" TargetMode="External"/><Relationship Id="rId4" Type="http://schemas.openxmlformats.org/officeDocument/2006/relationships/image" Target="../media/image20.jpeg"/><Relationship Id="rId9" Type="http://schemas.openxmlformats.org/officeDocument/2006/relationships/image" Target="../media/image24.jpeg"/><Relationship Id="rId14" Type="http://schemas.openxmlformats.org/officeDocument/2006/relationships/image" Target="../media/image2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7" Type="http://schemas.openxmlformats.org/officeDocument/2006/relationships/image" Target="../media/image153.png"/><Relationship Id="rId2" Type="http://schemas.openxmlformats.org/officeDocument/2006/relationships/hyperlink" Target="SID%20-%20Making%20a%20Difference.mp4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0.png"/><Relationship Id="rId5" Type="http://schemas.openxmlformats.org/officeDocument/2006/relationships/image" Target="../media/image151.png"/><Relationship Id="rId4" Type="http://schemas.openxmlformats.org/officeDocument/2006/relationships/image" Target="../media/image14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7" Type="http://schemas.openxmlformats.org/officeDocument/2006/relationships/image" Target="../media/image153.png"/><Relationship Id="rId2" Type="http://schemas.openxmlformats.org/officeDocument/2006/relationships/hyperlink" Target="SID%20-%20Making%20a%20Difference.mp4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0.png"/><Relationship Id="rId5" Type="http://schemas.openxmlformats.org/officeDocument/2006/relationships/image" Target="../media/image151.png"/><Relationship Id="rId4" Type="http://schemas.openxmlformats.org/officeDocument/2006/relationships/image" Target="../media/image14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3" Type="http://schemas.openxmlformats.org/officeDocument/2006/relationships/image" Target="../media/image55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17" Type="http://schemas.openxmlformats.org/officeDocument/2006/relationships/image" Target="../media/image68.jpeg"/><Relationship Id="rId2" Type="http://schemas.openxmlformats.org/officeDocument/2006/relationships/image" Target="../media/image54.jpeg"/><Relationship Id="rId16" Type="http://schemas.openxmlformats.org/officeDocument/2006/relationships/image" Target="../media/image6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hyperlink" Target="958%20News%20Video.mp4" TargetMode="External"/><Relationship Id="rId15" Type="http://schemas.openxmlformats.org/officeDocument/2006/relationships/image" Target="../media/image66.jpeg"/><Relationship Id="rId10" Type="http://schemas.openxmlformats.org/officeDocument/2006/relationships/image" Target="../media/image61.png"/><Relationship Id="rId4" Type="http://schemas.openxmlformats.org/officeDocument/2006/relationships/image" Target="../media/image56.jpeg"/><Relationship Id="rId9" Type="http://schemas.openxmlformats.org/officeDocument/2006/relationships/image" Target="../media/image60.jpeg"/><Relationship Id="rId14" Type="http://schemas.openxmlformats.org/officeDocument/2006/relationships/image" Target="../media/image6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Stock_000050978848_Doub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 descr="Meuro SDESA.jpg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73155" y="1599364"/>
            <a:ext cx="5642140" cy="38801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WordArt 1"/>
          <p:cNvSpPr>
            <a:spLocks noChangeArrowheads="1" noChangeShapeType="1" noTextEdit="1"/>
          </p:cNvSpPr>
          <p:nvPr/>
        </p:nvSpPr>
        <p:spPr bwMode="auto">
          <a:xfrm>
            <a:off x="1333500" y="2265252"/>
            <a:ext cx="6518729" cy="2505204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5222"/>
              </a:avLst>
            </a:prstTxWarp>
          </a:bodyPr>
          <a:lstStyle/>
          <a:p>
            <a:pPr algn="ctr"/>
            <a:r>
              <a:rPr lang="zh-CN" altLang="en-US" sz="4800" b="1" kern="10" dirty="0" smtClean="0">
                <a:ln w="9525">
                  <a:solidFill>
                    <a:srgbClr val="000000"/>
                  </a:solidFill>
                  <a:round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激发大脑潜能</a:t>
            </a:r>
            <a:endParaRPr lang="en-US" altLang="zh-CN" sz="4800" b="1" kern="10" dirty="0" smtClean="0">
              <a:ln w="9525">
                <a:solidFill>
                  <a:srgbClr val="000000"/>
                </a:solidFill>
                <a:round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endParaRPr lang="en-US" altLang="zh-CN" sz="100" b="1" kern="10" dirty="0" smtClean="0">
              <a:ln w="9525">
                <a:solidFill>
                  <a:srgbClr val="000000"/>
                </a:solidFill>
                <a:round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4800" b="1" kern="10" dirty="0" smtClean="0">
                <a:ln w="9525">
                  <a:solidFill>
                    <a:srgbClr val="000000"/>
                  </a:solidFill>
                  <a:round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维护大脑健康</a:t>
            </a:r>
            <a:endParaRPr lang="en-US" sz="4800" b="1" kern="10" dirty="0">
              <a:ln w="9525">
                <a:solidFill>
                  <a:srgbClr val="000000"/>
                </a:solidFill>
                <a:round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4" name="Group 11"/>
          <p:cNvGrpSpPr/>
          <p:nvPr/>
        </p:nvGrpSpPr>
        <p:grpSpPr>
          <a:xfrm>
            <a:off x="573210" y="231015"/>
            <a:ext cx="7978200" cy="691098"/>
            <a:chOff x="691566" y="6682542"/>
            <a:chExt cx="7533090" cy="691099"/>
          </a:xfrm>
        </p:grpSpPr>
        <p:sp>
          <p:nvSpPr>
            <p:cNvPr id="15" name="TextBox 14"/>
            <p:cNvSpPr txBox="1"/>
            <p:nvPr/>
          </p:nvSpPr>
          <p:spPr>
            <a:xfrm>
              <a:off x="691566" y="6682542"/>
              <a:ext cx="7533090" cy="691099"/>
            </a:xfrm>
            <a:prstGeom prst="rect">
              <a:avLst/>
            </a:prstGeom>
            <a:noFill/>
          </p:spPr>
          <p:txBody>
            <a:bodyPr wrap="square" lIns="135772" tIns="67887" rIns="135772" bIns="67887" rtlCol="0">
              <a:spAutoFit/>
            </a:bodyPr>
            <a:lstStyle/>
            <a:p>
              <a:pPr algn="ctr"/>
              <a:endParaRPr lang="zh-CN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 flipH="1">
              <a:off x="4617316" y="6992922"/>
              <a:ext cx="129263" cy="12926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32280" y="5928585"/>
            <a:ext cx="7533090" cy="691098"/>
          </a:xfrm>
          <a:prstGeom prst="rect">
            <a:avLst/>
          </a:prstGeom>
          <a:noFill/>
        </p:spPr>
        <p:txBody>
          <a:bodyPr wrap="square" lIns="135772" tIns="67887" rIns="135772" bIns="67887" rtlCol="0">
            <a:spAutoFit/>
          </a:bodyPr>
          <a:lstStyle/>
          <a:p>
            <a:pPr algn="ctr"/>
            <a:r>
              <a:rPr lang="zh-CN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为您的大脑一生护航！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100%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69419" y="1200439"/>
            <a:ext cx="1781369" cy="12945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7" name="Arc 16"/>
          <p:cNvSpPr/>
          <p:nvPr/>
        </p:nvSpPr>
        <p:spPr>
          <a:xfrm rot="16200000">
            <a:off x="1206732" y="2218936"/>
            <a:ext cx="5059663" cy="4174925"/>
          </a:xfrm>
          <a:prstGeom prst="arc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50%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17413" y="4425608"/>
            <a:ext cx="1765500" cy="12449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8" name="Arc 17"/>
          <p:cNvSpPr/>
          <p:nvPr/>
        </p:nvSpPr>
        <p:spPr>
          <a:xfrm>
            <a:off x="3840480" y="1770005"/>
            <a:ext cx="3877494" cy="5052155"/>
          </a:xfrm>
          <a:prstGeom prst="arc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 l="1772" r="1772"/>
          <a:stretch>
            <a:fillRect/>
          </a:stretch>
        </p:blipFill>
        <p:spPr bwMode="auto">
          <a:xfrm>
            <a:off x="737445" y="4433792"/>
            <a:ext cx="1809952" cy="1249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21" name="Straight Arrow Connector 20"/>
          <p:cNvCxnSpPr/>
          <p:nvPr/>
        </p:nvCxnSpPr>
        <p:spPr>
          <a:xfrm flipH="1" flipV="1">
            <a:off x="2672845" y="5084807"/>
            <a:ext cx="3967109" cy="42197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0984" y="5807814"/>
            <a:ext cx="2217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刚出生婴儿</a:t>
            </a:r>
            <a:endParaRPr lang="en-US" altLang="zh-CN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en-US" altLang="zh-CN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20%</a:t>
            </a:r>
            <a:r>
              <a:rPr lang="zh-CN" altLang="en-US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的神经元连接</a:t>
            </a:r>
            <a:endParaRPr lang="en-US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9905" y="327710"/>
            <a:ext cx="2709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大脑的成长阶段</a:t>
            </a:r>
            <a:endParaRPr 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49345" y="2637432"/>
            <a:ext cx="218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30-40</a:t>
            </a:r>
            <a:r>
              <a:rPr lang="zh-CN" altLang="en-US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岁</a:t>
            </a:r>
            <a:r>
              <a:rPr lang="en-US" altLang="zh-CN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80%-90% </a:t>
            </a:r>
            <a:r>
              <a:rPr lang="zh-CN" altLang="en-US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的神经元连接</a:t>
            </a:r>
            <a:endParaRPr lang="en-US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49053" y="5785158"/>
            <a:ext cx="2058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60</a:t>
            </a:r>
            <a:r>
              <a:rPr lang="zh-CN" altLang="en-US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岁过后</a:t>
            </a:r>
            <a:endParaRPr lang="en-US" altLang="zh-CN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en-US" altLang="zh-CN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&lt;50%</a:t>
            </a:r>
            <a:r>
              <a:rPr lang="zh-CN" altLang="en-US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的神经元连接</a:t>
            </a:r>
            <a:endParaRPr lang="en-US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 rot="18554288">
            <a:off x="1262737" y="2255434"/>
            <a:ext cx="1112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成长期</a:t>
            </a:r>
            <a:endParaRPr lang="en-US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 rot="3128928">
            <a:off x="7005103" y="2187398"/>
            <a:ext cx="1112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老化期</a:t>
            </a:r>
            <a:endParaRPr lang="en-US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 rot="2144926">
            <a:off x="2616088" y="3406696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激发声波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 rot="19137794">
            <a:off x="5380155" y="3441161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健脑声波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rot="10800000">
            <a:off x="2203396" y="2795547"/>
            <a:ext cx="546100" cy="431800"/>
          </a:xfrm>
          <a:prstGeom prst="straightConnector1">
            <a:avLst/>
          </a:prstGeom>
          <a:ln w="25400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6642100" y="2717801"/>
            <a:ext cx="520700" cy="469900"/>
          </a:xfrm>
          <a:prstGeom prst="straightConnector1">
            <a:avLst/>
          </a:prstGeom>
          <a:ln w="25400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 rot="10800000" flipV="1">
            <a:off x="3263899" y="5216380"/>
            <a:ext cx="298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老年痴呆症</a:t>
            </a:r>
            <a:r>
              <a:rPr lang="zh-CN" altLang="en-US" sz="5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en-US" altLang="zh-CN" sz="5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失智症</a:t>
            </a:r>
            <a:endParaRPr lang="en-US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/>
      <p:bldP spid="24" grpId="0"/>
      <p:bldP spid="25" grpId="0"/>
      <p:bldP spid="26" grpId="0"/>
      <p:bldP spid="26" grpId="1"/>
      <p:bldP spid="20" grpId="0"/>
      <p:bldP spid="27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data:image/jpeg;base64,/9j/4AAQSkZJRgABAQAAAQABAAD/2wCEAAkGBxQSEhUUEhQWFhUXGB8WGRcYGBwaGBwcHCAdHh4cIR8fHygiGhwlIBwdIjEhJS0rLi4uIB8zODMtNygtLisBCgoKDg0OGxAQGzgkICUsLCwwNDQsLDAsLywsMCwvLCw0NCwsLDQ0LCwsLCwsLDcsLC0sLCwsMCwsLywsLC8vLP/AABEIALsBDgMBIgACEQEDEQH/xAAbAAACAwEBAQAAAAAAAAAAAAAABQMEBgcCAf/EAEEQAAIBAwIFAgQDBAoBAgcAAAECAwAEERIhBQYTMUEiURQyYXEjQoEHUoKRFiQzQ1NicqGxwZIl8BU0c4Oi0dP/xAAbAQACAwEBAQAAAAAAAAAAAAAAAQIDBAUGB//EADMRAAIBAgQCCAUEAwEAAAAAAAABAgMRBBIhMUFREyJxgaGx0fAFMmGR4SNCwfEUM2JS/9oADAMBAAIRAxEAPwDs1FFFeWLgoopFxrmIQXEVuEDPKjOpaRYx6WRdIz3YlxgD2NSjFydkA9opO/M9sNY1tlH6RxHIcuM5RcL62GCcLnbftXyPmi1Z0RZclwpUhXK/iAlBq06QWwQATkkY71Lop8guOaKz9jzhbyQxTMXiWVzGvUjdfVqCjJ04AJIGTtk4zsa9jmRfhHuemcJI8enO5KTGHOfqRmh0prh9AuPaKz3FOcbeIPhjI6MFKqG3/ESN9JxhyjONQXJB271PLzXaKoZpcA6s+h8qEOHLjTmMKSASwAFPoZ8guOqKAaKqAKKKKAMvzBzBNDdJDCivlEfRokZ21SaDhlOmMKvqywxXiPniNyVjhlkfqpGoUx4cSBysisXClD023z481pPhE6hl0jWV0av8oJOPbuTS+z5ZtYiGjhClSpXdttAYLjJ2Ch2AHYA1oU6WWzWotRPc88pCXWWKQuskgCIFLaIgmW+fDE6xgDc57bV6bnTQlw8kD6Y5zDGFZC8oCCQkKWB1actj2x7HDqbgFuzajH6tTPqDMrZbTq3BBwdK5XscDaqScGtbiSZmgBxLu2pgGcJoZgAdtiY2/eAIOQKsiqUk3l2393HaW5LwnjBma4IxoQRtHtgkPEsm+/uaT8K536kETNExdo4w8ihREs8kImCYL68YI3AI9QGe+NRZ8Miiz00C6lVT33CLpUbnwu1LG4LYxFCUiTSuhNT4AAUoMAtgkISobuAcZqEXTu9Baiq158URRdeGRZ3SFgg0Yfqo7B1OshU/Dk2YgjT23GdTwu+WeJJVDKHXVpcYYfQj3FLrbl2z6YVI10kqQVdtQ0Aqulw2pQoJACkAAkDuacxRhQFHYAAedh96jVdO3VVhq56oooqgAoorBc6XUy3i9KSRcRRsqK0nqbrHWFVfQ7FBj1jAG+3erKVPpJWuDZvaK55PzddlrnQERU0smuNg4USukifumQqqlRn8wyRqGK/MPM91ILqKJXRDay6fw3SdZFijdWGOwOtgBnOVOPlOblhJ3FmR0uiszzVOwe3DNIlswfqNGzp+IAvSVnQao0PrOoY3Cjzgo05tudcCpEyoYsMsqu0gPSkdX1EDUMoqktjJJGPNRjh5SV0FzoVFc4vua76GLLaCT0W6iwN6erDK+nSZANpI1BYsMK3vXy341cJiZtco+IdiEDOCosVkHTwwVkLggDdSW96l/iyte4ZjpFFZ7kri8tzFIZwupJSgZQQrLpRgwz3+bGRttWhqicHCTixhRRRUACqT8MU3C3BJ1pE0IG2nS7IxPbOcxjG/vV2imm1sAkl5ajK4DyIwna5SRSupJH1A4ypUjDsMEHY1Fb8owRgBTIAGhbuDvASy+N8kkt7/AErQUVPpZ7XCxk7jkKFgoMs2E1aB+GdKs6y6RmPOA6A5+YjYkjar9pwaGSzMSO5ilZpg22r8SQzbbbAM3YjOO9PaV8D9HVh/wpDp/wBD+tf0Gor/AA1cpynTbvrGz7v7sSUU4t+/ewtueSYXJPUmA1tIihlxGzyLM5XK76nUH1asbgYBrzPyNbuVZmcyerVIwidn1nU2Q0ZUbjYqFwNhWoqG8u0iRpJXVEUZZmOAB9TVarVHomRsiYDHaisEObLy9P8A6dCkdv4urkN6/rHEMEjyCxANeJOA38i6ZuKzEE+oRQxxbZ7Bl9S/fNaYYCrJXehHMjXcc49b2adS5mSJfGo7tjwq92P0ArPn9o9v+W3vnHfUtq+Me++DUVhynbwydYh5pQMCSeRpWUDPyls6e57Vf4DxP4q2hnC6RKgfTnOM+M+d61Q+HU0us7izsp3P7SLdULLBeO/iP4aQMf1I0gfrSrh3NvEL/qC2FpbBcArIWknTPlk9IX6ZHithms3zRD05rS5TAkE6wMcfNHL6Sre4Bww+oFXQwdGPC/aLMypxDhF4sbSScUuWfbSqLHGpc7KuAvYsQKnj4VxG32tL1GQkkpcR6gCxySrLhvmJOD704m/EnVfyxDqN/qbIQfoNTf8AjV8nG5rXKnBQULb6+nv6lk3lgo89X/Hr3nP7HgtxeGeK9v7tZ1zrjR1SIoxOiRAo3QgdvfINeLbkj4bY2VreqBpDsenL92D6kJ+ox4rZDhxN38TqGkQdFQBvu+okn22GP1plUVFLYpMBZ8lQzMRLw4WyY+ZLklgfGlVGB/771Hw3g9/aXTw299IQI+rEJz1ImXVho2BOVYHHrXuGH1rodJJGzxFAO4tXLfTMiaf54b+RpSipKzQEcHOd4F0vwuZpV2k0PGIvujM2WB748dquWH7Q7J3EUrPbSnslyhizvjZj6Tvt3pNzfYXYimliupSoAPw6RoGKgjUqOo6gcjODk/arPGuM2bl4Jo3nC7OqW8kyqdjpYqpCt2JHftWWWBpS2ViWZm7VsjI3Ffa5lHwaW0TrcMuzDEV6gtrhS0LHc49ZDw5zuBTngfO63yQxwtHHcSR63V2/s/B0qcGRs7gdsbk+Din8PqJ6bc+XaWwTmabiHEhGQiKZJW+WMe37zHsifU/pk7VPZLIEHVZWfudIwo+g84HbJ71Hw/h6wghclmOXdt3c+5P/AF2HYAVbrPUnBLJBd/F+i9slJx2QUUUVnIFa/wCHxzqFlQOAcgHwcEZ/kSPsTU0MSooVAFVQFCgYAA2AA8AV7op3drAFFFFICG6ukjAMjKoLKgLHGWY4VfuSQBUxNY7nSwF5Klv8TBFoR5NDeuXqEEI4TUuNC62Db74ONqgtOWJZZRcyGEvJKkjMpYgxG1EToMqMq0nq0nYjB71oVKOVNu3vQVzZ21wsiK8bBkYBlZTkEHcEHyCK+yTqpUE7udI2J3wW8dtlO5rnlvyJcKlshMarDEsWI5NOGVsmdSYWIkcdwNJyB6jmrUXKZaNEhkiS4innM0qEl16sc+gZxksonibScAAfQU3Rp/8AoLs3uaKwnDeUi0idRbfpxzBpLdHZ0UiApndR63ZlcggbYO53O7qurCMHZO40FLJvRdo3iZDGf9Sepf8A8TJ/Kmdc55r4415O9vatiK1Gu4mQkNqwR042HZwpYkj7e9aMDTdSpk4NNPv28bFlP5rc9B3zHzh0pDbWkZubvygOEjzvqlbsgxvjuaTw8qPcMJeKTG5fIYQAlbVCO2lPz43GW7+RTngfBYLWPRbppB9ROcsx/eZjuxpjXUo4aFJabmZti3mK9NvazSxgao42KDG2oD0j7ZxV+HOldXzYGfG+N/tvSjnME2NzgE4jJwNztvVi74m3Sjkt4jcCTGnQygaSM6ixPy/bJrQIq8X424k+GtYxNcaQzajpiiU9mkYZIz4UDJ+1V+XeVTb6TJczSlSxWMMUgTUScLGDuBkgBiw+gqnacTa0nuGvITEk7iRZlPUjXCKuh2AyuNJIJAXB70zm5utAQqSdZjjCwK0x3GRnQCBn64oAe1lOc+JKDDGqSu0c8U8miNmCRo2SS2Mdt8ZzVoc1qh/rNvcWyHtJKq9P9SjNo+7YFO54llTBOUbB2OxGx/UH/cU1a+o42vrsK7ON5bfqQTKjzN1eppEowdguM4OFAXOfFU15ZR5M305umYemJ8JCNPlYQcE/U5ppwjhAt2nKN+HK/UEePSjEevG/Zj6sbAHNZvmrpXknStUWW8jHpnBwlsQwOWcZGrI+QAk+cA05SzO5Kcs0mxm/K5hOqwmNsfMRBktj/wDbJGg/VCv2qtZXnErgyoPhrcRyGPqhZJCxABJVG0jG+Mk+DgHvViw5wg06blhBcKMSRPkHUNiV29akgkFc17HH5p8iztmZfE0+YYu47AjqN5/KBt3qJAu8V4wluEUh5Zn2SKNcyOR3OOyr7scAZ71X4Bw6QSS3NwAJpsKEB1CONfljz2JySxI2yT3FUOVVka9v2uNDTIYYgUzpVDH1NC53xqYk+5/SmvEOMPFJp+EnkTAPUj0Mv12Lhsj7UAVeJ8Tmlle2sgodAOrcOMpFqGQAv95LjfTsBtk70x4XYR2kARThEBZnc7sTuzu3lickmkfJvEFFq8jatUlzOdJB6hYyNhdJ31BdOx7DFeouVWZTmeeLLB0jEnUWPHj8QMGOd/YHtU4w0vLYthT0zS0Xi+wi/oxHdSGSbXKmosrTHLEZ+WNMBYY+3qxrbHcdyy43ypbXMekxrG6/2csYCSRsPlZWG+xANfDwGUn1X10R7DpL/useaW8wQXFjA9zb3EkoiUu8NwwdWUd8MAGUjvtscUSnfRbCnUzaLRe/E0HIHHjc25jmdTdW7NDMMjUSh09THcBu/bvmtRXMl5QlhaO6tZUF6Gd5ZHU9OUS7shUHZAcae5HvWo5V5na4kkt7iLoXUIDMmdSOp2EkbeVP13FcPF4RwbnHbyCMjS0useOQTOUjkDNgsBgjUoOCykjDqCQCVyBkVfkTUCD5GP51iW5QnkgihaWILbwNbxMoYl/kH4g20qVj0sik51HcYxWWnCMk8zsSZtuoNtxv23qK2u1kVWU7MNQyCpx9QcEfrWR4Zy+JJI7hIrJoioQRhSY4tMjszxegAs+fVsu6KckbUm5V5UZjGwELRoLZlugp1OsceCsfp+Rt1OT2LbHNWdDCz6wrnQrXikUh0q41aBIVOVYK2QCQcEZ0nv7VIL1DL0g2ZNAkxv8AKTgHPbuDWJh5HmjTEZt9TWsdszFTkdN3LBfSfTIjaCfy4BwcAU05R5ZktHUsyFRE8QCljgGZ5VAyOwVwv8NKVOkk2pBdntOEzI13H043juHeQS9Qq41xhQpXTkkEaQQcacdiMFDHwSaJ0Mk4SYsmMTnWY1tBE4VfzHrDVgA52Peui1jr3hV0txM0USv1p4pRMSh0RKEV42DepSArshQHdvG+ZUqrbd9AaM1y9wu8eJ2RG14kjYO0kUeZIIlVkMgLsFZCWyB6mbHkUy4nyretDNHEyqZJeoGEmlwwtookbVpOMSIxONyMYIr7wzhN1cBC0krRJcLCCs0iF7aFZh1ScqxZ3dQxG7BQckVPccJvi0kf44jzdESRzqGIlKmFUDOCGUZX1YA8HfNaJVOve6FY8XfK11rnaMKvVnjnciTDSIIlRojlSAeoC+dwdhtnbX8v2bw28ccjMzKNyzB27k41ADOBtnHivnLscq20SzqFlC4YBi3k43ZmOcYz6mwcjJ70i5r4rJw9NUTiQzv04oZCS3VbtpIySgPdT2zsQNqqipV30d1fh9e8nCN+J6/aReSi3SC3fRNdSrApHzBWBMjDfbCqd/8AvFQ8scvJZQNCmCpdm2XHpbsDuckDbPn6VQ5W5ehGLqRzc3Z+eeTOpWxgqqn+yAyRjANNOMcMaRklhfpzx7KTkxsp7o6gjKnwe6nceQerQodBHLxK5XUtdCCDjUFvGqXE8cTKTH+I6qTo2B3O+Rg/rTKwv4p01wyJImcakYMMjuMikfAOFSJNK92IpJZhr1KmVQA4EQJGSACN9s70v4pOYb/HDwr3DKouLfBWLR+WZ3AxG6g421FhgY7VpqfNfnqSrfNdcdfuNJY76aSUrIttGp0RK0ayGTHd332Q+FGDjckdqvcucLNtAsTMGILN6RpUamLaVGTpQZwBk4FKLzjN5akTXcduLbJD9FnaSPbIfLhQ6+CoGR338OI7eS7ByXggIGkqVEsoIB1Z36S74xsx3+XzCxWlc+3/ABmGNukSXkYbQxqZJCPJ0rnC/U4FLeXOB3SRSaDHbdS4llCvGJHCOQyg6ZAqkHVt6ttPan/BOXrazDC2hWPVjURks2PdiST+p8mmdSUSSiZ6Xl6Ygg3sjZ/K0UBjP0K9MEr9M5+tZe35X4jFI/SYRQEDTFBcDQG8sBLC2gHvoGw9zXSqMU7IeVHPhyTeTENcXh0+YSZJFP0Yo0QYfTSP1prDyjIvR0XCRrCxZEigCR5KldxrJbAJ7nvWsxRiiyDKjNywXkW7JFcr5KfhTAewViyuf4k//eV5fzFIWu/iVEDuttA0EjaEYn1Fo1YSHSdI3Olfvmum0ZpZQynOOIcwxW918UrN0pUCTxujxSejJWZFkVepgEqwXJwBjOMU0m5zt9BKa8jGTJHJGi57Fyy+lfOacX0vxYaGNVaI5SSV1DJ7FUU7O3jJ9I+p2pPxEDhau+l5LRlyR8zRuAFAJJwY392wEPnBGmzIoay+3qWdGqes9Xy9fdzzy3Fi6umbD6hHIsoXCMHX1FT2xlQO+cAZqPinNKySraWTq9xISvU+aKLSMuSezuoBxGPpnAqg3BIJLtIkcizmia4MEbgQvIhVT8v5SHBKqcEjJ851F1wSB0SPphVjcSR9P0aGXsV04x7H3BquUnJ3ZTObk7s+8F4PHaoVQszMdTyOxZ3bGNTE+f8AYUu/aCf/AE27/wDon/qtDWW4zbLxC5Nq29tAA84BI1yNvHESN8BfWce61EiTx8zNJk29pPPGpK9RTGqsRsdOt1LAH8wGD4zS++FpfyLh5LS+jH4bMDFOuMnGDtLHknIBIOTvvWvghVFCooVVGAoGAAPAHiob/h0U66ZoklX2dQw/3G1AGc4RzheR3EljeRo05UNbzRgiOTUdI1DPpPc/wt9M7zhtoIY1jBzp7k92J3Zj9SST+tcb45wQqJLuwQCKCRH05Zi/RbUxjBOFUEY04wRnH17DwjikV1Es0Dq6MMgqc42zg+xGdwdxXM+I0VSSUVvq+3gaJLL1ePH39DGJydcjojVF6FRdet8wlJ3lZowFwxkRghyVxgA6htVe15HultxGpiiISNGWN2KzlH1Mzkx4XI9PyvnzkbV0eisX+VMhZCrljhrW9ukTkkgsd3141MTpB0J6RnAAUADYdqa0UVRKTk22MKKz/O9yY7dCHaMG4gV2VipEbSKH9Q3UaScnxWabme7iCqgDIWlMUtwNPVVZNKJnK4JGcNhmI0nB3zbToOcboVzotFc2ued7wFspBEvWETCQZaEGdIgxGsFwVYtkhB2xkb1suVuIyXEGuUDOuRAyqVV1R2VZFBJIVwAwGT37mipQlBXYJjesHzpcqOK8NWV1CaZioJG8hCqv+xIH1rW8d4vFaQSTztpjjGT7n2A9yTsBWI4dwL41prviEQ1XChEhJz0oQAQufDk+okdjWn4fSbnn4IUmMuYuGyupa2CCU+l9TMgdMEFSV8+xO48EUp4Zxm7t1S3uLWSZ1UBJI3jzIB762XLjzjOe+1XooL+3ASMw3UY+VpnaKVR4DFVYSfcBauWtvPJqF4INBGyR6iQwOdWs4/TAGO+a7qmmrSJKomss9fNCy55qd2W3gglju5OyTx4VF8ykqSrKPYNuSBtmvXBoNKtDYqWcsTNeSKdBfPqYnYzvnOFT0jGCR2KfgMD3E0t1KLg2hzCrK/qeND6WyvrMXckrjVkE5xXSOHiMRIIdIiCgIExpCjsBjxQ6dteAOk1ruihYcuwxt1GXrTeZ5grSfYHAEa/5UCj6ZJNN6V8V44kDLGFeWd90hiAMhH7xyQEX/MxA+teZuCyXCk3ziOEeroxOVGkf4suQWHkqukd86qV7EbpBccfiBZIiZ5l7xQ4d8+xPyp92Ir1Ba38oBc29sPKgNO+P9WUVT+jfrVCx4qWTo8Ht41hX0/EOum3H1RR6pz9dlP7xqx/RMS//ADlxPcknOlnMcQ+gjj0gjc/Nk9t9qzVcVCGjZG7ZHxLhNop/rvEJT/le6ECf+MXTyPvmlUthy8fmntif816xP+8taWDl6ygQ6beBFG5JjX+ZJH/NUI8TN/VbeFIgM9d4hgn/ACLsWH+Y4HbvVMcXm1S8SUablqKY+Hcug+ma1B2O14w+397TSz5XsZFPwl1Og7fgXkjKPsC7AfyqnNaWbnTNM102QAkQyAf9MI2+7HtVC+4dYIUQ8Ll1ZIjwEV27nxJr079z9KsjiE3ZJt++diappu0Xd9g3uOCTW6tJDxR9KjcXSRzL/NdDj+Zqq815IIzcW7tbsfV8P8zDwXRm1rGR3Vct2B9qSRcB6arJ+NbvqLLE8D3EC5BGl/mJ7n1Arudqb8F5gTqi2YrBcD0xNGzfCSsRkLpJ9DHOdBAPsWxWqFene0Xr7299hO8KekXrz4Ls9ftzHvB+NW05McEi6o9jFgo6DxlGAZR+lNCKpXvB7e/3mjKzQtgSLlJUbGcq43KkHPkHsRnIpZbXE9pNHb3biVJSVguMaWLAZ6cg7ayASGGA2CMA4y766lN9dTM862SWt5FeQoI2jjaRwiACVdaJIDgepwjgjPsK29JuaOHpcXdokg2QSTdyNWgxAIR2K6mVj/oHgmnNRe5B7inmHipgVViXXPKdEKeC2MlmPhFG5P8A2aOGWcdjbnqSDbMk0zYXU53Zz7ZPYeBgCkfEuJrFxKRiGlkW3SKCFDlmZ2dnIGcKMKmWOAABU91Y4Q3PFJFKxkOsCZ6KEfLt3nkycAnbOMKKQif+lZK9RbK7aHGeqEQZX94IXEhHn5c/Sq/NFqlzFHcW0riZxpieKQqHQ5ZlbfGjGok4yMCmPBPiZXM856UZGI7YAZAOPVI3mT/KNlyRv3pZyssaXdxEpbClpYVPyhJHIlK/TqqR9se9WQX7nwLaSXzPZefBDC34hGOGiaJGMfw+pY1XLbrsoHk5OKznCOVbnhtuk1rclZlUNPC+n4eUgAaew0NgAa+5/WnnBZvhJntZQVR5GktpDnSwkJZo89ldWLYXbKkYzvXv9oLj4CaP80umGMe7uwCj/uqpJS+bUrbbd2ajlrjSXttHcR5Acbqe6sNmU/UEEUzrBcpp8LxS5tVOIp4VvETOyvqKSaf9R9R/St7Xn8TS6Ko4osTugooorOMVR8VYz3MWjIhjjcYPqbWHON8AfJtv5pPa88oyxEQTu0ixn8MJp1SRdUKNTg50hjk7bd9xm7exWQumd5Sk4VNai4kQFc4TXGrhGGWwNQ81BDa8OhZI1ZFaMgqvUYsDBGY+2rJ0xkjf/kVqioW1ixFZOZ4rhwJIWe3LWzwygDGuULJEGBcMGL6QNsA4yav8B5oFyIgsMhZo1kkIC6IterSGJYEk6TsobG2cZFLeELwrTbTRuqhlj6KvM4B0BUjzGz6Sy5VQxBIJG+TU1jJwqOWMRTxrIgWJVW4YasFlVWXXiXDMyjWDgnHepSjFqyiwIP2jDXJw+En0SXQZx79NWdR9sgVNxn4o56LwxRhdTSOrSOMZyAgIHbfJJ+1Uf2mJKkcV02kJa3Cy5QMzBD6CzDyoDZIH86jvLu9fHwypNGyhhKGjjjIPhc9VifuK6uCglRXWQ3TW7kl9/Q+RcKuQizW1/LMxAcLMIzDICM49CBkz4YE49jU/F7hprSPWjxGWaKKSMnDBWlVHXI8MMjI7g0v5NVumbSV5Ip7cBTCHGnR+R1IUM6Y2znuCKqcU4ffCMtJHE4iIlYpPO7S9Ng2lUbAjJAPk48e9a8sefgLLBfu8P6Oj+lFA2VQMDsAAPb6Uj4xxuKCIrbvD1WbQoDLpVnO8jgH5V3ZvJxjuau2XDbV1SVIYyHUOrFAThgCO+/bFLuYT8NPa3YjLQwmRZVjXJRZAAJQg+bSRvjfSzYBqd4pE7xS4+/uX+BTWtqp0PJNK+8k3TeR5G9yVU4Hso2UbAUm5k4h8XdJbtFO9ukYmeALpaZixA1hyp6K4yR2YkA7DB1I5rscAm8t12Bw0yKd+2QxBH61nuZ+OcIm0M90rSx56clo7PMue4Bh1HB8q21VTs4tJeJBSgv2+P4Q0XiVxp9FkygbDXLGgA/hLYFVIuOTuwVWsVYnGPiNbfbAUb1k7fhT3wV4oJWj3xccSmeQkZOdNqjBSDtgvjOO3vd4xybbxxFpJUBGSF+HtVRtKk6QnS+hOc5+tZI4RPgvH+WTU7uygvH1LnELiWXHXlhC9cQx7FY2k31EqWzKFI0hcgE5z2qbmN0gAR1e8nY5WJiBGi9tTIMIsY+uST/tnOBcBmW5kg1xxyNCWiSWNp7aRNWZQA764nyy6lU4OxxvgPOC8CaUTMjC2lWQxSxKqvDrQAB0BAYKylWxnzWXGwqQV4pabcEV16kpXyrbZcCnFBdyqqM65Y6REhdIgBkgARvHtgHOon2rynCXjZ8rB1NWCHhLYGOw/EyAdjsabXHBLtATmCYDfSA0TefJLLnt3x5pBJzDGjmMqiMM/PcWyLkZ7nq53x7eRXFlVx2W0d78LWtyObOeLjGy3fLaxch68YA6pVR2VZZQnvg6mZgPoDVPi3EGubYw9C6ElwjNbusrSIzx+tWXqFe2nPvjtmvdvxa01s16ySoFBjigc3MZILZL9MY1Y04D+keM+M9bXduOo/SIjdpGGnpSRRqxJUqulekwBGXUg5AyGxXXwOHryjmrPXltY34bD4mcbtXOhWHOVqZVlkkWBmi6c8cx0PHJGw0ppPckySYxnOBirnFrhrpocIUtY2Fw0znQSU3QBT6lGd2LgbDGN8ijPdR2zF5B1rsx/IpUsiIPzO2kRxg7tI2Mk/QAcz4hxO7mlSRZluVIXCXCrpL/MTFEpX8PIyHkAOAP17crX0CtUp07ZmdO4bJ15pbnB0HEUBIxmMAFnAO+GcnfyFU9sVevbtIY2klYIiDUzHsBXNm5r4kfT1bUSdhGsEhlO2c4ZtOPGrOnY70mj4zcLP1rxTfJEdTIQ0fQb3Cf2bMAAR38YO+ahZmdYqlJ6SOi8p2RZ5r2SPRLcsCoYYdIVAVFPkEgaiPc/SvvG9Mt9ZwsfSokudPhmTSqZHnBcsPqoqPl7mR+IOJLZQlquQzyYMsjbjSqqx6ajY6m3PgDvVLjPD/iuJAwyaJba3BEg3CSM50qw7FWUNqXvj2pF5rb5HaNljIViMBj4zsT9wMkfXFK+KcDJ6ElsVSW3BWPVkoyEANG2N8HAOruCAffM3AOL/EKyuAk8TdOaPOdLe490YepT5BprTzO1iWZ5cpmL/j13bx657ND6lQGOcFAzsFUtqQFVydzg4qxYcImkmW5vShdM9KGMkxRE7FskAvIRtqIGBsB5rxzXP1DDaIfxJnV3A/LDGwZ2PsDgKD7mvHN/4KrfxuQYMawDlJISw1qV7EgElSN80iISYXjtoT+e1mQfowb9PvW+rCci2kl1O/E5lKB06NrGe6w5yXYfvOd/oPcYrd1w8dNSq6cCyOwUUUViJGe41y71XllBJ1wtEYl9Ak1DA1tnDae6kjK74ONqg4byoY1tS0p1xAmVkGGldyzSZbO6M7FipB3wdiK1FFXdPO1rhYyFtyKi9HVJ1BHEluQ6AhooiSi4DDDDJBbz7DAqU8lqV09Vvy/lH5bn4n39/T9t61VFDxFTmKyPMiBgQQCCMEHsQfFc15U4aI7+7NqWjsoz0RDqLIZgdUjKD/ZqCdOB3/SumVz+9jex4npU/gX+t1Uj0pcIoz2/K4GT9a1/D5pTafEUzzzqCNDxwz9aMExTxRiQKT3jdVOso3nYjznIr3Zc5RFFNxFcQOR6ke3lIHg4YKQV+pxt3xU//wARvYz+JaJIP3oJhn/wkC/81T45zbLFDI8VnPlELFplCRqB5J1Et9l3NdgrLvChJHGrWEsU1sd0ikJ0qD+WOVclUG/oZWx2GAAAyh47INpbWZXH+HplQ/VWyDj/AFKp+lI4uEXNuDLayRuz4eWF10RO5HqaMjJiZvOcgnc7kmrH9JtG1zbXEJ8to6sQ/jjzt9cCncabL8vMts2zRTlxsENrKWz7AlNOPrnH1r0nG37RWU4Pu3SjX9TrJ/kDVBucrIDIuFb6KGZj+gGc14bjs0wxaWsmT/eXAMMYB84Prb7AD9KLjzM9cW43eIFDpBbrLIkCyLI00gaQ4BCGNFz4ySQDvg4wUnMnKyQEXsRkd4gep1ZGlJjKsrkM5yrAMxwDg77ZxibjEd209lDcNbmNrlZNcayK2qENKF3JHq04rUcXi1QSrjOY2GB37GnF9ZEoPrq/MRc9H8KC4jdkZJV0OhwwEymPI8fnB39q0/Jtsi2kTJq/FVZnZmZ2Z3UEksxJPt9gKyXONuzxW1nZxqzyMDGmcKqRLqDE+EDaBn6ildtzrc2VyltM9ubeAxxOyK2gL6UbDk51KSMnGMgisWLpzmtCHEl5z45PczXEUSq1vbJI7ozlI5BF87SlfUy6/wANYhgNhixxtSKHna6t9NtPbQW4IGDDEE0gkKNPqZWAOxI3Gan5ejW5e6uChKvKxQnXjBZ3II2yQXUEHIyCKp/tIliKKrPiQE4VQWZg3dcZ8+kj6gVZSwycbNFtFtTTSvbXXYkv7NJTllBk/f7OO++oeofz3qi8rxSaX31ZwR/er5XGdplB/iG3tjR8r8FmvIw7KYVOxLfMcbYXHYfX/unfE+RBIhQSZ++xBHYgjsR4NTnBwSj9z0WJ+JYKDyqaUux27HoIbS4V7YWqIgSSdAzouDIixtKyyN/eFiEyTuVk3HkrWihmRo1kQXSOzRuJMetjkFSO67AadwMYpZxqKS2zHt6ZisnfCyKhPUUDsJYH1Bc5ypUfKBTu8tRdwa4PTPErBFjYAK2QA2e4UgbeMGrobHg/iks1dTjpF7cl+H5FDit3K2lpBouLV1aTpjWOk3d1B3IG2e36irN879e5eFiA0MLdQDQACwy5Lek+jO/cDAxmnPBJElgGVYOA0L692yvpYavIz581XaeS3jito06syx4LHZFxsNWRjfPb6VN3OYqivZLVcOFt/PzELsUdri0JgYwsWJACThCASUDZXOSQ2xq7yfzdDa3Jilg+EWVFMnUY4WRQ3r1EZfqAjJbByO5zmqjQmWK7kkYNJFkZTsWG+cHfC4wF7fMd806uOGtcrbB1GnpkyMDg7qRgY205Of0ocbm2njHR6r1Xlpc1/EuF9ZlubWURzhdIkGHjkTOdDgH1L3IIIIPY1EOOXMQ/rNnJ/rtiJ17d9PpkH20n71i+E8umMyC1uZYHjYrlDlH1AEakOUzvvgDZavtc3buI+IXb20LHSJrVFCZYbCRmy0Rz2OMfUVVLqm2j8QoVZ5E7Pky5YWM0+tY1nTrH+s3cyGKVkGcRRId1GDjOwGSdyam5pjSc23CrcZ1OhlRDgR20ZBbVjtnYAeabD9mtvt/Wb7T+78S2DWh5f5ctrJWW2jCajlmJLOx/zMxLN+prn1cfBR6u50FEbAUUUVxiYUUUUAFFYcc23CSXbvGHt7frltMMiFRCAV/FZjHKz7jSoBXuav3HOWiVYmtpjJhGdUGvQsrFUPpGD2LN2wOxPar3h6gro1NFYzg3NsxAM8QJYTTkoQFjhhkCH6u3nbvv2qwnOeWSMWz9aQx6Yy6fLLHLKjFgSBtC4I8EeQQaP8apwQXRq6zXP/BHurX8Ha4hYTwH/Om+P4hkfrVK1531mSTpYtxbQXCEk9QtOXCoVAbJJUKAoJz76gBe5d5kN3NhVKR9BZNLKRIH6ssbA/bp9sA/8Bxp1Kbz22C6Ys4JzbbXIVeoscxHqgk9EqsPmUqcHamvEbJJ4nikGUkUowG2xGDvX3nPl+2u7aUTrCrFGCTSKv4bEYDZOOxwe/isZb80T2lvGt3AUVQIxdASyQsEAHUPoDAHwD3967eGq9PG9reQKlJ9nPgN1S/t0+aC5RBgaswykDsWfdM/oM/So05xyit8NcKSSuWRmjGPOqIPlfqBvVeLmThz4aa+ilPcBm0oPtH2H8WT9anm/aDYK2hJjK2M6YY3k2/hGK1dSP18vf2H+nD/AKfh6vwLFpzVbAESXSM5PyiN1I+gXGo/rvV7h/G0nkKRxz4Az1GieOPPsC4BJ+wx3pd/TGMkYtb4g76xaS4/4zXi55xxgR2N/Kx2A+GdBk+5YAAfWqnNN3uVybbuaYik3NPM0NjFrlOWIOiIfO59gPb3PisxPzPxGaaW3jghtHjA19ZzLIFcZVlCDT2x3Jrxb8BijLTXMhmmbZppTgjzhPEYHgLTWuwkm3ZGSnvbyFw6TutzODC0KqAYLdNPo1sD0nPfA3xgncimawxyWpjRB8RO4SGNzq6EUO7SuezszMW86iV7kU84ly/HMq/N6cket1bLfM2vc5bYnVnOB53pHawRWs6mWdtaAqnWACrq/N6Mh3I23K7U503OWj0NOSM03fXu/sZR8tQRQ9PDuwBYyszal8kgg7bjYCqX7M+WmupZLq5IJGFI/MCQDpz+TYjJG+Puas8V4qCGiiV5WZS2mPGp/Gt22EceffdsYxjuy/YtJ+DcjOR1I3/V4kJ/4q6TVNWW/vx8u0pxc+gpWj83l+fLtOixRhQFUAADAA2AA8V9zQxr4jAgEbg+ayu55xtvUxXN3BTLdxqmn+sxld9l6kGXQnG/qRpE1dxsR2rI2dhcWMiI0bgFtC6xpDLkkIWwUJXJZSp3AwR7dM5gAEti5Hy3QGfbXHKn/LAVzfn3ik93eCFDhC7wJvgAKdLt5zupyfbAxsSZRvwNmSNSh1zRRXkWrpq8ervoDDPffYfXevHG7OSZAsbmP1AsfVnSPy7YOfv7fzQ3HDRYpHJGkUiRqNQdSZz2/s23x32UD9a0tzcERGRVMmFDBQfm9t+2/wBferVc4UoqLUoar+SjwzgsUBzGCB0xGVPY4PzHbdtzv5xVu9vYYQBI6op9Kg+fHYCo7e6WeHVDIPUmVYYJXPnBG2PrSOG8kYS2l0sRlCKUd89ObbOTsPIOcf8AVSCMJTbc3qt+faNOT9DRyCEAxiZtJHy6dj3IH27bYxv3p/cwI6OGww0kEBCwI399jSjliPMbSMAmt9Sg6SuAAvcDAHp2+mKcXDhFZsKAo1MPlIGPuQR9RVbMVb/e2uY6/Z9IW4bZliSTAmSTk9vrWgpByCpHDrTUCD0lOCMEZ3A/QGn9eZrf7JdrPoUdgoooqoYUUUUAVW4bEUkjMa6JSxkXGza/mz7581neJ8Stuo8r2jyfDssImCx7y6l0RLlwxOt1AJGkN5HetZSufl62dndogTJ8/qYKxwBqKg6deAPVjVsN9qupzSfWuDEtjxiDqpHFZSdUJMrL+EOmFkXqKxL4IZ2VvSTmk3CeZLKGG2ZrLpSPGl2UiVDoDAxK49WW9OsBVBYKCMDYVuLHgsEJDRxgMFZc5JOHYM2SSSxZgCScn61Wh5YtU0aIyujZdLyDAyDo2bdARsh9I8Crelpa6O3b2isxRwdbK7kkhFlpNsqwPrRQF0sSkYIY5wBrBGwDDcHIDkcHWED4SOGJsaS2n5VJLEBRjPqYnBIGSTUvD+BW8Dl4YwjsCGYE5bLFyW39R1MTk5O596Y1XKtaV47cmOOmott+DoGDyFppB2eTB0/6V2VPuBn60xIr7RUKlWdR3kyUpOW5Vk4dCxy0UZPuUUn/AIqeOJV+UAfYYqte8UiiOHcaj2QZZz9lXJP8qrfFXEv9lEIl/fm3b9I1P/LD7VbGjVau9F9dPfcCg9xqT70sk43GSViDTsPEQyB93OEH6mvg4Ir73DvOfZziP/wXCn+LJ+tMkQAAAAAdgNhT/Qh/0/svXyH1V9ffvkYvmHlSe7kF0hit7hEMafM+pSc6ZCMDA8YBwfNZW5a4sXxe2rNkem4tw8yn/KcjUh847V2Co7idUUu7BVUZJOwAHmtFL4jVjaCWnJA5yatHTsOX8L49BcagrFXT5kkGhwPcg9h9apw8NNzOZ58lFOIYzsAB+cjyW759sfrr+M8tjieJX1W+kfgOFXrb4JZsjZTjAQ7+Tg7BV/RPikeQtzazDwZI3R/10HFdKOLpQ0k7S8vyL/Xt83l+fIjs+HRQ5EUaR6u+lQM/fHes5+yKcw3ktsSf7Iqc+Xgcrke2UYbewrUxchXsikT8SK57rBCq49wHJ1fY96Tc08iGwkgu+HFiY3HUV21MzMca8nJYsGKFR7ggbVCOJpzmoRd2zNOjKpFxW7NxxaQyMLdCQXGZGH5I+x/ibsP1PimUMYVQqgAAYAHYAeKzXJ/H7acHTKPiHYmWN/RIGH5dB30qNh/OtRWibXyrZHKxHVtSWy8Xxfp9DP8APKf1XX4imhmP+mOVGb/YGuX8T4jov8hWcxzTtoUbnU7IoHjJYePeuu8zWXXtLiHODJE6A/Uqa41dgXUlxeQIy/Dxw3GnVsVYfisPKkFifPbbvilHTVk6Ec9Jx7fFDS64LdXgEksiRkPqjiKatGdjqIxk48dq1FxcLDGrORpGlTgbAkhe3gbj+R+9JuHXxjaU3JKyyHUqH5CuBpVD2J75x71X4nfPNaFJLeQSugIUISuc5LZ32UAEqd9sY3q9bnGkpTai7ZV/PId8N4RFA7tECoc6igwEBA7gAd9u9QcdgWTRGY45JHyE1gYQgEl/pj6ecea9rxEkfhoWIxlmzHGD2O7DJ3PgVHweSSV2a1j+KlICmVfRboBnYSHOoA5yF1H7bVCU1FNshCFWc7xV5e9+XeMY5CjrGx9LoQhPfUgyQdu5+YZ92r5Y2R4lIYlJ+DjbE0n+K3+FGf3e2s9vyj6XLvkiaSJnuJ+q4BdbeMdOEkflz85yMrnI+btWz4T0ujH0FCxaBoVRgBcbDHisOKxkeizUuxv6/k7eE+Dxi41qvzJWstrrj9rd9y0q4GBsBsBX2iiuCdoKKKKACiiigAqpxS8MMZcRvLp3KoUDY8n1so2++at1Hcw60ZTtqUrn7jFNWvqAo4fzNFIsZkzAZQpRJGTUVfGhvQzBQxOkaiCTtXu35ps5GVUuIyzEADPcscL/ADIIHuQR3qiOS4epFITqMccURDojBhASUO49DZJyR9PIzXmDkuNQg6rnQtuucDf4aZplP3YsQfpWi1HmxajKLmW0ZWYTx4QAtvjYnSO/fLekY87d69rzDbEqomQllMigZJKjIJ28AqQfYjFIOG8lt0o+vM3VjAEegJpj0yCXbK+vJVQdXgbYO9XIeTkVJlE0oM0TRu40hsvJJKzjAwCWlbbGMAChxorj7+wajCHmCKSWGOI6xKsrB1Ow6JRWU+Q2XAx4wapXvHLd+qk8rQLFMYidejXpjRycjcIBIMnbGNzijgvKMds8bo5/DMxChERMT9MsAqgBQDGMY8E5z3qO95OV5JZFmkRpTIGICHCTJEjqNSn/AAUIPcHPcVKDpwneL7/f0Gm1qTcH4tZq0sSaIWjZw2cAsEALPq/MMHJJOfJpvYcQinBMThwp0tjuDgHBHcHBB38EHzWeueRopA6SSyGJjIwjGkaWkTpkhsajhCcA7ZJJzthxwHgqWqMq6SWOpmCKmcAAZCjfAHeo1XCXWzNsLtvUZ1meKc6QQmAg645klcOM4/CGfbcMdgex2xnNT86JK0Kqiu0JcfEiL+2MODqCAbnJwGx6tOrT6sVJHw6zu0SVQkkelVQqfQBG4dQANlIdRkd9sH2qMIwSUpaoQv4dzskgXVE4Z4oHSNcF2ecSHQMkD09J8kkfK2cY3r8N506jATwkRmOJywGoI0k00QDgnIGY13AOCSTgDNNjyla7nQwYlSGWR1ZSrSOpVg2VwZpBt4bHbaq1zy5Y26rLKTHHEEUmSeQRkI7PH1MvpfEkhI153IqxSo30TDUJudrdIxLIsqRtIYwzBBnSSGYLr1MoIPYE+cYrzPzpFGZBJHL6GmzpUNiODRrkO/YdQHAyceM7VL/RyyuoY9OXi0yKrRTOAyStqddSN6lLAHBJGwq1PyxbOZCyEmRZUb1tus+gSDvtnpr9sbUv0eKYajhWyAR53pPa/wBZm6p/sYiVi9mfs0n2G6r/ABH2r7xWQsVtYiVZly7DvHENic+Gb5V/U/lppBCqKqIAqqAqgdgBsBUl+jTzfult9Fz79uwtXVjfi/I5vzVcBeP2IkACdJtB7fiPrUsT5OyqM/vVutNZv9qPKbXsAkgz8TB649J0sw2JTPg7Bl9mApZyvzXPeQJGiabkLiZnGFXGRr09zqwSF27HPau38MmqlJRXDc5eKw0pyzLbjyRtmXIP1Fcs/Y5Zhri8jkXKGEQlSMbIzRkEfpXTuH2xjQKXZyNy7dyTv9gPYDtSi5Ag4hayKoCz9S3kIGBqIEiE42JyjAZ/eq3GxbpSsZ8LJRq5d0VhyddRemC6jZBsoniJcLjAUyK4LYG2cZ9ya9/0XvX2a6gjGw/DgZiBnOxaTAP3U1taK8+sdWStc1v4dhXLM4IytnyJbgh7lpLpxvmYgoDnORGoCA/XGa1EcYUYUAAdgBgV6orPOrOfzO5rhCMFaKsgpTwr8KWWD8v9tF/pc+tf4Xyfs602pfxS0ZjFJHjXG+cHbKN6XXP29Q+qrVuHktactpLx4eneWwe6fEYUUUVmIBRRRQAUUUUAFFFFABRRRQAUUUUAFFFFABRRWe59L/BP0i4bXDumvVp60ev5MNjTqzp3xmpQjmkkBoaRcQ4K6SNcWbLHM27o2ejNj98D5XxsJV37ZDAYrOcGv7xIznrMkUM8oXpkvMVlcRhTIC6gpjCtlsadz3NduN35iMmHMka3IXET6XKxI8TEFF1bkqPSAcHArTGhKLdmhXNpwjjaTlo2UxTp88L/ADjPZh4dD4dcg/Q5Aj5s4a9zbGKJtLGWF9W2QI5o3JGQRkBTjIIzil1tw97rrpclhJBNiC4RenKAY431KRscMzKRupC4IO9WbfjEkDrDfaRqIWO5UYikJ7Kw/uZT7H0t+U59Ig42leO6AUycpSxzDoOShaOTqPKwdG6zSztoUBXMwbTtgeMYAquvKdwsWkE5aFNQEzYaVJGbJ1AgrpIBGBkbbYGN9XPr3nGdLp4wmYxcqA4AwLdCkU+/uszD64b6VZSqVZ6LgDSNzYwlUTWE6mhQ5UbEgeCdyoOcZqxWGtOepZFDfDqiyMio7yAIpdmXEncqcLttu3p271BwnnWRYsTaHfZgxbAcvdzQaV2GQiquCNztn3qEsPU3YXRqHWW5JB1Qwdj+WWT/APmn1+Y/SshxngAsOJW97BlYJ2FrPGPlUyYWNwPbWFz9d/JqSLmmWKTMkmpc3qhTjBZLuOGEbdsBtOdhvk+9aXhFynErIGaPCyFkdA2RmOQqcMp/eTIIPtWrpqtG0lpHbT3qxzanHK9hr8Kff/ak3OtofgpHjBLwlblR5ZoWD6f1AI/WtFXx1BBB3B2NUTxtabWZ6Iphh6cNYo8W04kRXU5VlDA/QjIqSobO1SJFjjUKiAKqjsANgB9KmrI7X0LgrKSXJF7N12mDIU+FjRpFjdSgySF9LsZNQOvOkBTtnJ1dFThPLcDn3DuYOITCH+yTqyxox6TM0WqOZ5FKkjGCiAEnIJOQdqj4txq9kW6QgRqmtcBX6qhZFWOQY+YOMsR5DDHY10WirlXje+VCsc/u+Zr4YWNYypaUJcNGypJp6fTGncrks4yPm0ErUPEb26ieaSMOZEe6ZUwzKWEELIuPzDOrH64ro1FLp4/+QsYLiPM90xmNsV0I0pRjCzaljto5QO6n1SMy59th71ouWL6aTrrPgmORVVghQMrRRydiT2Z2XOfHvTuioTqRasojsFFFFUgFFFFABRRRQAUUUUAFFFFABSvma7kht3khMaupXeTOnGoBvb1ac4yQM4ztTSipRdmmBz2XmW6QyyKS2uK2eOKSIqUWTAklI1dkJJYZ2yMnAyZH5ivzpx0R/Y7iNpAwmuGh1AhxjCYcjffzit9RV/TRt8orCzlu9kmgV5QA4Z0bAKg6HZNQBJxkLnGT3q/c26yIySKrow0srAFSD3BB7ipKKoctbrQZmzFNYZMeu4tB/d7tPCP8h7zRj9w+seC2yj2vGI55IorQRSqw6kr7FUjJPcD+8dxgKfZiflwdDUUFqiFiiKpc6nKqAWbAGWx8xwAMn2qfSLdrULHn4OP1Dpp6/m9I9X323/WvhsYth009Py+kbZOdttt96sUVXmYELWiHOUQ5znKjfV3/AJ4GfepI4wowoAHsBgV6oouwCiiikAUUUUAFFFFABRRRQAUUUUAFFFFABRRRQB//2Q=="/>
          <p:cNvSpPr>
            <a:spLocks noChangeAspect="1" noChangeArrowheads="1"/>
          </p:cNvSpPr>
          <p:nvPr/>
        </p:nvSpPr>
        <p:spPr bwMode="auto">
          <a:xfrm>
            <a:off x="155575" y="-18602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0" name="AutoShape 6" descr="data:image/jpeg;base64,/9j/4AAQSkZJRgABAQAAAQABAAD/2wCEAAkGBxQSEhUUEhQWFhUXGB8WGRcYGBwaGBwcHCAdHh4cIR8fHygiGhwlIBwdIjEhJS0rLi4uIB8zODMtNygtLisBCgoKDg0OGxAQGzgkICUsLCwwNDQsLDAsLywsMCwvLCw0NCwsLDQ0LCwsLCwsLDcsLC0sLCwsMCwsLywsLC8vLP/AABEIALsBDgMBIgACEQEDEQH/xAAbAAACAwEBAQAAAAAAAAAAAAAABQMEBgcCAf/EAEEQAAIBAwIFAgQDBAoBAgcAAAECAwAEERIhBQYTMUEiURQyYXEjQoEHUoKRFiQzQ1NicqGxwZIl8BU0c4Oi0dP/xAAbAQACAwEBAQAAAAAAAAAAAAAAAQIDBAUGB//EADMRAAIBAgQCCAUEAwEAAAAAAAABAgMRBBIhMUFREyJxgaGx0fAFMmGR4SNCwfEUM2JS/9oADAMBAAIRAxEAPwDs1FFFeWLgoopFxrmIQXEVuEDPKjOpaRYx6WRdIz3YlxgD2NSjFydkA9opO/M9sNY1tlH6RxHIcuM5RcL62GCcLnbftXyPmi1Z0RZclwpUhXK/iAlBq06QWwQATkkY71Lop8guOaKz9jzhbyQxTMXiWVzGvUjdfVqCjJ04AJIGTtk4zsa9jmRfhHuemcJI8enO5KTGHOfqRmh0prh9AuPaKz3FOcbeIPhjI6MFKqG3/ESN9JxhyjONQXJB271PLzXaKoZpcA6s+h8qEOHLjTmMKSASwAFPoZ8guOqKAaKqAKKKKAMvzBzBNDdJDCivlEfRokZ21SaDhlOmMKvqywxXiPniNyVjhlkfqpGoUx4cSBysisXClD023z481pPhE6hl0jWV0av8oJOPbuTS+z5ZtYiGjhClSpXdttAYLjJ2Ch2AHYA1oU6WWzWotRPc88pCXWWKQuskgCIFLaIgmW+fDE6xgDc57bV6bnTQlw8kD6Y5zDGFZC8oCCQkKWB1actj2x7HDqbgFuzajH6tTPqDMrZbTq3BBwdK5XscDaqScGtbiSZmgBxLu2pgGcJoZgAdtiY2/eAIOQKsiqUk3l2393HaW5LwnjBma4IxoQRtHtgkPEsm+/uaT8K536kETNExdo4w8ihREs8kImCYL68YI3AI9QGe+NRZ8Miiz00C6lVT33CLpUbnwu1LG4LYxFCUiTSuhNT4AAUoMAtgkISobuAcZqEXTu9Baiq158URRdeGRZ3SFgg0Yfqo7B1OshU/Dk2YgjT23GdTwu+WeJJVDKHXVpcYYfQj3FLrbl2z6YVI10kqQVdtQ0Aqulw2pQoJACkAAkDuacxRhQFHYAAedh96jVdO3VVhq56oooqgAoorBc6XUy3i9KSRcRRsqK0nqbrHWFVfQ7FBj1jAG+3erKVPpJWuDZvaK55PzddlrnQERU0smuNg4USukifumQqqlRn8wyRqGK/MPM91ILqKJXRDay6fw3SdZFijdWGOwOtgBnOVOPlOblhJ3FmR0uiszzVOwe3DNIlswfqNGzp+IAvSVnQao0PrOoY3Cjzgo05tudcCpEyoYsMsqu0gPSkdX1EDUMoqktjJJGPNRjh5SV0FzoVFc4vua76GLLaCT0W6iwN6erDK+nSZANpI1BYsMK3vXy341cJiZtco+IdiEDOCosVkHTwwVkLggDdSW96l/iyte4ZjpFFZ7kri8tzFIZwupJSgZQQrLpRgwz3+bGRttWhqicHCTixhRRRUACqT8MU3C3BJ1pE0IG2nS7IxPbOcxjG/vV2imm1sAkl5ajK4DyIwna5SRSupJH1A4ypUjDsMEHY1Fb8owRgBTIAGhbuDvASy+N8kkt7/AErQUVPpZ7XCxk7jkKFgoMs2E1aB+GdKs6y6RmPOA6A5+YjYkjar9pwaGSzMSO5ilZpg22r8SQzbbbAM3YjOO9PaV8D9HVh/wpDp/wBD+tf0Gor/AA1cpynTbvrGz7v7sSUU4t+/ewtueSYXJPUmA1tIihlxGzyLM5XK76nUH1asbgYBrzPyNbuVZmcyerVIwidn1nU2Q0ZUbjYqFwNhWoqG8u0iRpJXVEUZZmOAB9TVarVHomRsiYDHaisEObLy9P8A6dCkdv4urkN6/rHEMEjyCxANeJOA38i6ZuKzEE+oRQxxbZ7Bl9S/fNaYYCrJXehHMjXcc49b2adS5mSJfGo7tjwq92P0ArPn9o9v+W3vnHfUtq+Me++DUVhynbwydYh5pQMCSeRpWUDPyls6e57Vf4DxP4q2hnC6RKgfTnOM+M+d61Q+HU0us7izsp3P7SLdULLBeO/iP4aQMf1I0gfrSrh3NvEL/qC2FpbBcArIWknTPlk9IX6ZHithms3zRD05rS5TAkE6wMcfNHL6Sre4Bww+oFXQwdGPC/aLMypxDhF4sbSScUuWfbSqLHGpc7KuAvYsQKnj4VxG32tL1GQkkpcR6gCxySrLhvmJOD704m/EnVfyxDqN/qbIQfoNTf8AjV8nG5rXKnBQULb6+nv6lk3lgo89X/Hr3nP7HgtxeGeK9v7tZ1zrjR1SIoxOiRAo3QgdvfINeLbkj4bY2VreqBpDsenL92D6kJ+ox4rZDhxN38TqGkQdFQBvu+okn22GP1plUVFLYpMBZ8lQzMRLw4WyY+ZLklgfGlVGB/771Hw3g9/aXTw299IQI+rEJz1ImXVho2BOVYHHrXuGH1rodJJGzxFAO4tXLfTMiaf54b+RpSipKzQEcHOd4F0vwuZpV2k0PGIvujM2WB748dquWH7Q7J3EUrPbSnslyhizvjZj6Tvt3pNzfYXYimliupSoAPw6RoGKgjUqOo6gcjODk/arPGuM2bl4Jo3nC7OqW8kyqdjpYqpCt2JHftWWWBpS2ViWZm7VsjI3Ffa5lHwaW0TrcMuzDEV6gtrhS0LHc49ZDw5zuBTngfO63yQxwtHHcSR63V2/s/B0qcGRs7gdsbk+Din8PqJ6bc+XaWwTmabiHEhGQiKZJW+WMe37zHsifU/pk7VPZLIEHVZWfudIwo+g84HbJ71Hw/h6wghclmOXdt3c+5P/AF2HYAVbrPUnBLJBd/F+i9slJx2QUUUVnIFa/wCHxzqFlQOAcgHwcEZ/kSPsTU0MSooVAFVQFCgYAA2AA8AV7op3drAFFFFICG6ukjAMjKoLKgLHGWY4VfuSQBUxNY7nSwF5Klv8TBFoR5NDeuXqEEI4TUuNC62Db74ONqgtOWJZZRcyGEvJKkjMpYgxG1EToMqMq0nq0nYjB71oVKOVNu3vQVzZ21wsiK8bBkYBlZTkEHcEHyCK+yTqpUE7udI2J3wW8dtlO5rnlvyJcKlshMarDEsWI5NOGVsmdSYWIkcdwNJyB6jmrUXKZaNEhkiS4innM0qEl16sc+gZxksonibScAAfQU3Rp/8AoLs3uaKwnDeUi0idRbfpxzBpLdHZ0UiApndR63ZlcggbYO53O7qurCMHZO40FLJvRdo3iZDGf9Sepf8A8TJ/Kmdc55r4415O9vatiK1Gu4mQkNqwR042HZwpYkj7e9aMDTdSpk4NNPv28bFlP5rc9B3zHzh0pDbWkZubvygOEjzvqlbsgxvjuaTw8qPcMJeKTG5fIYQAlbVCO2lPz43GW7+RTngfBYLWPRbppB9ROcsx/eZjuxpjXUo4aFJabmZti3mK9NvazSxgao42KDG2oD0j7ZxV+HOldXzYGfG+N/tvSjnME2NzgE4jJwNztvVi74m3Sjkt4jcCTGnQygaSM6ixPy/bJrQIq8X424k+GtYxNcaQzajpiiU9mkYZIz4UDJ+1V+XeVTb6TJczSlSxWMMUgTUScLGDuBkgBiw+gqnacTa0nuGvITEk7iRZlPUjXCKuh2AyuNJIJAXB70zm5utAQqSdZjjCwK0x3GRnQCBn64oAe1lOc+JKDDGqSu0c8U8miNmCRo2SS2Mdt8ZzVoc1qh/rNvcWyHtJKq9P9SjNo+7YFO54llTBOUbB2OxGx/UH/cU1a+o42vrsK7ON5bfqQTKjzN1eppEowdguM4OFAXOfFU15ZR5M305umYemJ8JCNPlYQcE/U5ppwjhAt2nKN+HK/UEePSjEevG/Zj6sbAHNZvmrpXknStUWW8jHpnBwlsQwOWcZGrI+QAk+cA05SzO5Kcs0mxm/K5hOqwmNsfMRBktj/wDbJGg/VCv2qtZXnErgyoPhrcRyGPqhZJCxABJVG0jG+Mk+DgHvViw5wg06blhBcKMSRPkHUNiV29akgkFc17HH5p8iztmZfE0+YYu47AjqN5/KBt3qJAu8V4wluEUh5Zn2SKNcyOR3OOyr7scAZ71X4Bw6QSS3NwAJpsKEB1CONfljz2JySxI2yT3FUOVVka9v2uNDTIYYgUzpVDH1NC53xqYk+5/SmvEOMPFJp+EnkTAPUj0Mv12Lhsj7UAVeJ8Tmlle2sgodAOrcOMpFqGQAv95LjfTsBtk70x4XYR2kARThEBZnc7sTuzu3lickmkfJvEFFq8jatUlzOdJB6hYyNhdJ31BdOx7DFeouVWZTmeeLLB0jEnUWPHj8QMGOd/YHtU4w0vLYthT0zS0Xi+wi/oxHdSGSbXKmosrTHLEZ+WNMBYY+3qxrbHcdyy43ypbXMekxrG6/2csYCSRsPlZWG+xANfDwGUn1X10R7DpL/useaW8wQXFjA9zb3EkoiUu8NwwdWUd8MAGUjvtscUSnfRbCnUzaLRe/E0HIHHjc25jmdTdW7NDMMjUSh09THcBu/bvmtRXMl5QlhaO6tZUF6Gd5ZHU9OUS7shUHZAcae5HvWo5V5na4kkt7iLoXUIDMmdSOp2EkbeVP13FcPF4RwbnHbyCMjS0useOQTOUjkDNgsBgjUoOCykjDqCQCVyBkVfkTUCD5GP51iW5QnkgihaWILbwNbxMoYl/kH4g20qVj0sik51HcYxWWnCMk8zsSZtuoNtxv23qK2u1kVWU7MNQyCpx9QcEfrWR4Zy+JJI7hIrJoioQRhSY4tMjszxegAs+fVsu6KckbUm5V5UZjGwELRoLZlugp1OsceCsfp+Rt1OT2LbHNWdDCz6wrnQrXikUh0q41aBIVOVYK2QCQcEZ0nv7VIL1DL0g2ZNAkxv8AKTgHPbuDWJh5HmjTEZt9TWsdszFTkdN3LBfSfTIjaCfy4BwcAU05R5ZktHUsyFRE8QCljgGZ5VAyOwVwv8NKVOkk2pBdntOEzI13H043juHeQS9Qq41xhQpXTkkEaQQcacdiMFDHwSaJ0Mk4SYsmMTnWY1tBE4VfzHrDVgA52Peui1jr3hV0txM0USv1p4pRMSh0RKEV42DepSArshQHdvG+ZUqrbd9AaM1y9wu8eJ2RG14kjYO0kUeZIIlVkMgLsFZCWyB6mbHkUy4nyretDNHEyqZJeoGEmlwwtookbVpOMSIxONyMYIr7wzhN1cBC0krRJcLCCs0iF7aFZh1ScqxZ3dQxG7BQckVPccJvi0kf44jzdESRzqGIlKmFUDOCGUZX1YA8HfNaJVOve6FY8XfK11rnaMKvVnjnciTDSIIlRojlSAeoC+dwdhtnbX8v2bw28ccjMzKNyzB27k41ADOBtnHivnLscq20SzqFlC4YBi3k43ZmOcYz6mwcjJ70i5r4rJw9NUTiQzv04oZCS3VbtpIySgPdT2zsQNqqipV30d1fh9e8nCN+J6/aReSi3SC3fRNdSrApHzBWBMjDfbCqd/8AvFQ8scvJZQNCmCpdm2XHpbsDuckDbPn6VQ5W5ehGLqRzc3Z+eeTOpWxgqqn+yAyRjANNOMcMaRklhfpzx7KTkxsp7o6gjKnwe6nceQerQodBHLxK5XUtdCCDjUFvGqXE8cTKTH+I6qTo2B3O+Rg/rTKwv4p01wyJImcakYMMjuMikfAOFSJNK92IpJZhr1KmVQA4EQJGSACN9s70v4pOYb/HDwr3DKouLfBWLR+WZ3AxG6g421FhgY7VpqfNfnqSrfNdcdfuNJY76aSUrIttGp0RK0ayGTHd332Q+FGDjckdqvcucLNtAsTMGILN6RpUamLaVGTpQZwBk4FKLzjN5akTXcduLbJD9FnaSPbIfLhQ6+CoGR338OI7eS7ByXggIGkqVEsoIB1Z36S74xsx3+XzCxWlc+3/ABmGNukSXkYbQxqZJCPJ0rnC/U4FLeXOB3SRSaDHbdS4llCvGJHCOQyg6ZAqkHVt6ttPan/BOXrazDC2hWPVjURks2PdiST+p8mmdSUSSiZ6Xl6Ygg3sjZ/K0UBjP0K9MEr9M5+tZe35X4jFI/SYRQEDTFBcDQG8sBLC2gHvoGw9zXSqMU7IeVHPhyTeTENcXh0+YSZJFP0Yo0QYfTSP1prDyjIvR0XCRrCxZEigCR5KldxrJbAJ7nvWsxRiiyDKjNywXkW7JFcr5KfhTAewViyuf4k//eV5fzFIWu/iVEDuttA0EjaEYn1Fo1YSHSdI3Olfvmum0ZpZQynOOIcwxW918UrN0pUCTxujxSejJWZFkVepgEqwXJwBjOMU0m5zt9BKa8jGTJHJGi57Fyy+lfOacX0vxYaGNVaI5SSV1DJ7FUU7O3jJ9I+p2pPxEDhau+l5LRlyR8zRuAFAJJwY392wEPnBGmzIoay+3qWdGqes9Xy9fdzzy3Fi6umbD6hHIsoXCMHX1FT2xlQO+cAZqPinNKySraWTq9xISvU+aKLSMuSezuoBxGPpnAqg3BIJLtIkcizmia4MEbgQvIhVT8v5SHBKqcEjJ851F1wSB0SPphVjcSR9P0aGXsV04x7H3BquUnJ3ZTObk7s+8F4PHaoVQszMdTyOxZ3bGNTE+f8AYUu/aCf/AE27/wDon/qtDWW4zbLxC5Nq29tAA84BI1yNvHESN8BfWce61EiTx8zNJk29pPPGpK9RTGqsRsdOt1LAH8wGD4zS++FpfyLh5LS+jH4bMDFOuMnGDtLHknIBIOTvvWvghVFCooVVGAoGAAPAHiob/h0U66ZoklX2dQw/3G1AGc4RzheR3EljeRo05UNbzRgiOTUdI1DPpPc/wt9M7zhtoIY1jBzp7k92J3Zj9SST+tcb45wQqJLuwQCKCRH05Zi/RbUxjBOFUEY04wRnH17DwjikV1Es0Dq6MMgqc42zg+xGdwdxXM+I0VSSUVvq+3gaJLL1ePH39DGJydcjojVF6FRdet8wlJ3lZowFwxkRghyVxgA6htVe15HultxGpiiISNGWN2KzlH1Mzkx4XI9PyvnzkbV0eisX+VMhZCrljhrW9ukTkkgsd3141MTpB0J6RnAAUADYdqa0UVRKTk22MKKz/O9yY7dCHaMG4gV2VipEbSKH9Q3UaScnxWabme7iCqgDIWlMUtwNPVVZNKJnK4JGcNhmI0nB3zbToOcboVzotFc2ued7wFspBEvWETCQZaEGdIgxGsFwVYtkhB2xkb1suVuIyXEGuUDOuRAyqVV1R2VZFBJIVwAwGT37mipQlBXYJjesHzpcqOK8NWV1CaZioJG8hCqv+xIH1rW8d4vFaQSTztpjjGT7n2A9yTsBWI4dwL41prviEQ1XChEhJz0oQAQufDk+okdjWn4fSbnn4IUmMuYuGyupa2CCU+l9TMgdMEFSV8+xO48EUp4Zxm7t1S3uLWSZ1UBJI3jzIB762XLjzjOe+1XooL+3ASMw3UY+VpnaKVR4DFVYSfcBauWtvPJqF4INBGyR6iQwOdWs4/TAGO+a7qmmrSJKomss9fNCy55qd2W3gglju5OyTx4VF8ykqSrKPYNuSBtmvXBoNKtDYqWcsTNeSKdBfPqYnYzvnOFT0jGCR2KfgMD3E0t1KLg2hzCrK/qeND6WyvrMXckrjVkE5xXSOHiMRIIdIiCgIExpCjsBjxQ6dteAOk1ruihYcuwxt1GXrTeZ5grSfYHAEa/5UCj6ZJNN6V8V44kDLGFeWd90hiAMhH7xyQEX/MxA+teZuCyXCk3ziOEeroxOVGkf4suQWHkqukd86qV7EbpBccfiBZIiZ5l7xQ4d8+xPyp92Ir1Ba38oBc29sPKgNO+P9WUVT+jfrVCx4qWTo8Ht41hX0/EOum3H1RR6pz9dlP7xqx/RMS//ADlxPcknOlnMcQ+gjj0gjc/Nk9t9qzVcVCGjZG7ZHxLhNop/rvEJT/le6ECf+MXTyPvmlUthy8fmntif816xP+8taWDl6ygQ6beBFG5JjX+ZJH/NUI8TN/VbeFIgM9d4hgn/ACLsWH+Y4HbvVMcXm1S8SUablqKY+Hcug+ma1B2O14w+397TSz5XsZFPwl1Og7fgXkjKPsC7AfyqnNaWbnTNM102QAkQyAf9MI2+7HtVC+4dYIUQ8Ll1ZIjwEV27nxJr079z9KsjiE3ZJt++diappu0Xd9g3uOCTW6tJDxR9KjcXSRzL/NdDj+Zqq815IIzcW7tbsfV8P8zDwXRm1rGR3Vct2B9qSRcB6arJ+NbvqLLE8D3EC5BGl/mJ7n1Arudqb8F5gTqi2YrBcD0xNGzfCSsRkLpJ9DHOdBAPsWxWqFene0Xr7299hO8KekXrz4Ls9ftzHvB+NW05McEi6o9jFgo6DxlGAZR+lNCKpXvB7e/3mjKzQtgSLlJUbGcq43KkHPkHsRnIpZbXE9pNHb3biVJSVguMaWLAZ6cg7ayASGGA2CMA4y766lN9dTM862SWt5FeQoI2jjaRwiACVdaJIDgepwjgjPsK29JuaOHpcXdokg2QSTdyNWgxAIR2K6mVj/oHgmnNRe5B7inmHipgVViXXPKdEKeC2MlmPhFG5P8A2aOGWcdjbnqSDbMk0zYXU53Zz7ZPYeBgCkfEuJrFxKRiGlkW3SKCFDlmZ2dnIGcKMKmWOAABU91Y4Q3PFJFKxkOsCZ6KEfLt3nkycAnbOMKKQif+lZK9RbK7aHGeqEQZX94IXEhHn5c/Sq/NFqlzFHcW0riZxpieKQqHQ5ZlbfGjGok4yMCmPBPiZXM856UZGI7YAZAOPVI3mT/KNlyRv3pZyssaXdxEpbClpYVPyhJHIlK/TqqR9se9WQX7nwLaSXzPZefBDC34hGOGiaJGMfw+pY1XLbrsoHk5OKznCOVbnhtuk1rclZlUNPC+n4eUgAaew0NgAa+5/WnnBZvhJntZQVR5GktpDnSwkJZo89ldWLYXbKkYzvXv9oLj4CaP80umGMe7uwCj/uqpJS+bUrbbd2ajlrjSXttHcR5Acbqe6sNmU/UEEUzrBcpp8LxS5tVOIp4VvETOyvqKSaf9R9R/St7Xn8TS6Ko4osTugooorOMVR8VYz3MWjIhjjcYPqbWHON8AfJtv5pPa88oyxEQTu0ixn8MJp1SRdUKNTg50hjk7bd9xm7exWQumd5Sk4VNai4kQFc4TXGrhGGWwNQ81BDa8OhZI1ZFaMgqvUYsDBGY+2rJ0xkjf/kVqioW1ixFZOZ4rhwJIWe3LWzwygDGuULJEGBcMGL6QNsA4yav8B5oFyIgsMhZo1kkIC6IterSGJYEk6TsobG2cZFLeELwrTbTRuqhlj6KvM4B0BUjzGz6Sy5VQxBIJG+TU1jJwqOWMRTxrIgWJVW4YasFlVWXXiXDMyjWDgnHepSjFqyiwIP2jDXJw+En0SXQZx79NWdR9sgVNxn4o56LwxRhdTSOrSOMZyAgIHbfJJ+1Uf2mJKkcV02kJa3Cy5QMzBD6CzDyoDZIH86jvLu9fHwypNGyhhKGjjjIPhc9VifuK6uCglRXWQ3TW7kl9/Q+RcKuQizW1/LMxAcLMIzDICM49CBkz4YE49jU/F7hprSPWjxGWaKKSMnDBWlVHXI8MMjI7g0v5NVumbSV5Ip7cBTCHGnR+R1IUM6Y2znuCKqcU4ffCMtJHE4iIlYpPO7S9Ng2lUbAjJAPk48e9a8sefgLLBfu8P6Oj+lFA2VQMDsAAPb6Uj4xxuKCIrbvD1WbQoDLpVnO8jgH5V3ZvJxjuau2XDbV1SVIYyHUOrFAThgCO+/bFLuYT8NPa3YjLQwmRZVjXJRZAAJQg+bSRvjfSzYBqd4pE7xS4+/uX+BTWtqp0PJNK+8k3TeR5G9yVU4Hso2UbAUm5k4h8XdJbtFO9ukYmeALpaZixA1hyp6K4yR2YkA7DB1I5rscAm8t12Bw0yKd+2QxBH61nuZ+OcIm0M90rSx56clo7PMue4Bh1HB8q21VTs4tJeJBSgv2+P4Q0XiVxp9FkygbDXLGgA/hLYFVIuOTuwVWsVYnGPiNbfbAUb1k7fhT3wV4oJWj3xccSmeQkZOdNqjBSDtgvjOO3vd4xybbxxFpJUBGSF+HtVRtKk6QnS+hOc5+tZI4RPgvH+WTU7uygvH1LnELiWXHXlhC9cQx7FY2k31EqWzKFI0hcgE5z2qbmN0gAR1e8nY5WJiBGi9tTIMIsY+uST/tnOBcBmW5kg1xxyNCWiSWNp7aRNWZQA764nyy6lU4OxxvgPOC8CaUTMjC2lWQxSxKqvDrQAB0BAYKylWxnzWXGwqQV4pabcEV16kpXyrbZcCnFBdyqqM65Y6REhdIgBkgARvHtgHOon2rynCXjZ8rB1NWCHhLYGOw/EyAdjsabXHBLtATmCYDfSA0TefJLLnt3x5pBJzDGjmMqiMM/PcWyLkZ7nq53x7eRXFlVx2W0d78LWtyObOeLjGy3fLaxch68YA6pVR2VZZQnvg6mZgPoDVPi3EGubYw9C6ElwjNbusrSIzx+tWXqFe2nPvjtmvdvxa01s16ySoFBjigc3MZILZL9MY1Y04D+keM+M9bXduOo/SIjdpGGnpSRRqxJUqulekwBGXUg5AyGxXXwOHryjmrPXltY34bD4mcbtXOhWHOVqZVlkkWBmi6c8cx0PHJGw0ppPckySYxnOBirnFrhrpocIUtY2Fw0znQSU3QBT6lGd2LgbDGN8ijPdR2zF5B1rsx/IpUsiIPzO2kRxg7tI2Mk/QAcz4hxO7mlSRZluVIXCXCrpL/MTFEpX8PIyHkAOAP17crX0CtUp07ZmdO4bJ15pbnB0HEUBIxmMAFnAO+GcnfyFU9sVevbtIY2klYIiDUzHsBXNm5r4kfT1bUSdhGsEhlO2c4ZtOPGrOnY70mj4zcLP1rxTfJEdTIQ0fQb3Cf2bMAAR38YO+ahZmdYqlJ6SOi8p2RZ5r2SPRLcsCoYYdIVAVFPkEgaiPc/SvvG9Mt9ZwsfSokudPhmTSqZHnBcsPqoqPl7mR+IOJLZQlquQzyYMsjbjSqqx6ajY6m3PgDvVLjPD/iuJAwyaJba3BEg3CSM50qw7FWUNqXvj2pF5rb5HaNljIViMBj4zsT9wMkfXFK+KcDJ6ElsVSW3BWPVkoyEANG2N8HAOruCAffM3AOL/EKyuAk8TdOaPOdLe490YepT5BprTzO1iWZ5cpmL/j13bx657ND6lQGOcFAzsFUtqQFVydzg4qxYcImkmW5vShdM9KGMkxRE7FskAvIRtqIGBsB5rxzXP1DDaIfxJnV3A/LDGwZ2PsDgKD7mvHN/4KrfxuQYMawDlJISw1qV7EgElSN80iISYXjtoT+e1mQfowb9PvW+rCci2kl1O/E5lKB06NrGe6w5yXYfvOd/oPcYrd1w8dNSq6cCyOwUUUViJGe41y71XllBJ1wtEYl9Ak1DA1tnDae6kjK74ONqg4byoY1tS0p1xAmVkGGldyzSZbO6M7FipB3wdiK1FFXdPO1rhYyFtyKi9HVJ1BHEluQ6AhooiSi4DDDDJBbz7DAqU8lqV09Vvy/lH5bn4n39/T9t61VFDxFTmKyPMiBgQQCCMEHsQfFc15U4aI7+7NqWjsoz0RDqLIZgdUjKD/ZqCdOB3/SumVz+9jex4npU/gX+t1Uj0pcIoz2/K4GT9a1/D5pTafEUzzzqCNDxwz9aMExTxRiQKT3jdVOso3nYjznIr3Zc5RFFNxFcQOR6ke3lIHg4YKQV+pxt3xU//wARvYz+JaJIP3oJhn/wkC/81T45zbLFDI8VnPlELFplCRqB5J1Et9l3NdgrLvChJHGrWEsU1sd0ikJ0qD+WOVclUG/oZWx2GAAAyh47INpbWZXH+HplQ/VWyDj/AFKp+lI4uEXNuDLayRuz4eWF10RO5HqaMjJiZvOcgnc7kmrH9JtG1zbXEJ8to6sQ/jjzt9cCncabL8vMts2zRTlxsENrKWz7AlNOPrnH1r0nG37RWU4Pu3SjX9TrJ/kDVBucrIDIuFb6KGZj+gGc14bjs0wxaWsmT/eXAMMYB84Prb7AD9KLjzM9cW43eIFDpBbrLIkCyLI00gaQ4BCGNFz4ySQDvg4wUnMnKyQEXsRkd4gep1ZGlJjKsrkM5yrAMxwDg77ZxibjEd209lDcNbmNrlZNcayK2qENKF3JHq04rUcXi1QSrjOY2GB37GnF9ZEoPrq/MRc9H8KC4jdkZJV0OhwwEymPI8fnB39q0/Jtsi2kTJq/FVZnZmZ2Z3UEksxJPt9gKyXONuzxW1nZxqzyMDGmcKqRLqDE+EDaBn6ildtzrc2VyltM9ubeAxxOyK2gL6UbDk51KSMnGMgisWLpzmtCHEl5z45PczXEUSq1vbJI7ozlI5BF87SlfUy6/wANYhgNhixxtSKHna6t9NtPbQW4IGDDEE0gkKNPqZWAOxI3Gan5ejW5e6uChKvKxQnXjBZ3II2yQXUEHIyCKp/tIliKKrPiQE4VQWZg3dcZ8+kj6gVZSwycbNFtFtTTSvbXXYkv7NJTllBk/f7OO++oeofz3qi8rxSaX31ZwR/er5XGdplB/iG3tjR8r8FmvIw7KYVOxLfMcbYXHYfX/unfE+RBIhQSZ++xBHYgjsR4NTnBwSj9z0WJ+JYKDyqaUux27HoIbS4V7YWqIgSSdAzouDIixtKyyN/eFiEyTuVk3HkrWihmRo1kQXSOzRuJMetjkFSO67AadwMYpZxqKS2zHt6ZisnfCyKhPUUDsJYH1Bc5ypUfKBTu8tRdwa4PTPErBFjYAK2QA2e4UgbeMGrobHg/iks1dTjpF7cl+H5FDit3K2lpBouLV1aTpjWOk3d1B3IG2e36irN879e5eFiA0MLdQDQACwy5Lek+jO/cDAxmnPBJElgGVYOA0L692yvpYavIz581XaeS3jito06syx4LHZFxsNWRjfPb6VN3OYqivZLVcOFt/PzELsUdri0JgYwsWJACThCASUDZXOSQ2xq7yfzdDa3Jilg+EWVFMnUY4WRQ3r1EZfqAjJbByO5zmqjQmWK7kkYNJFkZTsWG+cHfC4wF7fMd806uOGtcrbB1GnpkyMDg7qRgY205Of0ocbm2njHR6r1Xlpc1/EuF9ZlubWURzhdIkGHjkTOdDgH1L3IIIIPY1EOOXMQ/rNnJ/rtiJ17d9PpkH20n71i+E8umMyC1uZYHjYrlDlH1AEakOUzvvgDZavtc3buI+IXb20LHSJrVFCZYbCRmy0Rz2OMfUVVLqm2j8QoVZ5E7Pky5YWM0+tY1nTrH+s3cyGKVkGcRRId1GDjOwGSdyam5pjSc23CrcZ1OhlRDgR20ZBbVjtnYAeabD9mtvt/Wb7T+78S2DWh5f5ctrJWW2jCajlmJLOx/zMxLN+prn1cfBR6u50FEbAUUUVxiYUUUUAFFYcc23CSXbvGHt7frltMMiFRCAV/FZjHKz7jSoBXuav3HOWiVYmtpjJhGdUGvQsrFUPpGD2LN2wOxPar3h6gro1NFYzg3NsxAM8QJYTTkoQFjhhkCH6u3nbvv2qwnOeWSMWz9aQx6Yy6fLLHLKjFgSBtC4I8EeQQaP8apwQXRq6zXP/BHurX8Ha4hYTwH/Om+P4hkfrVK1531mSTpYtxbQXCEk9QtOXCoVAbJJUKAoJz76gBe5d5kN3NhVKR9BZNLKRIH6ssbA/bp9sA/8Bxp1Kbz22C6Ys4JzbbXIVeoscxHqgk9EqsPmUqcHamvEbJJ4nikGUkUowG2xGDvX3nPl+2u7aUTrCrFGCTSKv4bEYDZOOxwe/isZb80T2lvGt3AUVQIxdASyQsEAHUPoDAHwD3967eGq9PG9reQKlJ9nPgN1S/t0+aC5RBgaswykDsWfdM/oM/So05xyit8NcKSSuWRmjGPOqIPlfqBvVeLmThz4aa+ilPcBm0oPtH2H8WT9anm/aDYK2hJjK2M6YY3k2/hGK1dSP18vf2H+nD/AKfh6vwLFpzVbAESXSM5PyiN1I+gXGo/rvV7h/G0nkKRxz4Az1GieOPPsC4BJ+wx3pd/TGMkYtb4g76xaS4/4zXi55xxgR2N/Kx2A+GdBk+5YAAfWqnNN3uVybbuaYik3NPM0NjFrlOWIOiIfO59gPb3PisxPzPxGaaW3jghtHjA19ZzLIFcZVlCDT2x3Jrxb8BijLTXMhmmbZppTgjzhPEYHgLTWuwkm3ZGSnvbyFw6TutzODC0KqAYLdNPo1sD0nPfA3xgncimawxyWpjRB8RO4SGNzq6EUO7SuezszMW86iV7kU84ly/HMq/N6cket1bLfM2vc5bYnVnOB53pHawRWs6mWdtaAqnWACrq/N6Mh3I23K7U503OWj0NOSM03fXu/sZR8tQRQ9PDuwBYyszal8kgg7bjYCqX7M+WmupZLq5IJGFI/MCQDpz+TYjJG+Puas8V4qCGiiV5WZS2mPGp/Gt22EceffdsYxjuy/YtJ+DcjOR1I3/V4kJ/4q6TVNWW/vx8u0pxc+gpWj83l+fLtOixRhQFUAADAA2AA8V9zQxr4jAgEbg+ayu55xtvUxXN3BTLdxqmn+sxld9l6kGXQnG/qRpE1dxsR2rI2dhcWMiI0bgFtC6xpDLkkIWwUJXJZSp3AwR7dM5gAEti5Hy3QGfbXHKn/LAVzfn3ik93eCFDhC7wJvgAKdLt5zupyfbAxsSZRvwNmSNSh1zRRXkWrpq8ervoDDPffYfXevHG7OSZAsbmP1AsfVnSPy7YOfv7fzQ3HDRYpHJGkUiRqNQdSZz2/s23x32UD9a0tzcERGRVMmFDBQfm9t+2/wBferVc4UoqLUoar+SjwzgsUBzGCB0xGVPY4PzHbdtzv5xVu9vYYQBI6op9Kg+fHYCo7e6WeHVDIPUmVYYJXPnBG2PrSOG8kYS2l0sRlCKUd89ObbOTsPIOcf8AVSCMJTbc3qt+faNOT9DRyCEAxiZtJHy6dj3IH27bYxv3p/cwI6OGww0kEBCwI399jSjliPMbSMAmt9Sg6SuAAvcDAHp2+mKcXDhFZsKAo1MPlIGPuQR9RVbMVb/e2uY6/Z9IW4bZliSTAmSTk9vrWgpByCpHDrTUCD0lOCMEZ3A/QGn9eZrf7JdrPoUdgoooqoYUUUUAVW4bEUkjMa6JSxkXGza/mz7581neJ8Stuo8r2jyfDssImCx7y6l0RLlwxOt1AJGkN5HetZSufl62dndogTJ8/qYKxwBqKg6deAPVjVsN9qupzSfWuDEtjxiDqpHFZSdUJMrL+EOmFkXqKxL4IZ2VvSTmk3CeZLKGG2ZrLpSPGl2UiVDoDAxK49WW9OsBVBYKCMDYVuLHgsEJDRxgMFZc5JOHYM2SSSxZgCScn61Wh5YtU0aIyujZdLyDAyDo2bdARsh9I8Crelpa6O3b2isxRwdbK7kkhFlpNsqwPrRQF0sSkYIY5wBrBGwDDcHIDkcHWED4SOGJsaS2n5VJLEBRjPqYnBIGSTUvD+BW8Dl4YwjsCGYE5bLFyW39R1MTk5O596Y1XKtaV47cmOOmott+DoGDyFppB2eTB0/6V2VPuBn60xIr7RUKlWdR3kyUpOW5Vk4dCxy0UZPuUUn/AIqeOJV+UAfYYqte8UiiOHcaj2QZZz9lXJP8qrfFXEv9lEIl/fm3b9I1P/LD7VbGjVau9F9dPfcCg9xqT70sk43GSViDTsPEQyB93OEH6mvg4Ir73DvOfZziP/wXCn+LJ+tMkQAAAAAdgNhT/Qh/0/svXyH1V9ffvkYvmHlSe7kF0hit7hEMafM+pSc6ZCMDA8YBwfNZW5a4sXxe2rNkem4tw8yn/KcjUh847V2Co7idUUu7BVUZJOwAHmtFL4jVjaCWnJA5yatHTsOX8L49BcagrFXT5kkGhwPcg9h9apw8NNzOZ58lFOIYzsAB+cjyW759sfrr+M8tjieJX1W+kfgOFXrb4JZsjZTjAQ7+Tg7BV/RPikeQtzazDwZI3R/10HFdKOLpQ0k7S8vyL/Xt83l+fIjs+HRQ5EUaR6u+lQM/fHes5+yKcw3ktsSf7Iqc+Xgcrke2UYbewrUxchXsikT8SK57rBCq49wHJ1fY96Tc08iGwkgu+HFiY3HUV21MzMca8nJYsGKFR7ggbVCOJpzmoRd2zNOjKpFxW7NxxaQyMLdCQXGZGH5I+x/ibsP1PimUMYVQqgAAYAHYAeKzXJ/H7acHTKPiHYmWN/RIGH5dB30qNh/OtRWibXyrZHKxHVtSWy8Xxfp9DP8APKf1XX4imhmP+mOVGb/YGuX8T4jov8hWcxzTtoUbnU7IoHjJYePeuu8zWXXtLiHODJE6A/Uqa41dgXUlxeQIy/Dxw3GnVsVYfisPKkFifPbbvilHTVk6Ec9Jx7fFDS64LdXgEksiRkPqjiKatGdjqIxk48dq1FxcLDGrORpGlTgbAkhe3gbj+R+9JuHXxjaU3JKyyHUqH5CuBpVD2J75x71X4nfPNaFJLeQSugIUISuc5LZ32UAEqd9sY3q9bnGkpTai7ZV/PId8N4RFA7tECoc6igwEBA7gAd9u9QcdgWTRGY45JHyE1gYQgEl/pj6ecea9rxEkfhoWIxlmzHGD2O7DJ3PgVHweSSV2a1j+KlICmVfRboBnYSHOoA5yF1H7bVCU1FNshCFWc7xV5e9+XeMY5CjrGx9LoQhPfUgyQdu5+YZ92r5Y2R4lIYlJ+DjbE0n+K3+FGf3e2s9vyj6XLvkiaSJnuJ+q4BdbeMdOEkflz85yMrnI+btWz4T0ujH0FCxaBoVRgBcbDHisOKxkeizUuxv6/k7eE+Dxi41qvzJWstrrj9rd9y0q4GBsBsBX2iiuCdoKKKKACiiigAqpxS8MMZcRvLp3KoUDY8n1so2++at1Hcw60ZTtqUrn7jFNWvqAo4fzNFIsZkzAZQpRJGTUVfGhvQzBQxOkaiCTtXu35ps5GVUuIyzEADPcscL/ADIIHuQR3qiOS4epFITqMccURDojBhASUO49DZJyR9PIzXmDkuNQg6rnQtuucDf4aZplP3YsQfpWi1HmxajKLmW0ZWYTx4QAtvjYnSO/fLekY87d69rzDbEqomQllMigZJKjIJ28AqQfYjFIOG8lt0o+vM3VjAEegJpj0yCXbK+vJVQdXgbYO9XIeTkVJlE0oM0TRu40hsvJJKzjAwCWlbbGMAChxorj7+wajCHmCKSWGOI6xKsrB1Ow6JRWU+Q2XAx4wapXvHLd+qk8rQLFMYidejXpjRycjcIBIMnbGNzijgvKMds8bo5/DMxChERMT9MsAqgBQDGMY8E5z3qO95OV5JZFmkRpTIGICHCTJEjqNSn/AAUIPcHPcVKDpwneL7/f0Gm1qTcH4tZq0sSaIWjZw2cAsEALPq/MMHJJOfJpvYcQinBMThwp0tjuDgHBHcHBB38EHzWeueRopA6SSyGJjIwjGkaWkTpkhsajhCcA7ZJJzthxwHgqWqMq6SWOpmCKmcAAZCjfAHeo1XCXWzNsLtvUZ1meKc6QQmAg645klcOM4/CGfbcMdgex2xnNT86JK0Kqiu0JcfEiL+2MODqCAbnJwGx6tOrT6sVJHw6zu0SVQkkelVQqfQBG4dQANlIdRkd9sH2qMIwSUpaoQv4dzskgXVE4Z4oHSNcF2ecSHQMkD09J8kkfK2cY3r8N506jATwkRmOJywGoI0k00QDgnIGY13AOCSTgDNNjyla7nQwYlSGWR1ZSrSOpVg2VwZpBt4bHbaq1zy5Y26rLKTHHEEUmSeQRkI7PH1MvpfEkhI153IqxSo30TDUJudrdIxLIsqRtIYwzBBnSSGYLr1MoIPYE+cYrzPzpFGZBJHL6GmzpUNiODRrkO/YdQHAyceM7VL/RyyuoY9OXi0yKrRTOAyStqddSN6lLAHBJGwq1PyxbOZCyEmRZUb1tus+gSDvtnpr9sbUv0eKYajhWyAR53pPa/wBZm6p/sYiVi9mfs0n2G6r/ABH2r7xWQsVtYiVZly7DvHENic+Gb5V/U/lppBCqKqIAqqAqgdgBsBUl+jTzfult9Fz79uwtXVjfi/I5vzVcBeP2IkACdJtB7fiPrUsT5OyqM/vVutNZv9qPKbXsAkgz8TB649J0sw2JTPg7Bl9mApZyvzXPeQJGiabkLiZnGFXGRr09zqwSF27HPau38MmqlJRXDc5eKw0pyzLbjyRtmXIP1Fcs/Y5Zhri8jkXKGEQlSMbIzRkEfpXTuH2xjQKXZyNy7dyTv9gPYDtSi5Ag4hayKoCz9S3kIGBqIEiE42JyjAZ/eq3GxbpSsZ8LJRq5d0VhyddRemC6jZBsoniJcLjAUyK4LYG2cZ9ya9/0XvX2a6gjGw/DgZiBnOxaTAP3U1taK8+sdWStc1v4dhXLM4IytnyJbgh7lpLpxvmYgoDnORGoCA/XGa1EcYUYUAAdgBgV6orPOrOfzO5rhCMFaKsgpTwr8KWWD8v9tF/pc+tf4Xyfs602pfxS0ZjFJHjXG+cHbKN6XXP29Q+qrVuHktactpLx4eneWwe6fEYUUUVmIBRRRQAUUUUAFFFFABRRRQAUUUUAFFFFABRRWe59L/BP0i4bXDumvVp60ev5MNjTqzp3xmpQjmkkBoaRcQ4K6SNcWbLHM27o2ejNj98D5XxsJV37ZDAYrOcGv7xIznrMkUM8oXpkvMVlcRhTIC6gpjCtlsadz3NduN35iMmHMka3IXET6XKxI8TEFF1bkqPSAcHArTGhKLdmhXNpwjjaTlo2UxTp88L/ADjPZh4dD4dcg/Q5Aj5s4a9zbGKJtLGWF9W2QI5o3JGQRkBTjIIzil1tw97rrpclhJBNiC4RenKAY431KRscMzKRupC4IO9WbfjEkDrDfaRqIWO5UYikJ7Kw/uZT7H0t+U59Ig42leO6AUycpSxzDoOShaOTqPKwdG6zSztoUBXMwbTtgeMYAquvKdwsWkE5aFNQEzYaVJGbJ1AgrpIBGBkbbYGN9XPr3nGdLp4wmYxcqA4AwLdCkU+/uszD64b6VZSqVZ6LgDSNzYwlUTWE6mhQ5UbEgeCdyoOcZqxWGtOepZFDfDqiyMio7yAIpdmXEncqcLttu3p271BwnnWRYsTaHfZgxbAcvdzQaV2GQiquCNztn3qEsPU3YXRqHWW5JB1Qwdj+WWT/APmn1+Y/SshxngAsOJW97BlYJ2FrPGPlUyYWNwPbWFz9d/JqSLmmWKTMkmpc3qhTjBZLuOGEbdsBtOdhvk+9aXhFynErIGaPCyFkdA2RmOQqcMp/eTIIPtWrpqtG0lpHbT3qxzanHK9hr8Kff/ak3OtofgpHjBLwlblR5ZoWD6f1AI/WtFXx1BBB3B2NUTxtabWZ6Iphh6cNYo8W04kRXU5VlDA/QjIqSobO1SJFjjUKiAKqjsANgB9KmrI7X0LgrKSXJF7N12mDIU+FjRpFjdSgySF9LsZNQOvOkBTtnJ1dFThPLcDn3DuYOITCH+yTqyxox6TM0WqOZ5FKkjGCiAEnIJOQdqj4txq9kW6QgRqmtcBX6qhZFWOQY+YOMsR5DDHY10WirlXje+VCsc/u+Zr4YWNYypaUJcNGypJp6fTGncrks4yPm0ErUPEb26ieaSMOZEe6ZUwzKWEELIuPzDOrH64ro1FLp4/+QsYLiPM90xmNsV0I0pRjCzaljto5QO6n1SMy59th71ouWL6aTrrPgmORVVghQMrRRydiT2Z2XOfHvTuioTqRasojsFFFFUgFFFFABRRRQAUUUUAFFFFABSvma7kht3khMaupXeTOnGoBvb1ac4yQM4ztTSipRdmmBz2XmW6QyyKS2uK2eOKSIqUWTAklI1dkJJYZ2yMnAyZH5ivzpx0R/Y7iNpAwmuGh1AhxjCYcjffzit9RV/TRt8orCzlu9kmgV5QA4Z0bAKg6HZNQBJxkLnGT3q/c26yIySKrow0srAFSD3BB7ipKKoctbrQZmzFNYZMeu4tB/d7tPCP8h7zRj9w+seC2yj2vGI55IorQRSqw6kr7FUjJPcD+8dxgKfZiflwdDUUFqiFiiKpc6nKqAWbAGWx8xwAMn2qfSLdrULHn4OP1Dpp6/m9I9X323/WvhsYth009Py+kbZOdttt96sUVXmYELWiHOUQ5znKjfV3/AJ4GfepI4wowoAHsBgV6oouwCiiikAUUUUAFFFFABRRRQAUUUUAFFFFABRRRQB//2Q=="/>
          <p:cNvSpPr>
            <a:spLocks noChangeAspect="1" noChangeArrowheads="1"/>
          </p:cNvSpPr>
          <p:nvPr/>
        </p:nvSpPr>
        <p:spPr bwMode="auto">
          <a:xfrm>
            <a:off x="155575" y="-18602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4" name="AutoShape 10" descr="https://encrypted-tbn0.gstatic.com/images?q=tbn:ANd9GcT1WXG92D62LhT_uAo-7Xj6Sj43y1dK66Ba6aQrkCudEraG3QAtjw"/>
          <p:cNvSpPr>
            <a:spLocks noChangeAspect="1" noChangeArrowheads="1"/>
          </p:cNvSpPr>
          <p:nvPr/>
        </p:nvSpPr>
        <p:spPr bwMode="auto">
          <a:xfrm>
            <a:off x="155575" y="-18602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8" name="AutoShape 14" descr="https://encrypted-tbn0.gstatic.com/images?q=tbn:ANd9GcT1WXG92D62LhT_uAo-7Xj6Sj43y1dK66Ba6aQrkCudEraG3QAtjw"/>
          <p:cNvSpPr>
            <a:spLocks noChangeAspect="1" noChangeArrowheads="1"/>
          </p:cNvSpPr>
          <p:nvPr/>
        </p:nvSpPr>
        <p:spPr bwMode="auto">
          <a:xfrm>
            <a:off x="155577" y="-1554163"/>
            <a:ext cx="4714875" cy="3238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86918" y="2386727"/>
            <a:ext cx="1011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latin typeface="楷体" pitchFamily="49" charset="-122"/>
                <a:ea typeface="楷体" pitchFamily="49" charset="-122"/>
              </a:rPr>
              <a:t>原始音乐</a:t>
            </a:r>
            <a:endParaRPr lang="en-US" sz="16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7878" y="4163035"/>
            <a:ext cx="1011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latin typeface="楷体" pitchFamily="49" charset="-122"/>
                <a:ea typeface="楷体" pitchFamily="49" charset="-122"/>
              </a:rPr>
              <a:t>大脑声波</a:t>
            </a:r>
            <a:endParaRPr lang="en-US" sz="16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69587" y="5944362"/>
            <a:ext cx="18389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latin typeface="楷体" pitchFamily="49" charset="-122"/>
                <a:ea typeface="楷体" pitchFamily="49" charset="-122"/>
              </a:rPr>
              <a:t>音乐嵌入大脑声波</a:t>
            </a:r>
            <a:endParaRPr lang="en-US" sz="1600" b="1" dirty="0"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t="9027" b="12036"/>
          <a:stretch>
            <a:fillRect/>
          </a:stretch>
        </p:blipFill>
        <p:spPr bwMode="auto">
          <a:xfrm>
            <a:off x="1447800" y="1259251"/>
            <a:ext cx="7264400" cy="104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4149" y="3056369"/>
            <a:ext cx="7277101" cy="102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2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 t="2990" b="2990"/>
          <a:stretch>
            <a:fillRect/>
          </a:stretch>
        </p:blipFill>
        <p:spPr bwMode="auto">
          <a:xfrm>
            <a:off x="1471613" y="4837633"/>
            <a:ext cx="7246937" cy="102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1301542" y="291184"/>
            <a:ext cx="3070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大脑声波技术原理</a:t>
            </a:r>
            <a:endParaRPr lang="en-US" sz="2800" b="1" dirty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3117309" y="184144"/>
            <a:ext cx="2890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Arial" pitchFamily="34" charset="0"/>
              </a:rPr>
              <a:t>什么是大脑声波</a:t>
            </a:r>
            <a:r>
              <a:rPr lang="en-US" altLang="zh-C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Arial" pitchFamily="34" charset="0"/>
              </a:rPr>
              <a:t>?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Arial" pitchFamily="34" charset="0"/>
            </a:endParaRPr>
          </a:p>
        </p:txBody>
      </p:sp>
      <p:graphicFrame>
        <p:nvGraphicFramePr>
          <p:cNvPr id="29" name="Diagram 28"/>
          <p:cNvGraphicFramePr/>
          <p:nvPr/>
        </p:nvGraphicFramePr>
        <p:xfrm>
          <a:off x="1828803" y="4588267"/>
          <a:ext cx="6632811" cy="1978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ight Arrow 8"/>
          <p:cNvSpPr/>
          <p:nvPr/>
        </p:nvSpPr>
        <p:spPr>
          <a:xfrm>
            <a:off x="4327499" y="1872847"/>
            <a:ext cx="767014" cy="484632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Education: Increasing Knowledge"/>
          <p:cNvPicPr>
            <a:picLocks noChangeAspect="1" noChangeArrowheads="1"/>
          </p:cNvPicPr>
          <p:nvPr/>
        </p:nvPicPr>
        <p:blipFill>
          <a:blip r:embed="rId8" cstate="print"/>
          <a:srcRect l="26026" r="5402" b="18371"/>
          <a:stretch>
            <a:fillRect/>
          </a:stretch>
        </p:blipFill>
        <p:spPr bwMode="auto">
          <a:xfrm>
            <a:off x="1963715" y="4696107"/>
            <a:ext cx="1028183" cy="902227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388" name="Picture 4" descr="Image result for soccer picture"/>
          <p:cNvPicPr>
            <a:picLocks noChangeAspect="1" noChangeArrowheads="1"/>
          </p:cNvPicPr>
          <p:nvPr/>
        </p:nvPicPr>
        <p:blipFill>
          <a:blip r:embed="rId9" cstate="print"/>
          <a:srcRect l="-1575" r="8819"/>
          <a:stretch>
            <a:fillRect/>
          </a:stretch>
        </p:blipFill>
        <p:spPr bwMode="auto">
          <a:xfrm>
            <a:off x="3305416" y="4709756"/>
            <a:ext cx="1015500" cy="870364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390" name="Picture 6" descr="Image result for dementia pictur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30675" y="4712512"/>
            <a:ext cx="1039518" cy="861644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16" descr="629961916-612x61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973932" y="4711098"/>
            <a:ext cx="1029550" cy="862997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18" descr="475417253-612x612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291682" y="4697449"/>
            <a:ext cx="1043074" cy="862999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5548189" y="3387895"/>
            <a:ext cx="2666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latin typeface="楷体" pitchFamily="49" charset="-122"/>
                <a:ea typeface="楷体" pitchFamily="49" charset="-122"/>
                <a:cs typeface="Arial" pitchFamily="34" charset="0"/>
              </a:rPr>
              <a:t>提取有效谐波组成大脑声波</a:t>
            </a:r>
            <a:endParaRPr lang="en-US" sz="1600" b="1" dirty="0">
              <a:latin typeface="楷体" pitchFamily="49" charset="-122"/>
              <a:ea typeface="楷体" pitchFamily="49" charset="-122"/>
              <a:cs typeface="Arial" pitchFamily="34" charset="0"/>
            </a:endParaRPr>
          </a:p>
        </p:txBody>
      </p:sp>
      <p:graphicFrame>
        <p:nvGraphicFramePr>
          <p:cNvPr id="20" name="Diagram 19"/>
          <p:cNvGraphicFramePr/>
          <p:nvPr/>
        </p:nvGraphicFramePr>
        <p:xfrm>
          <a:off x="611420" y="1099469"/>
          <a:ext cx="3548741" cy="2797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23" name="Picture 22" descr="Harmonics-songhai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197875" y="1088566"/>
            <a:ext cx="3386484" cy="226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ight Arrow 23"/>
          <p:cNvSpPr/>
          <p:nvPr/>
        </p:nvSpPr>
        <p:spPr>
          <a:xfrm rot="5400000">
            <a:off x="6497810" y="3895367"/>
            <a:ext cx="651907" cy="484632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5110" name="Picture 6" descr="http://www.transparentpng.com/download/musical-notes/music-notes-png-photo-19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rot="1210349">
            <a:off x="755053" y="2866031"/>
            <a:ext cx="571095" cy="580618"/>
          </a:xfrm>
          <a:prstGeom prst="rect">
            <a:avLst/>
          </a:prstGeom>
          <a:noFill/>
        </p:spPr>
      </p:pic>
      <p:pic>
        <p:nvPicPr>
          <p:cNvPr id="175112" name="Picture 8" descr="http://www.stickpng.com/assets/images/586c2ff4052925979c0768de.png"/>
          <p:cNvPicPr>
            <a:picLocks noChangeAspect="1" noChangeArrowheads="1"/>
          </p:cNvPicPr>
          <p:nvPr/>
        </p:nvPicPr>
        <p:blipFill>
          <a:blip r:embed="rId20" cstate="print"/>
          <a:srcRect r="53740"/>
          <a:stretch>
            <a:fillRect/>
          </a:stretch>
        </p:blipFill>
        <p:spPr bwMode="auto">
          <a:xfrm>
            <a:off x="633933" y="2264230"/>
            <a:ext cx="327560" cy="354005"/>
          </a:xfrm>
          <a:prstGeom prst="rect">
            <a:avLst/>
          </a:prstGeom>
          <a:noFill/>
        </p:spPr>
      </p:pic>
      <p:pic>
        <p:nvPicPr>
          <p:cNvPr id="175116" name="Picture 12" descr="https://s3.amazonaws.com/peoplepng/wp-content/uploads/2018/02/14092348/Abstract-Colors-Transparent-Background-1024x557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 rot="10800000" flipV="1">
            <a:off x="647378" y="1508881"/>
            <a:ext cx="658908" cy="358411"/>
          </a:xfrm>
          <a:prstGeom prst="rect">
            <a:avLst/>
          </a:prstGeom>
          <a:noFill/>
        </p:spPr>
      </p:pic>
      <p:pic>
        <p:nvPicPr>
          <p:cNvPr id="30" name="Picture 8" descr="http://www.stickpng.com/assets/images/586c2ff4052925979c0768de.png"/>
          <p:cNvPicPr>
            <a:picLocks noChangeAspect="1" noChangeArrowheads="1"/>
          </p:cNvPicPr>
          <p:nvPr/>
        </p:nvPicPr>
        <p:blipFill>
          <a:blip r:embed="rId20" cstate="print"/>
          <a:srcRect l="48425"/>
          <a:stretch>
            <a:fillRect/>
          </a:stretch>
        </p:blipFill>
        <p:spPr bwMode="auto">
          <a:xfrm>
            <a:off x="943921" y="2262948"/>
            <a:ext cx="365186" cy="354005"/>
          </a:xfrm>
          <a:prstGeom prst="rect">
            <a:avLst/>
          </a:prstGeom>
          <a:noFill/>
        </p:spPr>
      </p:pic>
      <p:sp>
        <p:nvSpPr>
          <p:cNvPr id="25" name="TextBox 24">
            <a:hlinkClick r:id="" action="ppaction://noaction"/>
          </p:cNvPr>
          <p:cNvSpPr txBox="1"/>
          <p:nvPr/>
        </p:nvSpPr>
        <p:spPr>
          <a:xfrm>
            <a:off x="1574800" y="1181100"/>
            <a:ext cx="2029723" cy="49244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2600" b="1" dirty="0" smtClean="0">
                <a:latin typeface="楷体" pitchFamily="49" charset="-122"/>
                <a:ea typeface="楷体" pitchFamily="49" charset="-122"/>
              </a:rPr>
              <a:t>  脑波夹带 </a:t>
            </a:r>
            <a:endParaRPr lang="en-US" sz="26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6" name="TextBox 25">
            <a:hlinkClick r:id="" action="ppaction://noaction"/>
          </p:cNvPr>
          <p:cNvSpPr txBox="1"/>
          <p:nvPr/>
        </p:nvSpPr>
        <p:spPr>
          <a:xfrm>
            <a:off x="1574800" y="1892300"/>
            <a:ext cx="2029723" cy="49244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2600" b="1" dirty="0" smtClean="0">
                <a:latin typeface="楷体" pitchFamily="49" charset="-122"/>
                <a:ea typeface="楷体" pitchFamily="49" charset="-122"/>
              </a:rPr>
              <a:t>  双耳节拍 </a:t>
            </a:r>
            <a:endParaRPr lang="en-US" sz="26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87500" y="2603500"/>
            <a:ext cx="2029723" cy="492443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zh-CN" altLang="en-US" sz="2600" b="1" dirty="0" smtClean="0">
                <a:latin typeface="楷体" pitchFamily="49" charset="-122"/>
                <a:ea typeface="楷体" pitchFamily="49" charset="-122"/>
              </a:rPr>
              <a:t>  声波理疗 </a:t>
            </a:r>
            <a:endParaRPr lang="en-US" sz="2600" b="1" dirty="0"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>
        <p:bldAsOne/>
      </p:bldGraphic>
      <p:bldP spid="9" grpId="0" animBg="1"/>
      <p:bldP spid="16" grpId="0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385641" y="270860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zh-CN" altLang="en-US" sz="3200" dirty="0" smtClean="0">
                <a:latin typeface="楷体" pitchFamily="49" charset="-122"/>
                <a:ea typeface="楷体" pitchFamily="49" charset="-122"/>
                <a:cs typeface="Arial" pitchFamily="34" charset="0"/>
              </a:rPr>
              <a:t>大脑声波对人脑的作用</a:t>
            </a:r>
            <a:endParaRPr lang="en-US" altLang="zh-CN" sz="3200" dirty="0" smtClean="0">
              <a:latin typeface="楷体" pitchFamily="49" charset="-122"/>
              <a:ea typeface="楷体" pitchFamily="49" charset="-122"/>
              <a:cs typeface="Arial" pitchFamily="34" charset="0"/>
            </a:endParaRPr>
          </a:p>
        </p:txBody>
      </p:sp>
      <p:pic>
        <p:nvPicPr>
          <p:cNvPr id="13" name="Picture 12" descr="unstimulat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69999" y="1323609"/>
            <a:ext cx="2729035" cy="4174881"/>
          </a:xfrm>
          <a:prstGeom prst="rect">
            <a:avLst/>
          </a:prstGeom>
        </p:spPr>
      </p:pic>
      <p:pic>
        <p:nvPicPr>
          <p:cNvPr id="14" name="Picture 13" descr="stimulat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24450" y="1329959"/>
            <a:ext cx="2819400" cy="41748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0800000" flipV="1">
            <a:off x="1136649" y="5628157"/>
            <a:ext cx="2984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未激发的神经网络</a:t>
            </a:r>
            <a:endParaRPr lang="en-US" sz="2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 rot="10800000" flipV="1">
            <a:off x="5124449" y="5671119"/>
            <a:ext cx="2762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听激发声波</a:t>
            </a:r>
            <a:r>
              <a:rPr lang="en-US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个月后的神经网络</a:t>
            </a:r>
            <a:endParaRPr lang="en-US" sz="2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6" name="Picture 4" descr="Related image"/>
          <p:cNvPicPr>
            <a:picLocks noChangeAspect="1" noChangeArrowheads="1"/>
          </p:cNvPicPr>
          <p:nvPr/>
        </p:nvPicPr>
        <p:blipFill>
          <a:blip r:embed="rId3" cstate="print"/>
          <a:srcRect l="23819"/>
          <a:stretch>
            <a:fillRect/>
          </a:stretch>
        </p:blipFill>
        <p:spPr bwMode="auto">
          <a:xfrm>
            <a:off x="3" y="0"/>
            <a:ext cx="928817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350501" y="708055"/>
            <a:ext cx="45159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脑力酷产品系列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6" name="Picture 5" descr="Neuro Lax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4216" y="5517400"/>
            <a:ext cx="1243674" cy="656071"/>
          </a:xfrm>
          <a:prstGeom prst="rect">
            <a:avLst/>
          </a:prstGeom>
        </p:spPr>
      </p:pic>
      <p:pic>
        <p:nvPicPr>
          <p:cNvPr id="7" name="Picture 6" descr="Neuro Dormio Plu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7159" y="4346587"/>
            <a:ext cx="1623061" cy="790354"/>
          </a:xfrm>
          <a:prstGeom prst="rect">
            <a:avLst/>
          </a:prstGeom>
        </p:spPr>
      </p:pic>
      <p:pic>
        <p:nvPicPr>
          <p:cNvPr id="10" name="Picture 9" descr="Neuro Laxo Plu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85918" y="4331970"/>
            <a:ext cx="1599572" cy="773097"/>
          </a:xfrm>
          <a:prstGeom prst="rect">
            <a:avLst/>
          </a:prstGeom>
        </p:spPr>
      </p:pic>
      <p:pic>
        <p:nvPicPr>
          <p:cNvPr id="12" name="Picture 11" descr="B19-3.jpg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04268" y="5168109"/>
            <a:ext cx="1085535" cy="1354655"/>
          </a:xfrm>
          <a:prstGeom prst="rect">
            <a:avLst/>
          </a:prstGeom>
        </p:spPr>
      </p:pic>
      <p:pic>
        <p:nvPicPr>
          <p:cNvPr id="16" name="Picture 15" descr="Neuro Laxo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93213" y="5168109"/>
            <a:ext cx="1199009" cy="1663498"/>
          </a:xfrm>
          <a:prstGeom prst="rect">
            <a:avLst/>
          </a:prstGeom>
        </p:spPr>
      </p:pic>
      <p:pic>
        <p:nvPicPr>
          <p:cNvPr id="17" name="Picture 16" descr="Emojoy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85704" y="5200283"/>
            <a:ext cx="1114748" cy="1657717"/>
          </a:xfrm>
          <a:prstGeom prst="rect">
            <a:avLst/>
          </a:prstGeom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146412" y="918305"/>
            <a:ext cx="7560860" cy="2783978"/>
          </a:xfrm>
          <a:prstGeom prst="rect">
            <a:avLst/>
          </a:prstGeom>
          <a:noFill/>
        </p:spPr>
        <p:txBody>
          <a:bodyPr wrap="square" lIns="135772" tIns="67887" rIns="135772" bIns="67887" rtlCol="0">
            <a:spAutoFit/>
          </a:bodyPr>
          <a:lstStyle/>
          <a:p>
            <a:pPr marL="266700" indent="-266700">
              <a:buFont typeface="Arial" pitchFamily="34" charset="0"/>
              <a:buChar char="•"/>
            </a:pP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幼儿睡眠辅助仪是专为</a:t>
            </a:r>
            <a:r>
              <a:rPr lang="en-US" altLang="zh-CN" sz="2200" dirty="0" smtClean="0">
                <a:latin typeface="楷体" pitchFamily="49" charset="-122"/>
                <a:ea typeface="楷体" pitchFamily="49" charset="-122"/>
              </a:rPr>
              <a:t>0-6</a:t>
            </a: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岁的婴儿和幼儿开发的产品。</a:t>
            </a:r>
            <a:endParaRPr lang="en-SG" altLang="zh-CN" sz="2200" dirty="0" smtClean="0">
              <a:latin typeface="楷体" pitchFamily="49" charset="-122"/>
              <a:ea typeface="楷体" pitchFamily="49" charset="-122"/>
            </a:endParaRPr>
          </a:p>
          <a:p>
            <a:pPr marL="266700" indent="-266700">
              <a:buFont typeface="Arial" pitchFamily="34" charset="0"/>
              <a:buChar char="•"/>
            </a:pPr>
            <a:endParaRPr lang="en-US" altLang="zh-CN" sz="2000" dirty="0" smtClean="0">
              <a:latin typeface="楷体" pitchFamily="49" charset="-122"/>
              <a:ea typeface="楷体" pitchFamily="49" charset="-122"/>
            </a:endParaRPr>
          </a:p>
          <a:p>
            <a:pPr marL="266700" indent="-266700">
              <a:buFont typeface="Arial" pitchFamily="34" charset="0"/>
              <a:buChar char="•"/>
            </a:pP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缓</a:t>
            </a:r>
            <a:r>
              <a:rPr lang="zh-CN" altLang="en-US" sz="2200" dirty="0" smtClean="0">
                <a:latin typeface="楷体" pitchFamily="49" charset="-122"/>
                <a:ea typeface="楷体" pitchFamily="49" charset="-122"/>
              </a:rPr>
              <a:t>慢引导大脑放松，通过脑细胞的低频振动逐渐进入高质量的睡眠。</a:t>
            </a:r>
            <a:endParaRPr lang="en-US" altLang="zh-CN" sz="2200" dirty="0" smtClean="0">
              <a:latin typeface="楷体" pitchFamily="49" charset="-122"/>
              <a:ea typeface="楷体" pitchFamily="49" charset="-122"/>
            </a:endParaRPr>
          </a:p>
          <a:p>
            <a:pPr marL="266700" indent="-266700" algn="just">
              <a:buFont typeface="Arial" pitchFamily="34" charset="0"/>
              <a:buChar char="•"/>
            </a:pPr>
            <a:endParaRPr lang="en-US" altLang="zh-CN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Arial" pitchFamily="34" charset="0"/>
            </a:endParaRPr>
          </a:p>
          <a:p>
            <a:pPr marL="266700" indent="-266700" algn="just">
              <a:buFont typeface="Arial" pitchFamily="34" charset="0"/>
              <a:buChar char="•"/>
            </a:pPr>
            <a:r>
              <a:rPr lang="zh-CN" alt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Arial" pitchFamily="34" charset="0"/>
              </a:rPr>
              <a:t>帮助幼儿进入高质量睡眠的过程中，也促进神经元的连接使大脑发育健全，强壮。</a:t>
            </a:r>
            <a:endParaRPr lang="en-US" altLang="zh-CN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Arial" pitchFamily="34" charset="0"/>
            </a:endParaRPr>
          </a:p>
          <a:p>
            <a:pPr marL="266700" indent="-266700" algn="just">
              <a:buFont typeface="Arial" pitchFamily="34" charset="0"/>
              <a:buChar char="•"/>
            </a:pPr>
            <a:endParaRPr lang="en-US" altLang="zh-CN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4470" y="222167"/>
            <a:ext cx="5596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幼儿睡眠辅助仪：</a:t>
            </a:r>
            <a:r>
              <a:rPr lang="zh-CN" altLang="en-US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竞争从</a:t>
            </a:r>
            <a:r>
              <a:rPr lang="en-US" altLang="zh-CN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0</a:t>
            </a:r>
            <a:r>
              <a:rPr lang="zh-CN" altLang="en-US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岁开始</a:t>
            </a:r>
            <a:endParaRPr lang="en-US" sz="28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3" name="Picture 12" descr="C:\Users\User\Pictures\New Picture (1)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6200" y="4356100"/>
            <a:ext cx="2975682" cy="2065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C:\Users\User\AppData\Local\Microsoft\Windows\INetCache\Content.Word\mmexport1521557562735.jpg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 rot="20610505">
            <a:off x="1212270" y="3447640"/>
            <a:ext cx="1732091" cy="151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010219" y="3702283"/>
            <a:ext cx="16856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脑力酷幼儿睡眠辅助仪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4794" y="4850020"/>
            <a:ext cx="491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2800" b="1" dirty="0" smtClean="0">
                <a:latin typeface="楷体" pitchFamily="49" charset="-122"/>
                <a:ea typeface="楷体" pitchFamily="49" charset="-122"/>
                <a:cs typeface="Arial" pitchFamily="34" charset="0"/>
              </a:rPr>
              <a:t>Retail </a:t>
            </a:r>
            <a:r>
              <a:rPr lang="en-SG" altLang="zh-CN" sz="2800" b="1" dirty="0" smtClean="0">
                <a:latin typeface="楷体" pitchFamily="49" charset="-122"/>
                <a:ea typeface="楷体" pitchFamily="49" charset="-122"/>
                <a:cs typeface="Arial" pitchFamily="34" charset="0"/>
              </a:rPr>
              <a:t>Price  </a:t>
            </a:r>
            <a:r>
              <a:rPr lang="en-SG" altLang="zh-CN" sz="2800" b="1" dirty="0" smtClean="0">
                <a:latin typeface="楷体" pitchFamily="49" charset="-122"/>
                <a:ea typeface="楷体" pitchFamily="49" charset="-122"/>
                <a:cs typeface="Arial" pitchFamily="34" charset="0"/>
              </a:rPr>
              <a:t>:$880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7664" y="5434795"/>
            <a:ext cx="491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2800" b="1" dirty="0" smtClean="0">
                <a:latin typeface="楷体" pitchFamily="49" charset="-122"/>
                <a:ea typeface="楷体" pitchFamily="49" charset="-122"/>
                <a:cs typeface="Arial" pitchFamily="34" charset="0"/>
              </a:rPr>
              <a:t>Wholesale:$490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456263" y="1238987"/>
            <a:ext cx="7182570" cy="25545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把人们的大脑带入想像的空间，让大脑放松。如同静坐时进入冥想的境界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。</a:t>
            </a:r>
            <a:endParaRPr lang="en-SG" altLang="zh-CN" sz="2400" dirty="0" smtClean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</a:pP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</a:pP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专为需要放松的人们设计</a:t>
            </a:r>
            <a:endParaRPr lang="en-SG" altLang="zh-CN" sz="2400" dirty="0" smtClean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</a:pPr>
            <a:endParaRPr lang="en-SG" altLang="zh-CN" sz="2400" dirty="0" smtClean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</a:pP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可以用来提升工作场所的大脑健康质量。</a:t>
            </a:r>
            <a:endParaRPr lang="en-US" sz="2400" dirty="0" smtClean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endParaRPr kumimoji="0" lang="en-US" sz="1600" i="0" u="none" strike="noStrike" cap="none" normalizeH="0" dirty="0" smtClean="0">
              <a:ln>
                <a:noFill/>
              </a:ln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492824" y="322658"/>
            <a:ext cx="7081490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</a:pPr>
            <a:r>
              <a:rPr lang="zh-CN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脑力酷放松仪</a:t>
            </a:r>
            <a:r>
              <a:rPr 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–</a:t>
            </a:r>
            <a:r>
              <a:rPr lang="zh-CN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帮助放松的产品</a:t>
            </a:r>
            <a:endParaRPr lang="en-US" sz="2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36132" y="4622055"/>
            <a:ext cx="20297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脑力酷放松仪</a:t>
            </a:r>
            <a:r>
              <a:rPr lang="en-US" altLang="zh-CN" sz="2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P</a:t>
            </a:r>
            <a:endParaRPr lang="en-US" sz="2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1" name="Picture 10" descr="Neuro Laxo Plu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64925" y="4186641"/>
            <a:ext cx="2435540" cy="11771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25314" y="5816964"/>
            <a:ext cx="491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2800" b="1" dirty="0" smtClean="0">
                <a:latin typeface="楷体" pitchFamily="49" charset="-122"/>
                <a:ea typeface="楷体" pitchFamily="49" charset="-122"/>
                <a:cs typeface="Arial" pitchFamily="34" charset="0"/>
              </a:rPr>
              <a:t>Retail Price  </a:t>
            </a:r>
            <a:r>
              <a:rPr lang="en-SG" altLang="zh-CN" sz="2800" b="1" dirty="0" smtClean="0">
                <a:latin typeface="楷体" pitchFamily="49" charset="-122"/>
                <a:ea typeface="楷体" pitchFamily="49" charset="-122"/>
                <a:cs typeface="Arial" pitchFamily="34" charset="0"/>
              </a:rPr>
              <a:t>:$</a:t>
            </a:r>
            <a:r>
              <a:rPr lang="en-SG" altLang="zh-CN" sz="2800" b="1" dirty="0" smtClean="0">
                <a:latin typeface="楷体" pitchFamily="49" charset="-122"/>
                <a:ea typeface="楷体" pitchFamily="49" charset="-122"/>
                <a:cs typeface="Arial" pitchFamily="34" charset="0"/>
              </a:rPr>
              <a:t>1,200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7665" y="6258820"/>
            <a:ext cx="491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2800" b="1" dirty="0" smtClean="0">
                <a:latin typeface="楷体" pitchFamily="49" charset="-122"/>
                <a:ea typeface="楷体" pitchFamily="49" charset="-122"/>
                <a:cs typeface="Arial" pitchFamily="34" charset="0"/>
              </a:rPr>
              <a:t>Wholesale:$390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 descr="Neuro Lax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0325" y="4023480"/>
            <a:ext cx="1173450" cy="162803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0427" y="5798005"/>
            <a:ext cx="491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2800" b="1" dirty="0" smtClean="0">
                <a:latin typeface="楷体" pitchFamily="49" charset="-122"/>
                <a:ea typeface="楷体" pitchFamily="49" charset="-122"/>
                <a:cs typeface="Arial" pitchFamily="34" charset="0"/>
              </a:rPr>
              <a:t>Retail Price  :$680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25315" y="6277779"/>
            <a:ext cx="491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2800" b="1" dirty="0" smtClean="0">
                <a:latin typeface="楷体" pitchFamily="49" charset="-122"/>
                <a:ea typeface="楷体" pitchFamily="49" charset="-122"/>
                <a:cs typeface="Arial" pitchFamily="34" charset="0"/>
              </a:rPr>
              <a:t>Wholesale:$750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367980" y="1317931"/>
            <a:ext cx="7356920" cy="107721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</a:pP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帮助患有忧郁症，焦虑症和初期老年痴呆正的患者。</a:t>
            </a:r>
            <a:endParaRPr lang="en-US" sz="3200" dirty="0" smtClean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391053" y="435089"/>
            <a:ext cx="6976432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</a:pPr>
            <a:r>
              <a:rPr lang="zh-CN" altLang="en-US" sz="2800" b="1" u="sng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脑力酷喜悦仪</a:t>
            </a:r>
            <a:r>
              <a:rPr lang="en-US" sz="2800" b="1" u="sng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–</a:t>
            </a:r>
            <a:r>
              <a:rPr lang="zh-CN" altLang="en-US" sz="2800" b="1" u="sng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提升正能量心情的产品</a:t>
            </a:r>
            <a:endParaRPr lang="en-US" sz="2800" b="1" u="sng" dirty="0" smtClean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98037" y="4938311"/>
            <a:ext cx="18870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脑力酷喜悦仪</a:t>
            </a:r>
            <a:endParaRPr lang="en-US" sz="2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386041" y="3108419"/>
            <a:ext cx="4354363" cy="227754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</a:pP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刺激脑细胞，促进脑细胞之间的活动和神经元的链接。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</a:pPr>
            <a:endParaRPr lang="en-US" altLang="zh-CN" sz="2200" dirty="0" smtClean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</a:pP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培养正能量心情，增加快乐的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情绪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。同时也促使大脑更清醒和活跃。</a:t>
            </a:r>
            <a:endParaRPr kumimoji="0" lang="en-US" sz="2400" i="0" u="none" strike="noStrike" cap="none" normalizeH="0" dirty="0" smtClean="0">
              <a:ln>
                <a:noFill/>
              </a:ln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2420" y="5426859"/>
            <a:ext cx="491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2800" b="1" dirty="0" smtClean="0">
                <a:latin typeface="楷体" pitchFamily="49" charset="-122"/>
                <a:ea typeface="楷体" pitchFamily="49" charset="-122"/>
                <a:cs typeface="Arial" pitchFamily="34" charset="0"/>
              </a:rPr>
              <a:t>Original Price  </a:t>
            </a:r>
            <a:r>
              <a:rPr lang="en-SG" altLang="zh-CN" sz="2800" b="1" dirty="0" smtClean="0">
                <a:latin typeface="楷体" pitchFamily="49" charset="-122"/>
                <a:ea typeface="楷体" pitchFamily="49" charset="-122"/>
                <a:cs typeface="Arial" pitchFamily="34" charset="0"/>
              </a:rPr>
              <a:t>:$680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25290" y="5992120"/>
            <a:ext cx="491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2800" b="1" dirty="0" smtClean="0">
                <a:latin typeface="楷体" pitchFamily="49" charset="-122"/>
                <a:ea typeface="楷体" pitchFamily="49" charset="-122"/>
                <a:cs typeface="Arial" pitchFamily="34" charset="0"/>
              </a:rPr>
              <a:t>Wholesale </a:t>
            </a:r>
            <a:r>
              <a:rPr lang="en-SG" altLang="zh-CN" sz="2800" b="1" dirty="0" smtClean="0">
                <a:latin typeface="楷体" pitchFamily="49" charset="-122"/>
                <a:ea typeface="楷体" pitchFamily="49" charset="-122"/>
                <a:cs typeface="Arial" pitchFamily="34" charset="0"/>
              </a:rPr>
              <a:t>Price  :$390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Emojo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15456" y="2577330"/>
            <a:ext cx="1452219" cy="2159562"/>
          </a:xfrm>
          <a:prstGeom prst="rect">
            <a:avLst/>
          </a:prstGeom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66651" y="260810"/>
            <a:ext cx="5281274" cy="622731"/>
          </a:xfrm>
          <a:prstGeom prst="rect">
            <a:avLst/>
          </a:prstGeom>
          <a:noFill/>
        </p:spPr>
        <p:txBody>
          <a:bodyPr wrap="square" lIns="129032" tIns="64514" rIns="129032" bIns="64514" rtlCol="0">
            <a:spAutoFit/>
          </a:bodyPr>
          <a:lstStyle/>
          <a:p>
            <a:pPr algn="ctr"/>
            <a:r>
              <a:rPr lang="zh-CN" altLang="en-US" sz="3200" dirty="0" smtClean="0">
                <a:latin typeface="楷体" pitchFamily="49" charset="-122"/>
                <a:ea typeface="楷体" pitchFamily="49" charset="-122"/>
                <a:cs typeface="Arial" pitchFamily="34" charset="0"/>
              </a:rPr>
              <a:t>脑力酷全脑潜能激发仪</a:t>
            </a:r>
            <a:endParaRPr lang="en-US" altLang="zh-CN" sz="3200" dirty="0" smtClean="0">
              <a:latin typeface="楷体" pitchFamily="49" charset="-122"/>
              <a:ea typeface="楷体" pitchFamily="49" charset="-122"/>
              <a:cs typeface="Arial" pitchFamily="34" charset="0"/>
            </a:endParaRPr>
          </a:p>
        </p:txBody>
      </p:sp>
      <p:pic>
        <p:nvPicPr>
          <p:cNvPr id="21" name="Picture 20" descr="B19-3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993" y="502283"/>
            <a:ext cx="1644252" cy="20518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266979" y="2695571"/>
            <a:ext cx="491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2800" b="1" dirty="0" smtClean="0">
                <a:latin typeface="楷体" pitchFamily="49" charset="-122"/>
                <a:ea typeface="楷体" pitchFamily="49" charset="-122"/>
                <a:cs typeface="Arial" pitchFamily="34" charset="0"/>
              </a:rPr>
              <a:t>Original Price  :$1200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251969" y="3218231"/>
            <a:ext cx="491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2800" b="1" dirty="0" smtClean="0">
                <a:latin typeface="楷体" pitchFamily="49" charset="-122"/>
                <a:ea typeface="楷体" pitchFamily="49" charset="-122"/>
                <a:cs typeface="Arial" pitchFamily="34" charset="0"/>
              </a:rPr>
              <a:t>Wholesale:$650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 descr="unstimulat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3891" y="1113769"/>
            <a:ext cx="1682655" cy="2574128"/>
          </a:xfrm>
          <a:prstGeom prst="rect">
            <a:avLst/>
          </a:prstGeom>
        </p:spPr>
      </p:pic>
      <p:pic>
        <p:nvPicPr>
          <p:cNvPr id="15" name="Picture 14" descr="stimulat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29358" y="1135086"/>
            <a:ext cx="1709581" cy="253149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0800000" flipV="1">
            <a:off x="4085327" y="3743525"/>
            <a:ext cx="298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未激发的</a:t>
            </a:r>
            <a:endParaRPr lang="en-SG" altLang="zh-CN" sz="2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神经网络</a:t>
            </a:r>
            <a:endParaRPr lang="en-US" sz="2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 rot="10800000" flipV="1">
            <a:off x="6538111" y="3745600"/>
            <a:ext cx="2762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听激发声波</a:t>
            </a:r>
            <a:endParaRPr lang="en-SG" altLang="zh-CN" sz="2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en-US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个月后的神经网络</a:t>
            </a:r>
            <a:endParaRPr lang="en-US" sz="2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9300" y="4665092"/>
            <a:ext cx="8556649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855" indent="-236855">
              <a:buAutoNum type="arabicPeriod"/>
            </a:pPr>
            <a:r>
              <a:rPr lang="zh-CN" altLang="en-US" sz="16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用</a:t>
            </a:r>
            <a:r>
              <a:rPr lang="zh-CN" altLang="en-US" sz="16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放松声波</a:t>
            </a:r>
            <a:r>
              <a:rPr lang="zh-CN" altLang="en-US" sz="16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让用户放松进入冥想状态。</a:t>
            </a:r>
            <a:endParaRPr lang="en-US" altLang="zh-CN" sz="1600" b="1" dirty="0" smtClean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marL="236855" indent="-236855">
              <a:buAutoNum type="arabicPeriod"/>
            </a:pPr>
            <a:endParaRPr lang="en-US" altLang="zh-CN" sz="900" b="1" dirty="0" smtClean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marL="236855" indent="-236855">
              <a:buAutoNum type="arabicPeriod"/>
            </a:pPr>
            <a:r>
              <a:rPr lang="zh-CN" altLang="en-US" sz="16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用</a:t>
            </a:r>
            <a:r>
              <a:rPr lang="en-US" sz="16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Alpha </a:t>
            </a:r>
            <a:r>
              <a:rPr lang="zh-CN" altLang="en-US" sz="16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频率的声波</a:t>
            </a:r>
            <a:r>
              <a:rPr lang="zh-CN" altLang="en-US" sz="16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增强右脑</a:t>
            </a:r>
            <a:r>
              <a:rPr lang="zh-CN" altLang="en-US" sz="16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，</a:t>
            </a:r>
            <a:r>
              <a:rPr lang="zh-CN" altLang="en-US" sz="16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提升创意与创新能力</a:t>
            </a:r>
            <a:r>
              <a:rPr lang="zh-CN" altLang="en-US" sz="16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。</a:t>
            </a:r>
            <a:endParaRPr lang="en-US" sz="1600" b="1" dirty="0" smtClean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marL="236855" indent="-236855">
              <a:buAutoNum type="arabicPeriod"/>
            </a:pPr>
            <a:endParaRPr lang="en-US" sz="900" b="1" dirty="0" smtClean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marL="236855" indent="-236855"/>
            <a:r>
              <a:rPr lang="en-US" altLang="zh-CN" sz="16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3</a:t>
            </a:r>
            <a:r>
              <a:rPr lang="en-US" sz="16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.	</a:t>
            </a:r>
            <a:r>
              <a:rPr lang="zh-CN" altLang="en-US" sz="16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使左右脑的脑波同步，</a:t>
            </a:r>
            <a:r>
              <a:rPr lang="zh-CN" altLang="en-US" sz="16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减低右脑压力</a:t>
            </a:r>
            <a:r>
              <a:rPr lang="zh-CN" altLang="en-US" sz="16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。</a:t>
            </a:r>
            <a:r>
              <a:rPr lang="zh-CN" altLang="en-US" sz="16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增强胼胝体</a:t>
            </a:r>
            <a:r>
              <a:rPr lang="zh-CN" altLang="en-US" sz="16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的功能。</a:t>
            </a:r>
            <a:endParaRPr lang="en-US" sz="1600" b="1" dirty="0" smtClean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marL="236855" indent="-236855"/>
            <a:endParaRPr lang="en-US" sz="1050" b="1" dirty="0" smtClean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marL="236855" indent="-236855"/>
            <a:r>
              <a:rPr lang="en-US" altLang="zh-CN" sz="16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4.	</a:t>
            </a:r>
            <a:r>
              <a:rPr lang="zh-CN" altLang="en-US" sz="16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激活间脑 </a:t>
            </a:r>
            <a:r>
              <a:rPr lang="en-US" altLang="zh-CN" sz="16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-</a:t>
            </a:r>
            <a:r>
              <a:rPr lang="zh-CN" altLang="en-US" sz="16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zh-CN" altLang="en-US" sz="16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提高运动协调能力</a:t>
            </a:r>
            <a:r>
              <a:rPr lang="zh-CN" altLang="en-US" sz="16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。</a:t>
            </a:r>
            <a:endParaRPr lang="en-US" altLang="zh-CN" sz="1600" b="1" dirty="0" smtClean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marL="236855" indent="-236855"/>
            <a:endParaRPr lang="en-US" sz="300" b="1" dirty="0" smtClean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marL="236855" indent="-236855"/>
            <a:r>
              <a:rPr lang="en-US" altLang="zh-CN" sz="16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	</a:t>
            </a:r>
            <a:r>
              <a:rPr lang="zh-CN" altLang="en-US" sz="16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激活小脑 </a:t>
            </a:r>
            <a:r>
              <a:rPr lang="en-US" altLang="zh-CN" sz="16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-</a:t>
            </a:r>
            <a:r>
              <a:rPr lang="zh-CN" altLang="en-US" sz="16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zh-CN" altLang="en-US" sz="1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增强恐惧调节和</a:t>
            </a:r>
            <a:r>
              <a:rPr lang="zh-CN" altLang="en-US" sz="16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环境感知能力</a:t>
            </a:r>
            <a:r>
              <a:rPr lang="zh-CN" altLang="en-US" sz="1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1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36855" indent="-236855">
              <a:buAutoNum type="arabicPeriod" startAt="4"/>
            </a:pPr>
            <a:endParaRPr lang="en-US" altLang="zh-CN" sz="900" b="1" dirty="0" smtClean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marL="236855" indent="-236855"/>
            <a:r>
              <a:rPr lang="en-US" altLang="zh-CN" sz="16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5.	</a:t>
            </a:r>
            <a:r>
              <a:rPr lang="zh-CN" altLang="en-US" sz="16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增强杏仁体</a:t>
            </a:r>
            <a:r>
              <a:rPr lang="en-US" altLang="zh-CN" sz="16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(</a:t>
            </a:r>
            <a:r>
              <a:rPr lang="en-US" altLang="zh-CN" sz="1600" b="1" dirty="0" err="1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Amygdala</a:t>
            </a:r>
            <a:r>
              <a:rPr lang="en-US" altLang="zh-CN" sz="16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)</a:t>
            </a:r>
            <a:r>
              <a:rPr lang="zh-CN" altLang="en-US" sz="16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–</a:t>
            </a:r>
            <a:r>
              <a:rPr lang="zh-CN" altLang="en-US" sz="16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提升</a:t>
            </a:r>
            <a:r>
              <a:rPr lang="zh-CN" altLang="en-US" sz="1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情感控制，和</a:t>
            </a:r>
            <a:r>
              <a:rPr lang="zh-CN" altLang="en-US" sz="16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长期记忆</a:t>
            </a:r>
            <a:r>
              <a:rPr lang="zh-CN" altLang="en-US" sz="1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sz="1600" b="1" dirty="0" smtClean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7796" y="3028013"/>
            <a:ext cx="29610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u="sng" dirty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超级智慧课程</a:t>
            </a:r>
            <a:endParaRPr lang="en-SG" sz="3600" b="1" u="sng" dirty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endParaRPr lang="en-SG" sz="3600" dirty="0"/>
          </a:p>
        </p:txBody>
      </p:sp>
    </p:spTree>
    <p:extLst>
      <p:ext uri="{BB962C8B-B14F-4D97-AF65-F5344CB8AC3E}">
        <p14:creationId xmlns:p14="http://schemas.microsoft.com/office/powerpoint/2010/main" val="45757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248318" y="275999"/>
            <a:ext cx="550973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zh-CN" altLang="en-US" sz="2000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陈锐斐</a:t>
            </a:r>
            <a:r>
              <a:rPr lang="en-US" altLang="zh-CN" sz="2000" b="1" dirty="0" smtClean="0">
                <a:latin typeface="楷体" pitchFamily="49" charset="-122"/>
                <a:ea typeface="楷体" pitchFamily="49" charset="-122"/>
              </a:rPr>
              <a:t>–</a:t>
            </a:r>
            <a:r>
              <a:rPr lang="zh-CN" altLang="en-US" sz="2000" b="1" dirty="0" smtClean="0">
                <a:latin typeface="楷体" pitchFamily="49" charset="-122"/>
                <a:ea typeface="楷体" pitchFamily="49" charset="-122"/>
              </a:rPr>
              <a:t>大脑声波技术发明人</a:t>
            </a:r>
            <a:endParaRPr lang="en-US" altLang="zh-CN" sz="2000" b="1" dirty="0" smtClean="0">
              <a:latin typeface="楷体" pitchFamily="49" charset="-122"/>
              <a:ea typeface="楷体" pitchFamily="49" charset="-122"/>
            </a:endParaRPr>
          </a:p>
          <a:p>
            <a:pPr fontAlgn="base"/>
            <a:endParaRPr lang="en-US" altLang="zh-CN" sz="1200" dirty="0" smtClean="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b="1" dirty="0" smtClean="0">
                <a:latin typeface="楷体" pitchFamily="49" charset="-122"/>
                <a:ea typeface="楷体" pitchFamily="49" charset="-122"/>
              </a:rPr>
              <a:t>新加坡国立大学 </a:t>
            </a:r>
            <a:r>
              <a:rPr lang="en-US" altLang="zh-CN" b="1" dirty="0" smtClean="0">
                <a:latin typeface="楷体" pitchFamily="49" charset="-122"/>
                <a:ea typeface="楷体" pitchFamily="49" charset="-122"/>
              </a:rPr>
              <a:t>- </a:t>
            </a:r>
            <a:r>
              <a:rPr lang="zh-CN" altLang="en-US" b="1" dirty="0" smtClean="0">
                <a:latin typeface="楷体" pitchFamily="49" charset="-122"/>
                <a:ea typeface="楷体" pitchFamily="49" charset="-122"/>
              </a:rPr>
              <a:t>电子工程荣誉学士与硕士</a:t>
            </a:r>
            <a:endParaRPr lang="en-US" b="1" dirty="0" smtClean="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b="1" dirty="0" smtClean="0">
                <a:latin typeface="楷体" pitchFamily="49" charset="-122"/>
                <a:ea typeface="楷体" pitchFamily="49" charset="-122"/>
              </a:rPr>
              <a:t>美国佛罗里达州大学 </a:t>
            </a:r>
            <a:r>
              <a:rPr lang="en-US" altLang="zh-CN" b="1" dirty="0" smtClean="0">
                <a:latin typeface="楷体" pitchFamily="49" charset="-122"/>
                <a:ea typeface="楷体" pitchFamily="49" charset="-122"/>
              </a:rPr>
              <a:t>- </a:t>
            </a:r>
            <a:r>
              <a:rPr lang="zh-CN" altLang="en-US" b="1" dirty="0" smtClean="0">
                <a:latin typeface="楷体" pitchFamily="49" charset="-122"/>
                <a:ea typeface="楷体" pitchFamily="49" charset="-122"/>
              </a:rPr>
              <a:t>教育与哲学荣誉博士</a:t>
            </a:r>
            <a:endParaRPr lang="en-US" altLang="zh-CN" b="1" dirty="0" smtClean="0">
              <a:latin typeface="楷体" pitchFamily="49" charset="-122"/>
              <a:ea typeface="楷体" pitchFamily="49" charset="-122"/>
            </a:endParaRPr>
          </a:p>
          <a:p>
            <a:endParaRPr lang="en-US" altLang="zh-CN" sz="1000" dirty="0" smtClean="0"/>
          </a:p>
          <a:p>
            <a:pPr fontAlgn="base"/>
            <a:r>
              <a:rPr lang="zh-CN" altLang="en-US" b="1" dirty="0" smtClean="0">
                <a:latin typeface="楷体" pitchFamily="49" charset="-122"/>
                <a:ea typeface="楷体" pitchFamily="49" charset="-122"/>
              </a:rPr>
              <a:t>新加坡脑力酷集团</a:t>
            </a:r>
            <a:r>
              <a:rPr lang="en-US" b="1" dirty="0" smtClean="0">
                <a:latin typeface="楷体" pitchFamily="49" charset="-122"/>
                <a:ea typeface="楷体" pitchFamily="49" charset="-122"/>
              </a:rPr>
              <a:t> - </a:t>
            </a:r>
            <a:r>
              <a:rPr lang="zh-CN" altLang="en-US" b="1" dirty="0" smtClean="0">
                <a:latin typeface="楷体" pitchFamily="49" charset="-122"/>
                <a:ea typeface="楷体" pitchFamily="49" charset="-122"/>
              </a:rPr>
              <a:t>董事长兼</a:t>
            </a:r>
            <a:r>
              <a:rPr lang="en-US" b="1" dirty="0" smtClean="0">
                <a:latin typeface="楷体" pitchFamily="49" charset="-122"/>
                <a:ea typeface="楷体" pitchFamily="49" charset="-122"/>
              </a:rPr>
              <a:t>CEO</a:t>
            </a:r>
            <a:endParaRPr lang="en-US" altLang="zh-CN" b="1" dirty="0" smtClean="0">
              <a:latin typeface="楷体" pitchFamily="49" charset="-122"/>
              <a:ea typeface="楷体" pitchFamily="49" charset="-122"/>
            </a:endParaRPr>
          </a:p>
          <a:p>
            <a:pPr fontAlgn="base"/>
            <a:r>
              <a:rPr lang="zh-CN" altLang="en-US" b="1" dirty="0" smtClean="0">
                <a:latin typeface="楷体" pitchFamily="49" charset="-122"/>
                <a:ea typeface="楷体" pitchFamily="49" charset="-122"/>
              </a:rPr>
              <a:t>中国脑力酷集团</a:t>
            </a:r>
            <a:r>
              <a:rPr lang="en-US" b="1" dirty="0" smtClean="0">
                <a:latin typeface="楷体" pitchFamily="49" charset="-122"/>
                <a:ea typeface="楷体" pitchFamily="49" charset="-122"/>
              </a:rPr>
              <a:t> - </a:t>
            </a:r>
            <a:r>
              <a:rPr lang="zh-CN" altLang="en-US" b="1" dirty="0" smtClean="0">
                <a:latin typeface="楷体" pitchFamily="49" charset="-122"/>
                <a:ea typeface="楷体" pitchFamily="49" charset="-122"/>
              </a:rPr>
              <a:t>董事长兼</a:t>
            </a:r>
            <a:r>
              <a:rPr lang="en-US" b="1" dirty="0" smtClean="0">
                <a:latin typeface="楷体" pitchFamily="49" charset="-122"/>
                <a:ea typeface="楷体" pitchFamily="49" charset="-122"/>
              </a:rPr>
              <a:t>CEO</a:t>
            </a:r>
          </a:p>
        </p:txBody>
      </p:sp>
      <p:pic>
        <p:nvPicPr>
          <p:cNvPr id="24" name="Picture 23" descr="JHTang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rcRect b="14166"/>
          <a:stretch>
            <a:fillRect/>
          </a:stretch>
        </p:blipFill>
        <p:spPr>
          <a:xfrm>
            <a:off x="7099300" y="345278"/>
            <a:ext cx="1549571" cy="1712749"/>
          </a:xfrm>
          <a:prstGeom prst="rect">
            <a:avLst/>
          </a:prstGeom>
          <a:ln w="222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271650" y="2245521"/>
            <a:ext cx="75819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 fontAlgn="base">
              <a:buSzPct val="120000"/>
              <a:buFont typeface="Arial" pitchFamily="34" charset="0"/>
              <a:buChar char="•"/>
            </a:pPr>
            <a:r>
              <a:rPr lang="zh-CN" altLang="en-US" dirty="0" smtClean="0">
                <a:latin typeface="楷体" pitchFamily="49" charset="-122"/>
                <a:ea typeface="楷体" pitchFamily="49" charset="-122"/>
              </a:rPr>
              <a:t>拥有超过</a:t>
            </a:r>
            <a:r>
              <a:rPr lang="en-US" altLang="zh-CN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2</a:t>
            </a:r>
            <a:r>
              <a:rPr lang="en-US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5</a:t>
            </a:r>
            <a:r>
              <a:rPr lang="zh-CN" altLang="en-US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年</a:t>
            </a:r>
            <a:r>
              <a:rPr lang="zh-CN" altLang="en-US" dirty="0" smtClean="0">
                <a:latin typeface="楷体" pitchFamily="49" charset="-122"/>
                <a:ea typeface="楷体" pitchFamily="49" charset="-122"/>
              </a:rPr>
              <a:t>的科学研发经验，</a:t>
            </a:r>
            <a:r>
              <a:rPr lang="en-US" altLang="zh-CN" dirty="0" smtClean="0">
                <a:latin typeface="楷体" pitchFamily="49" charset="-122"/>
                <a:ea typeface="楷体" pitchFamily="49" charset="-122"/>
              </a:rPr>
              <a:t>15</a:t>
            </a:r>
            <a:r>
              <a:rPr lang="zh-CN" altLang="en-US" dirty="0" smtClean="0">
                <a:latin typeface="楷体" pitchFamily="49" charset="-122"/>
                <a:ea typeface="楷体" pitchFamily="49" charset="-122"/>
              </a:rPr>
              <a:t>年在</a:t>
            </a:r>
            <a:r>
              <a:rPr lang="zh-CN" altLang="en-US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人工智能和神经网络</a:t>
            </a:r>
            <a:r>
              <a:rPr lang="zh-CN" altLang="en-US" dirty="0" smtClean="0">
                <a:latin typeface="楷体" pitchFamily="49" charset="-122"/>
                <a:ea typeface="楷体" pitchFamily="49" charset="-122"/>
              </a:rPr>
              <a:t>技术领域，以及</a:t>
            </a:r>
            <a:r>
              <a:rPr lang="en-US" altLang="zh-CN" dirty="0" smtClean="0">
                <a:latin typeface="楷体" pitchFamily="49" charset="-122"/>
                <a:ea typeface="楷体" pitchFamily="49" charset="-122"/>
              </a:rPr>
              <a:t>10</a:t>
            </a:r>
            <a:r>
              <a:rPr lang="zh-CN" altLang="en-US" dirty="0" smtClean="0">
                <a:latin typeface="楷体" pitchFamily="49" charset="-122"/>
                <a:ea typeface="楷体" pitchFamily="49" charset="-122"/>
              </a:rPr>
              <a:t>年在</a:t>
            </a:r>
            <a:r>
              <a:rPr lang="zh-CN" altLang="en-US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大脑声波技术</a:t>
            </a:r>
            <a:r>
              <a:rPr lang="zh-CN" altLang="en-US" dirty="0" smtClean="0">
                <a:latin typeface="楷体" pitchFamily="49" charset="-122"/>
                <a:ea typeface="楷体" pitchFamily="49" charset="-122"/>
              </a:rPr>
              <a:t>领域。 </a:t>
            </a:r>
            <a:endParaRPr lang="en-US" altLang="zh-CN" dirty="0" smtClean="0">
              <a:latin typeface="楷体" pitchFamily="49" charset="-122"/>
              <a:ea typeface="楷体" pitchFamily="49" charset="-122"/>
            </a:endParaRPr>
          </a:p>
          <a:p>
            <a:pPr marL="228600" lvl="0" indent="-228600" fontAlgn="base">
              <a:buSzPct val="120000"/>
              <a:buFont typeface="Arial" pitchFamily="34" charset="0"/>
              <a:buChar char="•"/>
            </a:pPr>
            <a:endParaRPr lang="en-US" altLang="zh-CN" sz="1100" dirty="0" smtClean="0">
              <a:latin typeface="楷体" pitchFamily="49" charset="-122"/>
              <a:ea typeface="楷体" pitchFamily="49" charset="-122"/>
            </a:endParaRPr>
          </a:p>
          <a:p>
            <a:pPr marL="228600" lvl="0" indent="-228600" fontAlgn="base">
              <a:buSzPct val="120000"/>
              <a:buFont typeface="Arial" pitchFamily="34" charset="0"/>
              <a:buChar char="•"/>
            </a:pPr>
            <a:r>
              <a:rPr lang="zh-CN" altLang="en-US" dirty="0" smtClean="0">
                <a:latin typeface="楷体" pitchFamily="49" charset="-122"/>
                <a:ea typeface="楷体" pitchFamily="49" charset="-122"/>
              </a:rPr>
              <a:t>大脑声波技术目前已经申报</a:t>
            </a:r>
            <a:r>
              <a:rPr lang="en-US" altLang="zh-CN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8</a:t>
            </a:r>
            <a:r>
              <a:rPr lang="zh-CN" altLang="en-US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项国际专利</a:t>
            </a:r>
            <a:r>
              <a:rPr lang="zh-CN" altLang="en-US" dirty="0" smtClean="0">
                <a:latin typeface="楷体" pitchFamily="49" charset="-122"/>
                <a:ea typeface="楷体" pitchFamily="49" charset="-122"/>
              </a:rPr>
              <a:t>和</a:t>
            </a:r>
            <a:r>
              <a:rPr lang="en-US" altLang="zh-CN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2</a:t>
            </a:r>
            <a:r>
              <a:rPr lang="zh-CN" altLang="en-US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项原创音乐版权</a:t>
            </a:r>
            <a:r>
              <a:rPr lang="zh-CN" altLang="en-US" dirty="0" smtClean="0">
                <a:latin typeface="楷体" pitchFamily="49" charset="-122"/>
                <a:ea typeface="楷体" pitchFamily="49" charset="-122"/>
              </a:rPr>
              <a:t>。</a:t>
            </a:r>
            <a:endParaRPr lang="en-US" dirty="0" smtClean="0">
              <a:latin typeface="楷体" pitchFamily="49" charset="-122"/>
              <a:ea typeface="楷体" pitchFamily="49" charset="-122"/>
            </a:endParaRPr>
          </a:p>
          <a:p>
            <a:pPr marL="228600" indent="-228600" fontAlgn="base">
              <a:buSzPct val="120000"/>
              <a:buFont typeface="Arial" pitchFamily="34" charset="0"/>
              <a:buChar char="•"/>
            </a:pPr>
            <a:endParaRPr lang="en-US" altLang="zh-CN" sz="1100" b="1" dirty="0" smtClean="0">
              <a:solidFill>
                <a:srgbClr val="FFFF00"/>
              </a:solidFill>
              <a:latin typeface="楷体" pitchFamily="49" charset="-122"/>
              <a:ea typeface="楷体" pitchFamily="49" charset="-122"/>
            </a:endParaRPr>
          </a:p>
          <a:p>
            <a:pPr marL="228600" lvl="0" indent="-228600" fontAlgn="base">
              <a:buSzPct val="120000"/>
              <a:buFont typeface="Arial" pitchFamily="34" charset="0"/>
              <a:buChar char="•"/>
            </a:pPr>
            <a:r>
              <a:rPr lang="zh-CN" altLang="en-US" dirty="0" smtClean="0">
                <a:latin typeface="楷体" pitchFamily="49" charset="-122"/>
                <a:ea typeface="楷体" pitchFamily="49" charset="-122"/>
              </a:rPr>
              <a:t>曾担任</a:t>
            </a:r>
            <a:r>
              <a:rPr lang="zh-CN" altLang="en-US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新加坡淡马锡理工学院，新加坡国立大学和新加坡国家研究院 </a:t>
            </a:r>
            <a:r>
              <a:rPr lang="en-US" altLang="zh-CN" b="1" dirty="0" smtClean="0">
                <a:latin typeface="楷体" pitchFamily="49" charset="-122"/>
                <a:ea typeface="楷体" pitchFamily="49" charset="-122"/>
              </a:rPr>
              <a:t>-</a:t>
            </a:r>
            <a:r>
              <a:rPr lang="zh-CN" altLang="en-US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 </a:t>
            </a:r>
            <a:r>
              <a:rPr lang="zh-CN" altLang="en-US" dirty="0" smtClean="0">
                <a:latin typeface="楷体" pitchFamily="49" charset="-122"/>
                <a:ea typeface="楷体" pitchFamily="49" charset="-122"/>
              </a:rPr>
              <a:t>讲师，研究员和高层管理。</a:t>
            </a:r>
            <a:r>
              <a:rPr lang="zh-CN" altLang="en-US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新加坡国家科技局孵化公司总裁</a:t>
            </a:r>
            <a:r>
              <a:rPr lang="zh-CN" altLang="en-US" dirty="0" smtClean="0">
                <a:latin typeface="楷体" pitchFamily="49" charset="-122"/>
                <a:ea typeface="楷体" pitchFamily="49" charset="-122"/>
              </a:rPr>
              <a:t>。</a:t>
            </a:r>
            <a:endParaRPr lang="en-US" altLang="zh-CN" dirty="0" smtClean="0">
              <a:latin typeface="楷体" pitchFamily="49" charset="-122"/>
              <a:ea typeface="楷体" pitchFamily="49" charset="-122"/>
            </a:endParaRPr>
          </a:p>
          <a:p>
            <a:pPr marL="228600" lvl="0" indent="-228600" fontAlgn="base">
              <a:buSzPct val="120000"/>
              <a:buFont typeface="Arial" pitchFamily="34" charset="0"/>
              <a:buChar char="•"/>
            </a:pPr>
            <a:endParaRPr lang="en-US" altLang="zh-CN" sz="1100" dirty="0" smtClean="0">
              <a:latin typeface="楷体" pitchFamily="49" charset="-122"/>
              <a:ea typeface="楷体" pitchFamily="49" charset="-122"/>
            </a:endParaRPr>
          </a:p>
          <a:p>
            <a:pPr marL="228600" lvl="0" indent="-228600" fontAlgn="base">
              <a:buSzPct val="120000"/>
              <a:buFont typeface="Arial" pitchFamily="34" charset="0"/>
              <a:buChar char="•"/>
            </a:pPr>
            <a:r>
              <a:rPr lang="zh-CN" altLang="en-US" dirty="0" smtClean="0">
                <a:latin typeface="楷体" pitchFamily="49" charset="-122"/>
                <a:ea typeface="楷体" pitchFamily="49" charset="-122"/>
              </a:rPr>
              <a:t>曾担任</a:t>
            </a:r>
            <a:r>
              <a:rPr lang="zh-CN" altLang="en-US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联合国世界知识产权组织</a:t>
            </a:r>
            <a:r>
              <a:rPr lang="zh-CN" altLang="en-US" dirty="0" smtClean="0">
                <a:latin typeface="楷体" pitchFamily="49" charset="-122"/>
                <a:ea typeface="楷体" pitchFamily="49" charset="-122"/>
              </a:rPr>
              <a:t>的</a:t>
            </a:r>
            <a:r>
              <a:rPr lang="zh-CN" altLang="en-US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国际专家</a:t>
            </a:r>
            <a:r>
              <a:rPr lang="zh-CN" altLang="en-US" dirty="0" smtClean="0">
                <a:latin typeface="楷体" pitchFamily="49" charset="-122"/>
                <a:ea typeface="楷体" pitchFamily="49" charset="-122"/>
              </a:rPr>
              <a:t>。在国际论坛上发表关于知识产权保护，商业化和估价模式等专题。发表文献收藏在世界知识产权组织官网上，被</a:t>
            </a:r>
            <a:r>
              <a:rPr lang="zh-CN" altLang="en-US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美国国际贸易委员会</a:t>
            </a:r>
            <a:r>
              <a:rPr lang="en-US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(USITC)</a:t>
            </a:r>
            <a:r>
              <a:rPr lang="zh-CN" altLang="en-US" dirty="0" smtClean="0">
                <a:latin typeface="楷体" pitchFamily="49" charset="-122"/>
                <a:ea typeface="楷体" pitchFamily="49" charset="-122"/>
              </a:rPr>
              <a:t>，</a:t>
            </a:r>
            <a:r>
              <a:rPr lang="zh-CN" altLang="en-US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非洲医学图书馆组织</a:t>
            </a:r>
            <a:r>
              <a:rPr lang="en-US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(</a:t>
            </a:r>
            <a:r>
              <a:rPr lang="en-US" b="1" dirty="0" err="1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Medlibafrica</a:t>
            </a:r>
            <a:r>
              <a:rPr lang="en-US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)</a:t>
            </a:r>
            <a:r>
              <a:rPr lang="zh-CN" altLang="en-US" dirty="0" smtClean="0">
                <a:latin typeface="楷体" pitchFamily="49" charset="-122"/>
                <a:ea typeface="楷体" pitchFamily="49" charset="-122"/>
              </a:rPr>
              <a:t>和</a:t>
            </a:r>
            <a:r>
              <a:rPr lang="zh-CN" altLang="en-US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台湾立法院</a:t>
            </a:r>
            <a:r>
              <a:rPr lang="zh-CN" altLang="en-US" dirty="0" smtClean="0">
                <a:latin typeface="楷体" pitchFamily="49" charset="-122"/>
                <a:ea typeface="楷体" pitchFamily="49" charset="-122"/>
              </a:rPr>
              <a:t>等政府机构采用并给以认可。</a:t>
            </a:r>
            <a:endParaRPr lang="en-US" dirty="0" smtClean="0">
              <a:latin typeface="楷体" pitchFamily="49" charset="-122"/>
              <a:ea typeface="楷体" pitchFamily="49" charset="-122"/>
            </a:endParaRPr>
          </a:p>
          <a:p>
            <a:pPr marL="228600" indent="-228600" fontAlgn="base">
              <a:buSzPct val="120000"/>
            </a:pPr>
            <a:endParaRPr lang="en-US" sz="1100" dirty="0" smtClean="0">
              <a:latin typeface="楷体" pitchFamily="49" charset="-122"/>
              <a:ea typeface="楷体" pitchFamily="49" charset="-122"/>
            </a:endParaRPr>
          </a:p>
          <a:p>
            <a:pPr marL="228600" lvl="0" indent="-228600" fontAlgn="base">
              <a:buSzPct val="120000"/>
              <a:buFont typeface="Arial" pitchFamily="34" charset="0"/>
              <a:buChar char="•"/>
            </a:pPr>
            <a:r>
              <a:rPr lang="zh-CN" altLang="en-US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世界第一个虚拟工厂的发明者</a:t>
            </a:r>
            <a:r>
              <a:rPr lang="zh-CN" altLang="en-US" dirty="0" smtClean="0">
                <a:latin typeface="楷体" pitchFamily="49" charset="-122"/>
                <a:ea typeface="楷体" pitchFamily="49" charset="-122"/>
              </a:rPr>
              <a:t>，在网络上实现概念设计到</a:t>
            </a:r>
            <a:r>
              <a:rPr lang="en-US" dirty="0" smtClean="0">
                <a:latin typeface="楷体" pitchFamily="49" charset="-122"/>
                <a:ea typeface="楷体" pitchFamily="49" charset="-122"/>
              </a:rPr>
              <a:t>3D</a:t>
            </a:r>
            <a:r>
              <a:rPr lang="zh-CN" altLang="en-US" dirty="0" smtClean="0">
                <a:latin typeface="楷体" pitchFamily="49" charset="-122"/>
                <a:ea typeface="楷体" pitchFamily="49" charset="-122"/>
              </a:rPr>
              <a:t>快速成型和制造。</a:t>
            </a:r>
            <a:endParaRPr lang="en-US" dirty="0" smtClean="0">
              <a:latin typeface="楷体" pitchFamily="49" charset="-122"/>
              <a:ea typeface="楷体" pitchFamily="49" charset="-122"/>
            </a:endParaRPr>
          </a:p>
          <a:p>
            <a:pPr marL="228600" indent="-228600" fontAlgn="base">
              <a:buSzPct val="120000"/>
            </a:pPr>
            <a:endParaRPr lang="en-US" sz="1100" dirty="0" smtClean="0">
              <a:latin typeface="楷体" pitchFamily="49" charset="-122"/>
              <a:ea typeface="楷体" pitchFamily="49" charset="-122"/>
            </a:endParaRPr>
          </a:p>
          <a:p>
            <a:pPr marL="228600" lvl="0" indent="-228600" fontAlgn="base">
              <a:buSzPct val="120000"/>
              <a:buFont typeface="Arial" pitchFamily="34" charset="0"/>
              <a:buChar char="•"/>
            </a:pPr>
            <a:r>
              <a:rPr lang="zh-CN" altLang="en-US" dirty="0" smtClean="0">
                <a:latin typeface="楷体" pitchFamily="49" charset="-122"/>
                <a:ea typeface="楷体" pitchFamily="49" charset="-122"/>
              </a:rPr>
              <a:t>新加坡</a:t>
            </a:r>
            <a:r>
              <a:rPr lang="zh-CN" altLang="en-US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主板上市集团</a:t>
            </a:r>
            <a:r>
              <a:rPr lang="zh-CN" altLang="en-US" dirty="0" smtClean="0">
                <a:latin typeface="楷体" pitchFamily="49" charset="-122"/>
                <a:ea typeface="楷体" pitchFamily="49" charset="-122"/>
              </a:rPr>
              <a:t>的高科技公司总裁和成都工厂总经理。</a:t>
            </a:r>
            <a:endParaRPr lang="en-US" dirty="0" smtClean="0"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22220" y="197566"/>
            <a:ext cx="3892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u="sng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脑力酷超级智慧课程</a:t>
            </a:r>
            <a:endParaRPr lang="en-SG" sz="3200" b="1" u="sng" dirty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3561" y="3557347"/>
            <a:ext cx="2608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儿童超级智慧课程</a:t>
            </a:r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2662" y="6033557"/>
            <a:ext cx="25367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儿童放松减压课程</a:t>
            </a:r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0125" y="3567126"/>
            <a:ext cx="30494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成人超级智慧课程</a:t>
            </a:r>
            <a:r>
              <a:rPr lang="en-US" altLang="zh-CN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:</a:t>
            </a:r>
            <a:r>
              <a:rPr lang="zh-CN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初级班</a:t>
            </a:r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37503" y="3555259"/>
            <a:ext cx="3013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成人超级智慧课程</a:t>
            </a:r>
            <a:r>
              <a:rPr lang="en-US" altLang="zh-CN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:</a:t>
            </a:r>
            <a:r>
              <a:rPr lang="zh-CN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高级班</a:t>
            </a:r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52178" y="6031902"/>
            <a:ext cx="22387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成人放松减压课程</a:t>
            </a:r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 cstate="print"/>
          <a:srcRect l="10335" r="11073"/>
          <a:stretch>
            <a:fillRect/>
          </a:stretch>
        </p:blipFill>
        <p:spPr bwMode="auto">
          <a:xfrm>
            <a:off x="583007" y="1839638"/>
            <a:ext cx="2330252" cy="1667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3" name="Picture 7" descr="http://n.sinaimg.cn/gd/transform/20171103/VWcW-fynnnsc4580276.jpg"/>
          <p:cNvPicPr>
            <a:picLocks noChangeAspect="1" noChangeArrowheads="1"/>
          </p:cNvPicPr>
          <p:nvPr/>
        </p:nvPicPr>
        <p:blipFill>
          <a:blip r:embed="rId3" cstate="print"/>
          <a:srcRect l="2268" r="4535"/>
          <a:stretch>
            <a:fillRect/>
          </a:stretch>
        </p:blipFill>
        <p:spPr bwMode="auto">
          <a:xfrm>
            <a:off x="662052" y="4303430"/>
            <a:ext cx="2358282" cy="1685258"/>
          </a:xfrm>
          <a:prstGeom prst="rect">
            <a:avLst/>
          </a:prstGeom>
          <a:noFill/>
        </p:spPr>
      </p:pic>
      <p:pic>
        <p:nvPicPr>
          <p:cNvPr id="18" name="Picture 17" descr="mmexport1505752972107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83997" y="1834357"/>
            <a:ext cx="2294616" cy="1675195"/>
          </a:xfrm>
          <a:prstGeom prst="rect">
            <a:avLst/>
          </a:prstGeom>
        </p:spPr>
      </p:pic>
      <p:pic>
        <p:nvPicPr>
          <p:cNvPr id="19" name="Picture 18" descr="T:\Events Photos and Videos\20170409 Shanghai Photos\mmexport1497166375601.jpg"/>
          <p:cNvPicPr/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422988" y="1847075"/>
            <a:ext cx="2313029" cy="1655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IMG_5551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21277" y="4301094"/>
            <a:ext cx="2300332" cy="167784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695533" y="1014066"/>
            <a:ext cx="5753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课程目标：开发大脑潜能，维护大脑健康</a:t>
            </a:r>
            <a:endParaRPr lang="en-SG" sz="2400" b="1" dirty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82678" y="6031902"/>
            <a:ext cx="22387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乐龄健脑课</a:t>
            </a:r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4" name="Picture 23" descr="J:\Events Photos and Videos\SID Participants' Video &amp; Photos\SID @ Bintan.JPG"/>
          <p:cNvPicPr/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158447" y="4312896"/>
            <a:ext cx="2326157" cy="167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274911" y="833342"/>
            <a:ext cx="7618717" cy="38677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" algn="l"/>
              </a:tabLst>
            </a:pP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儿童超级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智慧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课程是专为</a:t>
            </a:r>
            <a:r>
              <a:rPr lang="en-US" altLang="zh-CN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3-18</a:t>
            </a:r>
            <a:r>
              <a:rPr lang="zh-CN" altLang="en-US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岁的儿童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与青少年所设计的大脑开发课程，以提升他们的脑力和解开人类大脑的内在潜力。课程一共八节课，每节三小时。</a:t>
            </a:r>
            <a:endParaRPr lang="en-US" altLang="zh-CN" dirty="0" smtClean="0">
              <a:latin typeface="楷体" pitchFamily="49" charset="-122"/>
              <a:ea typeface="楷体" pitchFamily="49" charset="-12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" algn="l"/>
              </a:tabLst>
            </a:pPr>
            <a:endParaRPr lang="en-US" dirty="0" smtClean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课程采用脑力酷独家 </a:t>
            </a:r>
            <a:r>
              <a:rPr lang="en-US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Neuro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SDESA 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教学法。课程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结合了心理学，图片， 视频，手指操，色彩图和大脑激活声波，学员将达到四方面的脑力提升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9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622300" indent="-355600">
              <a:spcAft>
                <a:spcPts val="200"/>
              </a:spcAft>
            </a:pPr>
            <a:r>
              <a:rPr lang="en-US" altLang="zh-CN" sz="16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	</a:t>
            </a:r>
            <a:r>
              <a:rPr lang="zh-CN" altLang="en-US" sz="16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提高专注力 </a:t>
            </a:r>
            <a:endParaRPr lang="en-US" altLang="zh-CN" sz="1600" b="1" dirty="0" smtClean="0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622300" indent="-355600">
              <a:spcAft>
                <a:spcPts val="200"/>
              </a:spcAft>
            </a:pPr>
            <a:r>
              <a:rPr lang="en-US" altLang="zh-CN" sz="16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	</a:t>
            </a:r>
            <a:r>
              <a:rPr lang="zh-CN" altLang="en-US" sz="16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增强记忆力</a:t>
            </a:r>
            <a:endParaRPr lang="en-US" altLang="zh-CN" sz="1600" b="1" dirty="0" smtClean="0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622300" indent="-355600">
              <a:spcAft>
                <a:spcPts val="200"/>
              </a:spcAft>
            </a:pPr>
            <a:r>
              <a:rPr lang="en-US" altLang="zh-CN" sz="16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3.	</a:t>
            </a:r>
            <a:r>
              <a:rPr lang="zh-CN" altLang="en-US" sz="16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提升创造力 </a:t>
            </a:r>
            <a:endParaRPr lang="en-US" altLang="zh-CN" sz="1600" b="1" dirty="0" smtClean="0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622300" indent="-355600">
              <a:spcAft>
                <a:spcPts val="200"/>
              </a:spcAft>
            </a:pPr>
            <a:r>
              <a:rPr lang="en-US" altLang="zh-CN" sz="16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4.	</a:t>
            </a:r>
            <a:r>
              <a:rPr lang="zh-CN" altLang="en-US" sz="16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提高感知力</a:t>
            </a:r>
            <a:endParaRPr lang="en-US" altLang="zh-CN" sz="1600" b="1" dirty="0" smtClean="0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622300" indent="-355600">
              <a:spcAft>
                <a:spcPts val="200"/>
              </a:spcAft>
            </a:pPr>
            <a:endParaRPr lang="en-US" altLang="zh-CN" sz="1600" b="1" dirty="0" smtClean="0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spcAft>
                <a:spcPts val="200"/>
              </a:spcAft>
            </a:pP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课程过后，学员将获得一套培训教材，包括一台</a:t>
            </a:r>
            <a:r>
              <a:rPr lang="zh-CN" altLang="en-US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脑力酷激发仪，一个超级智慧金钥匙和一套颜色卡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286821" y="214701"/>
            <a:ext cx="7151086" cy="4308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2200" b="1" i="0" u="sng" strike="noStrike" cap="none" normalizeH="0" baseline="0" dirty="0" smtClean="0">
                <a:ln>
                  <a:noFill/>
                </a:ln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儿童超级</a:t>
            </a:r>
            <a:r>
              <a:rPr lang="zh-CN" altLang="en-US" sz="2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智慧</a:t>
            </a:r>
            <a:r>
              <a:rPr kumimoji="0" lang="zh-CN" altLang="en-US" sz="2200" b="1" i="0" u="sng" strike="noStrike" cap="none" normalizeH="0" baseline="0" dirty="0" smtClean="0">
                <a:ln>
                  <a:noFill/>
                </a:ln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课程 </a:t>
            </a:r>
            <a:endParaRPr kumimoji="0" lang="en-US" sz="2200" b="1" i="0" u="sng" strike="noStrike" cap="none" normalizeH="0" baseline="0" dirty="0" smtClean="0">
              <a:ln>
                <a:noFill/>
              </a:ln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8" name="Picture 17" descr="NBS Box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99750" y="4845114"/>
            <a:ext cx="1095275" cy="1286084"/>
          </a:xfrm>
          <a:prstGeom prst="rect">
            <a:avLst/>
          </a:prstGeom>
        </p:spPr>
      </p:pic>
      <p:pic>
        <p:nvPicPr>
          <p:cNvPr id="19" name="Picture 18" descr="F:\!市场与业务\新产品图片\X6-A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959465" y="4886597"/>
            <a:ext cx="948506" cy="123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Gold Key.png"/>
          <p:cNvPicPr/>
          <p:nvPr/>
        </p:nvPicPr>
        <p:blipFill>
          <a:blip r:embed="rId4" cstate="print"/>
          <a:stretch>
            <a:fillRect/>
          </a:stretch>
        </p:blipFill>
        <p:spPr>
          <a:xfrm rot="1207766">
            <a:off x="4871556" y="5028737"/>
            <a:ext cx="1173847" cy="969588"/>
          </a:xfrm>
          <a:prstGeom prst="rect">
            <a:avLst/>
          </a:prstGeom>
        </p:spPr>
      </p:pic>
      <p:pic>
        <p:nvPicPr>
          <p:cNvPr id="21" name="Picture 20" descr="Training Cards.png"/>
          <p:cNvPicPr/>
          <p:nvPr/>
        </p:nvPicPr>
        <p:blipFill>
          <a:blip r:embed="rId5" cstate="print"/>
          <a:stretch>
            <a:fillRect/>
          </a:stretch>
        </p:blipFill>
        <p:spPr>
          <a:xfrm rot="1852555">
            <a:off x="7195086" y="5191673"/>
            <a:ext cx="948043" cy="646542"/>
          </a:xfrm>
          <a:prstGeom prst="rect">
            <a:avLst/>
          </a:prstGeom>
        </p:spPr>
      </p:pic>
      <p:sp>
        <p:nvSpPr>
          <p:cNvPr id="104451" name="Rectangle 3"/>
          <p:cNvSpPr>
            <a:spLocks noChangeArrowheads="1"/>
          </p:cNvSpPr>
          <p:nvPr/>
        </p:nvSpPr>
        <p:spPr bwMode="auto">
          <a:xfrm>
            <a:off x="4427801" y="6152170"/>
            <a:ext cx="44647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  <a:tab pos="971550" algn="l"/>
                <a:tab pos="3151188" algn="l"/>
                <a:tab pos="5221288" algn="l"/>
              </a:tabLst>
            </a:pPr>
            <a:r>
              <a:rPr kumimoji="0" lang="en-US" altLang="zh-CN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itchFamily="49" charset="-122"/>
                <a:ea typeface="楷体" pitchFamily="49" charset="-122"/>
                <a:cs typeface="Arial" pitchFamily="34" charset="0"/>
              </a:rPr>
              <a:t>	</a:t>
            </a: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itchFamily="49" charset="-122"/>
                <a:ea typeface="楷体" pitchFamily="49" charset="-122"/>
                <a:cs typeface="Arial" pitchFamily="34" charset="0"/>
              </a:rPr>
              <a:t>   超级智慧金钥匙</a:t>
            </a:r>
            <a:r>
              <a:rPr kumimoji="0" lang="zh-CN" altLang="en-US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itchFamily="49" charset="-122"/>
                <a:ea typeface="楷体" pitchFamily="49" charset="-122"/>
                <a:cs typeface="Arial" pitchFamily="34" charset="0"/>
              </a:rPr>
              <a:t>                </a:t>
            </a: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itchFamily="49" charset="-122"/>
                <a:ea typeface="楷体" pitchFamily="49" charset="-122"/>
                <a:cs typeface="Arial" pitchFamily="34" charset="0"/>
              </a:rPr>
              <a:t>   颜色卡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971550" algn="l"/>
                <a:tab pos="3151188" algn="l"/>
                <a:tab pos="5221288" algn="l"/>
              </a:tabLst>
            </a:pP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itchFamily="49" charset="-122"/>
                <a:ea typeface="楷体" pitchFamily="49" charset="-122"/>
                <a:cs typeface="Arial" pitchFamily="34" charset="0"/>
              </a:rPr>
              <a:t>	 色彩图，手指操视频</a:t>
            </a:r>
            <a:r>
              <a:rPr kumimoji="0" lang="zh-CN" altLang="en-US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itchFamily="49" charset="-122"/>
                <a:ea typeface="楷体" pitchFamily="49" charset="-122"/>
                <a:cs typeface="Arial" pitchFamily="34" charset="0"/>
              </a:rPr>
              <a:t>          </a:t>
            </a: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itchFamily="49" charset="-122"/>
                <a:ea typeface="楷体" pitchFamily="49" charset="-122"/>
                <a:cs typeface="Arial" pitchFamily="34" charset="0"/>
              </a:rPr>
              <a:t>颜色，数字和英文字母</a:t>
            </a:r>
            <a:r>
              <a:rPr kumimoji="0" lang="zh-CN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019881" y="6252210"/>
            <a:ext cx="155770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  <a:tab pos="971550" algn="l"/>
                <a:tab pos="3151188" algn="l"/>
                <a:tab pos="5221288" algn="l"/>
              </a:tabLst>
            </a:pPr>
            <a:r>
              <a:rPr lang="zh-CN" altLang="en-US" sz="1200" b="1" dirty="0" smtClean="0">
                <a:latin typeface="楷体" pitchFamily="49" charset="-122"/>
                <a:ea typeface="楷体" pitchFamily="49" charset="-122"/>
                <a:cs typeface="Arial" pitchFamily="34" charset="0"/>
              </a:rPr>
              <a:t>全脑潜能激发仪</a:t>
            </a:r>
            <a:r>
              <a:rPr kumimoji="0" lang="zh-CN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296684" y="879179"/>
            <a:ext cx="7526187" cy="317009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" algn="l"/>
              </a:tabLst>
            </a:pP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脑力酷成人超级智慧课程分为初级班和高级班。它是专为成人所设计的大脑开发课程，以提高他们的脑力和解开人类大脑的内在潜力。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" algn="l"/>
              </a:tabLst>
            </a:pP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" algn="l"/>
              </a:tabLst>
            </a:pP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成人超级智慧课程是一个有趣和高效率的课程。初级班和高级班都是</a:t>
            </a:r>
            <a:r>
              <a:rPr lang="zh-CN" altLang="en-US" sz="20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一共两天，每天六个小时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参与此课程的每位学员都会得到一套培训教材，让他</a:t>
            </a:r>
            <a:r>
              <a:rPr 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她在课程结束后继续大脑开发训练。</a:t>
            </a:r>
            <a:endParaRPr lang="en-US" sz="2000" dirty="0" smtClean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" algn="l"/>
              </a:tabLst>
            </a:pPr>
            <a:endParaRPr lang="en-US" sz="2000" dirty="0" smtClean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297707" y="263687"/>
            <a:ext cx="7151086" cy="4308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u="sng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成人超级智慧课程</a:t>
            </a:r>
            <a:r>
              <a:rPr lang="en-US" sz="2200" b="1" u="sng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–</a:t>
            </a:r>
            <a:r>
              <a:rPr lang="zh-CN" altLang="en-US" sz="2200" b="1" u="sng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初级班和高级班</a:t>
            </a:r>
            <a:endParaRPr kumimoji="0" lang="en-US" sz="2200" b="1" i="0" u="sng" strike="noStrike" cap="none" normalizeH="0" baseline="0" dirty="0" smtClean="0">
              <a:ln>
                <a:noFill/>
              </a:ln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7" name="Picture 6" descr="IMG_555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6266" y="4337002"/>
            <a:ext cx="2237550" cy="1691830"/>
          </a:xfrm>
          <a:prstGeom prst="rect">
            <a:avLst/>
          </a:prstGeom>
        </p:spPr>
      </p:pic>
      <p:pic>
        <p:nvPicPr>
          <p:cNvPr id="8" name="Picture 7" descr="mmexport1505752972107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06940" y="4348215"/>
            <a:ext cx="2244607" cy="1696799"/>
          </a:xfrm>
          <a:prstGeom prst="rect">
            <a:avLst/>
          </a:prstGeom>
        </p:spPr>
      </p:pic>
      <p:pic>
        <p:nvPicPr>
          <p:cNvPr id="11" name="Picture 10" descr="IMG_0514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18123" y="4342824"/>
            <a:ext cx="2225049" cy="1681710"/>
          </a:xfrm>
          <a:prstGeom prst="rect">
            <a:avLst/>
          </a:prstGeom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285534" y="885617"/>
            <a:ext cx="5388916" cy="25545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脑力酷放松减压课程是一个帮助大脑放松的课程，旨在帮助儿童和成年人通过大脑声波和放松技术来</a:t>
            </a:r>
            <a:r>
              <a:rPr lang="zh-CN" altLang="en-US" sz="20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放松身心，增强心理健康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sz="2000" dirty="0" smtClean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在这</a:t>
            </a:r>
            <a:r>
              <a:rPr 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小时的课程里，学员将学习放松技巧，帮助他们的大脑休息并减轻压力。 学员还将享受由脑力酷声波组成的睡眠辅助声波，放松减压声波，正能量心情声波和大脑激活声波，</a:t>
            </a:r>
            <a:endParaRPr lang="en-US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297707" y="248450"/>
            <a:ext cx="7151086" cy="4308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u="sng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脑力酷放松减压课程</a:t>
            </a:r>
            <a:r>
              <a:rPr lang="en-US" sz="2200" b="1" u="sng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–</a:t>
            </a:r>
            <a:r>
              <a:rPr lang="zh-CN" altLang="en-US" sz="2200" b="1" u="sng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儿童与成人班</a:t>
            </a:r>
            <a:endParaRPr kumimoji="0" lang="en-US" sz="2200" b="1" i="0" u="sng" strike="noStrike" cap="none" normalizeH="0" baseline="0" dirty="0" smtClean="0">
              <a:ln>
                <a:noFill/>
              </a:ln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299704" y="3639607"/>
            <a:ext cx="7386425" cy="70788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所有参加此课程的学员都将获得一个</a:t>
            </a:r>
            <a:r>
              <a:rPr lang="zh-CN" altLang="en-US" sz="20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脑力酷放松仪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。这是一个内置了脑力酷放松减压声波的仪器。</a:t>
            </a:r>
            <a:endParaRPr lang="en-US" sz="2000" dirty="0" smtClean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2" name="Picture 11" descr="IMG_555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4463" y="4703317"/>
            <a:ext cx="2228327" cy="1625326"/>
          </a:xfrm>
          <a:prstGeom prst="rect">
            <a:avLst/>
          </a:prstGeom>
        </p:spPr>
      </p:pic>
      <p:pic>
        <p:nvPicPr>
          <p:cNvPr id="13" name="Picture 12" descr="J:\notebook pictures\IMG_4171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362080" y="4688191"/>
            <a:ext cx="2200971" cy="163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EEG Headset Graphic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63381" y="1635519"/>
            <a:ext cx="1652929" cy="871964"/>
          </a:xfrm>
          <a:prstGeom prst="rect">
            <a:avLst/>
          </a:prstGeom>
        </p:spPr>
      </p:pic>
      <p:pic>
        <p:nvPicPr>
          <p:cNvPr id="14" name="Picture 7" descr="http://n.sinaimg.cn/gd/transform/20171103/VWcW-fynnnsc4580276.jpg"/>
          <p:cNvPicPr>
            <a:picLocks noChangeAspect="1" noChangeArrowheads="1"/>
          </p:cNvPicPr>
          <p:nvPr/>
        </p:nvPicPr>
        <p:blipFill>
          <a:blip r:embed="rId5" cstate="print"/>
          <a:srcRect l="2268" r="4535"/>
          <a:stretch>
            <a:fillRect/>
          </a:stretch>
        </p:blipFill>
        <p:spPr bwMode="auto">
          <a:xfrm>
            <a:off x="1468305" y="4701281"/>
            <a:ext cx="2315025" cy="165434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285534" y="901219"/>
            <a:ext cx="7286966" cy="317009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乐龄健脑课时脑力酷专为</a:t>
            </a:r>
            <a:r>
              <a:rPr lang="en-US" altLang="zh-CN" sz="20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50</a:t>
            </a:r>
            <a:r>
              <a:rPr lang="zh-CN" altLang="en-US" sz="20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岁以上的中老年人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定制的健脑课程。课程一共</a:t>
            </a:r>
            <a:r>
              <a:rPr lang="en-US" altLang="zh-CN" sz="20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14</a:t>
            </a:r>
            <a:r>
              <a:rPr lang="zh-CN" altLang="en-US" sz="20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小时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，每节课</a:t>
            </a: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小时。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乐龄健脑课帮助中老年人</a:t>
            </a:r>
            <a:r>
              <a:rPr lang="zh-CN" altLang="en-US" sz="20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解决睡眠问题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，练习健脑手指操可以</a:t>
            </a:r>
            <a:r>
              <a:rPr lang="zh-CN" altLang="en-US" sz="20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强健大脑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。学员们也将体验脑力酷高科技声波，帮助他们</a:t>
            </a:r>
            <a:r>
              <a:rPr lang="zh-CN" altLang="en-US" sz="20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提升大脑功能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和</a:t>
            </a:r>
            <a:r>
              <a:rPr lang="zh-CN" altLang="en-US" sz="20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正能量心情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通过</a:t>
            </a: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14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节课的练习，中老年人们将达到</a:t>
            </a:r>
            <a:r>
              <a:rPr lang="zh-CN" altLang="en-US" sz="20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养生健脑，身心不老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的目标。我们希望乐龄健脑课可以帮助更多的老年人健康愉快的</a:t>
            </a:r>
            <a:r>
              <a:rPr lang="zh-CN" altLang="en-US" sz="20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享受和孩子，孙子们的天伦之乐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292264" y="248450"/>
            <a:ext cx="7151086" cy="4308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u="sng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脑力酷乐龄健脑课</a:t>
            </a:r>
            <a:endParaRPr kumimoji="0" lang="en-US" sz="2200" b="1" i="0" u="sng" strike="noStrike" cap="none" normalizeH="0" baseline="0" dirty="0" smtClean="0">
              <a:ln>
                <a:noFill/>
              </a:ln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4" name="Picture 13" descr="J:\Events Photos and Videos\SID Participants' Video &amp; Photos\SID @ Bintan.JPG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59447" y="4474186"/>
            <a:ext cx="2326157" cy="167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0" y="4476114"/>
            <a:ext cx="222250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134" y="4466590"/>
            <a:ext cx="2218266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362925" y="5858001"/>
            <a:ext cx="2242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客户证言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楷体" panose="02010609060101010101" pitchFamily="49" charset="-122"/>
              <a:cs typeface="Arial" pitchFamily="34" charset="0"/>
            </a:endParaRPr>
          </a:p>
        </p:txBody>
      </p:sp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2" cstate="print"/>
          <a:srcRect l="1445" r="1445"/>
          <a:stretch>
            <a:fillRect/>
          </a:stretch>
        </p:blipFill>
        <p:spPr bwMode="auto">
          <a:xfrm>
            <a:off x="0" y="0"/>
            <a:ext cx="91407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143750" y="6035040"/>
            <a:ext cx="1627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客户反馈</a:t>
            </a:r>
            <a:endParaRPr lang="en-US" sz="2800" b="1" dirty="0"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-dark-blue-wallpaper-H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62466" name="AutoShape 2" descr="https://encrypted-tbn0.gstatic.com/images?q=tbn:ANd9GcTKoB3yfleffU3W0Tm2_U1op0aLFMIh7t9TvDUypvkOLzJDYUmo"/>
          <p:cNvSpPr>
            <a:spLocks noChangeAspect="1" noChangeArrowheads="1"/>
          </p:cNvSpPr>
          <p:nvPr/>
        </p:nvSpPr>
        <p:spPr bwMode="auto">
          <a:xfrm>
            <a:off x="155578" y="-1668464"/>
            <a:ext cx="5210175" cy="347662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" name="Picture 6" descr="Paul Testimoni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0168" y="1574801"/>
            <a:ext cx="7274579" cy="50439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45200" y="1905002"/>
            <a:ext cx="2476500" cy="317500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14400" y="2273301"/>
            <a:ext cx="6819900" cy="317500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06649" y="188824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Arial" pitchFamily="34" charset="0"/>
              </a:rPr>
              <a:t>学生证言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9000" y="782320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“课程提高了我的自信心，让我能很有信心的在全校老师和学生面前发表演讲。“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 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data:image/jpeg;base64,/9j/4AAQSkZJRgABAQAAAQABAAD/2wCEAAkGBxQSEhUUEhQWFhUXGB8WGRcYGBwaGBwcHCAdHh4cIR8fHygiGhwlIBwdIjEhJS0rLi4uIB8zODMtNygtLisBCgoKDg0OGxAQGzgkICUsLCwwNDQsLDAsLywsMCwvLCw0NCwsLDQ0LCwsLCwsLDcsLC0sLCwsMCwsLywsLC8vLP/AABEIALsBDgMBIgACEQEDEQH/xAAbAAACAwEBAQAAAAAAAAAAAAAABQMEBgcCAf/EAEEQAAIBAwIFAgQDBAoBAgcAAAECAwAEERIhBQYTMUEiURQyYXEjQoEHUoKRFiQzQ1NicqGxwZIl8BU0c4Oi0dP/xAAbAQACAwEBAQAAAAAAAAAAAAAAAQIDBAUGB//EADMRAAIBAgQCCAUEAwEAAAAAAAABAgMRBBIhMUFREyJxgaGx0fAFMmGR4SNCwfEUM2JS/9oADAMBAAIRAxEAPwDs1FFFeWLgoopFxrmIQXEVuEDPKjOpaRYx6WRdIz3YlxgD2NSjFydkA9opO/M9sNY1tlH6RxHIcuM5RcL62GCcLnbftXyPmi1Z0RZclwpUhXK/iAlBq06QWwQATkkY71Lop8guOaKz9jzhbyQxTMXiWVzGvUjdfVqCjJ04AJIGTtk4zsa9jmRfhHuemcJI8enO5KTGHOfqRmh0prh9AuPaKz3FOcbeIPhjI6MFKqG3/ESN9JxhyjONQXJB271PLzXaKoZpcA6s+h8qEOHLjTmMKSASwAFPoZ8guOqKAaKqAKKKKAMvzBzBNDdJDCivlEfRokZ21SaDhlOmMKvqywxXiPniNyVjhlkfqpGoUx4cSBysisXClD023z481pPhE6hl0jWV0av8oJOPbuTS+z5ZtYiGjhClSpXdttAYLjJ2Ch2AHYA1oU6WWzWotRPc88pCXWWKQuskgCIFLaIgmW+fDE6xgDc57bV6bnTQlw8kD6Y5zDGFZC8oCCQkKWB1actj2x7HDqbgFuzajH6tTPqDMrZbTq3BBwdK5XscDaqScGtbiSZmgBxLu2pgGcJoZgAdtiY2/eAIOQKsiqUk3l2393HaW5LwnjBma4IxoQRtHtgkPEsm+/uaT8K536kETNExdo4w8ihREs8kImCYL68YI3AI9QGe+NRZ8Miiz00C6lVT33CLpUbnwu1LG4LYxFCUiTSuhNT4AAUoMAtgkISobuAcZqEXTu9Baiq158URRdeGRZ3SFgg0Yfqo7B1OshU/Dk2YgjT23GdTwu+WeJJVDKHXVpcYYfQj3FLrbl2z6YVI10kqQVdtQ0Aqulw2pQoJACkAAkDuacxRhQFHYAAedh96jVdO3VVhq56oooqgAoorBc6XUy3i9KSRcRRsqK0nqbrHWFVfQ7FBj1jAG+3erKVPpJWuDZvaK55PzddlrnQERU0smuNg4USukifumQqqlRn8wyRqGK/MPM91ILqKJXRDay6fw3SdZFijdWGOwOtgBnOVOPlOblhJ3FmR0uiszzVOwe3DNIlswfqNGzp+IAvSVnQao0PrOoY3Cjzgo05tudcCpEyoYsMsqu0gPSkdX1EDUMoqktjJJGPNRjh5SV0FzoVFc4vua76GLLaCT0W6iwN6erDK+nSZANpI1BYsMK3vXy341cJiZtco+IdiEDOCosVkHTwwVkLggDdSW96l/iyte4ZjpFFZ7kri8tzFIZwupJSgZQQrLpRgwz3+bGRttWhqicHCTixhRRRUACqT8MU3C3BJ1pE0IG2nS7IxPbOcxjG/vV2imm1sAkl5ajK4DyIwna5SRSupJH1A4ypUjDsMEHY1Fb8owRgBTIAGhbuDvASy+N8kkt7/AErQUVPpZ7XCxk7jkKFgoMs2E1aB+GdKs6y6RmPOA6A5+YjYkjar9pwaGSzMSO5ilZpg22r8SQzbbbAM3YjOO9PaV8D9HVh/wpDp/wBD+tf0Gor/AA1cpynTbvrGz7v7sSUU4t+/ewtueSYXJPUmA1tIihlxGzyLM5XK76nUH1asbgYBrzPyNbuVZmcyerVIwidn1nU2Q0ZUbjYqFwNhWoqG8u0iRpJXVEUZZmOAB9TVarVHomRsiYDHaisEObLy9P8A6dCkdv4urkN6/rHEMEjyCxANeJOA38i6ZuKzEE+oRQxxbZ7Bl9S/fNaYYCrJXehHMjXcc49b2adS5mSJfGo7tjwq92P0ArPn9o9v+W3vnHfUtq+Me++DUVhynbwydYh5pQMCSeRpWUDPyls6e57Vf4DxP4q2hnC6RKgfTnOM+M+d61Q+HU0us7izsp3P7SLdULLBeO/iP4aQMf1I0gfrSrh3NvEL/qC2FpbBcArIWknTPlk9IX6ZHithms3zRD05rS5TAkE6wMcfNHL6Sre4Bww+oFXQwdGPC/aLMypxDhF4sbSScUuWfbSqLHGpc7KuAvYsQKnj4VxG32tL1GQkkpcR6gCxySrLhvmJOD704m/EnVfyxDqN/qbIQfoNTf8AjV8nG5rXKnBQULb6+nv6lk3lgo89X/Hr3nP7HgtxeGeK9v7tZ1zrjR1SIoxOiRAo3QgdvfINeLbkj4bY2VreqBpDsenL92D6kJ+ox4rZDhxN38TqGkQdFQBvu+okn22GP1plUVFLYpMBZ8lQzMRLw4WyY+ZLklgfGlVGB/771Hw3g9/aXTw299IQI+rEJz1ImXVho2BOVYHHrXuGH1rodJJGzxFAO4tXLfTMiaf54b+RpSipKzQEcHOd4F0vwuZpV2k0PGIvujM2WB748dquWH7Q7J3EUrPbSnslyhizvjZj6Tvt3pNzfYXYimliupSoAPw6RoGKgjUqOo6gcjODk/arPGuM2bl4Jo3nC7OqW8kyqdjpYqpCt2JHftWWWBpS2ViWZm7VsjI3Ffa5lHwaW0TrcMuzDEV6gtrhS0LHc49ZDw5zuBTngfO63yQxwtHHcSR63V2/s/B0qcGRs7gdsbk+Din8PqJ6bc+XaWwTmabiHEhGQiKZJW+WMe37zHsifU/pk7VPZLIEHVZWfudIwo+g84HbJ71Hw/h6wghclmOXdt3c+5P/AF2HYAVbrPUnBLJBd/F+i9slJx2QUUUVnIFa/wCHxzqFlQOAcgHwcEZ/kSPsTU0MSooVAFVQFCgYAA2AA8AV7op3drAFFFFICG6ukjAMjKoLKgLHGWY4VfuSQBUxNY7nSwF5Klv8TBFoR5NDeuXqEEI4TUuNC62Db74ONqgtOWJZZRcyGEvJKkjMpYgxG1EToMqMq0nq0nYjB71oVKOVNu3vQVzZ21wsiK8bBkYBlZTkEHcEHyCK+yTqpUE7udI2J3wW8dtlO5rnlvyJcKlshMarDEsWI5NOGVsmdSYWIkcdwNJyB6jmrUXKZaNEhkiS4innM0qEl16sc+gZxksonibScAAfQU3Rp/8AoLs3uaKwnDeUi0idRbfpxzBpLdHZ0UiApndR63ZlcggbYO53O7qurCMHZO40FLJvRdo3iZDGf9Sepf8A8TJ/Kmdc55r4415O9vatiK1Gu4mQkNqwR042HZwpYkj7e9aMDTdSpk4NNPv28bFlP5rc9B3zHzh0pDbWkZubvygOEjzvqlbsgxvjuaTw8qPcMJeKTG5fIYQAlbVCO2lPz43GW7+RTngfBYLWPRbppB9ROcsx/eZjuxpjXUo4aFJabmZti3mK9NvazSxgao42KDG2oD0j7ZxV+HOldXzYGfG+N/tvSjnME2NzgE4jJwNztvVi74m3Sjkt4jcCTGnQygaSM6ixPy/bJrQIq8X424k+GtYxNcaQzajpiiU9mkYZIz4UDJ+1V+XeVTb6TJczSlSxWMMUgTUScLGDuBkgBiw+gqnacTa0nuGvITEk7iRZlPUjXCKuh2AyuNJIJAXB70zm5utAQqSdZjjCwK0x3GRnQCBn64oAe1lOc+JKDDGqSu0c8U8miNmCRo2SS2Mdt8ZzVoc1qh/rNvcWyHtJKq9P9SjNo+7YFO54llTBOUbB2OxGx/UH/cU1a+o42vrsK7ON5bfqQTKjzN1eppEowdguM4OFAXOfFU15ZR5M305umYemJ8JCNPlYQcE/U5ppwjhAt2nKN+HK/UEePSjEevG/Zj6sbAHNZvmrpXknStUWW8jHpnBwlsQwOWcZGrI+QAk+cA05SzO5Kcs0mxm/K5hOqwmNsfMRBktj/wDbJGg/VCv2qtZXnErgyoPhrcRyGPqhZJCxABJVG0jG+Mk+DgHvViw5wg06blhBcKMSRPkHUNiV29akgkFc17HH5p8iztmZfE0+YYu47AjqN5/KBt3qJAu8V4wluEUh5Zn2SKNcyOR3OOyr7scAZ71X4Bw6QSS3NwAJpsKEB1CONfljz2JySxI2yT3FUOVVka9v2uNDTIYYgUzpVDH1NC53xqYk+5/SmvEOMPFJp+EnkTAPUj0Mv12Lhsj7UAVeJ8Tmlle2sgodAOrcOMpFqGQAv95LjfTsBtk70x4XYR2kARThEBZnc7sTuzu3lickmkfJvEFFq8jatUlzOdJB6hYyNhdJ31BdOx7DFeouVWZTmeeLLB0jEnUWPHj8QMGOd/YHtU4w0vLYthT0zS0Xi+wi/oxHdSGSbXKmosrTHLEZ+WNMBYY+3qxrbHcdyy43ypbXMekxrG6/2csYCSRsPlZWG+xANfDwGUn1X10R7DpL/useaW8wQXFjA9zb3EkoiUu8NwwdWUd8MAGUjvtscUSnfRbCnUzaLRe/E0HIHHjc25jmdTdW7NDMMjUSh09THcBu/bvmtRXMl5QlhaO6tZUF6Gd5ZHU9OUS7shUHZAcae5HvWo5V5na4kkt7iLoXUIDMmdSOp2EkbeVP13FcPF4RwbnHbyCMjS0useOQTOUjkDNgsBgjUoOCykjDqCQCVyBkVfkTUCD5GP51iW5QnkgihaWILbwNbxMoYl/kH4g20qVj0sik51HcYxWWnCMk8zsSZtuoNtxv23qK2u1kVWU7MNQyCpx9QcEfrWR4Zy+JJI7hIrJoioQRhSY4tMjszxegAs+fVsu6KckbUm5V5UZjGwELRoLZlugp1OsceCsfp+Rt1OT2LbHNWdDCz6wrnQrXikUh0q41aBIVOVYK2QCQcEZ0nv7VIL1DL0g2ZNAkxv8AKTgHPbuDWJh5HmjTEZt9TWsdszFTkdN3LBfSfTIjaCfy4BwcAU05R5ZktHUsyFRE8QCljgGZ5VAyOwVwv8NKVOkk2pBdntOEzI13H043juHeQS9Qq41xhQpXTkkEaQQcacdiMFDHwSaJ0Mk4SYsmMTnWY1tBE4VfzHrDVgA52Peui1jr3hV0txM0USv1p4pRMSh0RKEV42DepSArshQHdvG+ZUqrbd9AaM1y9wu8eJ2RG14kjYO0kUeZIIlVkMgLsFZCWyB6mbHkUy4nyretDNHEyqZJeoGEmlwwtookbVpOMSIxONyMYIr7wzhN1cBC0krRJcLCCs0iF7aFZh1ScqxZ3dQxG7BQckVPccJvi0kf44jzdESRzqGIlKmFUDOCGUZX1YA8HfNaJVOve6FY8XfK11rnaMKvVnjnciTDSIIlRojlSAeoC+dwdhtnbX8v2bw28ccjMzKNyzB27k41ADOBtnHivnLscq20SzqFlC4YBi3k43ZmOcYz6mwcjJ70i5r4rJw9NUTiQzv04oZCS3VbtpIySgPdT2zsQNqqipV30d1fh9e8nCN+J6/aReSi3SC3fRNdSrApHzBWBMjDfbCqd/8AvFQ8scvJZQNCmCpdm2XHpbsDuckDbPn6VQ5W5ehGLqRzc3Z+eeTOpWxgqqn+yAyRjANNOMcMaRklhfpzx7KTkxsp7o6gjKnwe6nceQerQodBHLxK5XUtdCCDjUFvGqXE8cTKTH+I6qTo2B3O+Rg/rTKwv4p01wyJImcakYMMjuMikfAOFSJNK92IpJZhr1KmVQA4EQJGSACN9s70v4pOYb/HDwr3DKouLfBWLR+WZ3AxG6g421FhgY7VpqfNfnqSrfNdcdfuNJY76aSUrIttGp0RK0ayGTHd332Q+FGDjckdqvcucLNtAsTMGILN6RpUamLaVGTpQZwBk4FKLzjN5akTXcduLbJD9FnaSPbIfLhQ6+CoGR338OI7eS7ByXggIGkqVEsoIB1Z36S74xsx3+XzCxWlc+3/ABmGNukSXkYbQxqZJCPJ0rnC/U4FLeXOB3SRSaDHbdS4llCvGJHCOQyg6ZAqkHVt6ttPan/BOXrazDC2hWPVjURks2PdiST+p8mmdSUSSiZ6Xl6Ygg3sjZ/K0UBjP0K9MEr9M5+tZe35X4jFI/SYRQEDTFBcDQG8sBLC2gHvoGw9zXSqMU7IeVHPhyTeTENcXh0+YSZJFP0Yo0QYfTSP1prDyjIvR0XCRrCxZEigCR5KldxrJbAJ7nvWsxRiiyDKjNywXkW7JFcr5KfhTAewViyuf4k//eV5fzFIWu/iVEDuttA0EjaEYn1Fo1YSHSdI3Olfvmum0ZpZQynOOIcwxW918UrN0pUCTxujxSejJWZFkVepgEqwXJwBjOMU0m5zt9BKa8jGTJHJGi57Fyy+lfOacX0vxYaGNVaI5SSV1DJ7FUU7O3jJ9I+p2pPxEDhau+l5LRlyR8zRuAFAJJwY392wEPnBGmzIoay+3qWdGqes9Xy9fdzzy3Fi6umbD6hHIsoXCMHX1FT2xlQO+cAZqPinNKySraWTq9xISvU+aKLSMuSezuoBxGPpnAqg3BIJLtIkcizmia4MEbgQvIhVT8v5SHBKqcEjJ851F1wSB0SPphVjcSR9P0aGXsV04x7H3BquUnJ3ZTObk7s+8F4PHaoVQszMdTyOxZ3bGNTE+f8AYUu/aCf/AE27/wDon/qtDWW4zbLxC5Nq29tAA84BI1yNvHESN8BfWce61EiTx8zNJk29pPPGpK9RTGqsRsdOt1LAH8wGD4zS++FpfyLh5LS+jH4bMDFOuMnGDtLHknIBIOTvvWvghVFCooVVGAoGAAPAHiob/h0U66ZoklX2dQw/3G1AGc4RzheR3EljeRo05UNbzRgiOTUdI1DPpPc/wt9M7zhtoIY1jBzp7k92J3Zj9SST+tcb45wQqJLuwQCKCRH05Zi/RbUxjBOFUEY04wRnH17DwjikV1Es0Dq6MMgqc42zg+xGdwdxXM+I0VSSUVvq+3gaJLL1ePH39DGJydcjojVF6FRdet8wlJ3lZowFwxkRghyVxgA6htVe15HultxGpiiISNGWN2KzlH1Mzkx4XI9PyvnzkbV0eisX+VMhZCrljhrW9ukTkkgsd3141MTpB0J6RnAAUADYdqa0UVRKTk22MKKz/O9yY7dCHaMG4gV2VipEbSKH9Q3UaScnxWabme7iCqgDIWlMUtwNPVVZNKJnK4JGcNhmI0nB3zbToOcboVzotFc2ued7wFspBEvWETCQZaEGdIgxGsFwVYtkhB2xkb1suVuIyXEGuUDOuRAyqVV1R2VZFBJIVwAwGT37mipQlBXYJjesHzpcqOK8NWV1CaZioJG8hCqv+xIH1rW8d4vFaQSTztpjjGT7n2A9yTsBWI4dwL41prviEQ1XChEhJz0oQAQufDk+okdjWn4fSbnn4IUmMuYuGyupa2CCU+l9TMgdMEFSV8+xO48EUp4Zxm7t1S3uLWSZ1UBJI3jzIB762XLjzjOe+1XooL+3ASMw3UY+VpnaKVR4DFVYSfcBauWtvPJqF4INBGyR6iQwOdWs4/TAGO+a7qmmrSJKomss9fNCy55qd2W3gglju5OyTx4VF8ykqSrKPYNuSBtmvXBoNKtDYqWcsTNeSKdBfPqYnYzvnOFT0jGCR2KfgMD3E0t1KLg2hzCrK/qeND6WyvrMXckrjVkE5xXSOHiMRIIdIiCgIExpCjsBjxQ6dteAOk1ruihYcuwxt1GXrTeZ5grSfYHAEa/5UCj6ZJNN6V8V44kDLGFeWd90hiAMhH7xyQEX/MxA+teZuCyXCk3ziOEeroxOVGkf4suQWHkqukd86qV7EbpBccfiBZIiZ5l7xQ4d8+xPyp92Ir1Ba38oBc29sPKgNO+P9WUVT+jfrVCx4qWTo8Ht41hX0/EOum3H1RR6pz9dlP7xqx/RMS//ADlxPcknOlnMcQ+gjj0gjc/Nk9t9qzVcVCGjZG7ZHxLhNop/rvEJT/le6ECf+MXTyPvmlUthy8fmntif816xP+8taWDl6ygQ6beBFG5JjX+ZJH/NUI8TN/VbeFIgM9d4hgn/ACLsWH+Y4HbvVMcXm1S8SUablqKY+Hcug+ma1B2O14w+397TSz5XsZFPwl1Og7fgXkjKPsC7AfyqnNaWbnTNM102QAkQyAf9MI2+7HtVC+4dYIUQ8Ll1ZIjwEV27nxJr079z9KsjiE3ZJt++diappu0Xd9g3uOCTW6tJDxR9KjcXSRzL/NdDj+Zqq815IIzcW7tbsfV8P8zDwXRm1rGR3Vct2B9qSRcB6arJ+NbvqLLE8D3EC5BGl/mJ7n1Arudqb8F5gTqi2YrBcD0xNGzfCSsRkLpJ9DHOdBAPsWxWqFene0Xr7299hO8KekXrz4Ls9ftzHvB+NW05McEi6o9jFgo6DxlGAZR+lNCKpXvB7e/3mjKzQtgSLlJUbGcq43KkHPkHsRnIpZbXE9pNHb3biVJSVguMaWLAZ6cg7ayASGGA2CMA4y766lN9dTM862SWt5FeQoI2jjaRwiACVdaJIDgepwjgjPsK29JuaOHpcXdokg2QSTdyNWgxAIR2K6mVj/oHgmnNRe5B7inmHipgVViXXPKdEKeC2MlmPhFG5P8A2aOGWcdjbnqSDbMk0zYXU53Zz7ZPYeBgCkfEuJrFxKRiGlkW3SKCFDlmZ2dnIGcKMKmWOAABU91Y4Q3PFJFKxkOsCZ6KEfLt3nkycAnbOMKKQif+lZK9RbK7aHGeqEQZX94IXEhHn5c/Sq/NFqlzFHcW0riZxpieKQqHQ5ZlbfGjGok4yMCmPBPiZXM856UZGI7YAZAOPVI3mT/KNlyRv3pZyssaXdxEpbClpYVPyhJHIlK/TqqR9se9WQX7nwLaSXzPZefBDC34hGOGiaJGMfw+pY1XLbrsoHk5OKznCOVbnhtuk1rclZlUNPC+n4eUgAaew0NgAa+5/WnnBZvhJntZQVR5GktpDnSwkJZo89ldWLYXbKkYzvXv9oLj4CaP80umGMe7uwCj/uqpJS+bUrbbd2ajlrjSXttHcR5Acbqe6sNmU/UEEUzrBcpp8LxS5tVOIp4VvETOyvqKSaf9R9R/St7Xn8TS6Ko4osTugooorOMVR8VYz3MWjIhjjcYPqbWHON8AfJtv5pPa88oyxEQTu0ixn8MJp1SRdUKNTg50hjk7bd9xm7exWQumd5Sk4VNai4kQFc4TXGrhGGWwNQ81BDa8OhZI1ZFaMgqvUYsDBGY+2rJ0xkjf/kVqioW1ixFZOZ4rhwJIWe3LWzwygDGuULJEGBcMGL6QNsA4yav8B5oFyIgsMhZo1kkIC6IterSGJYEk6TsobG2cZFLeELwrTbTRuqhlj6KvM4B0BUjzGz6Sy5VQxBIJG+TU1jJwqOWMRTxrIgWJVW4YasFlVWXXiXDMyjWDgnHepSjFqyiwIP2jDXJw+En0SXQZx79NWdR9sgVNxn4o56LwxRhdTSOrSOMZyAgIHbfJJ+1Uf2mJKkcV02kJa3Cy5QMzBD6CzDyoDZIH86jvLu9fHwypNGyhhKGjjjIPhc9VifuK6uCglRXWQ3TW7kl9/Q+RcKuQizW1/LMxAcLMIzDICM49CBkz4YE49jU/F7hprSPWjxGWaKKSMnDBWlVHXI8MMjI7g0v5NVumbSV5Ip7cBTCHGnR+R1IUM6Y2znuCKqcU4ffCMtJHE4iIlYpPO7S9Ng2lUbAjJAPk48e9a8sefgLLBfu8P6Oj+lFA2VQMDsAAPb6Uj4xxuKCIrbvD1WbQoDLpVnO8jgH5V3ZvJxjuau2XDbV1SVIYyHUOrFAThgCO+/bFLuYT8NPa3YjLQwmRZVjXJRZAAJQg+bSRvjfSzYBqd4pE7xS4+/uX+BTWtqp0PJNK+8k3TeR5G9yVU4Hso2UbAUm5k4h8XdJbtFO9ukYmeALpaZixA1hyp6K4yR2YkA7DB1I5rscAm8t12Bw0yKd+2QxBH61nuZ+OcIm0M90rSx56clo7PMue4Bh1HB8q21VTs4tJeJBSgv2+P4Q0XiVxp9FkygbDXLGgA/hLYFVIuOTuwVWsVYnGPiNbfbAUb1k7fhT3wV4oJWj3xccSmeQkZOdNqjBSDtgvjOO3vd4xybbxxFpJUBGSF+HtVRtKk6QnS+hOc5+tZI4RPgvH+WTU7uygvH1LnELiWXHXlhC9cQx7FY2k31EqWzKFI0hcgE5z2qbmN0gAR1e8nY5WJiBGi9tTIMIsY+uST/tnOBcBmW5kg1xxyNCWiSWNp7aRNWZQA764nyy6lU4OxxvgPOC8CaUTMjC2lWQxSxKqvDrQAB0BAYKylWxnzWXGwqQV4pabcEV16kpXyrbZcCnFBdyqqM65Y6REhdIgBkgARvHtgHOon2rynCXjZ8rB1NWCHhLYGOw/EyAdjsabXHBLtATmCYDfSA0TefJLLnt3x5pBJzDGjmMqiMM/PcWyLkZ7nq53x7eRXFlVx2W0d78LWtyObOeLjGy3fLaxch68YA6pVR2VZZQnvg6mZgPoDVPi3EGubYw9C6ElwjNbusrSIzx+tWXqFe2nPvjtmvdvxa01s16ySoFBjigc3MZILZL9MY1Y04D+keM+M9bXduOo/SIjdpGGnpSRRqxJUqulekwBGXUg5AyGxXXwOHryjmrPXltY34bD4mcbtXOhWHOVqZVlkkWBmi6c8cx0PHJGw0ppPckySYxnOBirnFrhrpocIUtY2Fw0znQSU3QBT6lGd2LgbDGN8ijPdR2zF5B1rsx/IpUsiIPzO2kRxg7tI2Mk/QAcz4hxO7mlSRZluVIXCXCrpL/MTFEpX8PIyHkAOAP17crX0CtUp07ZmdO4bJ15pbnB0HEUBIxmMAFnAO+GcnfyFU9sVevbtIY2klYIiDUzHsBXNm5r4kfT1bUSdhGsEhlO2c4ZtOPGrOnY70mj4zcLP1rxTfJEdTIQ0fQb3Cf2bMAAR38YO+ahZmdYqlJ6SOi8p2RZ5r2SPRLcsCoYYdIVAVFPkEgaiPc/SvvG9Mt9ZwsfSokudPhmTSqZHnBcsPqoqPl7mR+IOJLZQlquQzyYMsjbjSqqx6ajY6m3PgDvVLjPD/iuJAwyaJba3BEg3CSM50qw7FWUNqXvj2pF5rb5HaNljIViMBj4zsT9wMkfXFK+KcDJ6ElsVSW3BWPVkoyEANG2N8HAOruCAffM3AOL/EKyuAk8TdOaPOdLe490YepT5BprTzO1iWZ5cpmL/j13bx657ND6lQGOcFAzsFUtqQFVydzg4qxYcImkmW5vShdM9KGMkxRE7FskAvIRtqIGBsB5rxzXP1DDaIfxJnV3A/LDGwZ2PsDgKD7mvHN/4KrfxuQYMawDlJISw1qV7EgElSN80iISYXjtoT+e1mQfowb9PvW+rCci2kl1O/E5lKB06NrGe6w5yXYfvOd/oPcYrd1w8dNSq6cCyOwUUUViJGe41y71XllBJ1wtEYl9Ak1DA1tnDae6kjK74ONqg4byoY1tS0p1xAmVkGGldyzSZbO6M7FipB3wdiK1FFXdPO1rhYyFtyKi9HVJ1BHEluQ6AhooiSi4DDDDJBbz7DAqU8lqV09Vvy/lH5bn4n39/T9t61VFDxFTmKyPMiBgQQCCMEHsQfFc15U4aI7+7NqWjsoz0RDqLIZgdUjKD/ZqCdOB3/SumVz+9jex4npU/gX+t1Uj0pcIoz2/K4GT9a1/D5pTafEUzzzqCNDxwz9aMExTxRiQKT3jdVOso3nYjznIr3Zc5RFFNxFcQOR6ke3lIHg4YKQV+pxt3xU//wARvYz+JaJIP3oJhn/wkC/81T45zbLFDI8VnPlELFplCRqB5J1Et9l3NdgrLvChJHGrWEsU1sd0ikJ0qD+WOVclUG/oZWx2GAAAyh47INpbWZXH+HplQ/VWyDj/AFKp+lI4uEXNuDLayRuz4eWF10RO5HqaMjJiZvOcgnc7kmrH9JtG1zbXEJ8to6sQ/jjzt9cCncabL8vMts2zRTlxsENrKWz7AlNOPrnH1r0nG37RWU4Pu3SjX9TrJ/kDVBucrIDIuFb6KGZj+gGc14bjs0wxaWsmT/eXAMMYB84Prb7AD9KLjzM9cW43eIFDpBbrLIkCyLI00gaQ4BCGNFz4ySQDvg4wUnMnKyQEXsRkd4gep1ZGlJjKsrkM5yrAMxwDg77ZxibjEd209lDcNbmNrlZNcayK2qENKF3JHq04rUcXi1QSrjOY2GB37GnF9ZEoPrq/MRc9H8KC4jdkZJV0OhwwEymPI8fnB39q0/Jtsi2kTJq/FVZnZmZ2Z3UEksxJPt9gKyXONuzxW1nZxqzyMDGmcKqRLqDE+EDaBn6ildtzrc2VyltM9ubeAxxOyK2gL6UbDk51KSMnGMgisWLpzmtCHEl5z45PczXEUSq1vbJI7ozlI5BF87SlfUy6/wANYhgNhixxtSKHna6t9NtPbQW4IGDDEE0gkKNPqZWAOxI3Gan5ejW5e6uChKvKxQnXjBZ3II2yQXUEHIyCKp/tIliKKrPiQE4VQWZg3dcZ8+kj6gVZSwycbNFtFtTTSvbXXYkv7NJTllBk/f7OO++oeofz3qi8rxSaX31ZwR/er5XGdplB/iG3tjR8r8FmvIw7KYVOxLfMcbYXHYfX/unfE+RBIhQSZ++xBHYgjsR4NTnBwSj9z0WJ+JYKDyqaUux27HoIbS4V7YWqIgSSdAzouDIixtKyyN/eFiEyTuVk3HkrWihmRo1kQXSOzRuJMetjkFSO67AadwMYpZxqKS2zHt6ZisnfCyKhPUUDsJYH1Bc5ypUfKBTu8tRdwa4PTPErBFjYAK2QA2e4UgbeMGrobHg/iks1dTjpF7cl+H5FDit3K2lpBouLV1aTpjWOk3d1B3IG2e36irN879e5eFiA0MLdQDQACwy5Lek+jO/cDAxmnPBJElgGVYOA0L692yvpYavIz581XaeS3jito06syx4LHZFxsNWRjfPb6VN3OYqivZLVcOFt/PzELsUdri0JgYwsWJACThCASUDZXOSQ2xq7yfzdDa3Jilg+EWVFMnUY4WRQ3r1EZfqAjJbByO5zmqjQmWK7kkYNJFkZTsWG+cHfC4wF7fMd806uOGtcrbB1GnpkyMDg7qRgY205Of0ocbm2njHR6r1Xlpc1/EuF9ZlubWURzhdIkGHjkTOdDgH1L3IIIIPY1EOOXMQ/rNnJ/rtiJ17d9PpkH20n71i+E8umMyC1uZYHjYrlDlH1AEakOUzvvgDZavtc3buI+IXb20LHSJrVFCZYbCRmy0Rz2OMfUVVLqm2j8QoVZ5E7Pky5YWM0+tY1nTrH+s3cyGKVkGcRRId1GDjOwGSdyam5pjSc23CrcZ1OhlRDgR20ZBbVjtnYAeabD9mtvt/Wb7T+78S2DWh5f5ctrJWW2jCajlmJLOx/zMxLN+prn1cfBR6u50FEbAUUUVxiYUUUUAFFYcc23CSXbvGHt7frltMMiFRCAV/FZjHKz7jSoBXuav3HOWiVYmtpjJhGdUGvQsrFUPpGD2LN2wOxPar3h6gro1NFYzg3NsxAM8QJYTTkoQFjhhkCH6u3nbvv2qwnOeWSMWz9aQx6Yy6fLLHLKjFgSBtC4I8EeQQaP8apwQXRq6zXP/BHurX8Ha4hYTwH/Om+P4hkfrVK1531mSTpYtxbQXCEk9QtOXCoVAbJJUKAoJz76gBe5d5kN3NhVKR9BZNLKRIH6ssbA/bp9sA/8Bxp1Kbz22C6Ys4JzbbXIVeoscxHqgk9EqsPmUqcHamvEbJJ4nikGUkUowG2xGDvX3nPl+2u7aUTrCrFGCTSKv4bEYDZOOxwe/isZb80T2lvGt3AUVQIxdASyQsEAHUPoDAHwD3967eGq9PG9reQKlJ9nPgN1S/t0+aC5RBgaswykDsWfdM/oM/So05xyit8NcKSSuWRmjGPOqIPlfqBvVeLmThz4aa+ilPcBm0oPtH2H8WT9anm/aDYK2hJjK2M6YY3k2/hGK1dSP18vf2H+nD/AKfh6vwLFpzVbAESXSM5PyiN1I+gXGo/rvV7h/G0nkKRxz4Az1GieOPPsC4BJ+wx3pd/TGMkYtb4g76xaS4/4zXi55xxgR2N/Kx2A+GdBk+5YAAfWqnNN3uVybbuaYik3NPM0NjFrlOWIOiIfO59gPb3PisxPzPxGaaW3jghtHjA19ZzLIFcZVlCDT2x3Jrxb8BijLTXMhmmbZppTgjzhPEYHgLTWuwkm3ZGSnvbyFw6TutzODC0KqAYLdNPo1sD0nPfA3xgncimawxyWpjRB8RO4SGNzq6EUO7SuezszMW86iV7kU84ly/HMq/N6cket1bLfM2vc5bYnVnOB53pHawRWs6mWdtaAqnWACrq/N6Mh3I23K7U503OWj0NOSM03fXu/sZR8tQRQ9PDuwBYyszal8kgg7bjYCqX7M+WmupZLq5IJGFI/MCQDpz+TYjJG+Puas8V4qCGiiV5WZS2mPGp/Gt22EceffdsYxjuy/YtJ+DcjOR1I3/V4kJ/4q6TVNWW/vx8u0pxc+gpWj83l+fLtOixRhQFUAADAA2AA8V9zQxr4jAgEbg+ayu55xtvUxXN3BTLdxqmn+sxld9l6kGXQnG/qRpE1dxsR2rI2dhcWMiI0bgFtC6xpDLkkIWwUJXJZSp3AwR7dM5gAEti5Hy3QGfbXHKn/LAVzfn3ik93eCFDhC7wJvgAKdLt5zupyfbAxsSZRvwNmSNSh1zRRXkWrpq8ervoDDPffYfXevHG7OSZAsbmP1AsfVnSPy7YOfv7fzQ3HDRYpHJGkUiRqNQdSZz2/s23x32UD9a0tzcERGRVMmFDBQfm9t+2/wBferVc4UoqLUoar+SjwzgsUBzGCB0xGVPY4PzHbdtzv5xVu9vYYQBI6op9Kg+fHYCo7e6WeHVDIPUmVYYJXPnBG2PrSOG8kYS2l0sRlCKUd89ObbOTsPIOcf8AVSCMJTbc3qt+faNOT9DRyCEAxiZtJHy6dj3IH27bYxv3p/cwI6OGww0kEBCwI399jSjliPMbSMAmt9Sg6SuAAvcDAHp2+mKcXDhFZsKAo1MPlIGPuQR9RVbMVb/e2uY6/Z9IW4bZliSTAmSTk9vrWgpByCpHDrTUCD0lOCMEZ3A/QGn9eZrf7JdrPoUdgoooqoYUUUUAVW4bEUkjMa6JSxkXGza/mz7581neJ8Stuo8r2jyfDssImCx7y6l0RLlwxOt1AJGkN5HetZSufl62dndogTJ8/qYKxwBqKg6deAPVjVsN9qupzSfWuDEtjxiDqpHFZSdUJMrL+EOmFkXqKxL4IZ2VvSTmk3CeZLKGG2ZrLpSPGl2UiVDoDAxK49WW9OsBVBYKCMDYVuLHgsEJDRxgMFZc5JOHYM2SSSxZgCScn61Wh5YtU0aIyujZdLyDAyDo2bdARsh9I8Crelpa6O3b2isxRwdbK7kkhFlpNsqwPrRQF0sSkYIY5wBrBGwDDcHIDkcHWED4SOGJsaS2n5VJLEBRjPqYnBIGSTUvD+BW8Dl4YwjsCGYE5bLFyW39R1MTk5O596Y1XKtaV47cmOOmott+DoGDyFppB2eTB0/6V2VPuBn60xIr7RUKlWdR3kyUpOW5Vk4dCxy0UZPuUUn/AIqeOJV+UAfYYqte8UiiOHcaj2QZZz9lXJP8qrfFXEv9lEIl/fm3b9I1P/LD7VbGjVau9F9dPfcCg9xqT70sk43GSViDTsPEQyB93OEH6mvg4Ir73DvOfZziP/wXCn+LJ+tMkQAAAAAdgNhT/Qh/0/svXyH1V9ffvkYvmHlSe7kF0hit7hEMafM+pSc6ZCMDA8YBwfNZW5a4sXxe2rNkem4tw8yn/KcjUh847V2Co7idUUu7BVUZJOwAHmtFL4jVjaCWnJA5yatHTsOX8L49BcagrFXT5kkGhwPcg9h9apw8NNzOZ58lFOIYzsAB+cjyW759sfrr+M8tjieJX1W+kfgOFXrb4JZsjZTjAQ7+Tg7BV/RPikeQtzazDwZI3R/10HFdKOLpQ0k7S8vyL/Xt83l+fIjs+HRQ5EUaR6u+lQM/fHes5+yKcw3ktsSf7Iqc+Xgcrke2UYbewrUxchXsikT8SK57rBCq49wHJ1fY96Tc08iGwkgu+HFiY3HUV21MzMca8nJYsGKFR7ggbVCOJpzmoRd2zNOjKpFxW7NxxaQyMLdCQXGZGH5I+x/ibsP1PimUMYVQqgAAYAHYAeKzXJ/H7acHTKPiHYmWN/RIGH5dB30qNh/OtRWibXyrZHKxHVtSWy8Xxfp9DP8APKf1XX4imhmP+mOVGb/YGuX8T4jov8hWcxzTtoUbnU7IoHjJYePeuu8zWXXtLiHODJE6A/Uqa41dgXUlxeQIy/Dxw3GnVsVYfisPKkFifPbbvilHTVk6Ec9Jx7fFDS64LdXgEksiRkPqjiKatGdjqIxk48dq1FxcLDGrORpGlTgbAkhe3gbj+R+9JuHXxjaU3JKyyHUqH5CuBpVD2J75x71X4nfPNaFJLeQSugIUISuc5LZ32UAEqd9sY3q9bnGkpTai7ZV/PId8N4RFA7tECoc6igwEBA7gAd9u9QcdgWTRGY45JHyE1gYQgEl/pj6ecea9rxEkfhoWIxlmzHGD2O7DJ3PgVHweSSV2a1j+KlICmVfRboBnYSHOoA5yF1H7bVCU1FNshCFWc7xV5e9+XeMY5CjrGx9LoQhPfUgyQdu5+YZ92r5Y2R4lIYlJ+DjbE0n+K3+FGf3e2s9vyj6XLvkiaSJnuJ+q4BdbeMdOEkflz85yMrnI+btWz4T0ujH0FCxaBoVRgBcbDHisOKxkeizUuxv6/k7eE+Dxi41qvzJWstrrj9rd9y0q4GBsBsBX2iiuCdoKKKKACiiigAqpxS8MMZcRvLp3KoUDY8n1so2++at1Hcw60ZTtqUrn7jFNWvqAo4fzNFIsZkzAZQpRJGTUVfGhvQzBQxOkaiCTtXu35ps5GVUuIyzEADPcscL/ADIIHuQR3qiOS4epFITqMccURDojBhASUO49DZJyR9PIzXmDkuNQg6rnQtuucDf4aZplP3YsQfpWi1HmxajKLmW0ZWYTx4QAtvjYnSO/fLekY87d69rzDbEqomQllMigZJKjIJ28AqQfYjFIOG8lt0o+vM3VjAEegJpj0yCXbK+vJVQdXgbYO9XIeTkVJlE0oM0TRu40hsvJJKzjAwCWlbbGMAChxorj7+wajCHmCKSWGOI6xKsrB1Ow6JRWU+Q2XAx4wapXvHLd+qk8rQLFMYidejXpjRycjcIBIMnbGNzijgvKMds8bo5/DMxChERMT9MsAqgBQDGMY8E5z3qO95OV5JZFmkRpTIGICHCTJEjqNSn/AAUIPcHPcVKDpwneL7/f0Gm1qTcH4tZq0sSaIWjZw2cAsEALPq/MMHJJOfJpvYcQinBMThwp0tjuDgHBHcHBB38EHzWeueRopA6SSyGJjIwjGkaWkTpkhsajhCcA7ZJJzthxwHgqWqMq6SWOpmCKmcAAZCjfAHeo1XCXWzNsLtvUZ1meKc6QQmAg645klcOM4/CGfbcMdgex2xnNT86JK0Kqiu0JcfEiL+2MODqCAbnJwGx6tOrT6sVJHw6zu0SVQkkelVQqfQBG4dQANlIdRkd9sH2qMIwSUpaoQv4dzskgXVE4Z4oHSNcF2ecSHQMkD09J8kkfK2cY3r8N506jATwkRmOJywGoI0k00QDgnIGY13AOCSTgDNNjyla7nQwYlSGWR1ZSrSOpVg2VwZpBt4bHbaq1zy5Y26rLKTHHEEUmSeQRkI7PH1MvpfEkhI153IqxSo30TDUJudrdIxLIsqRtIYwzBBnSSGYLr1MoIPYE+cYrzPzpFGZBJHL6GmzpUNiODRrkO/YdQHAyceM7VL/RyyuoY9OXi0yKrRTOAyStqddSN6lLAHBJGwq1PyxbOZCyEmRZUb1tus+gSDvtnpr9sbUv0eKYajhWyAR53pPa/wBZm6p/sYiVi9mfs0n2G6r/ABH2r7xWQsVtYiVZly7DvHENic+Gb5V/U/lppBCqKqIAqqAqgdgBsBUl+jTzfult9Fz79uwtXVjfi/I5vzVcBeP2IkACdJtB7fiPrUsT5OyqM/vVutNZv9qPKbXsAkgz8TB649J0sw2JTPg7Bl9mApZyvzXPeQJGiabkLiZnGFXGRr09zqwSF27HPau38MmqlJRXDc5eKw0pyzLbjyRtmXIP1Fcs/Y5Zhri8jkXKGEQlSMbIzRkEfpXTuH2xjQKXZyNy7dyTv9gPYDtSi5Ag4hayKoCz9S3kIGBqIEiE42JyjAZ/eq3GxbpSsZ8LJRq5d0VhyddRemC6jZBsoniJcLjAUyK4LYG2cZ9ya9/0XvX2a6gjGw/DgZiBnOxaTAP3U1taK8+sdWStc1v4dhXLM4IytnyJbgh7lpLpxvmYgoDnORGoCA/XGa1EcYUYUAAdgBgV6orPOrOfzO5rhCMFaKsgpTwr8KWWD8v9tF/pc+tf4Xyfs602pfxS0ZjFJHjXG+cHbKN6XXP29Q+qrVuHktactpLx4eneWwe6fEYUUUVmIBRRRQAUUUUAFFFFABRRRQAUUUUAFFFFABRRWe59L/BP0i4bXDumvVp60ev5MNjTqzp3xmpQjmkkBoaRcQ4K6SNcWbLHM27o2ejNj98D5XxsJV37ZDAYrOcGv7xIznrMkUM8oXpkvMVlcRhTIC6gpjCtlsadz3NduN35iMmHMka3IXET6XKxI8TEFF1bkqPSAcHArTGhKLdmhXNpwjjaTlo2UxTp88L/ADjPZh4dD4dcg/Q5Aj5s4a9zbGKJtLGWF9W2QI5o3JGQRkBTjIIzil1tw97rrpclhJBNiC4RenKAY431KRscMzKRupC4IO9WbfjEkDrDfaRqIWO5UYikJ7Kw/uZT7H0t+U59Ig42leO6AUycpSxzDoOShaOTqPKwdG6zSztoUBXMwbTtgeMYAquvKdwsWkE5aFNQEzYaVJGbJ1AgrpIBGBkbbYGN9XPr3nGdLp4wmYxcqA4AwLdCkU+/uszD64b6VZSqVZ6LgDSNzYwlUTWE6mhQ5UbEgeCdyoOcZqxWGtOepZFDfDqiyMio7yAIpdmXEncqcLttu3p271BwnnWRYsTaHfZgxbAcvdzQaV2GQiquCNztn3qEsPU3YXRqHWW5JB1Qwdj+WWT/APmn1+Y/SshxngAsOJW97BlYJ2FrPGPlUyYWNwPbWFz9d/JqSLmmWKTMkmpc3qhTjBZLuOGEbdsBtOdhvk+9aXhFynErIGaPCyFkdA2RmOQqcMp/eTIIPtWrpqtG0lpHbT3qxzanHK9hr8Kff/ak3OtofgpHjBLwlblR5ZoWD6f1AI/WtFXx1BBB3B2NUTxtabWZ6Iphh6cNYo8W04kRXU5VlDA/QjIqSobO1SJFjjUKiAKqjsANgB9KmrI7X0LgrKSXJF7N12mDIU+FjRpFjdSgySF9LsZNQOvOkBTtnJ1dFThPLcDn3DuYOITCH+yTqyxox6TM0WqOZ5FKkjGCiAEnIJOQdqj4txq9kW6QgRqmtcBX6qhZFWOQY+YOMsR5DDHY10WirlXje+VCsc/u+Zr4YWNYypaUJcNGypJp6fTGncrks4yPm0ErUPEb26ieaSMOZEe6ZUwzKWEELIuPzDOrH64ro1FLp4/+QsYLiPM90xmNsV0I0pRjCzaljto5QO6n1SMy59th71ouWL6aTrrPgmORVVghQMrRRydiT2Z2XOfHvTuioTqRasojsFFFFUgFFFFABRRRQAUUUUAFFFFABSvma7kht3khMaupXeTOnGoBvb1ac4yQM4ztTSipRdmmBz2XmW6QyyKS2uK2eOKSIqUWTAklI1dkJJYZ2yMnAyZH5ivzpx0R/Y7iNpAwmuGh1AhxjCYcjffzit9RV/TRt8orCzlu9kmgV5QA4Z0bAKg6HZNQBJxkLnGT3q/c26yIySKrow0srAFSD3BB7ipKKoctbrQZmzFNYZMeu4tB/d7tPCP8h7zRj9w+seC2yj2vGI55IorQRSqw6kr7FUjJPcD+8dxgKfZiflwdDUUFqiFiiKpc6nKqAWbAGWx8xwAMn2qfSLdrULHn4OP1Dpp6/m9I9X323/WvhsYth009Py+kbZOdttt96sUVXmYELWiHOUQ5znKjfV3/AJ4GfepI4wowoAHsBgV6oouwCiiikAUUUUAFFFFABRRRQAUUUUAFFFFABRRRQB//2Q=="/>
          <p:cNvSpPr>
            <a:spLocks noChangeAspect="1" noChangeArrowheads="1"/>
          </p:cNvSpPr>
          <p:nvPr/>
        </p:nvSpPr>
        <p:spPr bwMode="auto">
          <a:xfrm>
            <a:off x="155575" y="-18602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1030" name="AutoShape 6" descr="data:image/jpeg;base64,/9j/4AAQSkZJRgABAQAAAQABAAD/2wCEAAkGBxQSEhUUEhQWFhUXGB8WGRcYGBwaGBwcHCAdHh4cIR8fHygiGhwlIBwdIjEhJS0rLi4uIB8zODMtNygtLisBCgoKDg0OGxAQGzgkICUsLCwwNDQsLDAsLywsMCwvLCw0NCwsLDQ0LCwsLCwsLDcsLC0sLCwsMCwsLywsLC8vLP/AABEIALsBDgMBIgACEQEDEQH/xAAbAAACAwEBAQAAAAAAAAAAAAAABQMEBgcCAf/EAEEQAAIBAwIFAgQDBAoBAgcAAAECAwAEERIhBQYTMUEiURQyYXEjQoEHUoKRFiQzQ1NicqGxwZIl8BU0c4Oi0dP/xAAbAQACAwEBAQAAAAAAAAAAAAAAAQIDBAUGB//EADMRAAIBAgQCCAUEAwEAAAAAAAABAgMRBBIhMUFREyJxgaGx0fAFMmGR4SNCwfEUM2JS/9oADAMBAAIRAxEAPwDs1FFFeWLgoopFxrmIQXEVuEDPKjOpaRYx6WRdIz3YlxgD2NSjFydkA9opO/M9sNY1tlH6RxHIcuM5RcL62GCcLnbftXyPmi1Z0RZclwpUhXK/iAlBq06QWwQATkkY71Lop8guOaKz9jzhbyQxTMXiWVzGvUjdfVqCjJ04AJIGTtk4zsa9jmRfhHuemcJI8enO5KTGHOfqRmh0prh9AuPaKz3FOcbeIPhjI6MFKqG3/ESN9JxhyjONQXJB271PLzXaKoZpcA6s+h8qEOHLjTmMKSASwAFPoZ8guOqKAaKqAKKKKAMvzBzBNDdJDCivlEfRokZ21SaDhlOmMKvqywxXiPniNyVjhlkfqpGoUx4cSBysisXClD023z481pPhE6hl0jWV0av8oJOPbuTS+z5ZtYiGjhClSpXdttAYLjJ2Ch2AHYA1oU6WWzWotRPc88pCXWWKQuskgCIFLaIgmW+fDE6xgDc57bV6bnTQlw8kD6Y5zDGFZC8oCCQkKWB1actj2x7HDqbgFuzajH6tTPqDMrZbTq3BBwdK5XscDaqScGtbiSZmgBxLu2pgGcJoZgAdtiY2/eAIOQKsiqUk3l2393HaW5LwnjBma4IxoQRtHtgkPEsm+/uaT8K536kETNExdo4w8ihREs8kImCYL68YI3AI9QGe+NRZ8Miiz00C6lVT33CLpUbnwu1LG4LYxFCUiTSuhNT4AAUoMAtgkISobuAcZqEXTu9Baiq158URRdeGRZ3SFgg0Yfqo7B1OshU/Dk2YgjT23GdTwu+WeJJVDKHXVpcYYfQj3FLrbl2z6YVI10kqQVdtQ0Aqulw2pQoJACkAAkDuacxRhQFHYAAedh96jVdO3VVhq56oooqgAoorBc6XUy3i9KSRcRRsqK0nqbrHWFVfQ7FBj1jAG+3erKVPpJWuDZvaK55PzddlrnQERU0smuNg4USukifumQqqlRn8wyRqGK/MPM91ILqKJXRDay6fw3SdZFijdWGOwOtgBnOVOPlOblhJ3FmR0uiszzVOwe3DNIlswfqNGzp+IAvSVnQao0PrOoY3Cjzgo05tudcCpEyoYsMsqu0gPSkdX1EDUMoqktjJJGPNRjh5SV0FzoVFc4vua76GLLaCT0W6iwN6erDK+nSZANpI1BYsMK3vXy341cJiZtco+IdiEDOCosVkHTwwVkLggDdSW96l/iyte4ZjpFFZ7kri8tzFIZwupJSgZQQrLpRgwz3+bGRttWhqicHCTixhRRRUACqT8MU3C3BJ1pE0IG2nS7IxPbOcxjG/vV2imm1sAkl5ajK4DyIwna5SRSupJH1A4ypUjDsMEHY1Fb8owRgBTIAGhbuDvASy+N8kkt7/AErQUVPpZ7XCxk7jkKFgoMs2E1aB+GdKs6y6RmPOA6A5+YjYkjar9pwaGSzMSO5ilZpg22r8SQzbbbAM3YjOO9PaV8D9HVh/wpDp/wBD+tf0Gor/AA1cpynTbvrGz7v7sSUU4t+/ewtueSYXJPUmA1tIihlxGzyLM5XK76nUH1asbgYBrzPyNbuVZmcyerVIwidn1nU2Q0ZUbjYqFwNhWoqG8u0iRpJXVEUZZmOAB9TVarVHomRsiYDHaisEObLy9P8A6dCkdv4urkN6/rHEMEjyCxANeJOA38i6ZuKzEE+oRQxxbZ7Bl9S/fNaYYCrJXehHMjXcc49b2adS5mSJfGo7tjwq92P0ArPn9o9v+W3vnHfUtq+Me++DUVhynbwydYh5pQMCSeRpWUDPyls6e57Vf4DxP4q2hnC6RKgfTnOM+M+d61Q+HU0us7izsp3P7SLdULLBeO/iP4aQMf1I0gfrSrh3NvEL/qC2FpbBcArIWknTPlk9IX6ZHithms3zRD05rS5TAkE6wMcfNHL6Sre4Bww+oFXQwdGPC/aLMypxDhF4sbSScUuWfbSqLHGpc7KuAvYsQKnj4VxG32tL1GQkkpcR6gCxySrLhvmJOD704m/EnVfyxDqN/qbIQfoNTf8AjV8nG5rXKnBQULb6+nv6lk3lgo89X/Hr3nP7HgtxeGeK9v7tZ1zrjR1SIoxOiRAo3QgdvfINeLbkj4bY2VreqBpDsenL92D6kJ+ox4rZDhxN38TqGkQdFQBvu+okn22GP1plUVFLYpMBZ8lQzMRLw4WyY+ZLklgfGlVGB/771Hw3g9/aXTw299IQI+rEJz1ImXVho2BOVYHHrXuGH1rodJJGzxFAO4tXLfTMiaf54b+RpSipKzQEcHOd4F0vwuZpV2k0PGIvujM2WB748dquWH7Q7J3EUrPbSnslyhizvjZj6Tvt3pNzfYXYimliupSoAPw6RoGKgjUqOo6gcjODk/arPGuM2bl4Jo3nC7OqW8kyqdjpYqpCt2JHftWWWBpS2ViWZm7VsjI3Ffa5lHwaW0TrcMuzDEV6gtrhS0LHc49ZDw5zuBTngfO63yQxwtHHcSR63V2/s/B0qcGRs7gdsbk+Din8PqJ6bc+XaWwTmabiHEhGQiKZJW+WMe37zHsifU/pk7VPZLIEHVZWfudIwo+g84HbJ71Hw/h6wghclmOXdt3c+5P/AF2HYAVbrPUnBLJBd/F+i9slJx2QUUUVnIFa/wCHxzqFlQOAcgHwcEZ/kSPsTU0MSooVAFVQFCgYAA2AA8AV7op3drAFFFFICG6ukjAMjKoLKgLHGWY4VfuSQBUxNY7nSwF5Klv8TBFoR5NDeuXqEEI4TUuNC62Db74ONqgtOWJZZRcyGEvJKkjMpYgxG1EToMqMq0nq0nYjB71oVKOVNu3vQVzZ21wsiK8bBkYBlZTkEHcEHyCK+yTqpUE7udI2J3wW8dtlO5rnlvyJcKlshMarDEsWI5NOGVsmdSYWIkcdwNJyB6jmrUXKZaNEhkiS4innM0qEl16sc+gZxksonibScAAfQU3Rp/8AoLs3uaKwnDeUi0idRbfpxzBpLdHZ0UiApndR63ZlcggbYO53O7qurCMHZO40FLJvRdo3iZDGf9Sepf8A8TJ/Kmdc55r4415O9vatiK1Gu4mQkNqwR042HZwpYkj7e9aMDTdSpk4NNPv28bFlP5rc9B3zHzh0pDbWkZubvygOEjzvqlbsgxvjuaTw8qPcMJeKTG5fIYQAlbVCO2lPz43GW7+RTngfBYLWPRbppB9ROcsx/eZjuxpjXUo4aFJabmZti3mK9NvazSxgao42KDG2oD0j7ZxV+HOldXzYGfG+N/tvSjnME2NzgE4jJwNztvVi74m3Sjkt4jcCTGnQygaSM6ixPy/bJrQIq8X424k+GtYxNcaQzajpiiU9mkYZIz4UDJ+1V+XeVTb6TJczSlSxWMMUgTUScLGDuBkgBiw+gqnacTa0nuGvITEk7iRZlPUjXCKuh2AyuNJIJAXB70zm5utAQqSdZjjCwK0x3GRnQCBn64oAe1lOc+JKDDGqSu0c8U8miNmCRo2SS2Mdt8ZzVoc1qh/rNvcWyHtJKq9P9SjNo+7YFO54llTBOUbB2OxGx/UH/cU1a+o42vrsK7ON5bfqQTKjzN1eppEowdguM4OFAXOfFU15ZR5M305umYemJ8JCNPlYQcE/U5ppwjhAt2nKN+HK/UEePSjEevG/Zj6sbAHNZvmrpXknStUWW8jHpnBwlsQwOWcZGrI+QAk+cA05SzO5Kcs0mxm/K5hOqwmNsfMRBktj/wDbJGg/VCv2qtZXnErgyoPhrcRyGPqhZJCxABJVG0jG+Mk+DgHvViw5wg06blhBcKMSRPkHUNiV29akgkFc17HH5p8iztmZfE0+YYu47AjqN5/KBt3qJAu8V4wluEUh5Zn2SKNcyOR3OOyr7scAZ71X4Bw6QSS3NwAJpsKEB1CONfljz2JySxI2yT3FUOVVka9v2uNDTIYYgUzpVDH1NC53xqYk+5/SmvEOMPFJp+EnkTAPUj0Mv12Lhsj7UAVeJ8Tmlle2sgodAOrcOMpFqGQAv95LjfTsBtk70x4XYR2kARThEBZnc7sTuzu3lickmkfJvEFFq8jatUlzOdJB6hYyNhdJ31BdOx7DFeouVWZTmeeLLB0jEnUWPHj8QMGOd/YHtU4w0vLYthT0zS0Xi+wi/oxHdSGSbXKmosrTHLEZ+WNMBYY+3qxrbHcdyy43ypbXMekxrG6/2csYCSRsPlZWG+xANfDwGUn1X10R7DpL/useaW8wQXFjA9zb3EkoiUu8NwwdWUd8MAGUjvtscUSnfRbCnUzaLRe/E0HIHHjc25jmdTdW7NDMMjUSh09THcBu/bvmtRXMl5QlhaO6tZUF6Gd5ZHU9OUS7shUHZAcae5HvWo5V5na4kkt7iLoXUIDMmdSOp2EkbeVP13FcPF4RwbnHbyCMjS0useOQTOUjkDNgsBgjUoOCykjDqCQCVyBkVfkTUCD5GP51iW5QnkgihaWILbwNbxMoYl/kH4g20qVj0sik51HcYxWWnCMk8zsSZtuoNtxv23qK2u1kVWU7MNQyCpx9QcEfrWR4Zy+JJI7hIrJoioQRhSY4tMjszxegAs+fVsu6KckbUm5V5UZjGwELRoLZlugp1OsceCsfp+Rt1OT2LbHNWdDCz6wrnQrXikUh0q41aBIVOVYK2QCQcEZ0nv7VIL1DL0g2ZNAkxv8AKTgHPbuDWJh5HmjTEZt9TWsdszFTkdN3LBfSfTIjaCfy4BwcAU05R5ZktHUsyFRE8QCljgGZ5VAyOwVwv8NKVOkk2pBdntOEzI13H043juHeQS9Qq41xhQpXTkkEaQQcacdiMFDHwSaJ0Mk4SYsmMTnWY1tBE4VfzHrDVgA52Peui1jr3hV0txM0USv1p4pRMSh0RKEV42DepSArshQHdvG+ZUqrbd9AaM1y9wu8eJ2RG14kjYO0kUeZIIlVkMgLsFZCWyB6mbHkUy4nyretDNHEyqZJeoGEmlwwtookbVpOMSIxONyMYIr7wzhN1cBC0krRJcLCCs0iF7aFZh1ScqxZ3dQxG7BQckVPccJvi0kf44jzdESRzqGIlKmFUDOCGUZX1YA8HfNaJVOve6FY8XfK11rnaMKvVnjnciTDSIIlRojlSAeoC+dwdhtnbX8v2bw28ccjMzKNyzB27k41ADOBtnHivnLscq20SzqFlC4YBi3k43ZmOcYz6mwcjJ70i5r4rJw9NUTiQzv04oZCS3VbtpIySgPdT2zsQNqqipV30d1fh9e8nCN+J6/aReSi3SC3fRNdSrApHzBWBMjDfbCqd/8AvFQ8scvJZQNCmCpdm2XHpbsDuckDbPn6VQ5W5ehGLqRzc3Z+eeTOpWxgqqn+yAyRjANNOMcMaRklhfpzx7KTkxsp7o6gjKnwe6nceQerQodBHLxK5XUtdCCDjUFvGqXE8cTKTH+I6qTo2B3O+Rg/rTKwv4p01wyJImcakYMMjuMikfAOFSJNK92IpJZhr1KmVQA4EQJGSACN9s70v4pOYb/HDwr3DKouLfBWLR+WZ3AxG6g421FhgY7VpqfNfnqSrfNdcdfuNJY76aSUrIttGp0RK0ayGTHd332Q+FGDjckdqvcucLNtAsTMGILN6RpUamLaVGTpQZwBk4FKLzjN5akTXcduLbJD9FnaSPbIfLhQ6+CoGR338OI7eS7ByXggIGkqVEsoIB1Z36S74xsx3+XzCxWlc+3/ABmGNukSXkYbQxqZJCPJ0rnC/U4FLeXOB3SRSaDHbdS4llCvGJHCOQyg6ZAqkHVt6ttPan/BOXrazDC2hWPVjURks2PdiST+p8mmdSUSSiZ6Xl6Ygg3sjZ/K0UBjP0K9MEr9M5+tZe35X4jFI/SYRQEDTFBcDQG8sBLC2gHvoGw9zXSqMU7IeVHPhyTeTENcXh0+YSZJFP0Yo0QYfTSP1prDyjIvR0XCRrCxZEigCR5KldxrJbAJ7nvWsxRiiyDKjNywXkW7JFcr5KfhTAewViyuf4k//eV5fzFIWu/iVEDuttA0EjaEYn1Fo1YSHSdI3Olfvmum0ZpZQynOOIcwxW918UrN0pUCTxujxSejJWZFkVepgEqwXJwBjOMU0m5zt9BKa8jGTJHJGi57Fyy+lfOacX0vxYaGNVaI5SSV1DJ7FUU7O3jJ9I+p2pPxEDhau+l5LRlyR8zRuAFAJJwY392wEPnBGmzIoay+3qWdGqes9Xy9fdzzy3Fi6umbD6hHIsoXCMHX1FT2xlQO+cAZqPinNKySraWTq9xISvU+aKLSMuSezuoBxGPpnAqg3BIJLtIkcizmia4MEbgQvIhVT8v5SHBKqcEjJ851F1wSB0SPphVjcSR9P0aGXsV04x7H3BquUnJ3ZTObk7s+8F4PHaoVQszMdTyOxZ3bGNTE+f8AYUu/aCf/AE27/wDon/qtDWW4zbLxC5Nq29tAA84BI1yNvHESN8BfWce61EiTx8zNJk29pPPGpK9RTGqsRsdOt1LAH8wGD4zS++FpfyLh5LS+jH4bMDFOuMnGDtLHknIBIOTvvWvghVFCooVVGAoGAAPAHiob/h0U66ZoklX2dQw/3G1AGc4RzheR3EljeRo05UNbzRgiOTUdI1DPpPc/wt9M7zhtoIY1jBzp7k92J3Zj9SST+tcb45wQqJLuwQCKCRH05Zi/RbUxjBOFUEY04wRnH17DwjikV1Es0Dq6MMgqc42zg+xGdwdxXM+I0VSSUVvq+3gaJLL1ePH39DGJydcjojVF6FRdet8wlJ3lZowFwxkRghyVxgA6htVe15HultxGpiiISNGWN2KzlH1Mzkx4XI9PyvnzkbV0eisX+VMhZCrljhrW9ukTkkgsd3141MTpB0J6RnAAUADYdqa0UVRKTk22MKKz/O9yY7dCHaMG4gV2VipEbSKH9Q3UaScnxWabme7iCqgDIWlMUtwNPVVZNKJnK4JGcNhmI0nB3zbToOcboVzotFc2ued7wFspBEvWETCQZaEGdIgxGsFwVYtkhB2xkb1suVuIyXEGuUDOuRAyqVV1R2VZFBJIVwAwGT37mipQlBXYJjesHzpcqOK8NWV1CaZioJG8hCqv+xIH1rW8d4vFaQSTztpjjGT7n2A9yTsBWI4dwL41prviEQ1XChEhJz0oQAQufDk+okdjWn4fSbnn4IUmMuYuGyupa2CCU+l9TMgdMEFSV8+xO48EUp4Zxm7t1S3uLWSZ1UBJI3jzIB762XLjzjOe+1XooL+3ASMw3UY+VpnaKVR4DFVYSfcBauWtvPJqF4INBGyR6iQwOdWs4/TAGO+a7qmmrSJKomss9fNCy55qd2W3gglju5OyTx4VF8ykqSrKPYNuSBtmvXBoNKtDYqWcsTNeSKdBfPqYnYzvnOFT0jGCR2KfgMD3E0t1KLg2hzCrK/qeND6WyvrMXckrjVkE5xXSOHiMRIIdIiCgIExpCjsBjxQ6dteAOk1ruihYcuwxt1GXrTeZ5grSfYHAEa/5UCj6ZJNN6V8V44kDLGFeWd90hiAMhH7xyQEX/MxA+teZuCyXCk3ziOEeroxOVGkf4suQWHkqukd86qV7EbpBccfiBZIiZ5l7xQ4d8+xPyp92Ir1Ba38oBc29sPKgNO+P9WUVT+jfrVCx4qWTo8Ht41hX0/EOum3H1RR6pz9dlP7xqx/RMS//ADlxPcknOlnMcQ+gjj0gjc/Nk9t9qzVcVCGjZG7ZHxLhNop/rvEJT/le6ECf+MXTyPvmlUthy8fmntif816xP+8taWDl6ygQ6beBFG5JjX+ZJH/NUI8TN/VbeFIgM9d4hgn/ACLsWH+Y4HbvVMcXm1S8SUablqKY+Hcug+ma1B2O14w+397TSz5XsZFPwl1Og7fgXkjKPsC7AfyqnNaWbnTNM102QAkQyAf9MI2+7HtVC+4dYIUQ8Ll1ZIjwEV27nxJr079z9KsjiE3ZJt++diappu0Xd9g3uOCTW6tJDxR9KjcXSRzL/NdDj+Zqq815IIzcW7tbsfV8P8zDwXRm1rGR3Vct2B9qSRcB6arJ+NbvqLLE8D3EC5BGl/mJ7n1Arudqb8F5gTqi2YrBcD0xNGzfCSsRkLpJ9DHOdBAPsWxWqFene0Xr7299hO8KekXrz4Ls9ftzHvB+NW05McEi6o9jFgo6DxlGAZR+lNCKpXvB7e/3mjKzQtgSLlJUbGcq43KkHPkHsRnIpZbXE9pNHb3biVJSVguMaWLAZ6cg7ayASGGA2CMA4y766lN9dTM862SWt5FeQoI2jjaRwiACVdaJIDgepwjgjPsK29JuaOHpcXdokg2QSTdyNWgxAIR2K6mVj/oHgmnNRe5B7inmHipgVViXXPKdEKeC2MlmPhFG5P8A2aOGWcdjbnqSDbMk0zYXU53Zz7ZPYeBgCkfEuJrFxKRiGlkW3SKCFDlmZ2dnIGcKMKmWOAABU91Y4Q3PFJFKxkOsCZ6KEfLt3nkycAnbOMKKQif+lZK9RbK7aHGeqEQZX94IXEhHn5c/Sq/NFqlzFHcW0riZxpieKQqHQ5ZlbfGjGok4yMCmPBPiZXM856UZGI7YAZAOPVI3mT/KNlyRv3pZyssaXdxEpbClpYVPyhJHIlK/TqqR9se9WQX7nwLaSXzPZefBDC34hGOGiaJGMfw+pY1XLbrsoHk5OKznCOVbnhtuk1rclZlUNPC+n4eUgAaew0NgAa+5/WnnBZvhJntZQVR5GktpDnSwkJZo89ldWLYXbKkYzvXv9oLj4CaP80umGMe7uwCj/uqpJS+bUrbbd2ajlrjSXttHcR5Acbqe6sNmU/UEEUzrBcpp8LxS5tVOIp4VvETOyvqKSaf9R9R/St7Xn8TS6Ko4osTugooorOMVR8VYz3MWjIhjjcYPqbWHON8AfJtv5pPa88oyxEQTu0ixn8MJp1SRdUKNTg50hjk7bd9xm7exWQumd5Sk4VNai4kQFc4TXGrhGGWwNQ81BDa8OhZI1ZFaMgqvUYsDBGY+2rJ0xkjf/kVqioW1ixFZOZ4rhwJIWe3LWzwygDGuULJEGBcMGL6QNsA4yav8B5oFyIgsMhZo1kkIC6IterSGJYEk6TsobG2cZFLeELwrTbTRuqhlj6KvM4B0BUjzGz6Sy5VQxBIJG+TU1jJwqOWMRTxrIgWJVW4YasFlVWXXiXDMyjWDgnHepSjFqyiwIP2jDXJw+En0SXQZx79NWdR9sgVNxn4o56LwxRhdTSOrSOMZyAgIHbfJJ+1Uf2mJKkcV02kJa3Cy5QMzBD6CzDyoDZIH86jvLu9fHwypNGyhhKGjjjIPhc9VifuK6uCglRXWQ3TW7kl9/Q+RcKuQizW1/LMxAcLMIzDICM49CBkz4YE49jU/F7hprSPWjxGWaKKSMnDBWlVHXI8MMjI7g0v5NVumbSV5Ip7cBTCHGnR+R1IUM6Y2znuCKqcU4ffCMtJHE4iIlYpPO7S9Ng2lUbAjJAPk48e9a8sefgLLBfu8P6Oj+lFA2VQMDsAAPb6Uj4xxuKCIrbvD1WbQoDLpVnO8jgH5V3ZvJxjuau2XDbV1SVIYyHUOrFAThgCO+/bFLuYT8NPa3YjLQwmRZVjXJRZAAJQg+bSRvjfSzYBqd4pE7xS4+/uX+BTWtqp0PJNK+8k3TeR5G9yVU4Hso2UbAUm5k4h8XdJbtFO9ukYmeALpaZixA1hyp6K4yR2YkA7DB1I5rscAm8t12Bw0yKd+2QxBH61nuZ+OcIm0M90rSx56clo7PMue4Bh1HB8q21VTs4tJeJBSgv2+P4Q0XiVxp9FkygbDXLGgA/hLYFVIuOTuwVWsVYnGPiNbfbAUb1k7fhT3wV4oJWj3xccSmeQkZOdNqjBSDtgvjOO3vd4xybbxxFpJUBGSF+HtVRtKk6QnS+hOc5+tZI4RPgvH+WTU7uygvH1LnELiWXHXlhC9cQx7FY2k31EqWzKFI0hcgE5z2qbmN0gAR1e8nY5WJiBGi9tTIMIsY+uST/tnOBcBmW5kg1xxyNCWiSWNp7aRNWZQA764nyy6lU4OxxvgPOC8CaUTMjC2lWQxSxKqvDrQAB0BAYKylWxnzWXGwqQV4pabcEV16kpXyrbZcCnFBdyqqM65Y6REhdIgBkgARvHtgHOon2rynCXjZ8rB1NWCHhLYGOw/EyAdjsabXHBLtATmCYDfSA0TefJLLnt3x5pBJzDGjmMqiMM/PcWyLkZ7nq53x7eRXFlVx2W0d78LWtyObOeLjGy3fLaxch68YA6pVR2VZZQnvg6mZgPoDVPi3EGubYw9C6ElwjNbusrSIzx+tWXqFe2nPvjtmvdvxa01s16ySoFBjigc3MZILZL9MY1Y04D+keM+M9bXduOo/SIjdpGGnpSRRqxJUqulekwBGXUg5AyGxXXwOHryjmrPXltY34bD4mcbtXOhWHOVqZVlkkWBmi6c8cx0PHJGw0ppPckySYxnOBirnFrhrpocIUtY2Fw0znQSU3QBT6lGd2LgbDGN8ijPdR2zF5B1rsx/IpUsiIPzO2kRxg7tI2Mk/QAcz4hxO7mlSRZluVIXCXCrpL/MTFEpX8PIyHkAOAP17crX0CtUp07ZmdO4bJ15pbnB0HEUBIxmMAFnAO+GcnfyFU9sVevbtIY2klYIiDUzHsBXNm5r4kfT1bUSdhGsEhlO2c4ZtOPGrOnY70mj4zcLP1rxTfJEdTIQ0fQb3Cf2bMAAR38YO+ahZmdYqlJ6SOi8p2RZ5r2SPRLcsCoYYdIVAVFPkEgaiPc/SvvG9Mt9ZwsfSokudPhmTSqZHnBcsPqoqPl7mR+IOJLZQlquQzyYMsjbjSqqx6ajY6m3PgDvVLjPD/iuJAwyaJba3BEg3CSM50qw7FWUNqXvj2pF5rb5HaNljIViMBj4zsT9wMkfXFK+KcDJ6ElsVSW3BWPVkoyEANG2N8HAOruCAffM3AOL/EKyuAk8TdOaPOdLe490YepT5BprTzO1iWZ5cpmL/j13bx657ND6lQGOcFAzsFUtqQFVydzg4qxYcImkmW5vShdM9KGMkxRE7FskAvIRtqIGBsB5rxzXP1DDaIfxJnV3A/LDGwZ2PsDgKD7mvHN/4KrfxuQYMawDlJISw1qV7EgElSN80iISYXjtoT+e1mQfowb9PvW+rCci2kl1O/E5lKB06NrGe6w5yXYfvOd/oPcYrd1w8dNSq6cCyOwUUUViJGe41y71XllBJ1wtEYl9Ak1DA1tnDae6kjK74ONqg4byoY1tS0p1xAmVkGGldyzSZbO6M7FipB3wdiK1FFXdPO1rhYyFtyKi9HVJ1BHEluQ6AhooiSi4DDDDJBbz7DAqU8lqV09Vvy/lH5bn4n39/T9t61VFDxFTmKyPMiBgQQCCMEHsQfFc15U4aI7+7NqWjsoz0RDqLIZgdUjKD/ZqCdOB3/SumVz+9jex4npU/gX+t1Uj0pcIoz2/K4GT9a1/D5pTafEUzzzqCNDxwz9aMExTxRiQKT3jdVOso3nYjznIr3Zc5RFFNxFcQOR6ke3lIHg4YKQV+pxt3xU//wARvYz+JaJIP3oJhn/wkC/81T45zbLFDI8VnPlELFplCRqB5J1Et9l3NdgrLvChJHGrWEsU1sd0ikJ0qD+WOVclUG/oZWx2GAAAyh47INpbWZXH+HplQ/VWyDj/AFKp+lI4uEXNuDLayRuz4eWF10RO5HqaMjJiZvOcgnc7kmrH9JtG1zbXEJ8to6sQ/jjzt9cCncabL8vMts2zRTlxsENrKWz7AlNOPrnH1r0nG37RWU4Pu3SjX9TrJ/kDVBucrIDIuFb6KGZj+gGc14bjs0wxaWsmT/eXAMMYB84Prb7AD9KLjzM9cW43eIFDpBbrLIkCyLI00gaQ4BCGNFz4ySQDvg4wUnMnKyQEXsRkd4gep1ZGlJjKsrkM5yrAMxwDg77ZxibjEd209lDcNbmNrlZNcayK2qENKF3JHq04rUcXi1QSrjOY2GB37GnF9ZEoPrq/MRc9H8KC4jdkZJV0OhwwEymPI8fnB39q0/Jtsi2kTJq/FVZnZmZ2Z3UEksxJPt9gKyXONuzxW1nZxqzyMDGmcKqRLqDE+EDaBn6ildtzrc2VyltM9ubeAxxOyK2gL6UbDk51KSMnGMgisWLpzmtCHEl5z45PczXEUSq1vbJI7ozlI5BF87SlfUy6/wANYhgNhixxtSKHna6t9NtPbQW4IGDDEE0gkKNPqZWAOxI3Gan5ejW5e6uChKvKxQnXjBZ3II2yQXUEHIyCKp/tIliKKrPiQE4VQWZg3dcZ8+kj6gVZSwycbNFtFtTTSvbXXYkv7NJTllBk/f7OO++oeofz3qi8rxSaX31ZwR/er5XGdplB/iG3tjR8r8FmvIw7KYVOxLfMcbYXHYfX/unfE+RBIhQSZ++xBHYgjsR4NTnBwSj9z0WJ+JYKDyqaUux27HoIbS4V7YWqIgSSdAzouDIixtKyyN/eFiEyTuVk3HkrWihmRo1kQXSOzRuJMetjkFSO67AadwMYpZxqKS2zHt6ZisnfCyKhPUUDsJYH1Bc5ypUfKBTu8tRdwa4PTPErBFjYAK2QA2e4UgbeMGrobHg/iks1dTjpF7cl+H5FDit3K2lpBouLV1aTpjWOk3d1B3IG2e36irN879e5eFiA0MLdQDQACwy5Lek+jO/cDAxmnPBJElgGVYOA0L692yvpYavIz581XaeS3jito06syx4LHZFxsNWRjfPb6VN3OYqivZLVcOFt/PzELsUdri0JgYwsWJACThCASUDZXOSQ2xq7yfzdDa3Jilg+EWVFMnUY4WRQ3r1EZfqAjJbByO5zmqjQmWK7kkYNJFkZTsWG+cHfC4wF7fMd806uOGtcrbB1GnpkyMDg7qRgY205Of0ocbm2njHR6r1Xlpc1/EuF9ZlubWURzhdIkGHjkTOdDgH1L3IIIIPY1EOOXMQ/rNnJ/rtiJ17d9PpkH20n71i+E8umMyC1uZYHjYrlDlH1AEakOUzvvgDZavtc3buI+IXb20LHSJrVFCZYbCRmy0Rz2OMfUVVLqm2j8QoVZ5E7Pky5YWM0+tY1nTrH+s3cyGKVkGcRRId1GDjOwGSdyam5pjSc23CrcZ1OhlRDgR20ZBbVjtnYAeabD9mtvt/Wb7T+78S2DWh5f5ctrJWW2jCajlmJLOx/zMxLN+prn1cfBR6u50FEbAUUUVxiYUUUUAFFYcc23CSXbvGHt7frltMMiFRCAV/FZjHKz7jSoBXuav3HOWiVYmtpjJhGdUGvQsrFUPpGD2LN2wOxPar3h6gro1NFYzg3NsxAM8QJYTTkoQFjhhkCH6u3nbvv2qwnOeWSMWz9aQx6Yy6fLLHLKjFgSBtC4I8EeQQaP8apwQXRq6zXP/BHurX8Ha4hYTwH/Om+P4hkfrVK1531mSTpYtxbQXCEk9QtOXCoVAbJJUKAoJz76gBe5d5kN3NhVKR9BZNLKRIH6ssbA/bp9sA/8Bxp1Kbz22C6Ys4JzbbXIVeoscxHqgk9EqsPmUqcHamvEbJJ4nikGUkUowG2xGDvX3nPl+2u7aUTrCrFGCTSKv4bEYDZOOxwe/isZb80T2lvGt3AUVQIxdASyQsEAHUPoDAHwD3967eGq9PG9reQKlJ9nPgN1S/t0+aC5RBgaswykDsWfdM/oM/So05xyit8NcKSSuWRmjGPOqIPlfqBvVeLmThz4aa+ilPcBm0oPtH2H8WT9anm/aDYK2hJjK2M6YY3k2/hGK1dSP18vf2H+nD/AKfh6vwLFpzVbAESXSM5PyiN1I+gXGo/rvV7h/G0nkKRxz4Az1GieOPPsC4BJ+wx3pd/TGMkYtb4g76xaS4/4zXi55xxgR2N/Kx2A+GdBk+5YAAfWqnNN3uVybbuaYik3NPM0NjFrlOWIOiIfO59gPb3PisxPzPxGaaW3jghtHjA19ZzLIFcZVlCDT2x3Jrxb8BijLTXMhmmbZppTgjzhPEYHgLTWuwkm3ZGSnvbyFw6TutzODC0KqAYLdNPo1sD0nPfA3xgncimawxyWpjRB8RO4SGNzq6EUO7SuezszMW86iV7kU84ly/HMq/N6cket1bLfM2vc5bYnVnOB53pHawRWs6mWdtaAqnWACrq/N6Mh3I23K7U503OWj0NOSM03fXu/sZR8tQRQ9PDuwBYyszal8kgg7bjYCqX7M+WmupZLq5IJGFI/MCQDpz+TYjJG+Puas8V4qCGiiV5WZS2mPGp/Gt22EceffdsYxjuy/YtJ+DcjOR1I3/V4kJ/4q6TVNWW/vx8u0pxc+gpWj83l+fLtOixRhQFUAADAA2AA8V9zQxr4jAgEbg+ayu55xtvUxXN3BTLdxqmn+sxld9l6kGXQnG/qRpE1dxsR2rI2dhcWMiI0bgFtC6xpDLkkIWwUJXJZSp3AwR7dM5gAEti5Hy3QGfbXHKn/LAVzfn3ik93eCFDhC7wJvgAKdLt5zupyfbAxsSZRvwNmSNSh1zRRXkWrpq8ervoDDPffYfXevHG7OSZAsbmP1AsfVnSPy7YOfv7fzQ3HDRYpHJGkUiRqNQdSZz2/s23x32UD9a0tzcERGRVMmFDBQfm9t+2/wBferVc4UoqLUoar+SjwzgsUBzGCB0xGVPY4PzHbdtzv5xVu9vYYQBI6op9Kg+fHYCo7e6WeHVDIPUmVYYJXPnBG2PrSOG8kYS2l0sRlCKUd89ObbOTsPIOcf8AVSCMJTbc3qt+faNOT9DRyCEAxiZtJHy6dj3IH27bYxv3p/cwI6OGww0kEBCwI399jSjliPMbSMAmt9Sg6SuAAvcDAHp2+mKcXDhFZsKAo1MPlIGPuQR9RVbMVb/e2uY6/Z9IW4bZliSTAmSTk9vrWgpByCpHDrTUCD0lOCMEZ3A/QGn9eZrf7JdrPoUdgoooqoYUUUUAVW4bEUkjMa6JSxkXGza/mz7581neJ8Stuo8r2jyfDssImCx7y6l0RLlwxOt1AJGkN5HetZSufl62dndogTJ8/qYKxwBqKg6deAPVjVsN9qupzSfWuDEtjxiDqpHFZSdUJMrL+EOmFkXqKxL4IZ2VvSTmk3CeZLKGG2ZrLpSPGl2UiVDoDAxK49WW9OsBVBYKCMDYVuLHgsEJDRxgMFZc5JOHYM2SSSxZgCScn61Wh5YtU0aIyujZdLyDAyDo2bdARsh9I8Crelpa6O3b2isxRwdbK7kkhFlpNsqwPrRQF0sSkYIY5wBrBGwDDcHIDkcHWED4SOGJsaS2n5VJLEBRjPqYnBIGSTUvD+BW8Dl4YwjsCGYE5bLFyW39R1MTk5O596Y1XKtaV47cmOOmott+DoGDyFppB2eTB0/6V2VPuBn60xIr7RUKlWdR3kyUpOW5Vk4dCxy0UZPuUUn/AIqeOJV+UAfYYqte8UiiOHcaj2QZZz9lXJP8qrfFXEv9lEIl/fm3b9I1P/LD7VbGjVau9F9dPfcCg9xqT70sk43GSViDTsPEQyB93OEH6mvg4Ir73DvOfZziP/wXCn+LJ+tMkQAAAAAdgNhT/Qh/0/svXyH1V9ffvkYvmHlSe7kF0hit7hEMafM+pSc6ZCMDA8YBwfNZW5a4sXxe2rNkem4tw8yn/KcjUh847V2Co7idUUu7BVUZJOwAHmtFL4jVjaCWnJA5yatHTsOX8L49BcagrFXT5kkGhwPcg9h9apw8NNzOZ58lFOIYzsAB+cjyW759sfrr+M8tjieJX1W+kfgOFXrb4JZsjZTjAQ7+Tg7BV/RPikeQtzazDwZI3R/10HFdKOLpQ0k7S8vyL/Xt83l+fIjs+HRQ5EUaR6u+lQM/fHes5+yKcw3ktsSf7Iqc+Xgcrke2UYbewrUxchXsikT8SK57rBCq49wHJ1fY96Tc08iGwkgu+HFiY3HUV21MzMca8nJYsGKFR7ggbVCOJpzmoRd2zNOjKpFxW7NxxaQyMLdCQXGZGH5I+x/ibsP1PimUMYVQqgAAYAHYAeKzXJ/H7acHTKPiHYmWN/RIGH5dB30qNh/OtRWibXyrZHKxHVtSWy8Xxfp9DP8APKf1XX4imhmP+mOVGb/YGuX8T4jov8hWcxzTtoUbnU7IoHjJYePeuu8zWXXtLiHODJE6A/Uqa41dgXUlxeQIy/Dxw3GnVsVYfisPKkFifPbbvilHTVk6Ec9Jx7fFDS64LdXgEksiRkPqjiKatGdjqIxk48dq1FxcLDGrORpGlTgbAkhe3gbj+R+9JuHXxjaU3JKyyHUqH5CuBpVD2J75x71X4nfPNaFJLeQSugIUISuc5LZ32UAEqd9sY3q9bnGkpTai7ZV/PId8N4RFA7tECoc6igwEBA7gAd9u9QcdgWTRGY45JHyE1gYQgEl/pj6ecea9rxEkfhoWIxlmzHGD2O7DJ3PgVHweSSV2a1j+KlICmVfRboBnYSHOoA5yF1H7bVCU1FNshCFWc7xV5e9+XeMY5CjrGx9LoQhPfUgyQdu5+YZ92r5Y2R4lIYlJ+DjbE0n+K3+FGf3e2s9vyj6XLvkiaSJnuJ+q4BdbeMdOEkflz85yMrnI+btWz4T0ujH0FCxaBoVRgBcbDHisOKxkeizUuxv6/k7eE+Dxi41qvzJWstrrj9rd9y0q4GBsBsBX2iiuCdoKKKKACiiigAqpxS8MMZcRvLp3KoUDY8n1so2++at1Hcw60ZTtqUrn7jFNWvqAo4fzNFIsZkzAZQpRJGTUVfGhvQzBQxOkaiCTtXu35ps5GVUuIyzEADPcscL/ADIIHuQR3qiOS4epFITqMccURDojBhASUO49DZJyR9PIzXmDkuNQg6rnQtuucDf4aZplP3YsQfpWi1HmxajKLmW0ZWYTx4QAtvjYnSO/fLekY87d69rzDbEqomQllMigZJKjIJ28AqQfYjFIOG8lt0o+vM3VjAEegJpj0yCXbK+vJVQdXgbYO9XIeTkVJlE0oM0TRu40hsvJJKzjAwCWlbbGMAChxorj7+wajCHmCKSWGOI6xKsrB1Ow6JRWU+Q2XAx4wapXvHLd+qk8rQLFMYidejXpjRycjcIBIMnbGNzijgvKMds8bo5/DMxChERMT9MsAqgBQDGMY8E5z3qO95OV5JZFmkRpTIGICHCTJEjqNSn/AAUIPcHPcVKDpwneL7/f0Gm1qTcH4tZq0sSaIWjZw2cAsEALPq/MMHJJOfJpvYcQinBMThwp0tjuDgHBHcHBB38EHzWeueRopA6SSyGJjIwjGkaWkTpkhsajhCcA7ZJJzthxwHgqWqMq6SWOpmCKmcAAZCjfAHeo1XCXWzNsLtvUZ1meKc6QQmAg645klcOM4/CGfbcMdgex2xnNT86JK0Kqiu0JcfEiL+2MODqCAbnJwGx6tOrT6sVJHw6zu0SVQkkelVQqfQBG4dQANlIdRkd9sH2qMIwSUpaoQv4dzskgXVE4Z4oHSNcF2ecSHQMkD09J8kkfK2cY3r8N506jATwkRmOJywGoI0k00QDgnIGY13AOCSTgDNNjyla7nQwYlSGWR1ZSrSOpVg2VwZpBt4bHbaq1zy5Y26rLKTHHEEUmSeQRkI7PH1MvpfEkhI153IqxSo30TDUJudrdIxLIsqRtIYwzBBnSSGYLr1MoIPYE+cYrzPzpFGZBJHL6GmzpUNiODRrkO/YdQHAyceM7VL/RyyuoY9OXi0yKrRTOAyStqddSN6lLAHBJGwq1PyxbOZCyEmRZUb1tus+gSDvtnpr9sbUv0eKYajhWyAR53pPa/wBZm6p/sYiVi9mfs0n2G6r/ABH2r7xWQsVtYiVZly7DvHENic+Gb5V/U/lppBCqKqIAqqAqgdgBsBUl+jTzfult9Fz79uwtXVjfi/I5vzVcBeP2IkACdJtB7fiPrUsT5OyqM/vVutNZv9qPKbXsAkgz8TB649J0sw2JTPg7Bl9mApZyvzXPeQJGiabkLiZnGFXGRr09zqwSF27HPau38MmqlJRXDc5eKw0pyzLbjyRtmXIP1Fcs/Y5Zhri8jkXKGEQlSMbIzRkEfpXTuH2xjQKXZyNy7dyTv9gPYDtSi5Ag4hayKoCz9S3kIGBqIEiE42JyjAZ/eq3GxbpSsZ8LJRq5d0VhyddRemC6jZBsoniJcLjAUyK4LYG2cZ9ya9/0XvX2a6gjGw/DgZiBnOxaTAP3U1taK8+sdWStc1v4dhXLM4IytnyJbgh7lpLpxvmYgoDnORGoCA/XGa1EcYUYUAAdgBgV6orPOrOfzO5rhCMFaKsgpTwr8KWWD8v9tF/pc+tf4Xyfs602pfxS0ZjFJHjXG+cHbKN6XXP29Q+qrVuHktactpLx4eneWwe6fEYUUUVmIBRRRQAUUUUAFFFFABRRRQAUUUUAFFFFABRRWe59L/BP0i4bXDumvVp60ev5MNjTqzp3xmpQjmkkBoaRcQ4K6SNcWbLHM27o2ejNj98D5XxsJV37ZDAYrOcGv7xIznrMkUM8oXpkvMVlcRhTIC6gpjCtlsadz3NduN35iMmHMka3IXET6XKxI8TEFF1bkqPSAcHArTGhKLdmhXNpwjjaTlo2UxTp88L/ADjPZh4dD4dcg/Q5Aj5s4a9zbGKJtLGWF9W2QI5o3JGQRkBTjIIzil1tw97rrpclhJBNiC4RenKAY431KRscMzKRupC4IO9WbfjEkDrDfaRqIWO5UYikJ7Kw/uZT7H0t+U59Ig42leO6AUycpSxzDoOShaOTqPKwdG6zSztoUBXMwbTtgeMYAquvKdwsWkE5aFNQEzYaVJGbJ1AgrpIBGBkbbYGN9XPr3nGdLp4wmYxcqA4AwLdCkU+/uszD64b6VZSqVZ6LgDSNzYwlUTWE6mhQ5UbEgeCdyoOcZqxWGtOepZFDfDqiyMio7yAIpdmXEncqcLttu3p271BwnnWRYsTaHfZgxbAcvdzQaV2GQiquCNztn3qEsPU3YXRqHWW5JB1Qwdj+WWT/APmn1+Y/SshxngAsOJW97BlYJ2FrPGPlUyYWNwPbWFz9d/JqSLmmWKTMkmpc3qhTjBZLuOGEbdsBtOdhvk+9aXhFynErIGaPCyFkdA2RmOQqcMp/eTIIPtWrpqtG0lpHbT3qxzanHK9hr8Kff/ak3OtofgpHjBLwlblR5ZoWD6f1AI/WtFXx1BBB3B2NUTxtabWZ6Iphh6cNYo8W04kRXU5VlDA/QjIqSobO1SJFjjUKiAKqjsANgB9KmrI7X0LgrKSXJF7N12mDIU+FjRpFjdSgySF9LsZNQOvOkBTtnJ1dFThPLcDn3DuYOITCH+yTqyxox6TM0WqOZ5FKkjGCiAEnIJOQdqj4txq9kW6QgRqmtcBX6qhZFWOQY+YOMsR5DDHY10WirlXje+VCsc/u+Zr4YWNYypaUJcNGypJp6fTGncrks4yPm0ErUPEb26ieaSMOZEe6ZUwzKWEELIuPzDOrH64ro1FLp4/+QsYLiPM90xmNsV0I0pRjCzaljto5QO6n1SMy59th71ouWL6aTrrPgmORVVghQMrRRydiT2Z2XOfHvTuioTqRasojsFFFFUgFFFFABRRRQAUUUUAFFFFABSvma7kht3khMaupXeTOnGoBvb1ac4yQM4ztTSipRdmmBz2XmW6QyyKS2uK2eOKSIqUWTAklI1dkJJYZ2yMnAyZH5ivzpx0R/Y7iNpAwmuGh1AhxjCYcjffzit9RV/TRt8orCzlu9kmgV5QA4Z0bAKg6HZNQBJxkLnGT3q/c26yIySKrow0srAFSD3BB7ipKKoctbrQZmzFNYZMeu4tB/d7tPCP8h7zRj9w+seC2yj2vGI55IorQRSqw6kr7FUjJPcD+8dxgKfZiflwdDUUFqiFiiKpc6nKqAWbAGWx8xwAMn2qfSLdrULHn4OP1Dpp6/m9I9X323/WvhsYth009Py+kbZOdttt96sUVXmYELWiHOUQ5znKjfV3/AJ4GfepI4wowoAHsBgV6oouwCiiikAUUUUAFFFFABRRRQAUUUUAFFFFABRRRQB//2Q=="/>
          <p:cNvSpPr>
            <a:spLocks noChangeAspect="1" noChangeArrowheads="1"/>
          </p:cNvSpPr>
          <p:nvPr/>
        </p:nvSpPr>
        <p:spPr bwMode="auto">
          <a:xfrm>
            <a:off x="155575" y="-18602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1034" name="AutoShape 10" descr="https://encrypted-tbn0.gstatic.com/images?q=tbn:ANd9GcT1WXG92D62LhT_uAo-7Xj6Sj43y1dK66Ba6aQrkCudEraG3QAtjw"/>
          <p:cNvSpPr>
            <a:spLocks noChangeAspect="1" noChangeArrowheads="1"/>
          </p:cNvSpPr>
          <p:nvPr/>
        </p:nvSpPr>
        <p:spPr bwMode="auto">
          <a:xfrm>
            <a:off x="155575" y="-18602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1038" name="AutoShape 14" descr="https://encrypted-tbn0.gstatic.com/images?q=tbn:ANd9GcT1WXG92D62LhT_uAo-7Xj6Sj43y1dK66Ba6aQrkCudEraG3QAtjw"/>
          <p:cNvSpPr>
            <a:spLocks noChangeAspect="1" noChangeArrowheads="1"/>
          </p:cNvSpPr>
          <p:nvPr/>
        </p:nvSpPr>
        <p:spPr bwMode="auto">
          <a:xfrm>
            <a:off x="155580" y="-1554163"/>
            <a:ext cx="4714875" cy="3238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pic>
        <p:nvPicPr>
          <p:cNvPr id="16" name="Picture 15" descr="SingTel Appreciation Letter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3922" y="0"/>
            <a:ext cx="4866864" cy="6880334"/>
          </a:xfrm>
          <a:prstGeom prst="rect">
            <a:avLst/>
          </a:prstGeom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-dark-blue-wallpaper-H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62466" name="AutoShape 2" descr="https://encrypted-tbn0.gstatic.com/images?q=tbn:ANd9GcTKoB3yfleffU3W0Tm2_U1op0aLFMIh7t9TvDUypvkOLzJDYUmo"/>
          <p:cNvSpPr>
            <a:spLocks noChangeAspect="1" noChangeArrowheads="1"/>
          </p:cNvSpPr>
          <p:nvPr/>
        </p:nvSpPr>
        <p:spPr bwMode="auto">
          <a:xfrm>
            <a:off x="155578" y="-1668464"/>
            <a:ext cx="5210175" cy="347662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" name="Picture 6" descr="Paul Testimonial.jpg"/>
          <p:cNvPicPr>
            <a:picLocks noChangeAspect="1"/>
          </p:cNvPicPr>
          <p:nvPr/>
        </p:nvPicPr>
        <p:blipFill>
          <a:blip r:embed="rId3" cstate="print"/>
          <a:srcRect t="2688" b="4887"/>
          <a:stretch>
            <a:fillRect/>
          </a:stretch>
        </p:blipFill>
        <p:spPr>
          <a:xfrm>
            <a:off x="598963" y="970971"/>
            <a:ext cx="4508680" cy="508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0587" y="6202810"/>
            <a:ext cx="464518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全年整个班级唯一获得全面超越老师期望的学生。</a:t>
            </a:r>
            <a:endParaRPr lang="en-US" sz="1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510150" y="3528469"/>
            <a:ext cx="3179340" cy="2189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7343" y="995574"/>
            <a:ext cx="3187268" cy="2208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548473" y="5921546"/>
            <a:ext cx="3189128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Arial" pitchFamily="34" charset="0"/>
              </a:rPr>
              <a:t>荣获两届新加坡全国模拟联合国会议比赛冠军</a:t>
            </a:r>
            <a:endParaRPr 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6587" y="249805"/>
            <a:ext cx="2065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Arial" pitchFamily="34" charset="0"/>
              </a:rPr>
              <a:t>成功案例</a:t>
            </a:r>
            <a:endParaRPr 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Arial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-dark-blue-wallpaper-H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"/>
            <a:ext cx="9144000" cy="6858001"/>
          </a:xfrm>
          <a:prstGeom prst="rect">
            <a:avLst/>
          </a:prstGeom>
        </p:spPr>
      </p:pic>
      <p:sp>
        <p:nvSpPr>
          <p:cNvPr id="62466" name="AutoShape 2" descr="https://encrypted-tbn0.gstatic.com/images?q=tbn:ANd9GcTKoB3yfleffU3W0Tm2_U1op0aLFMIh7t9TvDUypvkOLzJDYUmo"/>
          <p:cNvSpPr>
            <a:spLocks noChangeAspect="1" noChangeArrowheads="1"/>
          </p:cNvSpPr>
          <p:nvPr/>
        </p:nvSpPr>
        <p:spPr bwMode="auto">
          <a:xfrm>
            <a:off x="155578" y="-1668464"/>
            <a:ext cx="5210175" cy="347662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8" name="Picture 7" descr="Craig Testimonial.jpg"/>
          <p:cNvPicPr>
            <a:picLocks noChangeAspect="1"/>
          </p:cNvPicPr>
          <p:nvPr/>
        </p:nvPicPr>
        <p:blipFill>
          <a:blip r:embed="rId3" cstate="print"/>
          <a:srcRect t="7488" r="8235" b="8986"/>
          <a:stretch>
            <a:fillRect/>
          </a:stretch>
        </p:blipFill>
        <p:spPr>
          <a:xfrm>
            <a:off x="3000250" y="1"/>
            <a:ext cx="5837816" cy="68764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5162" y="252324"/>
            <a:ext cx="2065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Arial" pitchFamily="34" charset="0"/>
              </a:rPr>
              <a:t>客户反馈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7967" y="998561"/>
            <a:ext cx="1054519" cy="4583431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我不能相信我看到的效果，但我的孩子做到了。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1314" y="5778500"/>
            <a:ext cx="2320289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Craig and Megan</a:t>
            </a:r>
          </a:p>
          <a:p>
            <a:pPr algn="ctr"/>
            <a:endParaRPr lang="en-US" sz="700" b="1" dirty="0" smtClean="0">
              <a:solidFill>
                <a:srgbClr val="FFFF00"/>
              </a:solidFill>
              <a:latin typeface="楷体" pitchFamily="49" charset="-122"/>
              <a:ea typeface="楷体" pitchFamily="49" charset="-122"/>
            </a:endParaRPr>
          </a:p>
          <a:p>
            <a:pPr algn="ctr"/>
            <a:r>
              <a:rPr lang="zh-CN" alt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美国华裔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222288" y="4913929"/>
            <a:ext cx="1770396" cy="170147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 smtClean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27761" y="1017464"/>
            <a:ext cx="1748925" cy="167114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b="1" dirty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1171" y="910840"/>
            <a:ext cx="2579218" cy="1799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 l="9605"/>
          <a:stretch>
            <a:fillRect/>
          </a:stretch>
        </p:blipFill>
        <p:spPr bwMode="auto">
          <a:xfrm>
            <a:off x="3262584" y="918117"/>
            <a:ext cx="2805341" cy="1784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6043" y="5181770"/>
            <a:ext cx="874816" cy="1285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20319" y="5183137"/>
            <a:ext cx="848133" cy="1290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52133" y="5182709"/>
            <a:ext cx="872055" cy="1287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04465" y="5172700"/>
            <a:ext cx="880259" cy="127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8" descr="脑力增强的音乐.t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7084657" y="5159719"/>
            <a:ext cx="850442" cy="1292773"/>
          </a:xfrm>
          <a:prstGeom prst="rect">
            <a:avLst/>
          </a:prstGeom>
        </p:spPr>
      </p:pic>
      <p:pic>
        <p:nvPicPr>
          <p:cNvPr id="20" name="Picture 19" descr="有助于睡眠的音乐.t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8008301" y="5155617"/>
            <a:ext cx="863015" cy="1293982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1217033" y="3018931"/>
            <a:ext cx="1770396" cy="170147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 smtClean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3" name="Picture 22" descr="原创作品版权证书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880636" y="4234576"/>
            <a:ext cx="989351" cy="728356"/>
          </a:xfrm>
          <a:prstGeom prst="rect">
            <a:avLst/>
          </a:prstGeom>
        </p:spPr>
      </p:pic>
      <p:pic>
        <p:nvPicPr>
          <p:cNvPr id="29" name="Picture 28" descr="原创作品版权证书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777056" y="4232804"/>
            <a:ext cx="989351" cy="737405"/>
          </a:xfrm>
          <a:prstGeom prst="rect">
            <a:avLst/>
          </a:prstGeom>
        </p:spPr>
      </p:pic>
      <p:pic>
        <p:nvPicPr>
          <p:cNvPr id="30" name="Picture 29" descr="专利申请受理书 - 睡眠声波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37752" y="2932235"/>
            <a:ext cx="838768" cy="1211972"/>
          </a:xfrm>
          <a:prstGeom prst="rect">
            <a:avLst/>
          </a:prstGeom>
        </p:spPr>
      </p:pic>
      <p:pic>
        <p:nvPicPr>
          <p:cNvPr id="31" name="Picture 30" descr="专利申请受理书 - 脑力增强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866380" y="2932332"/>
            <a:ext cx="843181" cy="121197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356961" y="1286775"/>
            <a:ext cx="147629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7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大脑声波研发超过</a:t>
            </a:r>
            <a:r>
              <a:rPr lang="en-US" altLang="zh-CN" sz="17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10</a:t>
            </a:r>
            <a:r>
              <a:rPr lang="zh-CN" altLang="en-US" sz="17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年</a:t>
            </a:r>
            <a:endParaRPr lang="en-US" altLang="zh-CN" sz="1700" b="1" dirty="0" smtClean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17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2015</a:t>
            </a:r>
            <a:r>
              <a:rPr lang="zh-CN" altLang="en-US" sz="17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年</a:t>
            </a:r>
            <a:r>
              <a:rPr lang="en-US" altLang="zh-CN" sz="17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1</a:t>
            </a:r>
            <a:r>
              <a:rPr lang="zh-CN" altLang="en-US" sz="17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月成立公司</a:t>
            </a:r>
            <a:endParaRPr lang="en-US" sz="1700" b="1" dirty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10583" y="156770"/>
            <a:ext cx="2709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脑力酷集团公司</a:t>
            </a:r>
            <a:endParaRPr lang="en-US" sz="2800" b="1" dirty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98734" y="2922487"/>
            <a:ext cx="33931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新加坡脑力酷研发有限公司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北京脑乐酷科技有限公司</a:t>
            </a:r>
            <a:endParaRPr lang="en-SG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深圳脑力酷研发有限公司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马来西亚脑力酷有限公司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泰国脑力酷有限公司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印度脑力酷有限公司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台湾脑乐酷有限公司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71604" y="5217203"/>
            <a:ext cx="14985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7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申报了</a:t>
            </a:r>
            <a:r>
              <a:rPr lang="en-US" altLang="zh-CN" sz="17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8</a:t>
            </a:r>
            <a:r>
              <a:rPr lang="zh-CN" altLang="en-US" sz="17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项国际专利和</a:t>
            </a:r>
            <a:r>
              <a:rPr lang="en-US" altLang="zh-CN" sz="17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2</a:t>
            </a:r>
            <a:r>
              <a:rPr lang="zh-CN" altLang="en-US" sz="17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项中国原创音乐版权</a:t>
            </a:r>
            <a:endParaRPr lang="en-US" sz="1700" b="1" dirty="0" smtClean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69221" y="3414248"/>
            <a:ext cx="147629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7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脑力酷集团公司目前分布在</a:t>
            </a:r>
            <a:r>
              <a:rPr lang="en-US" altLang="zh-CN" sz="17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6</a:t>
            </a:r>
            <a:r>
              <a:rPr lang="zh-CN" altLang="en-US" sz="17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个国家</a:t>
            </a:r>
            <a:endParaRPr lang="en-US" sz="1700" b="1" dirty="0" smtClean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-dark-blue-wallpaper-H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62466" name="AutoShape 2" descr="https://encrypted-tbn0.gstatic.com/images?q=tbn:ANd9GcTKoB3yfleffU3W0Tm2_U1op0aLFMIh7t9TvDUypvkOLzJDYUmo"/>
          <p:cNvSpPr>
            <a:spLocks noChangeAspect="1" noChangeArrowheads="1"/>
          </p:cNvSpPr>
          <p:nvPr/>
        </p:nvSpPr>
        <p:spPr bwMode="auto">
          <a:xfrm>
            <a:off x="155578" y="-1668464"/>
            <a:ext cx="5210175" cy="347662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9" name="Picture 8" descr="Elaine Wong Testimonial.jpg"/>
          <p:cNvPicPr>
            <a:picLocks noChangeAspect="1"/>
          </p:cNvPicPr>
          <p:nvPr/>
        </p:nvPicPr>
        <p:blipFill>
          <a:blip r:embed="rId3" cstate="print"/>
          <a:srcRect l="4974" t="5455" r="4974" b="10000"/>
          <a:stretch>
            <a:fillRect/>
          </a:stretch>
        </p:blipFill>
        <p:spPr>
          <a:xfrm>
            <a:off x="3067348" y="0"/>
            <a:ext cx="564484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83200" y="1143001"/>
            <a:ext cx="3175000" cy="330200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340100" y="1409701"/>
            <a:ext cx="3987800" cy="330200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34690" y="1957071"/>
            <a:ext cx="5314950" cy="111760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55192" y="328524"/>
            <a:ext cx="1813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Arial" pitchFamily="34" charset="0"/>
              </a:rPr>
              <a:t>客户反馈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7946" y="1062991"/>
            <a:ext cx="1675330" cy="553212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我以前晚上总睡不着，所以半夜起来做蛋糕或烘饼干。用了多尔妙一个月后，现在我的睡眠改善了，集中力和记忆力也增强了。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38170" y="2114551"/>
            <a:ext cx="3834130" cy="358140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eChat Image_20190102235337.jpg"/>
          <p:cNvPicPr>
            <a:picLocks noChangeAspect="1"/>
          </p:cNvPicPr>
          <p:nvPr/>
        </p:nvPicPr>
        <p:blipFill>
          <a:blip r:embed="rId3" cstate="print"/>
          <a:srcRect l="1750" t="4442" b="60569"/>
          <a:stretch>
            <a:fillRect/>
          </a:stretch>
        </p:blipFill>
        <p:spPr>
          <a:xfrm>
            <a:off x="832608" y="16254"/>
            <a:ext cx="3251856" cy="2509138"/>
          </a:xfrm>
          <a:prstGeom prst="rect">
            <a:avLst/>
          </a:prstGeom>
        </p:spPr>
      </p:pic>
      <p:pic>
        <p:nvPicPr>
          <p:cNvPr id="19" name="Picture 18" descr="4岁早产儿.jpg"/>
          <p:cNvPicPr>
            <a:picLocks noChangeAspect="1"/>
          </p:cNvPicPr>
          <p:nvPr/>
        </p:nvPicPr>
        <p:blipFill>
          <a:blip r:embed="rId4" cstate="print"/>
          <a:srcRect t="4442" b="35130"/>
          <a:stretch>
            <a:fillRect/>
          </a:stretch>
        </p:blipFill>
        <p:spPr>
          <a:xfrm>
            <a:off x="834436" y="2589112"/>
            <a:ext cx="3248613" cy="4253109"/>
          </a:xfrm>
          <a:prstGeom prst="rect">
            <a:avLst/>
          </a:prstGeom>
        </p:spPr>
      </p:pic>
      <p:pic>
        <p:nvPicPr>
          <p:cNvPr id="104450" name="Picture 2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 l="34535" t="6734" r="34535" b="13469"/>
          <a:stretch>
            <a:fillRect/>
          </a:stretch>
        </p:blipFill>
        <p:spPr bwMode="auto">
          <a:xfrm>
            <a:off x="4846402" y="422910"/>
            <a:ext cx="3414948" cy="587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-dark-blue-wallpaper-H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62466" name="AutoShape 2" descr="https://encrypted-tbn0.gstatic.com/images?q=tbn:ANd9GcTKoB3yfleffU3W0Tm2_U1op0aLFMIh7t9TvDUypvkOLzJDYUmo"/>
          <p:cNvSpPr>
            <a:spLocks noChangeAspect="1" noChangeArrowheads="1"/>
          </p:cNvSpPr>
          <p:nvPr/>
        </p:nvSpPr>
        <p:spPr bwMode="auto">
          <a:xfrm>
            <a:off x="155578" y="-1668464"/>
            <a:ext cx="5210175" cy="347662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9" name="Picture 8" descr="Screenshot_20170428-15572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1964" y="1097265"/>
            <a:ext cx="3726837" cy="41064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41372" y="1063629"/>
            <a:ext cx="40207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学员 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– </a:t>
            </a: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张仕杰， 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7</a:t>
            </a: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岁</a:t>
            </a:r>
            <a:endParaRPr lang="en-US" altLang="zh-CN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  <a:p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2016</a:t>
            </a: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年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10</a:t>
            </a: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月份参加超级智慧课程 </a:t>
            </a:r>
            <a:endParaRPr lang="en-US" altLang="zh-CN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  <a:p>
            <a:endParaRPr lang="en-US" altLang="zh-CN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参加课程前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学校成绩在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80</a:t>
            </a: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多分</a:t>
            </a:r>
            <a:endParaRPr lang="en-US" altLang="zh-CN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  <a:p>
            <a:endParaRPr lang="en-US" altLang="zh-CN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  <a:p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2016</a:t>
            </a: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年年终考试成绩：</a:t>
            </a:r>
            <a:endParaRPr lang="en-US" altLang="zh-CN" sz="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  <a:p>
            <a:pPr>
              <a:tabLst>
                <a:tab pos="803275" algn="l"/>
              </a:tabLst>
            </a:pP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数学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	- 100%</a:t>
            </a:r>
            <a:endParaRPr lang="en-US" altLang="zh-CN" sz="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  <a:p>
            <a:pPr>
              <a:tabLst>
                <a:tab pos="803275" algn="l"/>
              </a:tabLst>
            </a:pP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语文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	- 97%</a:t>
            </a:r>
          </a:p>
          <a:p>
            <a:pPr>
              <a:tabLst>
                <a:tab pos="803275" algn="l"/>
              </a:tabLst>
            </a:pPr>
            <a:endPara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  <a:p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2017</a:t>
            </a: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年期中考试：</a:t>
            </a:r>
            <a:endParaRPr lang="en-US" altLang="zh-CN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  <a:p>
            <a:pPr>
              <a:tabLst>
                <a:tab pos="803275" algn="l"/>
              </a:tabLst>
            </a:pP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数学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	- 97%</a:t>
            </a:r>
          </a:p>
          <a:p>
            <a:pPr>
              <a:tabLst>
                <a:tab pos="803275" algn="l"/>
              </a:tabLst>
            </a:pP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语文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	- 98.5%</a:t>
            </a: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  <a:p>
            <a:pPr>
              <a:tabLst>
                <a:tab pos="803275" algn="l"/>
              </a:tabLst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18" name="Picture 17" descr="Screenshot_2017-01-23-06-54-54.png"/>
          <p:cNvPicPr>
            <a:picLocks noChangeAspect="1"/>
          </p:cNvPicPr>
          <p:nvPr/>
        </p:nvPicPr>
        <p:blipFill>
          <a:blip r:embed="rId4" cstate="print"/>
          <a:srcRect t="5608" b="20831"/>
          <a:stretch>
            <a:fillRect/>
          </a:stretch>
        </p:blipFill>
        <p:spPr>
          <a:xfrm>
            <a:off x="7091520" y="3466203"/>
            <a:ext cx="1536955" cy="177748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05064" y="5494331"/>
            <a:ext cx="8128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“儿子半期考成绩。虽然没有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100</a:t>
            </a: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， 但从去年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80</a:t>
            </a: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几到现在已经有着明显的提升，妈妈表示满意。 重要的是课堂学习和作业练习专注力的提升，训练初见实效！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2017</a:t>
            </a: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年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4</a:t>
            </a: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月，福州，张霞。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4827" y="236157"/>
            <a:ext cx="2065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Arial" pitchFamily="34" charset="0"/>
              </a:rPr>
              <a:t>成功案例</a:t>
            </a:r>
            <a:endParaRPr 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Arial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-dark-blue-wallpaper-H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62466" name="AutoShape 2" descr="https://encrypted-tbn0.gstatic.com/images?q=tbn:ANd9GcTKoB3yfleffU3W0Tm2_U1op0aLFMIh7t9TvDUypvkOLzJDYUmo"/>
          <p:cNvSpPr>
            <a:spLocks noChangeAspect="1" noChangeArrowheads="1"/>
          </p:cNvSpPr>
          <p:nvPr/>
        </p:nvSpPr>
        <p:spPr bwMode="auto">
          <a:xfrm>
            <a:off x="155578" y="-1668464"/>
            <a:ext cx="5210175" cy="347662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217059" y="2523278"/>
            <a:ext cx="371295" cy="3903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00340" y="973034"/>
            <a:ext cx="418011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学员 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– </a:t>
            </a: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苏蔓宁， 女，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14</a:t>
            </a: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岁</a:t>
            </a:r>
            <a:endParaRPr lang="en-US" altLang="zh-CN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  <a:p>
            <a:endParaRPr lang="en-US" altLang="zh-CN" sz="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天津杨村第五中学</a:t>
            </a:r>
            <a:endParaRPr lang="en-US" altLang="zh-CN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  <a:p>
            <a:endParaRPr lang="en-US" altLang="zh-CN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  <a:p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2017</a:t>
            </a: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年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3</a:t>
            </a: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月份参加超级智慧课程 </a:t>
            </a:r>
            <a:endParaRPr lang="en-US" altLang="zh-CN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  <a:p>
            <a:endParaRPr lang="en-US" altLang="zh-CN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参加课程前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学校成绩平均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47</a:t>
            </a: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分，课程过后，平均成绩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69.3</a:t>
            </a: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分。提升了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22.3</a:t>
            </a: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分。</a:t>
            </a:r>
            <a:endParaRPr lang="en-US" altLang="zh-CN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499688" y="3792317"/>
          <a:ext cx="4026198" cy="25212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033"/>
                <a:gridCol w="671033"/>
                <a:gridCol w="671033"/>
                <a:gridCol w="671033"/>
                <a:gridCol w="671033"/>
                <a:gridCol w="671033"/>
              </a:tblGrid>
              <a:tr h="434227">
                <a:tc>
                  <a:txBody>
                    <a:bodyPr/>
                    <a:lstStyle/>
                    <a:p>
                      <a:endParaRPr lang="en-SG" sz="1900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900" dirty="0" smtClean="0">
                          <a:latin typeface="KaiTi" pitchFamily="49" charset="-122"/>
                          <a:ea typeface="KaiTi" pitchFamily="49" charset="-122"/>
                        </a:rPr>
                        <a:t>数学</a:t>
                      </a:r>
                      <a:endParaRPr lang="en-SG" sz="1900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900" dirty="0" smtClean="0">
                          <a:latin typeface="KaiTi" pitchFamily="49" charset="-122"/>
                          <a:ea typeface="KaiTi" pitchFamily="49" charset="-122"/>
                        </a:rPr>
                        <a:t>语文</a:t>
                      </a:r>
                      <a:endParaRPr lang="en-SG" sz="1900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900" dirty="0" smtClean="0">
                          <a:latin typeface="KaiTi" pitchFamily="49" charset="-122"/>
                          <a:ea typeface="KaiTi" pitchFamily="49" charset="-122"/>
                        </a:rPr>
                        <a:t>英语</a:t>
                      </a:r>
                      <a:endParaRPr lang="en-SG" sz="1900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900" dirty="0" smtClean="0">
                          <a:latin typeface="KaiTi" pitchFamily="49" charset="-122"/>
                          <a:ea typeface="KaiTi" pitchFamily="49" charset="-122"/>
                        </a:rPr>
                        <a:t>物理</a:t>
                      </a:r>
                      <a:endParaRPr lang="en-SG" sz="1900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900" dirty="0" smtClean="0">
                          <a:latin typeface="KaiTi" pitchFamily="49" charset="-122"/>
                          <a:ea typeface="KaiTi" pitchFamily="49" charset="-122"/>
                        </a:rPr>
                        <a:t>平均</a:t>
                      </a:r>
                      <a:endParaRPr lang="en-SG" sz="1900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</a:tr>
              <a:tr h="756528">
                <a:tc>
                  <a:txBody>
                    <a:bodyPr/>
                    <a:lstStyle/>
                    <a:p>
                      <a:r>
                        <a:rPr lang="zh-CN" altLang="en-US" sz="1900" dirty="0" smtClean="0">
                          <a:latin typeface="KaiTi" pitchFamily="49" charset="-122"/>
                          <a:ea typeface="KaiTi" pitchFamily="49" charset="-122"/>
                        </a:rPr>
                        <a:t>上次月考</a:t>
                      </a:r>
                      <a:endParaRPr lang="en-SG" sz="1900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900" dirty="0" smtClean="0">
                          <a:latin typeface="KaiTi" pitchFamily="49" charset="-122"/>
                          <a:ea typeface="KaiTi" pitchFamily="49" charset="-122"/>
                        </a:rPr>
                        <a:t>30.0</a:t>
                      </a:r>
                      <a:endParaRPr lang="en-SG" sz="1900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900" dirty="0" smtClean="0">
                          <a:latin typeface="KaiTi" pitchFamily="49" charset="-122"/>
                          <a:ea typeface="KaiTi" pitchFamily="49" charset="-122"/>
                        </a:rPr>
                        <a:t>68.0</a:t>
                      </a:r>
                      <a:endParaRPr lang="en-SG" sz="1900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900" dirty="0" smtClean="0">
                          <a:latin typeface="KaiTi" pitchFamily="49" charset="-122"/>
                          <a:ea typeface="KaiTi" pitchFamily="49" charset="-122"/>
                        </a:rPr>
                        <a:t>42.0</a:t>
                      </a:r>
                      <a:endParaRPr lang="en-SG" sz="1900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900" dirty="0" smtClean="0">
                          <a:latin typeface="KaiTi" pitchFamily="49" charset="-122"/>
                          <a:ea typeface="KaiTi" pitchFamily="49" charset="-122"/>
                        </a:rPr>
                        <a:t>48.0</a:t>
                      </a:r>
                      <a:endParaRPr lang="en-SG" sz="1900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900" dirty="0" smtClean="0">
                          <a:latin typeface="KaiTi" pitchFamily="49" charset="-122"/>
                          <a:ea typeface="KaiTi" pitchFamily="49" charset="-122"/>
                        </a:rPr>
                        <a:t>47.0</a:t>
                      </a:r>
                      <a:endParaRPr lang="en-SG" sz="1900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</a:tr>
              <a:tr h="646694">
                <a:tc>
                  <a:txBody>
                    <a:bodyPr/>
                    <a:lstStyle/>
                    <a:p>
                      <a:r>
                        <a:rPr lang="zh-CN" altLang="en-US" sz="1900" dirty="0" smtClean="0">
                          <a:latin typeface="KaiTi" pitchFamily="49" charset="-122"/>
                          <a:ea typeface="KaiTi" pitchFamily="49" charset="-122"/>
                        </a:rPr>
                        <a:t>期中</a:t>
                      </a:r>
                      <a:endParaRPr lang="en-SG" sz="1900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900" dirty="0" smtClean="0">
                          <a:latin typeface="KaiTi" pitchFamily="49" charset="-122"/>
                          <a:ea typeface="KaiTi" pitchFamily="49" charset="-122"/>
                        </a:rPr>
                        <a:t>56.0</a:t>
                      </a:r>
                      <a:endParaRPr lang="en-SG" sz="1900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900" dirty="0" smtClean="0">
                          <a:latin typeface="KaiTi" pitchFamily="49" charset="-122"/>
                          <a:ea typeface="KaiTi" pitchFamily="49" charset="-122"/>
                        </a:rPr>
                        <a:t>81.5</a:t>
                      </a:r>
                      <a:endParaRPr lang="en-SG" sz="1900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900" dirty="0" smtClean="0">
                          <a:latin typeface="KaiTi" pitchFamily="49" charset="-122"/>
                          <a:ea typeface="KaiTi" pitchFamily="49" charset="-122"/>
                        </a:rPr>
                        <a:t>71.5</a:t>
                      </a:r>
                      <a:endParaRPr lang="en-SG" sz="1900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900" dirty="0" smtClean="0">
                          <a:latin typeface="KaiTi" pitchFamily="49" charset="-122"/>
                          <a:ea typeface="KaiTi" pitchFamily="49" charset="-122"/>
                        </a:rPr>
                        <a:t>68.0</a:t>
                      </a:r>
                      <a:endParaRPr lang="en-SG" sz="1900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900" dirty="0" smtClean="0">
                          <a:latin typeface="KaiTi" pitchFamily="49" charset="-122"/>
                          <a:ea typeface="KaiTi" pitchFamily="49" charset="-122"/>
                        </a:rPr>
                        <a:t>69.3</a:t>
                      </a:r>
                      <a:endParaRPr lang="en-SG" sz="1900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</a:tr>
              <a:tr h="683786">
                <a:tc>
                  <a:txBody>
                    <a:bodyPr/>
                    <a:lstStyle/>
                    <a:p>
                      <a:r>
                        <a:rPr lang="zh-CN" altLang="en-US" sz="1900" dirty="0" smtClean="0">
                          <a:latin typeface="KaiTi" pitchFamily="49" charset="-122"/>
                          <a:ea typeface="KaiTi" pitchFamily="49" charset="-122"/>
                        </a:rPr>
                        <a:t>进步</a:t>
                      </a:r>
                      <a:endParaRPr lang="en-SG" sz="1900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900" dirty="0" smtClean="0">
                          <a:latin typeface="KaiTi" pitchFamily="49" charset="-122"/>
                          <a:ea typeface="KaiTi" pitchFamily="49" charset="-122"/>
                        </a:rPr>
                        <a:t>26.0</a:t>
                      </a:r>
                      <a:endParaRPr lang="en-SG" sz="1900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900" dirty="0" smtClean="0">
                          <a:latin typeface="KaiTi" pitchFamily="49" charset="-122"/>
                          <a:ea typeface="KaiTi" pitchFamily="49" charset="-122"/>
                        </a:rPr>
                        <a:t>13.5</a:t>
                      </a:r>
                      <a:endParaRPr lang="en-SG" sz="1900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900" dirty="0" smtClean="0">
                          <a:latin typeface="KaiTi" pitchFamily="49" charset="-122"/>
                          <a:ea typeface="KaiTi" pitchFamily="49" charset="-122"/>
                        </a:rPr>
                        <a:t>29.5</a:t>
                      </a:r>
                      <a:endParaRPr lang="en-SG" sz="1900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900" dirty="0" smtClean="0">
                          <a:latin typeface="KaiTi" pitchFamily="49" charset="-122"/>
                          <a:ea typeface="KaiTi" pitchFamily="49" charset="-122"/>
                        </a:rPr>
                        <a:t>20.0</a:t>
                      </a:r>
                      <a:endParaRPr lang="en-SG" sz="1900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900" dirty="0" smtClean="0">
                          <a:latin typeface="KaiTi" pitchFamily="49" charset="-122"/>
                          <a:ea typeface="KaiTi" pitchFamily="49" charset="-122"/>
                        </a:rPr>
                        <a:t>22.3</a:t>
                      </a:r>
                      <a:endParaRPr lang="en-SG" sz="1900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5" name="Picture 14" descr="mmexport1495022925729.jpg"/>
          <p:cNvPicPr>
            <a:picLocks noChangeAspect="1"/>
          </p:cNvPicPr>
          <p:nvPr/>
        </p:nvPicPr>
        <p:blipFill>
          <a:blip r:embed="rId3" cstate="print"/>
          <a:srcRect l="32333" t="27165" r="31447" b="7087"/>
          <a:stretch>
            <a:fillRect/>
          </a:stretch>
        </p:blipFill>
        <p:spPr>
          <a:xfrm>
            <a:off x="628868" y="1973214"/>
            <a:ext cx="3204119" cy="436259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1711" y="1258774"/>
            <a:ext cx="737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学生</a:t>
            </a:r>
            <a:endParaRPr lang="en-US" altLang="zh-CN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12889" y="1251682"/>
            <a:ext cx="737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导师</a:t>
            </a:r>
            <a:endParaRPr lang="en-US" altLang="zh-CN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9821" y="1255222"/>
            <a:ext cx="737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妈妈</a:t>
            </a:r>
            <a:endParaRPr lang="en-US" altLang="zh-CN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cxnSp>
        <p:nvCxnSpPr>
          <p:cNvPr id="20" name="Straight Arrow Connector 19"/>
          <p:cNvCxnSpPr>
            <a:stCxn id="16" idx="2"/>
          </p:cNvCxnSpPr>
          <p:nvPr/>
        </p:nvCxnSpPr>
        <p:spPr>
          <a:xfrm rot="16200000" flipH="1">
            <a:off x="915368" y="1884034"/>
            <a:ext cx="548242" cy="9794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6200000" flipH="1">
            <a:off x="1953986" y="1956097"/>
            <a:ext cx="587827" cy="466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>
            <a:off x="2888430" y="1870336"/>
            <a:ext cx="667541" cy="199109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94827" y="236157"/>
            <a:ext cx="2065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Arial" pitchFamily="34" charset="0"/>
              </a:rPr>
              <a:t>成功案例</a:t>
            </a:r>
            <a:endParaRPr 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Arial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-dark-blue-wallpaper-H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827" y="236157"/>
            <a:ext cx="2065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Arial" pitchFamily="34" charset="0"/>
              </a:rPr>
              <a:t>成功案例</a:t>
            </a:r>
            <a:endParaRPr 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b="12018"/>
          <a:stretch>
            <a:fillRect/>
          </a:stretch>
        </p:blipFill>
        <p:spPr bwMode="auto">
          <a:xfrm>
            <a:off x="5163699" y="174174"/>
            <a:ext cx="3469759" cy="644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886" y="1078775"/>
            <a:ext cx="4057423" cy="5436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-dark-blue-wallpaper-H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827" y="236157"/>
            <a:ext cx="2065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Arial" pitchFamily="34" charset="0"/>
              </a:rPr>
              <a:t>成功案例</a:t>
            </a:r>
            <a:endParaRPr 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Arial" pitchFamily="34" charset="0"/>
            </a:endParaRP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210" y="1481720"/>
            <a:ext cx="4695647" cy="4136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4" cstate="print"/>
          <a:srcRect b="15155"/>
          <a:stretch>
            <a:fillRect/>
          </a:stretch>
        </p:blipFill>
        <p:spPr bwMode="auto">
          <a:xfrm>
            <a:off x="5285585" y="130631"/>
            <a:ext cx="3520960" cy="6466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-dark-blue-wallpaper-H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827" y="236157"/>
            <a:ext cx="2065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Arial" pitchFamily="34" charset="0"/>
              </a:rPr>
              <a:t>成功案例</a:t>
            </a:r>
            <a:endParaRPr 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Arial" pitchFamily="34" charset="0"/>
            </a:endParaRPr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8686" y="195942"/>
            <a:ext cx="3592285" cy="6386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060" y="1331005"/>
            <a:ext cx="4689021" cy="412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-dark-blue-wallpaper-H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827" y="236157"/>
            <a:ext cx="2065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Arial" pitchFamily="34" charset="0"/>
              </a:rPr>
              <a:t>成功案例</a:t>
            </a:r>
            <a:endParaRPr 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8850" y="365760"/>
            <a:ext cx="3523141" cy="6266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128" y="1383029"/>
            <a:ext cx="4652696" cy="4624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-dark-blue-wallpaper-H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827" y="236157"/>
            <a:ext cx="2065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Arial" pitchFamily="34" charset="0"/>
              </a:rPr>
              <a:t>成功案例</a:t>
            </a:r>
            <a:endParaRPr 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Arial" pitchFamily="34" charset="0"/>
            </a:endParaRP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810" y="1600201"/>
            <a:ext cx="4523645" cy="367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4" cstate="print"/>
          <a:srcRect b="5906"/>
          <a:stretch>
            <a:fillRect/>
          </a:stretch>
        </p:blipFill>
        <p:spPr bwMode="auto">
          <a:xfrm>
            <a:off x="5167011" y="283031"/>
            <a:ext cx="3748389" cy="6270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Stock_000050978848_Doub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 descr="Meuro SDESA.jpg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9525" y="1875732"/>
            <a:ext cx="5117655" cy="35194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69" name="WordArt 1"/>
          <p:cNvSpPr>
            <a:spLocks noChangeArrowheads="1" noChangeShapeType="1" noTextEdit="1"/>
          </p:cNvSpPr>
          <p:nvPr/>
        </p:nvSpPr>
        <p:spPr bwMode="auto">
          <a:xfrm>
            <a:off x="1601964" y="2108200"/>
            <a:ext cx="5945385" cy="301752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rtl="0"/>
            <a:r>
              <a:rPr lang="zh-CN" altLang="en-US" sz="6000" kern="10" spc="0" dirty="0" smtClean="0">
                <a:ln w="9525">
                  <a:solidFill>
                    <a:srgbClr val="000000"/>
                  </a:solidFill>
                  <a:round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谢谢</a:t>
            </a:r>
            <a:endParaRPr lang="en-US" sz="6000" kern="10" spc="0" dirty="0">
              <a:ln w="9525">
                <a:solidFill>
                  <a:srgbClr val="000000"/>
                </a:solidFill>
                <a:round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" name="Group 13"/>
          <p:cNvGrpSpPr/>
          <p:nvPr/>
        </p:nvGrpSpPr>
        <p:grpSpPr>
          <a:xfrm>
            <a:off x="165100" y="6037316"/>
            <a:ext cx="8801100" cy="537209"/>
            <a:chOff x="852972" y="6063436"/>
            <a:chExt cx="7533090" cy="537209"/>
          </a:xfrm>
        </p:grpSpPr>
        <p:sp>
          <p:nvSpPr>
            <p:cNvPr id="15" name="TextBox 14"/>
            <p:cNvSpPr txBox="1"/>
            <p:nvPr/>
          </p:nvSpPr>
          <p:spPr>
            <a:xfrm>
              <a:off x="852972" y="6063436"/>
              <a:ext cx="7533090" cy="537209"/>
            </a:xfrm>
            <a:prstGeom prst="rect">
              <a:avLst/>
            </a:prstGeom>
            <a:noFill/>
          </p:spPr>
          <p:txBody>
            <a:bodyPr wrap="square" lIns="135772" tIns="67887" rIns="135772" bIns="67887" rtlCol="0">
              <a:spAutoFit/>
            </a:bodyPr>
            <a:lstStyle/>
            <a:p>
              <a:pPr algn="ctr"/>
              <a:r>
                <a:rPr lang="zh-CN" altLang="en-US" sz="2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 pitchFamily="34" charset="0"/>
                </a:rPr>
                <a:t>激发大脑潜能   维护大脑健康   为您的大脑一生护航</a:t>
              </a:r>
              <a:endParaRPr lang="zh-CN" alt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 flipH="1">
              <a:off x="3082588" y="6296751"/>
              <a:ext cx="129263" cy="12926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1" name="Oval 10"/>
          <p:cNvSpPr/>
          <p:nvPr/>
        </p:nvSpPr>
        <p:spPr>
          <a:xfrm flipH="1">
            <a:off x="5262014" y="6270631"/>
            <a:ext cx="129263" cy="12926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45914" y="231015"/>
            <a:ext cx="7978200" cy="691098"/>
            <a:chOff x="691566" y="6682542"/>
            <a:chExt cx="7533090" cy="691099"/>
          </a:xfrm>
        </p:grpSpPr>
        <p:sp>
          <p:nvSpPr>
            <p:cNvPr id="14" name="TextBox 13"/>
            <p:cNvSpPr txBox="1"/>
            <p:nvPr/>
          </p:nvSpPr>
          <p:spPr>
            <a:xfrm>
              <a:off x="691566" y="6682542"/>
              <a:ext cx="7533090" cy="691099"/>
            </a:xfrm>
            <a:prstGeom prst="rect">
              <a:avLst/>
            </a:prstGeom>
            <a:noFill/>
          </p:spPr>
          <p:txBody>
            <a:bodyPr wrap="square" lIns="135772" tIns="67887" rIns="135772" bIns="67887" rtlCol="0">
              <a:spAutoFit/>
            </a:bodyPr>
            <a:lstStyle/>
            <a:p>
              <a:pPr algn="ctr"/>
              <a:r>
                <a:rPr lang="zh-CN" altLang="en-US" sz="3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 pitchFamily="34" charset="0"/>
                </a:rPr>
                <a:t>新加坡脑力酷集团</a:t>
              </a:r>
              <a:r>
                <a:rPr lang="zh-CN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 pitchFamily="34" charset="0"/>
                </a:rPr>
                <a:t> </a:t>
              </a:r>
              <a:r>
                <a:rPr lang="zh-CN" altLang="en-US" sz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/>
                </a:rPr>
                <a:t>   </a:t>
              </a:r>
              <a:r>
                <a:rPr lang="zh-CN" altLang="en-US" sz="1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/>
                </a:rPr>
                <a:t>  </a:t>
              </a:r>
              <a:r>
                <a:rPr lang="zh-CN" altLang="en-US" sz="3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 pitchFamily="34" charset="0"/>
                </a:rPr>
                <a:t>中国脑力酷集团</a:t>
              </a:r>
              <a:endParaRPr lang="zh-CN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 flipH="1">
              <a:off x="4617316" y="6992922"/>
              <a:ext cx="129263" cy="12926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ceiving Appointment Let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5463" y="989330"/>
            <a:ext cx="1065731" cy="1420974"/>
          </a:xfrm>
          <a:prstGeom prst="rect">
            <a:avLst/>
          </a:prstGeom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8349" y="4537712"/>
            <a:ext cx="1798754" cy="134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4" cstate="print"/>
          <a:srcRect l="1240" r="709"/>
          <a:stretch>
            <a:fillRect/>
          </a:stretch>
        </p:blipFill>
        <p:spPr bwMode="auto">
          <a:xfrm>
            <a:off x="5124029" y="1015935"/>
            <a:ext cx="1740356" cy="1331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5" name="Picture 7"/>
          <p:cNvPicPr>
            <a:picLocks noChangeAspect="1" noChangeArrowheads="1"/>
          </p:cNvPicPr>
          <p:nvPr/>
        </p:nvPicPr>
        <p:blipFill>
          <a:blip r:embed="rId5" cstate="print"/>
          <a:srcRect l="596"/>
          <a:stretch>
            <a:fillRect/>
          </a:stretch>
        </p:blipFill>
        <p:spPr bwMode="auto">
          <a:xfrm>
            <a:off x="7026710" y="1011283"/>
            <a:ext cx="1757358" cy="1317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3" descr="IMG_20170620_162810.jp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 l="17717" r="11516" b="3937"/>
          <a:stretch>
            <a:fillRect/>
          </a:stretch>
        </p:blipFill>
        <p:spPr>
          <a:xfrm>
            <a:off x="5116447" y="4536880"/>
            <a:ext cx="1786714" cy="1364324"/>
          </a:xfrm>
          <a:prstGeom prst="rect">
            <a:avLst/>
          </a:prstGeom>
        </p:spPr>
      </p:pic>
      <p:pic>
        <p:nvPicPr>
          <p:cNvPr id="68618" name="Picture 10"/>
          <p:cNvPicPr>
            <a:picLocks noChangeAspect="1" noChangeArrowheads="1"/>
          </p:cNvPicPr>
          <p:nvPr/>
        </p:nvPicPr>
        <p:blipFill>
          <a:blip r:embed="rId8" cstate="print"/>
          <a:srcRect r="640"/>
          <a:stretch>
            <a:fillRect/>
          </a:stretch>
        </p:blipFill>
        <p:spPr bwMode="auto">
          <a:xfrm>
            <a:off x="2541647" y="1004263"/>
            <a:ext cx="2301592" cy="1386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29253" y="3267735"/>
            <a:ext cx="1658513" cy="1243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8786" name="Picture 2">
            <a:hlinkClick r:id="rId10" action="ppaction://hlinkfile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08460" y="4643638"/>
            <a:ext cx="1664406" cy="1248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325953" y="4649134"/>
            <a:ext cx="1661398" cy="1246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118635" y="2467826"/>
            <a:ext cx="1756656" cy="131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15949" y="2454992"/>
            <a:ext cx="1782876" cy="1316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121320" y="3269752"/>
            <a:ext cx="1626919" cy="1220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1313106" y="2506344"/>
            <a:ext cx="3438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en-SG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015</a:t>
            </a:r>
            <a:r>
              <a:rPr lang="zh-CN" altLang="en-US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11</a:t>
            </a:r>
            <a:r>
              <a:rPr lang="zh-CN" altLang="en-US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SG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–</a:t>
            </a:r>
            <a:r>
              <a:rPr lang="zh-CN" altLang="en-US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陈教授受邀到第</a:t>
            </a:r>
            <a:r>
              <a:rPr lang="en-US" altLang="zh-CN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r>
              <a:rPr lang="zh-CN" altLang="en-US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届世界健康与生活方式论坛</a:t>
            </a:r>
            <a:r>
              <a:rPr lang="en-US" altLang="zh-CN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重庆</a:t>
            </a:r>
            <a:r>
              <a:rPr lang="en-US" altLang="zh-CN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r>
              <a:rPr lang="zh-CN" altLang="en-US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发表演讲</a:t>
            </a:r>
            <a:endParaRPr lang="en-SG" sz="1400" b="1" dirty="0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11415" y="3811865"/>
            <a:ext cx="3358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2016</a:t>
            </a:r>
            <a:r>
              <a:rPr lang="zh-CN" altLang="en-US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SG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–</a:t>
            </a:r>
            <a:r>
              <a:rPr lang="zh-CN" altLang="en-US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新加坡脑力酷培训</a:t>
            </a:r>
            <a:r>
              <a:rPr lang="zh-CN" altLang="en-US" sz="14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马来西亚科技</a:t>
            </a:r>
            <a:r>
              <a:rPr lang="zh-CN" altLang="en-US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大学工程系大学生</a:t>
            </a:r>
            <a:endParaRPr lang="en-SG" sz="1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45622" y="5967840"/>
            <a:ext cx="3483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2017</a:t>
            </a:r>
            <a:r>
              <a:rPr lang="zh-CN" altLang="en-US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r>
              <a:rPr lang="zh-CN" altLang="en-US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SG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–</a:t>
            </a:r>
            <a:r>
              <a:rPr lang="zh-CN" altLang="en-US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新加坡后港足球队少年队接受脑力酷超级智慧启发培训</a:t>
            </a:r>
            <a:endParaRPr lang="en-SG" sz="1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85493" y="5969200"/>
            <a:ext cx="3604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2016</a:t>
            </a:r>
            <a:r>
              <a:rPr lang="zh-CN" altLang="en-US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12</a:t>
            </a:r>
            <a:r>
              <a:rPr lang="zh-CN" altLang="en-US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月：陈教授接受新加坡</a:t>
            </a:r>
            <a:r>
              <a:rPr lang="en-US" altLang="zh-CN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883FM</a:t>
            </a:r>
            <a:r>
              <a:rPr lang="zh-CN" altLang="en-US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电台名人专访</a:t>
            </a:r>
            <a:endParaRPr lang="en-SG" sz="1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125" y="217967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公司里程碑</a:t>
            </a:r>
            <a:endParaRPr lang="en-US" sz="2800" b="1" dirty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96132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6534207"/>
            <a:ext cx="9199376" cy="362362"/>
            <a:chOff x="0" y="6395154"/>
            <a:chExt cx="12265835" cy="48314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DCD4B8BF-9135-436C-BDBE-0F886DB01F75}"/>
                </a:ext>
              </a:extLst>
            </p:cNvPr>
            <p:cNvSpPr txBox="1"/>
            <p:nvPr/>
          </p:nvSpPr>
          <p:spPr>
            <a:xfrm>
              <a:off x="8650014" y="6457890"/>
              <a:ext cx="349027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G" sz="1350" dirty="0">
                  <a:solidFill>
                    <a:schemeClr val="bg1"/>
                  </a:solidFill>
                </a:rPr>
                <a:t>Making Good Entrepreneur Better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53C0C75B-2E3F-4B50-9885-15C1263CD44B}"/>
                </a:ext>
              </a:extLst>
            </p:cNvPr>
            <p:cNvSpPr/>
            <p:nvPr/>
          </p:nvSpPr>
          <p:spPr>
            <a:xfrm>
              <a:off x="0" y="6395154"/>
              <a:ext cx="12192000" cy="4477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 </a:t>
              </a:r>
              <a:r>
                <a:rPr lang="zh-CN" altLang="en-US" sz="15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新加坡总商会        </a:t>
              </a:r>
              <a:r>
                <a:rPr lang="en-SG" sz="15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Singapore Chamber of Commerce &amp; Industry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FA0D636-B0BD-4F2A-9F99-13FAD34EF015}"/>
                </a:ext>
              </a:extLst>
            </p:cNvPr>
            <p:cNvSpPr txBox="1"/>
            <p:nvPr/>
          </p:nvSpPr>
          <p:spPr>
            <a:xfrm>
              <a:off x="10048024" y="6416843"/>
              <a:ext cx="2058085" cy="430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G" sz="1500" b="1" dirty="0"/>
                <a:t>www.scci.org.sg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9424926" y="6447417"/>
              <a:ext cx="2840909" cy="430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15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226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539" y="44648"/>
            <a:ext cx="7463306" cy="5041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442" y="1218082"/>
            <a:ext cx="2091887" cy="135745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4643586"/>
            <a:ext cx="12449888" cy="2223978"/>
            <a:chOff x="-1865" y="4442703"/>
            <a:chExt cx="16599851" cy="296530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CD4B8BF-9135-436C-BDBE-0F886DB01F75}"/>
                </a:ext>
              </a:extLst>
            </p:cNvPr>
            <p:cNvSpPr txBox="1"/>
            <p:nvPr/>
          </p:nvSpPr>
          <p:spPr>
            <a:xfrm>
              <a:off x="13107714" y="4442703"/>
              <a:ext cx="349027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G" sz="1350" dirty="0">
                  <a:solidFill>
                    <a:schemeClr val="bg1"/>
                  </a:solidFill>
                </a:rPr>
                <a:t>Making Good Entrepreneur Better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53C0C75B-2E3F-4B50-9885-15C1263CD44B}"/>
                </a:ext>
              </a:extLst>
            </p:cNvPr>
            <p:cNvSpPr/>
            <p:nvPr/>
          </p:nvSpPr>
          <p:spPr>
            <a:xfrm>
              <a:off x="-1865" y="6956815"/>
              <a:ext cx="12192000" cy="4477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 </a:t>
              </a:r>
              <a:r>
                <a:rPr lang="zh-CN" altLang="en-US" sz="15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新加坡总商会        </a:t>
              </a:r>
              <a:r>
                <a:rPr lang="en-SG" sz="15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Singapore Chamber of Commerce &amp; Industry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1FA0D636-B0BD-4F2A-9F99-13FAD34EF015}"/>
                </a:ext>
              </a:extLst>
            </p:cNvPr>
            <p:cNvSpPr txBox="1"/>
            <p:nvPr/>
          </p:nvSpPr>
          <p:spPr>
            <a:xfrm>
              <a:off x="10069500" y="6977120"/>
              <a:ext cx="2058085" cy="430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G" sz="1500" b="1" dirty="0"/>
                <a:t>www.scci.org.sg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9424926" y="6447417"/>
              <a:ext cx="2840909" cy="430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15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943" y="4874419"/>
            <a:ext cx="3864434" cy="11080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3898" y="3931444"/>
            <a:ext cx="3864977" cy="10108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3899" y="2842315"/>
            <a:ext cx="3825478" cy="108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6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8772" y="1398970"/>
            <a:ext cx="1725215" cy="11037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3C0C75B-2E3F-4B50-9885-15C1263CD44B}"/>
              </a:ext>
            </a:extLst>
          </p:cNvPr>
          <p:cNvSpPr/>
          <p:nvPr/>
        </p:nvSpPr>
        <p:spPr>
          <a:xfrm>
            <a:off x="0" y="6529171"/>
            <a:ext cx="9144000" cy="3358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500" b="1" dirty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r>
              <a:rPr lang="zh-CN" altLang="en-US" sz="1500" b="1" dirty="0">
                <a:solidFill>
                  <a:schemeClr val="tx1"/>
                </a:solidFill>
                <a:latin typeface="Arial" panose="020B0604020202020204" pitchFamily="34" charset="0"/>
              </a:rPr>
              <a:t>新加坡总商会        </a:t>
            </a:r>
            <a:r>
              <a:rPr lang="en-SG" sz="1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Singapore Chamber of Commerce &amp; Industry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FA0D636-B0BD-4F2A-9F99-13FAD34EF015}"/>
              </a:ext>
            </a:extLst>
          </p:cNvPr>
          <p:cNvSpPr txBox="1"/>
          <p:nvPr/>
        </p:nvSpPr>
        <p:spPr>
          <a:xfrm>
            <a:off x="7553524" y="6544399"/>
            <a:ext cx="154356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500" b="1" dirty="0"/>
              <a:t>www.scci.org.sg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0"/>
            <a:ext cx="7867650" cy="6483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676" y="4595705"/>
            <a:ext cx="1348812" cy="10589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5835" y="3514726"/>
            <a:ext cx="1388152" cy="107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66618" y="165066"/>
            <a:ext cx="1015231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</a:rPr>
              <a:t>代理价</a:t>
            </a:r>
            <a:endParaRPr lang="en-SG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79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062" y="765176"/>
            <a:ext cx="5516563" cy="1325563"/>
          </a:xfrm>
        </p:spPr>
        <p:txBody>
          <a:bodyPr/>
          <a:lstStyle/>
          <a:p>
            <a:r>
              <a:rPr lang="en-SG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 Code Program</a:t>
            </a:r>
            <a:endParaRPr lang="en-SG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9"/>
            <a:ext cx="9028112" cy="38243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95082" y="1825626"/>
            <a:ext cx="134911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SG" b="1" dirty="0" smtClean="0">
                <a:solidFill>
                  <a:schemeClr val="bg1"/>
                </a:solidFill>
              </a:rPr>
              <a:t>Wholesale</a:t>
            </a:r>
            <a:endParaRPr lang="en-SG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95081" y="1825624"/>
            <a:ext cx="134911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代理价</a:t>
            </a:r>
            <a:endParaRPr lang="en-SG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99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euro SDESA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6221" y="-50521"/>
            <a:ext cx="2158864" cy="14846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87351" y="220980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SG" sz="1350" dirty="0"/>
          </a:p>
        </p:txBody>
      </p:sp>
      <p:sp>
        <p:nvSpPr>
          <p:cNvPr id="9" name="Rectangle 8"/>
          <p:cNvSpPr/>
          <p:nvPr/>
        </p:nvSpPr>
        <p:spPr>
          <a:xfrm>
            <a:off x="-706956" y="-440267"/>
            <a:ext cx="1041281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/>
              <a:t/>
            </a:r>
            <a:br>
              <a:rPr lang="en-US" altLang="zh-CN" sz="3000" dirty="0"/>
            </a:br>
            <a:endParaRPr lang="en-US" altLang="zh-CN" sz="3000" dirty="0"/>
          </a:p>
          <a:p>
            <a:pPr algn="ctr"/>
            <a:endParaRPr lang="en-SG" sz="3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SG" sz="3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SG" altLang="zh-CN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Authorise Distributor </a:t>
            </a:r>
            <a:r>
              <a:rPr lang="zh-CN" alt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市场代理 </a:t>
            </a:r>
            <a:endParaRPr lang="en-SG" altLang="zh-CN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SG" altLang="zh-CN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SGD $15,000 </a:t>
            </a:r>
            <a:r>
              <a:rPr lang="en-SG" altLang="zh-CN" sz="2400" dirty="0"/>
              <a:t>(Distributor Value </a:t>
            </a:r>
            <a:r>
              <a:rPr lang="zh-CN" altLang="en-US" sz="2400" dirty="0"/>
              <a:t>代理价</a:t>
            </a:r>
            <a:r>
              <a:rPr lang="en-SG" altLang="zh-CN" sz="2400" dirty="0"/>
              <a:t>)</a:t>
            </a:r>
            <a:br>
              <a:rPr lang="en-SG" altLang="zh-CN" sz="2400" dirty="0"/>
            </a:br>
            <a:r>
              <a:rPr lang="en-SG" altLang="zh-CN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(Refund of Balance after 12 month)</a:t>
            </a:r>
          </a:p>
          <a:p>
            <a:pPr algn="ctr"/>
            <a:endParaRPr lang="zh-CN" altLang="en-US" sz="3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SG" altLang="zh-CN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Founding Distributor </a:t>
            </a:r>
            <a:r>
              <a:rPr lang="en-US" altLang="zh-CN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CN" altLang="en-US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创始人</a:t>
            </a:r>
            <a:r>
              <a:rPr lang="en-US" altLang="zh-CN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zh-CN" altLang="en-US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代理</a:t>
            </a:r>
            <a:r>
              <a:rPr lang="en-US" altLang="zh-CN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zh-CN" altLang="en-US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SG" altLang="zh-CN" sz="3000" b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SG" sz="3000" b="1" dirty="0" smtClean="0">
                <a:ln w="0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SGD </a:t>
            </a:r>
            <a:r>
              <a:rPr lang="en-SG" sz="3000" b="1" dirty="0" smtClean="0">
                <a:ln w="0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$510 </a:t>
            </a:r>
            <a:r>
              <a:rPr lang="en-SG" altLang="zh-CN" sz="2400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(Distributor Value </a:t>
            </a:r>
            <a:r>
              <a:rPr lang="zh-CN" altLang="en-US" sz="2400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代理价</a:t>
            </a:r>
            <a:r>
              <a:rPr lang="en-SG" altLang="zh-CN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  <a:p>
            <a:pPr algn="ctr"/>
            <a:r>
              <a:rPr lang="en-SG" altLang="zh-CN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SG" altLang="zh-CN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Refund of Balance after </a:t>
            </a:r>
            <a:r>
              <a:rPr lang="en-SG" altLang="zh-CN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en-SG" altLang="zh-CN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month)</a:t>
            </a:r>
          </a:p>
          <a:p>
            <a:pPr algn="ctr"/>
            <a:r>
              <a:rPr lang="en-SG" altLang="zh-CN" sz="3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Referral </a:t>
            </a:r>
            <a:r>
              <a:rPr lang="zh-CN" altLang="en-US" sz="2100" b="1" dirty="0">
                <a:solidFill>
                  <a:srgbClr val="0070C0"/>
                </a:solidFill>
              </a:rPr>
              <a:t>介绍奖励 </a:t>
            </a:r>
            <a:r>
              <a:rPr lang="en-SG" altLang="zh-CN" sz="3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SG" altLang="zh-CN" sz="3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10% </a:t>
            </a:r>
            <a:r>
              <a:rPr lang="en-SG" altLang="zh-CN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 Tier) / </a:t>
            </a:r>
            <a:r>
              <a:rPr lang="en-SG" altLang="zh-CN" sz="3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SG" altLang="zh-CN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(2</a:t>
            </a:r>
            <a:r>
              <a:rPr lang="en-SG" altLang="zh-CN" sz="3000" b="1" baseline="30000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SG" altLang="zh-CN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Tier)</a:t>
            </a:r>
            <a:br>
              <a:rPr lang="en-SG" altLang="zh-CN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zh-CN" altLang="en-US" sz="3000" b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SG" sz="3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5081" y="179795"/>
            <a:ext cx="1190764" cy="7727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5594985"/>
            <a:ext cx="4829175" cy="1263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5590715"/>
            <a:ext cx="4419599" cy="12672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8944" y="244089"/>
            <a:ext cx="1107281" cy="708411"/>
          </a:xfrm>
          <a:prstGeom prst="rect">
            <a:avLst/>
          </a:prstGeom>
        </p:spPr>
      </p:pic>
      <p:sp>
        <p:nvSpPr>
          <p:cNvPr id="3" name="6-Point Star 2"/>
          <p:cNvSpPr/>
          <p:nvPr/>
        </p:nvSpPr>
        <p:spPr>
          <a:xfrm>
            <a:off x="7419976" y="1307328"/>
            <a:ext cx="1724024" cy="2674122"/>
          </a:xfrm>
          <a:prstGeom prst="star6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b="1" dirty="0" smtClean="0">
                <a:solidFill>
                  <a:schemeClr val="bg1"/>
                </a:solidFill>
              </a:rPr>
              <a:t>Limit </a:t>
            </a:r>
            <a:r>
              <a:rPr lang="en-SG" b="1" dirty="0" smtClean="0">
                <a:solidFill>
                  <a:schemeClr val="bg1"/>
                </a:solidFill>
              </a:rPr>
              <a:t>to</a:t>
            </a:r>
          </a:p>
          <a:p>
            <a:pPr algn="ctr"/>
            <a:r>
              <a:rPr lang="en-SG" b="1" dirty="0" smtClean="0">
                <a:solidFill>
                  <a:schemeClr val="bg1"/>
                </a:solidFill>
              </a:rPr>
              <a:t>10</a:t>
            </a:r>
            <a:r>
              <a:rPr lang="en-SG" b="1" dirty="0" smtClean="0">
                <a:solidFill>
                  <a:schemeClr val="bg1"/>
                </a:solidFill>
              </a:rPr>
              <a:t> </a:t>
            </a:r>
            <a:endParaRPr lang="en-SG" b="1" dirty="0" smtClean="0">
              <a:solidFill>
                <a:schemeClr val="bg1"/>
              </a:solidFill>
            </a:endParaRPr>
          </a:p>
          <a:p>
            <a:pPr algn="ctr"/>
            <a:r>
              <a:rPr lang="en-SG" sz="1400" b="1" dirty="0" smtClean="0">
                <a:solidFill>
                  <a:schemeClr val="bg1"/>
                </a:solidFill>
              </a:rPr>
              <a:t>Founding</a:t>
            </a:r>
            <a:endParaRPr lang="en-SG" sz="1400" b="1" dirty="0">
              <a:solidFill>
                <a:schemeClr val="bg1"/>
              </a:solidFill>
            </a:endParaRPr>
          </a:p>
          <a:p>
            <a:pPr algn="ctr"/>
            <a:r>
              <a:rPr lang="en-SG" sz="1400" b="1" dirty="0" smtClean="0">
                <a:solidFill>
                  <a:schemeClr val="bg1"/>
                </a:solidFill>
              </a:rPr>
              <a:t>Distributors</a:t>
            </a:r>
            <a:endParaRPr lang="en-SG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88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663" y="81098"/>
            <a:ext cx="8743950" cy="919092"/>
          </a:xfrm>
        </p:spPr>
        <p:txBody>
          <a:bodyPr/>
          <a:lstStyle/>
          <a:p>
            <a:r>
              <a:rPr lang="en-SG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Plan – Events For Marketing</a:t>
            </a:r>
            <a:endParaRPr lang="en-SG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130" y="1000190"/>
            <a:ext cx="8743950" cy="2844467"/>
          </a:xfrm>
        </p:spPr>
        <p:txBody>
          <a:bodyPr>
            <a:noAutofit/>
          </a:bodyPr>
          <a:lstStyle/>
          <a:p>
            <a:r>
              <a:rPr lang="en-SG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Weekend Free Tuition Class</a:t>
            </a:r>
            <a:r>
              <a:rPr lang="en-SG" sz="2400" b="1" dirty="0" smtClean="0">
                <a:solidFill>
                  <a:srgbClr val="FF0000"/>
                </a:solidFill>
              </a:rPr>
              <a:t> </a:t>
            </a:r>
            <a:r>
              <a:rPr lang="en-SG" sz="2400" dirty="0" smtClean="0"/>
              <a:t>(Weekend) Help the Children Class</a:t>
            </a:r>
          </a:p>
          <a:p>
            <a:pPr lvl="1"/>
            <a:r>
              <a:rPr lang="en-SG" sz="2000" dirty="0" smtClean="0"/>
              <a:t>9.30am </a:t>
            </a:r>
            <a:r>
              <a:rPr lang="en-SG" sz="2000" dirty="0" smtClean="0"/>
              <a:t>to 11.30pm 	: </a:t>
            </a:r>
            <a:r>
              <a:rPr lang="en-SG" sz="2000" dirty="0" err="1" smtClean="0"/>
              <a:t>Pri</a:t>
            </a:r>
            <a:r>
              <a:rPr lang="en-SG" sz="2000" dirty="0" smtClean="0"/>
              <a:t> 1 to 6</a:t>
            </a:r>
          </a:p>
          <a:p>
            <a:pPr marL="342900" lvl="1" indent="0">
              <a:buNone/>
            </a:pPr>
            <a:endParaRPr lang="en-SG" sz="2000" dirty="0" smtClean="0"/>
          </a:p>
          <a:p>
            <a:r>
              <a:rPr lang="en-SG" sz="2400" dirty="0" smtClean="0"/>
              <a:t>Weekly Product Preview Class </a:t>
            </a:r>
          </a:p>
          <a:p>
            <a:pPr lvl="1"/>
            <a:r>
              <a:rPr lang="en-SG" sz="2000" dirty="0" smtClean="0"/>
              <a:t>Mandarin Seminar - (Wednesday 3pm to 5pm)</a:t>
            </a:r>
          </a:p>
          <a:p>
            <a:pPr lvl="1"/>
            <a:r>
              <a:rPr lang="en-SG" sz="2000" dirty="0" smtClean="0"/>
              <a:t>English Seminar – (Wednesday 7pm to 9pm</a:t>
            </a:r>
            <a:r>
              <a:rPr lang="en-SG" sz="2000" dirty="0" smtClean="0"/>
              <a:t>)</a:t>
            </a:r>
          </a:p>
          <a:p>
            <a:pPr lvl="1"/>
            <a:endParaRPr lang="en-SG" sz="2000" dirty="0" smtClean="0"/>
          </a:p>
          <a:p>
            <a:r>
              <a:rPr lang="en-SG" sz="2400" dirty="0" smtClean="0"/>
              <a:t>Ad Hoc Sales Presentation Support (2hrs in Advance)</a:t>
            </a:r>
            <a:endParaRPr lang="en-SG" sz="2400" dirty="0"/>
          </a:p>
          <a:p>
            <a:pPr lvl="1"/>
            <a:r>
              <a:rPr lang="en-SG" sz="2000" dirty="0" smtClean="0"/>
              <a:t>Subject to availability</a:t>
            </a:r>
            <a:endParaRPr lang="en-SG" sz="2000" dirty="0"/>
          </a:p>
          <a:p>
            <a:endParaRPr lang="en-SG" sz="2400" dirty="0" smtClean="0"/>
          </a:p>
          <a:p>
            <a:endParaRPr lang="en-SG" sz="2400" dirty="0" smtClean="0"/>
          </a:p>
          <a:p>
            <a:endParaRPr lang="en-SG" sz="2400" dirty="0" smtClean="0"/>
          </a:p>
          <a:p>
            <a:endParaRPr lang="en-SG" sz="2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28663" y="4455381"/>
            <a:ext cx="7886700" cy="91909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33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Plan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28663" y="5221792"/>
            <a:ext cx="7886700" cy="1333594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G" sz="2100" dirty="0"/>
              <a:t>Event Roadshows</a:t>
            </a:r>
          </a:p>
          <a:p>
            <a:r>
              <a:rPr lang="en-SG" sz="2100" dirty="0"/>
              <a:t>Seminars</a:t>
            </a:r>
          </a:p>
          <a:p>
            <a:r>
              <a:rPr lang="en-SG" sz="2100" dirty="0"/>
              <a:t>Future Bursary </a:t>
            </a:r>
          </a:p>
          <a:p>
            <a:r>
              <a:rPr lang="en-SG" sz="2100" dirty="0"/>
              <a:t> Study sponsor scheme for children</a:t>
            </a:r>
          </a:p>
          <a:p>
            <a:endParaRPr lang="en-SG" sz="2100" dirty="0"/>
          </a:p>
          <a:p>
            <a:endParaRPr lang="en-SG" sz="2100" dirty="0"/>
          </a:p>
          <a:p>
            <a:endParaRPr lang="en-SG" sz="2100" dirty="0"/>
          </a:p>
          <a:p>
            <a:endParaRPr lang="en-SG" sz="2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2972" y="5374473"/>
            <a:ext cx="4161108" cy="118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8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euro SDESA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6221" y="-50521"/>
            <a:ext cx="2158864" cy="14846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87351" y="220980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SG" sz="1350" dirty="0"/>
          </a:p>
        </p:txBody>
      </p:sp>
      <p:sp>
        <p:nvSpPr>
          <p:cNvPr id="9" name="Rectangle 8"/>
          <p:cNvSpPr/>
          <p:nvPr/>
        </p:nvSpPr>
        <p:spPr>
          <a:xfrm>
            <a:off x="-630757" y="-497417"/>
            <a:ext cx="1041281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/>
              <a:t/>
            </a:r>
            <a:br>
              <a:rPr lang="en-US" altLang="zh-CN" sz="3000" dirty="0"/>
            </a:br>
            <a:endParaRPr lang="en-US" altLang="zh-CN" sz="3000" dirty="0"/>
          </a:p>
          <a:p>
            <a:pPr algn="ctr"/>
            <a:endParaRPr lang="en-SG" sz="3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SG" sz="3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SG" altLang="zh-CN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Authorise Distributor </a:t>
            </a:r>
            <a:r>
              <a:rPr lang="zh-CN" alt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市场代理 </a:t>
            </a:r>
            <a:endParaRPr lang="en-SG" altLang="zh-CN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SG" altLang="zh-CN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SGD $15,000 </a:t>
            </a:r>
            <a:r>
              <a:rPr lang="en-SG" altLang="zh-CN" sz="2400" dirty="0"/>
              <a:t>(Distributor Value </a:t>
            </a:r>
            <a:r>
              <a:rPr lang="zh-CN" altLang="en-US" sz="2400" dirty="0"/>
              <a:t>代理价</a:t>
            </a:r>
            <a:r>
              <a:rPr lang="en-SG" altLang="zh-CN" sz="2400" dirty="0"/>
              <a:t>)</a:t>
            </a:r>
            <a:br>
              <a:rPr lang="en-SG" altLang="zh-CN" sz="2400" dirty="0"/>
            </a:br>
            <a:r>
              <a:rPr lang="en-SG" altLang="zh-CN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(Refund of Balance after 12 month)</a:t>
            </a:r>
          </a:p>
          <a:p>
            <a:pPr algn="ctr"/>
            <a:endParaRPr lang="zh-CN" altLang="en-US" sz="3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SG" altLang="zh-CN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Founding Distributor </a:t>
            </a:r>
            <a:r>
              <a:rPr lang="en-US" altLang="zh-CN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CN" altLang="en-US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创始人</a:t>
            </a:r>
            <a:r>
              <a:rPr lang="en-US" altLang="zh-CN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zh-CN" altLang="en-US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代理</a:t>
            </a:r>
            <a:r>
              <a:rPr lang="en-US" altLang="zh-CN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zh-CN" altLang="en-US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SG" altLang="zh-CN" sz="3000" b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SG" sz="3000" b="1" dirty="0" smtClean="0">
                <a:ln w="0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SGD </a:t>
            </a:r>
            <a:r>
              <a:rPr lang="en-SG" sz="3000" b="1" dirty="0" smtClean="0">
                <a:ln w="0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$510  </a:t>
            </a:r>
            <a:r>
              <a:rPr lang="en-SG" altLang="zh-CN" sz="2400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(Distributor Value </a:t>
            </a:r>
            <a:r>
              <a:rPr lang="zh-CN" altLang="en-US" sz="2400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代理</a:t>
            </a:r>
            <a:r>
              <a:rPr lang="zh-CN" altLang="en-US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价</a:t>
            </a:r>
            <a:r>
              <a:rPr lang="en-SG" altLang="zh-CN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/>
            <a:r>
              <a:rPr lang="en-SG" altLang="zh-CN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SG" altLang="zh-CN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Refund of Balance after </a:t>
            </a:r>
            <a:r>
              <a:rPr lang="en-SG" altLang="zh-CN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month</a:t>
            </a:r>
            <a:r>
              <a:rPr lang="en-SG" altLang="zh-CN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/>
            <a:r>
              <a:rPr lang="en-SG" altLang="zh-CN" sz="3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Referral </a:t>
            </a:r>
            <a:r>
              <a:rPr lang="zh-CN" altLang="en-US" sz="2100" b="1" dirty="0">
                <a:solidFill>
                  <a:srgbClr val="0070C0"/>
                </a:solidFill>
              </a:rPr>
              <a:t>介绍奖励 </a:t>
            </a:r>
            <a:r>
              <a:rPr lang="en-SG" altLang="zh-CN" sz="3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SG" altLang="zh-CN" sz="3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10% </a:t>
            </a:r>
            <a:r>
              <a:rPr lang="en-SG" altLang="zh-CN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 Tier) / </a:t>
            </a:r>
            <a:r>
              <a:rPr lang="en-SG" altLang="zh-CN" sz="3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SG" altLang="zh-CN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(2</a:t>
            </a:r>
            <a:r>
              <a:rPr lang="en-SG" altLang="zh-CN" sz="3000" b="1" baseline="30000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SG" altLang="zh-CN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Tier)</a:t>
            </a:r>
            <a:br>
              <a:rPr lang="en-SG" altLang="zh-CN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zh-CN" altLang="en-US" sz="3000" b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SG" sz="3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5081" y="179795"/>
            <a:ext cx="1190764" cy="7727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301" y="5231387"/>
            <a:ext cx="4216352" cy="1102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4401" y="5231387"/>
            <a:ext cx="3845748" cy="1102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8944" y="244089"/>
            <a:ext cx="1107281" cy="708411"/>
          </a:xfrm>
          <a:prstGeom prst="rect">
            <a:avLst/>
          </a:prstGeom>
        </p:spPr>
      </p:pic>
      <p:sp>
        <p:nvSpPr>
          <p:cNvPr id="3" name="6-Point Star 2"/>
          <p:cNvSpPr/>
          <p:nvPr/>
        </p:nvSpPr>
        <p:spPr>
          <a:xfrm>
            <a:off x="7419976" y="1307328"/>
            <a:ext cx="1724024" cy="2674122"/>
          </a:xfrm>
          <a:prstGeom prst="star6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b="1" dirty="0" smtClean="0">
                <a:solidFill>
                  <a:schemeClr val="bg1"/>
                </a:solidFill>
              </a:rPr>
              <a:t>Limit </a:t>
            </a:r>
            <a:r>
              <a:rPr lang="en-SG" b="1" dirty="0" smtClean="0">
                <a:solidFill>
                  <a:schemeClr val="bg1"/>
                </a:solidFill>
              </a:rPr>
              <a:t>to</a:t>
            </a:r>
          </a:p>
          <a:p>
            <a:pPr algn="ctr"/>
            <a:r>
              <a:rPr lang="en-SG" b="1" dirty="0" smtClean="0">
                <a:solidFill>
                  <a:schemeClr val="bg1"/>
                </a:solidFill>
              </a:rPr>
              <a:t>10</a:t>
            </a:r>
            <a:endParaRPr lang="en-SG" b="1" dirty="0" smtClean="0">
              <a:solidFill>
                <a:schemeClr val="bg1"/>
              </a:solidFill>
            </a:endParaRPr>
          </a:p>
          <a:p>
            <a:pPr algn="ctr"/>
            <a:r>
              <a:rPr lang="en-SG" b="1" dirty="0" smtClean="0">
                <a:solidFill>
                  <a:schemeClr val="bg1"/>
                </a:solidFill>
              </a:rPr>
              <a:t>Slot</a:t>
            </a:r>
          </a:p>
          <a:p>
            <a:pPr algn="ctr"/>
            <a:r>
              <a:rPr lang="en-SG" sz="1400" b="1" dirty="0" smtClean="0">
                <a:solidFill>
                  <a:schemeClr val="bg1"/>
                </a:solidFill>
              </a:rPr>
              <a:t>Founding</a:t>
            </a:r>
            <a:endParaRPr lang="en-SG" sz="1400" b="1" dirty="0">
              <a:solidFill>
                <a:schemeClr val="bg1"/>
              </a:solidFill>
            </a:endParaRPr>
          </a:p>
          <a:p>
            <a:pPr algn="ctr"/>
            <a:r>
              <a:rPr lang="en-SG" sz="1400" b="1" dirty="0" smtClean="0">
                <a:solidFill>
                  <a:schemeClr val="bg1"/>
                </a:solidFill>
              </a:rPr>
              <a:t>Distributors</a:t>
            </a:r>
            <a:endParaRPr lang="en-SG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2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550" y="3322555"/>
            <a:ext cx="1655593" cy="1241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7718" y="3324800"/>
            <a:ext cx="1645320" cy="1228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9" name="Picture 11"/>
          <p:cNvPicPr>
            <a:picLocks noChangeAspect="1" noChangeArrowheads="1"/>
          </p:cNvPicPr>
          <p:nvPr/>
        </p:nvPicPr>
        <p:blipFill>
          <a:blip r:embed="rId4" cstate="print"/>
          <a:srcRect l="4374" t="16063" r="13121" b="3071"/>
          <a:stretch>
            <a:fillRect/>
          </a:stretch>
        </p:blipFill>
        <p:spPr bwMode="auto">
          <a:xfrm>
            <a:off x="5183041" y="4621138"/>
            <a:ext cx="1766047" cy="129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22" name="Picture 14"/>
          <p:cNvPicPr>
            <a:picLocks noChangeAspect="1" noChangeArrowheads="1"/>
          </p:cNvPicPr>
          <p:nvPr/>
        </p:nvPicPr>
        <p:blipFill>
          <a:blip r:embed="rId5" cstate="print"/>
          <a:srcRect l="2638" t="2593"/>
          <a:stretch>
            <a:fillRect/>
          </a:stretch>
        </p:blipFill>
        <p:spPr bwMode="auto">
          <a:xfrm>
            <a:off x="7076392" y="4613422"/>
            <a:ext cx="1724873" cy="1294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3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8464" y="1026966"/>
            <a:ext cx="1750885" cy="1313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5" descr="mmexport150575296857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96986" y="1021274"/>
            <a:ext cx="1741716" cy="1306288"/>
          </a:xfrm>
          <a:prstGeom prst="rect">
            <a:avLst/>
          </a:prstGeom>
        </p:spPr>
      </p:pic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93477" y="2482383"/>
            <a:ext cx="1734993" cy="1301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89253" y="2477829"/>
            <a:ext cx="1731366" cy="1298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41912" y="4701856"/>
            <a:ext cx="1667492" cy="124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6740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58836" y="4710761"/>
            <a:ext cx="1639668" cy="1224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5191553" y="3819511"/>
            <a:ext cx="368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2017</a:t>
            </a:r>
            <a:r>
              <a:rPr lang="zh-CN" altLang="en-US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8</a:t>
            </a:r>
            <a:r>
              <a:rPr lang="zh-CN" altLang="en-US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–</a:t>
            </a:r>
            <a:r>
              <a:rPr lang="zh-CN" altLang="en-US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脑力酷为</a:t>
            </a:r>
            <a:r>
              <a:rPr lang="zh-CN" altLang="en-US" sz="14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新加坡国家电信集团</a:t>
            </a:r>
            <a:r>
              <a:rPr lang="zh-CN" altLang="en-US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高管进行脑力培训</a:t>
            </a:r>
            <a:endParaRPr lang="en-SG" sz="1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56659" y="2559652"/>
            <a:ext cx="327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2017</a:t>
            </a:r>
            <a:r>
              <a:rPr lang="zh-CN" altLang="en-US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7</a:t>
            </a:r>
            <a:r>
              <a:rPr lang="zh-CN" altLang="en-US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SG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–</a:t>
            </a:r>
            <a:r>
              <a:rPr lang="zh-CN" altLang="en-US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脑力酷妓院与</a:t>
            </a:r>
            <a:r>
              <a:rPr lang="zh-CN" altLang="en-US" sz="14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中国</a:t>
            </a:r>
            <a:r>
              <a:rPr lang="zh-CN" altLang="en-US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上市公司葫芦堡签署声波技术授权协议</a:t>
            </a:r>
            <a:endParaRPr lang="en-SG" sz="1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22741" y="5970142"/>
            <a:ext cx="3668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2017</a:t>
            </a:r>
            <a:r>
              <a:rPr lang="zh-CN" altLang="en-US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9</a:t>
            </a:r>
            <a:r>
              <a:rPr lang="zh-CN" altLang="en-US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SG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–</a:t>
            </a:r>
            <a:r>
              <a:rPr lang="zh-CN" altLang="en-US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新加坡脑力酷与</a:t>
            </a:r>
            <a:r>
              <a:rPr lang="zh-CN" altLang="en-US" sz="14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印尼</a:t>
            </a:r>
            <a:r>
              <a:rPr lang="en-SG" altLang="zh-CN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BMD</a:t>
            </a:r>
            <a:r>
              <a:rPr lang="zh-CN" altLang="en-US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商业部签署经济合作协议</a:t>
            </a:r>
            <a:endParaRPr lang="en-SG" sz="1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08373" y="5957851"/>
            <a:ext cx="3498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2017</a:t>
            </a:r>
            <a:r>
              <a:rPr lang="zh-CN" altLang="en-US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9</a:t>
            </a:r>
            <a:r>
              <a:rPr lang="zh-CN" altLang="en-US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SG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–</a:t>
            </a:r>
            <a:r>
              <a:rPr lang="zh-CN" altLang="en-US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新加坡脑力酷与</a:t>
            </a:r>
            <a:r>
              <a:rPr lang="zh-CN" altLang="en-US" sz="14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泰国</a:t>
            </a:r>
            <a:r>
              <a:rPr lang="zh-CN" altLang="en-US" sz="1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泛亚国际学校和雅马哈音乐学校达成战略合作伙伴</a:t>
            </a:r>
            <a:endParaRPr lang="en-SG" sz="1400" b="1" dirty="0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12" cstate="print"/>
          <a:srcRect t="4872" b="6856"/>
          <a:stretch>
            <a:fillRect/>
          </a:stretch>
        </p:blipFill>
        <p:spPr bwMode="auto">
          <a:xfrm>
            <a:off x="3544764" y="1026845"/>
            <a:ext cx="1286581" cy="151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" descr="E:\Events Photos and Videos\20170710 Hulubao Visit\IMG_20170709_155213_resized_20170924_053513046.jpg"/>
          <p:cNvPicPr>
            <a:picLocks noChangeAspect="1" noChangeArrowheads="1"/>
          </p:cNvPicPr>
          <p:nvPr/>
        </p:nvPicPr>
        <p:blipFill>
          <a:blip r:embed="rId13" cstate="print"/>
          <a:srcRect l="3226" t="9677" r="29839" b="27957"/>
          <a:stretch>
            <a:fillRect/>
          </a:stretch>
        </p:blipFill>
        <p:spPr bwMode="auto">
          <a:xfrm>
            <a:off x="1311836" y="1036093"/>
            <a:ext cx="2104464" cy="1470694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1230957" y="217967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公司里程碑</a:t>
            </a:r>
            <a:endParaRPr lang="en-US" sz="2800" b="1" dirty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5140715" y="2275476"/>
            <a:ext cx="3746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2017</a:t>
            </a:r>
            <a:r>
              <a:rPr lang="zh-CN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年</a:t>
            </a:r>
            <a:r>
              <a:rPr lang="en-US" altLang="zh-CN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10</a:t>
            </a:r>
            <a:r>
              <a:rPr lang="zh-CN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月</a:t>
            </a:r>
            <a:r>
              <a:rPr lang="en-SG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–</a:t>
            </a:r>
            <a:r>
              <a:rPr lang="zh-CN" alt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新加坡后港购物中心</a:t>
            </a:r>
            <a:r>
              <a:rPr lang="zh-CN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与脑力酷合作进行大脑声波在商场里的大数据测试。</a:t>
            </a:r>
            <a:endParaRPr lang="en-SG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32832" y="3639387"/>
            <a:ext cx="37133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2017</a:t>
            </a:r>
            <a:r>
              <a:rPr lang="zh-CN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年</a:t>
            </a:r>
            <a:r>
              <a:rPr lang="en-US" altLang="zh-CN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10</a:t>
            </a:r>
            <a:r>
              <a:rPr lang="zh-CN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月</a:t>
            </a:r>
            <a:r>
              <a:rPr lang="en-SG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–</a:t>
            </a:r>
            <a:r>
              <a:rPr lang="zh-CN" alt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马来西亚</a:t>
            </a:r>
            <a:r>
              <a:rPr lang="zh-CN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安道尔妇产与儿童</a:t>
            </a:r>
            <a:r>
              <a:rPr lang="zh-CN" alt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专科医院</a:t>
            </a:r>
            <a:r>
              <a:rPr lang="zh-CN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通过临床实验，安装脑力酷声波技术在手术室与病房。</a:t>
            </a:r>
            <a:endParaRPr lang="en-SG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1" name="Picture 20" descr="22221629_10210497043197928_1481743250534764991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3185474" y="1000253"/>
            <a:ext cx="1686909" cy="1226495"/>
          </a:xfrm>
          <a:prstGeom prst="rect">
            <a:avLst/>
          </a:prstGeom>
        </p:spPr>
      </p:pic>
      <p:pic>
        <p:nvPicPr>
          <p:cNvPr id="23" name="Picture 22" descr="IMG_56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3184034" y="2345320"/>
            <a:ext cx="1686625" cy="1231418"/>
          </a:xfrm>
          <a:prstGeom prst="rect">
            <a:avLst/>
          </a:prstGeom>
        </p:spPr>
      </p:pic>
      <p:pic>
        <p:nvPicPr>
          <p:cNvPr id="28" name="Picture 27" descr="IMG_56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340362" y="2354519"/>
            <a:ext cx="1711861" cy="1222718"/>
          </a:xfrm>
          <a:prstGeom prst="rect">
            <a:avLst/>
          </a:prstGeom>
        </p:spPr>
      </p:pic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44338" y="1009801"/>
            <a:ext cx="1718276" cy="1221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6" descr="http://www.asiamalls.com.sg/media/1542/hm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69349" y="1007551"/>
            <a:ext cx="1777660" cy="1180478"/>
          </a:xfrm>
          <a:prstGeom prst="rect">
            <a:avLst/>
          </a:prstGeom>
          <a:noFill/>
        </p:spPr>
      </p:pic>
      <p:pic>
        <p:nvPicPr>
          <p:cNvPr id="33" name="Picture 8" descr="Hougang Mall, Nov 05.JPG"/>
          <p:cNvPicPr>
            <a:picLocks noChangeAspect="1" noChangeArrowheads="1"/>
          </p:cNvPicPr>
          <p:nvPr/>
        </p:nvPicPr>
        <p:blipFill>
          <a:blip r:embed="rId7" cstate="print"/>
          <a:srcRect t="4295" b="4295"/>
          <a:stretch>
            <a:fillRect/>
          </a:stretch>
        </p:blipFill>
        <p:spPr bwMode="auto">
          <a:xfrm>
            <a:off x="5210077" y="1008246"/>
            <a:ext cx="1746591" cy="1197422"/>
          </a:xfrm>
          <a:prstGeom prst="rect">
            <a:avLst/>
          </a:prstGeom>
          <a:noFill/>
        </p:spPr>
      </p:pic>
      <p:sp>
        <p:nvSpPr>
          <p:cNvPr id="37" name="TextBox 36"/>
          <p:cNvSpPr txBox="1"/>
          <p:nvPr/>
        </p:nvSpPr>
        <p:spPr>
          <a:xfrm>
            <a:off x="1242923" y="5803250"/>
            <a:ext cx="37725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4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201</a:t>
            </a:r>
            <a:r>
              <a:rPr lang="en-US" altLang="zh-CN" sz="14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8</a:t>
            </a:r>
            <a:r>
              <a:rPr lang="zh-CN" altLang="en-US" sz="14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年</a:t>
            </a:r>
            <a:r>
              <a:rPr lang="en-US" altLang="zh-CN" sz="14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5</a:t>
            </a:r>
            <a:r>
              <a:rPr lang="zh-CN" altLang="en-US" sz="14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月</a:t>
            </a:r>
            <a:r>
              <a:rPr lang="en-SG" sz="14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–</a:t>
            </a:r>
            <a:r>
              <a:rPr lang="zh-CN" altLang="en-US" sz="14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脑力酷集团与</a:t>
            </a:r>
            <a:r>
              <a:rPr lang="zh-CN" altLang="en-US" sz="14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新加坡老年痴呆症</a:t>
            </a:r>
            <a:endParaRPr lang="en-SG" sz="200" b="1" dirty="0" smtClean="0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r>
              <a:rPr lang="zh-CN" altLang="en-US" sz="14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关怀组织</a:t>
            </a:r>
            <a:r>
              <a:rPr lang="zh-CN" altLang="en-US" sz="14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签署战略合作，共同创建一个没有老年痴呆症的世界。</a:t>
            </a:r>
            <a:endParaRPr lang="en-SG" sz="1400" b="1" dirty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30957" y="217967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公司里程碑</a:t>
            </a:r>
            <a:endParaRPr lang="en-US" sz="2800" b="1" dirty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 cstate="print"/>
          <a:srcRect l="8409" r="2102" b="9880"/>
          <a:stretch>
            <a:fillRect/>
          </a:stretch>
        </p:blipFill>
        <p:spPr bwMode="auto">
          <a:xfrm>
            <a:off x="1371398" y="4596047"/>
            <a:ext cx="1790278" cy="114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" descr="Image may contain: text"/>
          <p:cNvPicPr>
            <a:picLocks noChangeAspect="1" noChangeArrowheads="1"/>
          </p:cNvPicPr>
          <p:nvPr/>
        </p:nvPicPr>
        <p:blipFill>
          <a:blip r:embed="rId9" cstate="print"/>
          <a:srcRect t="8739" b="9831"/>
          <a:stretch>
            <a:fillRect/>
          </a:stretch>
        </p:blipFill>
        <p:spPr bwMode="auto">
          <a:xfrm>
            <a:off x="3262045" y="4611808"/>
            <a:ext cx="1608085" cy="1115895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5094514" y="5821997"/>
            <a:ext cx="37229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2018</a:t>
            </a:r>
            <a:r>
              <a:rPr lang="zh-CN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年</a:t>
            </a:r>
            <a:r>
              <a:rPr lang="en-US" altLang="zh-CN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7</a:t>
            </a:r>
            <a:r>
              <a:rPr lang="zh-CN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月</a:t>
            </a:r>
            <a:r>
              <a:rPr lang="en-SG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–</a:t>
            </a:r>
            <a:r>
              <a:rPr lang="zh-CN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陈教授受邀与</a:t>
            </a:r>
            <a:r>
              <a:rPr lang="zh-CN" alt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新加坡秋德拔医院</a:t>
            </a:r>
            <a:r>
              <a:rPr lang="zh-CN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医生和医疗工作人员</a:t>
            </a:r>
            <a:r>
              <a:rPr lang="zh-CN" alt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分享大脑声波技术</a:t>
            </a:r>
            <a:r>
              <a:rPr lang="zh-CN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如何帮助增强记忆和提升大脑功能</a:t>
            </a:r>
            <a:endParaRPr lang="en-SG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7" name="Picture 2" descr="https://scontent-sit4-1.xx.fbcdn.net/v/t1.0-9/38209700_641791832854751_6326202594662285312_n.jpg?_nc_cat=104&amp;oh=ddcb2614f8f783ec5f0f26aa3f8a754b&amp;oe=5C53A703"/>
          <p:cNvPicPr>
            <a:picLocks noChangeAspect="1" noChangeArrowheads="1"/>
          </p:cNvPicPr>
          <p:nvPr/>
        </p:nvPicPr>
        <p:blipFill>
          <a:blip r:embed="rId10" cstate="print"/>
          <a:srcRect l="984" r="10335"/>
          <a:stretch>
            <a:fillRect/>
          </a:stretch>
        </p:blipFill>
        <p:spPr bwMode="auto">
          <a:xfrm>
            <a:off x="5228886" y="2961201"/>
            <a:ext cx="1768773" cy="1331768"/>
          </a:xfrm>
          <a:prstGeom prst="rect">
            <a:avLst/>
          </a:prstGeom>
          <a:noFill/>
        </p:spPr>
      </p:pic>
      <p:pic>
        <p:nvPicPr>
          <p:cNvPr id="29" name="Picture 4" descr="Image may contain: one or more people and indoor"/>
          <p:cNvPicPr>
            <a:picLocks noChangeAspect="1" noChangeArrowheads="1"/>
          </p:cNvPicPr>
          <p:nvPr/>
        </p:nvPicPr>
        <p:blipFill>
          <a:blip r:embed="rId11" cstate="print"/>
          <a:srcRect l="4429" t="9843" r="5413"/>
          <a:stretch>
            <a:fillRect/>
          </a:stretch>
        </p:blipFill>
        <p:spPr bwMode="auto">
          <a:xfrm>
            <a:off x="5208308" y="4441719"/>
            <a:ext cx="1767657" cy="1325701"/>
          </a:xfrm>
          <a:prstGeom prst="rect">
            <a:avLst/>
          </a:prstGeom>
          <a:noFill/>
        </p:spPr>
      </p:pic>
      <p:pic>
        <p:nvPicPr>
          <p:cNvPr id="30" name="Picture 8" descr="Image may contain: one or more people, people sitting and indoor"/>
          <p:cNvPicPr>
            <a:picLocks noChangeAspect="1" noChangeArrowheads="1"/>
          </p:cNvPicPr>
          <p:nvPr/>
        </p:nvPicPr>
        <p:blipFill>
          <a:blip r:embed="rId12" cstate="print"/>
          <a:srcRect t="9843" r="15748"/>
          <a:stretch>
            <a:fillRect/>
          </a:stretch>
        </p:blipFill>
        <p:spPr bwMode="auto">
          <a:xfrm>
            <a:off x="7156776" y="4444170"/>
            <a:ext cx="1634246" cy="1311582"/>
          </a:xfrm>
          <a:prstGeom prst="rect">
            <a:avLst/>
          </a:prstGeom>
          <a:noFill/>
        </p:spPr>
      </p:pic>
      <p:pic>
        <p:nvPicPr>
          <p:cNvPr id="31" name="Picture 12" descr="Image may contain: plant, tree, bridge, outdoor, nature and water"/>
          <p:cNvPicPr>
            <a:picLocks noChangeAspect="1" noChangeArrowheads="1"/>
          </p:cNvPicPr>
          <p:nvPr/>
        </p:nvPicPr>
        <p:blipFill>
          <a:blip r:embed="rId13" cstate="print"/>
          <a:srcRect l="20177" r="8858"/>
          <a:stretch>
            <a:fillRect/>
          </a:stretch>
        </p:blipFill>
        <p:spPr bwMode="auto">
          <a:xfrm>
            <a:off x="7134237" y="2959474"/>
            <a:ext cx="1688637" cy="133351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7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230957" y="217967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公司里程碑</a:t>
            </a:r>
            <a:endParaRPr lang="en-US" sz="2800" b="1" dirty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31" name="Picture 30" descr="mmexport1539179298886.jpg"/>
          <p:cNvPicPr>
            <a:picLocks noChangeAspect="1"/>
          </p:cNvPicPr>
          <p:nvPr/>
        </p:nvPicPr>
        <p:blipFill>
          <a:blip r:embed="rId2" cstate="print"/>
          <a:srcRect b="10936"/>
          <a:stretch>
            <a:fillRect/>
          </a:stretch>
        </p:blipFill>
        <p:spPr>
          <a:xfrm>
            <a:off x="1347012" y="885825"/>
            <a:ext cx="1982116" cy="1323975"/>
          </a:xfrm>
          <a:prstGeom prst="rect">
            <a:avLst/>
          </a:prstGeom>
        </p:spPr>
      </p:pic>
      <p:pic>
        <p:nvPicPr>
          <p:cNvPr id="34" name="Picture 33" descr="mmexport15391793024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53529" y="895353"/>
            <a:ext cx="1744445" cy="1329212"/>
          </a:xfrm>
          <a:prstGeom prst="rect">
            <a:avLst/>
          </a:prstGeom>
        </p:spPr>
      </p:pic>
      <p:pic>
        <p:nvPicPr>
          <p:cNvPr id="35" name="Picture 34" descr="mmexport1539179325704.jpg"/>
          <p:cNvPicPr>
            <a:picLocks noChangeAspect="1"/>
          </p:cNvPicPr>
          <p:nvPr/>
        </p:nvPicPr>
        <p:blipFill>
          <a:blip r:embed="rId4" cstate="print"/>
          <a:srcRect r="5659"/>
          <a:stretch>
            <a:fillRect/>
          </a:stretch>
        </p:blipFill>
        <p:spPr>
          <a:xfrm>
            <a:off x="2937693" y="2352676"/>
            <a:ext cx="2261526" cy="1348467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487645" y="3778146"/>
            <a:ext cx="371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2018</a:t>
            </a:r>
            <a:r>
              <a:rPr lang="zh-CN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年</a:t>
            </a:r>
            <a:r>
              <a:rPr lang="en-US" altLang="zh-CN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8</a:t>
            </a:r>
            <a:r>
              <a:rPr lang="zh-CN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月</a:t>
            </a:r>
            <a:r>
              <a:rPr lang="en-SG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–</a:t>
            </a:r>
            <a:r>
              <a:rPr lang="zh-CN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脑力酷与德智铧教育集团签署</a:t>
            </a:r>
            <a:endParaRPr lang="en-US" altLang="zh-CN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algn="ctr"/>
            <a:r>
              <a:rPr lang="zh-CN" alt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全脑潜能激发仪中国全国总代理协议</a:t>
            </a:r>
            <a:endParaRPr lang="en-SG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39" name="Picture 38" descr="New Picture (2).png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58373" y="4412285"/>
            <a:ext cx="932563" cy="1443680"/>
          </a:xfrm>
          <a:prstGeom prst="rect">
            <a:avLst/>
          </a:prstGeom>
        </p:spPr>
      </p:pic>
      <p:pic>
        <p:nvPicPr>
          <p:cNvPr id="40" name="Picture 39" descr="IMG-20181006-WA000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95448" y="4420849"/>
            <a:ext cx="1062460" cy="1416615"/>
          </a:xfrm>
          <a:prstGeom prst="rect">
            <a:avLst/>
          </a:prstGeom>
        </p:spPr>
      </p:pic>
      <p:pic>
        <p:nvPicPr>
          <p:cNvPr id="41" name="Picture 40" descr="IMG-20181007-WA0019.jpg"/>
          <p:cNvPicPr>
            <a:picLocks noChangeAspect="1"/>
          </p:cNvPicPr>
          <p:nvPr/>
        </p:nvPicPr>
        <p:blipFill>
          <a:blip r:embed="rId8" cstate="print"/>
          <a:srcRect l="13238"/>
          <a:stretch>
            <a:fillRect/>
          </a:stretch>
        </p:blipFill>
        <p:spPr>
          <a:xfrm>
            <a:off x="3639822" y="4429071"/>
            <a:ext cx="1596206" cy="1379819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369262" y="5914467"/>
            <a:ext cx="38789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2018</a:t>
            </a:r>
            <a:r>
              <a:rPr lang="zh-CN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年</a:t>
            </a:r>
            <a:r>
              <a:rPr lang="en-US" altLang="zh-CN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10</a:t>
            </a:r>
            <a:r>
              <a:rPr lang="zh-CN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月</a:t>
            </a:r>
            <a:r>
              <a:rPr lang="en-SG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–</a:t>
            </a:r>
            <a:r>
              <a:rPr lang="zh-CN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陈教授受邀请到</a:t>
            </a:r>
            <a:r>
              <a:rPr lang="zh-CN" alt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新加坡国家设计中心主讲声波技术</a:t>
            </a:r>
            <a:r>
              <a:rPr lang="zh-CN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如何帮助老年痴呆症。新加坡</a:t>
            </a:r>
            <a:r>
              <a:rPr lang="en-US" altLang="zh-CN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958</a:t>
            </a:r>
            <a:r>
              <a:rPr lang="zh-CN" alt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城市频道采访陈教授以及报道该新闻</a:t>
            </a:r>
            <a:endParaRPr lang="en-SG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43" name="Picture 42" descr="mmexport1539179316615.jpg"/>
          <p:cNvPicPr>
            <a:picLocks noChangeAspect="1"/>
          </p:cNvPicPr>
          <p:nvPr/>
        </p:nvPicPr>
        <p:blipFill>
          <a:blip r:embed="rId9" cstate="print"/>
          <a:srcRect l="10171" r="12139"/>
          <a:stretch>
            <a:fillRect/>
          </a:stretch>
        </p:blipFill>
        <p:spPr>
          <a:xfrm>
            <a:off x="1356539" y="2343152"/>
            <a:ext cx="1429147" cy="1379717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10" cstate="print"/>
          <a:srcRect l="30330" r="8425"/>
          <a:stretch>
            <a:fillRect/>
          </a:stretch>
        </p:blipFill>
        <p:spPr bwMode="auto">
          <a:xfrm>
            <a:off x="5550344" y="906275"/>
            <a:ext cx="1521682" cy="1173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11" cstate="print"/>
          <a:srcRect l="8422" t="13094" r="1404"/>
          <a:stretch>
            <a:fillRect/>
          </a:stretch>
        </p:blipFill>
        <p:spPr bwMode="auto">
          <a:xfrm>
            <a:off x="7193290" y="916555"/>
            <a:ext cx="1609648" cy="116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0I5A9448.JPG"/>
          <p:cNvPicPr>
            <a:picLocks noChangeAspect="1"/>
          </p:cNvPicPr>
          <p:nvPr/>
        </p:nvPicPr>
        <p:blipFill>
          <a:blip r:embed="rId12" cstate="print"/>
          <a:srcRect l="6865" r="11442"/>
          <a:stretch>
            <a:fillRect/>
          </a:stretch>
        </p:blipFill>
        <p:spPr>
          <a:xfrm>
            <a:off x="5556048" y="2149477"/>
            <a:ext cx="1522826" cy="1165409"/>
          </a:xfrm>
          <a:prstGeom prst="rect">
            <a:avLst/>
          </a:prstGeom>
        </p:spPr>
      </p:pic>
      <p:pic>
        <p:nvPicPr>
          <p:cNvPr id="15" name="Picture 14" descr="0I5A9452.JPG"/>
          <p:cNvPicPr>
            <a:picLocks noChangeAspect="1"/>
          </p:cNvPicPr>
          <p:nvPr/>
        </p:nvPicPr>
        <p:blipFill>
          <a:blip r:embed="rId13" cstate="print"/>
          <a:srcRect l="6605" t="12737" r="16983"/>
          <a:stretch>
            <a:fillRect/>
          </a:stretch>
        </p:blipFill>
        <p:spPr>
          <a:xfrm>
            <a:off x="7208877" y="2157834"/>
            <a:ext cx="1597526" cy="114053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492771" y="3335859"/>
            <a:ext cx="329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2018</a:t>
            </a:r>
            <a:r>
              <a:rPr lang="zh-CN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年</a:t>
            </a:r>
            <a:r>
              <a:rPr lang="en-US" altLang="zh-CN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11</a:t>
            </a:r>
            <a:r>
              <a:rPr lang="zh-CN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月</a:t>
            </a:r>
            <a:r>
              <a:rPr lang="en-SG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–</a:t>
            </a:r>
            <a:r>
              <a:rPr lang="zh-CN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深圳脑力酷超级智慧总部盛大开幕</a:t>
            </a:r>
            <a:endParaRPr lang="en-SG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5561226" y="4001087"/>
            <a:ext cx="1521682" cy="1014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15" cstate="print"/>
          <a:srcRect b="3500"/>
          <a:stretch>
            <a:fillRect/>
          </a:stretch>
        </p:blipFill>
        <p:spPr bwMode="auto">
          <a:xfrm>
            <a:off x="7204172" y="3988054"/>
            <a:ext cx="1609648" cy="1035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0I5A9448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566930" y="5095445"/>
            <a:ext cx="1522826" cy="1142119"/>
          </a:xfrm>
          <a:prstGeom prst="rect">
            <a:avLst/>
          </a:prstGeom>
        </p:spPr>
      </p:pic>
      <p:pic>
        <p:nvPicPr>
          <p:cNvPr id="22" name="Picture 21" descr="0I5A9452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7219759" y="5107320"/>
            <a:ext cx="1597526" cy="106501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377546" y="6275075"/>
            <a:ext cx="3624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201</a:t>
            </a:r>
            <a:r>
              <a:rPr lang="en-US" altLang="zh-CN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9</a:t>
            </a:r>
            <a:r>
              <a:rPr lang="zh-CN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年</a:t>
            </a:r>
            <a:r>
              <a:rPr lang="en-US" altLang="zh-CN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1</a:t>
            </a:r>
            <a:r>
              <a:rPr lang="zh-CN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月</a:t>
            </a:r>
            <a:r>
              <a:rPr lang="en-SG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–</a:t>
            </a:r>
            <a:r>
              <a:rPr lang="zh-CN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脑力酷与兰宝贝签署技术授权</a:t>
            </a:r>
            <a:endParaRPr lang="en-SG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2" grpId="0"/>
      <p:bldP spid="17" grpId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24647" y="2382092"/>
            <a:ext cx="5945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宗旨</a:t>
            </a:r>
            <a:r>
              <a:rPr lang="en-SG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:</a:t>
            </a:r>
            <a:endPara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5910" y="3218509"/>
            <a:ext cx="74403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  <a:spcBef>
                <a:spcPts val="600"/>
              </a:spcBef>
              <a:spcAft>
                <a:spcPts val="900"/>
              </a:spcAft>
            </a:pPr>
            <a:r>
              <a:rPr lang="zh-CN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开发有效的技术增强大脑健康与</a:t>
            </a:r>
            <a:r>
              <a:rPr lang="zh-CN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提升脑力，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446910" y="4474243"/>
            <a:ext cx="72611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  <a:spcBef>
                <a:spcPts val="600"/>
              </a:spcBef>
              <a:spcAft>
                <a:spcPts val="900"/>
              </a:spcAft>
            </a:pPr>
            <a:r>
              <a:rPr lang="zh-CN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多动症，自闭症，忧郁症和老年痴呆症，从而提高他们的生活质量。 </a:t>
            </a:r>
            <a:endParaRPr lang="en-US" sz="3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74079" y="3812827"/>
            <a:ext cx="52629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帮助</a:t>
            </a:r>
            <a:r>
              <a:rPr lang="zh-CN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有特殊需要的人群；</a:t>
            </a:r>
            <a:endParaRPr lang="en-US" sz="3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79B5080-769D-42E7-B845-166F5C495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6564"/>
            <a:ext cx="9280608" cy="2123014"/>
          </a:xfrm>
          <a:prstGeom prst="rect">
            <a:avLst/>
          </a:prstGeom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507923" y="6077657"/>
            <a:ext cx="82361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神经元需要</a:t>
            </a:r>
            <a:r>
              <a:rPr lang="zh-CN" altLang="en-US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激活</a:t>
            </a:r>
            <a:r>
              <a:rPr lang="zh-CN" alt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和</a:t>
            </a:r>
            <a:r>
              <a:rPr lang="zh-CN" altLang="en-US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连接</a:t>
            </a:r>
            <a:r>
              <a:rPr lang="zh-CN" alt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，才能产生大脑的</a:t>
            </a:r>
            <a:r>
              <a:rPr lang="zh-CN" altLang="en-US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有效功能</a:t>
            </a:r>
            <a:r>
              <a:rPr lang="zh-CN" alt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。</a:t>
            </a:r>
            <a:endParaRPr lang="en-US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0623" y="5025880"/>
            <a:ext cx="8236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成年人的大脑有大约</a:t>
            </a:r>
            <a:r>
              <a:rPr lang="zh-CN" altLang="en-US" sz="22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一千亿个神经元</a:t>
            </a:r>
            <a:r>
              <a:rPr lang="zh-CN" altLang="en-US" sz="2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，每一个神经元通过邻近几千个突触连接到其邻近的神经元，组成大脑的</a:t>
            </a:r>
            <a:r>
              <a:rPr lang="zh-CN" altLang="en-US" sz="22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神经网络</a:t>
            </a:r>
            <a:r>
              <a:rPr lang="zh-CN" altLang="en-US" sz="2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sz="2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42632" y="52849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zh-CN" altLang="en-US" sz="3200" dirty="0" smtClean="0">
                <a:latin typeface="楷体" pitchFamily="49" charset="-122"/>
                <a:ea typeface="楷体" pitchFamily="49" charset="-122"/>
                <a:cs typeface="Arial" pitchFamily="34" charset="0"/>
              </a:rPr>
              <a:t>大脑神经网络的成长</a:t>
            </a:r>
            <a:endParaRPr lang="en-US" altLang="zh-CN" sz="3200" dirty="0" smtClean="0">
              <a:latin typeface="楷体" pitchFamily="49" charset="-122"/>
              <a:ea typeface="楷体" pitchFamily="49" charset="-122"/>
              <a:cs typeface="Arial" pitchFamily="34" charset="0"/>
            </a:endParaRPr>
          </a:p>
        </p:txBody>
      </p:sp>
      <p:pic>
        <p:nvPicPr>
          <p:cNvPr id="8" name="Picture 7" descr="new bor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44" y="1130195"/>
            <a:ext cx="1373105" cy="2101850"/>
          </a:xfrm>
          <a:prstGeom prst="rect">
            <a:avLst/>
          </a:prstGeom>
        </p:spPr>
      </p:pic>
      <p:pic>
        <p:nvPicPr>
          <p:cNvPr id="9" name="Picture 8" descr="1 mt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36740" y="1136545"/>
            <a:ext cx="1388363" cy="2101850"/>
          </a:xfrm>
          <a:prstGeom prst="rect">
            <a:avLst/>
          </a:prstGeom>
        </p:spPr>
      </p:pic>
      <p:pic>
        <p:nvPicPr>
          <p:cNvPr id="10" name="Picture 9" descr="10 year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68213" y="1136545"/>
            <a:ext cx="1388363" cy="2101850"/>
          </a:xfrm>
          <a:prstGeom prst="rect">
            <a:avLst/>
          </a:prstGeom>
        </p:spPr>
      </p:pic>
      <p:pic>
        <p:nvPicPr>
          <p:cNvPr id="11" name="Picture 10" descr="30y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25993" y="1130195"/>
            <a:ext cx="1388363" cy="2101850"/>
          </a:xfrm>
          <a:prstGeom prst="rect">
            <a:avLst/>
          </a:prstGeom>
        </p:spPr>
      </p:pic>
      <p:pic>
        <p:nvPicPr>
          <p:cNvPr id="12" name="Picture 11" descr="50y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64290" y="1117495"/>
            <a:ext cx="1403619" cy="2101850"/>
          </a:xfrm>
          <a:prstGeom prst="rect">
            <a:avLst/>
          </a:prstGeom>
        </p:spPr>
      </p:pic>
      <p:pic>
        <p:nvPicPr>
          <p:cNvPr id="13" name="Picture 12" descr="1 mth.jpg"/>
          <p:cNvPicPr>
            <a:picLocks noChangeAspect="1"/>
          </p:cNvPicPr>
          <p:nvPr/>
        </p:nvPicPr>
        <p:blipFill>
          <a:blip r:embed="rId3" cstate="print">
            <a:lum bright="-15000"/>
          </a:blip>
          <a:stretch>
            <a:fillRect/>
          </a:stretch>
        </p:blipFill>
        <p:spPr>
          <a:xfrm>
            <a:off x="7543367" y="1117495"/>
            <a:ext cx="1388363" cy="21018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23964" y="3441595"/>
            <a:ext cx="492443" cy="137473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000" dirty="0" smtClean="0">
                <a:latin typeface="楷体" pitchFamily="49" charset="-122"/>
                <a:ea typeface="楷体" pitchFamily="49" charset="-122"/>
              </a:rPr>
              <a:t>刚出生婴儿</a:t>
            </a:r>
            <a:endParaRPr lang="en-US" sz="2000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84465" y="3409845"/>
            <a:ext cx="492443" cy="111825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000" dirty="0" smtClean="0">
                <a:latin typeface="楷体" pitchFamily="49" charset="-122"/>
                <a:ea typeface="楷体" pitchFamily="49" charset="-122"/>
              </a:rPr>
              <a:t>一岁小孩</a:t>
            </a:r>
            <a:endParaRPr lang="en-US" sz="2000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22288" y="3441595"/>
            <a:ext cx="492443" cy="111825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000" dirty="0" smtClean="0">
                <a:latin typeface="楷体" pitchFamily="49" charset="-122"/>
                <a:ea typeface="楷体" pitchFamily="49" charset="-122"/>
              </a:rPr>
              <a:t>十岁儿童</a:t>
            </a:r>
            <a:endParaRPr lang="en-US" sz="2000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73723" y="3441595"/>
            <a:ext cx="492443" cy="137473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000" dirty="0" smtClean="0">
                <a:latin typeface="楷体" pitchFamily="49" charset="-122"/>
                <a:ea typeface="楷体" pitchFamily="49" charset="-122"/>
              </a:rPr>
              <a:t>三十岁成人</a:t>
            </a:r>
            <a:endParaRPr lang="en-US" sz="2000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20617" y="3435245"/>
            <a:ext cx="492443" cy="137473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000" dirty="0" smtClean="0">
                <a:latin typeface="楷体" pitchFamily="49" charset="-122"/>
                <a:ea typeface="楷体" pitchFamily="49" charset="-122"/>
              </a:rPr>
              <a:t>四十岁成人</a:t>
            </a:r>
            <a:endParaRPr lang="en-US" sz="2000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94722" y="3428895"/>
            <a:ext cx="492443" cy="137473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000" dirty="0" smtClean="0">
                <a:latin typeface="楷体" pitchFamily="49" charset="-122"/>
                <a:ea typeface="楷体" pitchFamily="49" charset="-122"/>
              </a:rPr>
              <a:t>六十岁成人</a:t>
            </a:r>
            <a:endParaRPr lang="en-US" sz="2000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 rot="10800000" flipV="1">
            <a:off x="1708783" y="730085"/>
            <a:ext cx="5473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源自：美国霍金大学，</a:t>
            </a:r>
            <a:r>
              <a:rPr lang="en-US" altLang="zh-CN" sz="2000" dirty="0" err="1" smtClean="0">
                <a:latin typeface="楷体" panose="02010609060101010101" pitchFamily="49" charset="-122"/>
                <a:ea typeface="楷体" panose="02010609060101010101" pitchFamily="49" charset="-122"/>
              </a:rPr>
              <a:t>fMRI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大脑扫描成像</a:t>
            </a:r>
            <a:endParaRPr lang="en-US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16" grpId="0"/>
      <p:bldP spid="17" grpId="0"/>
      <p:bldP spid="18" grpId="0"/>
      <p:bldP spid="19" grpId="0"/>
      <p:bldP spid="22" grpId="0"/>
      <p:bldP spid="2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3873</TotalTime>
  <Words>3241</Words>
  <Application>Microsoft Office PowerPoint</Application>
  <PresentationFormat>On-screen Show (4:3)</PresentationFormat>
  <Paragraphs>325</Paragraphs>
  <Slides>46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8" baseType="lpstr">
      <vt:lpstr>KaiTi</vt:lpstr>
      <vt:lpstr>宋体</vt:lpstr>
      <vt:lpstr>楷体</vt:lpstr>
      <vt:lpstr>Arial</vt:lpstr>
      <vt:lpstr>Calibri</vt:lpstr>
      <vt:lpstr>Consolas</vt:lpstr>
      <vt:lpstr>Corbel</vt:lpstr>
      <vt:lpstr>Wingdings</vt:lpstr>
      <vt:lpstr>Wingdings 2</vt:lpstr>
      <vt:lpstr>Wingdings 3</vt:lpstr>
      <vt:lpstr>Metro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Neuro Code Program</vt:lpstr>
      <vt:lpstr>PowerPoint Presentation</vt:lpstr>
      <vt:lpstr>Current Plan – Events For Marketing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JH</dc:creator>
  <cp:lastModifiedBy>CHew Boon Thong</cp:lastModifiedBy>
  <cp:revision>2526</cp:revision>
  <dcterms:created xsi:type="dcterms:W3CDTF">2015-01-02T06:56:00Z</dcterms:created>
  <dcterms:modified xsi:type="dcterms:W3CDTF">2019-02-18T08:13:54Z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2052-10.1.0.7106</vt:lpwstr>
  </property>
</Properties>
</file>