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56" r:id="rId2"/>
    <p:sldId id="262" r:id="rId3"/>
    <p:sldId id="324" r:id="rId4"/>
    <p:sldId id="265" r:id="rId5"/>
    <p:sldId id="264" r:id="rId6"/>
    <p:sldId id="268" r:id="rId7"/>
    <p:sldId id="269" r:id="rId8"/>
    <p:sldId id="270" r:id="rId9"/>
    <p:sldId id="271" r:id="rId10"/>
    <p:sldId id="323" r:id="rId11"/>
    <p:sldId id="273" r:id="rId12"/>
    <p:sldId id="277" r:id="rId13"/>
    <p:sldId id="315" r:id="rId14"/>
    <p:sldId id="317" r:id="rId15"/>
    <p:sldId id="275" r:id="rId16"/>
    <p:sldId id="325" r:id="rId17"/>
    <p:sldId id="279" r:id="rId18"/>
    <p:sldId id="278" r:id="rId19"/>
    <p:sldId id="312" r:id="rId20"/>
    <p:sldId id="285" r:id="rId21"/>
    <p:sldId id="289" r:id="rId22"/>
    <p:sldId id="290" r:id="rId23"/>
    <p:sldId id="292" r:id="rId24"/>
    <p:sldId id="293" r:id="rId25"/>
    <p:sldId id="294" r:id="rId26"/>
    <p:sldId id="295" r:id="rId27"/>
    <p:sldId id="298" r:id="rId28"/>
    <p:sldId id="300" r:id="rId29"/>
    <p:sldId id="301" r:id="rId30"/>
    <p:sldId id="303" r:id="rId31"/>
    <p:sldId id="304" r:id="rId32"/>
    <p:sldId id="306" r:id="rId33"/>
    <p:sldId id="307" r:id="rId34"/>
    <p:sldId id="308" r:id="rId35"/>
    <p:sldId id="309" r:id="rId36"/>
    <p:sldId id="310" r:id="rId37"/>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Verdana" pitchFamily="34" charset="0"/>
        <a:ea typeface="+mn-ea"/>
        <a:cs typeface="Times New Roman" pitchFamily="18" charset="0"/>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Times New Roman" pitchFamily="18" charset="0"/>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Times New Roman" pitchFamily="18" charset="0"/>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Times New Roman" pitchFamily="18" charset="0"/>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Times New Roman" pitchFamily="18" charset="0"/>
      </a:defRPr>
    </a:lvl5pPr>
    <a:lvl6pPr marL="2286000" algn="l" defTabSz="914400" rtl="0" eaLnBrk="1" latinLnBrk="0" hangingPunct="1">
      <a:defRPr sz="2400" kern="1200">
        <a:solidFill>
          <a:schemeClr val="tx1"/>
        </a:solidFill>
        <a:latin typeface="Verdana" pitchFamily="34" charset="0"/>
        <a:ea typeface="+mn-ea"/>
        <a:cs typeface="Times New Roman" pitchFamily="18" charset="0"/>
      </a:defRPr>
    </a:lvl6pPr>
    <a:lvl7pPr marL="2743200" algn="l" defTabSz="914400" rtl="0" eaLnBrk="1" latinLnBrk="0" hangingPunct="1">
      <a:defRPr sz="2400" kern="1200">
        <a:solidFill>
          <a:schemeClr val="tx1"/>
        </a:solidFill>
        <a:latin typeface="Verdana" pitchFamily="34" charset="0"/>
        <a:ea typeface="+mn-ea"/>
        <a:cs typeface="Times New Roman" pitchFamily="18" charset="0"/>
      </a:defRPr>
    </a:lvl7pPr>
    <a:lvl8pPr marL="3200400" algn="l" defTabSz="914400" rtl="0" eaLnBrk="1" latinLnBrk="0" hangingPunct="1">
      <a:defRPr sz="2400" kern="1200">
        <a:solidFill>
          <a:schemeClr val="tx1"/>
        </a:solidFill>
        <a:latin typeface="Verdana" pitchFamily="34" charset="0"/>
        <a:ea typeface="+mn-ea"/>
        <a:cs typeface="Times New Roman" pitchFamily="18" charset="0"/>
      </a:defRPr>
    </a:lvl8pPr>
    <a:lvl9pPr marL="3657600" algn="l" defTabSz="914400" rtl="0" eaLnBrk="1" latinLnBrk="0" hangingPunct="1">
      <a:defRPr sz="2400" kern="1200">
        <a:solidFill>
          <a:schemeClr val="tx1"/>
        </a:solidFill>
        <a:latin typeface="Verdana"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513346"/>
    <a:srgbClr val="422A39"/>
    <a:srgbClr val="5E3C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54" d="100"/>
          <a:sy n="54" d="100"/>
        </p:scale>
        <p:origin x="82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5261CF2-6BF9-418C-875F-92A4F38FAEEA}" type="datetimeFigureOut">
              <a:rPr lang="en-US" smtClean="0"/>
              <a:pPr/>
              <a:t>5/2/2018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0FD7E23-F031-4A89-9E23-DE8FC0A9FA33}" type="slidenum">
              <a:rPr lang="en-US" smtClean="0"/>
              <a:pPr/>
              <a:t>‹#›</a:t>
            </a:fld>
            <a:endParaRPr lang="en-US"/>
          </a:p>
        </p:txBody>
      </p:sp>
    </p:spTree>
    <p:extLst>
      <p:ext uri="{BB962C8B-B14F-4D97-AF65-F5344CB8AC3E}">
        <p14:creationId xmlns:p14="http://schemas.microsoft.com/office/powerpoint/2010/main" val="90604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pPr>
              <a:defRPr/>
            </a:pPr>
            <a:fld id="{8781BF9D-9FF2-4AFD-9EBF-4DC56299A3F6}" type="datetimeFigureOut">
              <a:rPr lang="en-US"/>
              <a:pPr>
                <a:defRPr/>
              </a:pPr>
              <a:t>5/2/2018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pPr>
              <a:defRPr/>
            </a:pPr>
            <a:fld id="{8582FBEA-2158-4FE9-90AC-F4DE54E3C123}" type="slidenum">
              <a:rPr lang="en-US"/>
              <a:pPr>
                <a:defRPr/>
              </a:pPr>
              <a:t>‹#›</a:t>
            </a:fld>
            <a:endParaRPr lang="en-US"/>
          </a:p>
        </p:txBody>
      </p:sp>
    </p:spTree>
    <p:extLst>
      <p:ext uri="{BB962C8B-B14F-4D97-AF65-F5344CB8AC3E}">
        <p14:creationId xmlns:p14="http://schemas.microsoft.com/office/powerpoint/2010/main" val="4142041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582FBEA-2158-4FE9-90AC-F4DE54E3C123}" type="slidenum">
              <a:rPr lang="en-US" smtClean="0"/>
              <a:pPr>
                <a:defRPr/>
              </a:pPr>
              <a:t>17</a:t>
            </a:fld>
            <a:endParaRPr lang="en-US"/>
          </a:p>
        </p:txBody>
      </p:sp>
    </p:spTree>
    <p:extLst>
      <p:ext uri="{BB962C8B-B14F-4D97-AF65-F5344CB8AC3E}">
        <p14:creationId xmlns:p14="http://schemas.microsoft.com/office/powerpoint/2010/main" val="75225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9CEB6588-E287-40E8-A087-062D2B5E8A00}" type="slidenum">
              <a:rPr lang="en-US" altLang="en-US" smtClean="0"/>
              <a:pPr/>
              <a:t>19</a:t>
            </a:fld>
            <a:endParaRPr lang="en-US" altLang="en-US" smtClean="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45D6E16-130B-4B89-A1C1-1B95471566EA}" type="slidenum">
              <a:rPr lang="en-US" altLang="en-US" smtClean="0"/>
              <a:pPr/>
              <a:t>27</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A09FB12-4608-4EEE-916C-6BA658AF4DC3}" type="slidenum">
              <a:rPr lang="en-US" altLang="en-US" smtClean="0"/>
              <a:pPr/>
              <a:t>32</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9" name="Rectangle 5"/>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 name="Rectangle 6"/>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1" name="Rectangle 7"/>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2" name="Rectangle 8"/>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3" name="Rectangle 9"/>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4" name="Rectangle 10"/>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5" name="Rectangle 11"/>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6" name="Rectangle 12"/>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7" name="Rectangle 13"/>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8" name="Rectangle 14"/>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9" name="Rectangle 15"/>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0" name="Rectangle 16"/>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1" name="Rectangle 17"/>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2" name="Rectangle 18"/>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3" name="Rectangle 19"/>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4" name="Rectangle 20"/>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5" name="Rectangle 21"/>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6" name="Rectangle 22"/>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7" name="Rectangle 23"/>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8" name="Rectangle 24"/>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29" name="Rectangle 25"/>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0" name="Rectangle 26"/>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1" name="Rectangle 27"/>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2" name="Rectangle 28"/>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3" name="Rectangle 29"/>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4" name="Rectangle 30"/>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5" name="Rectangle 31"/>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6" name="Rectangle 32"/>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7" name="Rectangle 33"/>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8" name="Rectangle 34"/>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39" name="Rectangle 35"/>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0" name="Rectangle 36"/>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1" name="Rectangle 37"/>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2" name="Rectangle 38"/>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3" name="Rectangle 39"/>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4" name="Rectangle 40"/>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5" name="Rectangle 41"/>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6" name="Rectangle 42"/>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7" name="Rectangle 43"/>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8" name="Rectangle 44"/>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49" name="Rectangle 45"/>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0" name="Rectangle 46"/>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1" name="Rectangle 47"/>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2" name="Rectangle 48"/>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3" name="Rectangle 49"/>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4" name="Rectangle 50"/>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5" name="Rectangle 51"/>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6" name="Rectangle 52"/>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7" name="Rectangle 53"/>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8" name="Rectangle 54"/>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59" name="Rectangle 55"/>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0" name="Rectangle 56"/>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1" name="Rectangle 57"/>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2" name="Rectangle 58"/>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3" name="Rectangle 59"/>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4" name="Rectangle 60"/>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5" name="Rectangle 61"/>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6" name="Rectangle 62"/>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67" name="Rectangle 63"/>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grpSp>
        <p:sp>
          <p:nvSpPr>
            <p:cNvPr id="6" name="Rectangle 64"/>
            <p:cNvSpPr>
              <a:spLocks noChangeArrowheads="1"/>
            </p:cNvSpPr>
            <p:nvPr userDrawn="1"/>
          </p:nvSpPr>
          <p:spPr bwMode="auto">
            <a:xfrm>
              <a:off x="429" y="0"/>
              <a:ext cx="5331" cy="432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7" name="Rectangle 65"/>
            <p:cNvSpPr>
              <a:spLocks noChangeArrowheads="1"/>
            </p:cNvSpPr>
            <p:nvPr userDrawn="1"/>
          </p:nvSpPr>
          <p:spPr bwMode="auto">
            <a:xfrm>
              <a:off x="0" y="0"/>
              <a:ext cx="5760" cy="321"/>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grpSp>
      <p:sp>
        <p:nvSpPr>
          <p:cNvPr id="68" name="Rectangle 66"/>
          <p:cNvSpPr>
            <a:spLocks noChangeArrowheads="1"/>
          </p:cNvSpPr>
          <p:nvPr/>
        </p:nvSpPr>
        <p:spPr bwMode="auto">
          <a:xfrm>
            <a:off x="3505200" y="2590800"/>
            <a:ext cx="4892675" cy="762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algn="ctr" eaLnBrk="1" hangingPunct="1">
              <a:defRPr/>
            </a:pPr>
            <a:endParaRPr kumimoji="1" lang="en-US" altLang="en-US" smtClean="0"/>
          </a:p>
        </p:txBody>
      </p:sp>
      <p:sp>
        <p:nvSpPr>
          <p:cNvPr id="4163" name="Rectangle 67"/>
          <p:cNvSpPr>
            <a:spLocks noGrp="1" noChangeArrowheads="1"/>
          </p:cNvSpPr>
          <p:nvPr>
            <p:ph type="ctrTitle" sz="quarter"/>
          </p:nvPr>
        </p:nvSpPr>
        <p:spPr>
          <a:xfrm>
            <a:off x="779463" y="1096963"/>
            <a:ext cx="7678737" cy="1431925"/>
          </a:xfrm>
        </p:spPr>
        <p:txBody>
          <a:bodyPr/>
          <a:lstStyle>
            <a:lvl1pPr algn="r">
              <a:defRPr/>
            </a:lvl1pPr>
          </a:lstStyle>
          <a:p>
            <a:pPr lvl="0"/>
            <a:r>
              <a:rPr lang="en-US" altLang="en-US" noProof="0"/>
              <a:t>Click to edit Master title style</a:t>
            </a:r>
          </a:p>
        </p:txBody>
      </p:sp>
      <p:sp>
        <p:nvSpPr>
          <p:cNvPr id="4164" name="Rectangle 68"/>
          <p:cNvSpPr>
            <a:spLocks noGrp="1" noChangeArrowheads="1"/>
          </p:cNvSpPr>
          <p:nvPr>
            <p:ph type="subTitle" sz="quarter" idx="1"/>
          </p:nvPr>
        </p:nvSpPr>
        <p:spPr>
          <a:xfrm>
            <a:off x="4021138" y="2860675"/>
            <a:ext cx="4437062" cy="3114675"/>
          </a:xfrm>
        </p:spPr>
        <p:txBody>
          <a:bodyPr/>
          <a:lstStyle>
            <a:lvl1pPr marL="0" indent="0">
              <a:buFont typeface="Wingdings" panose="05000000000000000000" pitchFamily="2" charset="2"/>
              <a:buNone/>
              <a:defRPr/>
            </a:lvl1pPr>
          </a:lstStyle>
          <a:p>
            <a:pPr lvl="0"/>
            <a:r>
              <a:rPr lang="en-US" altLang="en-US" noProof="0"/>
              <a:t>Click to edit Master subtitle style</a:t>
            </a:r>
          </a:p>
        </p:txBody>
      </p:sp>
      <p:sp>
        <p:nvSpPr>
          <p:cNvPr id="69" name="Rectangle 69"/>
          <p:cNvSpPr>
            <a:spLocks noGrp="1" noChangeArrowheads="1"/>
          </p:cNvSpPr>
          <p:nvPr>
            <p:ph type="dt" sz="quarter"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70" name="Rectangle 70"/>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71" name="Rectangle 71"/>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D4BCEF5F-AF26-49A8-97E5-9F51F807224F}"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p:cNvSpPr>
            <a:spLocks noGrp="1" noChangeArrowheads="1"/>
          </p:cNvSpPr>
          <p:nvPr>
            <p:ph type="sldNum" sz="quarter" idx="12"/>
          </p:nvPr>
        </p:nvSpPr>
        <p:spPr>
          <a:ln/>
        </p:spPr>
        <p:txBody>
          <a:bodyPr/>
          <a:lstStyle>
            <a:lvl1pPr>
              <a:defRPr/>
            </a:lvl1pPr>
          </a:lstStyle>
          <a:p>
            <a:pPr>
              <a:defRPr/>
            </a:pPr>
            <a:fld id="{3AAE04DB-D39F-4F98-AB40-95524E8A2EB2}"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p:cNvSpPr>
            <a:spLocks noGrp="1" noChangeArrowheads="1"/>
          </p:cNvSpPr>
          <p:nvPr>
            <p:ph type="sldNum" sz="quarter" idx="12"/>
          </p:nvPr>
        </p:nvSpPr>
        <p:spPr>
          <a:ln/>
        </p:spPr>
        <p:txBody>
          <a:bodyPr/>
          <a:lstStyle>
            <a:lvl1pPr>
              <a:defRPr/>
            </a:lvl1pPr>
          </a:lstStyle>
          <a:p>
            <a:pPr>
              <a:defRPr/>
            </a:pPr>
            <a:fld id="{CCD77CAF-226F-45BF-A07B-F3185DC3D1EB}"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4" descr="C:\Users\Frank\Desktop\Winthrop_logo_TwoColor_NOTAG_RGB.png"/>
          <p:cNvPicPr>
            <a:picLocks noChangeAspect="1" noChangeArrowheads="1"/>
          </p:cNvPicPr>
          <p:nvPr userDrawn="1"/>
        </p:nvPicPr>
        <p:blipFill>
          <a:blip r:embed="rId2" cstate="print"/>
          <a:srcRect/>
          <a:stretch>
            <a:fillRect/>
          </a:stretch>
        </p:blipFill>
        <p:spPr bwMode="auto">
          <a:xfrm>
            <a:off x="7053263" y="152400"/>
            <a:ext cx="1862137" cy="633413"/>
          </a:xfrm>
          <a:prstGeom prst="rect">
            <a:avLst/>
          </a:prstGeom>
          <a:noFill/>
          <a:ln w="9525">
            <a:noFill/>
            <a:miter lim="800000"/>
            <a:headEnd/>
            <a:tailEnd/>
          </a:ln>
        </p:spPr>
      </p:pic>
      <p:sp>
        <p:nvSpPr>
          <p:cNvPr id="2" name="Title 1"/>
          <p:cNvSpPr>
            <a:spLocks noGrp="1"/>
          </p:cNvSpPr>
          <p:nvPr>
            <p:ph type="title"/>
          </p:nvPr>
        </p:nvSpPr>
        <p:spPr>
          <a:xfrm>
            <a:off x="762001" y="762000"/>
            <a:ext cx="7467600" cy="952500"/>
          </a:xfrm>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5E3C52"/>
              </a:buClr>
              <a:defRPr/>
            </a:lvl1pPr>
            <a:lvl2pPr>
              <a:buClr>
                <a:srgbClr val="422A39"/>
              </a:buClr>
              <a:defRPr/>
            </a:lvl2pPr>
            <a:lvl3pPr>
              <a:buClr>
                <a:srgbClr val="422A39"/>
              </a:buClr>
              <a:defRPr/>
            </a:lvl3pPr>
            <a:lvl4pPr>
              <a:buClr>
                <a:srgbClr val="422A39"/>
              </a:buClr>
              <a:defRPr/>
            </a:lvl4pPr>
            <a:lvl5pPr>
              <a:buClr>
                <a:srgbClr val="422A39"/>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6" name="Footer Placeholder 4"/>
          <p:cNvSpPr>
            <a:spLocks noGrp="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7"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FE33CE34-58F6-4FFF-A308-09BDBB593EFB}"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9"/>
          <p:cNvSpPr>
            <a:spLocks noGrp="1" noChangeArrowheads="1"/>
          </p:cNvSpPr>
          <p:nvPr>
            <p:ph type="sldNum" sz="quarter" idx="12"/>
          </p:nvPr>
        </p:nvSpPr>
        <p:spPr>
          <a:ln/>
        </p:spPr>
        <p:txBody>
          <a:bodyPr/>
          <a:lstStyle>
            <a:lvl1pPr>
              <a:defRPr/>
            </a:lvl1pPr>
          </a:lstStyle>
          <a:p>
            <a:pPr>
              <a:defRPr/>
            </a:pPr>
            <a:fld id="{2F01A6D3-6D2E-4C0C-9F06-5C1350471909}"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2813" y="1905000"/>
            <a:ext cx="3978275"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43488" y="1905000"/>
            <a:ext cx="3979862" cy="4191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p:cNvSpPr>
            <a:spLocks noGrp="1" noChangeArrowheads="1"/>
          </p:cNvSpPr>
          <p:nvPr>
            <p:ph type="sldNum" sz="quarter" idx="12"/>
          </p:nvPr>
        </p:nvSpPr>
        <p:spPr>
          <a:ln/>
        </p:spPr>
        <p:txBody>
          <a:bodyPr/>
          <a:lstStyle>
            <a:lvl1pPr>
              <a:defRPr/>
            </a:lvl1pPr>
          </a:lstStyle>
          <a:p>
            <a:pPr>
              <a:defRPr/>
            </a:pPr>
            <a:fld id="{4B2EF68E-1596-4BE2-938F-C3D7D9E51C07}"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9"/>
          <p:cNvSpPr>
            <a:spLocks noGrp="1" noChangeArrowheads="1"/>
          </p:cNvSpPr>
          <p:nvPr>
            <p:ph type="sldNum" sz="quarter" idx="12"/>
          </p:nvPr>
        </p:nvSpPr>
        <p:spPr>
          <a:ln/>
        </p:spPr>
        <p:txBody>
          <a:bodyPr/>
          <a:lstStyle>
            <a:lvl1pPr>
              <a:defRPr/>
            </a:lvl1pPr>
          </a:lstStyle>
          <a:p>
            <a:pPr>
              <a:defRPr/>
            </a:pPr>
            <a:fld id="{E3652526-9B7F-41D6-9315-CCEAADFDC92B}"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9"/>
          <p:cNvSpPr>
            <a:spLocks noGrp="1" noChangeArrowheads="1"/>
          </p:cNvSpPr>
          <p:nvPr>
            <p:ph type="sldNum" sz="quarter" idx="12"/>
          </p:nvPr>
        </p:nvSpPr>
        <p:spPr>
          <a:ln/>
        </p:spPr>
        <p:txBody>
          <a:bodyPr/>
          <a:lstStyle>
            <a:lvl1pPr>
              <a:defRPr/>
            </a:lvl1pPr>
          </a:lstStyle>
          <a:p>
            <a:pPr>
              <a:defRPr/>
            </a:pPr>
            <a:fld id="{A7928841-E62B-4C4A-BAD4-ABF94C3856D5}"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9"/>
          <p:cNvSpPr>
            <a:spLocks noGrp="1" noChangeArrowheads="1"/>
          </p:cNvSpPr>
          <p:nvPr>
            <p:ph type="sldNum" sz="quarter" idx="12"/>
          </p:nvPr>
        </p:nvSpPr>
        <p:spPr>
          <a:ln/>
        </p:spPr>
        <p:txBody>
          <a:bodyPr/>
          <a:lstStyle>
            <a:lvl1pPr>
              <a:defRPr/>
            </a:lvl1pPr>
          </a:lstStyle>
          <a:p>
            <a:pPr>
              <a:defRPr/>
            </a:pPr>
            <a:fld id="{8C400EF7-F99A-4BF3-991B-EFB34F30BB53}"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p:cNvSpPr>
            <a:spLocks noGrp="1" noChangeArrowheads="1"/>
          </p:cNvSpPr>
          <p:nvPr>
            <p:ph type="sldNum" sz="quarter" idx="12"/>
          </p:nvPr>
        </p:nvSpPr>
        <p:spPr>
          <a:ln/>
        </p:spPr>
        <p:txBody>
          <a:bodyPr/>
          <a:lstStyle>
            <a:lvl1pPr>
              <a:defRPr/>
            </a:lvl1pPr>
          </a:lstStyle>
          <a:p>
            <a:pPr>
              <a:defRPr/>
            </a:pPr>
            <a:fld id="{5E2576AC-D4EB-4733-8E83-5DA7D44D88E3}"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67"/>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8"/>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9"/>
          <p:cNvSpPr>
            <a:spLocks noGrp="1" noChangeArrowheads="1"/>
          </p:cNvSpPr>
          <p:nvPr>
            <p:ph type="sldNum" sz="quarter" idx="12"/>
          </p:nvPr>
        </p:nvSpPr>
        <p:spPr>
          <a:ln/>
        </p:spPr>
        <p:txBody>
          <a:bodyPr/>
          <a:lstStyle>
            <a:lvl1pPr>
              <a:defRPr/>
            </a:lvl1pPr>
          </a:lstStyle>
          <a:p>
            <a:pPr>
              <a:defRPr/>
            </a:pPr>
            <a:fld id="{D15FB728-82AF-4EE6-A731-2937166A1094}"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032" name="Rectangle 3"/>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3" name="Rectangle 4"/>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4" name="Rectangle 5"/>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5" name="Rectangle 6"/>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6" name="Rectangle 7"/>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7" name="Rectangle 8"/>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8" name="Rectangle 9"/>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39" name="Rectangle 10"/>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0" name="Rectangle 11"/>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1" name="Rectangle 12"/>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2" name="Rectangle 13"/>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3" name="Rectangle 14"/>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4" name="Rectangle 15"/>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5" name="Rectangle 16"/>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6" name="Rectangle 17"/>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7" name="Rectangle 18"/>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8" name="Rectangle 19"/>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49" name="Rectangle 20"/>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0" name="Rectangle 21"/>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1" name="Rectangle 22"/>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2" name="Rectangle 23"/>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3" name="Rectangle 24"/>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4" name="Rectangle 25"/>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5" name="Rectangle 26"/>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6" name="Rectangle 27"/>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7" name="Rectangle 28"/>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8" name="Rectangle 29"/>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59" name="Rectangle 30"/>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0" name="Rectangle 31"/>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1" name="Rectangle 32"/>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2" name="Rectangle 33"/>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3" name="Rectangle 34"/>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4" name="Rectangle 35"/>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5" name="Rectangle 36"/>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6" name="Rectangle 37"/>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7" name="Rectangle 38"/>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8" name="Rectangle 39"/>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69" name="Rectangle 40"/>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0" name="Rectangle 41"/>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1" name="Rectangle 42"/>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2" name="Rectangle 43"/>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3" name="Rectangle 44"/>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4" name="Rectangle 45"/>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5" name="Rectangle 46"/>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6" name="Rectangle 47"/>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7" name="Rectangle 48"/>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8" name="Rectangle 49"/>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79" name="Rectangle 50"/>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0" name="Rectangle 51"/>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1" name="Rectangle 52"/>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2" name="Rectangle 53"/>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3" name="Rectangle 54"/>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4" name="Rectangle 55"/>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5" name="Rectangle 56"/>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6" name="Rectangle 57"/>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7" name="Rectangle 58"/>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8" name="Rectangle 59"/>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89" name="Rectangle 60"/>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90" name="Rectangle 61"/>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91" name="Rectangle 62"/>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92" name="Rectangle 63"/>
            <p:cNvSpPr>
              <a:spLocks noChangeArrowheads="1"/>
            </p:cNvSpPr>
            <p:nvPr userDrawn="1"/>
          </p:nvSpPr>
          <p:spPr bwMode="hidden">
            <a:xfrm>
              <a:off x="431" y="0"/>
              <a:ext cx="5331" cy="432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sp>
          <p:nvSpPr>
            <p:cNvPr id="1093" name="Rectangle 64"/>
            <p:cNvSpPr>
              <a:spLocks noChangeArrowheads="1"/>
            </p:cNvSpPr>
            <p:nvPr userDrawn="1"/>
          </p:nvSpPr>
          <p:spPr bwMode="blackGray">
            <a:xfrm>
              <a:off x="0" y="1081"/>
              <a:ext cx="4378" cy="47"/>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Verdana" pitchFamily="34" charset="0"/>
                  <a:cs typeface="Times New Roman" pitchFamily="18" charset="0"/>
                </a:defRPr>
              </a:lvl1pPr>
              <a:lvl2pPr marL="742950" indent="-285750">
                <a:defRPr sz="2400">
                  <a:solidFill>
                    <a:schemeClr val="tx1"/>
                  </a:solidFill>
                  <a:latin typeface="Verdana" pitchFamily="34" charset="0"/>
                  <a:cs typeface="Times New Roman" pitchFamily="18" charset="0"/>
                </a:defRPr>
              </a:lvl2pPr>
              <a:lvl3pPr marL="1143000" indent="-228600">
                <a:defRPr sz="2400">
                  <a:solidFill>
                    <a:schemeClr val="tx1"/>
                  </a:solidFill>
                  <a:latin typeface="Verdana" pitchFamily="34" charset="0"/>
                  <a:cs typeface="Times New Roman" pitchFamily="18" charset="0"/>
                </a:defRPr>
              </a:lvl3pPr>
              <a:lvl4pPr marL="1600200" indent="-228600">
                <a:defRPr sz="2400">
                  <a:solidFill>
                    <a:schemeClr val="tx1"/>
                  </a:solidFill>
                  <a:latin typeface="Verdana" pitchFamily="34" charset="0"/>
                  <a:cs typeface="Times New Roman" pitchFamily="18" charset="0"/>
                </a:defRPr>
              </a:lvl4pPr>
              <a:lvl5pPr marL="2057400" indent="-228600">
                <a:defRPr sz="2400">
                  <a:solidFill>
                    <a:schemeClr val="tx1"/>
                  </a:solidFill>
                  <a:latin typeface="Verdana" pitchFamily="34" charset="0"/>
                  <a:cs typeface="Times New Roman" pitchFamily="18" charset="0"/>
                </a:defRPr>
              </a:lvl5pPr>
              <a:lvl6pPr marL="2514600" indent="-228600" eaLnBrk="0" fontAlgn="base" hangingPunct="0">
                <a:spcBef>
                  <a:spcPct val="0"/>
                </a:spcBef>
                <a:spcAft>
                  <a:spcPct val="0"/>
                </a:spcAft>
                <a:defRPr sz="2400">
                  <a:solidFill>
                    <a:schemeClr val="tx1"/>
                  </a:solidFill>
                  <a:latin typeface="Verdana" pitchFamily="34" charset="0"/>
                  <a:cs typeface="Times New Roman" pitchFamily="18" charset="0"/>
                </a:defRPr>
              </a:lvl6pPr>
              <a:lvl7pPr marL="2971800" indent="-228600" eaLnBrk="0" fontAlgn="base" hangingPunct="0">
                <a:spcBef>
                  <a:spcPct val="0"/>
                </a:spcBef>
                <a:spcAft>
                  <a:spcPct val="0"/>
                </a:spcAft>
                <a:defRPr sz="2400">
                  <a:solidFill>
                    <a:schemeClr val="tx1"/>
                  </a:solidFill>
                  <a:latin typeface="Verdana" pitchFamily="34" charset="0"/>
                  <a:cs typeface="Times New Roman" pitchFamily="18" charset="0"/>
                </a:defRPr>
              </a:lvl7pPr>
              <a:lvl8pPr marL="3429000" indent="-228600" eaLnBrk="0" fontAlgn="base" hangingPunct="0">
                <a:spcBef>
                  <a:spcPct val="0"/>
                </a:spcBef>
                <a:spcAft>
                  <a:spcPct val="0"/>
                </a:spcAft>
                <a:defRPr sz="2400">
                  <a:solidFill>
                    <a:schemeClr val="tx1"/>
                  </a:solidFill>
                  <a:latin typeface="Verdana" pitchFamily="34" charset="0"/>
                  <a:cs typeface="Times New Roman" pitchFamily="18" charset="0"/>
                </a:defRPr>
              </a:lvl8pPr>
              <a:lvl9pPr marL="3886200" indent="-228600" eaLnBrk="0" fontAlgn="base" hangingPunct="0">
                <a:spcBef>
                  <a:spcPct val="0"/>
                </a:spcBef>
                <a:spcAft>
                  <a:spcPct val="0"/>
                </a:spcAft>
                <a:defRPr sz="2400">
                  <a:solidFill>
                    <a:schemeClr val="tx1"/>
                  </a:solidFill>
                  <a:latin typeface="Verdana" pitchFamily="34" charset="0"/>
                  <a:cs typeface="Times New Roman" pitchFamily="18" charset="0"/>
                </a:defRPr>
              </a:lvl9pPr>
            </a:lstStyle>
            <a:p>
              <a:pPr eaLnBrk="1" hangingPunct="1">
                <a:defRPr/>
              </a:pPr>
              <a:endParaRPr lang="en-US" altLang="en-US" smtClean="0"/>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US" alt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39" name="Rectangle 67"/>
          <p:cNvSpPr>
            <a:spLocks noGrp="1" noChangeArrowheads="1"/>
          </p:cNvSpPr>
          <p:nvPr>
            <p:ph type="dt" sz="half" idx="2"/>
          </p:nvPr>
        </p:nvSpPr>
        <p:spPr bwMode="auto">
          <a:xfrm>
            <a:off x="11525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ltLang="en-US"/>
          </a:p>
        </p:txBody>
      </p:sp>
      <p:sp>
        <p:nvSpPr>
          <p:cNvPr id="3140" name="Rectangle 68"/>
          <p:cNvSpPr>
            <a:spLocks noGrp="1" noChangeArrowheads="1"/>
          </p:cNvSpPr>
          <p:nvPr>
            <p:ph type="ftr" sz="quarter" idx="3"/>
          </p:nvPr>
        </p:nvSpPr>
        <p:spPr bwMode="auto">
          <a:xfrm>
            <a:off x="3590925" y="6286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ltLang="en-US"/>
          </a:p>
        </p:txBody>
      </p:sp>
      <p:sp>
        <p:nvSpPr>
          <p:cNvPr id="3141" name="Rectangle 69"/>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35B05F-CDDC-4ED8-8CD1-FBED9C59B6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anose="020B0604030504040204" pitchFamily="34" charset="0"/>
          <a:cs typeface="Times New Roman" panose="02020603050405020304" pitchFamily="18" charset="0"/>
        </a:defRPr>
      </a:lvl2pPr>
      <a:lvl3pPr algn="l" rtl="0" eaLnBrk="0" fontAlgn="base" hangingPunct="0">
        <a:spcBef>
          <a:spcPct val="0"/>
        </a:spcBef>
        <a:spcAft>
          <a:spcPct val="0"/>
        </a:spcAft>
        <a:defRPr sz="4400">
          <a:solidFill>
            <a:schemeClr val="tx2"/>
          </a:solidFill>
          <a:latin typeface="Verdana" panose="020B0604030504040204" pitchFamily="34" charset="0"/>
          <a:cs typeface="Times New Roman" panose="02020603050405020304" pitchFamily="18" charset="0"/>
        </a:defRPr>
      </a:lvl3pPr>
      <a:lvl4pPr algn="l" rtl="0" eaLnBrk="0" fontAlgn="base" hangingPunct="0">
        <a:spcBef>
          <a:spcPct val="0"/>
        </a:spcBef>
        <a:spcAft>
          <a:spcPct val="0"/>
        </a:spcAft>
        <a:defRPr sz="4400">
          <a:solidFill>
            <a:schemeClr val="tx2"/>
          </a:solidFill>
          <a:latin typeface="Verdana" panose="020B0604030504040204" pitchFamily="34" charset="0"/>
          <a:cs typeface="Times New Roman" panose="02020603050405020304" pitchFamily="18" charset="0"/>
        </a:defRPr>
      </a:lvl4pPr>
      <a:lvl5pPr algn="l" rtl="0" eaLnBrk="0" fontAlgn="base" hangingPunct="0">
        <a:spcBef>
          <a:spcPct val="0"/>
        </a:spcBef>
        <a:spcAft>
          <a:spcPct val="0"/>
        </a:spcAft>
        <a:defRPr sz="4400">
          <a:solidFill>
            <a:schemeClr val="tx2"/>
          </a:solidFill>
          <a:latin typeface="Verdana" panose="020B0604030504040204" pitchFamily="34" charset="0"/>
          <a:cs typeface="Times New Roman" panose="02020603050405020304" pitchFamily="18" charset="0"/>
        </a:defRPr>
      </a:lvl5pPr>
      <a:lvl6pPr marL="457200" algn="l" rtl="0" fontAlgn="base">
        <a:spcBef>
          <a:spcPct val="0"/>
        </a:spcBef>
        <a:spcAft>
          <a:spcPct val="0"/>
        </a:spcAft>
        <a:defRPr sz="4400">
          <a:solidFill>
            <a:schemeClr val="tx2"/>
          </a:solidFill>
          <a:latin typeface="Verdana" panose="020B0604030504040204" pitchFamily="34" charset="0"/>
          <a:cs typeface="Times New Roman" panose="02020603050405020304" pitchFamily="18" charset="0"/>
        </a:defRPr>
      </a:lvl6pPr>
      <a:lvl7pPr marL="914400" algn="l" rtl="0" fontAlgn="base">
        <a:spcBef>
          <a:spcPct val="0"/>
        </a:spcBef>
        <a:spcAft>
          <a:spcPct val="0"/>
        </a:spcAft>
        <a:defRPr sz="4400">
          <a:solidFill>
            <a:schemeClr val="tx2"/>
          </a:solidFill>
          <a:latin typeface="Verdana" panose="020B0604030504040204" pitchFamily="34" charset="0"/>
          <a:cs typeface="Times New Roman" panose="02020603050405020304" pitchFamily="18" charset="0"/>
        </a:defRPr>
      </a:lvl7pPr>
      <a:lvl8pPr marL="1371600" algn="l" rtl="0" fontAlgn="base">
        <a:spcBef>
          <a:spcPct val="0"/>
        </a:spcBef>
        <a:spcAft>
          <a:spcPct val="0"/>
        </a:spcAft>
        <a:defRPr sz="4400">
          <a:solidFill>
            <a:schemeClr val="tx2"/>
          </a:solidFill>
          <a:latin typeface="Verdana" panose="020B0604030504040204" pitchFamily="34" charset="0"/>
          <a:cs typeface="Times New Roman" panose="02020603050405020304" pitchFamily="18" charset="0"/>
        </a:defRPr>
      </a:lvl8pPr>
      <a:lvl9pPr marL="1828800" algn="l" rtl="0" fontAlgn="base">
        <a:spcBef>
          <a:spcPct val="0"/>
        </a:spcBef>
        <a:spcAft>
          <a:spcPct val="0"/>
        </a:spcAft>
        <a:defRPr sz="4400">
          <a:solidFill>
            <a:schemeClr val="tx2"/>
          </a:solidFill>
          <a:latin typeface="Verdana" panose="020B0604030504040204" pitchFamily="34" charset="0"/>
          <a:cs typeface="Times New Roman" panose="02020603050405020304" pitchFamily="18"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n"/>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hlink"/>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85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File:US-GreatSeal-Obverse.svg"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62000" y="2666663"/>
            <a:ext cx="7696200" cy="1446550"/>
          </a:xfrm>
        </p:spPr>
        <p:txBody>
          <a:bodyPr/>
          <a:lstStyle/>
          <a:p>
            <a:pPr eaLnBrk="1" hangingPunct="1"/>
            <a:r>
              <a:rPr lang="en-US" altLang="en-US" dirty="0" smtClean="0"/>
              <a:t>Patient Privacy &amp; Corporate Compliance</a:t>
            </a:r>
          </a:p>
        </p:txBody>
      </p:sp>
      <p:sp>
        <p:nvSpPr>
          <p:cNvPr id="4099" name="Rectangle 3"/>
          <p:cNvSpPr>
            <a:spLocks noGrp="1" noChangeArrowheads="1"/>
          </p:cNvSpPr>
          <p:nvPr>
            <p:ph type="subTitle" idx="1"/>
          </p:nvPr>
        </p:nvSpPr>
        <p:spPr>
          <a:xfrm>
            <a:off x="685800" y="4800600"/>
            <a:ext cx="8018463" cy="1133475"/>
          </a:xfrm>
        </p:spPr>
        <p:txBody>
          <a:bodyPr/>
          <a:lstStyle/>
          <a:p>
            <a:pPr algn="r"/>
            <a:r>
              <a:rPr lang="en-US" altLang="en-US" sz="1600" dirty="0" smtClean="0">
                <a:latin typeface="Lucida Bright" pitchFamily="18" charset="0"/>
              </a:rPr>
              <a:t>2018</a:t>
            </a:r>
          </a:p>
          <a:p>
            <a:pPr algn="r"/>
            <a:r>
              <a:rPr lang="en-US" altLang="en-US" sz="1600" dirty="0" smtClean="0">
                <a:latin typeface="Lucida Bright" pitchFamily="18" charset="0"/>
              </a:rPr>
              <a:t>Rachel Cohen/Terry Lillis/Raquel Malave/Jodi </a:t>
            </a:r>
            <a:r>
              <a:rPr lang="en-US" altLang="en-US" sz="1600" dirty="0" err="1" smtClean="0">
                <a:latin typeface="Lucida Bright" pitchFamily="18" charset="0"/>
              </a:rPr>
              <a:t>Manello</a:t>
            </a:r>
            <a:endParaRPr lang="en-US" altLang="en-US" sz="1600" dirty="0" smtClean="0">
              <a:latin typeface="Lucida Bright" pitchFamily="18" charset="0"/>
            </a:endParaRPr>
          </a:p>
          <a:p>
            <a:pPr algn="r"/>
            <a:r>
              <a:rPr lang="en-US" altLang="en-US" sz="1600" b="1" dirty="0" smtClean="0">
                <a:latin typeface="Lucida Bright" pitchFamily="18" charset="0"/>
              </a:rPr>
              <a:t>Corporate Compliance</a:t>
            </a:r>
          </a:p>
          <a:p>
            <a:pPr algn="r"/>
            <a:r>
              <a:rPr lang="en-US" altLang="en-US" sz="1600" b="1" dirty="0" smtClean="0">
                <a:latin typeface="Lucida Bright" pitchFamily="18" charset="0"/>
              </a:rPr>
              <a:t>Orientation Manual- page 30</a:t>
            </a:r>
          </a:p>
          <a:p>
            <a:pPr algn="r" eaLnBrk="1" hangingPunct="1"/>
            <a:endParaRPr lang="en-US" altLang="en-US" dirty="0" smtClean="0"/>
          </a:p>
        </p:txBody>
      </p:sp>
      <p:pic>
        <p:nvPicPr>
          <p:cNvPr id="4100" name="Picture 7" descr="C:\Users\Frank\Desktop\Winthrop_logo_TwoColor_NOTAG_RGB.png"/>
          <p:cNvPicPr>
            <a:picLocks noChangeAspect="1" noChangeArrowheads="1"/>
          </p:cNvPicPr>
          <p:nvPr/>
        </p:nvPicPr>
        <p:blipFill>
          <a:blip r:embed="rId2" cstate="print"/>
          <a:srcRect/>
          <a:stretch>
            <a:fillRect/>
          </a:stretch>
        </p:blipFill>
        <p:spPr bwMode="auto">
          <a:xfrm>
            <a:off x="762000" y="815975"/>
            <a:ext cx="3200400" cy="1089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945059"/>
            <a:ext cx="7467600" cy="769441"/>
          </a:xfrm>
        </p:spPr>
        <p:txBody>
          <a:bodyPr/>
          <a:lstStyle/>
          <a:p>
            <a:r>
              <a:rPr lang="en-US" dirty="0" smtClean="0"/>
              <a:t>Authorizations</a:t>
            </a:r>
            <a:endParaRPr lang="en-US" dirty="0"/>
          </a:p>
        </p:txBody>
      </p:sp>
      <p:sp>
        <p:nvSpPr>
          <p:cNvPr id="3" name="Content Placeholder 2"/>
          <p:cNvSpPr>
            <a:spLocks noGrp="1"/>
          </p:cNvSpPr>
          <p:nvPr>
            <p:ph idx="1"/>
          </p:nvPr>
        </p:nvSpPr>
        <p:spPr/>
        <p:txBody>
          <a:bodyPr/>
          <a:lstStyle/>
          <a:p>
            <a:r>
              <a:rPr lang="en-US" sz="2400" dirty="0" smtClean="0"/>
              <a:t>An “authorization” is required by the Privacy Rule for uses and disclosures of PHI not otherwise allowed by the Rule. </a:t>
            </a:r>
          </a:p>
          <a:p>
            <a:r>
              <a:rPr lang="en-US" sz="2400" dirty="0" smtClean="0"/>
              <a:t>Detailed document that gives covered entities permission to use PHI for specified purposes or to disclose protected health information to a third party specified by the individual.</a:t>
            </a:r>
          </a:p>
        </p:txBody>
      </p:sp>
    </p:spTree>
    <p:extLst>
      <p:ext uri="{BB962C8B-B14F-4D97-AF65-F5344CB8AC3E}">
        <p14:creationId xmlns:p14="http://schemas.microsoft.com/office/powerpoint/2010/main" val="4289718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miter lim="800000"/>
            <a:headEnd/>
            <a:tailEnd/>
          </a:ln>
        </p:spPr>
        <p:txBody>
          <a:bodyPr/>
          <a:lstStyle/>
          <a:p>
            <a:fld id="{489F392E-2810-4716-B3DF-DBC4BE4FFFBA}" type="slidenum">
              <a:rPr lang="en-US" altLang="en-US" smtClean="0"/>
              <a:pPr/>
              <a:t>11</a:t>
            </a:fld>
            <a:endParaRPr lang="en-US" altLang="en-US" smtClean="0"/>
          </a:p>
        </p:txBody>
      </p:sp>
      <p:sp>
        <p:nvSpPr>
          <p:cNvPr id="16387" name="Rectangle 2"/>
          <p:cNvSpPr>
            <a:spLocks noGrp="1" noRot="1" noChangeArrowheads="1"/>
          </p:cNvSpPr>
          <p:nvPr>
            <p:ph type="title"/>
          </p:nvPr>
        </p:nvSpPr>
        <p:spPr>
          <a:xfrm>
            <a:off x="762000" y="391061"/>
            <a:ext cx="7467600" cy="1323439"/>
          </a:xfrm>
        </p:spPr>
        <p:txBody>
          <a:bodyPr/>
          <a:lstStyle/>
          <a:p>
            <a:pPr eaLnBrk="1" hangingPunct="1"/>
            <a:r>
              <a:rPr lang="en-US" altLang="en-US" sz="4000" dirty="0" smtClean="0"/>
              <a:t/>
            </a:r>
            <a:br>
              <a:rPr lang="en-US" altLang="en-US" sz="4000" dirty="0" smtClean="0"/>
            </a:br>
            <a:r>
              <a:rPr lang="en-US" altLang="en-US" sz="4000" dirty="0" smtClean="0"/>
              <a:t>Minimum Necessary</a:t>
            </a:r>
          </a:p>
        </p:txBody>
      </p:sp>
      <p:sp>
        <p:nvSpPr>
          <p:cNvPr id="16388" name="Rectangle 3"/>
          <p:cNvSpPr>
            <a:spLocks noGrp="1" noRot="1" noChangeArrowheads="1"/>
          </p:cNvSpPr>
          <p:nvPr>
            <p:ph type="body" idx="1"/>
          </p:nvPr>
        </p:nvSpPr>
        <p:spPr>
          <a:xfrm>
            <a:off x="685800" y="1905000"/>
            <a:ext cx="7848600" cy="4087813"/>
          </a:xfrm>
        </p:spPr>
        <p:txBody>
          <a:bodyPr/>
          <a:lstStyle/>
          <a:p>
            <a:pPr eaLnBrk="1" hangingPunct="1">
              <a:lnSpc>
                <a:spcPct val="90000"/>
              </a:lnSpc>
            </a:pPr>
            <a:r>
              <a:rPr lang="en-US" altLang="en-US" sz="2800" dirty="0" smtClean="0"/>
              <a:t>You must limit the patient information that you use or disclose to the minimum necessary to accomplish your job responsibilities</a:t>
            </a:r>
          </a:p>
          <a:p>
            <a:pPr eaLnBrk="1" hangingPunct="1">
              <a:lnSpc>
                <a:spcPct val="90000"/>
              </a:lnSpc>
            </a:pPr>
            <a:endParaRPr lang="en-US" altLang="en-US" sz="2800" dirty="0" smtClean="0"/>
          </a:p>
          <a:p>
            <a:pPr eaLnBrk="1" hangingPunct="1">
              <a:lnSpc>
                <a:spcPct val="90000"/>
              </a:lnSpc>
              <a:buFont typeface="Arial" charset="0"/>
              <a:buNone/>
            </a:pPr>
            <a:r>
              <a:rPr lang="en-US" altLang="en-US" sz="2800" dirty="0" smtClean="0"/>
              <a:t>	</a:t>
            </a:r>
            <a:r>
              <a:rPr lang="en-US" altLang="en-US" sz="2800" b="1" i="1" dirty="0" smtClean="0"/>
              <a:t>Example:</a:t>
            </a:r>
            <a:r>
              <a:rPr lang="en-US" altLang="en-US" sz="2800" i="1" dirty="0" smtClean="0"/>
              <a:t>  </a:t>
            </a:r>
          </a:p>
          <a:p>
            <a:pPr lvl="1" eaLnBrk="1" hangingPunct="1">
              <a:lnSpc>
                <a:spcPct val="90000"/>
              </a:lnSpc>
              <a:defRPr/>
            </a:pPr>
            <a:r>
              <a:rPr lang="en-US" sz="2000" i="1" dirty="0" smtClean="0"/>
              <a:t>You should only be accessing the medical records of patients you are treating or accounts that you are assigned to work on and only those portions that are </a:t>
            </a:r>
            <a:r>
              <a:rPr lang="en-US" sz="2000" i="1" smtClean="0"/>
              <a:t>pertinent to your </a:t>
            </a:r>
            <a:r>
              <a:rPr lang="en-US" sz="2000" i="1" dirty="0" smtClean="0"/>
              <a:t>job.</a:t>
            </a:r>
          </a:p>
          <a:p>
            <a:pPr eaLnBrk="1" hangingPunct="1">
              <a:lnSpc>
                <a:spcPct val="90000"/>
              </a:lnSpc>
              <a:buFont typeface="Arial" charset="0"/>
              <a:buNone/>
            </a:pPr>
            <a:endParaRPr lang="en-US" altLang="en-US" i="1" dirty="0" smtClean="0"/>
          </a:p>
        </p:txBody>
      </p:sp>
      <p:pic>
        <p:nvPicPr>
          <p:cNvPr id="16389" name="Picture 4" descr="MCj03235280000[1]"/>
          <p:cNvPicPr>
            <a:picLocks noChangeAspect="1" noChangeArrowheads="1"/>
          </p:cNvPicPr>
          <p:nvPr/>
        </p:nvPicPr>
        <p:blipFill>
          <a:blip r:embed="rId2" cstate="print"/>
          <a:srcRect/>
          <a:stretch>
            <a:fillRect/>
          </a:stretch>
        </p:blipFill>
        <p:spPr bwMode="auto">
          <a:xfrm>
            <a:off x="6172200" y="304800"/>
            <a:ext cx="12954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pPr>
              <a:spcBef>
                <a:spcPct val="25000"/>
              </a:spcBef>
              <a:spcAft>
                <a:spcPct val="25000"/>
              </a:spcAft>
            </a:pPr>
            <a:r>
              <a:rPr lang="en-US" altLang="en-US" sz="2400" dirty="0" smtClean="0"/>
              <a:t>You </a:t>
            </a:r>
            <a:r>
              <a:rPr lang="en-US" altLang="en-US" sz="2400" b="1" i="1" dirty="0" smtClean="0"/>
              <a:t>MAY NOT</a:t>
            </a:r>
            <a:r>
              <a:rPr lang="en-US" altLang="en-US" sz="2400" dirty="0" smtClean="0"/>
              <a:t> access the medical information of family members, friends, or other individuals, including yourself, for personal or other non-work related purposes, even if the individual gives you permission.  </a:t>
            </a:r>
          </a:p>
          <a:p>
            <a:pPr>
              <a:spcBef>
                <a:spcPct val="25000"/>
              </a:spcBef>
              <a:spcAft>
                <a:spcPct val="25000"/>
              </a:spcAft>
            </a:pPr>
            <a:endParaRPr lang="en-US" altLang="en-US" sz="2400" b="1" dirty="0" smtClean="0"/>
          </a:p>
          <a:p>
            <a:pPr>
              <a:spcBef>
                <a:spcPct val="25000"/>
              </a:spcBef>
              <a:spcAft>
                <a:spcPct val="25000"/>
              </a:spcAft>
            </a:pPr>
            <a:r>
              <a:rPr lang="en-US" altLang="en-US" sz="2400" dirty="0" smtClean="0"/>
              <a:t>Employee activity is logged and audited for appropriateness. </a:t>
            </a:r>
          </a:p>
          <a:p>
            <a:endParaRPr lang="en-US" altLang="en-US" dirty="0" smtClean="0"/>
          </a:p>
        </p:txBody>
      </p:sp>
      <p:sp>
        <p:nvSpPr>
          <p:cNvPr id="20483" name="Slide Number Placeholder 2"/>
          <p:cNvSpPr>
            <a:spLocks noGrp="1"/>
          </p:cNvSpPr>
          <p:nvPr>
            <p:ph type="sldNum" sz="quarter" idx="12"/>
          </p:nvPr>
        </p:nvSpPr>
        <p:spPr>
          <a:noFill/>
          <a:ln>
            <a:miter lim="800000"/>
            <a:headEnd/>
            <a:tailEnd/>
          </a:ln>
        </p:spPr>
        <p:txBody>
          <a:bodyPr/>
          <a:lstStyle/>
          <a:p>
            <a:fld id="{AF392475-7A5D-43C7-AD5A-287578D5F08D}" type="slidenum">
              <a:rPr lang="en-US" altLang="en-US" smtClean="0"/>
              <a:pPr/>
              <a:t>12</a:t>
            </a:fld>
            <a:endParaRPr lang="en-US" altLang="en-US" smtClean="0"/>
          </a:p>
        </p:txBody>
      </p:sp>
      <p:sp>
        <p:nvSpPr>
          <p:cNvPr id="20484" name="Title 3"/>
          <p:cNvSpPr>
            <a:spLocks noGrp="1"/>
          </p:cNvSpPr>
          <p:nvPr>
            <p:ph type="title"/>
          </p:nvPr>
        </p:nvSpPr>
        <p:spPr>
          <a:xfrm>
            <a:off x="762000" y="391061"/>
            <a:ext cx="7467600" cy="1323439"/>
          </a:xfrm>
        </p:spPr>
        <p:txBody>
          <a:bodyPr/>
          <a:lstStyle/>
          <a:p>
            <a:r>
              <a:rPr lang="en-US" altLang="en-US" sz="4000" dirty="0" smtClean="0"/>
              <a:t/>
            </a:r>
            <a:br>
              <a:rPr lang="en-US" altLang="en-US" sz="4000" dirty="0" smtClean="0"/>
            </a:br>
            <a:r>
              <a:rPr lang="en-US" altLang="en-US" sz="4000" dirty="0" smtClean="0"/>
              <a:t>Standards for Accessing PHI </a:t>
            </a:r>
          </a:p>
        </p:txBody>
      </p:sp>
      <p:graphicFrame>
        <p:nvGraphicFramePr>
          <p:cNvPr id="20485" name="Object 2"/>
          <p:cNvGraphicFramePr>
            <a:graphicFrameLocks noChangeAspect="1"/>
          </p:cNvGraphicFramePr>
          <p:nvPr/>
        </p:nvGraphicFramePr>
        <p:xfrm>
          <a:off x="6629400" y="5105400"/>
          <a:ext cx="952500" cy="1143000"/>
        </p:xfrm>
        <a:graphic>
          <a:graphicData uri="http://schemas.openxmlformats.org/presentationml/2006/ole">
            <mc:AlternateContent xmlns:mc="http://schemas.openxmlformats.org/markup-compatibility/2006">
              <mc:Choice xmlns:v="urn:schemas-microsoft-com:vml" Requires="v">
                <p:oleObj spid="_x0000_s20509" name="Clip" r:id="rId3" imgW="2624138" imgH="3944938" progId="">
                  <p:embed/>
                </p:oleObj>
              </mc:Choice>
              <mc:Fallback>
                <p:oleObj name="Clip" r:id="rId3" imgW="2624138" imgH="3944938" progId="">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5105400"/>
                        <a:ext cx="952500"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Autofit/>
          </a:bodyPr>
          <a:lstStyle/>
          <a:p>
            <a:r>
              <a:rPr lang="en-US" sz="3600" dirty="0" smtClean="0"/>
              <a:t>Discussing Patient Information with Family and Friends</a:t>
            </a:r>
            <a:endParaRPr lang="en-US" sz="3600" dirty="0"/>
          </a:p>
        </p:txBody>
      </p:sp>
      <p:sp>
        <p:nvSpPr>
          <p:cNvPr id="3" name="Content Placeholder 2"/>
          <p:cNvSpPr>
            <a:spLocks noGrp="1"/>
          </p:cNvSpPr>
          <p:nvPr>
            <p:ph idx="1"/>
          </p:nvPr>
        </p:nvSpPr>
        <p:spPr>
          <a:xfrm>
            <a:off x="457200" y="1828800"/>
            <a:ext cx="8229600" cy="4389120"/>
          </a:xfrm>
        </p:spPr>
        <p:txBody>
          <a:bodyPr/>
          <a:lstStyle/>
          <a:p>
            <a:r>
              <a:rPr lang="en-US" sz="2400" dirty="0" smtClean="0"/>
              <a:t>The HIPAA Privacy Rule permits covered entities to share information that is </a:t>
            </a:r>
            <a:r>
              <a:rPr lang="en-US" sz="2400" b="1" dirty="0" smtClean="0"/>
              <a:t>directly relevant</a:t>
            </a:r>
            <a:r>
              <a:rPr lang="en-US" sz="2400" dirty="0" smtClean="0"/>
              <a:t> to the involvement of the individual(s) in the patient’s care or payment for health care. </a:t>
            </a:r>
          </a:p>
          <a:p>
            <a:r>
              <a:rPr lang="en-US" sz="2400" dirty="0" smtClean="0"/>
              <a:t>If the patient is present and has the capacity to make health care decisions, the covered entity may discuss this information with the individual(s) if the patient </a:t>
            </a:r>
            <a:r>
              <a:rPr lang="en-US" sz="2400" b="1" dirty="0" smtClean="0"/>
              <a:t>agrees or, when given the opportunity, does not object</a:t>
            </a:r>
            <a:r>
              <a:rPr lang="en-US" sz="2400" dirty="0" smtClean="0"/>
              <a:t>.</a:t>
            </a:r>
          </a:p>
          <a:p>
            <a:endParaRPr lang="en-US" sz="2000" dirty="0"/>
          </a:p>
        </p:txBody>
      </p:sp>
      <p:pic>
        <p:nvPicPr>
          <p:cNvPr id="4" name="Picture 9" descr="C:\Users\leckman\AppData\Local\Microsoft\Windows\Temporary Internet Files\Content.IE5\8PZDYUH1\like[1].png"/>
          <p:cNvPicPr>
            <a:picLocks noChangeAspect="1" noChangeArrowheads="1"/>
          </p:cNvPicPr>
          <p:nvPr/>
        </p:nvPicPr>
        <p:blipFill>
          <a:blip r:embed="rId2" cstate="print"/>
          <a:srcRect/>
          <a:stretch>
            <a:fillRect/>
          </a:stretch>
        </p:blipFill>
        <p:spPr bwMode="auto">
          <a:xfrm>
            <a:off x="2590800" y="5410200"/>
            <a:ext cx="1045464" cy="1066800"/>
          </a:xfrm>
          <a:prstGeom prst="rect">
            <a:avLst/>
          </a:prstGeom>
          <a:noFill/>
        </p:spPr>
      </p:pic>
      <p:pic>
        <p:nvPicPr>
          <p:cNvPr id="5" name="Picture 10" descr="C:\Users\leckman\AppData\Local\Microsoft\Windows\Temporary Internet Files\Content.IE5\8PZDYUH1\like[1].png"/>
          <p:cNvPicPr>
            <a:picLocks noChangeAspect="1" noChangeArrowheads="1"/>
          </p:cNvPicPr>
          <p:nvPr/>
        </p:nvPicPr>
        <p:blipFill>
          <a:blip r:embed="rId2" cstate="print"/>
          <a:srcRect/>
          <a:stretch>
            <a:fillRect/>
          </a:stretch>
        </p:blipFill>
        <p:spPr bwMode="auto">
          <a:xfrm rot="10800000">
            <a:off x="4038600" y="5486400"/>
            <a:ext cx="970789" cy="99060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sensitive information?</a:t>
            </a:r>
            <a:endParaRPr lang="en-US" dirty="0"/>
          </a:p>
        </p:txBody>
      </p:sp>
      <p:sp>
        <p:nvSpPr>
          <p:cNvPr id="3" name="Content Placeholder 2"/>
          <p:cNvSpPr>
            <a:spLocks noGrp="1"/>
          </p:cNvSpPr>
          <p:nvPr>
            <p:ph idx="1"/>
          </p:nvPr>
        </p:nvSpPr>
        <p:spPr/>
        <p:txBody>
          <a:bodyPr/>
          <a:lstStyle/>
          <a:p>
            <a:r>
              <a:rPr lang="en-US" sz="2400" b="1" dirty="0" smtClean="0"/>
              <a:t>Examples</a:t>
            </a:r>
            <a:r>
              <a:rPr lang="en-US" sz="2400" dirty="0" smtClean="0"/>
              <a:t>:</a:t>
            </a:r>
          </a:p>
          <a:p>
            <a:pPr lvl="1"/>
            <a:r>
              <a:rPr lang="en-US" sz="2400" cap="all" dirty="0" smtClean="0">
                <a:solidFill>
                  <a:srgbClr val="FF0000"/>
                </a:solidFill>
              </a:rPr>
              <a:t>HIV;</a:t>
            </a:r>
          </a:p>
          <a:p>
            <a:pPr lvl="1"/>
            <a:r>
              <a:rPr lang="en-US" sz="2400" cap="all" dirty="0" smtClean="0">
                <a:solidFill>
                  <a:srgbClr val="FF0000"/>
                </a:solidFill>
              </a:rPr>
              <a:t>Substance abuse; </a:t>
            </a:r>
          </a:p>
          <a:p>
            <a:pPr lvl="1"/>
            <a:r>
              <a:rPr lang="en-US" sz="2400" cap="all" dirty="0" smtClean="0">
                <a:solidFill>
                  <a:srgbClr val="FF0000"/>
                </a:solidFill>
              </a:rPr>
              <a:t>Mental Health; </a:t>
            </a:r>
          </a:p>
          <a:p>
            <a:pPr lvl="1"/>
            <a:r>
              <a:rPr lang="en-US" sz="2400" cap="all" dirty="0" smtClean="0">
                <a:solidFill>
                  <a:srgbClr val="FF0000"/>
                </a:solidFill>
              </a:rPr>
              <a:t>Genetic information; or</a:t>
            </a:r>
          </a:p>
          <a:p>
            <a:pPr lvl="1"/>
            <a:r>
              <a:rPr lang="en-US" sz="2400" cap="all" dirty="0" smtClean="0">
                <a:solidFill>
                  <a:srgbClr val="FF0000"/>
                </a:solidFill>
              </a:rPr>
              <a:t>ANY OTHER INFORMATION THAT MAY BE SENSITIVE or embarrassing IN NATURE.</a:t>
            </a:r>
          </a:p>
          <a:p>
            <a:r>
              <a:rPr lang="en-US" sz="2400" b="1" dirty="0">
                <a:solidFill>
                  <a:schemeClr val="accent4">
                    <a:lumMod val="95000"/>
                    <a:lumOff val="5000"/>
                  </a:schemeClr>
                </a:solidFill>
                <a:uFill>
                  <a:solidFill>
                    <a:srgbClr val="FF0000"/>
                  </a:solidFill>
                </a:uFill>
              </a:rPr>
              <a:t>General Rule</a:t>
            </a:r>
            <a:r>
              <a:rPr lang="en-US" sz="2400" dirty="0">
                <a:solidFill>
                  <a:schemeClr val="accent4">
                    <a:lumMod val="95000"/>
                    <a:lumOff val="5000"/>
                  </a:schemeClr>
                </a:solidFill>
                <a:uFill>
                  <a:solidFill>
                    <a:srgbClr val="FF0000"/>
                  </a:solidFill>
                </a:uFill>
              </a:rPr>
              <a:t>: </a:t>
            </a:r>
            <a:r>
              <a:rPr lang="en-US" sz="2400" dirty="0" smtClean="0">
                <a:solidFill>
                  <a:schemeClr val="accent4">
                    <a:lumMod val="95000"/>
                    <a:lumOff val="5000"/>
                  </a:schemeClr>
                </a:solidFill>
                <a:uFill>
                  <a:solidFill>
                    <a:srgbClr val="FF0000"/>
                  </a:solidFill>
                </a:uFill>
              </a:rPr>
              <a:t>Unless an exemption exists, </a:t>
            </a:r>
            <a:r>
              <a:rPr lang="en-US" sz="2400" i="1" dirty="0" smtClean="0">
                <a:solidFill>
                  <a:schemeClr val="accent4">
                    <a:lumMod val="95000"/>
                    <a:lumOff val="5000"/>
                  </a:schemeClr>
                </a:solidFill>
                <a:uFill>
                  <a:solidFill>
                    <a:srgbClr val="FF0000"/>
                  </a:solidFill>
                </a:uFill>
              </a:rPr>
              <a:t>DO NOT </a:t>
            </a:r>
            <a:r>
              <a:rPr lang="en-US" sz="2400" dirty="0" smtClean="0">
                <a:solidFill>
                  <a:schemeClr val="accent4">
                    <a:lumMod val="95000"/>
                    <a:lumOff val="5000"/>
                  </a:schemeClr>
                </a:solidFill>
                <a:uFill>
                  <a:solidFill>
                    <a:srgbClr val="FF0000"/>
                  </a:solidFill>
                </a:uFill>
              </a:rPr>
              <a:t>disclose sensitive information without specific written authorization from the patient.</a:t>
            </a:r>
            <a:endParaRPr lang="en-US" sz="2400" dirty="0">
              <a:solidFill>
                <a:schemeClr val="accent4">
                  <a:lumMod val="95000"/>
                  <a:lumOff val="5000"/>
                </a:schemeClr>
              </a:solidFill>
              <a:uFill>
                <a:solidFill>
                  <a:srgbClr val="FF0000"/>
                </a:solidFill>
              </a:uFill>
            </a:endParaRPr>
          </a:p>
          <a:p>
            <a:endParaRPr lang="en-US" cap="all" dirty="0" smtClean="0">
              <a:solidFill>
                <a:srgbClr val="FF0000"/>
              </a:solidFill>
            </a:endParaRPr>
          </a:p>
          <a:p>
            <a:pPr>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905000"/>
            <a:ext cx="8153400" cy="4144963"/>
          </a:xfrm>
        </p:spPr>
        <p:txBody>
          <a:bodyPr>
            <a:normAutofit fontScale="92500" lnSpcReduction="20000"/>
          </a:bodyPr>
          <a:lstStyle/>
          <a:p>
            <a:pPr>
              <a:defRPr/>
            </a:pPr>
            <a:r>
              <a:rPr lang="en-US" b="1" dirty="0" smtClean="0"/>
              <a:t>General Rule</a:t>
            </a:r>
            <a:r>
              <a:rPr lang="en-US" dirty="0" smtClean="0"/>
              <a:t>: A provider may not disclose any HIV-related information about any protected individual.</a:t>
            </a:r>
          </a:p>
          <a:p>
            <a:pPr>
              <a:buFont typeface="Wingdings" pitchFamily="2" charset="2"/>
              <a:buNone/>
              <a:defRPr/>
            </a:pPr>
            <a:r>
              <a:rPr lang="en-US" dirty="0" smtClean="0"/>
              <a:t> </a:t>
            </a:r>
          </a:p>
          <a:p>
            <a:pPr>
              <a:defRPr/>
            </a:pPr>
            <a:r>
              <a:rPr lang="en-US" b="1" dirty="0" smtClean="0"/>
              <a:t>Exceptions</a:t>
            </a:r>
            <a:r>
              <a:rPr lang="en-US" dirty="0" smtClean="0"/>
              <a:t>:</a:t>
            </a:r>
          </a:p>
          <a:p>
            <a:pPr lvl="1">
              <a:defRPr/>
            </a:pPr>
            <a:r>
              <a:rPr lang="en-US" sz="2000" dirty="0" smtClean="0"/>
              <a:t>HIV Release Form;</a:t>
            </a:r>
          </a:p>
          <a:p>
            <a:pPr lvl="1">
              <a:defRPr/>
            </a:pPr>
            <a:r>
              <a:rPr lang="en-US" sz="2000" dirty="0" smtClean="0"/>
              <a:t>Medical Treatment;</a:t>
            </a:r>
          </a:p>
          <a:p>
            <a:pPr lvl="1">
              <a:defRPr/>
            </a:pPr>
            <a:r>
              <a:rPr lang="en-US" sz="2000" dirty="0" smtClean="0"/>
              <a:t>Insurers Processing Payment;</a:t>
            </a:r>
          </a:p>
          <a:p>
            <a:pPr lvl="1">
              <a:defRPr/>
            </a:pPr>
            <a:r>
              <a:rPr lang="en-US" sz="2000" dirty="0" smtClean="0"/>
              <a:t>HIV/AIDS Case Reporting;</a:t>
            </a:r>
          </a:p>
          <a:p>
            <a:pPr lvl="1">
              <a:defRPr/>
            </a:pPr>
            <a:r>
              <a:rPr lang="en-US" sz="2000" dirty="0" smtClean="0"/>
              <a:t>Occupational Exposure;</a:t>
            </a:r>
          </a:p>
          <a:p>
            <a:pPr lvl="1">
              <a:defRPr/>
            </a:pPr>
            <a:r>
              <a:rPr lang="en-US" sz="2000" dirty="0" smtClean="0"/>
              <a:t>Parents &amp; Legal Guardians (</a:t>
            </a:r>
            <a:r>
              <a:rPr lang="en-US" sz="2000" u="sng" dirty="0" smtClean="0"/>
              <a:t>very</a:t>
            </a:r>
            <a:r>
              <a:rPr lang="en-US" sz="2000" dirty="0" smtClean="0"/>
              <a:t> limited); and </a:t>
            </a:r>
          </a:p>
          <a:p>
            <a:pPr lvl="1">
              <a:defRPr/>
            </a:pPr>
            <a:r>
              <a:rPr lang="en-US" sz="2000" dirty="0" smtClean="0"/>
              <a:t>Judge-Issued Court Order.</a:t>
            </a:r>
          </a:p>
          <a:p>
            <a:pPr lvl="1">
              <a:defRPr/>
            </a:pPr>
            <a:endParaRPr lang="en-US" dirty="0" smtClean="0"/>
          </a:p>
          <a:p>
            <a:pPr lvl="2">
              <a:defRPr/>
            </a:pPr>
            <a:endParaRPr lang="en-US" dirty="0"/>
          </a:p>
        </p:txBody>
      </p:sp>
      <p:sp>
        <p:nvSpPr>
          <p:cNvPr id="18435" name="Slide Number Placeholder 2"/>
          <p:cNvSpPr>
            <a:spLocks noGrp="1"/>
          </p:cNvSpPr>
          <p:nvPr>
            <p:ph type="sldNum" sz="quarter" idx="12"/>
          </p:nvPr>
        </p:nvSpPr>
        <p:spPr>
          <a:noFill/>
          <a:ln>
            <a:miter lim="800000"/>
            <a:headEnd/>
            <a:tailEnd/>
          </a:ln>
        </p:spPr>
        <p:txBody>
          <a:bodyPr/>
          <a:lstStyle/>
          <a:p>
            <a:fld id="{D7809AA5-FD91-45C5-8058-C6A164B000E7}" type="slidenum">
              <a:rPr lang="en-US" altLang="en-US" smtClean="0"/>
              <a:pPr/>
              <a:t>15</a:t>
            </a:fld>
            <a:endParaRPr lang="en-US" altLang="en-US" smtClean="0"/>
          </a:p>
        </p:txBody>
      </p:sp>
      <p:sp>
        <p:nvSpPr>
          <p:cNvPr id="4" name="Title 3"/>
          <p:cNvSpPr>
            <a:spLocks noGrp="1"/>
          </p:cNvSpPr>
          <p:nvPr>
            <p:ph type="title"/>
          </p:nvPr>
        </p:nvSpPr>
        <p:spPr>
          <a:xfrm>
            <a:off x="685800" y="533400"/>
            <a:ext cx="7315200" cy="1143000"/>
          </a:xfrm>
        </p:spPr>
        <p:txBody>
          <a:bodyPr>
            <a:normAutofit fontScale="90000"/>
          </a:bodyPr>
          <a:lstStyle/>
          <a:p>
            <a:pPr>
              <a:defRPr/>
            </a:pPr>
            <a:r>
              <a:rPr lang="en-US" dirty="0" smtClean="0"/>
              <a:t>NYS HIV/AIDS Confidentiality Law:</a:t>
            </a:r>
            <a:br>
              <a:rPr lang="en-US" dirty="0" smtClean="0"/>
            </a:br>
            <a:r>
              <a:rPr lang="en-US" sz="2700" dirty="0" smtClean="0"/>
              <a:t>(Public Health Law Articles 21&amp; 27-F)</a:t>
            </a:r>
            <a:endParaRPr lang="en-US" sz="27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4038600"/>
          </a:xfrm>
        </p:spPr>
        <p:txBody>
          <a:bodyPr>
            <a:normAutofit fontScale="62500" lnSpcReduction="20000"/>
          </a:bodyPr>
          <a:lstStyle/>
          <a:p>
            <a:pPr>
              <a:spcAft>
                <a:spcPts val="1200"/>
              </a:spcAft>
              <a:defRPr/>
            </a:pPr>
            <a:r>
              <a:rPr lang="en-US" dirty="0" smtClean="0"/>
              <a:t>Always use HIPAA-compliant secure shredding bins (not regular trash!)</a:t>
            </a:r>
          </a:p>
          <a:p>
            <a:pPr>
              <a:spcAft>
                <a:spcPts val="1200"/>
              </a:spcAft>
              <a:defRPr/>
            </a:pPr>
            <a:r>
              <a:rPr lang="en-US" dirty="0" smtClean="0"/>
              <a:t>Do not leave unattended PHI on your computer screen or work station</a:t>
            </a:r>
          </a:p>
          <a:p>
            <a:pPr lvl="1">
              <a:spcAft>
                <a:spcPts val="1200"/>
              </a:spcAft>
              <a:defRPr/>
            </a:pPr>
            <a:r>
              <a:rPr lang="en-US" dirty="0" smtClean="0"/>
              <a:t>Sign off when you are finished using the computer</a:t>
            </a:r>
          </a:p>
          <a:p>
            <a:pPr>
              <a:spcAft>
                <a:spcPts val="1200"/>
              </a:spcAft>
              <a:defRPr/>
            </a:pPr>
            <a:r>
              <a:rPr lang="en-US" dirty="0" smtClean="0"/>
              <a:t>Avoid having PHI in public view</a:t>
            </a:r>
          </a:p>
          <a:p>
            <a:pPr>
              <a:spcAft>
                <a:spcPts val="1200"/>
              </a:spcAft>
              <a:defRPr/>
            </a:pPr>
            <a:r>
              <a:rPr lang="en-US" dirty="0" smtClean="0"/>
              <a:t>Do not share passwords</a:t>
            </a:r>
          </a:p>
          <a:p>
            <a:pPr>
              <a:spcAft>
                <a:spcPts val="1200"/>
              </a:spcAft>
              <a:defRPr/>
            </a:pPr>
            <a:r>
              <a:rPr lang="en-US" dirty="0" smtClean="0"/>
              <a:t>Always use a fax cover sheet</a:t>
            </a:r>
          </a:p>
          <a:p>
            <a:pPr>
              <a:spcAft>
                <a:spcPts val="1200"/>
              </a:spcAft>
              <a:defRPr/>
            </a:pPr>
            <a:r>
              <a:rPr lang="en-US" dirty="0" smtClean="0">
                <a:solidFill>
                  <a:schemeClr val="accent4">
                    <a:lumMod val="95000"/>
                    <a:lumOff val="5000"/>
                  </a:schemeClr>
                </a:solidFill>
                <a:uFill>
                  <a:solidFill>
                    <a:srgbClr val="C00000"/>
                  </a:solidFill>
                </a:uFill>
              </a:rPr>
              <a:t>Wait until you are alone with a patient to discuss sensitive matters</a:t>
            </a:r>
          </a:p>
          <a:p>
            <a:pPr>
              <a:defRPr/>
            </a:pPr>
            <a:endParaRPr lang="en-US" dirty="0"/>
          </a:p>
        </p:txBody>
      </p:sp>
      <p:sp>
        <p:nvSpPr>
          <p:cNvPr id="19459" name="Slide Number Placeholder 2"/>
          <p:cNvSpPr>
            <a:spLocks noGrp="1"/>
          </p:cNvSpPr>
          <p:nvPr>
            <p:ph type="sldNum" sz="quarter" idx="12"/>
          </p:nvPr>
        </p:nvSpPr>
        <p:spPr>
          <a:noFill/>
          <a:ln>
            <a:miter lim="800000"/>
            <a:headEnd/>
            <a:tailEnd/>
          </a:ln>
        </p:spPr>
        <p:txBody>
          <a:bodyPr/>
          <a:lstStyle/>
          <a:p>
            <a:fld id="{872EE8FE-6D3E-41EC-83FB-FB252368196E}" type="slidenum">
              <a:rPr lang="en-US" altLang="en-US" smtClean="0">
                <a:solidFill>
                  <a:srgbClr val="000000"/>
                </a:solidFill>
              </a:rPr>
              <a:pPr/>
              <a:t>16</a:t>
            </a:fld>
            <a:endParaRPr lang="en-US" altLang="en-US" smtClean="0">
              <a:solidFill>
                <a:srgbClr val="000000"/>
              </a:solidFill>
            </a:endParaRPr>
          </a:p>
        </p:txBody>
      </p:sp>
      <p:sp>
        <p:nvSpPr>
          <p:cNvPr id="4" name="Title 3"/>
          <p:cNvSpPr>
            <a:spLocks noGrp="1"/>
          </p:cNvSpPr>
          <p:nvPr>
            <p:ph type="title"/>
          </p:nvPr>
        </p:nvSpPr>
        <p:spPr>
          <a:xfrm>
            <a:off x="685800" y="533400"/>
            <a:ext cx="7315200" cy="1143000"/>
          </a:xfrm>
        </p:spPr>
        <p:txBody>
          <a:bodyPr>
            <a:normAutofit fontScale="90000"/>
          </a:bodyPr>
          <a:lstStyle/>
          <a:p>
            <a:pPr>
              <a:defRPr/>
            </a:pPr>
            <a:r>
              <a:rPr lang="en-US" dirty="0" smtClean="0"/>
              <a:t/>
            </a:r>
            <a:br>
              <a:rPr lang="en-US" dirty="0" smtClean="0"/>
            </a:br>
            <a:r>
              <a:rPr lang="en-US" dirty="0" smtClean="0"/>
              <a:t>Protect Your Work Area</a:t>
            </a:r>
            <a:endParaRPr lang="en-US" dirty="0"/>
          </a:p>
        </p:txBody>
      </p:sp>
    </p:spTree>
    <p:extLst>
      <p:ext uri="{BB962C8B-B14F-4D97-AF65-F5344CB8AC3E}">
        <p14:creationId xmlns:p14="http://schemas.microsoft.com/office/powerpoint/2010/main" val="33861197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912813" y="1905000"/>
            <a:ext cx="8110537" cy="3733800"/>
          </a:xfrm>
        </p:spPr>
        <p:txBody>
          <a:bodyPr/>
          <a:lstStyle/>
          <a:p>
            <a:r>
              <a:rPr lang="en-US" altLang="en-US" sz="2800" b="1" dirty="0" smtClean="0">
                <a:solidFill>
                  <a:schemeClr val="accent4">
                    <a:lumMod val="95000"/>
                    <a:lumOff val="5000"/>
                  </a:schemeClr>
                </a:solidFill>
              </a:rPr>
              <a:t>Breach</a:t>
            </a:r>
            <a:r>
              <a:rPr lang="en-US" altLang="en-US" sz="2800" dirty="0" smtClean="0">
                <a:solidFill>
                  <a:schemeClr val="accent4">
                    <a:lumMod val="95000"/>
                    <a:lumOff val="5000"/>
                  </a:schemeClr>
                </a:solidFill>
              </a:rPr>
              <a:t>: An impermissible acquisition, access, use or disclosure of protected health information which compromises the security or privacy of the PHI.</a:t>
            </a:r>
          </a:p>
          <a:p>
            <a:r>
              <a:rPr lang="en-US" altLang="en-US" sz="2800" dirty="0" smtClean="0">
                <a:solidFill>
                  <a:schemeClr val="accent4">
                    <a:lumMod val="95000"/>
                    <a:lumOff val="5000"/>
                  </a:schemeClr>
                </a:solidFill>
              </a:rPr>
              <a:t>Report all incidents to Privacy Officer.</a:t>
            </a:r>
            <a:endParaRPr lang="en-US" altLang="en-US" sz="1600" dirty="0" smtClean="0">
              <a:solidFill>
                <a:schemeClr val="accent4">
                  <a:lumMod val="95000"/>
                  <a:lumOff val="5000"/>
                </a:schemeClr>
              </a:solidFill>
            </a:endParaRPr>
          </a:p>
          <a:p>
            <a:r>
              <a:rPr lang="en-US" altLang="en-US" sz="2800" b="1" dirty="0" smtClean="0">
                <a:solidFill>
                  <a:schemeClr val="accent4">
                    <a:lumMod val="95000"/>
                    <a:lumOff val="5000"/>
                  </a:schemeClr>
                </a:solidFill>
              </a:rPr>
              <a:t>Notification</a:t>
            </a:r>
            <a:r>
              <a:rPr lang="en-US" altLang="en-US" sz="2800" dirty="0" smtClean="0">
                <a:solidFill>
                  <a:schemeClr val="accent4">
                    <a:lumMod val="95000"/>
                    <a:lumOff val="5000"/>
                  </a:schemeClr>
                </a:solidFill>
              </a:rPr>
              <a:t>: Under HITECH, the Hospital must notify individuals of a breach of their PHI.</a:t>
            </a:r>
            <a:endParaRPr lang="en-US" altLang="en-US" dirty="0" smtClean="0">
              <a:solidFill>
                <a:schemeClr val="accent4">
                  <a:lumMod val="95000"/>
                  <a:lumOff val="5000"/>
                </a:schemeClr>
              </a:solidFill>
            </a:endParaRPr>
          </a:p>
        </p:txBody>
      </p:sp>
      <p:sp>
        <p:nvSpPr>
          <p:cNvPr id="22531" name="Slide Number Placeholder 2"/>
          <p:cNvSpPr>
            <a:spLocks noGrp="1"/>
          </p:cNvSpPr>
          <p:nvPr>
            <p:ph type="sldNum" sz="quarter" idx="12"/>
          </p:nvPr>
        </p:nvSpPr>
        <p:spPr>
          <a:noFill/>
          <a:ln>
            <a:miter lim="800000"/>
            <a:headEnd/>
            <a:tailEnd/>
          </a:ln>
        </p:spPr>
        <p:txBody>
          <a:bodyPr/>
          <a:lstStyle/>
          <a:p>
            <a:fld id="{A7C49F19-4F24-4548-AD78-4B487CF980AF}" type="slidenum">
              <a:rPr lang="en-US" altLang="en-US" smtClean="0"/>
              <a:pPr/>
              <a:t>17</a:t>
            </a:fld>
            <a:endParaRPr lang="en-US" altLang="en-US" smtClean="0"/>
          </a:p>
        </p:txBody>
      </p:sp>
      <p:sp>
        <p:nvSpPr>
          <p:cNvPr id="22532" name="Title 3"/>
          <p:cNvSpPr>
            <a:spLocks noGrp="1"/>
          </p:cNvSpPr>
          <p:nvPr>
            <p:ph type="title"/>
          </p:nvPr>
        </p:nvSpPr>
        <p:spPr>
          <a:xfrm>
            <a:off x="762000" y="1006475"/>
            <a:ext cx="7467600" cy="708025"/>
          </a:xfrm>
        </p:spPr>
        <p:txBody>
          <a:bodyPr/>
          <a:lstStyle/>
          <a:p>
            <a:r>
              <a:rPr lang="en-US" altLang="en-US" sz="4000" dirty="0" smtClean="0">
                <a:solidFill>
                  <a:srgbClr val="003366"/>
                </a:solidFill>
              </a:rPr>
              <a:t>HIPAA Violations</a:t>
            </a:r>
          </a:p>
        </p:txBody>
      </p:sp>
      <p:pic>
        <p:nvPicPr>
          <p:cNvPr id="22533" name="Picture 15" descr="http://sr.photos2.fotosearch.com/bthumb/CSP/CSP990/k11078332.jpg"/>
          <p:cNvPicPr>
            <a:picLocks noChangeAspect="1" noChangeArrowheads="1"/>
          </p:cNvPicPr>
          <p:nvPr/>
        </p:nvPicPr>
        <p:blipFill>
          <a:blip r:embed="rId3" cstate="print"/>
          <a:srcRect/>
          <a:stretch>
            <a:fillRect/>
          </a:stretch>
        </p:blipFill>
        <p:spPr bwMode="auto">
          <a:xfrm>
            <a:off x="5791200" y="5105400"/>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4648200"/>
          </a:xfrm>
        </p:spPr>
        <p:txBody>
          <a:bodyPr>
            <a:normAutofit fontScale="77500" lnSpcReduction="20000"/>
          </a:bodyPr>
          <a:lstStyle/>
          <a:p>
            <a:pPr>
              <a:spcAft>
                <a:spcPts val="600"/>
              </a:spcAft>
              <a:defRPr/>
            </a:pPr>
            <a:r>
              <a:rPr lang="en-US" dirty="0" smtClean="0"/>
              <a:t>Range from HIPAA Training to Termination based on 4 levels of Violation Categories and accounting for past conduct/repeat violations:</a:t>
            </a:r>
          </a:p>
          <a:p>
            <a:pPr lvl="1">
              <a:spcAft>
                <a:spcPts val="600"/>
              </a:spcAft>
              <a:defRPr/>
            </a:pPr>
            <a:r>
              <a:rPr lang="en-US" sz="2000" dirty="0" smtClean="0"/>
              <a:t>(1) Accidental or inadvertent (counseling)</a:t>
            </a:r>
          </a:p>
          <a:p>
            <a:pPr lvl="2">
              <a:spcAft>
                <a:spcPts val="600"/>
              </a:spcAft>
              <a:defRPr/>
            </a:pPr>
            <a:r>
              <a:rPr lang="en-US" dirty="0" smtClean="0"/>
              <a:t>Ex. Disclosure of PHI to wrong person</a:t>
            </a:r>
          </a:p>
          <a:p>
            <a:pPr lvl="1">
              <a:spcAft>
                <a:spcPts val="600"/>
              </a:spcAft>
              <a:defRPr/>
            </a:pPr>
            <a:r>
              <a:rPr lang="en-US" sz="2000" dirty="0" smtClean="0"/>
              <a:t>(2) Failure to comply with Hospital Policy (written warning)</a:t>
            </a:r>
          </a:p>
          <a:p>
            <a:pPr lvl="2">
              <a:spcAft>
                <a:spcPts val="600"/>
              </a:spcAft>
              <a:defRPr/>
            </a:pPr>
            <a:r>
              <a:rPr lang="en-US" dirty="0" smtClean="0"/>
              <a:t>Ex. E-mailing PHI outside of Winthrop e-mail addresses</a:t>
            </a:r>
          </a:p>
          <a:p>
            <a:pPr lvl="1">
              <a:spcAft>
                <a:spcPts val="600"/>
              </a:spcAft>
              <a:defRPr/>
            </a:pPr>
            <a:r>
              <a:rPr lang="en-US" sz="2000" dirty="0" smtClean="0"/>
              <a:t>(3) Deliberate/purposeful violation without harmful intent (final written warning or suspension)</a:t>
            </a:r>
          </a:p>
          <a:p>
            <a:pPr lvl="2">
              <a:spcAft>
                <a:spcPts val="600"/>
              </a:spcAft>
              <a:defRPr/>
            </a:pPr>
            <a:r>
              <a:rPr lang="en-US" dirty="0" smtClean="0"/>
              <a:t>Ex. Inappropriately accessing medical records</a:t>
            </a:r>
          </a:p>
          <a:p>
            <a:pPr lvl="1">
              <a:spcAft>
                <a:spcPts val="600"/>
              </a:spcAft>
              <a:defRPr/>
            </a:pPr>
            <a:r>
              <a:rPr lang="en-US" sz="2000" dirty="0" smtClean="0"/>
              <a:t>(4) Deliberate/purposeful violation with harmful intent, acting recklessly (termination)</a:t>
            </a:r>
          </a:p>
          <a:p>
            <a:pPr lvl="2">
              <a:spcAft>
                <a:spcPts val="600"/>
              </a:spcAft>
              <a:defRPr/>
            </a:pPr>
            <a:r>
              <a:rPr lang="en-US" dirty="0" smtClean="0"/>
              <a:t>Ex. Criminal acts, identity theft</a:t>
            </a:r>
            <a:endParaRPr lang="en-US" dirty="0"/>
          </a:p>
        </p:txBody>
      </p:sp>
      <p:sp>
        <p:nvSpPr>
          <p:cNvPr id="21507" name="Slide Number Placeholder 2"/>
          <p:cNvSpPr>
            <a:spLocks noGrp="1"/>
          </p:cNvSpPr>
          <p:nvPr>
            <p:ph type="sldNum" sz="quarter" idx="12"/>
          </p:nvPr>
        </p:nvSpPr>
        <p:spPr>
          <a:noFill/>
          <a:ln>
            <a:miter lim="800000"/>
            <a:headEnd/>
            <a:tailEnd/>
          </a:ln>
        </p:spPr>
        <p:txBody>
          <a:bodyPr/>
          <a:lstStyle/>
          <a:p>
            <a:fld id="{3A8F2689-396A-4669-897F-7D19504603D6}" type="slidenum">
              <a:rPr lang="en-US" altLang="en-US" smtClean="0"/>
              <a:pPr/>
              <a:t>18</a:t>
            </a:fld>
            <a:endParaRPr lang="en-US" altLang="en-US" smtClean="0"/>
          </a:p>
        </p:txBody>
      </p:sp>
      <p:sp>
        <p:nvSpPr>
          <p:cNvPr id="21508" name="Title 3"/>
          <p:cNvSpPr>
            <a:spLocks noGrp="1"/>
          </p:cNvSpPr>
          <p:nvPr>
            <p:ph type="title"/>
          </p:nvPr>
        </p:nvSpPr>
        <p:spPr>
          <a:xfrm>
            <a:off x="762000" y="1006475"/>
            <a:ext cx="7467600" cy="708025"/>
          </a:xfrm>
        </p:spPr>
        <p:txBody>
          <a:bodyPr/>
          <a:lstStyle/>
          <a:p>
            <a:r>
              <a:rPr lang="en-US" altLang="en-US" sz="4000" dirty="0" smtClean="0"/>
              <a:t>Sanctions for Violations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miter lim="800000"/>
            <a:headEnd/>
            <a:tailEnd/>
          </a:ln>
        </p:spPr>
        <p:txBody>
          <a:bodyPr/>
          <a:lstStyle/>
          <a:p>
            <a:fld id="{030D4DA5-887C-4A18-AE73-FBCBCCF4AFA9}" type="slidenum">
              <a:rPr lang="en-US" altLang="en-US" smtClean="0"/>
              <a:pPr/>
              <a:t>19</a:t>
            </a:fld>
            <a:endParaRPr lang="en-US" altLang="en-US" smtClean="0"/>
          </a:p>
        </p:txBody>
      </p:sp>
      <p:sp>
        <p:nvSpPr>
          <p:cNvPr id="27651" name="Rectangle 2"/>
          <p:cNvSpPr>
            <a:spLocks noGrp="1" noRot="1" noChangeArrowheads="1"/>
          </p:cNvSpPr>
          <p:nvPr>
            <p:ph type="title"/>
          </p:nvPr>
        </p:nvSpPr>
        <p:spPr>
          <a:xfrm>
            <a:off x="762000" y="944563"/>
            <a:ext cx="7467600" cy="769937"/>
          </a:xfrm>
        </p:spPr>
        <p:txBody>
          <a:bodyPr/>
          <a:lstStyle/>
          <a:p>
            <a:pPr eaLnBrk="1" hangingPunct="1"/>
            <a:r>
              <a:rPr lang="en-US" altLang="en-US" smtClean="0"/>
              <a:t>Corporate Compliance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1"/>
          <p:cNvSpPr>
            <a:spLocks noGrp="1"/>
          </p:cNvSpPr>
          <p:nvPr>
            <p:ph idx="1"/>
          </p:nvPr>
        </p:nvSpPr>
        <p:spPr>
          <a:xfrm>
            <a:off x="685800" y="1828800"/>
            <a:ext cx="8229600" cy="2514600"/>
          </a:xfrm>
        </p:spPr>
        <p:txBody>
          <a:bodyPr/>
          <a:lstStyle/>
          <a:p>
            <a:pPr marL="365760" lvl="1" indent="-256032">
              <a:spcBef>
                <a:spcPts val="400"/>
              </a:spcBef>
              <a:buSzPct val="68000"/>
            </a:pPr>
            <a:r>
              <a:rPr lang="en-US" b="1" dirty="0" smtClean="0"/>
              <a:t>HIPAA-The Health Insurance Portability and Accountability Act of 1996:</a:t>
            </a:r>
          </a:p>
          <a:p>
            <a:pPr marL="603504" lvl="2" indent="-256032">
              <a:spcBef>
                <a:spcPts val="400"/>
              </a:spcBef>
              <a:buSzPct val="68000"/>
            </a:pPr>
            <a:r>
              <a:rPr lang="en-US" dirty="0" smtClean="0"/>
              <a:t>Rule that protects from unauthorized disclosure of any Protected Health Information –PHI</a:t>
            </a:r>
          </a:p>
          <a:p>
            <a:pPr marL="329184" lvl="1" indent="-256032">
              <a:spcBef>
                <a:spcPts val="400"/>
              </a:spcBef>
              <a:buSzPct val="68000"/>
            </a:pPr>
            <a:r>
              <a:rPr lang="en-US" b="1" dirty="0" smtClean="0"/>
              <a:t>American Recovery and Reinvestment Act of 2009 (ARRA)</a:t>
            </a:r>
          </a:p>
          <a:p>
            <a:pPr marL="603504" lvl="2" indent="-256032">
              <a:spcBef>
                <a:spcPts val="400"/>
              </a:spcBef>
              <a:buSzPct val="68000"/>
            </a:pPr>
            <a:r>
              <a:rPr lang="en-US" dirty="0" smtClean="0"/>
              <a:t>Contains additional requirements relating to privacy and security and includes </a:t>
            </a:r>
            <a:r>
              <a:rPr lang="en-US" b="1" dirty="0" smtClean="0"/>
              <a:t>HITECH,</a:t>
            </a:r>
            <a:r>
              <a:rPr lang="en-US" dirty="0" smtClean="0"/>
              <a:t> which focuses on promoting electronic communication in healthcare, such as Electronic Medical Records</a:t>
            </a:r>
          </a:p>
          <a:p>
            <a:endParaRPr lang="en-US" altLang="en-US" dirty="0" smtClean="0"/>
          </a:p>
        </p:txBody>
      </p:sp>
      <p:sp>
        <p:nvSpPr>
          <p:cNvPr id="5123" name="Slide Number Placeholder 2"/>
          <p:cNvSpPr>
            <a:spLocks noGrp="1"/>
          </p:cNvSpPr>
          <p:nvPr>
            <p:ph type="sldNum" sz="quarter" idx="12"/>
          </p:nvPr>
        </p:nvSpPr>
        <p:spPr>
          <a:noFill/>
          <a:ln>
            <a:miter lim="800000"/>
            <a:headEnd/>
            <a:tailEnd/>
          </a:ln>
        </p:spPr>
        <p:txBody>
          <a:bodyPr/>
          <a:lstStyle/>
          <a:p>
            <a:fld id="{9EF1B784-8AE3-433A-B5ED-904E7D954F19}" type="slidenum">
              <a:rPr lang="en-US" altLang="en-US" smtClean="0"/>
              <a:pPr/>
              <a:t>2</a:t>
            </a:fld>
            <a:endParaRPr lang="en-US" altLang="en-US" smtClean="0"/>
          </a:p>
        </p:txBody>
      </p:sp>
      <p:sp>
        <p:nvSpPr>
          <p:cNvPr id="5124" name="Title 3"/>
          <p:cNvSpPr>
            <a:spLocks noGrp="1"/>
          </p:cNvSpPr>
          <p:nvPr>
            <p:ph type="title"/>
          </p:nvPr>
        </p:nvSpPr>
        <p:spPr>
          <a:xfrm>
            <a:off x="762000" y="1006475"/>
            <a:ext cx="7467600" cy="708025"/>
          </a:xfrm>
        </p:spPr>
        <p:txBody>
          <a:bodyPr/>
          <a:lstStyle/>
          <a:p>
            <a:r>
              <a:rPr lang="en-US" altLang="en-US" sz="4000" dirty="0" smtClean="0"/>
              <a:t>Overview</a:t>
            </a:r>
          </a:p>
        </p:txBody>
      </p:sp>
      <p:pic>
        <p:nvPicPr>
          <p:cNvPr id="5125" name="Picture 5" descr="Great Seal of the United States.">
            <a:hlinkClick r:id="rId2"/>
          </p:cNvPr>
          <p:cNvPicPr>
            <a:picLocks noChangeAspect="1" noChangeArrowheads="1"/>
          </p:cNvPicPr>
          <p:nvPr/>
        </p:nvPicPr>
        <p:blipFill>
          <a:blip r:embed="rId3" cstate="print"/>
          <a:srcRect/>
          <a:stretch>
            <a:fillRect/>
          </a:stretch>
        </p:blipFill>
        <p:spPr bwMode="auto">
          <a:xfrm>
            <a:off x="5334000" y="304800"/>
            <a:ext cx="1600200" cy="1282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miter lim="800000"/>
            <a:headEnd/>
            <a:tailEnd/>
          </a:ln>
        </p:spPr>
        <p:txBody>
          <a:bodyPr/>
          <a:lstStyle/>
          <a:p>
            <a:fld id="{8F7D12F0-6865-4C41-80F6-2F86D760CDD0}" type="slidenum">
              <a:rPr lang="en-US" altLang="en-US" smtClean="0"/>
              <a:pPr/>
              <a:t>20</a:t>
            </a:fld>
            <a:endParaRPr lang="en-US" altLang="en-US" smtClean="0"/>
          </a:p>
        </p:txBody>
      </p:sp>
      <p:sp>
        <p:nvSpPr>
          <p:cNvPr id="28675" name="Rectangle 2"/>
          <p:cNvSpPr>
            <a:spLocks noGrp="1" noRot="1" noChangeArrowheads="1"/>
          </p:cNvSpPr>
          <p:nvPr>
            <p:ph type="title"/>
          </p:nvPr>
        </p:nvSpPr>
        <p:spPr>
          <a:xfrm>
            <a:off x="762000" y="390525"/>
            <a:ext cx="8382000" cy="1323975"/>
          </a:xfrm>
        </p:spPr>
        <p:txBody>
          <a:bodyPr/>
          <a:lstStyle/>
          <a:p>
            <a:r>
              <a:rPr lang="en-US" altLang="en-US" sz="4000" smtClean="0"/>
              <a:t>What Is Corporate Compliance?</a:t>
            </a:r>
          </a:p>
        </p:txBody>
      </p:sp>
      <p:sp>
        <p:nvSpPr>
          <p:cNvPr id="28676" name="Rectangle 3"/>
          <p:cNvSpPr>
            <a:spLocks noGrp="1" noRot="1" noChangeArrowheads="1"/>
          </p:cNvSpPr>
          <p:nvPr>
            <p:ph type="body" idx="1"/>
          </p:nvPr>
        </p:nvSpPr>
        <p:spPr/>
        <p:txBody>
          <a:bodyPr/>
          <a:lstStyle/>
          <a:p>
            <a:pPr>
              <a:lnSpc>
                <a:spcPct val="90000"/>
              </a:lnSpc>
            </a:pPr>
            <a:r>
              <a:rPr lang="en-US" altLang="en-US" sz="2800" smtClean="0"/>
              <a:t>Informs all NYU Winthrop employees what is expected of them </a:t>
            </a:r>
            <a:r>
              <a:rPr lang="en-US" altLang="en-US" sz="2800" b="1" u="sng" smtClean="0"/>
              <a:t>ethically</a:t>
            </a:r>
            <a:r>
              <a:rPr lang="en-US" altLang="en-US" sz="2800" smtClean="0"/>
              <a:t> and </a:t>
            </a:r>
            <a:r>
              <a:rPr lang="en-US" altLang="en-US" sz="2800" b="1" u="sng" smtClean="0"/>
              <a:t>legally.</a:t>
            </a:r>
          </a:p>
          <a:p>
            <a:pPr>
              <a:lnSpc>
                <a:spcPct val="90000"/>
              </a:lnSpc>
              <a:buFont typeface="Wingdings" pitchFamily="2" charset="2"/>
              <a:buNone/>
            </a:pPr>
            <a:endParaRPr lang="en-US" altLang="en-US" sz="2800" b="1" u="sng" smtClean="0"/>
          </a:p>
          <a:p>
            <a:pPr>
              <a:lnSpc>
                <a:spcPct val="90000"/>
              </a:lnSpc>
            </a:pPr>
            <a:r>
              <a:rPr lang="en-US" altLang="en-US" sz="2800" smtClean="0"/>
              <a:t>Provides a </a:t>
            </a:r>
            <a:r>
              <a:rPr lang="en-US" altLang="en-US" sz="2800" b="1" u="sng" smtClean="0"/>
              <a:t>reporting structure</a:t>
            </a:r>
            <a:r>
              <a:rPr lang="en-US" altLang="en-US" sz="2800" smtClean="0"/>
              <a:t> in case an employee believes there is an ethical or legal issue that needs addressing.</a:t>
            </a:r>
          </a:p>
        </p:txBody>
      </p:sp>
      <p:pic>
        <p:nvPicPr>
          <p:cNvPr id="28677" name="Picture 4" descr="MMj03543910000[1]"/>
          <p:cNvPicPr>
            <a:picLocks noChangeAspect="1" noChangeArrowheads="1" noCrop="1"/>
          </p:cNvPicPr>
          <p:nvPr/>
        </p:nvPicPr>
        <p:blipFill>
          <a:blip r:embed="rId2" cstate="print"/>
          <a:srcRect/>
          <a:stretch>
            <a:fillRect/>
          </a:stretch>
        </p:blipFill>
        <p:spPr bwMode="auto">
          <a:xfrm>
            <a:off x="3429000" y="5013325"/>
            <a:ext cx="2382838" cy="1657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miter lim="800000"/>
            <a:headEnd/>
            <a:tailEnd/>
          </a:ln>
        </p:spPr>
        <p:txBody>
          <a:bodyPr/>
          <a:lstStyle/>
          <a:p>
            <a:fld id="{D60C970E-7BD0-4B4A-B25F-AFC14B68369E}" type="slidenum">
              <a:rPr lang="en-US" altLang="en-US" smtClean="0"/>
              <a:pPr/>
              <a:t>21</a:t>
            </a:fld>
            <a:endParaRPr lang="en-US" altLang="en-US" smtClean="0"/>
          </a:p>
        </p:txBody>
      </p:sp>
      <p:sp>
        <p:nvSpPr>
          <p:cNvPr id="32771" name="Rectangle 2"/>
          <p:cNvSpPr>
            <a:spLocks noGrp="1" noRot="1" noChangeArrowheads="1"/>
          </p:cNvSpPr>
          <p:nvPr>
            <p:ph type="title"/>
          </p:nvPr>
        </p:nvSpPr>
        <p:spPr>
          <a:xfrm>
            <a:off x="762000" y="390525"/>
            <a:ext cx="8077200" cy="1323975"/>
          </a:xfrm>
        </p:spPr>
        <p:txBody>
          <a:bodyPr/>
          <a:lstStyle/>
          <a:p>
            <a:pPr eaLnBrk="1" hangingPunct="1"/>
            <a:r>
              <a:rPr lang="en-US" altLang="en-US" sz="4000" smtClean="0"/>
              <a:t>Compliance Program Elements</a:t>
            </a:r>
          </a:p>
        </p:txBody>
      </p:sp>
      <p:sp>
        <p:nvSpPr>
          <p:cNvPr id="201731" name="Rectangle 3"/>
          <p:cNvSpPr>
            <a:spLocks noGrp="1" noRot="1" noChangeArrowheads="1"/>
          </p:cNvSpPr>
          <p:nvPr>
            <p:ph type="body" idx="1"/>
          </p:nvPr>
        </p:nvSpPr>
        <p:spPr/>
        <p:txBody>
          <a:bodyPr/>
          <a:lstStyle/>
          <a:p>
            <a:pPr marL="609600" indent="-609600">
              <a:lnSpc>
                <a:spcPct val="80000"/>
              </a:lnSpc>
              <a:spcBef>
                <a:spcPct val="100000"/>
              </a:spcBef>
              <a:defRPr/>
            </a:pPr>
            <a:r>
              <a:rPr lang="en-US" sz="2800" dirty="0" smtClean="0"/>
              <a:t>Compliance Officer – Terry Lillis</a:t>
            </a:r>
          </a:p>
          <a:p>
            <a:pPr marL="609600" indent="-609600" eaLnBrk="1" hangingPunct="1">
              <a:lnSpc>
                <a:spcPct val="80000"/>
              </a:lnSpc>
              <a:spcBef>
                <a:spcPct val="100000"/>
              </a:spcBef>
              <a:defRPr/>
            </a:pPr>
            <a:r>
              <a:rPr lang="en-US" sz="2800" dirty="0" smtClean="0"/>
              <a:t>Written standards of conduct and policies &amp; procedures, </a:t>
            </a:r>
            <a:r>
              <a:rPr lang="en-US" sz="2800" u="sng" dirty="0" smtClean="0"/>
              <a:t>Code of Conduct</a:t>
            </a:r>
          </a:p>
          <a:p>
            <a:pPr marL="865632" lvl="1" indent="-609600">
              <a:lnSpc>
                <a:spcPct val="80000"/>
              </a:lnSpc>
              <a:spcBef>
                <a:spcPct val="100000"/>
              </a:spcBef>
              <a:spcAft>
                <a:spcPts val="1200"/>
              </a:spcAft>
              <a:defRPr/>
            </a:pPr>
            <a:r>
              <a:rPr lang="en-US" sz="2400" dirty="0" smtClean="0"/>
              <a:t>The Code of Conduct is available to all employees by one of the following avenues:</a:t>
            </a:r>
          </a:p>
          <a:p>
            <a:pPr marL="1103376" lvl="2" indent="-609600">
              <a:spcBef>
                <a:spcPts val="0"/>
              </a:spcBef>
              <a:spcAft>
                <a:spcPts val="1200"/>
              </a:spcAft>
              <a:defRPr/>
            </a:pPr>
            <a:r>
              <a:rPr lang="en-US" sz="2000" dirty="0" smtClean="0"/>
              <a:t>NYU Winthrop’s Intranet</a:t>
            </a:r>
          </a:p>
          <a:p>
            <a:pPr marL="1103376" lvl="2" indent="-609600">
              <a:spcBef>
                <a:spcPts val="0"/>
              </a:spcBef>
              <a:spcAft>
                <a:spcPts val="1200"/>
              </a:spcAft>
              <a:defRPr/>
            </a:pPr>
            <a:r>
              <a:rPr lang="en-US" sz="2000" dirty="0" smtClean="0"/>
              <a:t>Orientation Program Booklet		</a:t>
            </a:r>
            <a:endParaRPr lang="en-US" sz="1800" dirty="0" smtClean="0">
              <a:solidFill>
                <a:schemeClr val="bg2"/>
              </a:solidFill>
              <a:effectLst>
                <a:outerShdw blurRad="38100" dist="38100" dir="2700000" algn="tl">
                  <a:srgbClr val="000000"/>
                </a:outerShdw>
              </a:effectLst>
            </a:endParaRPr>
          </a:p>
          <a:p>
            <a:pPr marL="609600" indent="-609600"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p:txBody>
          <a:bodyPr/>
          <a:lstStyle/>
          <a:p>
            <a:pPr>
              <a:buFont typeface="Wingdings" pitchFamily="2" charset="2"/>
              <a:buNone/>
            </a:pPr>
            <a:endParaRPr lang="en-US" altLang="en-US" sz="600" dirty="0" smtClean="0"/>
          </a:p>
          <a:p>
            <a:r>
              <a:rPr lang="en-US" altLang="en-US" sz="2500" dirty="0" smtClean="0"/>
              <a:t>Employee Education</a:t>
            </a:r>
          </a:p>
          <a:p>
            <a:pPr>
              <a:buFont typeface="Wingdings" pitchFamily="2" charset="2"/>
              <a:buNone/>
            </a:pPr>
            <a:endParaRPr lang="en-US" altLang="en-US" sz="600" dirty="0" smtClean="0"/>
          </a:p>
          <a:p>
            <a:endParaRPr lang="en-US" altLang="en-US" sz="600" dirty="0" smtClean="0"/>
          </a:p>
          <a:p>
            <a:r>
              <a:rPr lang="en-US" altLang="en-US" sz="2500" dirty="0" smtClean="0"/>
              <a:t>Monitoring &amp; Auditing of Risk Area</a:t>
            </a:r>
          </a:p>
          <a:p>
            <a:pPr lvl="2">
              <a:buFontTx/>
              <a:buNone/>
            </a:pPr>
            <a:endParaRPr lang="en-US" altLang="en-US" sz="400" dirty="0" smtClean="0"/>
          </a:p>
          <a:p>
            <a:r>
              <a:rPr lang="en-US" altLang="en-US" sz="2500" dirty="0" smtClean="0"/>
              <a:t> Process to report/investigate complaints or concerns</a:t>
            </a:r>
          </a:p>
          <a:p>
            <a:pPr lvl="1"/>
            <a:r>
              <a:rPr lang="en-US" altLang="en-US" sz="2100" dirty="0" smtClean="0"/>
              <a:t>In person</a:t>
            </a:r>
          </a:p>
          <a:p>
            <a:pPr lvl="1"/>
            <a:r>
              <a:rPr lang="en-US" altLang="en-US" sz="2100" dirty="0" smtClean="0"/>
              <a:t>Anonymous Hotline 516-663-9533</a:t>
            </a:r>
          </a:p>
          <a:p>
            <a:pPr lvl="1"/>
            <a:r>
              <a:rPr lang="en-US" altLang="en-US" sz="2100" dirty="0" smtClean="0"/>
              <a:t>Compliance Report Form</a:t>
            </a:r>
          </a:p>
          <a:p>
            <a:pPr lvl="2"/>
            <a:r>
              <a:rPr lang="en-US" altLang="en-US" sz="1900" dirty="0" smtClean="0"/>
              <a:t>NYU Winthrop</a:t>
            </a:r>
            <a:r>
              <a:rPr lang="en-US" altLang="en-US" sz="1900" dirty="0" smtClean="0"/>
              <a:t> </a:t>
            </a:r>
            <a:r>
              <a:rPr lang="en-US" altLang="en-US" sz="1900" dirty="0" smtClean="0"/>
              <a:t>Intranet</a:t>
            </a:r>
          </a:p>
          <a:p>
            <a:endParaRPr lang="en-US" altLang="en-US" dirty="0" smtClean="0"/>
          </a:p>
        </p:txBody>
      </p:sp>
      <p:sp>
        <p:nvSpPr>
          <p:cNvPr id="33795" name="Slide Number Placeholder 2"/>
          <p:cNvSpPr>
            <a:spLocks noGrp="1"/>
          </p:cNvSpPr>
          <p:nvPr>
            <p:ph type="sldNum" sz="quarter" idx="12"/>
          </p:nvPr>
        </p:nvSpPr>
        <p:spPr>
          <a:noFill/>
          <a:ln>
            <a:miter lim="800000"/>
            <a:headEnd/>
            <a:tailEnd/>
          </a:ln>
        </p:spPr>
        <p:txBody>
          <a:bodyPr/>
          <a:lstStyle/>
          <a:p>
            <a:fld id="{2AE21790-E2C5-4424-A09A-4A8D53A4B6B4}" type="slidenum">
              <a:rPr lang="en-US" altLang="en-US" smtClean="0"/>
              <a:pPr/>
              <a:t>22</a:t>
            </a:fld>
            <a:endParaRPr lang="en-US" altLang="en-US" smtClean="0"/>
          </a:p>
        </p:txBody>
      </p:sp>
      <p:sp>
        <p:nvSpPr>
          <p:cNvPr id="4" name="Title 3"/>
          <p:cNvSpPr>
            <a:spLocks noGrp="1"/>
          </p:cNvSpPr>
          <p:nvPr>
            <p:ph type="title"/>
          </p:nvPr>
        </p:nvSpPr>
        <p:spPr>
          <a:xfrm>
            <a:off x="762000" y="762000"/>
            <a:ext cx="8382000" cy="952500"/>
          </a:xfrm>
        </p:spPr>
        <p:txBody>
          <a:bodyPr>
            <a:normAutofit fontScale="90000"/>
          </a:bodyPr>
          <a:lstStyle/>
          <a:p>
            <a:pPr>
              <a:defRPr/>
            </a:pPr>
            <a:r>
              <a:rPr lang="en-US" dirty="0" smtClean="0"/>
              <a:t>Compliance Program Elements</a:t>
            </a:r>
            <a:endParaRPr lang="en-US" dirty="0"/>
          </a:p>
        </p:txBody>
      </p:sp>
      <p:pic>
        <p:nvPicPr>
          <p:cNvPr id="33797" name="Picture 4" descr="MCBD07253_0000[1]"/>
          <p:cNvPicPr>
            <a:picLocks noChangeAspect="1" noChangeArrowheads="1"/>
          </p:cNvPicPr>
          <p:nvPr/>
        </p:nvPicPr>
        <p:blipFill>
          <a:blip r:embed="rId2" cstate="print"/>
          <a:srcRect/>
          <a:stretch>
            <a:fillRect/>
          </a:stretch>
        </p:blipFill>
        <p:spPr bwMode="auto">
          <a:xfrm>
            <a:off x="7225368" y="3886200"/>
            <a:ext cx="1172476" cy="815720"/>
          </a:xfrm>
          <a:prstGeom prst="rect">
            <a:avLst/>
          </a:prstGeom>
          <a:noFill/>
          <a:ln w="9525">
            <a:noFill/>
            <a:miter lim="800000"/>
            <a:headEnd/>
            <a:tailEnd/>
          </a:ln>
        </p:spPr>
      </p:pic>
      <p:pic>
        <p:nvPicPr>
          <p:cNvPr id="33798" name="Picture 5" descr="MCBD07254_0000[1]"/>
          <p:cNvPicPr>
            <a:picLocks noChangeAspect="1" noChangeArrowheads="1"/>
          </p:cNvPicPr>
          <p:nvPr/>
        </p:nvPicPr>
        <p:blipFill>
          <a:blip r:embed="rId3" cstate="print"/>
          <a:srcRect/>
          <a:stretch>
            <a:fillRect/>
          </a:stretch>
        </p:blipFill>
        <p:spPr bwMode="auto">
          <a:xfrm>
            <a:off x="7254844" y="5029200"/>
            <a:ext cx="1143000" cy="83439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miter lim="800000"/>
            <a:headEnd/>
            <a:tailEnd/>
          </a:ln>
        </p:spPr>
        <p:txBody>
          <a:bodyPr/>
          <a:lstStyle/>
          <a:p>
            <a:fld id="{A55D03B2-6005-4DE5-81F2-27CE0F1EA728}" type="slidenum">
              <a:rPr lang="en-US" altLang="en-US" smtClean="0"/>
              <a:pPr/>
              <a:t>23</a:t>
            </a:fld>
            <a:endParaRPr lang="en-US" altLang="en-US" smtClean="0"/>
          </a:p>
        </p:txBody>
      </p:sp>
      <p:sp>
        <p:nvSpPr>
          <p:cNvPr id="35843" name="Rectangle 2"/>
          <p:cNvSpPr>
            <a:spLocks noGrp="1" noRot="1" noChangeArrowheads="1"/>
          </p:cNvSpPr>
          <p:nvPr>
            <p:ph type="title"/>
          </p:nvPr>
        </p:nvSpPr>
        <p:spPr>
          <a:xfrm>
            <a:off x="762000" y="1006475"/>
            <a:ext cx="7467600" cy="708025"/>
          </a:xfrm>
        </p:spPr>
        <p:txBody>
          <a:bodyPr/>
          <a:lstStyle/>
          <a:p>
            <a:pPr eaLnBrk="1" hangingPunct="1"/>
            <a:r>
              <a:rPr lang="en-US" altLang="en-US" sz="4000" smtClean="0"/>
              <a:t>Important Healthcare Laws</a:t>
            </a:r>
          </a:p>
        </p:txBody>
      </p:sp>
      <p:sp>
        <p:nvSpPr>
          <p:cNvPr id="35844" name="Rectangle 3"/>
          <p:cNvSpPr>
            <a:spLocks noGrp="1" noRot="1" noChangeArrowheads="1"/>
          </p:cNvSpPr>
          <p:nvPr>
            <p:ph type="body" idx="1"/>
          </p:nvPr>
        </p:nvSpPr>
        <p:spPr>
          <a:xfrm>
            <a:off x="685800" y="1828800"/>
            <a:ext cx="7924800" cy="3813175"/>
          </a:xfrm>
        </p:spPr>
        <p:txBody>
          <a:bodyPr/>
          <a:lstStyle/>
          <a:p>
            <a:pPr eaLnBrk="1" hangingPunct="1"/>
            <a:r>
              <a:rPr lang="en-US" altLang="en-US" dirty="0" smtClean="0"/>
              <a:t>False Claims Act</a:t>
            </a:r>
          </a:p>
          <a:p>
            <a:pPr eaLnBrk="1" hangingPunct="1">
              <a:buFont typeface="Arial" charset="0"/>
              <a:buNone/>
            </a:pPr>
            <a:endParaRPr lang="en-US" altLang="en-US" dirty="0" smtClean="0"/>
          </a:p>
          <a:p>
            <a:pPr eaLnBrk="1" hangingPunct="1"/>
            <a:r>
              <a:rPr lang="en-US" altLang="en-US" dirty="0" smtClean="0"/>
              <a:t>Anti-Kickback Statute</a:t>
            </a:r>
          </a:p>
          <a:p>
            <a:pPr eaLnBrk="1" hangingPunct="1"/>
            <a:endParaRPr lang="en-US" altLang="en-US" dirty="0" smtClean="0"/>
          </a:p>
          <a:p>
            <a:r>
              <a:rPr lang="en-US" altLang="en-US" dirty="0" smtClean="0"/>
              <a:t>Emergency Medical Treatment and Labor Act (EMTALA)</a:t>
            </a:r>
          </a:p>
          <a:p>
            <a:pPr eaLnBrk="1" hangingPunct="1"/>
            <a:endParaRPr lang="en-US" altLang="en-US" dirty="0" smtClean="0"/>
          </a:p>
        </p:txBody>
      </p:sp>
      <p:pic>
        <p:nvPicPr>
          <p:cNvPr id="35845" name="Picture 4" descr="j0300840"/>
          <p:cNvPicPr>
            <a:picLocks noChangeAspect="1" noChangeArrowheads="1"/>
          </p:cNvPicPr>
          <p:nvPr/>
        </p:nvPicPr>
        <p:blipFill>
          <a:blip r:embed="rId2" cstate="print"/>
          <a:srcRect/>
          <a:stretch>
            <a:fillRect/>
          </a:stretch>
        </p:blipFill>
        <p:spPr bwMode="auto">
          <a:xfrm>
            <a:off x="6477000" y="1981200"/>
            <a:ext cx="1905000" cy="7494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pPr>
              <a:spcBef>
                <a:spcPct val="30000"/>
              </a:spcBef>
            </a:pPr>
            <a:r>
              <a:rPr lang="en-US" altLang="en-US" smtClean="0"/>
              <a:t>The Act punishes the submission of </a:t>
            </a:r>
            <a:r>
              <a:rPr lang="en-US" altLang="en-US" i="1" smtClean="0"/>
              <a:t>False</a:t>
            </a:r>
            <a:r>
              <a:rPr lang="en-US" altLang="en-US" smtClean="0"/>
              <a:t> or </a:t>
            </a:r>
            <a:r>
              <a:rPr lang="en-US" altLang="en-US" i="1" smtClean="0"/>
              <a:t>Fraudulent Claims</a:t>
            </a:r>
            <a:r>
              <a:rPr lang="en-US" altLang="en-US" smtClean="0"/>
              <a:t> to the federal and state government of federally and state financed programs.</a:t>
            </a:r>
          </a:p>
          <a:p>
            <a:pPr>
              <a:spcBef>
                <a:spcPct val="30000"/>
              </a:spcBef>
            </a:pPr>
            <a:endParaRPr lang="en-US" altLang="en-US" smtClean="0"/>
          </a:p>
          <a:p>
            <a:r>
              <a:rPr lang="en-US" altLang="en-US" smtClean="0"/>
              <a:t>Includes </a:t>
            </a:r>
            <a:r>
              <a:rPr lang="en-US" altLang="en-US" b="1" i="1" smtClean="0"/>
              <a:t>Medicare</a:t>
            </a:r>
            <a:r>
              <a:rPr lang="en-US" altLang="en-US" b="1" smtClean="0"/>
              <a:t> </a:t>
            </a:r>
            <a:r>
              <a:rPr lang="en-US" altLang="en-US" smtClean="0"/>
              <a:t>and </a:t>
            </a:r>
            <a:r>
              <a:rPr lang="en-US" altLang="en-US" b="1" i="1" smtClean="0"/>
              <a:t>Medicaid</a:t>
            </a:r>
            <a:r>
              <a:rPr lang="en-US" altLang="en-US" smtClean="0"/>
              <a:t> programs</a:t>
            </a:r>
          </a:p>
          <a:p>
            <a:endParaRPr lang="en-US" altLang="en-US" smtClean="0"/>
          </a:p>
        </p:txBody>
      </p:sp>
      <p:sp>
        <p:nvSpPr>
          <p:cNvPr id="36867" name="Slide Number Placeholder 2"/>
          <p:cNvSpPr>
            <a:spLocks noGrp="1"/>
          </p:cNvSpPr>
          <p:nvPr>
            <p:ph type="sldNum" sz="quarter" idx="12"/>
          </p:nvPr>
        </p:nvSpPr>
        <p:spPr>
          <a:noFill/>
          <a:ln>
            <a:miter lim="800000"/>
            <a:headEnd/>
            <a:tailEnd/>
          </a:ln>
        </p:spPr>
        <p:txBody>
          <a:bodyPr/>
          <a:lstStyle/>
          <a:p>
            <a:fld id="{F0AC79D8-3296-4D56-BFD4-47F7AA957633}" type="slidenum">
              <a:rPr lang="en-US" altLang="en-US" smtClean="0"/>
              <a:pPr/>
              <a:t>24</a:t>
            </a:fld>
            <a:endParaRPr lang="en-US" altLang="en-US" smtClean="0"/>
          </a:p>
        </p:txBody>
      </p:sp>
      <p:sp>
        <p:nvSpPr>
          <p:cNvPr id="36868" name="Title 3"/>
          <p:cNvSpPr>
            <a:spLocks noGrp="1"/>
          </p:cNvSpPr>
          <p:nvPr>
            <p:ph type="title"/>
          </p:nvPr>
        </p:nvSpPr>
        <p:spPr>
          <a:xfrm>
            <a:off x="762000" y="1006475"/>
            <a:ext cx="7467600" cy="708025"/>
          </a:xfrm>
        </p:spPr>
        <p:txBody>
          <a:bodyPr/>
          <a:lstStyle/>
          <a:p>
            <a:r>
              <a:rPr lang="en-US" altLang="en-US" sz="4000" smtClean="0"/>
              <a:t>False Claims Act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r>
              <a:rPr lang="en-US" altLang="en-US" smtClean="0"/>
              <a:t>The Act establishes liability for any person who </a:t>
            </a:r>
            <a:r>
              <a:rPr lang="en-US" altLang="en-US" b="1" u="sng" smtClean="0"/>
              <a:t>knowingly</a:t>
            </a:r>
            <a:r>
              <a:rPr lang="en-US" altLang="en-US" b="1" smtClean="0"/>
              <a:t> </a:t>
            </a:r>
            <a:r>
              <a:rPr lang="en-US" altLang="en-US" smtClean="0"/>
              <a:t>presents or causes to be presented a false or fraudulent claim to the U.S. government for payment</a:t>
            </a:r>
          </a:p>
          <a:p>
            <a:endParaRPr lang="en-US" altLang="en-US" smtClean="0"/>
          </a:p>
        </p:txBody>
      </p:sp>
      <p:sp>
        <p:nvSpPr>
          <p:cNvPr id="37891" name="Slide Number Placeholder 2"/>
          <p:cNvSpPr>
            <a:spLocks noGrp="1"/>
          </p:cNvSpPr>
          <p:nvPr>
            <p:ph type="sldNum" sz="quarter" idx="12"/>
          </p:nvPr>
        </p:nvSpPr>
        <p:spPr>
          <a:noFill/>
          <a:ln>
            <a:miter lim="800000"/>
            <a:headEnd/>
            <a:tailEnd/>
          </a:ln>
        </p:spPr>
        <p:txBody>
          <a:bodyPr/>
          <a:lstStyle/>
          <a:p>
            <a:fld id="{A265AA21-3DC6-46EE-84A7-CF5BF0B5FE88}" type="slidenum">
              <a:rPr lang="en-US" altLang="en-US" smtClean="0"/>
              <a:pPr/>
              <a:t>25</a:t>
            </a:fld>
            <a:endParaRPr lang="en-US" altLang="en-US" smtClean="0"/>
          </a:p>
        </p:txBody>
      </p:sp>
      <p:sp>
        <p:nvSpPr>
          <p:cNvPr id="37892" name="Title 3"/>
          <p:cNvSpPr>
            <a:spLocks noGrp="1"/>
          </p:cNvSpPr>
          <p:nvPr>
            <p:ph type="title"/>
          </p:nvPr>
        </p:nvSpPr>
        <p:spPr>
          <a:xfrm>
            <a:off x="762000" y="1006475"/>
            <a:ext cx="7467600" cy="708025"/>
          </a:xfrm>
        </p:spPr>
        <p:txBody>
          <a:bodyPr/>
          <a:lstStyle/>
          <a:p>
            <a:r>
              <a:rPr lang="en-US" altLang="en-US" sz="4000" smtClean="0"/>
              <a:t>False Claims Act</a:t>
            </a:r>
          </a:p>
        </p:txBody>
      </p:sp>
      <p:pic>
        <p:nvPicPr>
          <p:cNvPr id="37893" name="Picture 4" descr="MC900217198[1]"/>
          <p:cNvPicPr>
            <a:picLocks noChangeAspect="1" noChangeArrowheads="1"/>
          </p:cNvPicPr>
          <p:nvPr/>
        </p:nvPicPr>
        <p:blipFill>
          <a:blip r:embed="rId2" cstate="print"/>
          <a:srcRect/>
          <a:stretch>
            <a:fillRect/>
          </a:stretch>
        </p:blipFill>
        <p:spPr bwMode="auto">
          <a:xfrm>
            <a:off x="3352800" y="4724400"/>
            <a:ext cx="1981200" cy="1311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miter lim="800000"/>
            <a:headEnd/>
            <a:tailEnd/>
          </a:ln>
        </p:spPr>
        <p:txBody>
          <a:bodyPr/>
          <a:lstStyle/>
          <a:p>
            <a:fld id="{4CE55241-9F33-4D76-A592-4102E3A99433}" type="slidenum">
              <a:rPr lang="en-US" altLang="en-US" smtClean="0"/>
              <a:pPr/>
              <a:t>26</a:t>
            </a:fld>
            <a:endParaRPr lang="en-US" altLang="en-US" smtClean="0"/>
          </a:p>
        </p:txBody>
      </p:sp>
      <p:sp>
        <p:nvSpPr>
          <p:cNvPr id="38915" name="Rectangle 2"/>
          <p:cNvSpPr>
            <a:spLocks noGrp="1" noRot="1" noChangeArrowheads="1"/>
          </p:cNvSpPr>
          <p:nvPr>
            <p:ph type="title"/>
          </p:nvPr>
        </p:nvSpPr>
        <p:spPr>
          <a:xfrm>
            <a:off x="762000" y="1006475"/>
            <a:ext cx="7467600" cy="708025"/>
          </a:xfrm>
        </p:spPr>
        <p:txBody>
          <a:bodyPr/>
          <a:lstStyle/>
          <a:p>
            <a:pPr eaLnBrk="1" hangingPunct="1"/>
            <a:r>
              <a:rPr lang="en-US" altLang="en-US" sz="4000" smtClean="0"/>
              <a:t>False Claims Act </a:t>
            </a:r>
          </a:p>
        </p:txBody>
      </p:sp>
      <p:sp>
        <p:nvSpPr>
          <p:cNvPr id="38916" name="Rectangle 3"/>
          <p:cNvSpPr>
            <a:spLocks noGrp="1" noRot="1" noChangeArrowheads="1"/>
          </p:cNvSpPr>
          <p:nvPr>
            <p:ph type="body" idx="1"/>
          </p:nvPr>
        </p:nvSpPr>
        <p:spPr/>
        <p:txBody>
          <a:bodyPr/>
          <a:lstStyle/>
          <a:p>
            <a:pPr eaLnBrk="1" hangingPunct="1"/>
            <a:r>
              <a:rPr lang="en-US" altLang="en-US" sz="2800" smtClean="0"/>
              <a:t>Examples:</a:t>
            </a:r>
          </a:p>
          <a:p>
            <a:pPr lvl="1" eaLnBrk="1" hangingPunct="1"/>
            <a:r>
              <a:rPr lang="en-US" altLang="en-US" sz="2400" smtClean="0"/>
              <a:t>Billing for services, procedures, and/or supplies that were not provided</a:t>
            </a:r>
          </a:p>
          <a:p>
            <a:pPr lvl="1" eaLnBrk="1" hangingPunct="1"/>
            <a:endParaRPr lang="en-US" altLang="en-US" sz="2400" smtClean="0"/>
          </a:p>
          <a:p>
            <a:pPr lvl="1" eaLnBrk="1" hangingPunct="1"/>
            <a:r>
              <a:rPr lang="en-US" altLang="en-US" sz="2400" smtClean="0"/>
              <a:t>Misrepresentation of what was provided; when it was provided; the condition or diagnosis; the charges involved; and/or the identity of the provider recipient</a:t>
            </a:r>
          </a:p>
          <a:p>
            <a:pPr lvl="1" eaLnBrk="1" hangingPunct="1"/>
            <a:endParaRPr lang="en-US" altLang="en-US" sz="2400" smtClean="0"/>
          </a:p>
          <a:p>
            <a:pPr lvl="1" eaLnBrk="1" hangingPunct="1"/>
            <a:r>
              <a:rPr lang="en-US" altLang="en-US" sz="2400" smtClean="0"/>
              <a:t>Providing unnecessary services or ordering unnecessary tests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miter lim="800000"/>
            <a:headEnd/>
            <a:tailEnd/>
          </a:ln>
        </p:spPr>
        <p:txBody>
          <a:bodyPr/>
          <a:lstStyle/>
          <a:p>
            <a:fld id="{9F92B159-E79F-4F45-B1D3-6F652AA2D682}" type="slidenum">
              <a:rPr lang="en-US" altLang="en-US" smtClean="0"/>
              <a:pPr/>
              <a:t>27</a:t>
            </a:fld>
            <a:endParaRPr lang="en-US" altLang="en-US" smtClean="0"/>
          </a:p>
        </p:txBody>
      </p:sp>
      <p:sp>
        <p:nvSpPr>
          <p:cNvPr id="41987" name="Rectangle 2"/>
          <p:cNvSpPr>
            <a:spLocks noGrp="1" noRot="1" noChangeArrowheads="1"/>
          </p:cNvSpPr>
          <p:nvPr>
            <p:ph type="title"/>
          </p:nvPr>
        </p:nvSpPr>
        <p:spPr>
          <a:xfrm>
            <a:off x="762000" y="1006475"/>
            <a:ext cx="7467600" cy="708025"/>
          </a:xfrm>
        </p:spPr>
        <p:txBody>
          <a:bodyPr/>
          <a:lstStyle/>
          <a:p>
            <a:pPr eaLnBrk="1" hangingPunct="1"/>
            <a:r>
              <a:rPr lang="en-US" altLang="en-US" sz="4000" smtClean="0"/>
              <a:t>Your Rights Under the Act</a:t>
            </a:r>
          </a:p>
        </p:txBody>
      </p:sp>
      <p:sp>
        <p:nvSpPr>
          <p:cNvPr id="41988" name="Rectangle 3"/>
          <p:cNvSpPr>
            <a:spLocks noGrp="1" noRot="1" noChangeArrowheads="1"/>
          </p:cNvSpPr>
          <p:nvPr>
            <p:ph type="body" idx="1"/>
          </p:nvPr>
        </p:nvSpPr>
        <p:spPr/>
        <p:txBody>
          <a:bodyPr/>
          <a:lstStyle/>
          <a:p>
            <a:pPr eaLnBrk="1" hangingPunct="1"/>
            <a:r>
              <a:rPr lang="en-US" altLang="en-US" smtClean="0"/>
              <a:t>If an employee feels his/her concerns were not appropriately addressed by NYU Winthrop, he/she has the right to raise the concern with the Federal Government under the False Claims Act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p:txBody>
          <a:bodyPr/>
          <a:lstStyle/>
          <a:p>
            <a:pPr>
              <a:lnSpc>
                <a:spcPct val="90000"/>
              </a:lnSpc>
              <a:spcBef>
                <a:spcPct val="0"/>
              </a:spcBef>
            </a:pPr>
            <a:r>
              <a:rPr lang="en-US" altLang="en-US" sz="2800" smtClean="0"/>
              <a:t>Criminal statute which provides penalties for individuals or entities that </a:t>
            </a:r>
            <a:r>
              <a:rPr lang="en-US" altLang="en-US" sz="2800" b="1" smtClean="0"/>
              <a:t>knowingly </a:t>
            </a:r>
            <a:r>
              <a:rPr lang="en-US" altLang="en-US" sz="2800" smtClean="0"/>
              <a:t>and willfully offer, pay, solicit or receive remuneration in order to induce business.</a:t>
            </a:r>
          </a:p>
          <a:p>
            <a:pPr>
              <a:lnSpc>
                <a:spcPct val="90000"/>
              </a:lnSpc>
              <a:spcBef>
                <a:spcPct val="0"/>
              </a:spcBef>
              <a:buFont typeface="Wingdings" pitchFamily="2" charset="2"/>
              <a:buNone/>
            </a:pPr>
            <a:endParaRPr lang="en-US" altLang="en-US" sz="2800" smtClean="0"/>
          </a:p>
          <a:p>
            <a:pPr>
              <a:lnSpc>
                <a:spcPct val="90000"/>
              </a:lnSpc>
              <a:spcBef>
                <a:spcPct val="0"/>
              </a:spcBef>
            </a:pPr>
            <a:r>
              <a:rPr lang="en-US" altLang="en-US" sz="2800" smtClean="0"/>
              <a:t>Remuneration includes but is not limited to:</a:t>
            </a:r>
            <a:endParaRPr lang="en-US" altLang="en-US" sz="2400" smtClean="0"/>
          </a:p>
          <a:p>
            <a:pPr lvl="1">
              <a:lnSpc>
                <a:spcPct val="90000"/>
              </a:lnSpc>
              <a:spcBef>
                <a:spcPct val="0"/>
              </a:spcBef>
            </a:pPr>
            <a:r>
              <a:rPr lang="en-US" altLang="en-US" sz="2400" smtClean="0"/>
              <a:t>Kickbacks</a:t>
            </a:r>
          </a:p>
          <a:p>
            <a:pPr lvl="1">
              <a:lnSpc>
                <a:spcPct val="90000"/>
              </a:lnSpc>
              <a:spcBef>
                <a:spcPct val="0"/>
              </a:spcBef>
            </a:pPr>
            <a:r>
              <a:rPr lang="en-US" altLang="en-US" sz="2400" smtClean="0"/>
              <a:t>Bribes And Rebates</a:t>
            </a:r>
          </a:p>
          <a:p>
            <a:pPr lvl="2">
              <a:lnSpc>
                <a:spcPct val="90000"/>
              </a:lnSpc>
              <a:spcBef>
                <a:spcPct val="0"/>
              </a:spcBef>
            </a:pPr>
            <a:r>
              <a:rPr lang="en-US" altLang="en-US" sz="2000" smtClean="0"/>
              <a:t>Made directly or indirectly</a:t>
            </a:r>
          </a:p>
          <a:p>
            <a:pPr lvl="2">
              <a:lnSpc>
                <a:spcPct val="90000"/>
              </a:lnSpc>
              <a:spcBef>
                <a:spcPct val="0"/>
              </a:spcBef>
            </a:pPr>
            <a:r>
              <a:rPr lang="en-US" altLang="en-US" sz="2000" smtClean="0"/>
              <a:t>Overtly or covertly</a:t>
            </a:r>
          </a:p>
          <a:p>
            <a:pPr lvl="2">
              <a:lnSpc>
                <a:spcPct val="90000"/>
              </a:lnSpc>
              <a:spcBef>
                <a:spcPct val="0"/>
              </a:spcBef>
            </a:pPr>
            <a:r>
              <a:rPr lang="en-US" altLang="en-US" sz="2000" smtClean="0"/>
              <a:t>In cash or in kind</a:t>
            </a:r>
          </a:p>
          <a:p>
            <a:endParaRPr lang="en-US" altLang="en-US" smtClean="0"/>
          </a:p>
        </p:txBody>
      </p:sp>
      <p:sp>
        <p:nvSpPr>
          <p:cNvPr id="44035" name="Slide Number Placeholder 2"/>
          <p:cNvSpPr>
            <a:spLocks noGrp="1"/>
          </p:cNvSpPr>
          <p:nvPr>
            <p:ph type="sldNum" sz="quarter" idx="12"/>
          </p:nvPr>
        </p:nvSpPr>
        <p:spPr>
          <a:noFill/>
          <a:ln>
            <a:miter lim="800000"/>
            <a:headEnd/>
            <a:tailEnd/>
          </a:ln>
        </p:spPr>
        <p:txBody>
          <a:bodyPr/>
          <a:lstStyle/>
          <a:p>
            <a:fld id="{130A37F5-CA3F-43F0-9DA4-A63C61079416}" type="slidenum">
              <a:rPr lang="en-US" altLang="en-US" smtClean="0"/>
              <a:pPr/>
              <a:t>28</a:t>
            </a:fld>
            <a:endParaRPr lang="en-US" altLang="en-US" smtClean="0"/>
          </a:p>
        </p:txBody>
      </p:sp>
      <p:sp>
        <p:nvSpPr>
          <p:cNvPr id="44036" name="Title 3"/>
          <p:cNvSpPr>
            <a:spLocks noGrp="1"/>
          </p:cNvSpPr>
          <p:nvPr>
            <p:ph type="title"/>
          </p:nvPr>
        </p:nvSpPr>
        <p:spPr>
          <a:xfrm>
            <a:off x="762000" y="1006475"/>
            <a:ext cx="7467600" cy="708025"/>
          </a:xfrm>
        </p:spPr>
        <p:txBody>
          <a:bodyPr/>
          <a:lstStyle/>
          <a:p>
            <a:r>
              <a:rPr lang="en-US" altLang="en-US" sz="4000" smtClean="0"/>
              <a:t>Anti-Kickback Statute</a:t>
            </a:r>
          </a:p>
        </p:txBody>
      </p:sp>
      <p:pic>
        <p:nvPicPr>
          <p:cNvPr id="44037" name="Picture 4" descr="MMj03238020000[1]"/>
          <p:cNvPicPr>
            <a:picLocks noChangeAspect="1" noChangeArrowheads="1" noCrop="1"/>
          </p:cNvPicPr>
          <p:nvPr/>
        </p:nvPicPr>
        <p:blipFill>
          <a:blip r:embed="rId2" cstate="print"/>
          <a:srcRect/>
          <a:stretch>
            <a:fillRect/>
          </a:stretch>
        </p:blipFill>
        <p:spPr bwMode="auto">
          <a:xfrm>
            <a:off x="5715000" y="4343400"/>
            <a:ext cx="1831975" cy="2084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3200400"/>
          </a:xfrm>
        </p:spPr>
        <p:txBody>
          <a:bodyPr>
            <a:normAutofit fontScale="85000" lnSpcReduction="10000"/>
          </a:bodyPr>
          <a:lstStyle/>
          <a:p>
            <a:pPr>
              <a:defRPr/>
            </a:pPr>
            <a:r>
              <a:rPr lang="en-US" sz="2800" dirty="0" smtClean="0">
                <a:solidFill>
                  <a:srgbClr val="6FB76F"/>
                </a:solidFill>
                <a:cs typeface="Tahoma" pitchFamily="34" charset="0"/>
              </a:rPr>
              <a:t>Cash for patients:</a:t>
            </a:r>
            <a:r>
              <a:rPr lang="en-US" sz="2800" dirty="0" smtClean="0">
                <a:cs typeface="Tahoma" pitchFamily="34" charset="0"/>
              </a:rPr>
              <a:t> giving cash in exchange for the referral of patients covered by a Federal Health Care program.</a:t>
            </a:r>
            <a:endParaRPr lang="en-US" sz="2800" dirty="0" smtClean="0">
              <a:latin typeface="Arial" charset="0"/>
            </a:endParaRPr>
          </a:p>
          <a:p>
            <a:pPr>
              <a:defRPr/>
            </a:pPr>
            <a:r>
              <a:rPr lang="en-US" sz="2800" dirty="0" smtClean="0">
                <a:solidFill>
                  <a:srgbClr val="50A050"/>
                </a:solidFill>
                <a:cs typeface="Tahoma" pitchFamily="34" charset="0"/>
              </a:rPr>
              <a:t>Waivers of co-pays and deductibles:</a:t>
            </a:r>
            <a:r>
              <a:rPr lang="en-US" sz="2800" dirty="0" smtClean="0">
                <a:cs typeface="Tahoma" pitchFamily="34" charset="0"/>
              </a:rPr>
              <a:t> The routine waiver of Medicare Part B co-payments and deductibles violates the Anti-Kickback Statute.</a:t>
            </a:r>
          </a:p>
          <a:p>
            <a:pPr>
              <a:defRPr/>
            </a:pPr>
            <a:r>
              <a:rPr lang="en-US" sz="2800" dirty="0" smtClean="0">
                <a:solidFill>
                  <a:srgbClr val="50A050"/>
                </a:solidFill>
                <a:cs typeface="Tahoma" pitchFamily="34" charset="0"/>
              </a:rPr>
              <a:t>Medical Director agreements: </a:t>
            </a:r>
            <a:r>
              <a:rPr lang="en-US" sz="2800" dirty="0" smtClean="0">
                <a:cs typeface="Tahoma" pitchFamily="34" charset="0"/>
              </a:rPr>
              <a:t>Compensation paid for referrals covered by a Federal health care program.</a:t>
            </a:r>
            <a:endParaRPr lang="en-US" sz="2800" dirty="0" smtClean="0">
              <a:latin typeface="Arial" charset="0"/>
            </a:endParaRPr>
          </a:p>
          <a:p>
            <a:pPr>
              <a:defRPr/>
            </a:pPr>
            <a:endParaRPr lang="en-US" dirty="0" smtClean="0">
              <a:latin typeface="Arial" charset="0"/>
            </a:endParaRPr>
          </a:p>
          <a:p>
            <a:pPr>
              <a:buFont typeface="Wingdings" pitchFamily="2" charset="2"/>
              <a:buNone/>
              <a:defRPr/>
            </a:pPr>
            <a:endParaRPr lang="en-US" dirty="0"/>
          </a:p>
        </p:txBody>
      </p:sp>
      <p:sp>
        <p:nvSpPr>
          <p:cNvPr id="45059" name="Slide Number Placeholder 2"/>
          <p:cNvSpPr>
            <a:spLocks noGrp="1"/>
          </p:cNvSpPr>
          <p:nvPr>
            <p:ph type="sldNum" sz="quarter" idx="12"/>
          </p:nvPr>
        </p:nvSpPr>
        <p:spPr>
          <a:noFill/>
          <a:ln>
            <a:miter lim="800000"/>
            <a:headEnd/>
            <a:tailEnd/>
          </a:ln>
        </p:spPr>
        <p:txBody>
          <a:bodyPr/>
          <a:lstStyle/>
          <a:p>
            <a:fld id="{F81B9191-A54A-45CC-81C3-53CF6CE2F61A}" type="slidenum">
              <a:rPr lang="en-US" altLang="en-US" smtClean="0"/>
              <a:pPr/>
              <a:t>29</a:t>
            </a:fld>
            <a:endParaRPr lang="en-US" altLang="en-US" smtClean="0"/>
          </a:p>
        </p:txBody>
      </p:sp>
      <p:sp>
        <p:nvSpPr>
          <p:cNvPr id="45060" name="Title 3"/>
          <p:cNvSpPr>
            <a:spLocks noGrp="1"/>
          </p:cNvSpPr>
          <p:nvPr>
            <p:ph type="title"/>
          </p:nvPr>
        </p:nvSpPr>
        <p:spPr>
          <a:xfrm>
            <a:off x="782638" y="533400"/>
            <a:ext cx="8991600" cy="1143000"/>
          </a:xfrm>
        </p:spPr>
        <p:txBody>
          <a:bodyPr/>
          <a:lstStyle/>
          <a:p>
            <a:r>
              <a:rPr lang="en-US" altLang="en-US" sz="4000" smtClean="0"/>
              <a:t>Examples of </a:t>
            </a:r>
            <a:br>
              <a:rPr lang="en-US" altLang="en-US" sz="4000" smtClean="0"/>
            </a:br>
            <a:r>
              <a:rPr lang="en-US" altLang="en-US" sz="4000" smtClean="0"/>
              <a:t>Anti-Kickback Violations</a:t>
            </a:r>
          </a:p>
        </p:txBody>
      </p:sp>
      <p:pic>
        <p:nvPicPr>
          <p:cNvPr id="45061" name="Picture 4" descr="BD04896_"/>
          <p:cNvPicPr>
            <a:picLocks noChangeAspect="1" noChangeArrowheads="1"/>
          </p:cNvPicPr>
          <p:nvPr/>
        </p:nvPicPr>
        <p:blipFill>
          <a:blip r:embed="rId2" cstate="print"/>
          <a:srcRect/>
          <a:stretch>
            <a:fillRect/>
          </a:stretch>
        </p:blipFill>
        <p:spPr bwMode="auto">
          <a:xfrm>
            <a:off x="4332288" y="381000"/>
            <a:ext cx="762000" cy="684213"/>
          </a:xfrm>
          <a:prstGeom prst="rect">
            <a:avLst/>
          </a:prstGeom>
          <a:noFill/>
          <a:ln w="9525">
            <a:noFill/>
            <a:miter lim="800000"/>
            <a:headEnd/>
            <a:tailEnd/>
          </a:ln>
        </p:spPr>
      </p:pic>
      <p:pic>
        <p:nvPicPr>
          <p:cNvPr id="45062" name="Picture 5" descr="j0240345"/>
          <p:cNvPicPr>
            <a:picLocks noChangeAspect="1" noChangeArrowheads="1"/>
          </p:cNvPicPr>
          <p:nvPr/>
        </p:nvPicPr>
        <p:blipFill>
          <a:blip r:embed="rId3" cstate="print"/>
          <a:srcRect/>
          <a:stretch>
            <a:fillRect/>
          </a:stretch>
        </p:blipFill>
        <p:spPr bwMode="auto">
          <a:xfrm>
            <a:off x="3827463" y="5105400"/>
            <a:ext cx="1773237" cy="1066800"/>
          </a:xfrm>
          <a:prstGeom prst="rect">
            <a:avLst/>
          </a:prstGeom>
          <a:noFill/>
          <a:ln w="9525">
            <a:noFill/>
            <a:miter lim="800000"/>
            <a:headEnd/>
            <a:tailEnd/>
          </a:ln>
        </p:spPr>
      </p:pic>
      <p:sp>
        <p:nvSpPr>
          <p:cNvPr id="45063" name="Line 5"/>
          <p:cNvSpPr>
            <a:spLocks noChangeShapeType="1"/>
          </p:cNvSpPr>
          <p:nvPr/>
        </p:nvSpPr>
        <p:spPr bwMode="auto">
          <a:xfrm flipH="1">
            <a:off x="3487738" y="5105400"/>
            <a:ext cx="2112962" cy="1143000"/>
          </a:xfrm>
          <a:prstGeom prst="line">
            <a:avLst/>
          </a:prstGeom>
          <a:noFill/>
          <a:ln w="57150">
            <a:solidFill>
              <a:srgbClr val="FF33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miter lim="800000"/>
            <a:headEnd/>
            <a:tailEnd/>
          </a:ln>
        </p:spPr>
        <p:txBody>
          <a:bodyPr/>
          <a:lstStyle/>
          <a:p>
            <a:fld id="{F690A057-817D-4875-8167-DB4BF6BC2CCA}" type="slidenum">
              <a:rPr lang="en-US" altLang="en-US" smtClean="0">
                <a:solidFill>
                  <a:srgbClr val="000000"/>
                </a:solidFill>
              </a:rPr>
              <a:pPr/>
              <a:t>3</a:t>
            </a:fld>
            <a:endParaRPr lang="en-US" altLang="en-US" smtClean="0">
              <a:solidFill>
                <a:srgbClr val="000000"/>
              </a:solidFill>
            </a:endParaRPr>
          </a:p>
        </p:txBody>
      </p:sp>
      <p:sp>
        <p:nvSpPr>
          <p:cNvPr id="10243" name="Rectangle 2"/>
          <p:cNvSpPr>
            <a:spLocks noGrp="1" noRot="1" noChangeArrowheads="1"/>
          </p:cNvSpPr>
          <p:nvPr>
            <p:ph type="title"/>
          </p:nvPr>
        </p:nvSpPr>
        <p:spPr>
          <a:xfrm>
            <a:off x="762000" y="1006475"/>
            <a:ext cx="7467600" cy="708025"/>
          </a:xfrm>
        </p:spPr>
        <p:txBody>
          <a:bodyPr/>
          <a:lstStyle/>
          <a:p>
            <a:pPr eaLnBrk="1" hangingPunct="1"/>
            <a:r>
              <a:rPr lang="en-US" altLang="en-US" sz="4000" smtClean="0"/>
              <a:t>Patient Rights</a:t>
            </a:r>
          </a:p>
        </p:txBody>
      </p:sp>
      <p:sp>
        <p:nvSpPr>
          <p:cNvPr id="68611" name="Rectangle 3"/>
          <p:cNvSpPr>
            <a:spLocks noGrp="1" noRot="1" noChangeArrowheads="1"/>
          </p:cNvSpPr>
          <p:nvPr>
            <p:ph type="body" idx="1"/>
          </p:nvPr>
        </p:nvSpPr>
        <p:spPr>
          <a:xfrm>
            <a:off x="685800" y="1828800"/>
            <a:ext cx="7997825" cy="4238625"/>
          </a:xfrm>
        </p:spPr>
        <p:txBody>
          <a:bodyPr>
            <a:normAutofit fontScale="70000" lnSpcReduction="20000"/>
          </a:bodyPr>
          <a:lstStyle/>
          <a:p>
            <a:pPr eaLnBrk="1" hangingPunct="1">
              <a:lnSpc>
                <a:spcPct val="110000"/>
              </a:lnSpc>
              <a:spcAft>
                <a:spcPts val="600"/>
              </a:spcAft>
              <a:defRPr/>
            </a:pPr>
            <a:r>
              <a:rPr lang="en-US" sz="2800" dirty="0" smtClean="0"/>
              <a:t>Under HIPAA, patients have the following rights:</a:t>
            </a:r>
          </a:p>
          <a:p>
            <a:pPr lvl="1" eaLnBrk="1" hangingPunct="1">
              <a:lnSpc>
                <a:spcPct val="110000"/>
              </a:lnSpc>
              <a:spcAft>
                <a:spcPts val="600"/>
              </a:spcAft>
              <a:defRPr/>
            </a:pPr>
            <a:r>
              <a:rPr lang="en-US" sz="2400" dirty="0" smtClean="0"/>
              <a:t>To request that the Hospital </a:t>
            </a:r>
            <a:r>
              <a:rPr lang="en-US" sz="2400" u="sng" dirty="0" smtClean="0"/>
              <a:t>limit</a:t>
            </a:r>
            <a:r>
              <a:rPr lang="en-US" sz="2400" dirty="0" smtClean="0"/>
              <a:t> its use and disclosure of their PHI;</a:t>
            </a:r>
          </a:p>
          <a:p>
            <a:pPr lvl="1" eaLnBrk="1" hangingPunct="1">
              <a:lnSpc>
                <a:spcPct val="110000"/>
              </a:lnSpc>
              <a:spcAft>
                <a:spcPts val="600"/>
              </a:spcAft>
              <a:defRPr/>
            </a:pPr>
            <a:r>
              <a:rPr lang="en-US" sz="2400" dirty="0" smtClean="0"/>
              <a:t>To receive communications by </a:t>
            </a:r>
            <a:r>
              <a:rPr lang="en-US" sz="2400" u="sng" dirty="0" smtClean="0"/>
              <a:t>alternative means</a:t>
            </a:r>
            <a:r>
              <a:rPr lang="en-US" sz="2400" dirty="0" smtClean="0"/>
              <a:t> (e.g</a:t>
            </a:r>
            <a:r>
              <a:rPr lang="en-US" sz="2400" i="1" dirty="0" smtClean="0"/>
              <a:t>.</a:t>
            </a:r>
            <a:r>
              <a:rPr lang="en-US" sz="2400" dirty="0" smtClean="0"/>
              <a:t>, e-mail or </a:t>
            </a:r>
            <a:r>
              <a:rPr lang="en-US" sz="2400" dirty="0" smtClean="0">
                <a:solidFill>
                  <a:schemeClr val="accent4">
                    <a:lumMod val="95000"/>
                    <a:lumOff val="5000"/>
                  </a:schemeClr>
                </a:solidFill>
              </a:rPr>
              <a:t>fax</a:t>
            </a:r>
            <a:r>
              <a:rPr lang="en-US" sz="2400" dirty="0" smtClean="0"/>
              <a:t>), or sent to </a:t>
            </a:r>
            <a:r>
              <a:rPr lang="en-US" sz="2400" u="sng" dirty="0" smtClean="0"/>
              <a:t>alternative locations</a:t>
            </a:r>
            <a:r>
              <a:rPr lang="en-US" sz="2400" dirty="0" smtClean="0"/>
              <a:t> (where reasonable);</a:t>
            </a:r>
          </a:p>
          <a:p>
            <a:pPr lvl="1" eaLnBrk="1" hangingPunct="1">
              <a:lnSpc>
                <a:spcPct val="110000"/>
              </a:lnSpc>
              <a:spcAft>
                <a:spcPts val="600"/>
              </a:spcAft>
              <a:defRPr/>
            </a:pPr>
            <a:r>
              <a:rPr lang="en-US" sz="2400" dirty="0" smtClean="0"/>
              <a:t>To </a:t>
            </a:r>
            <a:r>
              <a:rPr lang="en-US" sz="2400" u="sng" dirty="0" smtClean="0"/>
              <a:t>access</a:t>
            </a:r>
            <a:r>
              <a:rPr lang="en-US" sz="2400" dirty="0" smtClean="0"/>
              <a:t> their PHI;</a:t>
            </a:r>
          </a:p>
          <a:p>
            <a:pPr lvl="1" eaLnBrk="1" hangingPunct="1">
              <a:lnSpc>
                <a:spcPct val="110000"/>
              </a:lnSpc>
              <a:spcAft>
                <a:spcPts val="600"/>
              </a:spcAft>
              <a:defRPr/>
            </a:pPr>
            <a:r>
              <a:rPr lang="en-US" sz="2400" dirty="0" smtClean="0"/>
              <a:t>To request </a:t>
            </a:r>
            <a:r>
              <a:rPr lang="en-US" sz="2400" u="sng" dirty="0" smtClean="0"/>
              <a:t>amendments</a:t>
            </a:r>
            <a:r>
              <a:rPr lang="en-US" sz="2400" dirty="0" smtClean="0"/>
              <a:t> to their PHI; and</a:t>
            </a:r>
          </a:p>
          <a:p>
            <a:pPr lvl="1" eaLnBrk="1" hangingPunct="1">
              <a:lnSpc>
                <a:spcPct val="110000"/>
              </a:lnSpc>
              <a:spcAft>
                <a:spcPts val="600"/>
              </a:spcAft>
              <a:defRPr/>
            </a:pPr>
            <a:r>
              <a:rPr lang="en-US" sz="2400" dirty="0" smtClean="0"/>
              <a:t>To receive an </a:t>
            </a:r>
            <a:r>
              <a:rPr lang="en-US" sz="2400" u="sng" dirty="0" smtClean="0"/>
              <a:t>accounting</a:t>
            </a:r>
            <a:r>
              <a:rPr lang="en-US" sz="2400" dirty="0" smtClean="0"/>
              <a:t> of certain disclosures of PHI</a:t>
            </a:r>
          </a:p>
          <a:p>
            <a:pPr lvl="1" eaLnBrk="1" hangingPunct="1">
              <a:lnSpc>
                <a:spcPct val="110000"/>
              </a:lnSpc>
              <a:spcAft>
                <a:spcPts val="600"/>
              </a:spcAft>
              <a:defRPr/>
            </a:pPr>
            <a:r>
              <a:rPr lang="en-US" sz="2400" dirty="0" smtClean="0">
                <a:solidFill>
                  <a:schemeClr val="accent4">
                    <a:lumMod val="95000"/>
                    <a:lumOff val="5000"/>
                  </a:schemeClr>
                </a:solidFill>
              </a:rPr>
              <a:t>To receive a </a:t>
            </a:r>
            <a:r>
              <a:rPr lang="en-US" sz="2400" u="sng" dirty="0" smtClean="0">
                <a:solidFill>
                  <a:schemeClr val="accent4">
                    <a:lumMod val="95000"/>
                    <a:lumOff val="5000"/>
                  </a:schemeClr>
                </a:solidFill>
              </a:rPr>
              <a:t>notice</a:t>
            </a:r>
            <a:r>
              <a:rPr lang="en-US" sz="2400" dirty="0" smtClean="0">
                <a:solidFill>
                  <a:schemeClr val="accent4">
                    <a:lumMod val="95000"/>
                    <a:lumOff val="5000"/>
                  </a:schemeClr>
                </a:solidFill>
              </a:rPr>
              <a:t> of the privacy practices of the Hospital</a:t>
            </a:r>
          </a:p>
          <a:p>
            <a:pPr lvl="1" eaLnBrk="1" hangingPunct="1">
              <a:lnSpc>
                <a:spcPct val="110000"/>
              </a:lnSpc>
              <a:spcAft>
                <a:spcPts val="600"/>
              </a:spcAft>
              <a:buFont typeface="Wingdings" pitchFamily="2" charset="2"/>
              <a:buNone/>
              <a:defRPr/>
            </a:pPr>
            <a:endParaRPr lang="en-US" sz="2400" dirty="0" smtClean="0"/>
          </a:p>
          <a:p>
            <a:pPr lvl="1" eaLnBrk="1" hangingPunct="1">
              <a:lnSpc>
                <a:spcPct val="110000"/>
              </a:lnSpc>
              <a:spcAft>
                <a:spcPts val="600"/>
              </a:spcAft>
              <a:buFont typeface="Wingdings" pitchFamily="2" charset="2"/>
              <a:buNone/>
              <a:defRPr/>
            </a:pPr>
            <a:r>
              <a:rPr lang="en-US" sz="2400" b="1" dirty="0" smtClean="0"/>
              <a:t>Note:  This is not an all inclusive list of Rights</a:t>
            </a:r>
          </a:p>
        </p:txBody>
      </p:sp>
      <p:pic>
        <p:nvPicPr>
          <p:cNvPr id="10245" name="Picture 4" descr="MCj03517000000[1]"/>
          <p:cNvPicPr>
            <a:picLocks noChangeAspect="1" noChangeArrowheads="1"/>
          </p:cNvPicPr>
          <p:nvPr/>
        </p:nvPicPr>
        <p:blipFill>
          <a:blip r:embed="rId2" cstate="print"/>
          <a:srcRect/>
          <a:stretch>
            <a:fillRect/>
          </a:stretch>
        </p:blipFill>
        <p:spPr bwMode="auto">
          <a:xfrm rot="277931">
            <a:off x="5465763" y="201613"/>
            <a:ext cx="1295400" cy="1425575"/>
          </a:xfrm>
          <a:prstGeom prst="rect">
            <a:avLst/>
          </a:prstGeom>
          <a:noFill/>
          <a:ln w="9525">
            <a:noFill/>
            <a:miter lim="800000"/>
            <a:headEnd/>
            <a:tailEnd/>
          </a:ln>
        </p:spPr>
      </p:pic>
    </p:spTree>
    <p:extLst>
      <p:ext uri="{BB962C8B-B14F-4D97-AF65-F5344CB8AC3E}">
        <p14:creationId xmlns:p14="http://schemas.microsoft.com/office/powerpoint/2010/main" val="29264638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3886200"/>
          </a:xfrm>
        </p:spPr>
        <p:txBody>
          <a:bodyPr>
            <a:normAutofit fontScale="70000" lnSpcReduction="20000"/>
          </a:bodyPr>
          <a:lstStyle/>
          <a:p>
            <a:pPr>
              <a:defRPr/>
            </a:pPr>
            <a:r>
              <a:rPr lang="en-US" dirty="0" smtClean="0"/>
              <a:t>Federal law prevents hospitals from rejecting patients, refusing to treat them, or transferring them to other hospitals because of their inability to pay.</a:t>
            </a:r>
          </a:p>
          <a:p>
            <a:pPr>
              <a:defRPr/>
            </a:pPr>
            <a:endParaRPr lang="en-US" dirty="0" smtClean="0"/>
          </a:p>
          <a:p>
            <a:pPr>
              <a:defRPr/>
            </a:pPr>
            <a:r>
              <a:rPr lang="en-US" dirty="0" smtClean="0">
                <a:cs typeface="Arial" charset="0"/>
              </a:rPr>
              <a:t>Anyone presenting to the </a:t>
            </a:r>
            <a:r>
              <a:rPr lang="en-US" b="1" dirty="0" smtClean="0">
                <a:cs typeface="Arial" charset="0"/>
              </a:rPr>
              <a:t>ED</a:t>
            </a:r>
            <a:r>
              <a:rPr lang="en-US" dirty="0" smtClean="0">
                <a:cs typeface="Arial" charset="0"/>
              </a:rPr>
              <a:t> or </a:t>
            </a:r>
            <a:r>
              <a:rPr lang="en-US" b="1" dirty="0" smtClean="0">
                <a:cs typeface="Arial" charset="0"/>
              </a:rPr>
              <a:t>hospital property </a:t>
            </a:r>
            <a:r>
              <a:rPr lang="en-US" dirty="0" smtClean="0">
                <a:cs typeface="Arial" charset="0"/>
              </a:rPr>
              <a:t>requesting treatment for an </a:t>
            </a:r>
            <a:r>
              <a:rPr lang="en-US" i="1" dirty="0" smtClean="0">
                <a:cs typeface="Arial" charset="0"/>
              </a:rPr>
              <a:t>emergency medical condition (EMC) </a:t>
            </a:r>
            <a:r>
              <a:rPr lang="en-US" dirty="0" smtClean="0">
                <a:cs typeface="Arial" charset="0"/>
              </a:rPr>
              <a:t>is entitled to a </a:t>
            </a:r>
            <a:r>
              <a:rPr lang="en-US" i="1" dirty="0" smtClean="0">
                <a:cs typeface="Arial" charset="0"/>
              </a:rPr>
              <a:t>medical screening examination (MSE) </a:t>
            </a:r>
            <a:r>
              <a:rPr lang="en-US" dirty="0" smtClean="0">
                <a:cs typeface="Arial" charset="0"/>
              </a:rPr>
              <a:t>by a qualified practitioner (MD, PA, NP).  </a:t>
            </a:r>
          </a:p>
          <a:p>
            <a:pPr>
              <a:defRPr/>
            </a:pPr>
            <a:endParaRPr lang="en-US" dirty="0" smtClean="0">
              <a:cs typeface="Arial" charset="0"/>
            </a:endParaRPr>
          </a:p>
          <a:p>
            <a:pPr>
              <a:defRPr/>
            </a:pPr>
            <a:r>
              <a:rPr lang="en-US" dirty="0" smtClean="0">
                <a:cs typeface="Arial" charset="0"/>
              </a:rPr>
              <a:t>Triage is not considered a MSE</a:t>
            </a:r>
          </a:p>
          <a:p>
            <a:pPr>
              <a:buFont typeface="Wingdings" pitchFamily="2" charset="2"/>
              <a:buNone/>
              <a:defRPr/>
            </a:pPr>
            <a:endParaRPr lang="en-US" i="1" dirty="0" smtClean="0">
              <a:cs typeface="Arial" charset="0"/>
            </a:endParaRPr>
          </a:p>
        </p:txBody>
      </p:sp>
      <p:sp>
        <p:nvSpPr>
          <p:cNvPr id="47107" name="Slide Number Placeholder 2"/>
          <p:cNvSpPr>
            <a:spLocks noGrp="1"/>
          </p:cNvSpPr>
          <p:nvPr>
            <p:ph type="sldNum" sz="quarter" idx="12"/>
          </p:nvPr>
        </p:nvSpPr>
        <p:spPr>
          <a:noFill/>
          <a:ln>
            <a:miter lim="800000"/>
            <a:headEnd/>
            <a:tailEnd/>
          </a:ln>
        </p:spPr>
        <p:txBody>
          <a:bodyPr/>
          <a:lstStyle/>
          <a:p>
            <a:fld id="{0D35676D-A3E6-4F84-BB14-C506252FDF4F}" type="slidenum">
              <a:rPr lang="en-US" altLang="en-US" smtClean="0"/>
              <a:pPr/>
              <a:t>30</a:t>
            </a:fld>
            <a:endParaRPr lang="en-US" altLang="en-US" smtClean="0"/>
          </a:p>
        </p:txBody>
      </p:sp>
      <p:sp>
        <p:nvSpPr>
          <p:cNvPr id="47108" name="Title 3"/>
          <p:cNvSpPr>
            <a:spLocks noGrp="1"/>
          </p:cNvSpPr>
          <p:nvPr>
            <p:ph type="title"/>
          </p:nvPr>
        </p:nvSpPr>
        <p:spPr>
          <a:xfrm>
            <a:off x="685800" y="533400"/>
            <a:ext cx="8458200" cy="1143000"/>
          </a:xfrm>
        </p:spPr>
        <p:txBody>
          <a:bodyPr/>
          <a:lstStyle/>
          <a:p>
            <a:r>
              <a:rPr lang="en-US" altLang="en-US" sz="3600" smtClean="0"/>
              <a:t>Emergency Medical </a:t>
            </a:r>
            <a:br>
              <a:rPr lang="en-US" altLang="en-US" sz="3600" smtClean="0"/>
            </a:br>
            <a:r>
              <a:rPr lang="en-US" altLang="en-US" sz="3600" smtClean="0"/>
              <a:t>Treatment and Labor Act (EMTALA)</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762000" y="533400"/>
            <a:ext cx="7315200" cy="1143000"/>
          </a:xfrm>
        </p:spPr>
        <p:txBody>
          <a:bodyPr/>
          <a:lstStyle/>
          <a:p>
            <a:r>
              <a:rPr lang="en-US" altLang="en-US" sz="4000" smtClean="0"/>
              <a:t>Result of the medical screening exam (MSE)</a:t>
            </a:r>
          </a:p>
        </p:txBody>
      </p:sp>
      <p:sp>
        <p:nvSpPr>
          <p:cNvPr id="3" name="Content Placeholder 2"/>
          <p:cNvSpPr>
            <a:spLocks noGrp="1"/>
          </p:cNvSpPr>
          <p:nvPr>
            <p:ph idx="1"/>
          </p:nvPr>
        </p:nvSpPr>
        <p:spPr>
          <a:xfrm>
            <a:off x="762000" y="1828800"/>
            <a:ext cx="8153400" cy="4572000"/>
          </a:xfrm>
        </p:spPr>
        <p:txBody>
          <a:bodyPr>
            <a:normAutofit fontScale="55000" lnSpcReduction="20000"/>
          </a:bodyPr>
          <a:lstStyle/>
          <a:p>
            <a:pPr>
              <a:defRPr/>
            </a:pPr>
            <a:r>
              <a:rPr lang="en-US" dirty="0" smtClean="0"/>
              <a:t>If an emergency medical condition exists, treatment must be provided until the emergency medical condition is </a:t>
            </a:r>
            <a:r>
              <a:rPr lang="en-US" b="1" dirty="0" smtClean="0"/>
              <a:t>resolved</a:t>
            </a:r>
            <a:r>
              <a:rPr lang="en-US" dirty="0" smtClean="0"/>
              <a:t> or </a:t>
            </a:r>
            <a:r>
              <a:rPr lang="en-US" b="1" dirty="0" smtClean="0"/>
              <a:t>stabilized.</a:t>
            </a:r>
            <a:endParaRPr lang="en-US" dirty="0" smtClean="0"/>
          </a:p>
          <a:p>
            <a:pPr>
              <a:defRPr/>
            </a:pPr>
            <a:endParaRPr lang="en-US" dirty="0" smtClean="0"/>
          </a:p>
          <a:p>
            <a:pPr>
              <a:spcAft>
                <a:spcPts val="600"/>
              </a:spcAft>
              <a:defRPr/>
            </a:pPr>
            <a:r>
              <a:rPr lang="en-US" dirty="0" smtClean="0"/>
              <a:t>If the hospital does not have the capability to treat the emergency medical condition, an </a:t>
            </a:r>
            <a:r>
              <a:rPr lang="en-US" b="1" dirty="0" smtClean="0"/>
              <a:t>"appropriate" transfer </a:t>
            </a:r>
            <a:r>
              <a:rPr lang="en-US" dirty="0" smtClean="0"/>
              <a:t>of the patient to another hospital must be done in accordance with the EMTALA provisions</a:t>
            </a:r>
            <a:r>
              <a:rPr lang="en-US" dirty="0"/>
              <a:t>:</a:t>
            </a:r>
            <a:endParaRPr lang="en-US" dirty="0" smtClean="0"/>
          </a:p>
          <a:p>
            <a:pPr lvl="1">
              <a:spcAft>
                <a:spcPts val="600"/>
              </a:spcAft>
              <a:tabLst>
                <a:tab pos="282575" algn="l"/>
              </a:tabLst>
              <a:defRPr/>
            </a:pPr>
            <a:r>
              <a:rPr lang="en-US" dirty="0"/>
              <a:t>Medical risks of transfer are outweighed by the benefits reflected on a signed consent to transfer form</a:t>
            </a:r>
          </a:p>
          <a:p>
            <a:pPr lvl="1">
              <a:buFont typeface="Wingdings" pitchFamily="2" charset="2"/>
              <a:buNone/>
              <a:tabLst>
                <a:tab pos="282575" algn="l"/>
              </a:tabLst>
              <a:defRPr/>
            </a:pPr>
            <a:endParaRPr lang="en-US" dirty="0"/>
          </a:p>
          <a:p>
            <a:pPr lvl="1">
              <a:tabLst>
                <a:tab pos="282575" algn="l"/>
              </a:tabLst>
              <a:defRPr/>
            </a:pPr>
            <a:r>
              <a:rPr lang="en-US" dirty="0"/>
              <a:t>Process is certified in writing by a physician</a:t>
            </a:r>
          </a:p>
          <a:p>
            <a:pPr lvl="1">
              <a:tabLst>
                <a:tab pos="282575" algn="l"/>
              </a:tabLst>
              <a:defRPr/>
            </a:pPr>
            <a:endParaRPr lang="en-US" dirty="0"/>
          </a:p>
          <a:p>
            <a:pPr lvl="1">
              <a:tabLst>
                <a:tab pos="282575" algn="l"/>
              </a:tabLst>
              <a:defRPr/>
            </a:pPr>
            <a:r>
              <a:rPr lang="en-US" dirty="0"/>
              <a:t>Receiving hospital agrees to accept the transfer and has the facilities to provide the necessary treatment </a:t>
            </a:r>
          </a:p>
          <a:p>
            <a:pPr lvl="1">
              <a:tabLst>
                <a:tab pos="282575" algn="l"/>
              </a:tabLst>
              <a:defRPr/>
            </a:pPr>
            <a:endParaRPr lang="en-US" dirty="0"/>
          </a:p>
          <a:p>
            <a:pPr lvl="1">
              <a:tabLst>
                <a:tab pos="282575" algn="l"/>
              </a:tabLst>
              <a:defRPr/>
            </a:pPr>
            <a:r>
              <a:rPr lang="en-US" dirty="0"/>
              <a:t>Patient is accompanied by copy of medical records</a:t>
            </a:r>
          </a:p>
          <a:p>
            <a:pPr lvl="1">
              <a:tabLst>
                <a:tab pos="282575" algn="l"/>
              </a:tabLst>
              <a:defRPr/>
            </a:pPr>
            <a:endParaRPr lang="en-US" dirty="0"/>
          </a:p>
          <a:p>
            <a:pPr lvl="1">
              <a:tabLst>
                <a:tab pos="282575" algn="l"/>
              </a:tabLst>
              <a:defRPr/>
            </a:pPr>
            <a:r>
              <a:rPr lang="en-US" dirty="0"/>
              <a:t>Use of qualified personnel and equipment during transfer</a:t>
            </a:r>
          </a:p>
          <a:p>
            <a:pPr>
              <a:defRPr/>
            </a:pPr>
            <a:endParaRPr lang="en-US" dirty="0"/>
          </a:p>
        </p:txBody>
      </p:sp>
      <p:sp>
        <p:nvSpPr>
          <p:cNvPr id="48132" name="Slide Number Placeholder 3"/>
          <p:cNvSpPr>
            <a:spLocks noGrp="1"/>
          </p:cNvSpPr>
          <p:nvPr>
            <p:ph type="sldNum" sz="quarter" idx="12"/>
          </p:nvPr>
        </p:nvSpPr>
        <p:spPr>
          <a:noFill/>
          <a:ln>
            <a:miter lim="800000"/>
            <a:headEnd/>
            <a:tailEnd/>
          </a:ln>
        </p:spPr>
        <p:txBody>
          <a:bodyPr/>
          <a:lstStyle/>
          <a:p>
            <a:fld id="{82689811-FFD5-4BFF-BD2C-4DA5DD3BFA89}" type="slidenum">
              <a:rPr lang="en-US" altLang="en-US" smtClean="0"/>
              <a:pPr/>
              <a:t>31</a:t>
            </a:fld>
            <a:endParaRPr lang="en-US" alt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idx="1"/>
          </p:nvPr>
        </p:nvSpPr>
        <p:spPr>
          <a:xfrm>
            <a:off x="838200" y="1828800"/>
            <a:ext cx="8077200" cy="3886200"/>
          </a:xfrm>
        </p:spPr>
        <p:txBody>
          <a:bodyPr/>
          <a:lstStyle/>
          <a:p>
            <a:pPr>
              <a:spcAft>
                <a:spcPts val="1200"/>
              </a:spcAft>
            </a:pPr>
            <a:r>
              <a:rPr lang="en-US" altLang="en-US" sz="2400" smtClean="0"/>
              <a:t>“All Covered Personnel” should deal with vendors, suppliers, consultants and other third parties seeking to do or currently engaged in business with NYU Winthrop </a:t>
            </a:r>
            <a:r>
              <a:rPr lang="en-US" altLang="en-US" sz="2400" b="1" smtClean="0"/>
              <a:t>without any appearance of favor or preference based on personal considerations.”</a:t>
            </a:r>
          </a:p>
          <a:p>
            <a:pPr lvl="1">
              <a:lnSpc>
                <a:spcPct val="90000"/>
              </a:lnSpc>
              <a:spcAft>
                <a:spcPts val="1200"/>
              </a:spcAft>
            </a:pPr>
            <a:r>
              <a:rPr lang="en-US" altLang="en-US" sz="2000" b="1" i="1" smtClean="0"/>
              <a:t>Ex: Case Manager whose husband owns a DME Company</a:t>
            </a:r>
          </a:p>
          <a:p>
            <a:pPr lvl="1">
              <a:buFont typeface="Wingdings" pitchFamily="2" charset="2"/>
              <a:buNone/>
            </a:pPr>
            <a:endParaRPr lang="en-US" altLang="en-US" smtClean="0"/>
          </a:p>
        </p:txBody>
      </p:sp>
      <p:sp>
        <p:nvSpPr>
          <p:cNvPr id="50179" name="Slide Number Placeholder 2"/>
          <p:cNvSpPr>
            <a:spLocks noGrp="1"/>
          </p:cNvSpPr>
          <p:nvPr>
            <p:ph type="sldNum" sz="quarter" idx="12"/>
          </p:nvPr>
        </p:nvSpPr>
        <p:spPr>
          <a:noFill/>
          <a:ln>
            <a:miter lim="800000"/>
            <a:headEnd/>
            <a:tailEnd/>
          </a:ln>
        </p:spPr>
        <p:txBody>
          <a:bodyPr/>
          <a:lstStyle/>
          <a:p>
            <a:fld id="{5FCBA5AE-6F20-4A15-8819-9E800D28876A}" type="slidenum">
              <a:rPr lang="en-US" altLang="en-US" smtClean="0"/>
              <a:pPr/>
              <a:t>32</a:t>
            </a:fld>
            <a:endParaRPr lang="en-US" altLang="en-US" smtClean="0"/>
          </a:p>
        </p:txBody>
      </p:sp>
      <p:sp>
        <p:nvSpPr>
          <p:cNvPr id="50180" name="Title 3"/>
          <p:cNvSpPr>
            <a:spLocks noGrp="1"/>
          </p:cNvSpPr>
          <p:nvPr>
            <p:ph type="title"/>
          </p:nvPr>
        </p:nvSpPr>
        <p:spPr>
          <a:xfrm>
            <a:off x="914400" y="533400"/>
            <a:ext cx="7315200" cy="1143000"/>
          </a:xfrm>
        </p:spPr>
        <p:txBody>
          <a:bodyPr/>
          <a:lstStyle/>
          <a:p>
            <a:r>
              <a:rPr lang="en-US" altLang="en-US" sz="4000" smtClean="0"/>
              <a:t>NYU Winthrop Hospital’s Conflict of Interest Policy: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69900" indent="-469900">
              <a:lnSpc>
                <a:spcPct val="90000"/>
              </a:lnSpc>
              <a:defRPr/>
            </a:pPr>
            <a:r>
              <a:rPr lang="en-US" sz="2800" dirty="0" smtClean="0"/>
              <a:t>No employee shall be disciplined for raising in good faith a concern or problem to be addressed by management</a:t>
            </a:r>
          </a:p>
          <a:p>
            <a:pPr marL="469900" indent="-469900">
              <a:lnSpc>
                <a:spcPct val="90000"/>
              </a:lnSpc>
              <a:buFont typeface="Wingdings" pitchFamily="2" charset="2"/>
              <a:buNone/>
              <a:defRPr/>
            </a:pPr>
            <a:endParaRPr lang="en-US" sz="2800" dirty="0" smtClean="0"/>
          </a:p>
          <a:p>
            <a:pPr marL="469900" indent="-469900">
              <a:lnSpc>
                <a:spcPct val="90000"/>
              </a:lnSpc>
              <a:defRPr/>
            </a:pPr>
            <a:r>
              <a:rPr lang="en-US" sz="2800" dirty="0" smtClean="0"/>
              <a:t>Any act of retaliation against an employee who in good faith reports a violation of law, regulations, standards, or hospital policy is not permitted</a:t>
            </a:r>
          </a:p>
          <a:p>
            <a:pPr>
              <a:defRPr/>
            </a:pPr>
            <a:endParaRPr lang="en-US" dirty="0"/>
          </a:p>
        </p:txBody>
      </p:sp>
      <p:sp>
        <p:nvSpPr>
          <p:cNvPr id="51203" name="Slide Number Placeholder 2"/>
          <p:cNvSpPr>
            <a:spLocks noGrp="1"/>
          </p:cNvSpPr>
          <p:nvPr>
            <p:ph type="sldNum" sz="quarter" idx="12"/>
          </p:nvPr>
        </p:nvSpPr>
        <p:spPr>
          <a:noFill/>
          <a:ln>
            <a:miter lim="800000"/>
            <a:headEnd/>
            <a:tailEnd/>
          </a:ln>
        </p:spPr>
        <p:txBody>
          <a:bodyPr/>
          <a:lstStyle/>
          <a:p>
            <a:fld id="{9F62D525-F912-4807-B3E8-F555743CD4AE}" type="slidenum">
              <a:rPr lang="en-US" altLang="en-US" smtClean="0"/>
              <a:pPr/>
              <a:t>33</a:t>
            </a:fld>
            <a:endParaRPr lang="en-US" altLang="en-US" smtClean="0"/>
          </a:p>
        </p:txBody>
      </p:sp>
      <p:sp>
        <p:nvSpPr>
          <p:cNvPr id="51204" name="Title 3"/>
          <p:cNvSpPr>
            <a:spLocks noGrp="1"/>
          </p:cNvSpPr>
          <p:nvPr>
            <p:ph type="title"/>
          </p:nvPr>
        </p:nvSpPr>
        <p:spPr>
          <a:xfrm>
            <a:off x="762000" y="1006475"/>
            <a:ext cx="7467600" cy="708025"/>
          </a:xfrm>
        </p:spPr>
        <p:txBody>
          <a:bodyPr/>
          <a:lstStyle/>
          <a:p>
            <a:r>
              <a:rPr lang="en-US" altLang="en-US" sz="4000" smtClean="0"/>
              <a:t>Non-Retaliation Policy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4648200"/>
          </a:xfrm>
        </p:spPr>
        <p:txBody>
          <a:bodyPr>
            <a:normAutofit fontScale="55000" lnSpcReduction="20000"/>
          </a:bodyPr>
          <a:lstStyle/>
          <a:p>
            <a:pPr>
              <a:lnSpc>
                <a:spcPct val="120000"/>
              </a:lnSpc>
              <a:defRPr/>
            </a:pPr>
            <a:r>
              <a:rPr lang="en-US" dirty="0" smtClean="0"/>
              <a:t>Gifts of nominal value ($100.00 or less) that are tokens of appreciation are permitted.</a:t>
            </a:r>
          </a:p>
          <a:p>
            <a:pPr>
              <a:lnSpc>
                <a:spcPct val="120000"/>
              </a:lnSpc>
              <a:defRPr/>
            </a:pPr>
            <a:endParaRPr lang="en-US" dirty="0" smtClean="0"/>
          </a:p>
          <a:p>
            <a:pPr>
              <a:lnSpc>
                <a:spcPct val="120000"/>
              </a:lnSpc>
              <a:spcBef>
                <a:spcPct val="50000"/>
              </a:spcBef>
              <a:defRPr/>
            </a:pPr>
            <a:r>
              <a:rPr lang="en-US" dirty="0" smtClean="0"/>
              <a:t>Gifts of any value are prohibited under circumstances that could be inferred to induce the employee to act in an official capacity for their own benefit, and not solely for the benefit of the Hospital.</a:t>
            </a:r>
          </a:p>
          <a:p>
            <a:pPr>
              <a:lnSpc>
                <a:spcPct val="120000"/>
              </a:lnSpc>
              <a:spcBef>
                <a:spcPct val="50000"/>
              </a:spcBef>
              <a:defRPr/>
            </a:pPr>
            <a:endParaRPr lang="en-US" dirty="0" smtClean="0"/>
          </a:p>
          <a:p>
            <a:pPr>
              <a:lnSpc>
                <a:spcPct val="120000"/>
              </a:lnSpc>
              <a:spcBef>
                <a:spcPct val="50000"/>
              </a:spcBef>
              <a:defRPr/>
            </a:pPr>
            <a:r>
              <a:rPr lang="en-US" dirty="0" smtClean="0"/>
              <a:t>Cash may not be accepted under any circumstances; however, individuals wishing to make a donation to the hospital should be referred to the Development Office at 516-663-3398. </a:t>
            </a:r>
          </a:p>
          <a:p>
            <a:pPr lvl="1">
              <a:lnSpc>
                <a:spcPct val="120000"/>
              </a:lnSpc>
              <a:spcBef>
                <a:spcPct val="50000"/>
              </a:spcBef>
              <a:defRPr/>
            </a:pPr>
            <a:r>
              <a:rPr lang="en-US" dirty="0" smtClean="0"/>
              <a:t>i.e. general donations, or those interested in honoring an employee under the Grateful Patients and Families Program.</a:t>
            </a:r>
          </a:p>
        </p:txBody>
      </p:sp>
      <p:sp>
        <p:nvSpPr>
          <p:cNvPr id="52227" name="Slide Number Placeholder 2"/>
          <p:cNvSpPr>
            <a:spLocks noGrp="1"/>
          </p:cNvSpPr>
          <p:nvPr>
            <p:ph type="sldNum" sz="quarter" idx="12"/>
          </p:nvPr>
        </p:nvSpPr>
        <p:spPr>
          <a:noFill/>
          <a:ln>
            <a:miter lim="800000"/>
            <a:headEnd/>
            <a:tailEnd/>
          </a:ln>
        </p:spPr>
        <p:txBody>
          <a:bodyPr/>
          <a:lstStyle/>
          <a:p>
            <a:fld id="{4742B2C2-5472-43A3-A56F-987782B64074}" type="slidenum">
              <a:rPr lang="en-US" altLang="en-US" smtClean="0"/>
              <a:pPr/>
              <a:t>34</a:t>
            </a:fld>
            <a:endParaRPr lang="en-US" altLang="en-US" smtClean="0"/>
          </a:p>
        </p:txBody>
      </p:sp>
      <p:sp>
        <p:nvSpPr>
          <p:cNvPr id="52228" name="Title 3"/>
          <p:cNvSpPr>
            <a:spLocks noGrp="1"/>
          </p:cNvSpPr>
          <p:nvPr>
            <p:ph type="title"/>
          </p:nvPr>
        </p:nvSpPr>
        <p:spPr>
          <a:xfrm>
            <a:off x="685800" y="533400"/>
            <a:ext cx="8458200" cy="1143000"/>
          </a:xfrm>
        </p:spPr>
        <p:txBody>
          <a:bodyPr/>
          <a:lstStyle/>
          <a:p>
            <a:r>
              <a:rPr lang="en-US" altLang="en-US" sz="3600" smtClean="0"/>
              <a:t>Acceptance of Gifts </a:t>
            </a:r>
            <a:br>
              <a:rPr lang="en-US" altLang="en-US" sz="3600" smtClean="0"/>
            </a:br>
            <a:r>
              <a:rPr lang="en-US" altLang="en-US" sz="3600" smtClean="0"/>
              <a:t>(Gratuities, Loans or other Favors)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defRPr/>
            </a:pPr>
            <a:r>
              <a:rPr lang="en-US" dirty="0" smtClean="0"/>
              <a:t>HIPAA Privacy:</a:t>
            </a:r>
          </a:p>
          <a:p>
            <a:pPr lvl="1">
              <a:defRPr/>
            </a:pPr>
            <a:r>
              <a:rPr lang="en-US" dirty="0" smtClean="0"/>
              <a:t>Terry Lillis, Privacy Officer at 516-663-2003</a:t>
            </a:r>
          </a:p>
          <a:p>
            <a:pPr lvl="1">
              <a:defRPr/>
            </a:pPr>
            <a:r>
              <a:rPr lang="en-US" dirty="0" smtClean="0"/>
              <a:t>Raquel Malave, Privacy Manager at 516-663-1064</a:t>
            </a:r>
          </a:p>
          <a:p>
            <a:pPr marL="457200" lvl="1" indent="0">
              <a:buNone/>
              <a:defRPr/>
            </a:pPr>
            <a:endParaRPr lang="en-US" dirty="0" smtClean="0"/>
          </a:p>
          <a:p>
            <a:pPr>
              <a:defRPr/>
            </a:pPr>
            <a:r>
              <a:rPr lang="en-US" dirty="0" smtClean="0"/>
              <a:t>Compliance Concerns:</a:t>
            </a:r>
          </a:p>
          <a:p>
            <a:pPr lvl="1">
              <a:defRPr/>
            </a:pPr>
            <a:r>
              <a:rPr lang="en-US" dirty="0" smtClean="0"/>
              <a:t>Corporate Compliance Main Office at 516-663-8584; or</a:t>
            </a:r>
          </a:p>
          <a:p>
            <a:pPr lvl="1">
              <a:defRPr/>
            </a:pPr>
            <a:r>
              <a:rPr lang="en-US" dirty="0" smtClean="0"/>
              <a:t>Complete Compliance Form on Intranet</a:t>
            </a:r>
          </a:p>
          <a:p>
            <a:pPr lvl="1">
              <a:defRPr/>
            </a:pPr>
            <a:endParaRPr lang="en-US" dirty="0" smtClean="0"/>
          </a:p>
          <a:p>
            <a:pPr>
              <a:defRPr/>
            </a:pPr>
            <a:r>
              <a:rPr lang="en-US" dirty="0" smtClean="0"/>
              <a:t>Anonymous Hotline for All Compliance Concerns:</a:t>
            </a:r>
          </a:p>
          <a:p>
            <a:pPr lvl="1">
              <a:defRPr/>
            </a:pPr>
            <a:r>
              <a:rPr lang="en-US" dirty="0" smtClean="0"/>
              <a:t>516-663-9533</a:t>
            </a:r>
          </a:p>
        </p:txBody>
      </p:sp>
      <p:sp>
        <p:nvSpPr>
          <p:cNvPr id="53251" name="Slide Number Placeholder 2"/>
          <p:cNvSpPr>
            <a:spLocks noGrp="1"/>
          </p:cNvSpPr>
          <p:nvPr>
            <p:ph type="sldNum" sz="quarter" idx="12"/>
          </p:nvPr>
        </p:nvSpPr>
        <p:spPr>
          <a:noFill/>
          <a:ln>
            <a:miter lim="800000"/>
            <a:headEnd/>
            <a:tailEnd/>
          </a:ln>
        </p:spPr>
        <p:txBody>
          <a:bodyPr/>
          <a:lstStyle/>
          <a:p>
            <a:fld id="{EC19CAEE-2103-4FD6-BE07-4D48F37FAE00}" type="slidenum">
              <a:rPr lang="en-US" altLang="en-US" smtClean="0"/>
              <a:pPr/>
              <a:t>35</a:t>
            </a:fld>
            <a:endParaRPr lang="en-US" altLang="en-US" smtClean="0"/>
          </a:p>
        </p:txBody>
      </p:sp>
      <p:sp>
        <p:nvSpPr>
          <p:cNvPr id="53252" name="Title 3"/>
          <p:cNvSpPr>
            <a:spLocks noGrp="1"/>
          </p:cNvSpPr>
          <p:nvPr>
            <p:ph type="title"/>
          </p:nvPr>
        </p:nvSpPr>
        <p:spPr>
          <a:xfrm>
            <a:off x="762000" y="390525"/>
            <a:ext cx="8382000" cy="1323975"/>
          </a:xfrm>
        </p:spPr>
        <p:txBody>
          <a:bodyPr/>
          <a:lstStyle/>
          <a:p>
            <a:r>
              <a:rPr lang="en-US" altLang="en-US" sz="4000" smtClean="0"/>
              <a:t>Compliance Reporting Structure</a:t>
            </a:r>
          </a:p>
        </p:txBody>
      </p:sp>
      <p:pic>
        <p:nvPicPr>
          <p:cNvPr id="53253" name="Picture 4" descr="MCBS01872_0000[1]"/>
          <p:cNvPicPr>
            <a:picLocks noChangeAspect="1" noChangeArrowheads="1"/>
          </p:cNvPicPr>
          <p:nvPr/>
        </p:nvPicPr>
        <p:blipFill>
          <a:blip r:embed="rId2" cstate="print"/>
          <a:srcRect/>
          <a:stretch>
            <a:fillRect/>
          </a:stretch>
        </p:blipFill>
        <p:spPr bwMode="auto">
          <a:xfrm rot="400388">
            <a:off x="7749884" y="5092256"/>
            <a:ext cx="11430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2"/>
          <p:cNvSpPr>
            <a:spLocks noGrp="1"/>
          </p:cNvSpPr>
          <p:nvPr>
            <p:ph type="sldNum" sz="quarter" idx="12"/>
          </p:nvPr>
        </p:nvSpPr>
        <p:spPr>
          <a:noFill/>
          <a:ln>
            <a:miter lim="800000"/>
            <a:headEnd/>
            <a:tailEnd/>
          </a:ln>
        </p:spPr>
        <p:txBody>
          <a:bodyPr/>
          <a:lstStyle/>
          <a:p>
            <a:fld id="{F8B213F9-A3C4-451C-8B14-18B058EB05A9}" type="slidenum">
              <a:rPr lang="en-US" altLang="en-US" smtClean="0"/>
              <a:pPr/>
              <a:t>36</a:t>
            </a:fld>
            <a:endParaRPr lang="en-US" altLang="en-US" smtClean="0"/>
          </a:p>
        </p:txBody>
      </p:sp>
      <p:sp>
        <p:nvSpPr>
          <p:cNvPr id="54275" name="Title 3"/>
          <p:cNvSpPr>
            <a:spLocks noGrp="1"/>
          </p:cNvSpPr>
          <p:nvPr>
            <p:ph type="title"/>
          </p:nvPr>
        </p:nvSpPr>
        <p:spPr>
          <a:xfrm>
            <a:off x="762000" y="1006475"/>
            <a:ext cx="7467600" cy="708025"/>
          </a:xfrm>
        </p:spPr>
        <p:txBody>
          <a:bodyPr/>
          <a:lstStyle/>
          <a:p>
            <a:r>
              <a:rPr lang="en-US" altLang="en-US" sz="4000" smtClean="0"/>
              <a:t>Compliance</a:t>
            </a:r>
          </a:p>
        </p:txBody>
      </p:sp>
      <p:sp>
        <p:nvSpPr>
          <p:cNvPr id="5" name="WordArt 2"/>
          <p:cNvSpPr>
            <a:spLocks noGrp="1" noChangeArrowheads="1" noChangeShapeType="1" noTextEdit="1"/>
          </p:cNvSpPr>
          <p:nvPr/>
        </p:nvSpPr>
        <p:spPr bwMode="auto">
          <a:xfrm>
            <a:off x="1066800" y="2286000"/>
            <a:ext cx="6858000" cy="3276600"/>
          </a:xfrm>
          <a:prstGeom prst="rect">
            <a:avLst/>
          </a:prstGeom>
        </p:spPr>
        <p:txBody>
          <a:bodyPr wrap="none" fromWordArt="1">
            <a:scene3d>
              <a:camera prst="legacyPerspectiveFront">
                <a:rot lat="20519976" lon="1080000" rev="0"/>
              </a:camera>
              <a:lightRig rig="legacyHarsh2" dir="b"/>
            </a:scene3d>
            <a:sp3d extrusionH="430200" prstMaterial="legacyMatte">
              <a:bevelT w="13500" h="13500" prst="angle"/>
              <a:bevelB w="13500" h="13500" prst="angle"/>
              <a:extrusionClr>
                <a:srgbClr val="FF6600"/>
              </a:extrusionClr>
            </a:sp3d>
          </a:bodyPr>
          <a:lstStyle/>
          <a:p>
            <a:pPr algn="ctr">
              <a:defRPr/>
            </a:pPr>
            <a:r>
              <a:rPr lang="en-US" sz="8000" kern="10" dirty="0">
                <a:ln/>
                <a:gradFill rotWithShape="1">
                  <a:gsLst>
                    <a:gs pos="0">
                      <a:srgbClr val="FFE701"/>
                    </a:gs>
                    <a:gs pos="100000">
                      <a:srgbClr val="FE3E02"/>
                    </a:gs>
                  </a:gsLst>
                  <a:lin ang="5400000" scaled="1"/>
                </a:gradFill>
                <a:latin typeface="Impact"/>
              </a:rPr>
              <a:t>Begins with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miter lim="800000"/>
            <a:headEnd/>
            <a:tailEnd/>
          </a:ln>
        </p:spPr>
        <p:txBody>
          <a:bodyPr/>
          <a:lstStyle/>
          <a:p>
            <a:fld id="{6026C26E-3ABE-4FFA-9F15-6F06C1BB6423}" type="slidenum">
              <a:rPr lang="en-US" altLang="en-US" smtClean="0"/>
              <a:pPr/>
              <a:t>4</a:t>
            </a:fld>
            <a:endParaRPr lang="en-US" altLang="en-US" smtClean="0"/>
          </a:p>
        </p:txBody>
      </p:sp>
      <p:sp>
        <p:nvSpPr>
          <p:cNvPr id="8195" name="Rectangle 2"/>
          <p:cNvSpPr>
            <a:spLocks noGrp="1" noRot="1" noChangeArrowheads="1"/>
          </p:cNvSpPr>
          <p:nvPr>
            <p:ph type="title"/>
          </p:nvPr>
        </p:nvSpPr>
        <p:spPr>
          <a:xfrm>
            <a:off x="762000" y="381000"/>
            <a:ext cx="8080375" cy="1295400"/>
          </a:xfrm>
        </p:spPr>
        <p:txBody>
          <a:bodyPr/>
          <a:lstStyle/>
          <a:p>
            <a:pPr eaLnBrk="1" hangingPunct="1"/>
            <a:r>
              <a:rPr lang="en-US" altLang="en-US" sz="4000" smtClean="0"/>
              <a:t>Protected Health </a:t>
            </a:r>
            <a:br>
              <a:rPr lang="en-US" altLang="en-US" sz="4000" smtClean="0"/>
            </a:br>
            <a:r>
              <a:rPr lang="en-US" altLang="en-US" sz="4000" smtClean="0"/>
              <a:t>Information(PHI)</a:t>
            </a:r>
          </a:p>
        </p:txBody>
      </p:sp>
      <p:pic>
        <p:nvPicPr>
          <p:cNvPr id="8196" name="Picture 4" descr="MCj02807200000[1]"/>
          <p:cNvPicPr>
            <a:picLocks noChangeAspect="1" noChangeArrowheads="1"/>
          </p:cNvPicPr>
          <p:nvPr/>
        </p:nvPicPr>
        <p:blipFill>
          <a:blip r:embed="rId2" cstate="print"/>
          <a:srcRect/>
          <a:stretch>
            <a:fillRect/>
          </a:stretch>
        </p:blipFill>
        <p:spPr bwMode="auto">
          <a:xfrm>
            <a:off x="5334000" y="4800600"/>
            <a:ext cx="1905000" cy="1676400"/>
          </a:xfrm>
          <a:prstGeom prst="rect">
            <a:avLst/>
          </a:prstGeom>
          <a:noFill/>
          <a:ln w="9525">
            <a:noFill/>
            <a:miter lim="800000"/>
            <a:headEnd/>
            <a:tailEnd/>
          </a:ln>
        </p:spPr>
      </p:pic>
      <p:sp>
        <p:nvSpPr>
          <p:cNvPr id="8197" name="Rectangle 3"/>
          <p:cNvSpPr>
            <a:spLocks noGrp="1" noRot="1" noChangeArrowheads="1"/>
          </p:cNvSpPr>
          <p:nvPr>
            <p:ph type="body" idx="1"/>
          </p:nvPr>
        </p:nvSpPr>
        <p:spPr>
          <a:xfrm>
            <a:off x="762000" y="1828800"/>
            <a:ext cx="7772400" cy="3886200"/>
          </a:xfrm>
        </p:spPr>
        <p:txBody>
          <a:bodyPr/>
          <a:lstStyle/>
          <a:p>
            <a:pPr eaLnBrk="1" hangingPunct="1"/>
            <a:r>
              <a:rPr lang="en-US" altLang="en-US" sz="2400" dirty="0" smtClean="0"/>
              <a:t>Any information relating to a person’s health or ability to pay that is created by the Hospital and may identify the individual</a:t>
            </a:r>
          </a:p>
          <a:p>
            <a:pPr eaLnBrk="1" hangingPunct="1">
              <a:buFont typeface="Wingdings" pitchFamily="2" charset="2"/>
              <a:buNone/>
            </a:pPr>
            <a:endParaRPr lang="en-US" altLang="en-US" sz="2400" dirty="0" smtClean="0"/>
          </a:p>
          <a:p>
            <a:pPr eaLnBrk="1" hangingPunct="1"/>
            <a:r>
              <a:rPr lang="en-US" altLang="en-US" sz="2400" dirty="0" smtClean="0"/>
              <a:t>Examples of where PHI may be found:</a:t>
            </a:r>
          </a:p>
          <a:p>
            <a:pPr lvl="1"/>
            <a:r>
              <a:rPr lang="en-US" altLang="en-US" sz="2000" dirty="0" smtClean="0"/>
              <a:t>Sign-in sheet, Patient ID band, patient bill, conversation about a patient amongst co-workers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685800" y="1905000"/>
            <a:ext cx="4419600" cy="3810000"/>
          </a:xfrm>
        </p:spPr>
        <p:txBody>
          <a:bodyPr/>
          <a:lstStyle/>
          <a:p>
            <a:r>
              <a:rPr lang="en-US" altLang="en-US" dirty="0" smtClean="0"/>
              <a:t>You may not USE or DISCLOSE PHI except as permitted by the privacy regulations</a:t>
            </a:r>
          </a:p>
          <a:p>
            <a:endParaRPr lang="en-US" altLang="en-US" dirty="0" smtClean="0"/>
          </a:p>
        </p:txBody>
      </p:sp>
      <p:sp>
        <p:nvSpPr>
          <p:cNvPr id="7171" name="Slide Number Placeholder 2"/>
          <p:cNvSpPr>
            <a:spLocks noGrp="1"/>
          </p:cNvSpPr>
          <p:nvPr>
            <p:ph type="sldNum" sz="quarter" idx="12"/>
          </p:nvPr>
        </p:nvSpPr>
        <p:spPr>
          <a:noFill/>
          <a:ln>
            <a:miter lim="800000"/>
            <a:headEnd/>
            <a:tailEnd/>
          </a:ln>
        </p:spPr>
        <p:txBody>
          <a:bodyPr/>
          <a:lstStyle/>
          <a:p>
            <a:fld id="{408C52B5-DB69-47A6-B1DA-B44F5224FA4C}" type="slidenum">
              <a:rPr lang="en-US" altLang="en-US" smtClean="0"/>
              <a:pPr/>
              <a:t>5</a:t>
            </a:fld>
            <a:endParaRPr lang="en-US" altLang="en-US" smtClean="0"/>
          </a:p>
        </p:txBody>
      </p:sp>
      <p:sp>
        <p:nvSpPr>
          <p:cNvPr id="7172" name="Title 3"/>
          <p:cNvSpPr>
            <a:spLocks noGrp="1"/>
          </p:cNvSpPr>
          <p:nvPr>
            <p:ph type="title"/>
          </p:nvPr>
        </p:nvSpPr>
        <p:spPr>
          <a:xfrm>
            <a:off x="685800" y="352961"/>
            <a:ext cx="7315200" cy="1323439"/>
          </a:xfrm>
        </p:spPr>
        <p:txBody>
          <a:bodyPr/>
          <a:lstStyle/>
          <a:p>
            <a:r>
              <a:rPr lang="en-US" altLang="en-US" sz="4000" dirty="0" smtClean="0"/>
              <a:t/>
            </a:r>
            <a:br>
              <a:rPr lang="en-US" altLang="en-US" sz="4000" dirty="0" smtClean="0"/>
            </a:br>
            <a:r>
              <a:rPr lang="en-US" altLang="en-US" sz="4000" dirty="0" smtClean="0"/>
              <a:t>General Privacy Rule</a:t>
            </a:r>
          </a:p>
        </p:txBody>
      </p:sp>
      <p:pic>
        <p:nvPicPr>
          <p:cNvPr id="6" name="Picture 4" descr="Image result for privacy"/>
          <p:cNvPicPr>
            <a:picLocks noChangeAspect="1" noChangeArrowheads="1"/>
          </p:cNvPicPr>
          <p:nvPr/>
        </p:nvPicPr>
        <p:blipFill>
          <a:blip r:embed="rId2" cstate="print"/>
          <a:srcRect/>
          <a:stretch>
            <a:fillRect/>
          </a:stretch>
        </p:blipFill>
        <p:spPr bwMode="auto">
          <a:xfrm>
            <a:off x="5562600" y="4038600"/>
            <a:ext cx="2705100" cy="168592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828800"/>
            <a:ext cx="8153400" cy="3886200"/>
          </a:xfrm>
        </p:spPr>
        <p:txBody>
          <a:bodyPr/>
          <a:lstStyle/>
          <a:p>
            <a:pPr marL="0" indent="0" algn="just">
              <a:lnSpc>
                <a:spcPct val="90000"/>
              </a:lnSpc>
              <a:buFont typeface="Wingdings" pitchFamily="2" charset="2"/>
              <a:buNone/>
              <a:defRPr/>
            </a:pPr>
            <a:r>
              <a:rPr lang="en-US" sz="2800" dirty="0" smtClean="0"/>
              <a:t>The Hospital may use and disclose PHI </a:t>
            </a:r>
            <a:r>
              <a:rPr lang="en-US" sz="2800" u="sng" dirty="0" smtClean="0"/>
              <a:t>without</a:t>
            </a:r>
            <a:r>
              <a:rPr lang="en-US" sz="2800" dirty="0" smtClean="0"/>
              <a:t> obtaining a HIPAA-compliant authorization form for the Hospital’s:</a:t>
            </a:r>
          </a:p>
          <a:p>
            <a:pPr marL="0" indent="0" algn="just">
              <a:lnSpc>
                <a:spcPct val="90000"/>
              </a:lnSpc>
              <a:buFont typeface="Wingdings" pitchFamily="2" charset="2"/>
              <a:buNone/>
              <a:defRPr/>
            </a:pPr>
            <a:endParaRPr lang="en-US" sz="2800" dirty="0" smtClean="0"/>
          </a:p>
          <a:p>
            <a:pPr marL="969963" lvl="1" indent="-512763" algn="just">
              <a:lnSpc>
                <a:spcPct val="90000"/>
              </a:lnSpc>
              <a:defRPr/>
            </a:pPr>
            <a:r>
              <a:rPr lang="en-US" b="1" dirty="0" smtClean="0"/>
              <a:t>T</a:t>
            </a:r>
            <a:r>
              <a:rPr lang="en-US" dirty="0" smtClean="0"/>
              <a:t>reatment </a:t>
            </a:r>
          </a:p>
          <a:p>
            <a:pPr marL="969963" lvl="1" indent="-512763" algn="just">
              <a:lnSpc>
                <a:spcPct val="90000"/>
              </a:lnSpc>
              <a:defRPr/>
            </a:pPr>
            <a:r>
              <a:rPr lang="en-US" b="1" dirty="0" smtClean="0"/>
              <a:t>P</a:t>
            </a:r>
            <a:r>
              <a:rPr lang="en-US" dirty="0" smtClean="0"/>
              <a:t>ayment </a:t>
            </a:r>
          </a:p>
          <a:p>
            <a:pPr marL="969963" lvl="1" indent="-512763" algn="just">
              <a:lnSpc>
                <a:spcPct val="90000"/>
              </a:lnSpc>
              <a:defRPr/>
            </a:pPr>
            <a:r>
              <a:rPr lang="en-US" dirty="0" smtClean="0"/>
              <a:t>Health Care </a:t>
            </a:r>
            <a:r>
              <a:rPr lang="en-US" b="1" dirty="0" smtClean="0"/>
              <a:t>O</a:t>
            </a:r>
            <a:r>
              <a:rPr lang="en-US" dirty="0" smtClean="0"/>
              <a:t>perations purposes</a:t>
            </a:r>
          </a:p>
          <a:p>
            <a:pPr>
              <a:defRPr/>
            </a:pPr>
            <a:endParaRPr lang="en-US" dirty="0"/>
          </a:p>
        </p:txBody>
      </p:sp>
      <p:sp>
        <p:nvSpPr>
          <p:cNvPr id="11267" name="Slide Number Placeholder 2"/>
          <p:cNvSpPr>
            <a:spLocks noGrp="1"/>
          </p:cNvSpPr>
          <p:nvPr>
            <p:ph type="sldNum" sz="quarter" idx="12"/>
          </p:nvPr>
        </p:nvSpPr>
        <p:spPr>
          <a:noFill/>
          <a:ln>
            <a:miter lim="800000"/>
            <a:headEnd/>
            <a:tailEnd/>
          </a:ln>
        </p:spPr>
        <p:txBody>
          <a:bodyPr/>
          <a:lstStyle/>
          <a:p>
            <a:fld id="{02B1768F-8F58-482E-8231-E62A91711A17}" type="slidenum">
              <a:rPr lang="en-US" altLang="en-US" smtClean="0"/>
              <a:pPr/>
              <a:t>6</a:t>
            </a:fld>
            <a:endParaRPr lang="en-US" altLang="en-US" smtClean="0"/>
          </a:p>
        </p:txBody>
      </p:sp>
      <p:sp>
        <p:nvSpPr>
          <p:cNvPr id="11268" name="Title 3"/>
          <p:cNvSpPr>
            <a:spLocks noGrp="1"/>
          </p:cNvSpPr>
          <p:nvPr>
            <p:ph type="title"/>
          </p:nvPr>
        </p:nvSpPr>
        <p:spPr>
          <a:xfrm>
            <a:off x="685800" y="533400"/>
            <a:ext cx="7315200" cy="1143000"/>
          </a:xfrm>
        </p:spPr>
        <p:txBody>
          <a:bodyPr/>
          <a:lstStyle/>
          <a:p>
            <a:r>
              <a:rPr lang="en-US" altLang="en-US" sz="4000" smtClean="0"/>
              <a:t>Permitted Disclosures for the Hospital’s Use</a:t>
            </a:r>
          </a:p>
        </p:txBody>
      </p:sp>
      <p:pic>
        <p:nvPicPr>
          <p:cNvPr id="11269" name="Picture 5" descr="MC900434665[1]"/>
          <p:cNvPicPr>
            <a:picLocks noChangeAspect="1" noChangeArrowheads="1"/>
          </p:cNvPicPr>
          <p:nvPr/>
        </p:nvPicPr>
        <p:blipFill>
          <a:blip r:embed="rId2" cstate="print"/>
          <a:srcRect/>
          <a:stretch>
            <a:fillRect/>
          </a:stretch>
        </p:blipFill>
        <p:spPr bwMode="auto">
          <a:xfrm>
            <a:off x="4495800" y="3048000"/>
            <a:ext cx="12954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a:spcBef>
                <a:spcPct val="10000"/>
              </a:spcBef>
              <a:defRPr/>
            </a:pPr>
            <a:r>
              <a:rPr lang="en-US" sz="2400" b="1" dirty="0" smtClean="0"/>
              <a:t>The provision, coordination and/or management of health care and related services including consultations and referrals</a:t>
            </a:r>
          </a:p>
          <a:p>
            <a:pPr marL="514350">
              <a:spcBef>
                <a:spcPct val="10000"/>
              </a:spcBef>
              <a:defRPr/>
            </a:pPr>
            <a:endParaRPr lang="en-US" sz="2400" dirty="0" smtClean="0"/>
          </a:p>
          <a:p>
            <a:pPr marL="514350">
              <a:spcBef>
                <a:spcPct val="10000"/>
              </a:spcBef>
              <a:defRPr/>
            </a:pPr>
            <a:r>
              <a:rPr lang="en-US" sz="2400" b="1" dirty="0" smtClean="0"/>
              <a:t>Examples:</a:t>
            </a:r>
            <a:r>
              <a:rPr lang="en-US" sz="2400" dirty="0" smtClean="0"/>
              <a:t>  </a:t>
            </a:r>
          </a:p>
          <a:p>
            <a:pPr marL="770382" lvl="1" indent="-342900">
              <a:spcBef>
                <a:spcPct val="10000"/>
              </a:spcBef>
              <a:defRPr/>
            </a:pPr>
            <a:r>
              <a:rPr lang="en-US" sz="2000" dirty="0" smtClean="0"/>
              <a:t>Consultations between healthcare providers</a:t>
            </a:r>
          </a:p>
          <a:p>
            <a:pPr marL="770382" lvl="1" indent="-342900">
              <a:spcBef>
                <a:spcPct val="10000"/>
              </a:spcBef>
              <a:defRPr/>
            </a:pPr>
            <a:r>
              <a:rPr lang="en-US" sz="2000" dirty="0" smtClean="0"/>
              <a:t>Referral of patients</a:t>
            </a:r>
          </a:p>
          <a:p>
            <a:pPr>
              <a:buNone/>
              <a:defRPr/>
            </a:pPr>
            <a:endParaRPr lang="en-US" dirty="0"/>
          </a:p>
        </p:txBody>
      </p:sp>
      <p:sp>
        <p:nvSpPr>
          <p:cNvPr id="12291" name="Slide Number Placeholder 2"/>
          <p:cNvSpPr>
            <a:spLocks noGrp="1"/>
          </p:cNvSpPr>
          <p:nvPr>
            <p:ph type="sldNum" sz="quarter" idx="12"/>
          </p:nvPr>
        </p:nvSpPr>
        <p:spPr>
          <a:noFill/>
          <a:ln>
            <a:miter lim="800000"/>
            <a:headEnd/>
            <a:tailEnd/>
          </a:ln>
        </p:spPr>
        <p:txBody>
          <a:bodyPr/>
          <a:lstStyle/>
          <a:p>
            <a:fld id="{C4E25CE2-A511-4B5A-8F6B-B9991BC68DC2}" type="slidenum">
              <a:rPr lang="en-US" altLang="en-US" smtClean="0"/>
              <a:pPr/>
              <a:t>7</a:t>
            </a:fld>
            <a:endParaRPr lang="en-US" altLang="en-US" smtClean="0"/>
          </a:p>
        </p:txBody>
      </p:sp>
      <p:sp>
        <p:nvSpPr>
          <p:cNvPr id="12292" name="Title 3"/>
          <p:cNvSpPr>
            <a:spLocks noGrp="1"/>
          </p:cNvSpPr>
          <p:nvPr>
            <p:ph type="title"/>
          </p:nvPr>
        </p:nvSpPr>
        <p:spPr>
          <a:xfrm>
            <a:off x="762000" y="1006475"/>
            <a:ext cx="7467600" cy="708025"/>
          </a:xfrm>
        </p:spPr>
        <p:txBody>
          <a:bodyPr/>
          <a:lstStyle/>
          <a:p>
            <a:r>
              <a:rPr lang="en-US" altLang="en-US" sz="4000" smtClean="0"/>
              <a:t>Treatment</a:t>
            </a:r>
          </a:p>
        </p:txBody>
      </p:sp>
      <p:pic>
        <p:nvPicPr>
          <p:cNvPr id="12293" name="Picture 4" descr="Treatment"/>
          <p:cNvPicPr>
            <a:picLocks noChangeAspect="1" noChangeArrowheads="1"/>
          </p:cNvPicPr>
          <p:nvPr/>
        </p:nvPicPr>
        <p:blipFill>
          <a:blip r:embed="rId2" cstate="print"/>
          <a:srcRect/>
          <a:stretch>
            <a:fillRect/>
          </a:stretch>
        </p:blipFill>
        <p:spPr bwMode="auto">
          <a:xfrm>
            <a:off x="7543800" y="3292475"/>
            <a:ext cx="1235075" cy="1235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a:xfrm>
            <a:off x="762000" y="1828800"/>
            <a:ext cx="8153400" cy="4068763"/>
          </a:xfrm>
        </p:spPr>
        <p:txBody>
          <a:bodyPr/>
          <a:lstStyle/>
          <a:p>
            <a:pPr>
              <a:spcBef>
                <a:spcPct val="50000"/>
              </a:spcBef>
            </a:pPr>
            <a:r>
              <a:rPr lang="en-US" altLang="en-US" sz="2800" b="1" smtClean="0"/>
              <a:t>The activities undertaken by a provider to obtain reimbursement for services provided</a:t>
            </a:r>
          </a:p>
          <a:p>
            <a:pPr>
              <a:spcBef>
                <a:spcPct val="50000"/>
              </a:spcBef>
            </a:pPr>
            <a:r>
              <a:rPr lang="en-US" altLang="en-US" sz="2800" b="1" smtClean="0"/>
              <a:t>Example:</a:t>
            </a:r>
            <a:r>
              <a:rPr lang="en-US" altLang="en-US" sz="2800" smtClean="0"/>
              <a:t> </a:t>
            </a:r>
          </a:p>
          <a:p>
            <a:pPr lvl="1">
              <a:spcBef>
                <a:spcPct val="50000"/>
              </a:spcBef>
            </a:pPr>
            <a:r>
              <a:rPr lang="en-US" altLang="en-US" sz="2600" smtClean="0"/>
              <a:t>The Admitting Office is permitted to contact an insurance company to determine insurance coverage</a:t>
            </a:r>
          </a:p>
          <a:p>
            <a:endParaRPr lang="en-US" altLang="en-US" smtClean="0"/>
          </a:p>
        </p:txBody>
      </p:sp>
      <p:sp>
        <p:nvSpPr>
          <p:cNvPr id="13315" name="Slide Number Placeholder 2"/>
          <p:cNvSpPr>
            <a:spLocks noGrp="1"/>
          </p:cNvSpPr>
          <p:nvPr>
            <p:ph type="sldNum" sz="quarter" idx="12"/>
          </p:nvPr>
        </p:nvSpPr>
        <p:spPr>
          <a:noFill/>
          <a:ln>
            <a:miter lim="800000"/>
            <a:headEnd/>
            <a:tailEnd/>
          </a:ln>
        </p:spPr>
        <p:txBody>
          <a:bodyPr/>
          <a:lstStyle/>
          <a:p>
            <a:fld id="{A2C00A11-2C3A-4775-97C0-93BCE33867C5}" type="slidenum">
              <a:rPr lang="en-US" altLang="en-US" smtClean="0"/>
              <a:pPr/>
              <a:t>8</a:t>
            </a:fld>
            <a:endParaRPr lang="en-US" altLang="en-US" smtClean="0"/>
          </a:p>
        </p:txBody>
      </p:sp>
      <p:sp>
        <p:nvSpPr>
          <p:cNvPr id="13316" name="Title 3"/>
          <p:cNvSpPr>
            <a:spLocks noGrp="1"/>
          </p:cNvSpPr>
          <p:nvPr>
            <p:ph type="title"/>
          </p:nvPr>
        </p:nvSpPr>
        <p:spPr>
          <a:xfrm>
            <a:off x="762000" y="1006475"/>
            <a:ext cx="7467600" cy="708025"/>
          </a:xfrm>
        </p:spPr>
        <p:txBody>
          <a:bodyPr/>
          <a:lstStyle/>
          <a:p>
            <a:r>
              <a:rPr lang="en-US" altLang="en-US" sz="4000" smtClean="0"/>
              <a:t>Payment</a:t>
            </a:r>
          </a:p>
        </p:txBody>
      </p:sp>
      <p:pic>
        <p:nvPicPr>
          <p:cNvPr id="13317" name="Picture 4" descr="Payment"/>
          <p:cNvPicPr>
            <a:picLocks noChangeAspect="1" noChangeArrowheads="1"/>
          </p:cNvPicPr>
          <p:nvPr/>
        </p:nvPicPr>
        <p:blipFill>
          <a:blip r:embed="rId2" cstate="print"/>
          <a:srcRect/>
          <a:stretch>
            <a:fillRect/>
          </a:stretch>
        </p:blipFill>
        <p:spPr bwMode="auto">
          <a:xfrm>
            <a:off x="7391400" y="4572000"/>
            <a:ext cx="1158875" cy="115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defRPr/>
            </a:pPr>
            <a:r>
              <a:rPr lang="en-US" sz="2400" b="1" dirty="0" smtClean="0"/>
              <a:t>The Hospital’s routine activities such as quality assurance, case management, credentialing, accreditation, education of staff, business planning and customer service</a:t>
            </a:r>
          </a:p>
          <a:p>
            <a:pPr>
              <a:buNone/>
              <a:defRPr/>
            </a:pPr>
            <a:endParaRPr lang="en-US" sz="2400" b="1" dirty="0" smtClean="0"/>
          </a:p>
          <a:p>
            <a:pPr>
              <a:defRPr/>
            </a:pPr>
            <a:r>
              <a:rPr lang="en-US" sz="2400" b="1" dirty="0" smtClean="0"/>
              <a:t>Example: </a:t>
            </a:r>
          </a:p>
          <a:p>
            <a:pPr lvl="1">
              <a:defRPr/>
            </a:pPr>
            <a:r>
              <a:rPr lang="en-US" sz="2400" dirty="0" smtClean="0"/>
              <a:t>Training of staff, residents and interns</a:t>
            </a:r>
          </a:p>
          <a:p>
            <a:pPr>
              <a:buFont typeface="Wingdings" pitchFamily="2" charset="2"/>
              <a:buNone/>
              <a:defRPr/>
            </a:pPr>
            <a:endParaRPr lang="en-US" dirty="0"/>
          </a:p>
        </p:txBody>
      </p:sp>
      <p:sp>
        <p:nvSpPr>
          <p:cNvPr id="14339" name="Slide Number Placeholder 2"/>
          <p:cNvSpPr>
            <a:spLocks noGrp="1"/>
          </p:cNvSpPr>
          <p:nvPr>
            <p:ph type="sldNum" sz="quarter" idx="12"/>
          </p:nvPr>
        </p:nvSpPr>
        <p:spPr>
          <a:noFill/>
          <a:ln>
            <a:miter lim="800000"/>
            <a:headEnd/>
            <a:tailEnd/>
          </a:ln>
        </p:spPr>
        <p:txBody>
          <a:bodyPr/>
          <a:lstStyle/>
          <a:p>
            <a:fld id="{9EE09C66-BBC9-46FA-B6FB-526A1470FBD1}" type="slidenum">
              <a:rPr lang="en-US" altLang="en-US" smtClean="0"/>
              <a:pPr/>
              <a:t>9</a:t>
            </a:fld>
            <a:endParaRPr lang="en-US" altLang="en-US" smtClean="0"/>
          </a:p>
        </p:txBody>
      </p:sp>
      <p:sp>
        <p:nvSpPr>
          <p:cNvPr id="14340" name="Title 3"/>
          <p:cNvSpPr>
            <a:spLocks noGrp="1"/>
          </p:cNvSpPr>
          <p:nvPr>
            <p:ph type="title"/>
          </p:nvPr>
        </p:nvSpPr>
        <p:spPr>
          <a:xfrm>
            <a:off x="762000" y="1006475"/>
            <a:ext cx="7467600" cy="708025"/>
          </a:xfrm>
        </p:spPr>
        <p:txBody>
          <a:bodyPr/>
          <a:lstStyle/>
          <a:p>
            <a:r>
              <a:rPr lang="en-US" altLang="en-US" sz="4000" smtClean="0"/>
              <a:t>Health Care Operations</a:t>
            </a:r>
          </a:p>
        </p:txBody>
      </p:sp>
      <p:pic>
        <p:nvPicPr>
          <p:cNvPr id="14341" name="Picture 4" descr="Operations"/>
          <p:cNvPicPr>
            <a:picLocks noChangeAspect="1" noChangeArrowheads="1"/>
          </p:cNvPicPr>
          <p:nvPr/>
        </p:nvPicPr>
        <p:blipFill>
          <a:blip r:embed="rId2" cstate="print"/>
          <a:srcRect/>
          <a:stretch>
            <a:fillRect/>
          </a:stretch>
        </p:blipFill>
        <p:spPr bwMode="auto">
          <a:xfrm>
            <a:off x="7086600" y="914400"/>
            <a:ext cx="866775" cy="91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E003E"/>
      </a:hlink>
      <a:folHlink>
        <a:srgbClr val="9A0000"/>
      </a:folHlink>
    </a:clrScheme>
    <a:fontScheme name="Bold Stripes">
      <a:majorFont>
        <a:latin typeface="Verdana"/>
        <a:ea typeface=""/>
        <a:cs typeface="Times New Roman"/>
      </a:majorFont>
      <a:minorFont>
        <a:latin typeface="Verdana"/>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Verdana" panose="020B0604030504040204" pitchFamily="34" charset="0"/>
            <a:cs typeface="Times New Roman" panose="02020603050405020304" pitchFamily="18"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 (x86)\Microsoft Office\Templates\Presentation Designs\Bold Stripes.pot</Template>
  <TotalTime>4661</TotalTime>
  <Words>1712</Words>
  <Application>Microsoft Office PowerPoint</Application>
  <PresentationFormat>On-screen Show (4:3)</PresentationFormat>
  <Paragraphs>243</Paragraphs>
  <Slides>36</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6" baseType="lpstr">
      <vt:lpstr>Arial</vt:lpstr>
      <vt:lpstr>Calibri</vt:lpstr>
      <vt:lpstr>Impact</vt:lpstr>
      <vt:lpstr>Lucida Bright</vt:lpstr>
      <vt:lpstr>Tahoma</vt:lpstr>
      <vt:lpstr>Times New Roman</vt:lpstr>
      <vt:lpstr>Verdana</vt:lpstr>
      <vt:lpstr>Wingdings</vt:lpstr>
      <vt:lpstr>Bold Stripes</vt:lpstr>
      <vt:lpstr>Clip</vt:lpstr>
      <vt:lpstr>Patient Privacy &amp; Corporate Compliance</vt:lpstr>
      <vt:lpstr>Overview</vt:lpstr>
      <vt:lpstr>Patient Rights</vt:lpstr>
      <vt:lpstr>Protected Health  Information(PHI)</vt:lpstr>
      <vt:lpstr> General Privacy Rule</vt:lpstr>
      <vt:lpstr>Permitted Disclosures for the Hospital’s Use</vt:lpstr>
      <vt:lpstr>Treatment</vt:lpstr>
      <vt:lpstr>Payment</vt:lpstr>
      <vt:lpstr>Health Care Operations</vt:lpstr>
      <vt:lpstr>Authorizations</vt:lpstr>
      <vt:lpstr> Minimum Necessary</vt:lpstr>
      <vt:lpstr> Standards for Accessing PHI </vt:lpstr>
      <vt:lpstr>Discussing Patient Information with Family and Friends</vt:lpstr>
      <vt:lpstr>What about sensitive information?</vt:lpstr>
      <vt:lpstr>NYS HIV/AIDS Confidentiality Law: (Public Health Law Articles 21&amp; 27-F)</vt:lpstr>
      <vt:lpstr> Protect Your Work Area</vt:lpstr>
      <vt:lpstr>HIPAA Violations</vt:lpstr>
      <vt:lpstr>Sanctions for Violations </vt:lpstr>
      <vt:lpstr>Corporate Compliance</vt:lpstr>
      <vt:lpstr>What Is Corporate Compliance?</vt:lpstr>
      <vt:lpstr>Compliance Program Elements</vt:lpstr>
      <vt:lpstr>Compliance Program Elements</vt:lpstr>
      <vt:lpstr>Important Healthcare Laws</vt:lpstr>
      <vt:lpstr>False Claims Act</vt:lpstr>
      <vt:lpstr>False Claims Act</vt:lpstr>
      <vt:lpstr>False Claims Act </vt:lpstr>
      <vt:lpstr>Your Rights Under the Act</vt:lpstr>
      <vt:lpstr>Anti-Kickback Statute</vt:lpstr>
      <vt:lpstr>Examples of  Anti-Kickback Violations</vt:lpstr>
      <vt:lpstr>Emergency Medical  Treatment and Labor Act (EMTALA)</vt:lpstr>
      <vt:lpstr>Result of the medical screening exam (MSE)</vt:lpstr>
      <vt:lpstr>NYU Winthrop Hospital’s Conflict of Interest Policy:</vt:lpstr>
      <vt:lpstr>Non-Retaliation Policy</vt:lpstr>
      <vt:lpstr>Acceptance of Gifts  (Gratuities, Loans or other Favors) </vt:lpstr>
      <vt:lpstr>Compliance Reporting Structure</vt:lpstr>
      <vt:lpstr>Compliance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dc:creator>
  <cp:lastModifiedBy>Toscano, Gina</cp:lastModifiedBy>
  <cp:revision>491</cp:revision>
  <cp:lastPrinted>2018-04-27T16:41:35Z</cp:lastPrinted>
  <dcterms:created xsi:type="dcterms:W3CDTF">2017-03-30T19:52:53Z</dcterms:created>
  <dcterms:modified xsi:type="dcterms:W3CDTF">2018-05-02T15:45:36Z</dcterms:modified>
</cp:coreProperties>
</file>