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5" d="100"/>
          <a:sy n="135" d="100"/>
        </p:scale>
        <p:origin x="924"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677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30 seconds
Thank you. I want to start with a question — not a rhetorical one.
How many of you have had a patient, a family member, or honestly yourself, fall through the cracks of the healthcare system? Not because care didn't exist. Not because a provider didn't care. But because the system itself couldn't connect the dots.
That's what we built Precision Healthcare Technologies to fix. Over the next 20 minutes I'm going to show you exactly how we're doing it.
[ADVANCE]</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90 seconds
One hundred forty million Americans. That number does not move because we keep trying to fix healthcare around the edges.
The real problem is not that care does not exist. It is that the access architecture is broken. Deductibles people cannot meet. Networks that do not include their doctor. Billing they cannot predict.
Layer three addresses this directly. We created a family and household shared-visit subscription model that delivers physician-led primary care at a fraction of traditional insurance cost. Providers see new revenue from patients they were not capturing. Patients get access they could not afford before.
And critically — we do not force a choice. Cash, subscription, insurance, or a mix of all three. The patient chooses based on their situation. The system handles the routing.
This is not a charity model. It is a structural one. When access is built into the infrastructure layer, it scales with the system instead of fighting against it.
[ADVANCE]</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90 seconds
What you are looking at is the scope of what Precision connects.
Twenty distinct healthcare and consumer health sectors. Primary care, specialty care, mental health, pharmacy, home health, ACOs, Medicare Advantage, health systems, value-based organizations, and direct consumers.
Every one of these sectors currently operates in its own data environment. They exchange information through fax machines, HL7 feeds that drop data, and portal integrations that require a team to maintain.
Precision does not replace any of that. We sit underneath it. We create unified data flow without centralization — meaning no single entity owns or stores everything. And we do it independently of whichever EHR vendor a practice is running.
That last point matters enormously. We work across any EHR. Providers do not have to choose between upgrading their system and participating in this infrastructure.
[ADVANCE]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90 seconds
My Health Youniverse is the consumer-facing platform powered by this infrastructure. It is what patients interact with directly.
Four core elements.
Health Records — your complete medical history, stored securely, shareable with any provider in one click. No more fax requests. No more release of information forms.
Virtual Care — board-certified physicians available twenty-four hours a day, seven days a week. Physician-led. No urgent care markup. No waiting three weeks for an appointment.
Pharmacy connected — a patient's medication history, refills, and care coordination all live in the same place as their records and their care access.
And HIPAA by design. Our answer to data privacy is architectural, not policy-based. The data is never sold. The patient controls every share. Privacy is not a feature we turned on — it is how the system was built.
My Health Youniverse is how the infrastructure becomes real for consumers.
[ADVANCE]</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60 seconds
Here is what the infrastructure actually produces — and notice that all three happen simultaneously. That is not incidental. That is the point.
Outcomes improve because medical necessities are identified and acted on before care is delivered, not documented after.
Compliance risk drops because payer grading logic is applied in real time, at the point of care. The revenue a provider earns is durable — it survives scrutiny because it was built on defensible clinical signals from the start.
And revenue capture increases because the missed opportunities on that report card get surfaced before the claim goes out — not recovered in an audit six months later.
These three outcomes reinforce each other. That is what infrastructure does. It makes every layer perform better simultaneously.
[ADVANCE]</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60 seconds
This is the most important frame I can give you for understanding what Precision is.
We are not a point solution. We do not fix one problem and call it done.
We are not a marketplace. We do not create a new layer of intermediaries on top of the ones that already exist.
We are infrastructure. That means we operate underneath everything else. We make the entire system perform better without requiring the system to change.
The providers we work with do not replace their EHR. They do not change their workflows. Their patients do not notice a new technology in the exam room. But their compliance posture improves. Their revenue capture improves. And their patients get a connected experience they have never had before.
That is what it means to build invisible infrastructure.
[ADVANCE]</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80 seconds — then open Q&amp;A (10 minutes)
Let me close with this.
Healthcare has been fragmented by design for thirty years. Not maliciously — but structurally. Compliance lived in one place. Clinical workflows lived in another. Consumer access lived somewhere else entirely. And the patient sat in the middle, carrying the burden of a system that was never built to serve them.
What Precision has built is the infrastructure that connects those three layers. Not with a new product on top. With a new operating layer underneath.
Compliance becomes automatic — because the standards that govern payment are applied at the point of care, not reviewed after the fact.
Care becomes navigable — because medical necessity is identified before the patient arrives, and the right path is already clear.
And control returns to consumers — because their records travel with them, their options are transparent, and their care is coordinated instead of fragmented.
That is the future we are building. And it is not theoretical. It is running today.
Thank you. I am happy to take your questions.
[OPEN Q&amp;A]
--- ANTICIPATED QUESTIONS ---
Q: How do you handle EHR integration?
A: We embed — no replacement required. Works across any major EHR. No API dependency required for core functionality.
Q: What is the business model?
A: Provider-side is performance-based. Consumer-side is subscription. Both feed the infrastructure layer.
Q: How is this different from Epic or Cerner building similar tools?
A: They build on top of their own platforms. We operate independently of any platform — which is why we connect across 20+ sectors simultaneously.
Q: Data privacy and HIPAA?
A: Architecture-level HIPAA compliance. Patient owns and controls all sharing. We do not monetize data — not the business model, not even an option we have considered.</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90 seconds
These three numbers represent three separate crises — but they are symptoms of the same disease.
One hundred forty million Americans don't have meaningful health coverage. Not because they don't want it — because the system priced them out or made it impossible to use.
Over a trillion dollars in healthcare revenue sits in a compliance grey zone every year. Penalties providers don't see coming. Revenue they should have captured but didn't.
And the average patient navigates six or more disconnected systems just to manage their own care — a portal here, a pharmacy app there, a provider system that doesn't talk to any of them.
These aren't technology problems. They're infrastructure problems. And nobody has solved all three together. Until now.
[ADVANCE]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90 seconds
For decades, healthcare has tried to solve these three problems independently. And that is precisely why they have never been solved.
The compliance intelligence market — understanding what CMS and payers actually require and penalize — lives completely outside clinical systems. Providers are flying blind.
The workflow and care navigation market has attracted billions in AI investment. But most of those tools get bolted onto existing workflows and create more complexity than they remove.
And consumer health record control? We have had portals for twenty years. Patients still cannot move their own data between providers without faxing something.
Each market has vendors. Each has investment. None of them talk to each other. That is not a vendor problem — that is a structural problem. Structural problems require infrastructure solutions.
[ADVANCE]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20 seconds
I am not going to ask you to take my word for any of this. Let me show you what we actually found — in a real practice, with a real physician, in a real year.
[ADVANCE]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2 minutes 30 seconds
This is a real report card from a real internal medicine physician in Brooklyn, New York.
Look at that highlighted number — three hundred thirty-three thousand, nine hundred and one dollars. That is what this physician missed in compliance-mandated care. In one year. From one NPI number.
Now look at the reimbursement rates. A compliant provider gets reimbursed at three hundred fifty-two dollars. A non-compliant provider gets one hundred seventy-nine. That is nearly a fifty percent haircut — and the provider never knew why.
Atrial fibrillation — ninety percent of quality measures not reported. Alzheimer's — eighty-seven percent not reported. Congestive heart failure — eighty-six percent. These are not edge cases. This is the norm.
This physician is not unusual. We have found two-point-one million dollars tied to a single provider in a single year. The system knows these numbers. CMS knows. The payers know. The providers don't — because nobody built the infrastructure to make this visible at the point of care.
We built it.
[ADVANCE]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90 seconds
Before I tell you what Precision does, let me be direct about what did not work — because understanding the failure pattern matters.
Big Tech came in with HealthVault, Google Health, and a dozen others. They built beautiful record platforms. Patients did not use them, because the records were not connected to care decisions. The platforms did not change what happened in the exam room.
The AI wave has brought point solutions for prior auth, coding, and documentation. Most make one thing marginally better while adding friction somewhere else. They are solving for a feature, not the infrastructure.
Consumer health apps have the same fundamental problem — they are standalone. They do not connect to the compliance logic that governs reimbursement. They do not connect to the workflows that direct care. They are islands.
Every one of these failures shares a common characteristic: they were built as products sitting on top of a broken system. We took a different approach. We built a layer underneath.
[ADVANCE]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20 seconds
Precision Healthcare Technologies is not a portal. Not a point solution. Not a marketplace.
We built the operating layer that compliance intelligence, clinical workflow, and consumer access all run through — simultaneously, invisibly, without disrupting what providers already have.
Let me show you how each layer works.
[ADVANCE]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2 minutes
This is PSWI — Precision Stealth Workflow Intelligence. The name tells you everything. It works in the background. It does not replace what a provider already has. It embeds.
What you are looking at is the provider-facing logic layer. A patient comes in. The system performs attribution, triage, and care direction for the entire patient population simultaneously — not just the patients who show up that day.
It identifies medical necessities. It routes to the right ancillaries. It tracks quality measures against the standards that govern reimbursement. And this is free for shared-risk programs like ACOs and Medicare Advantage.
Here is what makes this different from every other compliance tool on the market: we built the system using the same logic CMS and payers use to evaluate performance. We are not guessing at what they want. We are measuring against the actual standards that determine payment.
That report card you just saw? That is what PSWI generates. And it generates it in real time, before the claim goes out — not six months later when the audit letter arrives.
[ADVANCE]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TARGET: 2 minutes
Layer two is where the consumer enters the system. And this is where Precision does something nobody else has done — we connect the patient's experience directly to the compliance and clinical intelligence underneath.
A health-aware consumer enters through a corporate partner — an employer, a pharmacy, a health plan. They download Precision Health Access. They complete a health risk assessment, build their medical history, and download their health records. That is the entry point.
From there, the system identifies their medical necessities and routes them appropriately. Virtual or live visit. Existing provider or new one. Three payment paths, available simultaneously — cash, subscription, insurance, or a combination.
That is not a feature. That is what makes access actually accessible.
And the consumer flow feeds back into the provider layer. When a patient arrives with their record already populated, quality measures already flagged, medical necessities already identified — the provider's compliance posture improves automatically. The patient benefits. The provider benefits. The payer gets what they need.
This is what connected infrastructure looks like in practice.
[ADVANCE]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1828"/>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411480" y="960120"/>
            <a:ext cx="8229600" cy="274320"/>
          </a:xfrm>
          <a:prstGeom prst="rect">
            <a:avLst/>
          </a:prstGeom>
          <a:noFill/>
          <a:ln/>
        </p:spPr>
        <p:txBody>
          <a:bodyPr wrap="square" lIns="0" tIns="0" rIns="0" bIns="0" rtlCol="0" anchor="ctr"/>
          <a:lstStyle/>
          <a:p>
            <a:pPr marL="0" indent="0">
              <a:buNone/>
            </a:pPr>
            <a:r>
              <a:rPr lang="en-US" sz="900" kern="0" spc="300" dirty="0">
                <a:solidFill>
                  <a:srgbClr val="00C4DE"/>
                </a:solidFill>
              </a:rPr>
              <a:t>HEALTH 2.0 CONFERENCE  ·  APRIL 2026</a:t>
            </a:r>
            <a:endParaRPr lang="en-US" sz="900" dirty="0"/>
          </a:p>
        </p:txBody>
      </p:sp>
      <p:sp>
        <p:nvSpPr>
          <p:cNvPr id="4" name="Text 2"/>
          <p:cNvSpPr/>
          <p:nvPr/>
        </p:nvSpPr>
        <p:spPr>
          <a:xfrm>
            <a:off x="411480" y="1371600"/>
            <a:ext cx="8046720" cy="2651760"/>
          </a:xfrm>
          <a:prstGeom prst="rect">
            <a:avLst/>
          </a:prstGeom>
          <a:noFill/>
          <a:ln/>
        </p:spPr>
        <p:txBody>
          <a:bodyPr wrap="square" lIns="0" tIns="0" rIns="0" bIns="0" rtlCol="0" anchor="ctr"/>
          <a:lstStyle/>
          <a:p>
            <a:pPr marL="0" indent="0">
              <a:lnSpc>
                <a:spcPct val="110000"/>
              </a:lnSpc>
              <a:buNone/>
            </a:pPr>
            <a:r>
              <a:rPr lang="en-US" sz="4400" b="1" dirty="0">
                <a:solidFill>
                  <a:srgbClr val="F4F8FA"/>
                </a:solidFill>
                <a:latin typeface="Calibri" pitchFamily="34" charset="0"/>
                <a:ea typeface="Calibri" pitchFamily="34" charset="-122"/>
                <a:cs typeface="Calibri" pitchFamily="34" charset="-120"/>
              </a:rPr>
              <a:t>Building the Invisible</a:t>
            </a:r>
            <a:endParaRPr lang="en-US" sz="4400" dirty="0"/>
          </a:p>
          <a:p>
            <a:pPr marL="0" indent="0">
              <a:lnSpc>
                <a:spcPct val="110000"/>
              </a:lnSpc>
              <a:buNone/>
            </a:pPr>
            <a:r>
              <a:rPr lang="en-US" sz="4400" b="1" dirty="0">
                <a:solidFill>
                  <a:srgbClr val="F4F8FA"/>
                </a:solidFill>
                <a:latin typeface="Calibri" pitchFamily="34" charset="0"/>
                <a:ea typeface="Calibri" pitchFamily="34" charset="-122"/>
                <a:cs typeface="Calibri" pitchFamily="34" charset="-120"/>
              </a:rPr>
              <a:t>Infrastructure of</a:t>
            </a:r>
            <a:endParaRPr lang="en-US" sz="4400" dirty="0"/>
          </a:p>
          <a:p>
            <a:pPr marL="0" indent="0">
              <a:lnSpc>
                <a:spcPct val="110000"/>
              </a:lnSpc>
              <a:buNone/>
            </a:pPr>
            <a:r>
              <a:rPr lang="en-US" sz="4400" b="1" dirty="0">
                <a:solidFill>
                  <a:srgbClr val="F4F8FA"/>
                </a:solidFill>
                <a:latin typeface="Calibri" pitchFamily="34" charset="0"/>
                <a:ea typeface="Calibri" pitchFamily="34" charset="-122"/>
                <a:cs typeface="Calibri" pitchFamily="34" charset="-120"/>
              </a:rPr>
              <a:t>Modern Healthcare</a:t>
            </a:r>
            <a:endParaRPr lang="en-US" sz="4400" dirty="0"/>
          </a:p>
        </p:txBody>
      </p:sp>
      <p:sp>
        <p:nvSpPr>
          <p:cNvPr id="5" name="Text 3"/>
          <p:cNvSpPr/>
          <p:nvPr/>
        </p:nvSpPr>
        <p:spPr>
          <a:xfrm>
            <a:off x="411480" y="4160520"/>
            <a:ext cx="5486400" cy="320040"/>
          </a:xfrm>
          <a:prstGeom prst="rect">
            <a:avLst/>
          </a:prstGeom>
          <a:noFill/>
          <a:ln/>
        </p:spPr>
        <p:txBody>
          <a:bodyPr wrap="square" lIns="0" tIns="0" rIns="0" bIns="0" rtlCol="0" anchor="ctr"/>
          <a:lstStyle/>
          <a:p>
            <a:pPr marL="0" indent="0">
              <a:buNone/>
            </a:pPr>
            <a:r>
              <a:rPr lang="en-US" sz="1300" dirty="0">
                <a:solidFill>
                  <a:srgbClr val="8FA8BA"/>
                </a:solidFill>
              </a:rPr>
              <a:t>Precision Healthcare Technologies</a:t>
            </a:r>
            <a:endParaRPr lang="en-US" sz="1300" dirty="0"/>
          </a:p>
        </p:txBody>
      </p:sp>
      <p:sp>
        <p:nvSpPr>
          <p:cNvPr id="6" name="Text 4"/>
          <p:cNvSpPr/>
          <p:nvPr/>
        </p:nvSpPr>
        <p:spPr>
          <a:xfrm>
            <a:off x="411480" y="4526280"/>
            <a:ext cx="5486400" cy="274320"/>
          </a:xfrm>
          <a:prstGeom prst="rect">
            <a:avLst/>
          </a:prstGeom>
          <a:noFill/>
          <a:ln/>
        </p:spPr>
        <p:txBody>
          <a:bodyPr wrap="square" lIns="0" tIns="0" rIns="0" bIns="0" rtlCol="0" anchor="ctr"/>
          <a:lstStyle/>
          <a:p>
            <a:pPr marL="0" indent="0">
              <a:buNone/>
            </a:pPr>
            <a:r>
              <a:rPr lang="en-US" sz="1100" dirty="0">
                <a:solidFill>
                  <a:srgbClr val="8FA8BA"/>
                </a:solidFill>
              </a:rPr>
              <a:t>Doug Sparks  ·  Founder &amp; CEO</a:t>
            </a:r>
            <a:endParaRPr lang="en-US" sz="1100" dirty="0"/>
          </a:p>
        </p:txBody>
      </p:sp>
      <p:sp>
        <p:nvSpPr>
          <p:cNvPr id="7" name="Shape 5"/>
          <p:cNvSpPr/>
          <p:nvPr/>
        </p:nvSpPr>
        <p:spPr>
          <a:xfrm>
            <a:off x="7498080" y="1097280"/>
            <a:ext cx="1463040" cy="54864"/>
          </a:xfrm>
          <a:prstGeom prst="rect">
            <a:avLst/>
          </a:prstGeom>
          <a:solidFill>
            <a:srgbClr val="00C4DE"/>
          </a:solidFill>
          <a:ln w="12700">
            <a:solidFill>
              <a:srgbClr val="00C4DE"/>
            </a:solidFill>
            <a:prstDash val="solid"/>
          </a:ln>
        </p:spPr>
        <p:txBody>
          <a:bodyPr/>
          <a:lstStyle/>
          <a:p>
            <a:endParaRPr lang="en-US"/>
          </a:p>
        </p:txBody>
      </p:sp>
      <p:sp>
        <p:nvSpPr>
          <p:cNvPr id="8" name="Shape 6"/>
          <p:cNvSpPr/>
          <p:nvPr/>
        </p:nvSpPr>
        <p:spPr>
          <a:xfrm>
            <a:off x="7863840" y="1371600"/>
            <a:ext cx="1097280" cy="54864"/>
          </a:xfrm>
          <a:prstGeom prst="rect">
            <a:avLst/>
          </a:prstGeom>
          <a:solidFill>
            <a:srgbClr val="1A2E44"/>
          </a:solidFill>
          <a:ln w="12700">
            <a:solidFill>
              <a:srgbClr val="1A2E44"/>
            </a:solidFill>
            <a:prstDash val="solid"/>
          </a:ln>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36576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LAYER THREE  ·  AFFORDABLE ACCESS</a:t>
            </a:r>
            <a:endParaRPr lang="en-US" sz="900" dirty="0"/>
          </a:p>
        </p:txBody>
      </p:sp>
      <p:sp>
        <p:nvSpPr>
          <p:cNvPr id="4" name="Text 2"/>
          <p:cNvSpPr/>
          <p:nvPr/>
        </p:nvSpPr>
        <p:spPr>
          <a:xfrm>
            <a:off x="365760" y="521208"/>
            <a:ext cx="8229600" cy="548640"/>
          </a:xfrm>
          <a:prstGeom prst="rect">
            <a:avLst/>
          </a:prstGeom>
          <a:noFill/>
          <a:ln/>
        </p:spPr>
        <p:txBody>
          <a:bodyPr wrap="square" lIns="0" tIns="0" rIns="0" bIns="0" rtlCol="0" anchor="ctr"/>
          <a:lstStyle/>
          <a:p>
            <a:pPr marL="0" indent="0">
              <a:buNone/>
            </a:pPr>
            <a:r>
              <a:rPr lang="en-US" sz="2600" b="1" dirty="0">
                <a:solidFill>
                  <a:srgbClr val="1A2E44"/>
                </a:solidFill>
                <a:latin typeface="Calibri" pitchFamily="34" charset="0"/>
                <a:ea typeface="Calibri" pitchFamily="34" charset="-122"/>
                <a:cs typeface="Calibri" pitchFamily="34" charset="-120"/>
              </a:rPr>
              <a:t>Solving the 140 million person access gap.</a:t>
            </a:r>
            <a:endParaRPr lang="en-US" sz="2600" dirty="0"/>
          </a:p>
        </p:txBody>
      </p:sp>
      <p:sp>
        <p:nvSpPr>
          <p:cNvPr id="5" name="Shape 3"/>
          <p:cNvSpPr/>
          <p:nvPr/>
        </p:nvSpPr>
        <p:spPr>
          <a:xfrm>
            <a:off x="365760" y="1188720"/>
            <a:ext cx="3749040" cy="3566160"/>
          </a:xfrm>
          <a:prstGeom prst="rect">
            <a:avLst/>
          </a:prstGeom>
          <a:solidFill>
            <a:srgbClr val="1A2E44"/>
          </a:solidFill>
          <a:ln w="12700">
            <a:solidFill>
              <a:srgbClr val="1A2E44"/>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1188720"/>
            <a:ext cx="3749040" cy="64008"/>
          </a:xfrm>
          <a:prstGeom prst="rect">
            <a:avLst/>
          </a:prstGeom>
          <a:solidFill>
            <a:srgbClr val="00C4DE"/>
          </a:solidFill>
          <a:ln w="12700">
            <a:solidFill>
              <a:srgbClr val="00C4DE"/>
            </a:solidFill>
            <a:prstDash val="solid"/>
          </a:ln>
        </p:spPr>
        <p:txBody>
          <a:bodyPr/>
          <a:lstStyle/>
          <a:p>
            <a:endParaRPr lang="en-US"/>
          </a:p>
        </p:txBody>
      </p:sp>
      <p:sp>
        <p:nvSpPr>
          <p:cNvPr id="7" name="Text 5"/>
          <p:cNvSpPr/>
          <p:nvPr/>
        </p:nvSpPr>
        <p:spPr>
          <a:xfrm>
            <a:off x="502920" y="1389888"/>
            <a:ext cx="3474720" cy="1170432"/>
          </a:xfrm>
          <a:prstGeom prst="rect">
            <a:avLst/>
          </a:prstGeom>
          <a:noFill/>
          <a:ln/>
        </p:spPr>
        <p:txBody>
          <a:bodyPr wrap="square" lIns="0" tIns="0" rIns="0" bIns="0" rtlCol="0" anchor="ctr"/>
          <a:lstStyle/>
          <a:p>
            <a:pPr marL="0" indent="0">
              <a:buNone/>
            </a:pPr>
            <a:r>
              <a:rPr lang="en-US" sz="6600" b="1" dirty="0">
                <a:solidFill>
                  <a:srgbClr val="00C4DE"/>
                </a:solidFill>
                <a:latin typeface="Calibri" pitchFamily="34" charset="0"/>
                <a:ea typeface="Calibri" pitchFamily="34" charset="-122"/>
                <a:cs typeface="Calibri" pitchFamily="34" charset="-120"/>
              </a:rPr>
              <a:t>140M+</a:t>
            </a:r>
            <a:endParaRPr lang="en-US" sz="6600" dirty="0"/>
          </a:p>
        </p:txBody>
      </p:sp>
      <p:sp>
        <p:nvSpPr>
          <p:cNvPr id="8" name="Text 6"/>
          <p:cNvSpPr/>
          <p:nvPr/>
        </p:nvSpPr>
        <p:spPr>
          <a:xfrm>
            <a:off x="502920" y="2633472"/>
            <a:ext cx="3474720" cy="1920240"/>
          </a:xfrm>
          <a:prstGeom prst="rect">
            <a:avLst/>
          </a:prstGeom>
          <a:noFill/>
          <a:ln/>
        </p:spPr>
        <p:txBody>
          <a:bodyPr wrap="square" lIns="0" tIns="0" rIns="0" bIns="0" rtlCol="0" anchor="ctr"/>
          <a:lstStyle/>
          <a:p>
            <a:pPr marL="0" indent="0">
              <a:lnSpc>
                <a:spcPct val="150000"/>
              </a:lnSpc>
              <a:buNone/>
            </a:pPr>
            <a:r>
              <a:rPr lang="en-US" sz="1250" dirty="0">
                <a:solidFill>
                  <a:srgbClr val="8FA8BA"/>
                </a:solidFill>
              </a:rPr>
              <a:t>Americans uninsured</a:t>
            </a:r>
            <a:endParaRPr lang="en-US" sz="1250" dirty="0"/>
          </a:p>
          <a:p>
            <a:pPr marL="0" indent="0">
              <a:lnSpc>
                <a:spcPct val="150000"/>
              </a:lnSpc>
              <a:buNone/>
            </a:pPr>
            <a:r>
              <a:rPr lang="en-US" sz="1250" dirty="0">
                <a:solidFill>
                  <a:srgbClr val="8FA8BA"/>
                </a:solidFill>
              </a:rPr>
              <a:t>or underinsured —</a:t>
            </a:r>
            <a:endParaRPr lang="en-US" sz="1250" dirty="0"/>
          </a:p>
          <a:p>
            <a:pPr marL="0" indent="0">
              <a:lnSpc>
                <a:spcPct val="150000"/>
              </a:lnSpc>
              <a:buNone/>
            </a:pPr>
            <a:r>
              <a:rPr lang="en-US" sz="1250" dirty="0">
                <a:solidFill>
                  <a:srgbClr val="8FA8BA"/>
                </a:solidFill>
              </a:rPr>
              <a:t>not because healthcare</a:t>
            </a:r>
            <a:endParaRPr lang="en-US" sz="1250" dirty="0"/>
          </a:p>
          <a:p>
            <a:pPr marL="0" indent="0">
              <a:lnSpc>
                <a:spcPct val="150000"/>
              </a:lnSpc>
              <a:buNone/>
            </a:pPr>
            <a:r>
              <a:rPr lang="en-US" sz="1250" dirty="0">
                <a:solidFill>
                  <a:srgbClr val="8FA8BA"/>
                </a:solidFill>
              </a:rPr>
              <a:t>doesn't exist, but because</a:t>
            </a:r>
            <a:endParaRPr lang="en-US" sz="1250" dirty="0"/>
          </a:p>
          <a:p>
            <a:pPr marL="0" indent="0">
              <a:lnSpc>
                <a:spcPct val="150000"/>
              </a:lnSpc>
              <a:buNone/>
            </a:pPr>
            <a:r>
              <a:rPr lang="en-US" sz="1250" dirty="0">
                <a:solidFill>
                  <a:srgbClr val="8FA8BA"/>
                </a:solidFill>
              </a:rPr>
              <a:t>access is structurally broken.</a:t>
            </a:r>
            <a:endParaRPr lang="en-US" sz="1250" dirty="0"/>
          </a:p>
        </p:txBody>
      </p:sp>
      <p:sp>
        <p:nvSpPr>
          <p:cNvPr id="9" name="Shape 7"/>
          <p:cNvSpPr/>
          <p:nvPr/>
        </p:nvSpPr>
        <p:spPr>
          <a:xfrm>
            <a:off x="4297680" y="1188720"/>
            <a:ext cx="4572000" cy="1115568"/>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0" name="Shape 8"/>
          <p:cNvSpPr/>
          <p:nvPr/>
        </p:nvSpPr>
        <p:spPr>
          <a:xfrm>
            <a:off x="4297680" y="1188720"/>
            <a:ext cx="4572000" cy="54864"/>
          </a:xfrm>
          <a:prstGeom prst="rect">
            <a:avLst/>
          </a:prstGeom>
          <a:solidFill>
            <a:srgbClr val="00B87C"/>
          </a:solidFill>
          <a:ln w="12700">
            <a:solidFill>
              <a:srgbClr val="00B87C"/>
            </a:solidFill>
            <a:prstDash val="solid"/>
          </a:ln>
        </p:spPr>
        <p:txBody>
          <a:bodyPr/>
          <a:lstStyle/>
          <a:p>
            <a:endParaRPr lang="en-US"/>
          </a:p>
        </p:txBody>
      </p:sp>
      <p:sp>
        <p:nvSpPr>
          <p:cNvPr id="11" name="Shape 9"/>
          <p:cNvSpPr/>
          <p:nvPr/>
        </p:nvSpPr>
        <p:spPr>
          <a:xfrm>
            <a:off x="4297680" y="1188720"/>
            <a:ext cx="73152" cy="1115568"/>
          </a:xfrm>
          <a:prstGeom prst="rect">
            <a:avLst/>
          </a:prstGeom>
          <a:solidFill>
            <a:srgbClr val="00B87C"/>
          </a:solidFill>
          <a:ln w="12700">
            <a:solidFill>
              <a:srgbClr val="00B87C"/>
            </a:solidFill>
            <a:prstDash val="solid"/>
          </a:ln>
        </p:spPr>
        <p:txBody>
          <a:bodyPr/>
          <a:lstStyle/>
          <a:p>
            <a:endParaRPr lang="en-US"/>
          </a:p>
        </p:txBody>
      </p:sp>
      <p:sp>
        <p:nvSpPr>
          <p:cNvPr id="12" name="Text 10"/>
          <p:cNvSpPr/>
          <p:nvPr/>
        </p:nvSpPr>
        <p:spPr>
          <a:xfrm>
            <a:off x="4480560" y="1261872"/>
            <a:ext cx="4206240" cy="347472"/>
          </a:xfrm>
          <a:prstGeom prst="rect">
            <a:avLst/>
          </a:prstGeom>
          <a:noFill/>
          <a:ln/>
        </p:spPr>
        <p:txBody>
          <a:bodyPr wrap="square" lIns="0" tIns="0" rIns="0" bIns="0" rtlCol="0" anchor="ctr"/>
          <a:lstStyle/>
          <a:p>
            <a:pPr marL="0" indent="0">
              <a:buNone/>
            </a:pPr>
            <a:r>
              <a:rPr lang="en-US" sz="1400" b="1" dirty="0">
                <a:solidFill>
                  <a:srgbClr val="1A2E44"/>
                </a:solidFill>
                <a:latin typeface="Calibri" pitchFamily="34" charset="0"/>
                <a:ea typeface="Calibri" pitchFamily="34" charset="-122"/>
                <a:cs typeface="Calibri" pitchFamily="34" charset="-120"/>
              </a:rPr>
              <a:t>Cash Pay</a:t>
            </a:r>
            <a:endParaRPr lang="en-US" sz="1400" dirty="0"/>
          </a:p>
        </p:txBody>
      </p:sp>
      <p:sp>
        <p:nvSpPr>
          <p:cNvPr id="13" name="Text 11"/>
          <p:cNvSpPr/>
          <p:nvPr/>
        </p:nvSpPr>
        <p:spPr>
          <a:xfrm>
            <a:off x="4480560" y="1627632"/>
            <a:ext cx="4206240" cy="548640"/>
          </a:xfrm>
          <a:prstGeom prst="rect">
            <a:avLst/>
          </a:prstGeom>
          <a:noFill/>
          <a:ln/>
        </p:spPr>
        <p:txBody>
          <a:bodyPr wrap="square" lIns="0" tIns="0" rIns="0" bIns="0" rtlCol="0" anchor="ctr"/>
          <a:lstStyle/>
          <a:p>
            <a:pPr marL="0" indent="0">
              <a:buNone/>
            </a:pPr>
            <a:r>
              <a:rPr lang="en-US" sz="1100" dirty="0">
                <a:solidFill>
                  <a:srgbClr val="3D5A72"/>
                </a:solidFill>
              </a:rPr>
              <a:t>Transparent pricing, physician-led, no surprise billing</a:t>
            </a:r>
            <a:endParaRPr lang="en-US" sz="1100" dirty="0"/>
          </a:p>
        </p:txBody>
      </p:sp>
      <p:sp>
        <p:nvSpPr>
          <p:cNvPr id="14" name="Shape 12"/>
          <p:cNvSpPr/>
          <p:nvPr/>
        </p:nvSpPr>
        <p:spPr>
          <a:xfrm>
            <a:off x="4297680" y="2404872"/>
            <a:ext cx="4572000" cy="1115568"/>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5" name="Shape 13"/>
          <p:cNvSpPr/>
          <p:nvPr/>
        </p:nvSpPr>
        <p:spPr>
          <a:xfrm>
            <a:off x="4297680" y="2404872"/>
            <a:ext cx="4572000" cy="54864"/>
          </a:xfrm>
          <a:prstGeom prst="rect">
            <a:avLst/>
          </a:prstGeom>
          <a:solidFill>
            <a:srgbClr val="00C4DE"/>
          </a:solidFill>
          <a:ln w="12700">
            <a:solidFill>
              <a:srgbClr val="00C4DE"/>
            </a:solidFill>
            <a:prstDash val="solid"/>
          </a:ln>
        </p:spPr>
        <p:txBody>
          <a:bodyPr/>
          <a:lstStyle/>
          <a:p>
            <a:endParaRPr lang="en-US"/>
          </a:p>
        </p:txBody>
      </p:sp>
      <p:sp>
        <p:nvSpPr>
          <p:cNvPr id="16" name="Shape 14"/>
          <p:cNvSpPr/>
          <p:nvPr/>
        </p:nvSpPr>
        <p:spPr>
          <a:xfrm>
            <a:off x="4297680" y="2404872"/>
            <a:ext cx="73152" cy="1115568"/>
          </a:xfrm>
          <a:prstGeom prst="rect">
            <a:avLst/>
          </a:prstGeom>
          <a:solidFill>
            <a:srgbClr val="00C4DE"/>
          </a:solidFill>
          <a:ln w="12700">
            <a:solidFill>
              <a:srgbClr val="00C4DE"/>
            </a:solidFill>
            <a:prstDash val="solid"/>
          </a:ln>
        </p:spPr>
        <p:txBody>
          <a:bodyPr/>
          <a:lstStyle/>
          <a:p>
            <a:endParaRPr lang="en-US"/>
          </a:p>
        </p:txBody>
      </p:sp>
      <p:sp>
        <p:nvSpPr>
          <p:cNvPr id="17" name="Text 15"/>
          <p:cNvSpPr/>
          <p:nvPr/>
        </p:nvSpPr>
        <p:spPr>
          <a:xfrm>
            <a:off x="4480560" y="2478024"/>
            <a:ext cx="4206240" cy="347472"/>
          </a:xfrm>
          <a:prstGeom prst="rect">
            <a:avLst/>
          </a:prstGeom>
          <a:noFill/>
          <a:ln/>
        </p:spPr>
        <p:txBody>
          <a:bodyPr wrap="square" lIns="0" tIns="0" rIns="0" bIns="0" rtlCol="0" anchor="ctr"/>
          <a:lstStyle/>
          <a:p>
            <a:pPr marL="0" indent="0">
              <a:buNone/>
            </a:pPr>
            <a:r>
              <a:rPr lang="en-US" sz="1400" b="1" dirty="0">
                <a:solidFill>
                  <a:srgbClr val="1A2E44"/>
                </a:solidFill>
                <a:latin typeface="Calibri" pitchFamily="34" charset="0"/>
                <a:ea typeface="Calibri" pitchFamily="34" charset="-122"/>
                <a:cs typeface="Calibri" pitchFamily="34" charset="-120"/>
              </a:rPr>
              <a:t>Subscription</a:t>
            </a:r>
            <a:endParaRPr lang="en-US" sz="1400" dirty="0"/>
          </a:p>
        </p:txBody>
      </p:sp>
      <p:sp>
        <p:nvSpPr>
          <p:cNvPr id="18" name="Text 16"/>
          <p:cNvSpPr/>
          <p:nvPr/>
        </p:nvSpPr>
        <p:spPr>
          <a:xfrm>
            <a:off x="4480560" y="2843784"/>
            <a:ext cx="4206240" cy="548640"/>
          </a:xfrm>
          <a:prstGeom prst="rect">
            <a:avLst/>
          </a:prstGeom>
          <a:noFill/>
          <a:ln/>
        </p:spPr>
        <p:txBody>
          <a:bodyPr wrap="square" lIns="0" tIns="0" rIns="0" bIns="0" rtlCol="0" anchor="ctr"/>
          <a:lstStyle/>
          <a:p>
            <a:pPr marL="0" indent="0">
              <a:buNone/>
            </a:pPr>
            <a:r>
              <a:rPr lang="en-US" sz="1100" dirty="0">
                <a:solidFill>
                  <a:srgbClr val="3D5A72"/>
                </a:solidFill>
              </a:rPr>
              <a:t>Family &amp; household shared-visit model — a fraction of insurance cost</a:t>
            </a:r>
            <a:endParaRPr lang="en-US" sz="1100" dirty="0"/>
          </a:p>
        </p:txBody>
      </p:sp>
      <p:sp>
        <p:nvSpPr>
          <p:cNvPr id="19" name="Shape 17"/>
          <p:cNvSpPr/>
          <p:nvPr/>
        </p:nvSpPr>
        <p:spPr>
          <a:xfrm>
            <a:off x="4297680" y="3621024"/>
            <a:ext cx="4572000" cy="1115568"/>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20" name="Shape 18"/>
          <p:cNvSpPr/>
          <p:nvPr/>
        </p:nvSpPr>
        <p:spPr>
          <a:xfrm>
            <a:off x="4297680" y="3621024"/>
            <a:ext cx="4572000" cy="54864"/>
          </a:xfrm>
          <a:prstGeom prst="rect">
            <a:avLst/>
          </a:prstGeom>
          <a:solidFill>
            <a:srgbClr val="F5A623"/>
          </a:solidFill>
          <a:ln w="12700">
            <a:solidFill>
              <a:srgbClr val="F5A623"/>
            </a:solidFill>
            <a:prstDash val="solid"/>
          </a:ln>
        </p:spPr>
        <p:txBody>
          <a:bodyPr/>
          <a:lstStyle/>
          <a:p>
            <a:endParaRPr lang="en-US"/>
          </a:p>
        </p:txBody>
      </p:sp>
      <p:sp>
        <p:nvSpPr>
          <p:cNvPr id="21" name="Shape 19"/>
          <p:cNvSpPr/>
          <p:nvPr/>
        </p:nvSpPr>
        <p:spPr>
          <a:xfrm>
            <a:off x="4297680" y="3621024"/>
            <a:ext cx="73152" cy="1115568"/>
          </a:xfrm>
          <a:prstGeom prst="rect">
            <a:avLst/>
          </a:prstGeom>
          <a:solidFill>
            <a:srgbClr val="F5A623"/>
          </a:solidFill>
          <a:ln w="12700">
            <a:solidFill>
              <a:srgbClr val="F5A623"/>
            </a:solidFill>
            <a:prstDash val="solid"/>
          </a:ln>
        </p:spPr>
        <p:txBody>
          <a:bodyPr/>
          <a:lstStyle/>
          <a:p>
            <a:endParaRPr lang="en-US"/>
          </a:p>
        </p:txBody>
      </p:sp>
      <p:sp>
        <p:nvSpPr>
          <p:cNvPr id="22" name="Text 20"/>
          <p:cNvSpPr/>
          <p:nvPr/>
        </p:nvSpPr>
        <p:spPr>
          <a:xfrm>
            <a:off x="4480560" y="3694176"/>
            <a:ext cx="4206240" cy="347472"/>
          </a:xfrm>
          <a:prstGeom prst="rect">
            <a:avLst/>
          </a:prstGeom>
          <a:noFill/>
          <a:ln/>
        </p:spPr>
        <p:txBody>
          <a:bodyPr wrap="square" lIns="0" tIns="0" rIns="0" bIns="0" rtlCol="0" anchor="ctr"/>
          <a:lstStyle/>
          <a:p>
            <a:pPr marL="0" indent="0">
              <a:buNone/>
            </a:pPr>
            <a:r>
              <a:rPr lang="en-US" sz="1400" b="1" dirty="0">
                <a:solidFill>
                  <a:srgbClr val="1A2E44"/>
                </a:solidFill>
                <a:latin typeface="Calibri" pitchFamily="34" charset="0"/>
                <a:ea typeface="Calibri" pitchFamily="34" charset="-122"/>
                <a:cs typeface="Calibri" pitchFamily="34" charset="-120"/>
              </a:rPr>
              <a:t>Insurance</a:t>
            </a:r>
            <a:endParaRPr lang="en-US" sz="1400" dirty="0"/>
          </a:p>
        </p:txBody>
      </p:sp>
      <p:sp>
        <p:nvSpPr>
          <p:cNvPr id="23" name="Text 21"/>
          <p:cNvSpPr/>
          <p:nvPr/>
        </p:nvSpPr>
        <p:spPr>
          <a:xfrm>
            <a:off x="4480560" y="4059936"/>
            <a:ext cx="4206240" cy="548640"/>
          </a:xfrm>
          <a:prstGeom prst="rect">
            <a:avLst/>
          </a:prstGeom>
          <a:noFill/>
          <a:ln/>
        </p:spPr>
        <p:txBody>
          <a:bodyPr wrap="square" lIns="0" tIns="0" rIns="0" bIns="0" rtlCol="0" anchor="ctr"/>
          <a:lstStyle/>
          <a:p>
            <a:pPr marL="0" indent="0">
              <a:buNone/>
            </a:pPr>
            <a:r>
              <a:rPr lang="en-US" sz="1100" dirty="0">
                <a:solidFill>
                  <a:srgbClr val="3D5A72"/>
                </a:solidFill>
              </a:rPr>
              <a:t>Full compatibility with existing plans — no system replacement</a:t>
            </a:r>
            <a:endParaRPr lang="en-US" sz="1100" dirty="0"/>
          </a:p>
        </p:txBody>
      </p:sp>
      <p:sp>
        <p:nvSpPr>
          <p:cNvPr id="24" name="Text 22"/>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3D5A72"/>
                </a:solidFill>
              </a:rPr>
              <a:t>PRECISION HEALTHCARE TECHNOLOGIES</a:t>
            </a:r>
            <a:endParaRPr lang="en-US" sz="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2203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457200" y="201168"/>
            <a:ext cx="8229600" cy="228600"/>
          </a:xfrm>
          <a:prstGeom prst="rect">
            <a:avLst/>
          </a:prstGeom>
          <a:noFill/>
          <a:ln/>
        </p:spPr>
        <p:txBody>
          <a:bodyPr wrap="square" lIns="0" tIns="0" rIns="0" bIns="0" rtlCol="0" anchor="ctr"/>
          <a:lstStyle/>
          <a:p>
            <a:pPr marL="0" indent="0">
              <a:buNone/>
            </a:pPr>
            <a:r>
              <a:rPr lang="en-US" sz="900" kern="0" spc="300" dirty="0">
                <a:solidFill>
                  <a:srgbClr val="00C4DE"/>
                </a:solidFill>
              </a:rPr>
              <a:t>THE CONNECTED ECOSYSTEM</a:t>
            </a:r>
            <a:endParaRPr lang="en-US" sz="900" dirty="0"/>
          </a:p>
        </p:txBody>
      </p:sp>
      <p:sp>
        <p:nvSpPr>
          <p:cNvPr id="4" name="Text 2"/>
          <p:cNvSpPr/>
          <p:nvPr/>
        </p:nvSpPr>
        <p:spPr>
          <a:xfrm>
            <a:off x="457200" y="530352"/>
            <a:ext cx="4389120" cy="1280160"/>
          </a:xfrm>
          <a:prstGeom prst="rect">
            <a:avLst/>
          </a:prstGeom>
          <a:noFill/>
          <a:ln/>
        </p:spPr>
        <p:txBody>
          <a:bodyPr wrap="square" lIns="0" tIns="0" rIns="0" bIns="0" rtlCol="0" anchor="ctr"/>
          <a:lstStyle/>
          <a:p>
            <a:pPr marL="0" indent="0">
              <a:lnSpc>
                <a:spcPct val="115000"/>
              </a:lnSpc>
              <a:buNone/>
            </a:pPr>
            <a:r>
              <a:rPr lang="en-US" sz="3000" b="1" dirty="0">
                <a:solidFill>
                  <a:srgbClr val="F4F8FA"/>
                </a:solidFill>
                <a:latin typeface="Calibri" pitchFamily="34" charset="0"/>
                <a:ea typeface="Calibri" pitchFamily="34" charset="-122"/>
                <a:cs typeface="Calibri" pitchFamily="34" charset="-120"/>
              </a:rPr>
              <a:t>20 healthcare sectors.</a:t>
            </a:r>
            <a:endParaRPr lang="en-US" sz="3000" dirty="0"/>
          </a:p>
          <a:p>
            <a:pPr marL="0" indent="0">
              <a:lnSpc>
                <a:spcPct val="115000"/>
              </a:lnSpc>
              <a:buNone/>
            </a:pPr>
            <a:r>
              <a:rPr lang="en-US" sz="3000" b="1" dirty="0">
                <a:solidFill>
                  <a:srgbClr val="F4F8FA"/>
                </a:solidFill>
                <a:latin typeface="Calibri" pitchFamily="34" charset="0"/>
                <a:ea typeface="Calibri" pitchFamily="34" charset="-122"/>
                <a:cs typeface="Calibri" pitchFamily="34" charset="-120"/>
              </a:rPr>
              <a:t>One unified data layer.</a:t>
            </a:r>
            <a:endParaRPr lang="en-US" sz="3000" dirty="0"/>
          </a:p>
        </p:txBody>
      </p:sp>
      <p:sp>
        <p:nvSpPr>
          <p:cNvPr id="5" name="Text 3"/>
          <p:cNvSpPr/>
          <p:nvPr/>
        </p:nvSpPr>
        <p:spPr>
          <a:xfrm>
            <a:off x="457200" y="1920240"/>
            <a:ext cx="4114800" cy="1005840"/>
          </a:xfrm>
          <a:prstGeom prst="rect">
            <a:avLst/>
          </a:prstGeom>
          <a:noFill/>
          <a:ln/>
        </p:spPr>
        <p:txBody>
          <a:bodyPr wrap="square" lIns="0" tIns="0" rIns="0" bIns="0" rtlCol="0" anchor="ctr"/>
          <a:lstStyle/>
          <a:p>
            <a:pPr marL="0" indent="0">
              <a:lnSpc>
                <a:spcPct val="150000"/>
              </a:lnSpc>
              <a:buNone/>
            </a:pPr>
            <a:r>
              <a:rPr lang="en-US" sz="1300" dirty="0">
                <a:solidFill>
                  <a:srgbClr val="8FA8BA"/>
                </a:solidFill>
              </a:rPr>
              <a:t>Unified flow without centralization.</a:t>
            </a:r>
            <a:endParaRPr lang="en-US" sz="1300" dirty="0"/>
          </a:p>
          <a:p>
            <a:pPr marL="0" indent="0">
              <a:lnSpc>
                <a:spcPct val="150000"/>
              </a:lnSpc>
              <a:buNone/>
            </a:pPr>
            <a:r>
              <a:rPr lang="en-US" sz="1300" dirty="0">
                <a:solidFill>
                  <a:srgbClr val="8FA8BA"/>
                </a:solidFill>
              </a:rPr>
              <a:t>Interoperability without disruption.</a:t>
            </a:r>
            <a:endParaRPr lang="en-US" sz="1300" dirty="0"/>
          </a:p>
          <a:p>
            <a:pPr marL="0" indent="0">
              <a:lnSpc>
                <a:spcPct val="150000"/>
              </a:lnSpc>
              <a:buNone/>
            </a:pPr>
            <a:r>
              <a:rPr lang="en-US" sz="1300" dirty="0">
                <a:solidFill>
                  <a:srgbClr val="8FA8BA"/>
                </a:solidFill>
              </a:rPr>
              <a:t>Independent of any EHR vendor.</a:t>
            </a:r>
            <a:endParaRPr lang="en-US" sz="1300" dirty="0"/>
          </a:p>
        </p:txBody>
      </p:sp>
      <p:sp>
        <p:nvSpPr>
          <p:cNvPr id="6" name="Shape 4"/>
          <p:cNvSpPr/>
          <p:nvPr/>
        </p:nvSpPr>
        <p:spPr>
          <a:xfrm>
            <a:off x="548640" y="3154680"/>
            <a:ext cx="2194560" cy="566928"/>
          </a:xfrm>
          <a:prstGeom prst="roundRect">
            <a:avLst>
              <a:gd name="adj" fmla="val 12903"/>
            </a:avLst>
          </a:prstGeom>
          <a:solidFill>
            <a:srgbClr val="00C4DE"/>
          </a:solidFill>
          <a:ln w="12700">
            <a:solidFill>
              <a:srgbClr val="00C4DE"/>
            </a:solidFill>
            <a:prstDash val="solid"/>
          </a:ln>
        </p:spPr>
        <p:txBody>
          <a:bodyPr/>
          <a:lstStyle/>
          <a:p>
            <a:endParaRPr lang="en-US"/>
          </a:p>
        </p:txBody>
      </p:sp>
      <p:sp>
        <p:nvSpPr>
          <p:cNvPr id="7" name="Text 5"/>
          <p:cNvSpPr/>
          <p:nvPr/>
        </p:nvSpPr>
        <p:spPr>
          <a:xfrm>
            <a:off x="548640" y="3154680"/>
            <a:ext cx="2194560" cy="566928"/>
          </a:xfrm>
          <a:prstGeom prst="rect">
            <a:avLst/>
          </a:prstGeom>
          <a:noFill/>
          <a:ln/>
        </p:spPr>
        <p:txBody>
          <a:bodyPr wrap="square" lIns="0" tIns="0" rIns="0" bIns="0" rtlCol="0" anchor="ctr"/>
          <a:lstStyle/>
          <a:p>
            <a:pPr marL="0" indent="0" algn="ctr">
              <a:buNone/>
            </a:pPr>
            <a:r>
              <a:rPr lang="en-US" sz="1000" b="1" dirty="0">
                <a:solidFill>
                  <a:srgbClr val="0B1828"/>
                </a:solidFill>
                <a:latin typeface="Calibri" pitchFamily="34" charset="0"/>
                <a:ea typeface="Calibri" pitchFamily="34" charset="-122"/>
                <a:cs typeface="Calibri" pitchFamily="34" charset="-120"/>
              </a:rPr>
              <a:t>PRECISION LAYER</a:t>
            </a:r>
            <a:endParaRPr lang="en-US" sz="1000" dirty="0"/>
          </a:p>
        </p:txBody>
      </p:sp>
      <p:sp>
        <p:nvSpPr>
          <p:cNvPr id="8" name="Shape 6"/>
          <p:cNvSpPr/>
          <p:nvPr/>
        </p:nvSpPr>
        <p:spPr>
          <a:xfrm>
            <a:off x="4526280" y="502920"/>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9" name="Text 7"/>
          <p:cNvSpPr/>
          <p:nvPr/>
        </p:nvSpPr>
        <p:spPr>
          <a:xfrm>
            <a:off x="4562856" y="502920"/>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Primary Care</a:t>
            </a:r>
            <a:endParaRPr lang="en-US" sz="950" dirty="0"/>
          </a:p>
        </p:txBody>
      </p:sp>
      <p:sp>
        <p:nvSpPr>
          <p:cNvPr id="10" name="Shape 8"/>
          <p:cNvSpPr/>
          <p:nvPr/>
        </p:nvSpPr>
        <p:spPr>
          <a:xfrm>
            <a:off x="5687568" y="502920"/>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11" name="Text 9"/>
          <p:cNvSpPr/>
          <p:nvPr/>
        </p:nvSpPr>
        <p:spPr>
          <a:xfrm>
            <a:off x="5724144" y="502920"/>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Specialty Care</a:t>
            </a:r>
            <a:endParaRPr lang="en-US" sz="950" dirty="0"/>
          </a:p>
        </p:txBody>
      </p:sp>
      <p:sp>
        <p:nvSpPr>
          <p:cNvPr id="12" name="Shape 10"/>
          <p:cNvSpPr/>
          <p:nvPr/>
        </p:nvSpPr>
        <p:spPr>
          <a:xfrm>
            <a:off x="6848856" y="502920"/>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13" name="Text 11"/>
          <p:cNvSpPr/>
          <p:nvPr/>
        </p:nvSpPr>
        <p:spPr>
          <a:xfrm>
            <a:off x="6885432" y="502920"/>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Mental Health</a:t>
            </a:r>
            <a:endParaRPr lang="en-US" sz="950" dirty="0"/>
          </a:p>
        </p:txBody>
      </p:sp>
      <p:sp>
        <p:nvSpPr>
          <p:cNvPr id="14" name="Shape 12"/>
          <p:cNvSpPr/>
          <p:nvPr/>
        </p:nvSpPr>
        <p:spPr>
          <a:xfrm>
            <a:off x="8010144" y="502920"/>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15" name="Text 13"/>
          <p:cNvSpPr/>
          <p:nvPr/>
        </p:nvSpPr>
        <p:spPr>
          <a:xfrm>
            <a:off x="8046720" y="502920"/>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Pharmacy</a:t>
            </a:r>
            <a:endParaRPr lang="en-US" sz="950" dirty="0"/>
          </a:p>
        </p:txBody>
      </p:sp>
      <p:sp>
        <p:nvSpPr>
          <p:cNvPr id="16" name="Shape 14"/>
          <p:cNvSpPr/>
          <p:nvPr/>
        </p:nvSpPr>
        <p:spPr>
          <a:xfrm>
            <a:off x="4526280" y="2075688"/>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17" name="Text 15"/>
          <p:cNvSpPr/>
          <p:nvPr/>
        </p:nvSpPr>
        <p:spPr>
          <a:xfrm>
            <a:off x="4562856" y="2075688"/>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Home Health</a:t>
            </a:r>
            <a:endParaRPr lang="en-US" sz="950" dirty="0"/>
          </a:p>
        </p:txBody>
      </p:sp>
      <p:sp>
        <p:nvSpPr>
          <p:cNvPr id="18" name="Shape 16"/>
          <p:cNvSpPr/>
          <p:nvPr/>
        </p:nvSpPr>
        <p:spPr>
          <a:xfrm>
            <a:off x="5687568" y="2075688"/>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19" name="Text 17"/>
          <p:cNvSpPr/>
          <p:nvPr/>
        </p:nvSpPr>
        <p:spPr>
          <a:xfrm>
            <a:off x="5724144" y="2075688"/>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Urgent Care</a:t>
            </a:r>
            <a:endParaRPr lang="en-US" sz="950" dirty="0"/>
          </a:p>
        </p:txBody>
      </p:sp>
      <p:sp>
        <p:nvSpPr>
          <p:cNvPr id="20" name="Shape 18"/>
          <p:cNvSpPr/>
          <p:nvPr/>
        </p:nvSpPr>
        <p:spPr>
          <a:xfrm>
            <a:off x="6848856" y="2075688"/>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21" name="Text 19"/>
          <p:cNvSpPr/>
          <p:nvPr/>
        </p:nvSpPr>
        <p:spPr>
          <a:xfrm>
            <a:off x="6885432" y="2075688"/>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Telehealth</a:t>
            </a:r>
            <a:endParaRPr lang="en-US" sz="950" dirty="0"/>
          </a:p>
        </p:txBody>
      </p:sp>
      <p:sp>
        <p:nvSpPr>
          <p:cNvPr id="22" name="Shape 20"/>
          <p:cNvSpPr/>
          <p:nvPr/>
        </p:nvSpPr>
        <p:spPr>
          <a:xfrm>
            <a:off x="8010144" y="2075688"/>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23" name="Text 21"/>
          <p:cNvSpPr/>
          <p:nvPr/>
        </p:nvSpPr>
        <p:spPr>
          <a:xfrm>
            <a:off x="8046720" y="2075688"/>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ACOs</a:t>
            </a:r>
            <a:endParaRPr lang="en-US" sz="950" dirty="0"/>
          </a:p>
        </p:txBody>
      </p:sp>
      <p:sp>
        <p:nvSpPr>
          <p:cNvPr id="24" name="Shape 22"/>
          <p:cNvSpPr/>
          <p:nvPr/>
        </p:nvSpPr>
        <p:spPr>
          <a:xfrm>
            <a:off x="4526280" y="3648456"/>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25" name="Text 23"/>
          <p:cNvSpPr/>
          <p:nvPr/>
        </p:nvSpPr>
        <p:spPr>
          <a:xfrm>
            <a:off x="4562856" y="3648456"/>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Medicare</a:t>
            </a:r>
            <a:endParaRPr lang="en-US" sz="950" dirty="0"/>
          </a:p>
          <a:p>
            <a:pPr marL="0" indent="0" algn="ctr">
              <a:lnSpc>
                <a:spcPct val="120000"/>
              </a:lnSpc>
              <a:buNone/>
            </a:pPr>
            <a:r>
              <a:rPr lang="en-US" sz="950" dirty="0">
                <a:solidFill>
                  <a:srgbClr val="8FA8BA"/>
                </a:solidFill>
              </a:rPr>
              <a:t>Advantage</a:t>
            </a:r>
            <a:endParaRPr lang="en-US" sz="950" dirty="0"/>
          </a:p>
        </p:txBody>
      </p:sp>
      <p:sp>
        <p:nvSpPr>
          <p:cNvPr id="26" name="Shape 24"/>
          <p:cNvSpPr/>
          <p:nvPr/>
        </p:nvSpPr>
        <p:spPr>
          <a:xfrm>
            <a:off x="5687568" y="3648456"/>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27" name="Text 25"/>
          <p:cNvSpPr/>
          <p:nvPr/>
        </p:nvSpPr>
        <p:spPr>
          <a:xfrm>
            <a:off x="5724144" y="3648456"/>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Health Systems</a:t>
            </a:r>
            <a:endParaRPr lang="en-US" sz="950" dirty="0"/>
          </a:p>
        </p:txBody>
      </p:sp>
      <p:sp>
        <p:nvSpPr>
          <p:cNvPr id="28" name="Shape 26"/>
          <p:cNvSpPr/>
          <p:nvPr/>
        </p:nvSpPr>
        <p:spPr>
          <a:xfrm>
            <a:off x="6848856" y="3648456"/>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29" name="Text 27"/>
          <p:cNvSpPr/>
          <p:nvPr/>
        </p:nvSpPr>
        <p:spPr>
          <a:xfrm>
            <a:off x="6885432" y="3648456"/>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Value-Based</a:t>
            </a:r>
            <a:endParaRPr lang="en-US" sz="950" dirty="0"/>
          </a:p>
          <a:p>
            <a:pPr marL="0" indent="0" algn="ctr">
              <a:lnSpc>
                <a:spcPct val="120000"/>
              </a:lnSpc>
              <a:buNone/>
            </a:pPr>
            <a:r>
              <a:rPr lang="en-US" sz="950" dirty="0">
                <a:solidFill>
                  <a:srgbClr val="8FA8BA"/>
                </a:solidFill>
              </a:rPr>
              <a:t>Orgs</a:t>
            </a:r>
            <a:endParaRPr lang="en-US" sz="950" dirty="0"/>
          </a:p>
        </p:txBody>
      </p:sp>
      <p:sp>
        <p:nvSpPr>
          <p:cNvPr id="30" name="Shape 28"/>
          <p:cNvSpPr/>
          <p:nvPr/>
        </p:nvSpPr>
        <p:spPr>
          <a:xfrm>
            <a:off x="8010144" y="3648456"/>
            <a:ext cx="1088136" cy="1435608"/>
          </a:xfrm>
          <a:prstGeom prst="rect">
            <a:avLst/>
          </a:prstGeom>
          <a:solidFill>
            <a:srgbClr val="142840"/>
          </a:solidFill>
          <a:ln w="12700">
            <a:solidFill>
              <a:srgbClr val="1E3A55"/>
            </a:solidFill>
            <a:prstDash val="solid"/>
          </a:ln>
          <a:effectLst>
            <a:outerShdw blurRad="101600" dist="38100" dir="8100000" algn="bl" rotWithShape="0">
              <a:srgbClr val="000000">
                <a:alpha val="12000"/>
              </a:srgbClr>
            </a:outerShdw>
          </a:effectLst>
        </p:spPr>
        <p:txBody>
          <a:bodyPr/>
          <a:lstStyle/>
          <a:p>
            <a:endParaRPr lang="en-US"/>
          </a:p>
        </p:txBody>
      </p:sp>
      <p:sp>
        <p:nvSpPr>
          <p:cNvPr id="31" name="Text 29"/>
          <p:cNvSpPr/>
          <p:nvPr/>
        </p:nvSpPr>
        <p:spPr>
          <a:xfrm>
            <a:off x="8046720" y="3648456"/>
            <a:ext cx="1014984" cy="1435608"/>
          </a:xfrm>
          <a:prstGeom prst="rect">
            <a:avLst/>
          </a:prstGeom>
          <a:noFill/>
          <a:ln/>
        </p:spPr>
        <p:txBody>
          <a:bodyPr wrap="square" lIns="0" tIns="0" rIns="0" bIns="0" rtlCol="0" anchor="ctr"/>
          <a:lstStyle/>
          <a:p>
            <a:pPr marL="0" indent="0" algn="ctr">
              <a:lnSpc>
                <a:spcPct val="120000"/>
              </a:lnSpc>
              <a:buNone/>
            </a:pPr>
            <a:r>
              <a:rPr lang="en-US" sz="950" dirty="0">
                <a:solidFill>
                  <a:srgbClr val="8FA8BA"/>
                </a:solidFill>
              </a:rPr>
              <a:t>Consumers</a:t>
            </a:r>
            <a:endParaRPr lang="en-US" sz="950" dirty="0"/>
          </a:p>
        </p:txBody>
      </p:sp>
      <p:sp>
        <p:nvSpPr>
          <p:cNvPr id="32" name="Text 30"/>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8FA8BA"/>
                </a:solidFill>
              </a:rPr>
              <a:t>PRECISION HEALTHCARE TECHNOLOGIES</a:t>
            </a:r>
            <a:endParaRPr lang="en-US" sz="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36576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THE CONSUMER PLATFORM</a:t>
            </a:r>
            <a:endParaRPr lang="en-US" sz="900" dirty="0"/>
          </a:p>
        </p:txBody>
      </p:sp>
      <p:sp>
        <p:nvSpPr>
          <p:cNvPr id="4" name="Text 2"/>
          <p:cNvSpPr/>
          <p:nvPr/>
        </p:nvSpPr>
        <p:spPr>
          <a:xfrm>
            <a:off x="365760" y="521208"/>
            <a:ext cx="8229600" cy="594360"/>
          </a:xfrm>
          <a:prstGeom prst="rect">
            <a:avLst/>
          </a:prstGeom>
          <a:noFill/>
          <a:ln/>
        </p:spPr>
        <p:txBody>
          <a:bodyPr wrap="square" lIns="0" tIns="0" rIns="0" bIns="0" rtlCol="0" anchor="ctr"/>
          <a:lstStyle/>
          <a:p>
            <a:pPr marL="0" indent="0">
              <a:buNone/>
            </a:pPr>
            <a:r>
              <a:rPr lang="en-US" sz="3200" b="1" dirty="0">
                <a:solidFill>
                  <a:srgbClr val="1A2E44"/>
                </a:solidFill>
                <a:latin typeface="Calibri" pitchFamily="34" charset="0"/>
                <a:ea typeface="Calibri" pitchFamily="34" charset="-122"/>
                <a:cs typeface="Calibri" pitchFamily="34" charset="-120"/>
              </a:rPr>
              <a:t>My Health Youniverse</a:t>
            </a:r>
            <a:endParaRPr lang="en-US" sz="3200" dirty="0"/>
          </a:p>
        </p:txBody>
      </p:sp>
      <p:sp>
        <p:nvSpPr>
          <p:cNvPr id="5" name="Text 3"/>
          <p:cNvSpPr/>
          <p:nvPr/>
        </p:nvSpPr>
        <p:spPr>
          <a:xfrm>
            <a:off x="365760" y="1170432"/>
            <a:ext cx="8229600" cy="347472"/>
          </a:xfrm>
          <a:prstGeom prst="rect">
            <a:avLst/>
          </a:prstGeom>
          <a:noFill/>
          <a:ln/>
        </p:spPr>
        <p:txBody>
          <a:bodyPr wrap="square" lIns="0" tIns="0" rIns="0" bIns="0" rtlCol="0" anchor="ctr"/>
          <a:lstStyle/>
          <a:p>
            <a:pPr marL="0" indent="0">
              <a:buNone/>
            </a:pPr>
            <a:r>
              <a:rPr lang="en-US" sz="1400" i="1" dirty="0">
                <a:solidFill>
                  <a:srgbClr val="3D5A72"/>
                </a:solidFill>
              </a:rPr>
              <a:t>The consumer face of the Precision infrastructure layer.</a:t>
            </a:r>
            <a:endParaRPr lang="en-US" sz="1400" dirty="0"/>
          </a:p>
        </p:txBody>
      </p:sp>
      <p:sp>
        <p:nvSpPr>
          <p:cNvPr id="6" name="Shape 4"/>
          <p:cNvSpPr/>
          <p:nvPr/>
        </p:nvSpPr>
        <p:spPr>
          <a:xfrm>
            <a:off x="320040" y="1664208"/>
            <a:ext cx="4224528" cy="1399032"/>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320040" y="1664208"/>
            <a:ext cx="4224528" cy="54864"/>
          </a:xfrm>
          <a:prstGeom prst="rect">
            <a:avLst/>
          </a:prstGeom>
          <a:solidFill>
            <a:srgbClr val="00C4DE"/>
          </a:solidFill>
          <a:ln w="12700">
            <a:solidFill>
              <a:srgbClr val="00C4DE"/>
            </a:solidFill>
            <a:prstDash val="solid"/>
          </a:ln>
        </p:spPr>
        <p:txBody>
          <a:bodyPr/>
          <a:lstStyle/>
          <a:p>
            <a:endParaRPr lang="en-US"/>
          </a:p>
        </p:txBody>
      </p:sp>
      <p:sp>
        <p:nvSpPr>
          <p:cNvPr id="8" name="Text 6"/>
          <p:cNvSpPr/>
          <p:nvPr/>
        </p:nvSpPr>
        <p:spPr>
          <a:xfrm>
            <a:off x="484632" y="1773936"/>
            <a:ext cx="502920" cy="502920"/>
          </a:xfrm>
          <a:prstGeom prst="rect">
            <a:avLst/>
          </a:prstGeom>
          <a:noFill/>
          <a:ln/>
        </p:spPr>
        <p:txBody>
          <a:bodyPr wrap="square" lIns="0" tIns="0" rIns="0" bIns="0" rtlCol="0" anchor="ctr"/>
          <a:lstStyle/>
          <a:p>
            <a:pPr marL="0" indent="0">
              <a:buNone/>
            </a:pPr>
            <a:r>
              <a:rPr lang="en-US" sz="2200" dirty="0">
                <a:solidFill>
                  <a:srgbClr val="000000"/>
                </a:solidFill>
              </a:rPr>
              <a:t>📁</a:t>
            </a:r>
            <a:endParaRPr lang="en-US" sz="2200" dirty="0"/>
          </a:p>
        </p:txBody>
      </p:sp>
      <p:sp>
        <p:nvSpPr>
          <p:cNvPr id="9" name="Text 7"/>
          <p:cNvSpPr/>
          <p:nvPr/>
        </p:nvSpPr>
        <p:spPr>
          <a:xfrm>
            <a:off x="1069848" y="1773936"/>
            <a:ext cx="3310128" cy="347472"/>
          </a:xfrm>
          <a:prstGeom prst="rect">
            <a:avLst/>
          </a:prstGeom>
          <a:noFill/>
          <a:ln/>
        </p:spPr>
        <p:txBody>
          <a:bodyPr wrap="square" lIns="0" tIns="0" rIns="0" bIns="0" rtlCol="0" anchor="ctr"/>
          <a:lstStyle/>
          <a:p>
            <a:pPr marL="0" indent="0">
              <a:buNone/>
            </a:pPr>
            <a:r>
              <a:rPr lang="en-US" sz="1300" b="1" dirty="0">
                <a:solidFill>
                  <a:srgbClr val="1A2E44"/>
                </a:solidFill>
                <a:latin typeface="Calibri" pitchFamily="34" charset="0"/>
                <a:ea typeface="Calibri" pitchFamily="34" charset="-122"/>
                <a:cs typeface="Calibri" pitchFamily="34" charset="-120"/>
              </a:rPr>
              <a:t>My Health Records</a:t>
            </a:r>
            <a:endParaRPr lang="en-US" sz="1300" dirty="0"/>
          </a:p>
        </p:txBody>
      </p:sp>
      <p:sp>
        <p:nvSpPr>
          <p:cNvPr id="10" name="Text 8"/>
          <p:cNvSpPr/>
          <p:nvPr/>
        </p:nvSpPr>
        <p:spPr>
          <a:xfrm>
            <a:off x="1069848" y="2157984"/>
            <a:ext cx="3310128" cy="777240"/>
          </a:xfrm>
          <a:prstGeom prst="rect">
            <a:avLst/>
          </a:prstGeom>
          <a:noFill/>
          <a:ln/>
        </p:spPr>
        <p:txBody>
          <a:bodyPr wrap="square" lIns="0" tIns="0" rIns="0" bIns="0" rtlCol="0" anchor="ctr"/>
          <a:lstStyle/>
          <a:p>
            <a:pPr marL="0" indent="0">
              <a:lnSpc>
                <a:spcPct val="130000"/>
              </a:lnSpc>
              <a:buNone/>
            </a:pPr>
            <a:r>
              <a:rPr lang="en-US" sz="1050" dirty="0">
                <a:solidFill>
                  <a:srgbClr val="3D5A72"/>
                </a:solidFill>
              </a:rPr>
              <a:t>Secure, shareable, always accessible. Complete history in one place — controlled entirely by the patient.</a:t>
            </a:r>
            <a:endParaRPr lang="en-US" sz="1050" dirty="0"/>
          </a:p>
        </p:txBody>
      </p:sp>
      <p:sp>
        <p:nvSpPr>
          <p:cNvPr id="11" name="Shape 9"/>
          <p:cNvSpPr/>
          <p:nvPr/>
        </p:nvSpPr>
        <p:spPr>
          <a:xfrm>
            <a:off x="4782312" y="1664208"/>
            <a:ext cx="4224528" cy="1399032"/>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10"/>
          <p:cNvSpPr/>
          <p:nvPr/>
        </p:nvSpPr>
        <p:spPr>
          <a:xfrm>
            <a:off x="4782312" y="1664208"/>
            <a:ext cx="4224528" cy="54864"/>
          </a:xfrm>
          <a:prstGeom prst="rect">
            <a:avLst/>
          </a:prstGeom>
          <a:solidFill>
            <a:srgbClr val="00C4DE"/>
          </a:solidFill>
          <a:ln w="12700">
            <a:solidFill>
              <a:srgbClr val="00C4DE"/>
            </a:solidFill>
            <a:prstDash val="solid"/>
          </a:ln>
        </p:spPr>
        <p:txBody>
          <a:bodyPr/>
          <a:lstStyle/>
          <a:p>
            <a:endParaRPr lang="en-US"/>
          </a:p>
        </p:txBody>
      </p:sp>
      <p:sp>
        <p:nvSpPr>
          <p:cNvPr id="13" name="Text 11"/>
          <p:cNvSpPr/>
          <p:nvPr/>
        </p:nvSpPr>
        <p:spPr>
          <a:xfrm>
            <a:off x="4946904" y="1773936"/>
            <a:ext cx="502920" cy="502920"/>
          </a:xfrm>
          <a:prstGeom prst="rect">
            <a:avLst/>
          </a:prstGeom>
          <a:noFill/>
          <a:ln/>
        </p:spPr>
        <p:txBody>
          <a:bodyPr wrap="square" lIns="0" tIns="0" rIns="0" bIns="0" rtlCol="0" anchor="ctr"/>
          <a:lstStyle/>
          <a:p>
            <a:pPr marL="0" indent="0">
              <a:buNone/>
            </a:pPr>
            <a:r>
              <a:rPr lang="en-US" sz="2200" dirty="0">
                <a:solidFill>
                  <a:srgbClr val="000000"/>
                </a:solidFill>
              </a:rPr>
              <a:t>🩺</a:t>
            </a:r>
            <a:endParaRPr lang="en-US" sz="2200" dirty="0"/>
          </a:p>
        </p:txBody>
      </p:sp>
      <p:sp>
        <p:nvSpPr>
          <p:cNvPr id="14" name="Text 12"/>
          <p:cNvSpPr/>
          <p:nvPr/>
        </p:nvSpPr>
        <p:spPr>
          <a:xfrm>
            <a:off x="5532120" y="1773936"/>
            <a:ext cx="3310128" cy="347472"/>
          </a:xfrm>
          <a:prstGeom prst="rect">
            <a:avLst/>
          </a:prstGeom>
          <a:noFill/>
          <a:ln/>
        </p:spPr>
        <p:txBody>
          <a:bodyPr wrap="square" lIns="0" tIns="0" rIns="0" bIns="0" rtlCol="0" anchor="ctr"/>
          <a:lstStyle/>
          <a:p>
            <a:pPr marL="0" indent="0">
              <a:buNone/>
            </a:pPr>
            <a:r>
              <a:rPr lang="en-US" sz="1300" b="1" dirty="0">
                <a:solidFill>
                  <a:srgbClr val="1A2E44"/>
                </a:solidFill>
                <a:latin typeface="Calibri" pitchFamily="34" charset="0"/>
                <a:ea typeface="Calibri" pitchFamily="34" charset="-122"/>
                <a:cs typeface="Calibri" pitchFamily="34" charset="-120"/>
              </a:rPr>
              <a:t>Virtual Care Access</a:t>
            </a:r>
            <a:endParaRPr lang="en-US" sz="1300" dirty="0"/>
          </a:p>
        </p:txBody>
      </p:sp>
      <p:sp>
        <p:nvSpPr>
          <p:cNvPr id="15" name="Text 13"/>
          <p:cNvSpPr/>
          <p:nvPr/>
        </p:nvSpPr>
        <p:spPr>
          <a:xfrm>
            <a:off x="5532120" y="2157984"/>
            <a:ext cx="3310128" cy="777240"/>
          </a:xfrm>
          <a:prstGeom prst="rect">
            <a:avLst/>
          </a:prstGeom>
          <a:noFill/>
          <a:ln/>
        </p:spPr>
        <p:txBody>
          <a:bodyPr wrap="square" lIns="0" tIns="0" rIns="0" bIns="0" rtlCol="0" anchor="ctr"/>
          <a:lstStyle/>
          <a:p>
            <a:pPr marL="0" indent="0">
              <a:lnSpc>
                <a:spcPct val="130000"/>
              </a:lnSpc>
              <a:buNone/>
            </a:pPr>
            <a:r>
              <a:rPr lang="en-US" sz="1050" dirty="0">
                <a:solidFill>
                  <a:srgbClr val="3D5A72"/>
                </a:solidFill>
              </a:rPr>
              <a:t>Board-certified physicians 24/7. No waiting rooms. No referral friction. Physician-led care on demand.</a:t>
            </a:r>
            <a:endParaRPr lang="en-US" sz="1050" dirty="0"/>
          </a:p>
        </p:txBody>
      </p:sp>
      <p:sp>
        <p:nvSpPr>
          <p:cNvPr id="16" name="Shape 14"/>
          <p:cNvSpPr/>
          <p:nvPr/>
        </p:nvSpPr>
        <p:spPr>
          <a:xfrm>
            <a:off x="320040" y="3200400"/>
            <a:ext cx="4224528" cy="1399032"/>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5"/>
          <p:cNvSpPr/>
          <p:nvPr/>
        </p:nvSpPr>
        <p:spPr>
          <a:xfrm>
            <a:off x="320040" y="3200400"/>
            <a:ext cx="4224528" cy="54864"/>
          </a:xfrm>
          <a:prstGeom prst="rect">
            <a:avLst/>
          </a:prstGeom>
          <a:solidFill>
            <a:srgbClr val="00C4DE"/>
          </a:solidFill>
          <a:ln w="12700">
            <a:solidFill>
              <a:srgbClr val="00C4DE"/>
            </a:solidFill>
            <a:prstDash val="solid"/>
          </a:ln>
        </p:spPr>
        <p:txBody>
          <a:bodyPr/>
          <a:lstStyle/>
          <a:p>
            <a:endParaRPr lang="en-US"/>
          </a:p>
        </p:txBody>
      </p:sp>
      <p:sp>
        <p:nvSpPr>
          <p:cNvPr id="18" name="Text 16"/>
          <p:cNvSpPr/>
          <p:nvPr/>
        </p:nvSpPr>
        <p:spPr>
          <a:xfrm>
            <a:off x="484632" y="3310128"/>
            <a:ext cx="502920" cy="502920"/>
          </a:xfrm>
          <a:prstGeom prst="rect">
            <a:avLst/>
          </a:prstGeom>
          <a:noFill/>
          <a:ln/>
        </p:spPr>
        <p:txBody>
          <a:bodyPr wrap="square" lIns="0" tIns="0" rIns="0" bIns="0" rtlCol="0" anchor="ctr"/>
          <a:lstStyle/>
          <a:p>
            <a:pPr marL="0" indent="0">
              <a:buNone/>
            </a:pPr>
            <a:r>
              <a:rPr lang="en-US" sz="2200" dirty="0">
                <a:solidFill>
                  <a:srgbClr val="000000"/>
                </a:solidFill>
              </a:rPr>
              <a:t>💊</a:t>
            </a:r>
            <a:endParaRPr lang="en-US" sz="2200" dirty="0"/>
          </a:p>
        </p:txBody>
      </p:sp>
      <p:sp>
        <p:nvSpPr>
          <p:cNvPr id="19" name="Text 17"/>
          <p:cNvSpPr/>
          <p:nvPr/>
        </p:nvSpPr>
        <p:spPr>
          <a:xfrm>
            <a:off x="1069848" y="3310128"/>
            <a:ext cx="3310128" cy="347472"/>
          </a:xfrm>
          <a:prstGeom prst="rect">
            <a:avLst/>
          </a:prstGeom>
          <a:noFill/>
          <a:ln/>
        </p:spPr>
        <p:txBody>
          <a:bodyPr wrap="square" lIns="0" tIns="0" rIns="0" bIns="0" rtlCol="0" anchor="ctr"/>
          <a:lstStyle/>
          <a:p>
            <a:pPr marL="0" indent="0">
              <a:buNone/>
            </a:pPr>
            <a:r>
              <a:rPr lang="en-US" sz="1300" b="1" dirty="0">
                <a:solidFill>
                  <a:srgbClr val="1A2E44"/>
                </a:solidFill>
                <a:latin typeface="Calibri" pitchFamily="34" charset="0"/>
                <a:ea typeface="Calibri" pitchFamily="34" charset="-122"/>
                <a:cs typeface="Calibri" pitchFamily="34" charset="-120"/>
              </a:rPr>
              <a:t>Pharmacy Connected</a:t>
            </a:r>
            <a:endParaRPr lang="en-US" sz="1300" dirty="0"/>
          </a:p>
        </p:txBody>
      </p:sp>
      <p:sp>
        <p:nvSpPr>
          <p:cNvPr id="20" name="Text 18"/>
          <p:cNvSpPr/>
          <p:nvPr/>
        </p:nvSpPr>
        <p:spPr>
          <a:xfrm>
            <a:off x="1069848" y="3694176"/>
            <a:ext cx="3310128" cy="777240"/>
          </a:xfrm>
          <a:prstGeom prst="rect">
            <a:avLst/>
          </a:prstGeom>
          <a:noFill/>
          <a:ln/>
        </p:spPr>
        <p:txBody>
          <a:bodyPr wrap="square" lIns="0" tIns="0" rIns="0" bIns="0" rtlCol="0" anchor="ctr"/>
          <a:lstStyle/>
          <a:p>
            <a:pPr marL="0" indent="0">
              <a:lnSpc>
                <a:spcPct val="130000"/>
              </a:lnSpc>
              <a:buNone/>
            </a:pPr>
            <a:r>
              <a:rPr lang="en-US" sz="1050" dirty="0">
                <a:solidFill>
                  <a:srgbClr val="3D5A72"/>
                </a:solidFill>
              </a:rPr>
              <a:t>Medication history, refills, and care coordination linked to your trusted pharmacy network — already integrated.</a:t>
            </a:r>
            <a:endParaRPr lang="en-US" sz="1050" dirty="0"/>
          </a:p>
        </p:txBody>
      </p:sp>
      <p:sp>
        <p:nvSpPr>
          <p:cNvPr id="21" name="Shape 19"/>
          <p:cNvSpPr/>
          <p:nvPr/>
        </p:nvSpPr>
        <p:spPr>
          <a:xfrm>
            <a:off x="4782312" y="3200400"/>
            <a:ext cx="4224528" cy="1399032"/>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22" name="Shape 20"/>
          <p:cNvSpPr/>
          <p:nvPr/>
        </p:nvSpPr>
        <p:spPr>
          <a:xfrm>
            <a:off x="4782312" y="3200400"/>
            <a:ext cx="4224528" cy="54864"/>
          </a:xfrm>
          <a:prstGeom prst="rect">
            <a:avLst/>
          </a:prstGeom>
          <a:solidFill>
            <a:srgbClr val="00C4DE"/>
          </a:solidFill>
          <a:ln w="12700">
            <a:solidFill>
              <a:srgbClr val="00C4DE"/>
            </a:solidFill>
            <a:prstDash val="solid"/>
          </a:ln>
        </p:spPr>
        <p:txBody>
          <a:bodyPr/>
          <a:lstStyle/>
          <a:p>
            <a:endParaRPr lang="en-US"/>
          </a:p>
        </p:txBody>
      </p:sp>
      <p:sp>
        <p:nvSpPr>
          <p:cNvPr id="23" name="Text 21"/>
          <p:cNvSpPr/>
          <p:nvPr/>
        </p:nvSpPr>
        <p:spPr>
          <a:xfrm>
            <a:off x="4946904" y="3310128"/>
            <a:ext cx="502920" cy="502920"/>
          </a:xfrm>
          <a:prstGeom prst="rect">
            <a:avLst/>
          </a:prstGeom>
          <a:noFill/>
          <a:ln/>
        </p:spPr>
        <p:txBody>
          <a:bodyPr wrap="square" lIns="0" tIns="0" rIns="0" bIns="0" rtlCol="0" anchor="ctr"/>
          <a:lstStyle/>
          <a:p>
            <a:pPr marL="0" indent="0">
              <a:buNone/>
            </a:pPr>
            <a:r>
              <a:rPr lang="en-US" sz="2200" dirty="0">
                <a:solidFill>
                  <a:srgbClr val="000000"/>
                </a:solidFill>
              </a:rPr>
              <a:t>🛡</a:t>
            </a:r>
            <a:endParaRPr lang="en-US" sz="2200" dirty="0"/>
          </a:p>
        </p:txBody>
      </p:sp>
      <p:sp>
        <p:nvSpPr>
          <p:cNvPr id="24" name="Text 22"/>
          <p:cNvSpPr/>
          <p:nvPr/>
        </p:nvSpPr>
        <p:spPr>
          <a:xfrm>
            <a:off x="5532120" y="3310128"/>
            <a:ext cx="3310128" cy="347472"/>
          </a:xfrm>
          <a:prstGeom prst="rect">
            <a:avLst/>
          </a:prstGeom>
          <a:noFill/>
          <a:ln/>
        </p:spPr>
        <p:txBody>
          <a:bodyPr wrap="square" lIns="0" tIns="0" rIns="0" bIns="0" rtlCol="0" anchor="ctr"/>
          <a:lstStyle/>
          <a:p>
            <a:pPr marL="0" indent="0">
              <a:buNone/>
            </a:pPr>
            <a:r>
              <a:rPr lang="en-US" sz="1300" b="1" dirty="0">
                <a:solidFill>
                  <a:srgbClr val="1A2E44"/>
                </a:solidFill>
                <a:latin typeface="Calibri" pitchFamily="34" charset="0"/>
                <a:ea typeface="Calibri" pitchFamily="34" charset="-122"/>
                <a:cs typeface="Calibri" pitchFamily="34" charset="-120"/>
              </a:rPr>
              <a:t>HIPAA by Design</a:t>
            </a:r>
            <a:endParaRPr lang="en-US" sz="1300" dirty="0"/>
          </a:p>
        </p:txBody>
      </p:sp>
      <p:sp>
        <p:nvSpPr>
          <p:cNvPr id="25" name="Text 23"/>
          <p:cNvSpPr/>
          <p:nvPr/>
        </p:nvSpPr>
        <p:spPr>
          <a:xfrm>
            <a:off x="5532120" y="3694176"/>
            <a:ext cx="3310128" cy="777240"/>
          </a:xfrm>
          <a:prstGeom prst="rect">
            <a:avLst/>
          </a:prstGeom>
          <a:noFill/>
          <a:ln/>
        </p:spPr>
        <p:txBody>
          <a:bodyPr wrap="square" lIns="0" tIns="0" rIns="0" bIns="0" rtlCol="0" anchor="ctr"/>
          <a:lstStyle/>
          <a:p>
            <a:pPr marL="0" indent="0">
              <a:lnSpc>
                <a:spcPct val="130000"/>
              </a:lnSpc>
              <a:buNone/>
            </a:pPr>
            <a:r>
              <a:rPr lang="en-US" sz="1050" dirty="0">
                <a:solidFill>
                  <a:srgbClr val="3D5A72"/>
                </a:solidFill>
              </a:rPr>
              <a:t>Data is never sold. Never shared without explicit authorization. Privacy is architecture, not a checkbox.</a:t>
            </a:r>
            <a:endParaRPr lang="en-US" sz="1050" dirty="0"/>
          </a:p>
        </p:txBody>
      </p:sp>
      <p:sp>
        <p:nvSpPr>
          <p:cNvPr id="26" name="Text 24"/>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3D5A72"/>
                </a:solidFill>
              </a:rPr>
              <a:t>PRECISION HEALTHCARE TECHNOLOGIES</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36576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REAL-TIME IMPACT</a:t>
            </a:r>
            <a:endParaRPr lang="en-US" sz="900" dirty="0"/>
          </a:p>
        </p:txBody>
      </p:sp>
      <p:sp>
        <p:nvSpPr>
          <p:cNvPr id="4" name="Text 2"/>
          <p:cNvSpPr/>
          <p:nvPr/>
        </p:nvSpPr>
        <p:spPr>
          <a:xfrm>
            <a:off x="365760" y="521208"/>
            <a:ext cx="8229600" cy="566928"/>
          </a:xfrm>
          <a:prstGeom prst="rect">
            <a:avLst/>
          </a:prstGeom>
          <a:noFill/>
          <a:ln/>
        </p:spPr>
        <p:txBody>
          <a:bodyPr wrap="square" lIns="0" tIns="0" rIns="0" bIns="0" rtlCol="0" anchor="ctr"/>
          <a:lstStyle/>
          <a:p>
            <a:pPr marL="0" indent="0">
              <a:buNone/>
            </a:pPr>
            <a:r>
              <a:rPr lang="en-US" sz="2600" b="1" dirty="0">
                <a:solidFill>
                  <a:srgbClr val="1A2E44"/>
                </a:solidFill>
                <a:latin typeface="Calibri" pitchFamily="34" charset="0"/>
                <a:ea typeface="Calibri" pitchFamily="34" charset="-122"/>
                <a:cs typeface="Calibri" pitchFamily="34" charset="-120"/>
              </a:rPr>
              <a:t>Three outcomes. Delivered at the same time.</a:t>
            </a:r>
            <a:endParaRPr lang="en-US" sz="2600" dirty="0"/>
          </a:p>
        </p:txBody>
      </p:sp>
      <p:sp>
        <p:nvSpPr>
          <p:cNvPr id="5" name="Shape 3"/>
          <p:cNvSpPr/>
          <p:nvPr/>
        </p:nvSpPr>
        <p:spPr>
          <a:xfrm>
            <a:off x="320040" y="1261872"/>
            <a:ext cx="2697480" cy="3547872"/>
          </a:xfrm>
          <a:prstGeom prst="rect">
            <a:avLst/>
          </a:prstGeom>
          <a:solidFill>
            <a:srgbClr val="1A2E44"/>
          </a:solidFill>
          <a:ln w="12700">
            <a:solidFill>
              <a:srgbClr val="1A2E44"/>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20040" y="1261872"/>
            <a:ext cx="2697480" cy="64008"/>
          </a:xfrm>
          <a:prstGeom prst="rect">
            <a:avLst/>
          </a:prstGeom>
          <a:solidFill>
            <a:srgbClr val="00C4DE"/>
          </a:solidFill>
          <a:ln w="12700">
            <a:solidFill>
              <a:srgbClr val="00C4DE"/>
            </a:solidFill>
            <a:prstDash val="solid"/>
          </a:ln>
        </p:spPr>
        <p:txBody>
          <a:bodyPr/>
          <a:lstStyle/>
          <a:p>
            <a:endParaRPr lang="en-US"/>
          </a:p>
        </p:txBody>
      </p:sp>
      <p:sp>
        <p:nvSpPr>
          <p:cNvPr id="7" name="Text 5"/>
          <p:cNvSpPr/>
          <p:nvPr/>
        </p:nvSpPr>
        <p:spPr>
          <a:xfrm>
            <a:off x="521208" y="1444752"/>
            <a:ext cx="502920" cy="502920"/>
          </a:xfrm>
          <a:prstGeom prst="rect">
            <a:avLst/>
          </a:prstGeom>
          <a:noFill/>
          <a:ln/>
        </p:spPr>
        <p:txBody>
          <a:bodyPr wrap="square" lIns="0" tIns="0" rIns="0" bIns="0" rtlCol="0" anchor="ctr"/>
          <a:lstStyle/>
          <a:p>
            <a:pPr marL="0" indent="0">
              <a:buNone/>
            </a:pPr>
            <a:r>
              <a:rPr lang="en-US" sz="2400" dirty="0">
                <a:solidFill>
                  <a:srgbClr val="000000"/>
                </a:solidFill>
              </a:rPr>
              <a:t>📈</a:t>
            </a:r>
            <a:endParaRPr lang="en-US" sz="2400" dirty="0"/>
          </a:p>
        </p:txBody>
      </p:sp>
      <p:sp>
        <p:nvSpPr>
          <p:cNvPr id="8" name="Text 6"/>
          <p:cNvSpPr/>
          <p:nvPr/>
        </p:nvSpPr>
        <p:spPr>
          <a:xfrm>
            <a:off x="521208" y="2066544"/>
            <a:ext cx="2377440" cy="411480"/>
          </a:xfrm>
          <a:prstGeom prst="rect">
            <a:avLst/>
          </a:prstGeom>
          <a:noFill/>
          <a:ln/>
        </p:spPr>
        <p:txBody>
          <a:bodyPr wrap="square" lIns="0" tIns="0" rIns="0" bIns="0" rtlCol="0" anchor="ctr"/>
          <a:lstStyle/>
          <a:p>
            <a:pPr marL="0" indent="0">
              <a:buNone/>
            </a:pPr>
            <a:r>
              <a:rPr lang="en-US" sz="1400" b="1" dirty="0">
                <a:solidFill>
                  <a:srgbClr val="F4F8FA"/>
                </a:solidFill>
                <a:latin typeface="Calibri" pitchFamily="34" charset="0"/>
                <a:ea typeface="Calibri" pitchFamily="34" charset="-122"/>
                <a:cs typeface="Calibri" pitchFamily="34" charset="-120"/>
              </a:rPr>
              <a:t>Improved Outcomes</a:t>
            </a:r>
            <a:endParaRPr lang="en-US" sz="1400" dirty="0"/>
          </a:p>
        </p:txBody>
      </p:sp>
      <p:sp>
        <p:nvSpPr>
          <p:cNvPr id="9" name="Text 7"/>
          <p:cNvSpPr/>
          <p:nvPr/>
        </p:nvSpPr>
        <p:spPr>
          <a:xfrm>
            <a:off x="521208" y="2578608"/>
            <a:ext cx="2395728" cy="2011680"/>
          </a:xfrm>
          <a:prstGeom prst="rect">
            <a:avLst/>
          </a:prstGeom>
          <a:noFill/>
          <a:ln/>
        </p:spPr>
        <p:txBody>
          <a:bodyPr wrap="square" lIns="0" tIns="0" rIns="0" bIns="0" rtlCol="0" anchor="ctr"/>
          <a:lstStyle/>
          <a:p>
            <a:pPr marL="342900" indent="-342900">
              <a:lnSpc>
                <a:spcPct val="135000"/>
              </a:lnSpc>
              <a:spcAft>
                <a:spcPts val="500"/>
              </a:spcAft>
              <a:buSzPct val="100000"/>
              <a:buChar char="•"/>
            </a:pPr>
            <a:r>
              <a:rPr lang="en-US" sz="1050" dirty="0">
                <a:solidFill>
                  <a:srgbClr val="8FA8BA"/>
                </a:solidFill>
              </a:rPr>
              <a:t>Quality measures reported accurately and on time</a:t>
            </a:r>
            <a:endParaRPr lang="en-US" sz="1050" dirty="0"/>
          </a:p>
          <a:p>
            <a:pPr marL="342900" indent="-342900">
              <a:lnSpc>
                <a:spcPct val="135000"/>
              </a:lnSpc>
              <a:spcAft>
                <a:spcPts val="500"/>
              </a:spcAft>
              <a:buSzPct val="100000"/>
              <a:buChar char="•"/>
            </a:pPr>
            <a:r>
              <a:rPr lang="en-US" sz="1050" dirty="0">
                <a:solidFill>
                  <a:srgbClr val="8FA8BA"/>
                </a:solidFill>
              </a:rPr>
              <a:t>Medical necessities identified and acted on</a:t>
            </a:r>
            <a:endParaRPr lang="en-US" sz="1050" dirty="0"/>
          </a:p>
          <a:p>
            <a:pPr marL="342900" indent="-342900">
              <a:lnSpc>
                <a:spcPct val="135000"/>
              </a:lnSpc>
              <a:spcAft>
                <a:spcPts val="500"/>
              </a:spcAft>
              <a:buSzPct val="100000"/>
              <a:buChar char="•"/>
            </a:pPr>
            <a:r>
              <a:rPr lang="en-US" sz="1050" dirty="0">
                <a:solidFill>
                  <a:srgbClr val="8FA8BA"/>
                </a:solidFill>
              </a:rPr>
              <a:t>Patient care continuity across all providers</a:t>
            </a:r>
            <a:endParaRPr lang="en-US" sz="1050" dirty="0"/>
          </a:p>
        </p:txBody>
      </p:sp>
      <p:sp>
        <p:nvSpPr>
          <p:cNvPr id="10" name="Shape 8"/>
          <p:cNvSpPr/>
          <p:nvPr/>
        </p:nvSpPr>
        <p:spPr>
          <a:xfrm>
            <a:off x="3200400" y="1261872"/>
            <a:ext cx="2697480" cy="3547872"/>
          </a:xfrm>
          <a:prstGeom prst="rect">
            <a:avLst/>
          </a:prstGeom>
          <a:solidFill>
            <a:srgbClr val="1A2E44"/>
          </a:solidFill>
          <a:ln w="12700">
            <a:solidFill>
              <a:srgbClr val="1A2E44"/>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9"/>
          <p:cNvSpPr/>
          <p:nvPr/>
        </p:nvSpPr>
        <p:spPr>
          <a:xfrm>
            <a:off x="3200400" y="1261872"/>
            <a:ext cx="2697480" cy="64008"/>
          </a:xfrm>
          <a:prstGeom prst="rect">
            <a:avLst/>
          </a:prstGeom>
          <a:solidFill>
            <a:srgbClr val="00C4DE"/>
          </a:solidFill>
          <a:ln w="12700">
            <a:solidFill>
              <a:srgbClr val="00C4DE"/>
            </a:solidFill>
            <a:prstDash val="solid"/>
          </a:ln>
        </p:spPr>
        <p:txBody>
          <a:bodyPr/>
          <a:lstStyle/>
          <a:p>
            <a:endParaRPr lang="en-US"/>
          </a:p>
        </p:txBody>
      </p:sp>
      <p:sp>
        <p:nvSpPr>
          <p:cNvPr id="12" name="Text 10"/>
          <p:cNvSpPr/>
          <p:nvPr/>
        </p:nvSpPr>
        <p:spPr>
          <a:xfrm>
            <a:off x="3401568" y="1444752"/>
            <a:ext cx="502920" cy="502920"/>
          </a:xfrm>
          <a:prstGeom prst="rect">
            <a:avLst/>
          </a:prstGeom>
          <a:noFill/>
          <a:ln/>
        </p:spPr>
        <p:txBody>
          <a:bodyPr wrap="square" lIns="0" tIns="0" rIns="0" bIns="0" rtlCol="0" anchor="ctr"/>
          <a:lstStyle/>
          <a:p>
            <a:pPr marL="0" indent="0">
              <a:buNone/>
            </a:pPr>
            <a:r>
              <a:rPr lang="en-US" sz="2400" dirty="0">
                <a:solidFill>
                  <a:srgbClr val="000000"/>
                </a:solidFill>
              </a:rPr>
              <a:t>🛡</a:t>
            </a:r>
            <a:endParaRPr lang="en-US" sz="2400" dirty="0"/>
          </a:p>
        </p:txBody>
      </p:sp>
      <p:sp>
        <p:nvSpPr>
          <p:cNvPr id="13" name="Text 11"/>
          <p:cNvSpPr/>
          <p:nvPr/>
        </p:nvSpPr>
        <p:spPr>
          <a:xfrm>
            <a:off x="3401568" y="2066544"/>
            <a:ext cx="2377440" cy="411480"/>
          </a:xfrm>
          <a:prstGeom prst="rect">
            <a:avLst/>
          </a:prstGeom>
          <a:noFill/>
          <a:ln/>
        </p:spPr>
        <p:txBody>
          <a:bodyPr wrap="square" lIns="0" tIns="0" rIns="0" bIns="0" rtlCol="0" anchor="ctr"/>
          <a:lstStyle/>
          <a:p>
            <a:pPr marL="0" indent="0">
              <a:buNone/>
            </a:pPr>
            <a:r>
              <a:rPr lang="en-US" sz="1400" b="1" dirty="0">
                <a:solidFill>
                  <a:srgbClr val="F4F8FA"/>
                </a:solidFill>
                <a:latin typeface="Calibri" pitchFamily="34" charset="0"/>
                <a:ea typeface="Calibri" pitchFamily="34" charset="-122"/>
                <a:cs typeface="Calibri" pitchFamily="34" charset="-120"/>
              </a:rPr>
              <a:t>Reduced Compliance Risk</a:t>
            </a:r>
            <a:endParaRPr lang="en-US" sz="1400" dirty="0"/>
          </a:p>
        </p:txBody>
      </p:sp>
      <p:sp>
        <p:nvSpPr>
          <p:cNvPr id="14" name="Text 12"/>
          <p:cNvSpPr/>
          <p:nvPr/>
        </p:nvSpPr>
        <p:spPr>
          <a:xfrm>
            <a:off x="3401568" y="2578608"/>
            <a:ext cx="2395728" cy="2011680"/>
          </a:xfrm>
          <a:prstGeom prst="rect">
            <a:avLst/>
          </a:prstGeom>
          <a:noFill/>
          <a:ln/>
        </p:spPr>
        <p:txBody>
          <a:bodyPr wrap="square" lIns="0" tIns="0" rIns="0" bIns="0" rtlCol="0" anchor="ctr"/>
          <a:lstStyle/>
          <a:p>
            <a:pPr marL="342900" indent="-342900">
              <a:lnSpc>
                <a:spcPct val="135000"/>
              </a:lnSpc>
              <a:spcAft>
                <a:spcPts val="500"/>
              </a:spcAft>
              <a:buSzPct val="100000"/>
              <a:buChar char="•"/>
            </a:pPr>
            <a:r>
              <a:rPr lang="en-US" sz="1050" dirty="0">
                <a:solidFill>
                  <a:srgbClr val="8FA8BA"/>
                </a:solidFill>
              </a:rPr>
              <a:t>Penalty exposure surfaced before claims go out</a:t>
            </a:r>
            <a:endParaRPr lang="en-US" sz="1050" dirty="0"/>
          </a:p>
          <a:p>
            <a:pPr marL="342900" indent="-342900">
              <a:lnSpc>
                <a:spcPct val="135000"/>
              </a:lnSpc>
              <a:spcAft>
                <a:spcPts val="500"/>
              </a:spcAft>
              <a:buSzPct val="100000"/>
              <a:buChar char="•"/>
            </a:pPr>
            <a:r>
              <a:rPr lang="en-US" sz="1050" dirty="0">
                <a:solidFill>
                  <a:srgbClr val="8FA8BA"/>
                </a:solidFill>
              </a:rPr>
              <a:t>Payer grading standards applied in real time</a:t>
            </a:r>
            <a:endParaRPr lang="en-US" sz="1050" dirty="0"/>
          </a:p>
          <a:p>
            <a:pPr marL="342900" indent="-342900">
              <a:lnSpc>
                <a:spcPct val="135000"/>
              </a:lnSpc>
              <a:spcAft>
                <a:spcPts val="500"/>
              </a:spcAft>
              <a:buSzPct val="100000"/>
              <a:buChar char="•"/>
            </a:pPr>
            <a:r>
              <a:rPr lang="en-US" sz="1050" dirty="0">
                <a:solidFill>
                  <a:srgbClr val="8FA8BA"/>
                </a:solidFill>
              </a:rPr>
              <a:t>Revenue durability built in — not audited after the fact</a:t>
            </a:r>
            <a:endParaRPr lang="en-US" sz="1050" dirty="0"/>
          </a:p>
        </p:txBody>
      </p:sp>
      <p:sp>
        <p:nvSpPr>
          <p:cNvPr id="15" name="Shape 13"/>
          <p:cNvSpPr/>
          <p:nvPr/>
        </p:nvSpPr>
        <p:spPr>
          <a:xfrm>
            <a:off x="6080760" y="1261872"/>
            <a:ext cx="2697480" cy="3547872"/>
          </a:xfrm>
          <a:prstGeom prst="rect">
            <a:avLst/>
          </a:prstGeom>
          <a:solidFill>
            <a:srgbClr val="1A2E44"/>
          </a:solidFill>
          <a:ln w="12700">
            <a:solidFill>
              <a:srgbClr val="1A2E44"/>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4"/>
          <p:cNvSpPr/>
          <p:nvPr/>
        </p:nvSpPr>
        <p:spPr>
          <a:xfrm>
            <a:off x="6080760" y="1261872"/>
            <a:ext cx="2697480" cy="64008"/>
          </a:xfrm>
          <a:prstGeom prst="rect">
            <a:avLst/>
          </a:prstGeom>
          <a:solidFill>
            <a:srgbClr val="00C4DE"/>
          </a:solidFill>
          <a:ln w="12700">
            <a:solidFill>
              <a:srgbClr val="00C4DE"/>
            </a:solidFill>
            <a:prstDash val="solid"/>
          </a:ln>
        </p:spPr>
        <p:txBody>
          <a:bodyPr/>
          <a:lstStyle/>
          <a:p>
            <a:endParaRPr lang="en-US"/>
          </a:p>
        </p:txBody>
      </p:sp>
      <p:sp>
        <p:nvSpPr>
          <p:cNvPr id="17" name="Text 15"/>
          <p:cNvSpPr/>
          <p:nvPr/>
        </p:nvSpPr>
        <p:spPr>
          <a:xfrm>
            <a:off x="6281928" y="1444752"/>
            <a:ext cx="502920" cy="502920"/>
          </a:xfrm>
          <a:prstGeom prst="rect">
            <a:avLst/>
          </a:prstGeom>
          <a:noFill/>
          <a:ln/>
        </p:spPr>
        <p:txBody>
          <a:bodyPr wrap="square" lIns="0" tIns="0" rIns="0" bIns="0" rtlCol="0" anchor="ctr"/>
          <a:lstStyle/>
          <a:p>
            <a:pPr marL="0" indent="0">
              <a:buNone/>
            </a:pPr>
            <a:r>
              <a:rPr lang="en-US" sz="2400" dirty="0">
                <a:solidFill>
                  <a:srgbClr val="000000"/>
                </a:solidFill>
              </a:rPr>
              <a:t>💰</a:t>
            </a:r>
            <a:endParaRPr lang="en-US" sz="2400" dirty="0"/>
          </a:p>
        </p:txBody>
      </p:sp>
      <p:sp>
        <p:nvSpPr>
          <p:cNvPr id="18" name="Text 16"/>
          <p:cNvSpPr/>
          <p:nvPr/>
        </p:nvSpPr>
        <p:spPr>
          <a:xfrm>
            <a:off x="6281928" y="2066544"/>
            <a:ext cx="2377440" cy="411480"/>
          </a:xfrm>
          <a:prstGeom prst="rect">
            <a:avLst/>
          </a:prstGeom>
          <a:noFill/>
          <a:ln/>
        </p:spPr>
        <p:txBody>
          <a:bodyPr wrap="square" lIns="0" tIns="0" rIns="0" bIns="0" rtlCol="0" anchor="ctr"/>
          <a:lstStyle/>
          <a:p>
            <a:pPr marL="0" indent="0">
              <a:buNone/>
            </a:pPr>
            <a:r>
              <a:rPr lang="en-US" sz="1400" b="1" dirty="0">
                <a:solidFill>
                  <a:srgbClr val="F4F8FA"/>
                </a:solidFill>
                <a:latin typeface="Calibri" pitchFamily="34" charset="0"/>
                <a:ea typeface="Calibri" pitchFamily="34" charset="-122"/>
                <a:cs typeface="Calibri" pitchFamily="34" charset="-120"/>
              </a:rPr>
              <a:t>Maximized Revenue Capture</a:t>
            </a:r>
            <a:endParaRPr lang="en-US" sz="1400" dirty="0"/>
          </a:p>
        </p:txBody>
      </p:sp>
      <p:sp>
        <p:nvSpPr>
          <p:cNvPr id="19" name="Text 17"/>
          <p:cNvSpPr/>
          <p:nvPr/>
        </p:nvSpPr>
        <p:spPr>
          <a:xfrm>
            <a:off x="6281928" y="2578608"/>
            <a:ext cx="2395728" cy="2011680"/>
          </a:xfrm>
          <a:prstGeom prst="rect">
            <a:avLst/>
          </a:prstGeom>
          <a:noFill/>
          <a:ln/>
        </p:spPr>
        <p:txBody>
          <a:bodyPr wrap="square" lIns="0" tIns="0" rIns="0" bIns="0" rtlCol="0" anchor="ctr"/>
          <a:lstStyle/>
          <a:p>
            <a:pPr marL="342900" indent="-342900">
              <a:lnSpc>
                <a:spcPct val="135000"/>
              </a:lnSpc>
              <a:spcAft>
                <a:spcPts val="500"/>
              </a:spcAft>
              <a:buSzPct val="100000"/>
              <a:buChar char="•"/>
            </a:pPr>
            <a:r>
              <a:rPr lang="en-US" sz="1050" dirty="0">
                <a:solidFill>
                  <a:srgbClr val="8FA8BA"/>
                </a:solidFill>
              </a:rPr>
              <a:t>Missed care opportunities recovered before close</a:t>
            </a:r>
            <a:endParaRPr lang="en-US" sz="1050" dirty="0"/>
          </a:p>
          <a:p>
            <a:pPr marL="342900" indent="-342900">
              <a:lnSpc>
                <a:spcPct val="135000"/>
              </a:lnSpc>
              <a:spcAft>
                <a:spcPts val="500"/>
              </a:spcAft>
              <a:buSzPct val="100000"/>
              <a:buChar char="•"/>
            </a:pPr>
            <a:r>
              <a:rPr lang="en-US" sz="1050" dirty="0">
                <a:solidFill>
                  <a:srgbClr val="8FA8BA"/>
                </a:solidFill>
              </a:rPr>
              <a:t>Correct reimbursement rates maintained</a:t>
            </a:r>
            <a:endParaRPr lang="en-US" sz="1050" dirty="0"/>
          </a:p>
          <a:p>
            <a:pPr marL="342900" indent="-342900">
              <a:lnSpc>
                <a:spcPct val="135000"/>
              </a:lnSpc>
              <a:spcAft>
                <a:spcPts val="500"/>
              </a:spcAft>
              <a:buSzPct val="100000"/>
              <a:buChar char="•"/>
            </a:pPr>
            <a:r>
              <a:rPr lang="en-US" sz="1050" dirty="0">
                <a:solidFill>
                  <a:srgbClr val="8FA8BA"/>
                </a:solidFill>
              </a:rPr>
              <a:t>New revenue streams via consumer access layer</a:t>
            </a:r>
            <a:endParaRPr lang="en-US" sz="1050" dirty="0"/>
          </a:p>
        </p:txBody>
      </p:sp>
      <p:sp>
        <p:nvSpPr>
          <p:cNvPr id="20" name="Text 18"/>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8FA8BA"/>
                </a:solidFill>
              </a:rPr>
              <a:t>PRECISION HEALTHCARE TECHNOLOGIES</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36576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THE POSITIONING</a:t>
            </a:r>
            <a:endParaRPr lang="en-US" sz="900" dirty="0"/>
          </a:p>
        </p:txBody>
      </p:sp>
      <p:sp>
        <p:nvSpPr>
          <p:cNvPr id="4" name="Text 2"/>
          <p:cNvSpPr/>
          <p:nvPr/>
        </p:nvSpPr>
        <p:spPr>
          <a:xfrm>
            <a:off x="365760" y="502920"/>
            <a:ext cx="4389120" cy="2011680"/>
          </a:xfrm>
          <a:prstGeom prst="rect">
            <a:avLst/>
          </a:prstGeom>
          <a:noFill/>
          <a:ln/>
        </p:spPr>
        <p:txBody>
          <a:bodyPr wrap="square" lIns="0" tIns="0" rIns="0" bIns="0" rtlCol="0" anchor="ctr"/>
          <a:lstStyle/>
          <a:p>
            <a:pPr marL="0" indent="0">
              <a:lnSpc>
                <a:spcPct val="120000"/>
              </a:lnSpc>
              <a:buNone/>
            </a:pPr>
            <a:r>
              <a:rPr lang="en-US" sz="2800" b="1" dirty="0">
                <a:solidFill>
                  <a:srgbClr val="1A2E44"/>
                </a:solidFill>
                <a:latin typeface="Calibri" pitchFamily="34" charset="0"/>
                <a:ea typeface="Calibri" pitchFamily="34" charset="-122"/>
                <a:cs typeface="Calibri" pitchFamily="34" charset="-120"/>
              </a:rPr>
              <a:t>Not a point solution.</a:t>
            </a:r>
            <a:endParaRPr lang="en-US" sz="2800" dirty="0"/>
          </a:p>
          <a:p>
            <a:pPr marL="0" indent="0">
              <a:lnSpc>
                <a:spcPct val="120000"/>
              </a:lnSpc>
              <a:buNone/>
            </a:pPr>
            <a:r>
              <a:rPr lang="en-US" sz="2800" b="1" dirty="0">
                <a:solidFill>
                  <a:srgbClr val="1A2E44"/>
                </a:solidFill>
                <a:latin typeface="Calibri" pitchFamily="34" charset="0"/>
                <a:ea typeface="Calibri" pitchFamily="34" charset="-122"/>
                <a:cs typeface="Calibri" pitchFamily="34" charset="-120"/>
              </a:rPr>
              <a:t>Not a marketplace.</a:t>
            </a:r>
            <a:endParaRPr lang="en-US" sz="2800" dirty="0"/>
          </a:p>
          <a:p>
            <a:pPr marL="0" indent="0">
              <a:lnSpc>
                <a:spcPct val="120000"/>
              </a:lnSpc>
              <a:buNone/>
            </a:pPr>
            <a:r>
              <a:rPr lang="en-US" sz="2800" b="1" dirty="0">
                <a:solidFill>
                  <a:srgbClr val="1A2E44"/>
                </a:solidFill>
                <a:latin typeface="Calibri" pitchFamily="34" charset="0"/>
                <a:ea typeface="Calibri" pitchFamily="34" charset="-122"/>
                <a:cs typeface="Calibri" pitchFamily="34" charset="-120"/>
              </a:rPr>
              <a:t>A new operating layer.</a:t>
            </a:r>
            <a:endParaRPr lang="en-US" sz="2800" dirty="0"/>
          </a:p>
        </p:txBody>
      </p:sp>
      <p:sp>
        <p:nvSpPr>
          <p:cNvPr id="5" name="Shape 3"/>
          <p:cNvSpPr/>
          <p:nvPr/>
        </p:nvSpPr>
        <p:spPr>
          <a:xfrm>
            <a:off x="365760" y="2697480"/>
            <a:ext cx="4023360" cy="713232"/>
          </a:xfrm>
          <a:prstGeom prst="rect">
            <a:avLst/>
          </a:prstGeom>
          <a:solidFill>
            <a:srgbClr val="FFF0F0"/>
          </a:solidFill>
          <a:ln w="12700">
            <a:solidFill>
              <a:srgbClr val="F8D0D0"/>
            </a:solidFill>
            <a:prstDash val="solid"/>
          </a:ln>
        </p:spPr>
        <p:txBody>
          <a:bodyPr/>
          <a:lstStyle/>
          <a:p>
            <a:endParaRPr lang="en-US"/>
          </a:p>
        </p:txBody>
      </p:sp>
      <p:sp>
        <p:nvSpPr>
          <p:cNvPr id="6" name="Text 4"/>
          <p:cNvSpPr/>
          <p:nvPr/>
        </p:nvSpPr>
        <p:spPr>
          <a:xfrm>
            <a:off x="502920" y="2734056"/>
            <a:ext cx="3794760" cy="621792"/>
          </a:xfrm>
          <a:prstGeom prst="rect">
            <a:avLst/>
          </a:prstGeom>
          <a:noFill/>
          <a:ln/>
        </p:spPr>
        <p:txBody>
          <a:bodyPr wrap="square" lIns="0" tIns="0" rIns="0" bIns="0" rtlCol="0" anchor="ctr"/>
          <a:lstStyle/>
          <a:p>
            <a:pPr marL="0" indent="0">
              <a:lnSpc>
                <a:spcPct val="130000"/>
              </a:lnSpc>
              <a:buNone/>
            </a:pPr>
            <a:r>
              <a:rPr lang="en-US" sz="1050" b="1" dirty="0">
                <a:solidFill>
                  <a:srgbClr val="E05A5A"/>
                </a:solidFill>
              </a:rPr>
              <a:t>✕  </a:t>
            </a:r>
            <a:r>
              <a:rPr lang="en-US" sz="1050" dirty="0">
                <a:solidFill>
                  <a:srgbClr val="3D5A72"/>
                </a:solidFill>
              </a:rPr>
              <a:t>Point solutions fix one metric</a:t>
            </a:r>
            <a:endParaRPr lang="en-US" sz="1050" dirty="0"/>
          </a:p>
          <a:p>
            <a:pPr marL="0" indent="0">
              <a:lnSpc>
                <a:spcPct val="130000"/>
              </a:lnSpc>
              <a:buNone/>
            </a:pPr>
            <a:r>
              <a:rPr lang="en-US" sz="1050" dirty="0">
                <a:solidFill>
                  <a:srgbClr val="3D5A72"/>
                </a:solidFill>
              </a:rPr>
              <a:t>and break three others</a:t>
            </a:r>
            <a:endParaRPr lang="en-US" sz="1050" dirty="0"/>
          </a:p>
        </p:txBody>
      </p:sp>
      <p:sp>
        <p:nvSpPr>
          <p:cNvPr id="7" name="Text 5"/>
          <p:cNvSpPr/>
          <p:nvPr/>
        </p:nvSpPr>
        <p:spPr>
          <a:xfrm>
            <a:off x="4462272" y="2880360"/>
            <a:ext cx="320040" cy="347472"/>
          </a:xfrm>
          <a:prstGeom prst="rect">
            <a:avLst/>
          </a:prstGeom>
          <a:noFill/>
          <a:ln/>
        </p:spPr>
        <p:txBody>
          <a:bodyPr wrap="square" lIns="0" tIns="0" rIns="0" bIns="0" rtlCol="0" anchor="ctr"/>
          <a:lstStyle/>
          <a:p>
            <a:pPr marL="0" indent="0" algn="ctr">
              <a:buNone/>
            </a:pPr>
            <a:r>
              <a:rPr lang="en-US" sz="1800" dirty="0">
                <a:solidFill>
                  <a:srgbClr val="00C4DE"/>
                </a:solidFill>
              </a:rPr>
              <a:t>→</a:t>
            </a:r>
            <a:endParaRPr lang="en-US" sz="1800" dirty="0"/>
          </a:p>
        </p:txBody>
      </p:sp>
      <p:sp>
        <p:nvSpPr>
          <p:cNvPr id="8" name="Shape 6"/>
          <p:cNvSpPr/>
          <p:nvPr/>
        </p:nvSpPr>
        <p:spPr>
          <a:xfrm>
            <a:off x="4828032" y="2697480"/>
            <a:ext cx="3950208" cy="713232"/>
          </a:xfrm>
          <a:prstGeom prst="rect">
            <a:avLst/>
          </a:prstGeom>
          <a:solidFill>
            <a:srgbClr val="F0FBF8"/>
          </a:solidFill>
          <a:ln w="12700">
            <a:solidFill>
              <a:srgbClr val="C5E8DE"/>
            </a:solidFill>
            <a:prstDash val="solid"/>
          </a:ln>
        </p:spPr>
        <p:txBody>
          <a:bodyPr/>
          <a:lstStyle/>
          <a:p>
            <a:endParaRPr lang="en-US"/>
          </a:p>
        </p:txBody>
      </p:sp>
      <p:sp>
        <p:nvSpPr>
          <p:cNvPr id="9" name="Text 7"/>
          <p:cNvSpPr/>
          <p:nvPr/>
        </p:nvSpPr>
        <p:spPr>
          <a:xfrm>
            <a:off x="4956048" y="2734056"/>
            <a:ext cx="3749040" cy="621792"/>
          </a:xfrm>
          <a:prstGeom prst="rect">
            <a:avLst/>
          </a:prstGeom>
          <a:noFill/>
          <a:ln/>
        </p:spPr>
        <p:txBody>
          <a:bodyPr wrap="square" lIns="0" tIns="0" rIns="0" bIns="0" rtlCol="0" anchor="ctr"/>
          <a:lstStyle/>
          <a:p>
            <a:pPr marL="0" indent="0">
              <a:lnSpc>
                <a:spcPct val="130000"/>
              </a:lnSpc>
              <a:buNone/>
            </a:pPr>
            <a:r>
              <a:rPr lang="en-US" sz="1050" b="1" dirty="0">
                <a:solidFill>
                  <a:srgbClr val="00B87C"/>
                </a:solidFill>
              </a:rPr>
              <a:t>✓  </a:t>
            </a:r>
            <a:r>
              <a:rPr lang="en-US" sz="1050" dirty="0">
                <a:solidFill>
                  <a:srgbClr val="3D5A72"/>
                </a:solidFill>
              </a:rPr>
              <a:t>Precision improves all three layers</a:t>
            </a:r>
            <a:endParaRPr lang="en-US" sz="1050" dirty="0"/>
          </a:p>
          <a:p>
            <a:pPr marL="0" indent="0">
              <a:lnSpc>
                <a:spcPct val="130000"/>
              </a:lnSpc>
              <a:buNone/>
            </a:pPr>
            <a:r>
              <a:rPr lang="en-US" sz="1050" dirty="0">
                <a:solidFill>
                  <a:srgbClr val="3D5A72"/>
                </a:solidFill>
              </a:rPr>
              <a:t>simultaneously</a:t>
            </a:r>
            <a:endParaRPr lang="en-US" sz="1050" dirty="0"/>
          </a:p>
        </p:txBody>
      </p:sp>
      <p:sp>
        <p:nvSpPr>
          <p:cNvPr id="10" name="Shape 8"/>
          <p:cNvSpPr/>
          <p:nvPr/>
        </p:nvSpPr>
        <p:spPr>
          <a:xfrm>
            <a:off x="365760" y="3502152"/>
            <a:ext cx="4023360" cy="713232"/>
          </a:xfrm>
          <a:prstGeom prst="rect">
            <a:avLst/>
          </a:prstGeom>
          <a:solidFill>
            <a:srgbClr val="FFF0F0"/>
          </a:solidFill>
          <a:ln w="12700">
            <a:solidFill>
              <a:srgbClr val="F8D0D0"/>
            </a:solidFill>
            <a:prstDash val="solid"/>
          </a:ln>
        </p:spPr>
        <p:txBody>
          <a:bodyPr/>
          <a:lstStyle/>
          <a:p>
            <a:endParaRPr lang="en-US"/>
          </a:p>
        </p:txBody>
      </p:sp>
      <p:sp>
        <p:nvSpPr>
          <p:cNvPr id="11" name="Text 9"/>
          <p:cNvSpPr/>
          <p:nvPr/>
        </p:nvSpPr>
        <p:spPr>
          <a:xfrm>
            <a:off x="502920" y="3538728"/>
            <a:ext cx="3794760" cy="621792"/>
          </a:xfrm>
          <a:prstGeom prst="rect">
            <a:avLst/>
          </a:prstGeom>
          <a:noFill/>
          <a:ln/>
        </p:spPr>
        <p:txBody>
          <a:bodyPr wrap="square" lIns="0" tIns="0" rIns="0" bIns="0" rtlCol="0" anchor="ctr"/>
          <a:lstStyle/>
          <a:p>
            <a:pPr marL="0" indent="0">
              <a:lnSpc>
                <a:spcPct val="130000"/>
              </a:lnSpc>
              <a:buNone/>
            </a:pPr>
            <a:r>
              <a:rPr lang="en-US" sz="1050" b="1" dirty="0">
                <a:solidFill>
                  <a:srgbClr val="E05A5A"/>
                </a:solidFill>
              </a:rPr>
              <a:t>✕  </a:t>
            </a:r>
            <a:r>
              <a:rPr lang="en-US" sz="1050" dirty="0">
                <a:solidFill>
                  <a:srgbClr val="3D5A72"/>
                </a:solidFill>
              </a:rPr>
              <a:t>Marketplaces create new intermediaries</a:t>
            </a:r>
            <a:endParaRPr lang="en-US" sz="1050" dirty="0"/>
          </a:p>
          <a:p>
            <a:pPr marL="0" indent="0">
              <a:lnSpc>
                <a:spcPct val="130000"/>
              </a:lnSpc>
              <a:buNone/>
            </a:pPr>
            <a:r>
              <a:rPr lang="en-US" sz="1050" dirty="0">
                <a:solidFill>
                  <a:srgbClr val="3D5A72"/>
                </a:solidFill>
              </a:rPr>
              <a:t>without fixing the underlying logic</a:t>
            </a:r>
            <a:endParaRPr lang="en-US" sz="1050" dirty="0"/>
          </a:p>
        </p:txBody>
      </p:sp>
      <p:sp>
        <p:nvSpPr>
          <p:cNvPr id="12" name="Text 10"/>
          <p:cNvSpPr/>
          <p:nvPr/>
        </p:nvSpPr>
        <p:spPr>
          <a:xfrm>
            <a:off x="4462272" y="3685032"/>
            <a:ext cx="320040" cy="347472"/>
          </a:xfrm>
          <a:prstGeom prst="rect">
            <a:avLst/>
          </a:prstGeom>
          <a:noFill/>
          <a:ln/>
        </p:spPr>
        <p:txBody>
          <a:bodyPr wrap="square" lIns="0" tIns="0" rIns="0" bIns="0" rtlCol="0" anchor="ctr"/>
          <a:lstStyle/>
          <a:p>
            <a:pPr marL="0" indent="0" algn="ctr">
              <a:buNone/>
            </a:pPr>
            <a:r>
              <a:rPr lang="en-US" sz="1800" dirty="0">
                <a:solidFill>
                  <a:srgbClr val="00C4DE"/>
                </a:solidFill>
              </a:rPr>
              <a:t>→</a:t>
            </a:r>
            <a:endParaRPr lang="en-US" sz="1800" dirty="0"/>
          </a:p>
        </p:txBody>
      </p:sp>
      <p:sp>
        <p:nvSpPr>
          <p:cNvPr id="13" name="Shape 11"/>
          <p:cNvSpPr/>
          <p:nvPr/>
        </p:nvSpPr>
        <p:spPr>
          <a:xfrm>
            <a:off x="4828032" y="3502152"/>
            <a:ext cx="3950208" cy="713232"/>
          </a:xfrm>
          <a:prstGeom prst="rect">
            <a:avLst/>
          </a:prstGeom>
          <a:solidFill>
            <a:srgbClr val="F0FBF8"/>
          </a:solidFill>
          <a:ln w="12700">
            <a:solidFill>
              <a:srgbClr val="C5E8DE"/>
            </a:solidFill>
            <a:prstDash val="solid"/>
          </a:ln>
        </p:spPr>
        <p:txBody>
          <a:bodyPr/>
          <a:lstStyle/>
          <a:p>
            <a:endParaRPr lang="en-US"/>
          </a:p>
        </p:txBody>
      </p:sp>
      <p:sp>
        <p:nvSpPr>
          <p:cNvPr id="14" name="Text 12"/>
          <p:cNvSpPr/>
          <p:nvPr/>
        </p:nvSpPr>
        <p:spPr>
          <a:xfrm>
            <a:off x="4956048" y="3538728"/>
            <a:ext cx="3749040" cy="621792"/>
          </a:xfrm>
          <a:prstGeom prst="rect">
            <a:avLst/>
          </a:prstGeom>
          <a:noFill/>
          <a:ln/>
        </p:spPr>
        <p:txBody>
          <a:bodyPr wrap="square" lIns="0" tIns="0" rIns="0" bIns="0" rtlCol="0" anchor="ctr"/>
          <a:lstStyle/>
          <a:p>
            <a:pPr marL="0" indent="0">
              <a:lnSpc>
                <a:spcPct val="130000"/>
              </a:lnSpc>
              <a:buNone/>
            </a:pPr>
            <a:r>
              <a:rPr lang="en-US" sz="1050" b="1" dirty="0">
                <a:solidFill>
                  <a:srgbClr val="00B87C"/>
                </a:solidFill>
              </a:rPr>
              <a:t>✓  </a:t>
            </a:r>
            <a:r>
              <a:rPr lang="en-US" sz="1050" dirty="0">
                <a:solidFill>
                  <a:srgbClr val="3D5A72"/>
                </a:solidFill>
              </a:rPr>
              <a:t>Precision eliminates friction at</a:t>
            </a:r>
            <a:endParaRPr lang="en-US" sz="1050" dirty="0"/>
          </a:p>
          <a:p>
            <a:pPr marL="0" indent="0">
              <a:lnSpc>
                <a:spcPct val="130000"/>
              </a:lnSpc>
              <a:buNone/>
            </a:pPr>
            <a:r>
              <a:rPr lang="en-US" sz="1050" dirty="0">
                <a:solidFill>
                  <a:srgbClr val="3D5A72"/>
                </a:solidFill>
              </a:rPr>
              <a:t>the infrastructure level</a:t>
            </a:r>
            <a:endParaRPr lang="en-US" sz="1050" dirty="0"/>
          </a:p>
        </p:txBody>
      </p:sp>
      <p:sp>
        <p:nvSpPr>
          <p:cNvPr id="15" name="Shape 13"/>
          <p:cNvSpPr/>
          <p:nvPr/>
        </p:nvSpPr>
        <p:spPr>
          <a:xfrm>
            <a:off x="365760" y="4306824"/>
            <a:ext cx="4023360" cy="713232"/>
          </a:xfrm>
          <a:prstGeom prst="rect">
            <a:avLst/>
          </a:prstGeom>
          <a:solidFill>
            <a:srgbClr val="FFF0F0"/>
          </a:solidFill>
          <a:ln w="12700">
            <a:solidFill>
              <a:srgbClr val="F8D0D0"/>
            </a:solidFill>
            <a:prstDash val="solid"/>
          </a:ln>
        </p:spPr>
        <p:txBody>
          <a:bodyPr/>
          <a:lstStyle/>
          <a:p>
            <a:endParaRPr lang="en-US"/>
          </a:p>
        </p:txBody>
      </p:sp>
      <p:sp>
        <p:nvSpPr>
          <p:cNvPr id="16" name="Text 14"/>
          <p:cNvSpPr/>
          <p:nvPr/>
        </p:nvSpPr>
        <p:spPr>
          <a:xfrm>
            <a:off x="502920" y="4343400"/>
            <a:ext cx="3794760" cy="621792"/>
          </a:xfrm>
          <a:prstGeom prst="rect">
            <a:avLst/>
          </a:prstGeom>
          <a:noFill/>
          <a:ln/>
        </p:spPr>
        <p:txBody>
          <a:bodyPr wrap="square" lIns="0" tIns="0" rIns="0" bIns="0" rtlCol="0" anchor="ctr"/>
          <a:lstStyle/>
          <a:p>
            <a:pPr marL="0" indent="0">
              <a:lnSpc>
                <a:spcPct val="130000"/>
              </a:lnSpc>
              <a:buNone/>
            </a:pPr>
            <a:r>
              <a:rPr lang="en-US" sz="1050" b="1" dirty="0">
                <a:solidFill>
                  <a:srgbClr val="E05A5A"/>
                </a:solidFill>
              </a:rPr>
              <a:t>✕  </a:t>
            </a:r>
            <a:r>
              <a:rPr lang="en-US" sz="1050" dirty="0">
                <a:solidFill>
                  <a:srgbClr val="3D5A72"/>
                </a:solidFill>
              </a:rPr>
              <a:t>Technology layers add burden</a:t>
            </a:r>
            <a:endParaRPr lang="en-US" sz="1050" dirty="0"/>
          </a:p>
          <a:p>
            <a:pPr marL="0" indent="0">
              <a:lnSpc>
                <a:spcPct val="130000"/>
              </a:lnSpc>
              <a:buNone/>
            </a:pPr>
            <a:r>
              <a:rPr lang="en-US" sz="1050" dirty="0">
                <a:solidFill>
                  <a:srgbClr val="3D5A72"/>
                </a:solidFill>
              </a:rPr>
              <a:t>to existing workflows</a:t>
            </a:r>
            <a:endParaRPr lang="en-US" sz="1050" dirty="0"/>
          </a:p>
        </p:txBody>
      </p:sp>
      <p:sp>
        <p:nvSpPr>
          <p:cNvPr id="17" name="Text 15"/>
          <p:cNvSpPr/>
          <p:nvPr/>
        </p:nvSpPr>
        <p:spPr>
          <a:xfrm>
            <a:off x="4462272" y="4489704"/>
            <a:ext cx="320040" cy="347472"/>
          </a:xfrm>
          <a:prstGeom prst="rect">
            <a:avLst/>
          </a:prstGeom>
          <a:noFill/>
          <a:ln/>
        </p:spPr>
        <p:txBody>
          <a:bodyPr wrap="square" lIns="0" tIns="0" rIns="0" bIns="0" rtlCol="0" anchor="ctr"/>
          <a:lstStyle/>
          <a:p>
            <a:pPr marL="0" indent="0" algn="ctr">
              <a:buNone/>
            </a:pPr>
            <a:r>
              <a:rPr lang="en-US" sz="1800" dirty="0">
                <a:solidFill>
                  <a:srgbClr val="00C4DE"/>
                </a:solidFill>
              </a:rPr>
              <a:t>→</a:t>
            </a:r>
            <a:endParaRPr lang="en-US" sz="1800" dirty="0"/>
          </a:p>
        </p:txBody>
      </p:sp>
      <p:sp>
        <p:nvSpPr>
          <p:cNvPr id="18" name="Shape 16"/>
          <p:cNvSpPr/>
          <p:nvPr/>
        </p:nvSpPr>
        <p:spPr>
          <a:xfrm>
            <a:off x="4828032" y="4306824"/>
            <a:ext cx="3950208" cy="713232"/>
          </a:xfrm>
          <a:prstGeom prst="rect">
            <a:avLst/>
          </a:prstGeom>
          <a:solidFill>
            <a:srgbClr val="F0FBF8"/>
          </a:solidFill>
          <a:ln w="12700">
            <a:solidFill>
              <a:srgbClr val="C5E8DE"/>
            </a:solidFill>
            <a:prstDash val="solid"/>
          </a:ln>
        </p:spPr>
        <p:txBody>
          <a:bodyPr/>
          <a:lstStyle/>
          <a:p>
            <a:endParaRPr lang="en-US"/>
          </a:p>
        </p:txBody>
      </p:sp>
      <p:sp>
        <p:nvSpPr>
          <p:cNvPr id="19" name="Text 17"/>
          <p:cNvSpPr/>
          <p:nvPr/>
        </p:nvSpPr>
        <p:spPr>
          <a:xfrm>
            <a:off x="4956048" y="4343400"/>
            <a:ext cx="3749040" cy="621792"/>
          </a:xfrm>
          <a:prstGeom prst="rect">
            <a:avLst/>
          </a:prstGeom>
          <a:noFill/>
          <a:ln/>
        </p:spPr>
        <p:txBody>
          <a:bodyPr wrap="square" lIns="0" tIns="0" rIns="0" bIns="0" rtlCol="0" anchor="ctr"/>
          <a:lstStyle/>
          <a:p>
            <a:pPr marL="0" indent="0">
              <a:lnSpc>
                <a:spcPct val="130000"/>
              </a:lnSpc>
              <a:buNone/>
            </a:pPr>
            <a:r>
              <a:rPr lang="en-US" sz="1050" b="1" dirty="0">
                <a:solidFill>
                  <a:srgbClr val="00B87C"/>
                </a:solidFill>
              </a:rPr>
              <a:t>✓  </a:t>
            </a:r>
            <a:r>
              <a:rPr lang="en-US" sz="1050" dirty="0">
                <a:solidFill>
                  <a:srgbClr val="3D5A72"/>
                </a:solidFill>
              </a:rPr>
              <a:t>Precision embeds invisibly —</a:t>
            </a:r>
            <a:endParaRPr lang="en-US" sz="1050" dirty="0"/>
          </a:p>
          <a:p>
            <a:pPr marL="0" indent="0">
              <a:lnSpc>
                <a:spcPct val="130000"/>
              </a:lnSpc>
              <a:buNone/>
            </a:pPr>
            <a:r>
              <a:rPr lang="en-US" sz="1050" dirty="0">
                <a:solidFill>
                  <a:srgbClr val="3D5A72"/>
                </a:solidFill>
              </a:rPr>
              <a:t>providers don't change how they work</a:t>
            </a:r>
            <a:endParaRPr lang="en-US" sz="1050" dirty="0"/>
          </a:p>
        </p:txBody>
      </p:sp>
      <p:sp>
        <p:nvSpPr>
          <p:cNvPr id="20" name="Text 18"/>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3D5A72"/>
                </a:solidFill>
              </a:rPr>
              <a:t>PRECISION HEALTHCARE TECHNOLOGIES</a:t>
            </a:r>
            <a:endParaRPr lang="en-US" sz="7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B1828"/>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457200" y="914400"/>
            <a:ext cx="8229600" cy="292608"/>
          </a:xfrm>
          <a:prstGeom prst="rect">
            <a:avLst/>
          </a:prstGeom>
          <a:noFill/>
          <a:ln/>
        </p:spPr>
        <p:txBody>
          <a:bodyPr wrap="square" lIns="0" tIns="0" rIns="0" bIns="0" rtlCol="0" anchor="ctr"/>
          <a:lstStyle/>
          <a:p>
            <a:pPr marL="0" indent="0">
              <a:buNone/>
            </a:pPr>
            <a:r>
              <a:rPr lang="en-US" sz="900" kern="0" spc="400" dirty="0">
                <a:solidFill>
                  <a:srgbClr val="00C4DE"/>
                </a:solidFill>
              </a:rPr>
              <a:t>THE FUTURE OF HEALTHCARE</a:t>
            </a:r>
            <a:endParaRPr lang="en-US" sz="900" dirty="0"/>
          </a:p>
        </p:txBody>
      </p:sp>
      <p:sp>
        <p:nvSpPr>
          <p:cNvPr id="4" name="Text 2"/>
          <p:cNvSpPr/>
          <p:nvPr/>
        </p:nvSpPr>
        <p:spPr>
          <a:xfrm>
            <a:off x="457200" y="1325880"/>
            <a:ext cx="8046720" cy="2103120"/>
          </a:xfrm>
          <a:prstGeom prst="rect">
            <a:avLst/>
          </a:prstGeom>
          <a:noFill/>
          <a:ln/>
        </p:spPr>
        <p:txBody>
          <a:bodyPr wrap="square" lIns="0" tIns="0" rIns="0" bIns="0" rtlCol="0" anchor="ctr"/>
          <a:lstStyle/>
          <a:p>
            <a:pPr marL="0" indent="0">
              <a:lnSpc>
                <a:spcPct val="115000"/>
              </a:lnSpc>
              <a:buNone/>
            </a:pPr>
            <a:r>
              <a:rPr lang="en-US" sz="4000" b="1" dirty="0">
                <a:solidFill>
                  <a:srgbClr val="F4F8FA"/>
                </a:solidFill>
                <a:latin typeface="Calibri" pitchFamily="34" charset="0"/>
                <a:ea typeface="Calibri" pitchFamily="34" charset="-122"/>
                <a:cs typeface="Calibri" pitchFamily="34" charset="-120"/>
              </a:rPr>
              <a:t>Invisible intelligence.</a:t>
            </a:r>
            <a:endParaRPr lang="en-US" sz="4000" dirty="0"/>
          </a:p>
          <a:p>
            <a:pPr marL="0" indent="0">
              <a:lnSpc>
                <a:spcPct val="115000"/>
              </a:lnSpc>
              <a:buNone/>
            </a:pPr>
            <a:r>
              <a:rPr lang="en-US" sz="4000" b="1" dirty="0">
                <a:solidFill>
                  <a:srgbClr val="F4F8FA"/>
                </a:solidFill>
                <a:latin typeface="Calibri" pitchFamily="34" charset="0"/>
                <a:ea typeface="Calibri" pitchFamily="34" charset="-122"/>
                <a:cs typeface="Calibri" pitchFamily="34" charset="-120"/>
              </a:rPr>
              <a:t>Aligned incentives.</a:t>
            </a:r>
            <a:endParaRPr lang="en-US" sz="4000" dirty="0"/>
          </a:p>
          <a:p>
            <a:pPr marL="0" indent="0">
              <a:lnSpc>
                <a:spcPct val="115000"/>
              </a:lnSpc>
              <a:buNone/>
            </a:pPr>
            <a:r>
              <a:rPr lang="en-US" sz="4000" b="1" dirty="0">
                <a:solidFill>
                  <a:srgbClr val="F4F8FA"/>
                </a:solidFill>
                <a:latin typeface="Calibri" pitchFamily="34" charset="0"/>
                <a:ea typeface="Calibri" pitchFamily="34" charset="-122"/>
                <a:cs typeface="Calibri" pitchFamily="34" charset="-120"/>
              </a:rPr>
              <a:t>Affordable, compliant care.</a:t>
            </a:r>
            <a:endParaRPr lang="en-US" sz="4000" dirty="0"/>
          </a:p>
        </p:txBody>
      </p:sp>
      <p:sp>
        <p:nvSpPr>
          <p:cNvPr id="5" name="Shape 3"/>
          <p:cNvSpPr/>
          <p:nvPr/>
        </p:nvSpPr>
        <p:spPr>
          <a:xfrm>
            <a:off x="457200" y="3611880"/>
            <a:ext cx="2606040" cy="475488"/>
          </a:xfrm>
          <a:prstGeom prst="roundRect">
            <a:avLst>
              <a:gd name="adj" fmla="val 11538"/>
            </a:avLst>
          </a:prstGeom>
          <a:solidFill>
            <a:srgbClr val="1A2E44"/>
          </a:solidFill>
          <a:ln w="12700">
            <a:solidFill>
              <a:srgbClr val="1E3A55"/>
            </a:solidFill>
            <a:prstDash val="solid"/>
          </a:ln>
        </p:spPr>
        <p:txBody>
          <a:bodyPr/>
          <a:lstStyle/>
          <a:p>
            <a:endParaRPr lang="en-US"/>
          </a:p>
        </p:txBody>
      </p:sp>
      <p:sp>
        <p:nvSpPr>
          <p:cNvPr id="6" name="Text 4"/>
          <p:cNvSpPr/>
          <p:nvPr/>
        </p:nvSpPr>
        <p:spPr>
          <a:xfrm>
            <a:off x="457200" y="3611880"/>
            <a:ext cx="2606040" cy="475488"/>
          </a:xfrm>
          <a:prstGeom prst="rect">
            <a:avLst/>
          </a:prstGeom>
          <a:noFill/>
          <a:ln/>
        </p:spPr>
        <p:txBody>
          <a:bodyPr wrap="square" lIns="0" tIns="0" rIns="0" bIns="0" rtlCol="0" anchor="ctr"/>
          <a:lstStyle/>
          <a:p>
            <a:pPr marL="0" indent="0" algn="ctr">
              <a:buNone/>
            </a:pPr>
            <a:r>
              <a:rPr lang="en-US" sz="1050" dirty="0">
                <a:solidFill>
                  <a:srgbClr val="8FA8BA"/>
                </a:solidFill>
              </a:rPr>
              <a:t>Compliance becomes automatic</a:t>
            </a:r>
            <a:endParaRPr lang="en-US" sz="1050" dirty="0"/>
          </a:p>
        </p:txBody>
      </p:sp>
      <p:sp>
        <p:nvSpPr>
          <p:cNvPr id="7" name="Shape 5"/>
          <p:cNvSpPr/>
          <p:nvPr/>
        </p:nvSpPr>
        <p:spPr>
          <a:xfrm>
            <a:off x="3337560" y="3611880"/>
            <a:ext cx="2606040" cy="475488"/>
          </a:xfrm>
          <a:prstGeom prst="roundRect">
            <a:avLst>
              <a:gd name="adj" fmla="val 11538"/>
            </a:avLst>
          </a:prstGeom>
          <a:solidFill>
            <a:srgbClr val="1A2E44"/>
          </a:solidFill>
          <a:ln w="12700">
            <a:solidFill>
              <a:srgbClr val="1E3A55"/>
            </a:solidFill>
            <a:prstDash val="solid"/>
          </a:ln>
        </p:spPr>
        <p:txBody>
          <a:bodyPr/>
          <a:lstStyle/>
          <a:p>
            <a:endParaRPr lang="en-US"/>
          </a:p>
        </p:txBody>
      </p:sp>
      <p:sp>
        <p:nvSpPr>
          <p:cNvPr id="8" name="Text 6"/>
          <p:cNvSpPr/>
          <p:nvPr/>
        </p:nvSpPr>
        <p:spPr>
          <a:xfrm>
            <a:off x="3337560" y="3611880"/>
            <a:ext cx="2606040" cy="475488"/>
          </a:xfrm>
          <a:prstGeom prst="rect">
            <a:avLst/>
          </a:prstGeom>
          <a:noFill/>
          <a:ln/>
        </p:spPr>
        <p:txBody>
          <a:bodyPr wrap="square" lIns="0" tIns="0" rIns="0" bIns="0" rtlCol="0" anchor="ctr"/>
          <a:lstStyle/>
          <a:p>
            <a:pPr marL="0" indent="0" algn="ctr">
              <a:buNone/>
            </a:pPr>
            <a:r>
              <a:rPr lang="en-US" sz="1050" dirty="0">
                <a:solidFill>
                  <a:srgbClr val="8FA8BA"/>
                </a:solidFill>
              </a:rPr>
              <a:t>Care becomes navigable</a:t>
            </a:r>
            <a:endParaRPr lang="en-US" sz="1050" dirty="0"/>
          </a:p>
        </p:txBody>
      </p:sp>
      <p:sp>
        <p:nvSpPr>
          <p:cNvPr id="9" name="Shape 7"/>
          <p:cNvSpPr/>
          <p:nvPr/>
        </p:nvSpPr>
        <p:spPr>
          <a:xfrm>
            <a:off x="6217920" y="3611880"/>
            <a:ext cx="2606040" cy="475488"/>
          </a:xfrm>
          <a:prstGeom prst="roundRect">
            <a:avLst>
              <a:gd name="adj" fmla="val 11538"/>
            </a:avLst>
          </a:prstGeom>
          <a:solidFill>
            <a:srgbClr val="1A2E44"/>
          </a:solidFill>
          <a:ln w="12700">
            <a:solidFill>
              <a:srgbClr val="1E3A55"/>
            </a:solidFill>
            <a:prstDash val="solid"/>
          </a:ln>
        </p:spPr>
        <p:txBody>
          <a:bodyPr/>
          <a:lstStyle/>
          <a:p>
            <a:endParaRPr lang="en-US"/>
          </a:p>
        </p:txBody>
      </p:sp>
      <p:sp>
        <p:nvSpPr>
          <p:cNvPr id="10" name="Text 8"/>
          <p:cNvSpPr/>
          <p:nvPr/>
        </p:nvSpPr>
        <p:spPr>
          <a:xfrm>
            <a:off x="6217920" y="3611880"/>
            <a:ext cx="2606040" cy="475488"/>
          </a:xfrm>
          <a:prstGeom prst="rect">
            <a:avLst/>
          </a:prstGeom>
          <a:noFill/>
          <a:ln/>
        </p:spPr>
        <p:txBody>
          <a:bodyPr wrap="square" lIns="0" tIns="0" rIns="0" bIns="0" rtlCol="0" anchor="ctr"/>
          <a:lstStyle/>
          <a:p>
            <a:pPr marL="0" indent="0" algn="ctr">
              <a:buNone/>
            </a:pPr>
            <a:r>
              <a:rPr lang="en-US" sz="1050" dirty="0">
                <a:solidFill>
                  <a:srgbClr val="8FA8BA"/>
                </a:solidFill>
              </a:rPr>
              <a:t>Control returns to consumers</a:t>
            </a:r>
            <a:endParaRPr lang="en-US" sz="1050" dirty="0"/>
          </a:p>
        </p:txBody>
      </p:sp>
      <p:sp>
        <p:nvSpPr>
          <p:cNvPr id="11" name="Shape 9"/>
          <p:cNvSpPr/>
          <p:nvPr/>
        </p:nvSpPr>
        <p:spPr>
          <a:xfrm>
            <a:off x="457200" y="4297680"/>
            <a:ext cx="8229600" cy="18288"/>
          </a:xfrm>
          <a:prstGeom prst="rect">
            <a:avLst/>
          </a:prstGeom>
          <a:solidFill>
            <a:srgbClr val="1E3A55"/>
          </a:solidFill>
          <a:ln w="12700">
            <a:solidFill>
              <a:srgbClr val="1E3A55"/>
            </a:solidFill>
            <a:prstDash val="solid"/>
          </a:ln>
        </p:spPr>
        <p:txBody>
          <a:bodyPr/>
          <a:lstStyle/>
          <a:p>
            <a:endParaRPr lang="en-US"/>
          </a:p>
        </p:txBody>
      </p:sp>
      <p:sp>
        <p:nvSpPr>
          <p:cNvPr id="12" name="Text 10"/>
          <p:cNvSpPr/>
          <p:nvPr/>
        </p:nvSpPr>
        <p:spPr>
          <a:xfrm>
            <a:off x="457200" y="4434840"/>
            <a:ext cx="4572000" cy="274320"/>
          </a:xfrm>
          <a:prstGeom prst="rect">
            <a:avLst/>
          </a:prstGeom>
          <a:noFill/>
          <a:ln/>
        </p:spPr>
        <p:txBody>
          <a:bodyPr wrap="square" lIns="0" tIns="0" rIns="0" bIns="0" rtlCol="0" anchor="ctr"/>
          <a:lstStyle/>
          <a:p>
            <a:pPr marL="0" indent="0">
              <a:buNone/>
            </a:pPr>
            <a:r>
              <a:rPr lang="en-US" sz="1000" dirty="0">
                <a:solidFill>
                  <a:srgbClr val="8FA8BA"/>
                </a:solidFill>
              </a:rPr>
              <a:t>pvbmtech.com  ·  myhealthyouniverse.com</a:t>
            </a:r>
            <a:endParaRPr lang="en-US" sz="1000" dirty="0"/>
          </a:p>
        </p:txBody>
      </p:sp>
      <p:sp>
        <p:nvSpPr>
          <p:cNvPr id="13" name="Text 11"/>
          <p:cNvSpPr/>
          <p:nvPr/>
        </p:nvSpPr>
        <p:spPr>
          <a:xfrm>
            <a:off x="5943600" y="4407408"/>
            <a:ext cx="2743200" cy="320040"/>
          </a:xfrm>
          <a:prstGeom prst="rect">
            <a:avLst/>
          </a:prstGeom>
          <a:noFill/>
          <a:ln/>
        </p:spPr>
        <p:txBody>
          <a:bodyPr wrap="square" lIns="0" tIns="0" rIns="0" bIns="0" rtlCol="0" anchor="ctr"/>
          <a:lstStyle/>
          <a:p>
            <a:pPr marL="0" indent="0" algn="r">
              <a:buNone/>
            </a:pPr>
            <a:r>
              <a:rPr lang="en-US" sz="1200" i="1" dirty="0">
                <a:solidFill>
                  <a:srgbClr val="00C4DE"/>
                </a:solidFill>
              </a:rPr>
              <a:t>Questions</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45720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THE PROBLEM</a:t>
            </a:r>
            <a:endParaRPr lang="en-US" sz="900" dirty="0"/>
          </a:p>
        </p:txBody>
      </p:sp>
      <p:sp>
        <p:nvSpPr>
          <p:cNvPr id="4" name="Text 2"/>
          <p:cNvSpPr/>
          <p:nvPr/>
        </p:nvSpPr>
        <p:spPr>
          <a:xfrm>
            <a:off x="457200" y="530352"/>
            <a:ext cx="8229600" cy="658368"/>
          </a:xfrm>
          <a:prstGeom prst="rect">
            <a:avLst/>
          </a:prstGeom>
          <a:noFill/>
          <a:ln/>
        </p:spPr>
        <p:txBody>
          <a:bodyPr wrap="square" lIns="0" tIns="0" rIns="0" bIns="0" rtlCol="0" anchor="ctr"/>
          <a:lstStyle/>
          <a:p>
            <a:pPr marL="0" indent="0">
              <a:buNone/>
            </a:pPr>
            <a:r>
              <a:rPr lang="en-US" sz="2800" b="1" dirty="0">
                <a:solidFill>
                  <a:srgbClr val="1A2E44"/>
                </a:solidFill>
                <a:latin typeface="Calibri" pitchFamily="34" charset="0"/>
                <a:ea typeface="Calibri" pitchFamily="34" charset="-122"/>
                <a:cs typeface="Calibri" pitchFamily="34" charset="-120"/>
              </a:rPr>
              <a:t>Healthcare is failing on three fronts simultaneously.</a:t>
            </a:r>
            <a:endParaRPr lang="en-US" sz="2800" dirty="0"/>
          </a:p>
        </p:txBody>
      </p:sp>
      <p:sp>
        <p:nvSpPr>
          <p:cNvPr id="5" name="Shape 3"/>
          <p:cNvSpPr/>
          <p:nvPr/>
        </p:nvSpPr>
        <p:spPr>
          <a:xfrm>
            <a:off x="365760" y="1371600"/>
            <a:ext cx="2697480" cy="297180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1371600"/>
            <a:ext cx="2697480" cy="54864"/>
          </a:xfrm>
          <a:prstGeom prst="rect">
            <a:avLst/>
          </a:prstGeom>
          <a:solidFill>
            <a:srgbClr val="E05A5A"/>
          </a:solidFill>
          <a:ln w="12700">
            <a:solidFill>
              <a:srgbClr val="E05A5A"/>
            </a:solidFill>
            <a:prstDash val="solid"/>
          </a:ln>
        </p:spPr>
        <p:txBody>
          <a:bodyPr/>
          <a:lstStyle/>
          <a:p>
            <a:endParaRPr lang="en-US"/>
          </a:p>
        </p:txBody>
      </p:sp>
      <p:sp>
        <p:nvSpPr>
          <p:cNvPr id="7" name="Text 5"/>
          <p:cNvSpPr/>
          <p:nvPr/>
        </p:nvSpPr>
        <p:spPr>
          <a:xfrm>
            <a:off x="548640" y="1572768"/>
            <a:ext cx="2377440" cy="1143000"/>
          </a:xfrm>
          <a:prstGeom prst="rect">
            <a:avLst/>
          </a:prstGeom>
          <a:noFill/>
          <a:ln/>
        </p:spPr>
        <p:txBody>
          <a:bodyPr wrap="square" lIns="0" tIns="0" rIns="0" bIns="0" rtlCol="0" anchor="ctr"/>
          <a:lstStyle/>
          <a:p>
            <a:pPr marL="0" indent="0">
              <a:buNone/>
            </a:pPr>
            <a:r>
              <a:rPr lang="en-US" sz="5800" b="1" dirty="0">
                <a:solidFill>
                  <a:srgbClr val="E05A5A"/>
                </a:solidFill>
                <a:latin typeface="Calibri" pitchFamily="34" charset="0"/>
                <a:ea typeface="Calibri" pitchFamily="34" charset="-122"/>
                <a:cs typeface="Calibri" pitchFamily="34" charset="-120"/>
              </a:rPr>
              <a:t>140M+</a:t>
            </a:r>
            <a:endParaRPr lang="en-US" sz="5800" dirty="0"/>
          </a:p>
        </p:txBody>
      </p:sp>
      <p:sp>
        <p:nvSpPr>
          <p:cNvPr id="8" name="Text 6"/>
          <p:cNvSpPr/>
          <p:nvPr/>
        </p:nvSpPr>
        <p:spPr>
          <a:xfrm>
            <a:off x="548640" y="2761488"/>
            <a:ext cx="2377440" cy="1280160"/>
          </a:xfrm>
          <a:prstGeom prst="rect">
            <a:avLst/>
          </a:prstGeom>
          <a:noFill/>
          <a:ln/>
        </p:spPr>
        <p:txBody>
          <a:bodyPr wrap="square" lIns="0" tIns="0" rIns="0" bIns="0" rtlCol="0" anchor="ctr"/>
          <a:lstStyle/>
          <a:p>
            <a:pPr marL="0" indent="0">
              <a:lnSpc>
                <a:spcPct val="135000"/>
              </a:lnSpc>
              <a:buNone/>
            </a:pPr>
            <a:r>
              <a:rPr lang="en-US" sz="1300" dirty="0">
                <a:solidFill>
                  <a:srgbClr val="3D5A72"/>
                </a:solidFill>
              </a:rPr>
              <a:t>Americans uninsured</a:t>
            </a:r>
            <a:endParaRPr lang="en-US" sz="1300" dirty="0"/>
          </a:p>
          <a:p>
            <a:pPr marL="0" indent="0">
              <a:lnSpc>
                <a:spcPct val="135000"/>
              </a:lnSpc>
              <a:buNone/>
            </a:pPr>
            <a:r>
              <a:rPr lang="en-US" sz="1300" dirty="0">
                <a:solidFill>
                  <a:srgbClr val="3D5A72"/>
                </a:solidFill>
              </a:rPr>
              <a:t>or underinsured</a:t>
            </a:r>
            <a:endParaRPr lang="en-US" sz="1300" dirty="0"/>
          </a:p>
        </p:txBody>
      </p:sp>
      <p:sp>
        <p:nvSpPr>
          <p:cNvPr id="9" name="Shape 7"/>
          <p:cNvSpPr/>
          <p:nvPr/>
        </p:nvSpPr>
        <p:spPr>
          <a:xfrm>
            <a:off x="3218688" y="1371600"/>
            <a:ext cx="2697480" cy="297180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0" name="Shape 8"/>
          <p:cNvSpPr/>
          <p:nvPr/>
        </p:nvSpPr>
        <p:spPr>
          <a:xfrm>
            <a:off x="3218688" y="1371600"/>
            <a:ext cx="2697480" cy="54864"/>
          </a:xfrm>
          <a:prstGeom prst="rect">
            <a:avLst/>
          </a:prstGeom>
          <a:solidFill>
            <a:srgbClr val="F5A623"/>
          </a:solidFill>
          <a:ln w="12700">
            <a:solidFill>
              <a:srgbClr val="F5A623"/>
            </a:solidFill>
            <a:prstDash val="solid"/>
          </a:ln>
        </p:spPr>
        <p:txBody>
          <a:bodyPr/>
          <a:lstStyle/>
          <a:p>
            <a:endParaRPr lang="en-US"/>
          </a:p>
        </p:txBody>
      </p:sp>
      <p:sp>
        <p:nvSpPr>
          <p:cNvPr id="11" name="Text 9"/>
          <p:cNvSpPr/>
          <p:nvPr/>
        </p:nvSpPr>
        <p:spPr>
          <a:xfrm>
            <a:off x="3401568" y="1572768"/>
            <a:ext cx="2377440" cy="1143000"/>
          </a:xfrm>
          <a:prstGeom prst="rect">
            <a:avLst/>
          </a:prstGeom>
          <a:noFill/>
          <a:ln/>
        </p:spPr>
        <p:txBody>
          <a:bodyPr wrap="square" lIns="0" tIns="0" rIns="0" bIns="0" rtlCol="0" anchor="ctr"/>
          <a:lstStyle/>
          <a:p>
            <a:pPr marL="0" indent="0">
              <a:buNone/>
            </a:pPr>
            <a:r>
              <a:rPr lang="en-US" sz="5800" b="1" dirty="0">
                <a:solidFill>
                  <a:srgbClr val="F5A623"/>
                </a:solidFill>
                <a:latin typeface="Calibri" pitchFamily="34" charset="0"/>
                <a:ea typeface="Calibri" pitchFamily="34" charset="-122"/>
                <a:cs typeface="Calibri" pitchFamily="34" charset="-120"/>
              </a:rPr>
              <a:t>$1T+</a:t>
            </a:r>
            <a:endParaRPr lang="en-US" sz="5800" dirty="0"/>
          </a:p>
        </p:txBody>
      </p:sp>
      <p:sp>
        <p:nvSpPr>
          <p:cNvPr id="12" name="Text 10"/>
          <p:cNvSpPr/>
          <p:nvPr/>
        </p:nvSpPr>
        <p:spPr>
          <a:xfrm>
            <a:off x="3401568" y="2761488"/>
            <a:ext cx="2377440" cy="1280160"/>
          </a:xfrm>
          <a:prstGeom prst="rect">
            <a:avLst/>
          </a:prstGeom>
          <a:noFill/>
          <a:ln/>
        </p:spPr>
        <p:txBody>
          <a:bodyPr wrap="square" lIns="0" tIns="0" rIns="0" bIns="0" rtlCol="0" anchor="ctr"/>
          <a:lstStyle/>
          <a:p>
            <a:pPr marL="0" indent="0">
              <a:lnSpc>
                <a:spcPct val="135000"/>
              </a:lnSpc>
              <a:buNone/>
            </a:pPr>
            <a:r>
              <a:rPr lang="en-US" sz="1300" dirty="0">
                <a:solidFill>
                  <a:srgbClr val="3D5A72"/>
                </a:solidFill>
              </a:rPr>
              <a:t>In compliance-linked</a:t>
            </a:r>
            <a:endParaRPr lang="en-US" sz="1300" dirty="0"/>
          </a:p>
          <a:p>
            <a:pPr marL="0" indent="0">
              <a:lnSpc>
                <a:spcPct val="135000"/>
              </a:lnSpc>
              <a:buNone/>
            </a:pPr>
            <a:r>
              <a:rPr lang="en-US" sz="1300" dirty="0">
                <a:solidFill>
                  <a:srgbClr val="3D5A72"/>
                </a:solidFill>
              </a:rPr>
              <a:t>revenue at risk annually</a:t>
            </a:r>
            <a:endParaRPr lang="en-US" sz="1300" dirty="0"/>
          </a:p>
        </p:txBody>
      </p:sp>
      <p:sp>
        <p:nvSpPr>
          <p:cNvPr id="13" name="Shape 11"/>
          <p:cNvSpPr/>
          <p:nvPr/>
        </p:nvSpPr>
        <p:spPr>
          <a:xfrm>
            <a:off x="6071616" y="1371600"/>
            <a:ext cx="2697480" cy="297180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4" name="Shape 12"/>
          <p:cNvSpPr/>
          <p:nvPr/>
        </p:nvSpPr>
        <p:spPr>
          <a:xfrm>
            <a:off x="6071616" y="1371600"/>
            <a:ext cx="2697480" cy="54864"/>
          </a:xfrm>
          <a:prstGeom prst="rect">
            <a:avLst/>
          </a:prstGeom>
          <a:solidFill>
            <a:srgbClr val="0098B0"/>
          </a:solidFill>
          <a:ln w="12700">
            <a:solidFill>
              <a:srgbClr val="0098B0"/>
            </a:solidFill>
            <a:prstDash val="solid"/>
          </a:ln>
        </p:spPr>
        <p:txBody>
          <a:bodyPr/>
          <a:lstStyle/>
          <a:p>
            <a:endParaRPr lang="en-US"/>
          </a:p>
        </p:txBody>
      </p:sp>
      <p:sp>
        <p:nvSpPr>
          <p:cNvPr id="15" name="Text 13"/>
          <p:cNvSpPr/>
          <p:nvPr/>
        </p:nvSpPr>
        <p:spPr>
          <a:xfrm>
            <a:off x="6254496" y="1572768"/>
            <a:ext cx="2377440" cy="1143000"/>
          </a:xfrm>
          <a:prstGeom prst="rect">
            <a:avLst/>
          </a:prstGeom>
          <a:noFill/>
          <a:ln/>
        </p:spPr>
        <p:txBody>
          <a:bodyPr wrap="square" lIns="0" tIns="0" rIns="0" bIns="0" rtlCol="0" anchor="ctr"/>
          <a:lstStyle/>
          <a:p>
            <a:pPr marL="0" indent="0">
              <a:buNone/>
            </a:pPr>
            <a:r>
              <a:rPr lang="en-US" sz="5800" b="1" dirty="0">
                <a:solidFill>
                  <a:srgbClr val="0098B0"/>
                </a:solidFill>
                <a:latin typeface="Calibri" pitchFamily="34" charset="0"/>
                <a:ea typeface="Calibri" pitchFamily="34" charset="-122"/>
                <a:cs typeface="Calibri" pitchFamily="34" charset="-120"/>
              </a:rPr>
              <a:t>6+</a:t>
            </a:r>
            <a:endParaRPr lang="en-US" sz="5800" dirty="0"/>
          </a:p>
        </p:txBody>
      </p:sp>
      <p:sp>
        <p:nvSpPr>
          <p:cNvPr id="16" name="Text 14"/>
          <p:cNvSpPr/>
          <p:nvPr/>
        </p:nvSpPr>
        <p:spPr>
          <a:xfrm>
            <a:off x="6254496" y="2761488"/>
            <a:ext cx="2377440" cy="1280160"/>
          </a:xfrm>
          <a:prstGeom prst="rect">
            <a:avLst/>
          </a:prstGeom>
          <a:noFill/>
          <a:ln/>
        </p:spPr>
        <p:txBody>
          <a:bodyPr wrap="square" lIns="0" tIns="0" rIns="0" bIns="0" rtlCol="0" anchor="ctr"/>
          <a:lstStyle/>
          <a:p>
            <a:pPr marL="0" indent="0">
              <a:lnSpc>
                <a:spcPct val="135000"/>
              </a:lnSpc>
              <a:buNone/>
            </a:pPr>
            <a:r>
              <a:rPr lang="en-US" sz="1300" dirty="0">
                <a:solidFill>
                  <a:srgbClr val="3D5A72"/>
                </a:solidFill>
              </a:rPr>
              <a:t>Disconnected systems</a:t>
            </a:r>
            <a:endParaRPr lang="en-US" sz="1300" dirty="0"/>
          </a:p>
          <a:p>
            <a:pPr marL="0" indent="0">
              <a:lnSpc>
                <a:spcPct val="135000"/>
              </a:lnSpc>
              <a:buNone/>
            </a:pPr>
            <a:r>
              <a:rPr lang="en-US" sz="1300" dirty="0">
                <a:solidFill>
                  <a:srgbClr val="3D5A72"/>
                </a:solidFill>
              </a:rPr>
              <a:t>the average patient navigates</a:t>
            </a:r>
            <a:endParaRPr lang="en-US" sz="1300" dirty="0"/>
          </a:p>
        </p:txBody>
      </p:sp>
      <p:sp>
        <p:nvSpPr>
          <p:cNvPr id="17" name="Text 15"/>
          <p:cNvSpPr/>
          <p:nvPr/>
        </p:nvSpPr>
        <p:spPr>
          <a:xfrm>
            <a:off x="457200" y="4572000"/>
            <a:ext cx="8229600" cy="320040"/>
          </a:xfrm>
          <a:prstGeom prst="rect">
            <a:avLst/>
          </a:prstGeom>
          <a:noFill/>
          <a:ln/>
        </p:spPr>
        <p:txBody>
          <a:bodyPr wrap="square" lIns="0" tIns="0" rIns="0" bIns="0" rtlCol="0" anchor="ctr"/>
          <a:lstStyle/>
          <a:p>
            <a:pPr marL="0" indent="0">
              <a:buNone/>
            </a:pPr>
            <a:r>
              <a:rPr lang="en-US" sz="1200" i="1" dirty="0">
                <a:solidFill>
                  <a:srgbClr val="8FA8BA"/>
                </a:solidFill>
              </a:rPr>
              <a:t>These are not isolated failures. They share a single structural root cause.</a:t>
            </a:r>
            <a:endParaRPr lang="en-US" sz="1200" dirty="0"/>
          </a:p>
        </p:txBody>
      </p:sp>
      <p:sp>
        <p:nvSpPr>
          <p:cNvPr id="18" name="Text 16"/>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3D5A72"/>
                </a:solidFill>
              </a:rPr>
              <a:t>PRECISION HEALTHCARE TECHNOLOGIES</a:t>
            </a:r>
            <a:endParaRPr lang="en-US" sz="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45720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ROOT CAUSE</a:t>
            </a:r>
            <a:endParaRPr lang="en-US" sz="900" dirty="0"/>
          </a:p>
        </p:txBody>
      </p:sp>
      <p:sp>
        <p:nvSpPr>
          <p:cNvPr id="4" name="Text 2"/>
          <p:cNvSpPr/>
          <p:nvPr/>
        </p:nvSpPr>
        <p:spPr>
          <a:xfrm>
            <a:off x="457200" y="530352"/>
            <a:ext cx="8229600" cy="594360"/>
          </a:xfrm>
          <a:prstGeom prst="rect">
            <a:avLst/>
          </a:prstGeom>
          <a:noFill/>
          <a:ln/>
        </p:spPr>
        <p:txBody>
          <a:bodyPr wrap="square" lIns="0" tIns="0" rIns="0" bIns="0" rtlCol="0" anchor="ctr"/>
          <a:lstStyle/>
          <a:p>
            <a:pPr marL="0" indent="0">
              <a:buNone/>
            </a:pPr>
            <a:r>
              <a:rPr lang="en-US" sz="2700" b="1" dirty="0">
                <a:solidFill>
                  <a:srgbClr val="1A2E44"/>
                </a:solidFill>
                <a:latin typeface="Calibri" pitchFamily="34" charset="0"/>
                <a:ea typeface="Calibri" pitchFamily="34" charset="-122"/>
                <a:cs typeface="Calibri" pitchFamily="34" charset="-120"/>
              </a:rPr>
              <a:t>Three critical markets. None of them connected.</a:t>
            </a:r>
            <a:endParaRPr lang="en-US" sz="2700" dirty="0"/>
          </a:p>
        </p:txBody>
      </p:sp>
      <p:sp>
        <p:nvSpPr>
          <p:cNvPr id="5" name="Shape 3"/>
          <p:cNvSpPr/>
          <p:nvPr/>
        </p:nvSpPr>
        <p:spPr>
          <a:xfrm>
            <a:off x="320040" y="1261872"/>
            <a:ext cx="2697480" cy="3520440"/>
          </a:xfrm>
          <a:prstGeom prst="rect">
            <a:avLst/>
          </a:prstGeom>
          <a:solidFill>
            <a:srgbClr val="1A2E44"/>
          </a:solidFill>
          <a:ln w="12700">
            <a:solidFill>
              <a:srgbClr val="1A2E44"/>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20040" y="1261872"/>
            <a:ext cx="2697480" cy="64008"/>
          </a:xfrm>
          <a:prstGeom prst="rect">
            <a:avLst/>
          </a:prstGeom>
          <a:solidFill>
            <a:srgbClr val="00C4DE"/>
          </a:solidFill>
          <a:ln w="12700">
            <a:solidFill>
              <a:srgbClr val="00C4DE"/>
            </a:solidFill>
            <a:prstDash val="solid"/>
          </a:ln>
        </p:spPr>
        <p:txBody>
          <a:bodyPr/>
          <a:lstStyle/>
          <a:p>
            <a:endParaRPr lang="en-US"/>
          </a:p>
        </p:txBody>
      </p:sp>
      <p:sp>
        <p:nvSpPr>
          <p:cNvPr id="7" name="Text 5"/>
          <p:cNvSpPr/>
          <p:nvPr/>
        </p:nvSpPr>
        <p:spPr>
          <a:xfrm>
            <a:off x="521208" y="1444752"/>
            <a:ext cx="548640" cy="548640"/>
          </a:xfrm>
          <a:prstGeom prst="rect">
            <a:avLst/>
          </a:prstGeom>
          <a:noFill/>
          <a:ln/>
        </p:spPr>
        <p:txBody>
          <a:bodyPr wrap="square" lIns="0" tIns="0" rIns="0" bIns="0" rtlCol="0" anchor="ctr"/>
          <a:lstStyle/>
          <a:p>
            <a:pPr marL="0" indent="0">
              <a:buNone/>
            </a:pPr>
            <a:r>
              <a:rPr lang="en-US" sz="2600" dirty="0">
                <a:solidFill>
                  <a:srgbClr val="000000"/>
                </a:solidFill>
              </a:rPr>
              <a:t>⚖</a:t>
            </a:r>
            <a:endParaRPr lang="en-US" sz="2600" dirty="0"/>
          </a:p>
        </p:txBody>
      </p:sp>
      <p:sp>
        <p:nvSpPr>
          <p:cNvPr id="8" name="Text 6"/>
          <p:cNvSpPr/>
          <p:nvPr/>
        </p:nvSpPr>
        <p:spPr>
          <a:xfrm>
            <a:off x="521208" y="2066544"/>
            <a:ext cx="2377440" cy="841248"/>
          </a:xfrm>
          <a:prstGeom prst="rect">
            <a:avLst/>
          </a:prstGeom>
          <a:noFill/>
          <a:ln/>
        </p:spPr>
        <p:txBody>
          <a:bodyPr wrap="square" lIns="0" tIns="0" rIns="0" bIns="0" rtlCol="0" anchor="ctr"/>
          <a:lstStyle/>
          <a:p>
            <a:pPr marL="0" indent="0">
              <a:lnSpc>
                <a:spcPct val="120000"/>
              </a:lnSpc>
              <a:buNone/>
            </a:pPr>
            <a:r>
              <a:rPr lang="en-US" sz="1400" b="1" dirty="0">
                <a:solidFill>
                  <a:srgbClr val="F4F8FA"/>
                </a:solidFill>
                <a:latin typeface="Calibri" pitchFamily="34" charset="0"/>
                <a:ea typeface="Calibri" pitchFamily="34" charset="-122"/>
                <a:cs typeface="Calibri" pitchFamily="34" charset="-120"/>
              </a:rPr>
              <a:t>CMS &amp; Payer</a:t>
            </a:r>
            <a:endParaRPr lang="en-US" sz="1400" dirty="0"/>
          </a:p>
          <a:p>
            <a:pPr marL="0" indent="0">
              <a:lnSpc>
                <a:spcPct val="120000"/>
              </a:lnSpc>
              <a:buNone/>
            </a:pPr>
            <a:r>
              <a:rPr lang="en-US" sz="1400" b="1" dirty="0">
                <a:solidFill>
                  <a:srgbClr val="F4F8FA"/>
                </a:solidFill>
                <a:latin typeface="Calibri" pitchFamily="34" charset="0"/>
                <a:ea typeface="Calibri" pitchFamily="34" charset="-122"/>
                <a:cs typeface="Calibri" pitchFamily="34" charset="-120"/>
              </a:rPr>
              <a:t>Compliance Intelligence</a:t>
            </a:r>
            <a:endParaRPr lang="en-US" sz="1400" dirty="0"/>
          </a:p>
        </p:txBody>
      </p:sp>
      <p:sp>
        <p:nvSpPr>
          <p:cNvPr id="9" name="Text 7"/>
          <p:cNvSpPr/>
          <p:nvPr/>
        </p:nvSpPr>
        <p:spPr>
          <a:xfrm>
            <a:off x="521208" y="2962656"/>
            <a:ext cx="2377440" cy="1600200"/>
          </a:xfrm>
          <a:prstGeom prst="rect">
            <a:avLst/>
          </a:prstGeom>
          <a:noFill/>
          <a:ln/>
        </p:spPr>
        <p:txBody>
          <a:bodyPr wrap="square" lIns="0" tIns="0" rIns="0" bIns="0" rtlCol="0" anchor="ctr"/>
          <a:lstStyle/>
          <a:p>
            <a:pPr marL="0" indent="0">
              <a:lnSpc>
                <a:spcPct val="135000"/>
              </a:lnSpc>
              <a:buNone/>
            </a:pPr>
            <a:r>
              <a:rPr lang="en-US" sz="1100" dirty="0">
                <a:solidFill>
                  <a:srgbClr val="8FA8BA"/>
                </a:solidFill>
              </a:rPr>
              <a:t>Regulation lives outside clinical systems. Providers never see their compliance exposure — until the penalty arrives.</a:t>
            </a:r>
            <a:endParaRPr lang="en-US" sz="1100" dirty="0"/>
          </a:p>
        </p:txBody>
      </p:sp>
      <p:sp>
        <p:nvSpPr>
          <p:cNvPr id="10" name="Shape 8"/>
          <p:cNvSpPr/>
          <p:nvPr/>
        </p:nvSpPr>
        <p:spPr>
          <a:xfrm>
            <a:off x="3200400" y="1261872"/>
            <a:ext cx="2697480" cy="3520440"/>
          </a:xfrm>
          <a:prstGeom prst="rect">
            <a:avLst/>
          </a:prstGeom>
          <a:solidFill>
            <a:srgbClr val="1A2E44"/>
          </a:solidFill>
          <a:ln w="12700">
            <a:solidFill>
              <a:srgbClr val="1A2E44"/>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9"/>
          <p:cNvSpPr/>
          <p:nvPr/>
        </p:nvSpPr>
        <p:spPr>
          <a:xfrm>
            <a:off x="3200400" y="1261872"/>
            <a:ext cx="2697480" cy="64008"/>
          </a:xfrm>
          <a:prstGeom prst="rect">
            <a:avLst/>
          </a:prstGeom>
          <a:solidFill>
            <a:srgbClr val="00C4DE"/>
          </a:solidFill>
          <a:ln w="12700">
            <a:solidFill>
              <a:srgbClr val="00C4DE"/>
            </a:solidFill>
            <a:prstDash val="solid"/>
          </a:ln>
        </p:spPr>
        <p:txBody>
          <a:bodyPr/>
          <a:lstStyle/>
          <a:p>
            <a:endParaRPr lang="en-US"/>
          </a:p>
        </p:txBody>
      </p:sp>
      <p:sp>
        <p:nvSpPr>
          <p:cNvPr id="12" name="Text 10"/>
          <p:cNvSpPr/>
          <p:nvPr/>
        </p:nvSpPr>
        <p:spPr>
          <a:xfrm>
            <a:off x="3401568" y="1444752"/>
            <a:ext cx="548640" cy="548640"/>
          </a:xfrm>
          <a:prstGeom prst="rect">
            <a:avLst/>
          </a:prstGeom>
          <a:noFill/>
          <a:ln/>
        </p:spPr>
        <p:txBody>
          <a:bodyPr wrap="square" lIns="0" tIns="0" rIns="0" bIns="0" rtlCol="0" anchor="ctr"/>
          <a:lstStyle/>
          <a:p>
            <a:pPr marL="0" indent="0">
              <a:buNone/>
            </a:pPr>
            <a:r>
              <a:rPr lang="en-US" sz="2600" dirty="0">
                <a:solidFill>
                  <a:srgbClr val="000000"/>
                </a:solidFill>
              </a:rPr>
              <a:t>⚙</a:t>
            </a:r>
            <a:endParaRPr lang="en-US" sz="2600" dirty="0"/>
          </a:p>
        </p:txBody>
      </p:sp>
      <p:sp>
        <p:nvSpPr>
          <p:cNvPr id="13" name="Text 11"/>
          <p:cNvSpPr/>
          <p:nvPr/>
        </p:nvSpPr>
        <p:spPr>
          <a:xfrm>
            <a:off x="3401568" y="2066544"/>
            <a:ext cx="2377440" cy="841248"/>
          </a:xfrm>
          <a:prstGeom prst="rect">
            <a:avLst/>
          </a:prstGeom>
          <a:noFill/>
          <a:ln/>
        </p:spPr>
        <p:txBody>
          <a:bodyPr wrap="square" lIns="0" tIns="0" rIns="0" bIns="0" rtlCol="0" anchor="ctr"/>
          <a:lstStyle/>
          <a:p>
            <a:pPr marL="0" indent="0">
              <a:lnSpc>
                <a:spcPct val="120000"/>
              </a:lnSpc>
              <a:buNone/>
            </a:pPr>
            <a:r>
              <a:rPr lang="en-US" sz="1400" b="1" dirty="0">
                <a:solidFill>
                  <a:srgbClr val="F4F8FA"/>
                </a:solidFill>
                <a:latin typeface="Calibri" pitchFamily="34" charset="0"/>
                <a:ea typeface="Calibri" pitchFamily="34" charset="-122"/>
                <a:cs typeface="Calibri" pitchFamily="34" charset="-120"/>
              </a:rPr>
              <a:t>Workflow &amp;</a:t>
            </a:r>
            <a:endParaRPr lang="en-US" sz="1400" dirty="0"/>
          </a:p>
          <a:p>
            <a:pPr marL="0" indent="0">
              <a:lnSpc>
                <a:spcPct val="120000"/>
              </a:lnSpc>
              <a:buNone/>
            </a:pPr>
            <a:r>
              <a:rPr lang="en-US" sz="1400" b="1" dirty="0">
                <a:solidFill>
                  <a:srgbClr val="F4F8FA"/>
                </a:solidFill>
                <a:latin typeface="Calibri" pitchFamily="34" charset="0"/>
                <a:ea typeface="Calibri" pitchFamily="34" charset="-122"/>
                <a:cs typeface="Calibri" pitchFamily="34" charset="-120"/>
              </a:rPr>
              <a:t>Care Navigation</a:t>
            </a:r>
            <a:endParaRPr lang="en-US" sz="1400" dirty="0"/>
          </a:p>
        </p:txBody>
      </p:sp>
      <p:sp>
        <p:nvSpPr>
          <p:cNvPr id="14" name="Text 12"/>
          <p:cNvSpPr/>
          <p:nvPr/>
        </p:nvSpPr>
        <p:spPr>
          <a:xfrm>
            <a:off x="3401568" y="2962656"/>
            <a:ext cx="2377440" cy="1600200"/>
          </a:xfrm>
          <a:prstGeom prst="rect">
            <a:avLst/>
          </a:prstGeom>
          <a:noFill/>
          <a:ln/>
        </p:spPr>
        <p:txBody>
          <a:bodyPr wrap="square" lIns="0" tIns="0" rIns="0" bIns="0" rtlCol="0" anchor="ctr"/>
          <a:lstStyle/>
          <a:p>
            <a:pPr marL="0" indent="0">
              <a:lnSpc>
                <a:spcPct val="135000"/>
              </a:lnSpc>
              <a:buNone/>
            </a:pPr>
            <a:r>
              <a:rPr lang="en-US" sz="1100" dirty="0">
                <a:solidFill>
                  <a:srgbClr val="8FA8BA"/>
                </a:solidFill>
              </a:rPr>
              <a:t>AI tools are being layered onto broken workflows. They add complexity instead of removing it. The friction multiplies.</a:t>
            </a:r>
            <a:endParaRPr lang="en-US" sz="1100" dirty="0"/>
          </a:p>
        </p:txBody>
      </p:sp>
      <p:sp>
        <p:nvSpPr>
          <p:cNvPr id="15" name="Shape 13"/>
          <p:cNvSpPr/>
          <p:nvPr/>
        </p:nvSpPr>
        <p:spPr>
          <a:xfrm>
            <a:off x="6080760" y="1261872"/>
            <a:ext cx="2697480" cy="3520440"/>
          </a:xfrm>
          <a:prstGeom prst="rect">
            <a:avLst/>
          </a:prstGeom>
          <a:solidFill>
            <a:srgbClr val="1A2E44"/>
          </a:solidFill>
          <a:ln w="12700">
            <a:solidFill>
              <a:srgbClr val="1A2E44"/>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4"/>
          <p:cNvSpPr/>
          <p:nvPr/>
        </p:nvSpPr>
        <p:spPr>
          <a:xfrm>
            <a:off x="6080760" y="1261872"/>
            <a:ext cx="2697480" cy="64008"/>
          </a:xfrm>
          <a:prstGeom prst="rect">
            <a:avLst/>
          </a:prstGeom>
          <a:solidFill>
            <a:srgbClr val="00C4DE"/>
          </a:solidFill>
          <a:ln w="12700">
            <a:solidFill>
              <a:srgbClr val="00C4DE"/>
            </a:solidFill>
            <a:prstDash val="solid"/>
          </a:ln>
        </p:spPr>
        <p:txBody>
          <a:bodyPr/>
          <a:lstStyle/>
          <a:p>
            <a:endParaRPr lang="en-US"/>
          </a:p>
        </p:txBody>
      </p:sp>
      <p:sp>
        <p:nvSpPr>
          <p:cNvPr id="17" name="Text 15"/>
          <p:cNvSpPr/>
          <p:nvPr/>
        </p:nvSpPr>
        <p:spPr>
          <a:xfrm>
            <a:off x="6281928" y="1444752"/>
            <a:ext cx="548640" cy="548640"/>
          </a:xfrm>
          <a:prstGeom prst="rect">
            <a:avLst/>
          </a:prstGeom>
          <a:noFill/>
          <a:ln/>
        </p:spPr>
        <p:txBody>
          <a:bodyPr wrap="square" lIns="0" tIns="0" rIns="0" bIns="0" rtlCol="0" anchor="ctr"/>
          <a:lstStyle/>
          <a:p>
            <a:pPr marL="0" indent="0">
              <a:buNone/>
            </a:pPr>
            <a:r>
              <a:rPr lang="en-US" sz="2600" dirty="0">
                <a:solidFill>
                  <a:srgbClr val="000000"/>
                </a:solidFill>
              </a:rPr>
              <a:t>🔐</a:t>
            </a:r>
            <a:endParaRPr lang="en-US" sz="2600" dirty="0"/>
          </a:p>
        </p:txBody>
      </p:sp>
      <p:sp>
        <p:nvSpPr>
          <p:cNvPr id="18" name="Text 16"/>
          <p:cNvSpPr/>
          <p:nvPr/>
        </p:nvSpPr>
        <p:spPr>
          <a:xfrm>
            <a:off x="6281928" y="2066544"/>
            <a:ext cx="2377440" cy="841248"/>
          </a:xfrm>
          <a:prstGeom prst="rect">
            <a:avLst/>
          </a:prstGeom>
          <a:noFill/>
          <a:ln/>
        </p:spPr>
        <p:txBody>
          <a:bodyPr wrap="square" lIns="0" tIns="0" rIns="0" bIns="0" rtlCol="0" anchor="ctr"/>
          <a:lstStyle/>
          <a:p>
            <a:pPr marL="0" indent="0">
              <a:lnSpc>
                <a:spcPct val="120000"/>
              </a:lnSpc>
              <a:buNone/>
            </a:pPr>
            <a:r>
              <a:rPr lang="en-US" sz="1400" b="1" dirty="0">
                <a:solidFill>
                  <a:srgbClr val="F4F8FA"/>
                </a:solidFill>
                <a:latin typeface="Calibri" pitchFamily="34" charset="0"/>
                <a:ea typeface="Calibri" pitchFamily="34" charset="-122"/>
                <a:cs typeface="Calibri" pitchFamily="34" charset="-120"/>
              </a:rPr>
              <a:t>Consumer Health</a:t>
            </a:r>
            <a:endParaRPr lang="en-US" sz="1400" dirty="0"/>
          </a:p>
          <a:p>
            <a:pPr marL="0" indent="0">
              <a:lnSpc>
                <a:spcPct val="120000"/>
              </a:lnSpc>
              <a:buNone/>
            </a:pPr>
            <a:r>
              <a:rPr lang="en-US" sz="1400" b="1" dirty="0">
                <a:solidFill>
                  <a:srgbClr val="F4F8FA"/>
                </a:solidFill>
                <a:latin typeface="Calibri" pitchFamily="34" charset="0"/>
                <a:ea typeface="Calibri" pitchFamily="34" charset="-122"/>
                <a:cs typeface="Calibri" pitchFamily="34" charset="-120"/>
              </a:rPr>
              <a:t>Record Control</a:t>
            </a:r>
            <a:endParaRPr lang="en-US" sz="1400" dirty="0"/>
          </a:p>
        </p:txBody>
      </p:sp>
      <p:sp>
        <p:nvSpPr>
          <p:cNvPr id="19" name="Text 17"/>
          <p:cNvSpPr/>
          <p:nvPr/>
        </p:nvSpPr>
        <p:spPr>
          <a:xfrm>
            <a:off x="6281928" y="2962656"/>
            <a:ext cx="2377440" cy="1600200"/>
          </a:xfrm>
          <a:prstGeom prst="rect">
            <a:avLst/>
          </a:prstGeom>
          <a:noFill/>
          <a:ln/>
        </p:spPr>
        <p:txBody>
          <a:bodyPr wrap="square" lIns="0" tIns="0" rIns="0" bIns="0" rtlCol="0" anchor="ctr"/>
          <a:lstStyle/>
          <a:p>
            <a:pPr marL="0" indent="0">
              <a:lnSpc>
                <a:spcPct val="135000"/>
              </a:lnSpc>
              <a:buNone/>
            </a:pPr>
            <a:r>
              <a:rPr lang="en-US" sz="1100" dirty="0">
                <a:solidFill>
                  <a:srgbClr val="8FA8BA"/>
                </a:solidFill>
              </a:rPr>
              <a:t>Patients are locked out of their own data. Portals exist but don't connect. Records don't travel with the patient.</a:t>
            </a:r>
            <a:endParaRPr lang="en-US" sz="1100" dirty="0"/>
          </a:p>
        </p:txBody>
      </p:sp>
      <p:sp>
        <p:nvSpPr>
          <p:cNvPr id="20" name="Shape 18"/>
          <p:cNvSpPr/>
          <p:nvPr/>
        </p:nvSpPr>
        <p:spPr>
          <a:xfrm>
            <a:off x="3035808" y="2377440"/>
            <a:ext cx="27432" cy="822960"/>
          </a:xfrm>
          <a:prstGeom prst="rect">
            <a:avLst/>
          </a:prstGeom>
          <a:solidFill>
            <a:srgbClr val="00C4DE"/>
          </a:solidFill>
          <a:ln w="12700">
            <a:solidFill>
              <a:srgbClr val="00C4DE"/>
            </a:solidFill>
            <a:prstDash val="solid"/>
          </a:ln>
        </p:spPr>
        <p:txBody>
          <a:bodyPr/>
          <a:lstStyle/>
          <a:p>
            <a:endParaRPr lang="en-US"/>
          </a:p>
        </p:txBody>
      </p:sp>
      <p:sp>
        <p:nvSpPr>
          <p:cNvPr id="21" name="Shape 19"/>
          <p:cNvSpPr/>
          <p:nvPr/>
        </p:nvSpPr>
        <p:spPr>
          <a:xfrm>
            <a:off x="5916168" y="2377440"/>
            <a:ext cx="27432" cy="822960"/>
          </a:xfrm>
          <a:prstGeom prst="rect">
            <a:avLst/>
          </a:prstGeom>
          <a:solidFill>
            <a:srgbClr val="00C4DE"/>
          </a:solidFill>
          <a:ln w="12700">
            <a:solidFill>
              <a:srgbClr val="00C4DE"/>
            </a:solidFill>
            <a:prstDash val="solid"/>
          </a:ln>
        </p:spPr>
        <p:txBody>
          <a:bodyPr/>
          <a:lstStyle/>
          <a:p>
            <a:endParaRPr lang="en-US"/>
          </a:p>
        </p:txBody>
      </p:sp>
      <p:sp>
        <p:nvSpPr>
          <p:cNvPr id="22" name="Text 20"/>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3D5A72"/>
                </a:solidFill>
              </a:rPr>
              <a:t>PRECISION HEALTHCARE TECHNOLOGIES</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828"/>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457200" y="1234440"/>
            <a:ext cx="8229600" cy="320040"/>
          </a:xfrm>
          <a:prstGeom prst="rect">
            <a:avLst/>
          </a:prstGeom>
          <a:noFill/>
          <a:ln/>
        </p:spPr>
        <p:txBody>
          <a:bodyPr wrap="square" lIns="0" tIns="0" rIns="0" bIns="0" rtlCol="0" anchor="ctr"/>
          <a:lstStyle/>
          <a:p>
            <a:pPr marL="0" indent="0">
              <a:buNone/>
            </a:pPr>
            <a:r>
              <a:rPr lang="en-US" sz="1000" kern="0" spc="400" dirty="0">
                <a:solidFill>
                  <a:srgbClr val="00C4DE"/>
                </a:solidFill>
              </a:rPr>
              <a:t>THE EVIDENCE</a:t>
            </a:r>
            <a:endParaRPr lang="en-US" sz="1000" dirty="0"/>
          </a:p>
        </p:txBody>
      </p:sp>
      <p:sp>
        <p:nvSpPr>
          <p:cNvPr id="4" name="Text 2"/>
          <p:cNvSpPr/>
          <p:nvPr/>
        </p:nvSpPr>
        <p:spPr>
          <a:xfrm>
            <a:off x="457200" y="1691640"/>
            <a:ext cx="7772400" cy="1920240"/>
          </a:xfrm>
          <a:prstGeom prst="rect">
            <a:avLst/>
          </a:prstGeom>
          <a:noFill/>
          <a:ln/>
        </p:spPr>
        <p:txBody>
          <a:bodyPr wrap="square" lIns="0" tIns="0" rIns="0" bIns="0" rtlCol="0" anchor="ctr"/>
          <a:lstStyle/>
          <a:p>
            <a:pPr marL="0" indent="0">
              <a:lnSpc>
                <a:spcPct val="110000"/>
              </a:lnSpc>
              <a:buNone/>
            </a:pPr>
            <a:r>
              <a:rPr lang="en-US" sz="5200" b="1" dirty="0">
                <a:solidFill>
                  <a:srgbClr val="F4F8FA"/>
                </a:solidFill>
                <a:latin typeface="Calibri" pitchFamily="34" charset="0"/>
                <a:ea typeface="Calibri" pitchFamily="34" charset="-122"/>
                <a:cs typeface="Calibri" pitchFamily="34" charset="-120"/>
              </a:rPr>
              <a:t>What the numbers</a:t>
            </a:r>
            <a:endParaRPr lang="en-US" sz="5200" dirty="0"/>
          </a:p>
          <a:p>
            <a:pPr marL="0" indent="0">
              <a:lnSpc>
                <a:spcPct val="110000"/>
              </a:lnSpc>
              <a:buNone/>
            </a:pPr>
            <a:r>
              <a:rPr lang="en-US" sz="5200" b="1" dirty="0">
                <a:solidFill>
                  <a:srgbClr val="F4F8FA"/>
                </a:solidFill>
                <a:latin typeface="Calibri" pitchFamily="34" charset="0"/>
                <a:ea typeface="Calibri" pitchFamily="34" charset="-122"/>
                <a:cs typeface="Calibri" pitchFamily="34" charset="-120"/>
              </a:rPr>
              <a:t>actually show.</a:t>
            </a:r>
            <a:endParaRPr lang="en-US" sz="5200" dirty="0"/>
          </a:p>
        </p:txBody>
      </p:sp>
      <p:sp>
        <p:nvSpPr>
          <p:cNvPr id="5" name="Text 3"/>
          <p:cNvSpPr/>
          <p:nvPr/>
        </p:nvSpPr>
        <p:spPr>
          <a:xfrm>
            <a:off x="457200" y="3767328"/>
            <a:ext cx="6400800" cy="365760"/>
          </a:xfrm>
          <a:prstGeom prst="rect">
            <a:avLst/>
          </a:prstGeom>
          <a:noFill/>
          <a:ln/>
        </p:spPr>
        <p:txBody>
          <a:bodyPr wrap="square" lIns="0" tIns="0" rIns="0" bIns="0" rtlCol="0" anchor="ctr"/>
          <a:lstStyle/>
          <a:p>
            <a:pPr marL="0" indent="0">
              <a:buNone/>
            </a:pPr>
            <a:r>
              <a:rPr lang="en-US" sz="1400" i="1" dirty="0">
                <a:solidFill>
                  <a:srgbClr val="8FA8BA"/>
                </a:solidFill>
              </a:rPr>
              <a:t>One physician. One year. Real data.</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36576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CMS / PAYER REPORT CARD  ·  REAL PROVIDER DATA</a:t>
            </a:r>
            <a:endParaRPr lang="en-US" sz="900" dirty="0"/>
          </a:p>
        </p:txBody>
      </p:sp>
      <p:sp>
        <p:nvSpPr>
          <p:cNvPr id="4" name="Text 2"/>
          <p:cNvSpPr/>
          <p:nvPr/>
        </p:nvSpPr>
        <p:spPr>
          <a:xfrm>
            <a:off x="5577840" y="384048"/>
            <a:ext cx="3337560" cy="960120"/>
          </a:xfrm>
          <a:prstGeom prst="rect">
            <a:avLst/>
          </a:prstGeom>
          <a:noFill/>
          <a:ln/>
        </p:spPr>
        <p:txBody>
          <a:bodyPr wrap="square" lIns="0" tIns="0" rIns="0" bIns="0" rtlCol="0" anchor="ctr"/>
          <a:lstStyle/>
          <a:p>
            <a:pPr marL="0" indent="0">
              <a:buNone/>
            </a:pPr>
            <a:r>
              <a:rPr lang="en-US" sz="5200" b="1" dirty="0">
                <a:solidFill>
                  <a:srgbClr val="E05A5A"/>
                </a:solidFill>
                <a:latin typeface="Calibri" pitchFamily="34" charset="0"/>
                <a:ea typeface="Calibri" pitchFamily="34" charset="-122"/>
                <a:cs typeface="Calibri" pitchFamily="34" charset="-120"/>
              </a:rPr>
              <a:t>$333,901</a:t>
            </a:r>
            <a:endParaRPr lang="en-US" sz="5200" dirty="0"/>
          </a:p>
        </p:txBody>
      </p:sp>
      <p:sp>
        <p:nvSpPr>
          <p:cNvPr id="5" name="Text 3"/>
          <p:cNvSpPr/>
          <p:nvPr/>
        </p:nvSpPr>
        <p:spPr>
          <a:xfrm>
            <a:off x="5577840" y="1371600"/>
            <a:ext cx="3337560" cy="685800"/>
          </a:xfrm>
          <a:prstGeom prst="rect">
            <a:avLst/>
          </a:prstGeom>
          <a:noFill/>
          <a:ln/>
        </p:spPr>
        <p:txBody>
          <a:bodyPr wrap="square" lIns="0" tIns="0" rIns="0" bIns="0" rtlCol="0" anchor="ctr"/>
          <a:lstStyle/>
          <a:p>
            <a:pPr marL="0" indent="0">
              <a:lnSpc>
                <a:spcPct val="140000"/>
              </a:lnSpc>
              <a:buNone/>
            </a:pPr>
            <a:r>
              <a:rPr lang="en-US" sz="1150" dirty="0">
                <a:solidFill>
                  <a:srgbClr val="3D5A72"/>
                </a:solidFill>
              </a:rPr>
              <a:t>in missed compliance-mandated care</a:t>
            </a:r>
            <a:endParaRPr lang="en-US" sz="1150" dirty="0"/>
          </a:p>
          <a:p>
            <a:pPr marL="0" indent="0">
              <a:lnSpc>
                <a:spcPct val="140000"/>
              </a:lnSpc>
              <a:buNone/>
            </a:pPr>
            <a:r>
              <a:rPr lang="en-US" sz="1150" dirty="0">
                <a:solidFill>
                  <a:srgbClr val="3D5A72"/>
                </a:solidFill>
              </a:rPr>
              <a:t>One physician  ·  One year</a:t>
            </a:r>
            <a:endParaRPr lang="en-US" sz="1150" dirty="0"/>
          </a:p>
        </p:txBody>
      </p:sp>
      <p:pic>
        <p:nvPicPr>
          <p:cNvPr id="6" name="Image 0" descr="/home/claude/unpacked/ppt/media/image1.jpg"/>
          <p:cNvPicPr>
            <a:picLocks noChangeAspect="1"/>
          </p:cNvPicPr>
          <p:nvPr/>
        </p:nvPicPr>
        <p:blipFill>
          <a:blip r:embed="rId3"/>
          <a:srcRect/>
          <a:stretch/>
        </p:blipFill>
        <p:spPr>
          <a:xfrm>
            <a:off x="274320" y="384048"/>
            <a:ext cx="5166360" cy="2926080"/>
          </a:xfrm>
          <a:prstGeom prst="rect">
            <a:avLst/>
          </a:prstGeom>
        </p:spPr>
      </p:pic>
      <p:sp>
        <p:nvSpPr>
          <p:cNvPr id="7" name="Shape 4"/>
          <p:cNvSpPr/>
          <p:nvPr/>
        </p:nvSpPr>
        <p:spPr>
          <a:xfrm>
            <a:off x="5577840" y="2240280"/>
            <a:ext cx="1078992" cy="1115568"/>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8" name="Shape 5"/>
          <p:cNvSpPr/>
          <p:nvPr/>
        </p:nvSpPr>
        <p:spPr>
          <a:xfrm>
            <a:off x="5577840" y="2240280"/>
            <a:ext cx="1078992" cy="54864"/>
          </a:xfrm>
          <a:prstGeom prst="rect">
            <a:avLst/>
          </a:prstGeom>
          <a:solidFill>
            <a:srgbClr val="00B87C"/>
          </a:solidFill>
          <a:ln w="12700">
            <a:solidFill>
              <a:srgbClr val="00B87C"/>
            </a:solidFill>
            <a:prstDash val="solid"/>
          </a:ln>
        </p:spPr>
        <p:txBody>
          <a:bodyPr/>
          <a:lstStyle/>
          <a:p>
            <a:endParaRPr lang="en-US"/>
          </a:p>
        </p:txBody>
      </p:sp>
      <p:sp>
        <p:nvSpPr>
          <p:cNvPr id="9" name="Text 6"/>
          <p:cNvSpPr/>
          <p:nvPr/>
        </p:nvSpPr>
        <p:spPr>
          <a:xfrm>
            <a:off x="5641848" y="2377440"/>
            <a:ext cx="960120" cy="475488"/>
          </a:xfrm>
          <a:prstGeom prst="rect">
            <a:avLst/>
          </a:prstGeom>
          <a:noFill/>
          <a:ln/>
        </p:spPr>
        <p:txBody>
          <a:bodyPr wrap="square" lIns="0" tIns="0" rIns="0" bIns="0" rtlCol="0" anchor="ctr"/>
          <a:lstStyle/>
          <a:p>
            <a:pPr marL="0" indent="0" algn="ctr">
              <a:buNone/>
            </a:pPr>
            <a:r>
              <a:rPr lang="en-US" sz="2400" b="1" dirty="0">
                <a:solidFill>
                  <a:srgbClr val="00B87C"/>
                </a:solidFill>
                <a:latin typeface="Calibri" pitchFamily="34" charset="0"/>
                <a:ea typeface="Calibri" pitchFamily="34" charset="-122"/>
                <a:cs typeface="Calibri" pitchFamily="34" charset="-120"/>
              </a:rPr>
              <a:t>$352</a:t>
            </a:r>
            <a:endParaRPr lang="en-US" sz="2400" dirty="0"/>
          </a:p>
        </p:txBody>
      </p:sp>
      <p:sp>
        <p:nvSpPr>
          <p:cNvPr id="10" name="Text 7"/>
          <p:cNvSpPr/>
          <p:nvPr/>
        </p:nvSpPr>
        <p:spPr>
          <a:xfrm>
            <a:off x="5623560" y="2880360"/>
            <a:ext cx="996696" cy="384048"/>
          </a:xfrm>
          <a:prstGeom prst="rect">
            <a:avLst/>
          </a:prstGeom>
          <a:noFill/>
          <a:ln/>
        </p:spPr>
        <p:txBody>
          <a:bodyPr wrap="square" lIns="0" tIns="0" rIns="0" bIns="0" rtlCol="0" anchor="ctr"/>
          <a:lstStyle/>
          <a:p>
            <a:pPr marL="0" indent="0" algn="ctr">
              <a:lnSpc>
                <a:spcPct val="120000"/>
              </a:lnSpc>
              <a:buNone/>
            </a:pPr>
            <a:r>
              <a:rPr lang="en-US" sz="850" dirty="0">
                <a:solidFill>
                  <a:srgbClr val="3D5A72"/>
                </a:solidFill>
              </a:rPr>
              <a:t>Compliant provider</a:t>
            </a:r>
            <a:endParaRPr lang="en-US" sz="850" dirty="0"/>
          </a:p>
          <a:p>
            <a:pPr marL="0" indent="0" algn="ctr">
              <a:lnSpc>
                <a:spcPct val="120000"/>
              </a:lnSpc>
              <a:buNone/>
            </a:pPr>
            <a:r>
              <a:rPr lang="en-US" sz="850" dirty="0">
                <a:solidFill>
                  <a:srgbClr val="3D5A72"/>
                </a:solidFill>
              </a:rPr>
              <a:t>reimbursement rate</a:t>
            </a:r>
            <a:endParaRPr lang="en-US" sz="850" dirty="0"/>
          </a:p>
        </p:txBody>
      </p:sp>
      <p:sp>
        <p:nvSpPr>
          <p:cNvPr id="11" name="Shape 8"/>
          <p:cNvSpPr/>
          <p:nvPr/>
        </p:nvSpPr>
        <p:spPr>
          <a:xfrm>
            <a:off x="6748272" y="2240280"/>
            <a:ext cx="1078992" cy="1115568"/>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9"/>
          <p:cNvSpPr/>
          <p:nvPr/>
        </p:nvSpPr>
        <p:spPr>
          <a:xfrm>
            <a:off x="6748272" y="2240280"/>
            <a:ext cx="1078992" cy="54864"/>
          </a:xfrm>
          <a:prstGeom prst="rect">
            <a:avLst/>
          </a:prstGeom>
          <a:solidFill>
            <a:srgbClr val="E05A5A"/>
          </a:solidFill>
          <a:ln w="12700">
            <a:solidFill>
              <a:srgbClr val="E05A5A"/>
            </a:solidFill>
            <a:prstDash val="solid"/>
          </a:ln>
        </p:spPr>
        <p:txBody>
          <a:bodyPr/>
          <a:lstStyle/>
          <a:p>
            <a:endParaRPr lang="en-US"/>
          </a:p>
        </p:txBody>
      </p:sp>
      <p:sp>
        <p:nvSpPr>
          <p:cNvPr id="13" name="Text 10"/>
          <p:cNvSpPr/>
          <p:nvPr/>
        </p:nvSpPr>
        <p:spPr>
          <a:xfrm>
            <a:off x="6812280" y="2377440"/>
            <a:ext cx="960120" cy="475488"/>
          </a:xfrm>
          <a:prstGeom prst="rect">
            <a:avLst/>
          </a:prstGeom>
          <a:noFill/>
          <a:ln/>
        </p:spPr>
        <p:txBody>
          <a:bodyPr wrap="square" lIns="0" tIns="0" rIns="0" bIns="0" rtlCol="0" anchor="ctr"/>
          <a:lstStyle/>
          <a:p>
            <a:pPr marL="0" indent="0" algn="ctr">
              <a:buNone/>
            </a:pPr>
            <a:r>
              <a:rPr lang="en-US" sz="2400" b="1" dirty="0">
                <a:solidFill>
                  <a:srgbClr val="E05A5A"/>
                </a:solidFill>
                <a:latin typeface="Calibri" pitchFamily="34" charset="0"/>
                <a:ea typeface="Calibri" pitchFamily="34" charset="-122"/>
                <a:cs typeface="Calibri" pitchFamily="34" charset="-120"/>
              </a:rPr>
              <a:t>$179</a:t>
            </a:r>
            <a:endParaRPr lang="en-US" sz="2400" dirty="0"/>
          </a:p>
        </p:txBody>
      </p:sp>
      <p:sp>
        <p:nvSpPr>
          <p:cNvPr id="14" name="Text 11"/>
          <p:cNvSpPr/>
          <p:nvPr/>
        </p:nvSpPr>
        <p:spPr>
          <a:xfrm>
            <a:off x="6793992" y="2880360"/>
            <a:ext cx="996696" cy="384048"/>
          </a:xfrm>
          <a:prstGeom prst="rect">
            <a:avLst/>
          </a:prstGeom>
          <a:noFill/>
          <a:ln/>
        </p:spPr>
        <p:txBody>
          <a:bodyPr wrap="square" lIns="0" tIns="0" rIns="0" bIns="0" rtlCol="0" anchor="ctr"/>
          <a:lstStyle/>
          <a:p>
            <a:pPr marL="0" indent="0" algn="ctr">
              <a:lnSpc>
                <a:spcPct val="120000"/>
              </a:lnSpc>
              <a:buNone/>
            </a:pPr>
            <a:r>
              <a:rPr lang="en-US" sz="850" dirty="0">
                <a:solidFill>
                  <a:srgbClr val="3D5A72"/>
                </a:solidFill>
              </a:rPr>
              <a:t>Non-compliant provider</a:t>
            </a:r>
            <a:endParaRPr lang="en-US" sz="850" dirty="0"/>
          </a:p>
          <a:p>
            <a:pPr marL="0" indent="0" algn="ctr">
              <a:lnSpc>
                <a:spcPct val="120000"/>
              </a:lnSpc>
              <a:buNone/>
            </a:pPr>
            <a:r>
              <a:rPr lang="en-US" sz="850" dirty="0">
                <a:solidFill>
                  <a:srgbClr val="3D5A72"/>
                </a:solidFill>
              </a:rPr>
              <a:t>reimbursement rate</a:t>
            </a:r>
            <a:endParaRPr lang="en-US" sz="850" dirty="0"/>
          </a:p>
        </p:txBody>
      </p:sp>
      <p:sp>
        <p:nvSpPr>
          <p:cNvPr id="15" name="Shape 12"/>
          <p:cNvSpPr/>
          <p:nvPr/>
        </p:nvSpPr>
        <p:spPr>
          <a:xfrm>
            <a:off x="7918704" y="2240280"/>
            <a:ext cx="1078992" cy="1115568"/>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3"/>
          <p:cNvSpPr/>
          <p:nvPr/>
        </p:nvSpPr>
        <p:spPr>
          <a:xfrm>
            <a:off x="7918704" y="2240280"/>
            <a:ext cx="1078992" cy="54864"/>
          </a:xfrm>
          <a:prstGeom prst="rect">
            <a:avLst/>
          </a:prstGeom>
          <a:solidFill>
            <a:srgbClr val="F5A623"/>
          </a:solidFill>
          <a:ln w="12700">
            <a:solidFill>
              <a:srgbClr val="F5A623"/>
            </a:solidFill>
            <a:prstDash val="solid"/>
          </a:ln>
        </p:spPr>
        <p:txBody>
          <a:bodyPr/>
          <a:lstStyle/>
          <a:p>
            <a:endParaRPr lang="en-US"/>
          </a:p>
        </p:txBody>
      </p:sp>
      <p:sp>
        <p:nvSpPr>
          <p:cNvPr id="17" name="Text 14"/>
          <p:cNvSpPr/>
          <p:nvPr/>
        </p:nvSpPr>
        <p:spPr>
          <a:xfrm>
            <a:off x="7982712" y="2377440"/>
            <a:ext cx="960120" cy="475488"/>
          </a:xfrm>
          <a:prstGeom prst="rect">
            <a:avLst/>
          </a:prstGeom>
          <a:noFill/>
          <a:ln/>
        </p:spPr>
        <p:txBody>
          <a:bodyPr wrap="square" lIns="0" tIns="0" rIns="0" bIns="0" rtlCol="0" anchor="ctr"/>
          <a:lstStyle/>
          <a:p>
            <a:pPr marL="0" indent="0" algn="ctr">
              <a:buNone/>
            </a:pPr>
            <a:r>
              <a:rPr lang="en-US" sz="2400" b="1" dirty="0">
                <a:solidFill>
                  <a:srgbClr val="F5A623"/>
                </a:solidFill>
                <a:latin typeface="Calibri" pitchFamily="34" charset="0"/>
                <a:ea typeface="Calibri" pitchFamily="34" charset="-122"/>
                <a:cs typeface="Calibri" pitchFamily="34" charset="-120"/>
              </a:rPr>
              <a:t>~50%</a:t>
            </a:r>
            <a:endParaRPr lang="en-US" sz="2400" dirty="0"/>
          </a:p>
        </p:txBody>
      </p:sp>
      <p:sp>
        <p:nvSpPr>
          <p:cNvPr id="18" name="Text 15"/>
          <p:cNvSpPr/>
          <p:nvPr/>
        </p:nvSpPr>
        <p:spPr>
          <a:xfrm>
            <a:off x="7964424" y="2880360"/>
            <a:ext cx="996696" cy="384048"/>
          </a:xfrm>
          <a:prstGeom prst="rect">
            <a:avLst/>
          </a:prstGeom>
          <a:noFill/>
          <a:ln/>
        </p:spPr>
        <p:txBody>
          <a:bodyPr wrap="square" lIns="0" tIns="0" rIns="0" bIns="0" rtlCol="0" anchor="ctr"/>
          <a:lstStyle/>
          <a:p>
            <a:pPr marL="0" indent="0" algn="ctr">
              <a:lnSpc>
                <a:spcPct val="120000"/>
              </a:lnSpc>
              <a:buNone/>
            </a:pPr>
            <a:r>
              <a:rPr lang="en-US" sz="850" dirty="0">
                <a:solidFill>
                  <a:srgbClr val="3D5A72"/>
                </a:solidFill>
              </a:rPr>
              <a:t>Revenue lost to</a:t>
            </a:r>
            <a:endParaRPr lang="en-US" sz="850" dirty="0"/>
          </a:p>
          <a:p>
            <a:pPr marL="0" indent="0" algn="ctr">
              <a:lnSpc>
                <a:spcPct val="120000"/>
              </a:lnSpc>
              <a:buNone/>
            </a:pPr>
            <a:r>
              <a:rPr lang="en-US" sz="850" dirty="0">
                <a:solidFill>
                  <a:srgbClr val="3D5A72"/>
                </a:solidFill>
              </a:rPr>
              <a:t>non-compliance</a:t>
            </a:r>
            <a:endParaRPr lang="en-US" sz="850" dirty="0"/>
          </a:p>
        </p:txBody>
      </p:sp>
      <p:sp>
        <p:nvSpPr>
          <p:cNvPr id="19" name="Shape 16"/>
          <p:cNvSpPr/>
          <p:nvPr/>
        </p:nvSpPr>
        <p:spPr>
          <a:xfrm>
            <a:off x="0" y="3493008"/>
            <a:ext cx="9144000" cy="822960"/>
          </a:xfrm>
          <a:prstGeom prst="rect">
            <a:avLst/>
          </a:prstGeom>
          <a:solidFill>
            <a:srgbClr val="1A2E44"/>
          </a:solidFill>
          <a:ln w="12700">
            <a:solidFill>
              <a:srgbClr val="1A2E44"/>
            </a:solidFill>
            <a:prstDash val="solid"/>
          </a:ln>
        </p:spPr>
        <p:txBody>
          <a:bodyPr/>
          <a:lstStyle/>
          <a:p>
            <a:endParaRPr lang="en-US"/>
          </a:p>
        </p:txBody>
      </p:sp>
      <p:sp>
        <p:nvSpPr>
          <p:cNvPr id="20" name="Text 17"/>
          <p:cNvSpPr/>
          <p:nvPr/>
        </p:nvSpPr>
        <p:spPr>
          <a:xfrm>
            <a:off x="365760" y="3584448"/>
            <a:ext cx="8412480" cy="475488"/>
          </a:xfrm>
          <a:prstGeom prst="rect">
            <a:avLst/>
          </a:prstGeom>
          <a:noFill/>
          <a:ln/>
        </p:spPr>
        <p:txBody>
          <a:bodyPr wrap="square" lIns="0" tIns="0" rIns="0" bIns="0" rtlCol="0" anchor="ctr"/>
          <a:lstStyle/>
          <a:p>
            <a:pPr marL="0" indent="0">
              <a:buNone/>
            </a:pPr>
            <a:r>
              <a:rPr lang="en-US" sz="1300" b="1" i="1" dirty="0">
                <a:solidFill>
                  <a:srgbClr val="00C4DE"/>
                </a:solidFill>
              </a:rPr>
              <a:t>You never see this number. We do — because we built the system that generates it.</a:t>
            </a:r>
            <a:endParaRPr lang="en-US" sz="1300" dirty="0"/>
          </a:p>
        </p:txBody>
      </p:sp>
      <p:sp>
        <p:nvSpPr>
          <p:cNvPr id="21" name="Text 18"/>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8FA8BA"/>
                </a:solidFill>
              </a:rPr>
              <a:t>PRECISION HEALTHCARE TECHNOLOGIES</a:t>
            </a:r>
            <a:endParaRPr lang="en-US" sz="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45720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WHY EXISTING SOLUTIONS FAILED</a:t>
            </a:r>
            <a:endParaRPr lang="en-US" sz="900" dirty="0"/>
          </a:p>
        </p:txBody>
      </p:sp>
      <p:sp>
        <p:nvSpPr>
          <p:cNvPr id="4" name="Text 2"/>
          <p:cNvSpPr/>
          <p:nvPr/>
        </p:nvSpPr>
        <p:spPr>
          <a:xfrm>
            <a:off x="457200" y="521208"/>
            <a:ext cx="8229600" cy="566928"/>
          </a:xfrm>
          <a:prstGeom prst="rect">
            <a:avLst/>
          </a:prstGeom>
          <a:noFill/>
          <a:ln/>
        </p:spPr>
        <p:txBody>
          <a:bodyPr wrap="square" lIns="0" tIns="0" rIns="0" bIns="0" rtlCol="0" anchor="ctr"/>
          <a:lstStyle/>
          <a:p>
            <a:pPr marL="0" indent="0">
              <a:buNone/>
            </a:pPr>
            <a:r>
              <a:rPr lang="en-US" sz="2400" b="1" dirty="0">
                <a:solidFill>
                  <a:srgbClr val="1A2E44"/>
                </a:solidFill>
                <a:latin typeface="Calibri" pitchFamily="34" charset="0"/>
                <a:ea typeface="Calibri" pitchFamily="34" charset="-122"/>
                <a:cs typeface="Calibri" pitchFamily="34" charset="-120"/>
              </a:rPr>
              <a:t>The market tried. None of the solutions connected.</a:t>
            </a:r>
            <a:endParaRPr lang="en-US" sz="2400" dirty="0"/>
          </a:p>
        </p:txBody>
      </p:sp>
      <p:sp>
        <p:nvSpPr>
          <p:cNvPr id="5" name="Shape 3"/>
          <p:cNvSpPr/>
          <p:nvPr/>
        </p:nvSpPr>
        <p:spPr>
          <a:xfrm>
            <a:off x="320040" y="1280160"/>
            <a:ext cx="2697480" cy="352044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20040" y="1280160"/>
            <a:ext cx="2697480" cy="54864"/>
          </a:xfrm>
          <a:prstGeom prst="rect">
            <a:avLst/>
          </a:prstGeom>
          <a:solidFill>
            <a:srgbClr val="E05A5A"/>
          </a:solidFill>
          <a:ln w="12700">
            <a:solidFill>
              <a:srgbClr val="E05A5A"/>
            </a:solidFill>
            <a:prstDash val="solid"/>
          </a:ln>
        </p:spPr>
        <p:txBody>
          <a:bodyPr/>
          <a:lstStyle/>
          <a:p>
            <a:endParaRPr lang="en-US"/>
          </a:p>
        </p:txBody>
      </p:sp>
      <p:sp>
        <p:nvSpPr>
          <p:cNvPr id="7" name="Text 5"/>
          <p:cNvSpPr/>
          <p:nvPr/>
        </p:nvSpPr>
        <p:spPr>
          <a:xfrm>
            <a:off x="521208" y="1444752"/>
            <a:ext cx="2377440" cy="411480"/>
          </a:xfrm>
          <a:prstGeom prst="rect">
            <a:avLst/>
          </a:prstGeom>
          <a:noFill/>
          <a:ln/>
        </p:spPr>
        <p:txBody>
          <a:bodyPr wrap="square" lIns="0" tIns="0" rIns="0" bIns="0" rtlCol="0" anchor="ctr"/>
          <a:lstStyle/>
          <a:p>
            <a:pPr marL="0" indent="0">
              <a:buNone/>
            </a:pPr>
            <a:r>
              <a:rPr lang="en-US" sz="1500" b="1" dirty="0">
                <a:solidFill>
                  <a:srgbClr val="1A2E44"/>
                </a:solidFill>
                <a:latin typeface="Calibri" pitchFamily="34" charset="0"/>
                <a:ea typeface="Calibri" pitchFamily="34" charset="-122"/>
                <a:cs typeface="Calibri" pitchFamily="34" charset="-120"/>
              </a:rPr>
              <a:t>Big Tech</a:t>
            </a:r>
            <a:endParaRPr lang="en-US" sz="1500" dirty="0"/>
          </a:p>
        </p:txBody>
      </p:sp>
      <p:sp>
        <p:nvSpPr>
          <p:cNvPr id="8" name="Text 6"/>
          <p:cNvSpPr/>
          <p:nvPr/>
        </p:nvSpPr>
        <p:spPr>
          <a:xfrm>
            <a:off x="521208" y="1938528"/>
            <a:ext cx="2395728" cy="2697480"/>
          </a:xfrm>
          <a:prstGeom prst="rect">
            <a:avLst/>
          </a:prstGeom>
          <a:noFill/>
          <a:ln/>
        </p:spPr>
        <p:txBody>
          <a:bodyPr wrap="square" lIns="0" tIns="0" rIns="0" bIns="0" rtlCol="0" anchor="ctr"/>
          <a:lstStyle/>
          <a:p>
            <a:pPr marL="342900" indent="-342900">
              <a:lnSpc>
                <a:spcPct val="135000"/>
              </a:lnSpc>
              <a:spcAft>
                <a:spcPts val="600"/>
              </a:spcAft>
              <a:buSzPct val="100000"/>
              <a:buChar char="•"/>
            </a:pPr>
            <a:r>
              <a:rPr lang="en-US" sz="1100" dirty="0">
                <a:solidFill>
                  <a:srgbClr val="3D5A72"/>
                </a:solidFill>
              </a:rPr>
              <a:t>Built record platforms disconnected from care decisions</a:t>
            </a:r>
            <a:endParaRPr lang="en-US" sz="1100" dirty="0"/>
          </a:p>
          <a:p>
            <a:pPr marL="342900" indent="-342900">
              <a:lnSpc>
                <a:spcPct val="135000"/>
              </a:lnSpc>
              <a:spcAft>
                <a:spcPts val="600"/>
              </a:spcAft>
              <a:buSzPct val="100000"/>
              <a:buChar char="•"/>
            </a:pPr>
            <a:r>
              <a:rPr lang="en-US" sz="1100" dirty="0">
                <a:solidFill>
                  <a:srgbClr val="3D5A72"/>
                </a:solidFill>
              </a:rPr>
              <a:t>No integration with clinical or compliance logic</a:t>
            </a:r>
            <a:endParaRPr lang="en-US" sz="1100" dirty="0"/>
          </a:p>
          <a:p>
            <a:pPr marL="342900" indent="-342900">
              <a:lnSpc>
                <a:spcPct val="135000"/>
              </a:lnSpc>
              <a:spcAft>
                <a:spcPts val="600"/>
              </a:spcAft>
              <a:buSzPct val="100000"/>
              <a:buChar char="•"/>
            </a:pPr>
            <a:r>
              <a:rPr lang="en-US" sz="1100" dirty="0">
                <a:solidFill>
                  <a:srgbClr val="3D5A72"/>
                </a:solidFill>
              </a:rPr>
              <a:t>Billions spent — adoption never scaled to impact</a:t>
            </a:r>
            <a:endParaRPr lang="en-US" sz="1100" dirty="0"/>
          </a:p>
        </p:txBody>
      </p:sp>
      <p:sp>
        <p:nvSpPr>
          <p:cNvPr id="9" name="Shape 7"/>
          <p:cNvSpPr/>
          <p:nvPr/>
        </p:nvSpPr>
        <p:spPr>
          <a:xfrm>
            <a:off x="3200400" y="1280160"/>
            <a:ext cx="2697480" cy="352044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0" name="Shape 8"/>
          <p:cNvSpPr/>
          <p:nvPr/>
        </p:nvSpPr>
        <p:spPr>
          <a:xfrm>
            <a:off x="3200400" y="1280160"/>
            <a:ext cx="2697480" cy="54864"/>
          </a:xfrm>
          <a:prstGeom prst="rect">
            <a:avLst/>
          </a:prstGeom>
          <a:solidFill>
            <a:srgbClr val="E05A5A"/>
          </a:solidFill>
          <a:ln w="12700">
            <a:solidFill>
              <a:srgbClr val="E05A5A"/>
            </a:solidFill>
            <a:prstDash val="solid"/>
          </a:ln>
        </p:spPr>
        <p:txBody>
          <a:bodyPr/>
          <a:lstStyle/>
          <a:p>
            <a:endParaRPr lang="en-US"/>
          </a:p>
        </p:txBody>
      </p:sp>
      <p:sp>
        <p:nvSpPr>
          <p:cNvPr id="11" name="Text 9"/>
          <p:cNvSpPr/>
          <p:nvPr/>
        </p:nvSpPr>
        <p:spPr>
          <a:xfrm>
            <a:off x="3401568" y="1444752"/>
            <a:ext cx="2377440" cy="411480"/>
          </a:xfrm>
          <a:prstGeom prst="rect">
            <a:avLst/>
          </a:prstGeom>
          <a:noFill/>
          <a:ln/>
        </p:spPr>
        <p:txBody>
          <a:bodyPr wrap="square" lIns="0" tIns="0" rIns="0" bIns="0" rtlCol="0" anchor="ctr"/>
          <a:lstStyle/>
          <a:p>
            <a:pPr marL="0" indent="0">
              <a:buNone/>
            </a:pPr>
            <a:r>
              <a:rPr lang="en-US" sz="1500" b="1" dirty="0">
                <a:solidFill>
                  <a:srgbClr val="1A2E44"/>
                </a:solidFill>
                <a:latin typeface="Calibri" pitchFamily="34" charset="0"/>
                <a:ea typeface="Calibri" pitchFamily="34" charset="-122"/>
                <a:cs typeface="Calibri" pitchFamily="34" charset="-120"/>
              </a:rPr>
              <a:t>AI Point Tools</a:t>
            </a:r>
            <a:endParaRPr lang="en-US" sz="1500" dirty="0"/>
          </a:p>
        </p:txBody>
      </p:sp>
      <p:sp>
        <p:nvSpPr>
          <p:cNvPr id="12" name="Text 10"/>
          <p:cNvSpPr/>
          <p:nvPr/>
        </p:nvSpPr>
        <p:spPr>
          <a:xfrm>
            <a:off x="3401568" y="1938528"/>
            <a:ext cx="2395728" cy="2697480"/>
          </a:xfrm>
          <a:prstGeom prst="rect">
            <a:avLst/>
          </a:prstGeom>
          <a:noFill/>
          <a:ln/>
        </p:spPr>
        <p:txBody>
          <a:bodyPr wrap="square" lIns="0" tIns="0" rIns="0" bIns="0" rtlCol="0" anchor="ctr"/>
          <a:lstStyle/>
          <a:p>
            <a:pPr marL="342900" indent="-342900">
              <a:lnSpc>
                <a:spcPct val="135000"/>
              </a:lnSpc>
              <a:spcAft>
                <a:spcPts val="600"/>
              </a:spcAft>
              <a:buSzPct val="100000"/>
              <a:buChar char="•"/>
            </a:pPr>
            <a:r>
              <a:rPr lang="en-US" sz="1100" dirty="0">
                <a:solidFill>
                  <a:srgbClr val="3D5A72"/>
                </a:solidFill>
              </a:rPr>
              <a:t>Layered onto broken workflows without fixing the structure</a:t>
            </a:r>
            <a:endParaRPr lang="en-US" sz="1100" dirty="0"/>
          </a:p>
          <a:p>
            <a:pPr marL="342900" indent="-342900">
              <a:lnSpc>
                <a:spcPct val="135000"/>
              </a:lnSpc>
              <a:spcAft>
                <a:spcPts val="600"/>
              </a:spcAft>
              <a:buSzPct val="100000"/>
              <a:buChar char="•"/>
            </a:pPr>
            <a:r>
              <a:rPr lang="en-US" sz="1100" dirty="0">
                <a:solidFill>
                  <a:srgbClr val="3D5A72"/>
                </a:solidFill>
              </a:rPr>
              <a:t>Improved one metric while disrupting three others</a:t>
            </a:r>
            <a:endParaRPr lang="en-US" sz="1100" dirty="0"/>
          </a:p>
          <a:p>
            <a:pPr marL="342900" indent="-342900">
              <a:lnSpc>
                <a:spcPct val="135000"/>
              </a:lnSpc>
              <a:spcAft>
                <a:spcPts val="600"/>
              </a:spcAft>
              <a:buSzPct val="100000"/>
              <a:buChar char="•"/>
            </a:pPr>
            <a:r>
              <a:rPr lang="en-US" sz="1100" dirty="0">
                <a:solidFill>
                  <a:srgbClr val="3D5A72"/>
                </a:solidFill>
              </a:rPr>
              <a:t>Generated insight without generating action</a:t>
            </a:r>
            <a:endParaRPr lang="en-US" sz="1100" dirty="0"/>
          </a:p>
        </p:txBody>
      </p:sp>
      <p:sp>
        <p:nvSpPr>
          <p:cNvPr id="13" name="Shape 11"/>
          <p:cNvSpPr/>
          <p:nvPr/>
        </p:nvSpPr>
        <p:spPr>
          <a:xfrm>
            <a:off x="6080760" y="1280160"/>
            <a:ext cx="2697480" cy="352044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4" name="Shape 12"/>
          <p:cNvSpPr/>
          <p:nvPr/>
        </p:nvSpPr>
        <p:spPr>
          <a:xfrm>
            <a:off x="6080760" y="1280160"/>
            <a:ext cx="2697480" cy="54864"/>
          </a:xfrm>
          <a:prstGeom prst="rect">
            <a:avLst/>
          </a:prstGeom>
          <a:solidFill>
            <a:srgbClr val="E05A5A"/>
          </a:solidFill>
          <a:ln w="12700">
            <a:solidFill>
              <a:srgbClr val="E05A5A"/>
            </a:solidFill>
            <a:prstDash val="solid"/>
          </a:ln>
        </p:spPr>
        <p:txBody>
          <a:bodyPr/>
          <a:lstStyle/>
          <a:p>
            <a:endParaRPr lang="en-US"/>
          </a:p>
        </p:txBody>
      </p:sp>
      <p:sp>
        <p:nvSpPr>
          <p:cNvPr id="15" name="Text 13"/>
          <p:cNvSpPr/>
          <p:nvPr/>
        </p:nvSpPr>
        <p:spPr>
          <a:xfrm>
            <a:off x="6281928" y="1444752"/>
            <a:ext cx="2377440" cy="411480"/>
          </a:xfrm>
          <a:prstGeom prst="rect">
            <a:avLst/>
          </a:prstGeom>
          <a:noFill/>
          <a:ln/>
        </p:spPr>
        <p:txBody>
          <a:bodyPr wrap="square" lIns="0" tIns="0" rIns="0" bIns="0" rtlCol="0" anchor="ctr"/>
          <a:lstStyle/>
          <a:p>
            <a:pPr marL="0" indent="0">
              <a:buNone/>
            </a:pPr>
            <a:r>
              <a:rPr lang="en-US" sz="1500" b="1" dirty="0">
                <a:solidFill>
                  <a:srgbClr val="1A2E44"/>
                </a:solidFill>
                <a:latin typeface="Calibri" pitchFamily="34" charset="0"/>
                <a:ea typeface="Calibri" pitchFamily="34" charset="-122"/>
                <a:cs typeface="Calibri" pitchFamily="34" charset="-120"/>
              </a:rPr>
              <a:t>Consumer Apps</a:t>
            </a:r>
            <a:endParaRPr lang="en-US" sz="1500" dirty="0"/>
          </a:p>
        </p:txBody>
      </p:sp>
      <p:sp>
        <p:nvSpPr>
          <p:cNvPr id="16" name="Text 14"/>
          <p:cNvSpPr/>
          <p:nvPr/>
        </p:nvSpPr>
        <p:spPr>
          <a:xfrm>
            <a:off x="6281928" y="1938528"/>
            <a:ext cx="2395728" cy="2697480"/>
          </a:xfrm>
          <a:prstGeom prst="rect">
            <a:avLst/>
          </a:prstGeom>
          <a:noFill/>
          <a:ln/>
        </p:spPr>
        <p:txBody>
          <a:bodyPr wrap="square" lIns="0" tIns="0" rIns="0" bIns="0" rtlCol="0" anchor="ctr"/>
          <a:lstStyle/>
          <a:p>
            <a:pPr marL="342900" indent="-342900">
              <a:lnSpc>
                <a:spcPct val="135000"/>
              </a:lnSpc>
              <a:spcAft>
                <a:spcPts val="600"/>
              </a:spcAft>
              <a:buSzPct val="100000"/>
              <a:buChar char="•"/>
            </a:pPr>
            <a:r>
              <a:rPr lang="en-US" sz="1100" dirty="0">
                <a:solidFill>
                  <a:srgbClr val="3D5A72"/>
                </a:solidFill>
              </a:rPr>
              <a:t>Disconnected from provider incentives and payment systems</a:t>
            </a:r>
            <a:endParaRPr lang="en-US" sz="1100" dirty="0"/>
          </a:p>
          <a:p>
            <a:pPr marL="342900" indent="-342900">
              <a:lnSpc>
                <a:spcPct val="135000"/>
              </a:lnSpc>
              <a:spcAft>
                <a:spcPts val="600"/>
              </a:spcAft>
              <a:buSzPct val="100000"/>
              <a:buChar char="•"/>
            </a:pPr>
            <a:r>
              <a:rPr lang="en-US" sz="1100" dirty="0">
                <a:solidFill>
                  <a:srgbClr val="3D5A72"/>
                </a:solidFill>
              </a:rPr>
              <a:t>Siloed from the compliance logic that governs care</a:t>
            </a:r>
            <a:endParaRPr lang="en-US" sz="1100" dirty="0"/>
          </a:p>
          <a:p>
            <a:pPr marL="342900" indent="-342900">
              <a:lnSpc>
                <a:spcPct val="135000"/>
              </a:lnSpc>
              <a:spcAft>
                <a:spcPts val="600"/>
              </a:spcAft>
              <a:buSzPct val="100000"/>
              <a:buChar char="•"/>
            </a:pPr>
            <a:r>
              <a:rPr lang="en-US" sz="1100" dirty="0">
                <a:solidFill>
                  <a:srgbClr val="3D5A72"/>
                </a:solidFill>
              </a:rPr>
              <a:t>Records stayed fragmented — patients carry the burden</a:t>
            </a:r>
            <a:endParaRPr lang="en-US" sz="1100" dirty="0"/>
          </a:p>
        </p:txBody>
      </p:sp>
      <p:sp>
        <p:nvSpPr>
          <p:cNvPr id="17" name="Text 15"/>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3D5A72"/>
                </a:solidFill>
              </a:rPr>
              <a:t>PRECISION HEALTHCARE TECHNOLOGIES</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828"/>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457200" y="1097280"/>
            <a:ext cx="8229600" cy="320040"/>
          </a:xfrm>
          <a:prstGeom prst="rect">
            <a:avLst/>
          </a:prstGeom>
          <a:noFill/>
          <a:ln/>
        </p:spPr>
        <p:txBody>
          <a:bodyPr wrap="square" lIns="0" tIns="0" rIns="0" bIns="0" rtlCol="0" anchor="ctr"/>
          <a:lstStyle/>
          <a:p>
            <a:pPr marL="0" indent="0">
              <a:buNone/>
            </a:pPr>
            <a:r>
              <a:rPr lang="en-US" sz="1000" kern="0" spc="400" dirty="0">
                <a:solidFill>
                  <a:srgbClr val="00C4DE"/>
                </a:solidFill>
              </a:rPr>
              <a:t>THE SOLUTION</a:t>
            </a:r>
            <a:endParaRPr lang="en-US" sz="1000" dirty="0"/>
          </a:p>
        </p:txBody>
      </p:sp>
      <p:sp>
        <p:nvSpPr>
          <p:cNvPr id="4" name="Text 2"/>
          <p:cNvSpPr/>
          <p:nvPr/>
        </p:nvSpPr>
        <p:spPr>
          <a:xfrm>
            <a:off x="457200" y="1572768"/>
            <a:ext cx="8046720" cy="1737360"/>
          </a:xfrm>
          <a:prstGeom prst="rect">
            <a:avLst/>
          </a:prstGeom>
          <a:noFill/>
          <a:ln/>
        </p:spPr>
        <p:txBody>
          <a:bodyPr wrap="square" lIns="0" tIns="0" rIns="0" bIns="0" rtlCol="0" anchor="ctr"/>
          <a:lstStyle/>
          <a:p>
            <a:pPr marL="0" indent="0">
              <a:lnSpc>
                <a:spcPct val="110000"/>
              </a:lnSpc>
              <a:buNone/>
            </a:pPr>
            <a:r>
              <a:rPr lang="en-US" sz="4800" b="1" dirty="0">
                <a:solidFill>
                  <a:srgbClr val="F4F8FA"/>
                </a:solidFill>
                <a:latin typeface="Calibri" pitchFamily="34" charset="0"/>
                <a:ea typeface="Calibri" pitchFamily="34" charset="-122"/>
                <a:cs typeface="Calibri" pitchFamily="34" charset="-120"/>
              </a:rPr>
              <a:t>We built the layer</a:t>
            </a:r>
            <a:endParaRPr lang="en-US" sz="4800" dirty="0"/>
          </a:p>
          <a:p>
            <a:pPr marL="0" indent="0">
              <a:lnSpc>
                <a:spcPct val="110000"/>
              </a:lnSpc>
              <a:buNone/>
            </a:pPr>
            <a:r>
              <a:rPr lang="en-US" sz="4800" b="1" dirty="0">
                <a:solidFill>
                  <a:srgbClr val="F4F8FA"/>
                </a:solidFill>
                <a:latin typeface="Calibri" pitchFamily="34" charset="0"/>
                <a:ea typeface="Calibri" pitchFamily="34" charset="-122"/>
                <a:cs typeface="Calibri" pitchFamily="34" charset="-120"/>
              </a:rPr>
              <a:t>that connects all three.</a:t>
            </a:r>
            <a:endParaRPr lang="en-US" sz="4800" dirty="0"/>
          </a:p>
        </p:txBody>
      </p:sp>
      <p:sp>
        <p:nvSpPr>
          <p:cNvPr id="5" name="Text 3"/>
          <p:cNvSpPr/>
          <p:nvPr/>
        </p:nvSpPr>
        <p:spPr>
          <a:xfrm>
            <a:off x="457200" y="3429000"/>
            <a:ext cx="6400800" cy="457200"/>
          </a:xfrm>
          <a:prstGeom prst="rect">
            <a:avLst/>
          </a:prstGeom>
          <a:noFill/>
          <a:ln/>
        </p:spPr>
        <p:txBody>
          <a:bodyPr wrap="square" lIns="0" tIns="0" rIns="0" bIns="0" rtlCol="0" anchor="ctr"/>
          <a:lstStyle/>
          <a:p>
            <a:pPr marL="0" indent="0">
              <a:buNone/>
            </a:pPr>
            <a:r>
              <a:rPr lang="en-US" sz="1800" i="1" dirty="0">
                <a:solidFill>
                  <a:srgbClr val="00C4DE"/>
                </a:solidFill>
              </a:rPr>
              <a:t>Invisible. Embedded. Systemic.</a:t>
            </a:r>
            <a:endParaRPr lang="en-US" sz="1800" dirty="0"/>
          </a:p>
        </p:txBody>
      </p:sp>
      <p:sp>
        <p:nvSpPr>
          <p:cNvPr id="6" name="Shape 4"/>
          <p:cNvSpPr/>
          <p:nvPr/>
        </p:nvSpPr>
        <p:spPr>
          <a:xfrm>
            <a:off x="457200" y="4133088"/>
            <a:ext cx="182880" cy="182880"/>
          </a:xfrm>
          <a:prstGeom prst="ellipse">
            <a:avLst/>
          </a:prstGeom>
          <a:solidFill>
            <a:srgbClr val="00C4DE"/>
          </a:solidFill>
          <a:ln w="12700">
            <a:solidFill>
              <a:srgbClr val="00C4DE"/>
            </a:solidFill>
            <a:prstDash val="solid"/>
          </a:ln>
        </p:spPr>
        <p:txBody>
          <a:bodyPr/>
          <a:lstStyle/>
          <a:p>
            <a:endParaRPr lang="en-US"/>
          </a:p>
        </p:txBody>
      </p:sp>
      <p:sp>
        <p:nvSpPr>
          <p:cNvPr id="7" name="Text 5"/>
          <p:cNvSpPr/>
          <p:nvPr/>
        </p:nvSpPr>
        <p:spPr>
          <a:xfrm>
            <a:off x="731520" y="4114800"/>
            <a:ext cx="2468880" cy="219456"/>
          </a:xfrm>
          <a:prstGeom prst="rect">
            <a:avLst/>
          </a:prstGeom>
          <a:noFill/>
          <a:ln/>
        </p:spPr>
        <p:txBody>
          <a:bodyPr wrap="square" lIns="0" tIns="0" rIns="0" bIns="0" rtlCol="0" anchor="ctr"/>
          <a:lstStyle/>
          <a:p>
            <a:pPr marL="0" indent="0">
              <a:buNone/>
            </a:pPr>
            <a:r>
              <a:rPr lang="en-US" sz="1100" dirty="0">
                <a:solidFill>
                  <a:srgbClr val="8FA8BA"/>
                </a:solidFill>
              </a:rPr>
              <a:t>Compliance Intelligence</a:t>
            </a:r>
            <a:endParaRPr lang="en-US" sz="1100" dirty="0"/>
          </a:p>
        </p:txBody>
      </p:sp>
      <p:sp>
        <p:nvSpPr>
          <p:cNvPr id="8" name="Shape 6"/>
          <p:cNvSpPr/>
          <p:nvPr/>
        </p:nvSpPr>
        <p:spPr>
          <a:xfrm>
            <a:off x="3291840" y="4133088"/>
            <a:ext cx="182880" cy="182880"/>
          </a:xfrm>
          <a:prstGeom prst="ellipse">
            <a:avLst/>
          </a:prstGeom>
          <a:solidFill>
            <a:srgbClr val="00C4DE"/>
          </a:solidFill>
          <a:ln w="12700">
            <a:solidFill>
              <a:srgbClr val="00C4DE"/>
            </a:solidFill>
            <a:prstDash val="solid"/>
          </a:ln>
        </p:spPr>
        <p:txBody>
          <a:bodyPr/>
          <a:lstStyle/>
          <a:p>
            <a:endParaRPr lang="en-US"/>
          </a:p>
        </p:txBody>
      </p:sp>
      <p:sp>
        <p:nvSpPr>
          <p:cNvPr id="9" name="Text 7"/>
          <p:cNvSpPr/>
          <p:nvPr/>
        </p:nvSpPr>
        <p:spPr>
          <a:xfrm>
            <a:off x="3566160" y="4114800"/>
            <a:ext cx="2468880" cy="219456"/>
          </a:xfrm>
          <a:prstGeom prst="rect">
            <a:avLst/>
          </a:prstGeom>
          <a:noFill/>
          <a:ln/>
        </p:spPr>
        <p:txBody>
          <a:bodyPr wrap="square" lIns="0" tIns="0" rIns="0" bIns="0" rtlCol="0" anchor="ctr"/>
          <a:lstStyle/>
          <a:p>
            <a:pPr marL="0" indent="0">
              <a:buNone/>
            </a:pPr>
            <a:r>
              <a:rPr lang="en-US" sz="1100" dirty="0">
                <a:solidFill>
                  <a:srgbClr val="8FA8BA"/>
                </a:solidFill>
              </a:rPr>
              <a:t>Workflow Navigation</a:t>
            </a:r>
            <a:endParaRPr lang="en-US" sz="1100" dirty="0"/>
          </a:p>
        </p:txBody>
      </p:sp>
      <p:sp>
        <p:nvSpPr>
          <p:cNvPr id="10" name="Shape 8"/>
          <p:cNvSpPr/>
          <p:nvPr/>
        </p:nvSpPr>
        <p:spPr>
          <a:xfrm>
            <a:off x="6126480" y="4133088"/>
            <a:ext cx="182880" cy="182880"/>
          </a:xfrm>
          <a:prstGeom prst="ellipse">
            <a:avLst/>
          </a:prstGeom>
          <a:solidFill>
            <a:srgbClr val="00C4DE"/>
          </a:solidFill>
          <a:ln w="12700">
            <a:solidFill>
              <a:srgbClr val="00C4DE"/>
            </a:solidFill>
            <a:prstDash val="solid"/>
          </a:ln>
        </p:spPr>
        <p:txBody>
          <a:bodyPr/>
          <a:lstStyle/>
          <a:p>
            <a:endParaRPr lang="en-US"/>
          </a:p>
        </p:txBody>
      </p:sp>
      <p:sp>
        <p:nvSpPr>
          <p:cNvPr id="11" name="Text 9"/>
          <p:cNvSpPr/>
          <p:nvPr/>
        </p:nvSpPr>
        <p:spPr>
          <a:xfrm>
            <a:off x="6400800" y="4114800"/>
            <a:ext cx="2468880" cy="219456"/>
          </a:xfrm>
          <a:prstGeom prst="rect">
            <a:avLst/>
          </a:prstGeom>
          <a:noFill/>
          <a:ln/>
        </p:spPr>
        <p:txBody>
          <a:bodyPr wrap="square" lIns="0" tIns="0" rIns="0" bIns="0" rtlCol="0" anchor="ctr"/>
          <a:lstStyle/>
          <a:p>
            <a:pPr marL="0" indent="0">
              <a:buNone/>
            </a:pPr>
            <a:r>
              <a:rPr lang="en-US" sz="1100" dirty="0">
                <a:solidFill>
                  <a:srgbClr val="8FA8BA"/>
                </a:solidFill>
              </a:rPr>
              <a:t>Consumer Access</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36576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LAYER ONE  ·  COMPLIANCE &amp; WORKFLOW INTELLIGENCE</a:t>
            </a:r>
            <a:endParaRPr lang="en-US" sz="900" dirty="0"/>
          </a:p>
        </p:txBody>
      </p:sp>
      <p:sp>
        <p:nvSpPr>
          <p:cNvPr id="4" name="Text 2"/>
          <p:cNvSpPr/>
          <p:nvPr/>
        </p:nvSpPr>
        <p:spPr>
          <a:xfrm>
            <a:off x="365760" y="521208"/>
            <a:ext cx="8229600" cy="530352"/>
          </a:xfrm>
          <a:prstGeom prst="rect">
            <a:avLst/>
          </a:prstGeom>
          <a:noFill/>
          <a:ln/>
        </p:spPr>
        <p:txBody>
          <a:bodyPr wrap="square" lIns="0" tIns="0" rIns="0" bIns="0" rtlCol="0" anchor="ctr"/>
          <a:lstStyle/>
          <a:p>
            <a:pPr marL="0" indent="0">
              <a:buNone/>
            </a:pPr>
            <a:r>
              <a:rPr lang="en-US" sz="2400" b="1" dirty="0">
                <a:solidFill>
                  <a:srgbClr val="1A2E44"/>
                </a:solidFill>
                <a:latin typeface="Calibri" pitchFamily="34" charset="0"/>
                <a:ea typeface="Calibri" pitchFamily="34" charset="-122"/>
                <a:cs typeface="Calibri" pitchFamily="34" charset="-120"/>
              </a:rPr>
              <a:t>Precision Stealth Workflow Intelligence</a:t>
            </a:r>
            <a:endParaRPr lang="en-US" sz="2400" dirty="0"/>
          </a:p>
        </p:txBody>
      </p:sp>
      <p:pic>
        <p:nvPicPr>
          <p:cNvPr id="5" name="Image 0" descr="/home/claude/unpacked/ppt/media/image2.jpg"/>
          <p:cNvPicPr>
            <a:picLocks noChangeAspect="1"/>
          </p:cNvPicPr>
          <p:nvPr/>
        </p:nvPicPr>
        <p:blipFill>
          <a:blip r:embed="rId3"/>
          <a:srcRect/>
          <a:stretch/>
        </p:blipFill>
        <p:spPr>
          <a:xfrm>
            <a:off x="274320" y="1170432"/>
            <a:ext cx="5486400" cy="3749040"/>
          </a:xfrm>
          <a:prstGeom prst="rect">
            <a:avLst/>
          </a:prstGeom>
        </p:spPr>
      </p:pic>
      <p:sp>
        <p:nvSpPr>
          <p:cNvPr id="6" name="Shape 3"/>
          <p:cNvSpPr/>
          <p:nvPr/>
        </p:nvSpPr>
        <p:spPr>
          <a:xfrm>
            <a:off x="5943600" y="1170432"/>
            <a:ext cx="2926080" cy="86868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4"/>
          <p:cNvSpPr/>
          <p:nvPr/>
        </p:nvSpPr>
        <p:spPr>
          <a:xfrm>
            <a:off x="5943600" y="1170432"/>
            <a:ext cx="2926080" cy="54864"/>
          </a:xfrm>
          <a:prstGeom prst="rect">
            <a:avLst/>
          </a:prstGeom>
          <a:solidFill>
            <a:srgbClr val="00C4DE"/>
          </a:solidFill>
          <a:ln w="12700">
            <a:solidFill>
              <a:srgbClr val="00C4DE"/>
            </a:solidFill>
            <a:prstDash val="solid"/>
          </a:ln>
        </p:spPr>
        <p:txBody>
          <a:bodyPr/>
          <a:lstStyle/>
          <a:p>
            <a:endParaRPr lang="en-US"/>
          </a:p>
        </p:txBody>
      </p:sp>
      <p:sp>
        <p:nvSpPr>
          <p:cNvPr id="8" name="Text 5"/>
          <p:cNvSpPr/>
          <p:nvPr/>
        </p:nvSpPr>
        <p:spPr>
          <a:xfrm>
            <a:off x="6053328" y="1261872"/>
            <a:ext cx="365760" cy="365760"/>
          </a:xfrm>
          <a:prstGeom prst="rect">
            <a:avLst/>
          </a:prstGeom>
          <a:noFill/>
          <a:ln/>
        </p:spPr>
        <p:txBody>
          <a:bodyPr wrap="square" lIns="0" tIns="0" rIns="0" bIns="0" rtlCol="0" anchor="ctr"/>
          <a:lstStyle/>
          <a:p>
            <a:pPr marL="0" indent="0">
              <a:buNone/>
            </a:pPr>
            <a:r>
              <a:rPr lang="en-US" sz="1800" dirty="0">
                <a:solidFill>
                  <a:srgbClr val="000000"/>
                </a:solidFill>
              </a:rPr>
              <a:t>⚡</a:t>
            </a:r>
            <a:endParaRPr lang="en-US" sz="1800" dirty="0"/>
          </a:p>
        </p:txBody>
      </p:sp>
      <p:sp>
        <p:nvSpPr>
          <p:cNvPr id="9" name="Text 6"/>
          <p:cNvSpPr/>
          <p:nvPr/>
        </p:nvSpPr>
        <p:spPr>
          <a:xfrm>
            <a:off x="6473952" y="1216152"/>
            <a:ext cx="2267712" cy="658368"/>
          </a:xfrm>
          <a:prstGeom prst="rect">
            <a:avLst/>
          </a:prstGeom>
          <a:noFill/>
          <a:ln/>
        </p:spPr>
        <p:txBody>
          <a:bodyPr wrap="square" lIns="0" tIns="0" rIns="0" bIns="0" rtlCol="0" anchor="ctr"/>
          <a:lstStyle/>
          <a:p>
            <a:pPr marL="0" indent="0">
              <a:lnSpc>
                <a:spcPct val="125000"/>
              </a:lnSpc>
              <a:buNone/>
            </a:pPr>
            <a:r>
              <a:rPr lang="en-US" sz="1050" dirty="0">
                <a:solidFill>
                  <a:srgbClr val="3D5A72"/>
                </a:solidFill>
              </a:rPr>
              <a:t>Translates payer ruleset logic into live care decisions at the point of service</a:t>
            </a:r>
            <a:endParaRPr lang="en-US" sz="1050" dirty="0"/>
          </a:p>
        </p:txBody>
      </p:sp>
      <p:sp>
        <p:nvSpPr>
          <p:cNvPr id="10" name="Shape 7"/>
          <p:cNvSpPr/>
          <p:nvPr/>
        </p:nvSpPr>
        <p:spPr>
          <a:xfrm>
            <a:off x="5943600" y="2157984"/>
            <a:ext cx="2926080" cy="86868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5943600" y="2157984"/>
            <a:ext cx="2926080" cy="54864"/>
          </a:xfrm>
          <a:prstGeom prst="rect">
            <a:avLst/>
          </a:prstGeom>
          <a:solidFill>
            <a:srgbClr val="00C4DE"/>
          </a:solidFill>
          <a:ln w="12700">
            <a:solidFill>
              <a:srgbClr val="00C4DE"/>
            </a:solidFill>
            <a:prstDash val="solid"/>
          </a:ln>
        </p:spPr>
        <p:txBody>
          <a:bodyPr/>
          <a:lstStyle/>
          <a:p>
            <a:endParaRPr lang="en-US"/>
          </a:p>
        </p:txBody>
      </p:sp>
      <p:sp>
        <p:nvSpPr>
          <p:cNvPr id="12" name="Text 9"/>
          <p:cNvSpPr/>
          <p:nvPr/>
        </p:nvSpPr>
        <p:spPr>
          <a:xfrm>
            <a:off x="6053328" y="2249424"/>
            <a:ext cx="365760" cy="365760"/>
          </a:xfrm>
          <a:prstGeom prst="rect">
            <a:avLst/>
          </a:prstGeom>
          <a:noFill/>
          <a:ln/>
        </p:spPr>
        <p:txBody>
          <a:bodyPr wrap="square" lIns="0" tIns="0" rIns="0" bIns="0" rtlCol="0" anchor="ctr"/>
          <a:lstStyle/>
          <a:p>
            <a:pPr marL="0" indent="0">
              <a:buNone/>
            </a:pPr>
            <a:r>
              <a:rPr lang="en-US" sz="1800" dirty="0">
                <a:solidFill>
                  <a:srgbClr val="000000"/>
                </a:solidFill>
              </a:rPr>
              <a:t>🔍</a:t>
            </a:r>
            <a:endParaRPr lang="en-US" sz="1800" dirty="0"/>
          </a:p>
        </p:txBody>
      </p:sp>
      <p:sp>
        <p:nvSpPr>
          <p:cNvPr id="13" name="Text 10"/>
          <p:cNvSpPr/>
          <p:nvPr/>
        </p:nvSpPr>
        <p:spPr>
          <a:xfrm>
            <a:off x="6473952" y="2203704"/>
            <a:ext cx="2267712" cy="658368"/>
          </a:xfrm>
          <a:prstGeom prst="rect">
            <a:avLst/>
          </a:prstGeom>
          <a:noFill/>
          <a:ln/>
        </p:spPr>
        <p:txBody>
          <a:bodyPr wrap="square" lIns="0" tIns="0" rIns="0" bIns="0" rtlCol="0" anchor="ctr"/>
          <a:lstStyle/>
          <a:p>
            <a:pPr marL="0" indent="0">
              <a:lnSpc>
                <a:spcPct val="125000"/>
              </a:lnSpc>
              <a:buNone/>
            </a:pPr>
            <a:r>
              <a:rPr lang="en-US" sz="1050" dirty="0">
                <a:solidFill>
                  <a:srgbClr val="3D5A72"/>
                </a:solidFill>
              </a:rPr>
              <a:t>Operates across CMS and commercial payer standards — Medicare Advantage, ACOs, and more</a:t>
            </a:r>
            <a:endParaRPr lang="en-US" sz="1050" dirty="0"/>
          </a:p>
        </p:txBody>
      </p:sp>
      <p:sp>
        <p:nvSpPr>
          <p:cNvPr id="14" name="Shape 11"/>
          <p:cNvSpPr/>
          <p:nvPr/>
        </p:nvSpPr>
        <p:spPr>
          <a:xfrm>
            <a:off x="5943600" y="3145536"/>
            <a:ext cx="2926080" cy="86868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5" name="Shape 12"/>
          <p:cNvSpPr/>
          <p:nvPr/>
        </p:nvSpPr>
        <p:spPr>
          <a:xfrm>
            <a:off x="5943600" y="3145536"/>
            <a:ext cx="2926080" cy="54864"/>
          </a:xfrm>
          <a:prstGeom prst="rect">
            <a:avLst/>
          </a:prstGeom>
          <a:solidFill>
            <a:srgbClr val="00C4DE"/>
          </a:solidFill>
          <a:ln w="12700">
            <a:solidFill>
              <a:srgbClr val="00C4DE"/>
            </a:solidFill>
            <a:prstDash val="solid"/>
          </a:ln>
        </p:spPr>
        <p:txBody>
          <a:bodyPr/>
          <a:lstStyle/>
          <a:p>
            <a:endParaRPr lang="en-US"/>
          </a:p>
        </p:txBody>
      </p:sp>
      <p:sp>
        <p:nvSpPr>
          <p:cNvPr id="16" name="Text 13"/>
          <p:cNvSpPr/>
          <p:nvPr/>
        </p:nvSpPr>
        <p:spPr>
          <a:xfrm>
            <a:off x="6053328" y="3236976"/>
            <a:ext cx="365760" cy="365760"/>
          </a:xfrm>
          <a:prstGeom prst="rect">
            <a:avLst/>
          </a:prstGeom>
          <a:noFill/>
          <a:ln/>
        </p:spPr>
        <p:txBody>
          <a:bodyPr wrap="square" lIns="0" tIns="0" rIns="0" bIns="0" rtlCol="0" anchor="ctr"/>
          <a:lstStyle/>
          <a:p>
            <a:pPr marL="0" indent="0">
              <a:buNone/>
            </a:pPr>
            <a:r>
              <a:rPr lang="en-US" sz="1800" dirty="0">
                <a:solidFill>
                  <a:srgbClr val="000000"/>
                </a:solidFill>
              </a:rPr>
              <a:t>🔄</a:t>
            </a:r>
            <a:endParaRPr lang="en-US" sz="1800" dirty="0"/>
          </a:p>
        </p:txBody>
      </p:sp>
      <p:sp>
        <p:nvSpPr>
          <p:cNvPr id="17" name="Text 14"/>
          <p:cNvSpPr/>
          <p:nvPr/>
        </p:nvSpPr>
        <p:spPr>
          <a:xfrm>
            <a:off x="6473952" y="3191256"/>
            <a:ext cx="2267712" cy="658368"/>
          </a:xfrm>
          <a:prstGeom prst="rect">
            <a:avLst/>
          </a:prstGeom>
          <a:noFill/>
          <a:ln/>
        </p:spPr>
        <p:txBody>
          <a:bodyPr wrap="square" lIns="0" tIns="0" rIns="0" bIns="0" rtlCol="0" anchor="ctr"/>
          <a:lstStyle/>
          <a:p>
            <a:pPr marL="0" indent="0">
              <a:lnSpc>
                <a:spcPct val="125000"/>
              </a:lnSpc>
              <a:buNone/>
            </a:pPr>
            <a:r>
              <a:rPr lang="en-US" sz="1050" dirty="0">
                <a:solidFill>
                  <a:srgbClr val="3D5A72"/>
                </a:solidFill>
              </a:rPr>
              <a:t>No EHR replacement required — embeds in existing workflows without disruption</a:t>
            </a:r>
            <a:endParaRPr lang="en-US" sz="1050" dirty="0"/>
          </a:p>
        </p:txBody>
      </p:sp>
      <p:sp>
        <p:nvSpPr>
          <p:cNvPr id="18" name="Shape 15"/>
          <p:cNvSpPr/>
          <p:nvPr/>
        </p:nvSpPr>
        <p:spPr>
          <a:xfrm>
            <a:off x="5943600" y="4133088"/>
            <a:ext cx="2926080" cy="868680"/>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6"/>
          <p:cNvSpPr/>
          <p:nvPr/>
        </p:nvSpPr>
        <p:spPr>
          <a:xfrm>
            <a:off x="5943600" y="4133088"/>
            <a:ext cx="2926080" cy="54864"/>
          </a:xfrm>
          <a:prstGeom prst="rect">
            <a:avLst/>
          </a:prstGeom>
          <a:solidFill>
            <a:srgbClr val="00C4DE"/>
          </a:solidFill>
          <a:ln w="12700">
            <a:solidFill>
              <a:srgbClr val="00C4DE"/>
            </a:solidFill>
            <a:prstDash val="solid"/>
          </a:ln>
        </p:spPr>
        <p:txBody>
          <a:bodyPr/>
          <a:lstStyle/>
          <a:p>
            <a:endParaRPr lang="en-US"/>
          </a:p>
        </p:txBody>
      </p:sp>
      <p:sp>
        <p:nvSpPr>
          <p:cNvPr id="20" name="Text 17"/>
          <p:cNvSpPr/>
          <p:nvPr/>
        </p:nvSpPr>
        <p:spPr>
          <a:xfrm>
            <a:off x="6053328" y="4224528"/>
            <a:ext cx="365760" cy="365760"/>
          </a:xfrm>
          <a:prstGeom prst="rect">
            <a:avLst/>
          </a:prstGeom>
          <a:noFill/>
          <a:ln/>
        </p:spPr>
        <p:txBody>
          <a:bodyPr wrap="square" lIns="0" tIns="0" rIns="0" bIns="0" rtlCol="0" anchor="ctr"/>
          <a:lstStyle/>
          <a:p>
            <a:pPr marL="0" indent="0">
              <a:buNone/>
            </a:pPr>
            <a:r>
              <a:rPr lang="en-US" sz="1800" dirty="0">
                <a:solidFill>
                  <a:srgbClr val="000000"/>
                </a:solidFill>
              </a:rPr>
              <a:t>📊</a:t>
            </a:r>
            <a:endParaRPr lang="en-US" sz="1800" dirty="0"/>
          </a:p>
        </p:txBody>
      </p:sp>
      <p:sp>
        <p:nvSpPr>
          <p:cNvPr id="21" name="Text 18"/>
          <p:cNvSpPr/>
          <p:nvPr/>
        </p:nvSpPr>
        <p:spPr>
          <a:xfrm>
            <a:off x="6473952" y="4178808"/>
            <a:ext cx="2267712" cy="658368"/>
          </a:xfrm>
          <a:prstGeom prst="rect">
            <a:avLst/>
          </a:prstGeom>
          <a:noFill/>
          <a:ln/>
        </p:spPr>
        <p:txBody>
          <a:bodyPr wrap="square" lIns="0" tIns="0" rIns="0" bIns="0" rtlCol="0" anchor="ctr"/>
          <a:lstStyle/>
          <a:p>
            <a:pPr marL="0" indent="0">
              <a:lnSpc>
                <a:spcPct val="125000"/>
              </a:lnSpc>
              <a:buNone/>
            </a:pPr>
            <a:r>
              <a:rPr lang="en-US" sz="1050" dirty="0">
                <a:solidFill>
                  <a:srgbClr val="3D5A72"/>
                </a:solidFill>
              </a:rPr>
              <a:t>Aligns clinical, financial, and compliance logic simultaneously in real time</a:t>
            </a:r>
            <a:endParaRPr lang="en-US" sz="1050" dirty="0"/>
          </a:p>
        </p:txBody>
      </p:sp>
      <p:sp>
        <p:nvSpPr>
          <p:cNvPr id="22" name="Text 19"/>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3D5A72"/>
                </a:solidFill>
              </a:rPr>
              <a:t>PRECISION HEALTHCARE TECHNOLOGIES</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EF2F5"/>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4DE"/>
          </a:solidFill>
          <a:ln w="12700">
            <a:solidFill>
              <a:srgbClr val="00C4DE"/>
            </a:solidFill>
            <a:prstDash val="solid"/>
          </a:ln>
        </p:spPr>
        <p:txBody>
          <a:bodyPr/>
          <a:lstStyle/>
          <a:p>
            <a:endParaRPr lang="en-US"/>
          </a:p>
        </p:txBody>
      </p:sp>
      <p:sp>
        <p:nvSpPr>
          <p:cNvPr id="3" name="Text 1"/>
          <p:cNvSpPr/>
          <p:nvPr/>
        </p:nvSpPr>
        <p:spPr>
          <a:xfrm>
            <a:off x="365760" y="201168"/>
            <a:ext cx="8229600" cy="228600"/>
          </a:xfrm>
          <a:prstGeom prst="rect">
            <a:avLst/>
          </a:prstGeom>
          <a:noFill/>
          <a:ln/>
        </p:spPr>
        <p:txBody>
          <a:bodyPr wrap="square" lIns="0" tIns="0" rIns="0" bIns="0" rtlCol="0" anchor="ctr"/>
          <a:lstStyle/>
          <a:p>
            <a:pPr marL="0" indent="0">
              <a:buNone/>
            </a:pPr>
            <a:r>
              <a:rPr lang="en-US" sz="900" kern="0" spc="300" dirty="0">
                <a:solidFill>
                  <a:srgbClr val="0098B0"/>
                </a:solidFill>
              </a:rPr>
              <a:t>LAYER TWO  ·  CONSUMER HEALTH CONTROL</a:t>
            </a:r>
            <a:endParaRPr lang="en-US" sz="900" dirty="0"/>
          </a:p>
        </p:txBody>
      </p:sp>
      <p:sp>
        <p:nvSpPr>
          <p:cNvPr id="4" name="Text 2"/>
          <p:cNvSpPr/>
          <p:nvPr/>
        </p:nvSpPr>
        <p:spPr>
          <a:xfrm>
            <a:off x="365760" y="521208"/>
            <a:ext cx="6858000" cy="640080"/>
          </a:xfrm>
          <a:prstGeom prst="rect">
            <a:avLst/>
          </a:prstGeom>
          <a:noFill/>
          <a:ln/>
        </p:spPr>
        <p:txBody>
          <a:bodyPr wrap="square" lIns="0" tIns="0" rIns="0" bIns="0" rtlCol="0" anchor="ctr"/>
          <a:lstStyle/>
          <a:p>
            <a:pPr marL="0" indent="0">
              <a:buNone/>
            </a:pPr>
            <a:r>
              <a:rPr lang="en-US" sz="2200" b="1" dirty="0">
                <a:solidFill>
                  <a:srgbClr val="1A2E44"/>
                </a:solidFill>
                <a:latin typeface="Calibri" pitchFamily="34" charset="0"/>
                <a:ea typeface="Calibri" pitchFamily="34" charset="-122"/>
                <a:cs typeface="Calibri" pitchFamily="34" charset="-120"/>
              </a:rPr>
              <a:t>The consumer pathway — from awareness to coordinated care.</a:t>
            </a:r>
            <a:endParaRPr lang="en-US" sz="2200" dirty="0"/>
          </a:p>
        </p:txBody>
      </p:sp>
      <p:pic>
        <p:nvPicPr>
          <p:cNvPr id="5" name="Image 0" descr="/home/claude/unpacked/ppt/media/image3.jpg"/>
          <p:cNvPicPr>
            <a:picLocks noChangeAspect="1"/>
          </p:cNvPicPr>
          <p:nvPr/>
        </p:nvPicPr>
        <p:blipFill>
          <a:blip r:embed="rId3"/>
          <a:srcRect/>
          <a:stretch/>
        </p:blipFill>
        <p:spPr>
          <a:xfrm>
            <a:off x="274320" y="1325880"/>
            <a:ext cx="5394960" cy="2651760"/>
          </a:xfrm>
          <a:prstGeom prst="rect">
            <a:avLst/>
          </a:prstGeom>
        </p:spPr>
      </p:pic>
      <p:sp>
        <p:nvSpPr>
          <p:cNvPr id="6" name="Shape 3"/>
          <p:cNvSpPr/>
          <p:nvPr/>
        </p:nvSpPr>
        <p:spPr>
          <a:xfrm>
            <a:off x="5852160" y="1325880"/>
            <a:ext cx="3017520" cy="1078992"/>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4"/>
          <p:cNvSpPr/>
          <p:nvPr/>
        </p:nvSpPr>
        <p:spPr>
          <a:xfrm>
            <a:off x="5852160" y="1325880"/>
            <a:ext cx="3017520" cy="54864"/>
          </a:xfrm>
          <a:prstGeom prst="rect">
            <a:avLst/>
          </a:prstGeom>
          <a:solidFill>
            <a:srgbClr val="00C4DE"/>
          </a:solidFill>
          <a:ln w="12700">
            <a:solidFill>
              <a:srgbClr val="00C4DE"/>
            </a:solidFill>
            <a:prstDash val="solid"/>
          </a:ln>
        </p:spPr>
        <p:txBody>
          <a:bodyPr/>
          <a:lstStyle/>
          <a:p>
            <a:endParaRPr lang="en-US"/>
          </a:p>
        </p:txBody>
      </p:sp>
      <p:sp>
        <p:nvSpPr>
          <p:cNvPr id="8" name="Shape 5"/>
          <p:cNvSpPr/>
          <p:nvPr/>
        </p:nvSpPr>
        <p:spPr>
          <a:xfrm>
            <a:off x="5852160" y="1325880"/>
            <a:ext cx="64008" cy="1078992"/>
          </a:xfrm>
          <a:prstGeom prst="rect">
            <a:avLst/>
          </a:prstGeom>
          <a:solidFill>
            <a:srgbClr val="00C4DE"/>
          </a:solidFill>
          <a:ln w="12700">
            <a:solidFill>
              <a:srgbClr val="00C4DE"/>
            </a:solidFill>
            <a:prstDash val="solid"/>
          </a:ln>
        </p:spPr>
        <p:txBody>
          <a:bodyPr/>
          <a:lstStyle/>
          <a:p>
            <a:endParaRPr lang="en-US"/>
          </a:p>
        </p:txBody>
      </p:sp>
      <p:sp>
        <p:nvSpPr>
          <p:cNvPr id="9" name="Text 6"/>
          <p:cNvSpPr/>
          <p:nvPr/>
        </p:nvSpPr>
        <p:spPr>
          <a:xfrm>
            <a:off x="6016752" y="1417320"/>
            <a:ext cx="2724912" cy="310896"/>
          </a:xfrm>
          <a:prstGeom prst="rect">
            <a:avLst/>
          </a:prstGeom>
          <a:noFill/>
          <a:ln/>
        </p:spPr>
        <p:txBody>
          <a:bodyPr wrap="square" lIns="0" tIns="0" rIns="0" bIns="0" rtlCol="0" anchor="ctr"/>
          <a:lstStyle/>
          <a:p>
            <a:pPr marL="0" indent="0">
              <a:buNone/>
            </a:pPr>
            <a:r>
              <a:rPr lang="en-US" sz="1200" b="1" dirty="0">
                <a:solidFill>
                  <a:srgbClr val="1A2E44"/>
                </a:solidFill>
                <a:latin typeface="Calibri" pitchFamily="34" charset="0"/>
                <a:ea typeface="Calibri" pitchFamily="34" charset="-122"/>
                <a:cs typeface="Calibri" pitchFamily="34" charset="-120"/>
              </a:rPr>
              <a:t>Record Control</a:t>
            </a:r>
            <a:endParaRPr lang="en-US" sz="1200" dirty="0"/>
          </a:p>
        </p:txBody>
      </p:sp>
      <p:sp>
        <p:nvSpPr>
          <p:cNvPr id="10" name="Text 7"/>
          <p:cNvSpPr/>
          <p:nvPr/>
        </p:nvSpPr>
        <p:spPr>
          <a:xfrm>
            <a:off x="6016752" y="1746504"/>
            <a:ext cx="2724912" cy="566928"/>
          </a:xfrm>
          <a:prstGeom prst="rect">
            <a:avLst/>
          </a:prstGeom>
          <a:noFill/>
          <a:ln/>
        </p:spPr>
        <p:txBody>
          <a:bodyPr wrap="square" lIns="0" tIns="0" rIns="0" bIns="0" rtlCol="0" anchor="ctr"/>
          <a:lstStyle/>
          <a:p>
            <a:pPr marL="0" indent="0">
              <a:lnSpc>
                <a:spcPct val="125000"/>
              </a:lnSpc>
              <a:buNone/>
            </a:pPr>
            <a:r>
              <a:rPr lang="en-US" sz="950" dirty="0">
                <a:solidFill>
                  <a:srgbClr val="3D5A72"/>
                </a:solidFill>
              </a:rPr>
              <a:t>Patients download, manage, and share their complete health record — connected to care decisions in real time.</a:t>
            </a:r>
            <a:endParaRPr lang="en-US" sz="950" dirty="0"/>
          </a:p>
        </p:txBody>
      </p:sp>
      <p:sp>
        <p:nvSpPr>
          <p:cNvPr id="11" name="Shape 8"/>
          <p:cNvSpPr/>
          <p:nvPr/>
        </p:nvSpPr>
        <p:spPr>
          <a:xfrm>
            <a:off x="5852160" y="2514600"/>
            <a:ext cx="3017520" cy="1078992"/>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9"/>
          <p:cNvSpPr/>
          <p:nvPr/>
        </p:nvSpPr>
        <p:spPr>
          <a:xfrm>
            <a:off x="5852160" y="2514600"/>
            <a:ext cx="3017520" cy="54864"/>
          </a:xfrm>
          <a:prstGeom prst="rect">
            <a:avLst/>
          </a:prstGeom>
          <a:solidFill>
            <a:srgbClr val="00C4DE"/>
          </a:solidFill>
          <a:ln w="12700">
            <a:solidFill>
              <a:srgbClr val="00C4DE"/>
            </a:solidFill>
            <a:prstDash val="solid"/>
          </a:ln>
        </p:spPr>
        <p:txBody>
          <a:bodyPr/>
          <a:lstStyle/>
          <a:p>
            <a:endParaRPr lang="en-US"/>
          </a:p>
        </p:txBody>
      </p:sp>
      <p:sp>
        <p:nvSpPr>
          <p:cNvPr id="13" name="Shape 10"/>
          <p:cNvSpPr/>
          <p:nvPr/>
        </p:nvSpPr>
        <p:spPr>
          <a:xfrm>
            <a:off x="5852160" y="2514600"/>
            <a:ext cx="64008" cy="1078992"/>
          </a:xfrm>
          <a:prstGeom prst="rect">
            <a:avLst/>
          </a:prstGeom>
          <a:solidFill>
            <a:srgbClr val="00C4DE"/>
          </a:solidFill>
          <a:ln w="12700">
            <a:solidFill>
              <a:srgbClr val="00C4DE"/>
            </a:solidFill>
            <a:prstDash val="solid"/>
          </a:ln>
        </p:spPr>
        <p:txBody>
          <a:bodyPr/>
          <a:lstStyle/>
          <a:p>
            <a:endParaRPr lang="en-US"/>
          </a:p>
        </p:txBody>
      </p:sp>
      <p:sp>
        <p:nvSpPr>
          <p:cNvPr id="14" name="Text 11"/>
          <p:cNvSpPr/>
          <p:nvPr/>
        </p:nvSpPr>
        <p:spPr>
          <a:xfrm>
            <a:off x="6016752" y="2606040"/>
            <a:ext cx="2724912" cy="310896"/>
          </a:xfrm>
          <a:prstGeom prst="rect">
            <a:avLst/>
          </a:prstGeom>
          <a:noFill/>
          <a:ln/>
        </p:spPr>
        <p:txBody>
          <a:bodyPr wrap="square" lIns="0" tIns="0" rIns="0" bIns="0" rtlCol="0" anchor="ctr"/>
          <a:lstStyle/>
          <a:p>
            <a:pPr marL="0" indent="0">
              <a:buNone/>
            </a:pPr>
            <a:r>
              <a:rPr lang="en-US" sz="1200" b="1" dirty="0">
                <a:solidFill>
                  <a:srgbClr val="1A2E44"/>
                </a:solidFill>
                <a:latin typeface="Calibri" pitchFamily="34" charset="0"/>
                <a:ea typeface="Calibri" pitchFamily="34" charset="-122"/>
                <a:cs typeface="Calibri" pitchFamily="34" charset="-120"/>
              </a:rPr>
              <a:t>Care Navigation</a:t>
            </a:r>
            <a:endParaRPr lang="en-US" sz="1200" dirty="0"/>
          </a:p>
        </p:txBody>
      </p:sp>
      <p:sp>
        <p:nvSpPr>
          <p:cNvPr id="15" name="Text 12"/>
          <p:cNvSpPr/>
          <p:nvPr/>
        </p:nvSpPr>
        <p:spPr>
          <a:xfrm>
            <a:off x="6016752" y="2935224"/>
            <a:ext cx="2724912" cy="566928"/>
          </a:xfrm>
          <a:prstGeom prst="rect">
            <a:avLst/>
          </a:prstGeom>
          <a:noFill/>
          <a:ln/>
        </p:spPr>
        <p:txBody>
          <a:bodyPr wrap="square" lIns="0" tIns="0" rIns="0" bIns="0" rtlCol="0" anchor="ctr"/>
          <a:lstStyle/>
          <a:p>
            <a:pPr marL="0" indent="0">
              <a:lnSpc>
                <a:spcPct val="125000"/>
              </a:lnSpc>
              <a:buNone/>
            </a:pPr>
            <a:r>
              <a:rPr lang="en-US" sz="950" dirty="0">
                <a:solidFill>
                  <a:srgbClr val="3D5A72"/>
                </a:solidFill>
              </a:rPr>
              <a:t>System identifies medical necessities and routes to the right provider, visit type, and payment pathway.</a:t>
            </a:r>
            <a:endParaRPr lang="en-US" sz="950" dirty="0"/>
          </a:p>
        </p:txBody>
      </p:sp>
      <p:sp>
        <p:nvSpPr>
          <p:cNvPr id="16" name="Shape 13"/>
          <p:cNvSpPr/>
          <p:nvPr/>
        </p:nvSpPr>
        <p:spPr>
          <a:xfrm>
            <a:off x="5852160" y="3703320"/>
            <a:ext cx="3017520" cy="1078992"/>
          </a:xfrm>
          <a:prstGeom prst="rect">
            <a:avLst/>
          </a:prstGeom>
          <a:solidFill>
            <a:srgbClr val="F4F8FA"/>
          </a:solidFill>
          <a:ln w="12700">
            <a:solidFill>
              <a:srgbClr val="D8E4ED"/>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4"/>
          <p:cNvSpPr/>
          <p:nvPr/>
        </p:nvSpPr>
        <p:spPr>
          <a:xfrm>
            <a:off x="5852160" y="3703320"/>
            <a:ext cx="3017520" cy="54864"/>
          </a:xfrm>
          <a:prstGeom prst="rect">
            <a:avLst/>
          </a:prstGeom>
          <a:solidFill>
            <a:srgbClr val="00C4DE"/>
          </a:solidFill>
          <a:ln w="12700">
            <a:solidFill>
              <a:srgbClr val="00C4DE"/>
            </a:solidFill>
            <a:prstDash val="solid"/>
          </a:ln>
        </p:spPr>
        <p:txBody>
          <a:bodyPr/>
          <a:lstStyle/>
          <a:p>
            <a:endParaRPr lang="en-US"/>
          </a:p>
        </p:txBody>
      </p:sp>
      <p:sp>
        <p:nvSpPr>
          <p:cNvPr id="18" name="Shape 15"/>
          <p:cNvSpPr/>
          <p:nvPr/>
        </p:nvSpPr>
        <p:spPr>
          <a:xfrm>
            <a:off x="5852160" y="3703320"/>
            <a:ext cx="64008" cy="1078992"/>
          </a:xfrm>
          <a:prstGeom prst="rect">
            <a:avLst/>
          </a:prstGeom>
          <a:solidFill>
            <a:srgbClr val="00C4DE"/>
          </a:solidFill>
          <a:ln w="12700">
            <a:solidFill>
              <a:srgbClr val="00C4DE"/>
            </a:solidFill>
            <a:prstDash val="solid"/>
          </a:ln>
        </p:spPr>
        <p:txBody>
          <a:bodyPr/>
          <a:lstStyle/>
          <a:p>
            <a:endParaRPr lang="en-US"/>
          </a:p>
        </p:txBody>
      </p:sp>
      <p:sp>
        <p:nvSpPr>
          <p:cNvPr id="19" name="Text 16"/>
          <p:cNvSpPr/>
          <p:nvPr/>
        </p:nvSpPr>
        <p:spPr>
          <a:xfrm>
            <a:off x="6016752" y="3794760"/>
            <a:ext cx="2724912" cy="310896"/>
          </a:xfrm>
          <a:prstGeom prst="rect">
            <a:avLst/>
          </a:prstGeom>
          <a:noFill/>
          <a:ln/>
        </p:spPr>
        <p:txBody>
          <a:bodyPr wrap="square" lIns="0" tIns="0" rIns="0" bIns="0" rtlCol="0" anchor="ctr"/>
          <a:lstStyle/>
          <a:p>
            <a:pPr marL="0" indent="0">
              <a:buNone/>
            </a:pPr>
            <a:r>
              <a:rPr lang="en-US" sz="1200" b="1" dirty="0">
                <a:solidFill>
                  <a:srgbClr val="1A2E44"/>
                </a:solidFill>
                <a:latin typeface="Calibri" pitchFamily="34" charset="0"/>
                <a:ea typeface="Calibri" pitchFamily="34" charset="-122"/>
                <a:cs typeface="Calibri" pitchFamily="34" charset="-120"/>
              </a:rPr>
              <a:t>Payment Flexibility</a:t>
            </a:r>
            <a:endParaRPr lang="en-US" sz="1200" dirty="0"/>
          </a:p>
        </p:txBody>
      </p:sp>
      <p:sp>
        <p:nvSpPr>
          <p:cNvPr id="20" name="Text 17"/>
          <p:cNvSpPr/>
          <p:nvPr/>
        </p:nvSpPr>
        <p:spPr>
          <a:xfrm>
            <a:off x="6016752" y="4123944"/>
            <a:ext cx="2724912" cy="566928"/>
          </a:xfrm>
          <a:prstGeom prst="rect">
            <a:avLst/>
          </a:prstGeom>
          <a:noFill/>
          <a:ln/>
        </p:spPr>
        <p:txBody>
          <a:bodyPr wrap="square" lIns="0" tIns="0" rIns="0" bIns="0" rtlCol="0" anchor="ctr"/>
          <a:lstStyle/>
          <a:p>
            <a:pPr marL="0" indent="0">
              <a:lnSpc>
                <a:spcPct val="125000"/>
              </a:lnSpc>
              <a:buNone/>
            </a:pPr>
            <a:r>
              <a:rPr lang="en-US" sz="950" dirty="0">
                <a:solidFill>
                  <a:srgbClr val="3D5A72"/>
                </a:solidFill>
              </a:rPr>
              <a:t>Cash, subscription, insurance, or mixed — patient chooses. Provider receives correct reimbursement regardless.</a:t>
            </a:r>
            <a:endParaRPr lang="en-US" sz="950" dirty="0"/>
          </a:p>
        </p:txBody>
      </p:sp>
      <p:sp>
        <p:nvSpPr>
          <p:cNvPr id="21" name="Text 18"/>
          <p:cNvSpPr/>
          <p:nvPr/>
        </p:nvSpPr>
        <p:spPr>
          <a:xfrm>
            <a:off x="5029200" y="4828032"/>
            <a:ext cx="3931920" cy="228600"/>
          </a:xfrm>
          <a:prstGeom prst="rect">
            <a:avLst/>
          </a:prstGeom>
          <a:noFill/>
          <a:ln/>
        </p:spPr>
        <p:txBody>
          <a:bodyPr wrap="square" lIns="0" tIns="0" rIns="0" bIns="0" rtlCol="0" anchor="ctr"/>
          <a:lstStyle/>
          <a:p>
            <a:pPr marL="0" indent="0" algn="r">
              <a:buNone/>
            </a:pPr>
            <a:r>
              <a:rPr lang="en-US" sz="700" kern="0" spc="200" dirty="0">
                <a:solidFill>
                  <a:srgbClr val="3D5A72"/>
                </a:solidFill>
              </a:rPr>
              <a:t>PRECISION HEALTHCARE TECHNOLOGIES</a:t>
            </a:r>
            <a:endParaRPr lang="en-US" sz="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3641</Words>
  <Application>Microsoft Office PowerPoint</Application>
  <PresentationFormat>On-screen Show (16:9)</PresentationFormat>
  <Paragraphs>225</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Precision Healthcare Technologies — Health 2.0 2026</dc:title>
  <dc:subject>PptxGenJS Presentation</dc:subject>
  <dc:creator>Doug Sparks</dc:creator>
  <cp:lastModifiedBy>Doug Sparks</cp:lastModifiedBy>
  <cp:revision>1</cp:revision>
  <dcterms:created xsi:type="dcterms:W3CDTF">2026-04-03T13:23:04Z</dcterms:created>
  <dcterms:modified xsi:type="dcterms:W3CDTF">2026-04-03T14:40:10Z</dcterms:modified>
</cp:coreProperties>
</file>