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5292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026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263F"/>
          </a:solidFill>
          <a:ln w="1270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85800" y="68580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AEAF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TRUE NORTH PROGNOSTICS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1600200"/>
            <a:ext cx="9784080" cy="12344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High-Confidence Transformer Early Warning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13232" y="3154680"/>
            <a:ext cx="9418320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E6EDF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blind-validation proposal using existing utility historian data — no new sensors, no thresholds, and no operational risk during evaluation.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13232" y="5257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AEAF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Utility validation version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13232" y="565099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3E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April 2026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650" dirty="0"/>
          </a:p>
        </p:txBody>
      </p:sp>
      <p:sp>
        <p:nvSpPr>
          <p:cNvPr id="11" name="Text 12">
            <a:extLst>
              <a:ext uri="{FF2B5EF4-FFF2-40B4-BE49-F238E27FC236}">
                <a16:creationId xmlns:a16="http://schemas.microsoft.com/office/drawing/2014/main" id="{D2D84009-EA0F-9637-1197-879DBB0C8D0A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Metrics utilities can act 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914400" y="13716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Lead time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2971800" y="1380744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Days/weeks between first detection and DGA, maintenance action, or failure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914400" y="1938528"/>
            <a:ext cx="9966960" cy="0"/>
          </a:xfrm>
          <a:prstGeom prst="line">
            <a:avLst/>
          </a:prstGeom>
          <a:noFill/>
          <a:ln w="889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23774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False alerts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2971800" y="2386584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Alerts per transformer-year, not abstract lab denominators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914400" y="2944368"/>
            <a:ext cx="9966960" cy="0"/>
          </a:xfrm>
          <a:prstGeom prst="line">
            <a:avLst/>
          </a:prstGeom>
          <a:noFill/>
          <a:ln w="889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33832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Missed events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2971800" y="3392424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Known failures or major degradation events not flagged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914400" y="3950208"/>
            <a:ext cx="9966960" cy="0"/>
          </a:xfrm>
          <a:prstGeom prst="line">
            <a:avLst/>
          </a:prstGeom>
          <a:noFill/>
          <a:ln w="889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14400" y="43891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Actionability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2971800" y="4398264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Whether the output correctly separates data, sensor, and equipment causes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1371600" y="5486400"/>
            <a:ext cx="9418320" cy="548640"/>
          </a:xfrm>
          <a:prstGeom prst="roundRect">
            <a:avLst>
              <a:gd name="adj" fmla="val 20000"/>
            </a:avLst>
          </a:prstGeom>
          <a:solidFill>
            <a:srgbClr val="1D4E89"/>
          </a:solidFill>
          <a:ln w="12700">
            <a:solidFill>
              <a:srgbClr val="1D4E8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572768" y="5623560"/>
            <a:ext cx="90159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Published low-error methods are useful; utility-grade proof comes from blind fleet data.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650" dirty="0"/>
          </a:p>
        </p:txBody>
      </p:sp>
      <p:sp>
        <p:nvSpPr>
          <p:cNvPr id="20" name="Text 12">
            <a:extLst>
              <a:ext uri="{FF2B5EF4-FFF2-40B4-BE49-F238E27FC236}">
                <a16:creationId xmlns:a16="http://schemas.microsoft.com/office/drawing/2014/main" id="{F8302455-F950-9711-89EF-16603BD4D488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How results become operational decisions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94360" y="1508760"/>
            <a:ext cx="1965960" cy="1325880"/>
          </a:xfrm>
          <a:prstGeom prst="roundRect">
            <a:avLst>
              <a:gd name="adj" fmla="val 8276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40664" y="1645920"/>
            <a:ext cx="16733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774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Detect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58952" y="1984248"/>
            <a:ext cx="16367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early behavioral deviation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560320" y="2176272"/>
            <a:ext cx="347472" cy="0"/>
          </a:xfrm>
          <a:prstGeom prst="line">
            <a:avLst/>
          </a:prstGeom>
          <a:noFill/>
          <a:ln w="22860">
            <a:solidFill>
              <a:srgbClr val="C79A3A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926080" y="1508760"/>
            <a:ext cx="1965960" cy="1325880"/>
          </a:xfrm>
          <a:prstGeom prst="roundRect">
            <a:avLst>
              <a:gd name="adj" fmla="val 8276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072384" y="1645920"/>
            <a:ext cx="16733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Classify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090672" y="1984248"/>
            <a:ext cx="16367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data, sensor, or asset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892040" y="2176272"/>
            <a:ext cx="347472" cy="0"/>
          </a:xfrm>
          <a:prstGeom prst="line">
            <a:avLst/>
          </a:prstGeom>
          <a:noFill/>
          <a:ln w="22860">
            <a:solidFill>
              <a:srgbClr val="C79A3A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257800" y="1508760"/>
            <a:ext cx="1965960" cy="1325880"/>
          </a:xfrm>
          <a:prstGeom prst="roundRect">
            <a:avLst>
              <a:gd name="adj" fmla="val 8276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404104" y="1645920"/>
            <a:ext cx="16733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Prioritize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422392" y="1984248"/>
            <a:ext cx="16367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engineering review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7223760" y="2176272"/>
            <a:ext cx="347472" cy="0"/>
          </a:xfrm>
          <a:prstGeom prst="line">
            <a:avLst/>
          </a:prstGeom>
          <a:noFill/>
          <a:ln w="22860">
            <a:solidFill>
              <a:srgbClr val="C79A3A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589520" y="1508760"/>
            <a:ext cx="1965960" cy="1325880"/>
          </a:xfrm>
          <a:prstGeom prst="roundRect">
            <a:avLst>
              <a:gd name="adj" fmla="val 8276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735824" y="1645920"/>
            <a:ext cx="16733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Plan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7754112" y="1984248"/>
            <a:ext cx="16367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maintenance or monitoring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9555480" y="2176272"/>
            <a:ext cx="347472" cy="0"/>
          </a:xfrm>
          <a:prstGeom prst="line">
            <a:avLst/>
          </a:prstGeom>
          <a:noFill/>
          <a:ln w="22860">
            <a:solidFill>
              <a:srgbClr val="C79A3A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9921240" y="1508760"/>
            <a:ext cx="1965960" cy="1325880"/>
          </a:xfrm>
          <a:prstGeom prst="roundRect">
            <a:avLst>
              <a:gd name="adj" fmla="val 8276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0067544" y="1645920"/>
            <a:ext cx="16733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Record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0085832" y="1984248"/>
            <a:ext cx="163677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audit trail and outcome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914400" y="4160520"/>
            <a:ext cx="1024128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supports engineering judgment; it does not bypass utility procedures.</a:t>
            </a:r>
            <a:endParaRPr lang="en-US" sz="15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Outputs can feed work management systems, dashboards, or existing asset-health workflows.</a:t>
            </a:r>
            <a:endParaRPr lang="en-US" sz="15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initial deployment can run in shadow mode with no operational consequences.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650" dirty="0"/>
          </a:p>
        </p:txBody>
      </p:sp>
      <p:sp>
        <p:nvSpPr>
          <p:cNvPr id="27" name="Text 12">
            <a:extLst>
              <a:ext uri="{FF2B5EF4-FFF2-40B4-BE49-F238E27FC236}">
                <a16:creationId xmlns:a16="http://schemas.microsoft.com/office/drawing/2014/main" id="{604FFCFF-0430-9669-199D-34B183F6349F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Business case: risk avoidance, not incremental monitoring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77240" y="1417320"/>
            <a:ext cx="6126480" cy="35204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Avoiding one high-consequence transformer event can justify predictive capability many times over.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Earlier confidence helps utilities schedule outages, reduce emergency crews, and protect reliability metrics.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Better risk timing supports inventory strategy and capital discipline under long transformer lead times.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High-consequence risks such as fire, collateral damage, and public scrutiny become easier to manage proactively.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7315200" y="1508760"/>
            <a:ext cx="3520440" cy="1371600"/>
          </a:xfrm>
          <a:prstGeom prst="roundRect">
            <a:avLst>
              <a:gd name="adj" fmla="val 8000"/>
            </a:avLst>
          </a:prstGeom>
          <a:solidFill>
            <a:srgbClr val="10263F"/>
          </a:solidFill>
          <a:ln w="1270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516368" y="1645920"/>
            <a:ext cx="311810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benefit is not “more alarms.”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benefit is fewer surprises and more defensible action.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903720" y="379476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1D4E8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Reliability</a:t>
            </a:r>
            <a:endParaRPr lang="en-US" sz="2500" dirty="0"/>
          </a:p>
        </p:txBody>
      </p:sp>
      <p:sp>
        <p:nvSpPr>
          <p:cNvPr id="9" name="Text 7"/>
          <p:cNvSpPr/>
          <p:nvPr/>
        </p:nvSpPr>
        <p:spPr>
          <a:xfrm>
            <a:off x="6903720" y="4215384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SAIDI / outage planning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8793480" y="379476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C79A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Capital</a:t>
            </a:r>
            <a:endParaRPr lang="en-US" sz="2500" dirty="0"/>
          </a:p>
        </p:txBody>
      </p:sp>
      <p:sp>
        <p:nvSpPr>
          <p:cNvPr id="11" name="Text 9"/>
          <p:cNvSpPr/>
          <p:nvPr/>
        </p:nvSpPr>
        <p:spPr>
          <a:xfrm>
            <a:off x="8823960" y="4215384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planned vs emergency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10561320" y="379476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2774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Safety</a:t>
            </a:r>
            <a:endParaRPr lang="en-US" sz="2500" dirty="0"/>
          </a:p>
        </p:txBody>
      </p:sp>
      <p:sp>
        <p:nvSpPr>
          <p:cNvPr id="13" name="Text 11"/>
          <p:cNvSpPr/>
          <p:nvPr/>
        </p:nvSpPr>
        <p:spPr>
          <a:xfrm>
            <a:off x="10561320" y="4215384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risk reduction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650" dirty="0"/>
          </a:p>
        </p:txBody>
      </p:sp>
      <p:sp>
        <p:nvSpPr>
          <p:cNvPr id="16" name="Text 12">
            <a:extLst>
              <a:ext uri="{FF2B5EF4-FFF2-40B4-BE49-F238E27FC236}">
                <a16:creationId xmlns:a16="http://schemas.microsoft.com/office/drawing/2014/main" id="{4FB10DDA-99C0-EB10-0F0F-ECE580B383B6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Designed for trust, governance, and auditability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685800" y="1325880"/>
            <a:ext cx="4434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utilities need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13232" y="1783080"/>
            <a:ext cx="4663440" cy="3154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Confidence-weighted outputs, not black-box directives.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Evidence that can be reviewed by engineering, operations, audit, insurance, and regulators.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Clear distinction between equipment risk and bad telemetry.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806440" y="1325880"/>
            <a:ext cx="0" cy="4160520"/>
          </a:xfrm>
          <a:prstGeom prst="line">
            <a:avLst/>
          </a:prstGeom>
          <a:noFill/>
          <a:ln w="1524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46520" y="1325880"/>
            <a:ext cx="4434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How the system supports it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73952" y="1783080"/>
            <a:ext cx="4663440" cy="3154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Event logs with timestamps, signal context, and classification.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Integration into existing work management and asset-health workflows.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Validation path from historical blind test to shadow mode before operational adoption.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650" dirty="0"/>
          </a:p>
        </p:txBody>
      </p:sp>
      <p:sp>
        <p:nvSpPr>
          <p:cNvPr id="12" name="Text 12">
            <a:extLst>
              <a:ext uri="{FF2B5EF4-FFF2-40B4-BE49-F238E27FC236}">
                <a16:creationId xmlns:a16="http://schemas.microsoft.com/office/drawing/2014/main" id="{AA0DD845-A60E-871D-E758-6CB67BA194DA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Deployment path: low-risk by design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868680" y="1371600"/>
            <a:ext cx="502920" cy="502920"/>
          </a:xfrm>
          <a:prstGeom prst="ellipse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68680" y="1472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691640" y="13258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Blind historical benchmark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91640" y="170992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Three anonymized datasets; labels withheld; scored after results are submitted</a:t>
            </a:r>
            <a:endParaRPr lang="en-US" sz="1380" dirty="0"/>
          </a:p>
        </p:txBody>
      </p:sp>
      <p:sp>
        <p:nvSpPr>
          <p:cNvPr id="9" name="Shape 7"/>
          <p:cNvSpPr/>
          <p:nvPr/>
        </p:nvSpPr>
        <p:spPr>
          <a:xfrm>
            <a:off x="868680" y="2788920"/>
            <a:ext cx="502920" cy="502920"/>
          </a:xfrm>
          <a:prstGeom prst="ellipse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68680" y="288950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691640" y="27432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Shadow-mode pilot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691640" y="312724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Live historian feed; alerts compared against existing process without operational action</a:t>
            </a:r>
            <a:endParaRPr lang="en-US" sz="1380" dirty="0"/>
          </a:p>
        </p:txBody>
      </p:sp>
      <p:sp>
        <p:nvSpPr>
          <p:cNvPr id="13" name="Shape 11"/>
          <p:cNvSpPr/>
          <p:nvPr/>
        </p:nvSpPr>
        <p:spPr>
          <a:xfrm>
            <a:off x="868680" y="4206240"/>
            <a:ext cx="502920" cy="502920"/>
          </a:xfrm>
          <a:prstGeom prst="ellipse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68680" y="430682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691640" y="41605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Operational workflow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691640" y="4544568"/>
            <a:ext cx="8869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Confidence-weighted outputs routed to engineering review, planning, or work management</a:t>
            </a:r>
            <a:endParaRPr lang="en-US" sz="1380" dirty="0"/>
          </a:p>
        </p:txBody>
      </p:sp>
      <p:sp>
        <p:nvSpPr>
          <p:cNvPr id="18" name="Text 16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650" dirty="0"/>
          </a:p>
        </p:txBody>
      </p:sp>
      <p:sp>
        <p:nvSpPr>
          <p:cNvPr id="19" name="Text 12">
            <a:extLst>
              <a:ext uri="{FF2B5EF4-FFF2-40B4-BE49-F238E27FC236}">
                <a16:creationId xmlns:a16="http://schemas.microsoft.com/office/drawing/2014/main" id="{1D43C325-6831-10E6-9783-EC24B7D15C09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we need from a utility partner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371600"/>
            <a:ext cx="6400800" cy="3474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Three anonymized transformer historian datasets, preferably 12–36 months each. Longer datasets, i.e. 36+ months are better to block out the </a:t>
            </a:r>
            <a:r>
              <a:rPr lang="en-GB" sz="1600" dirty="0"/>
              <a:t>diurnal</a:t>
            </a: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and seasonal temperature variations but analysis can be done with shorter datasets.</a:t>
            </a:r>
            <a:endParaRPr lang="en-US" sz="16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Available signals such as load, current, voltage, oil temperature, winding temperature, ambient temperature, tap position, alarms, status points, etc.</a:t>
            </a:r>
            <a:endParaRPr lang="en-US" sz="16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Ground truth withheld until after the dated event log is submitted.</a:t>
            </a:r>
            <a:endParaRPr lang="en-US" sz="16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After submission: DGA history, oil test results, inspections, maintenance records, and known events for scoring.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543800" y="1417320"/>
            <a:ext cx="3474720" cy="914400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08392" y="1527048"/>
            <a:ext cx="31455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 format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08392" y="1801368"/>
            <a:ext cx="314553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CSV export from existing historian systems is sufficient for initial evaluation.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7543800" y="2743200"/>
            <a:ext cx="3474720" cy="914400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708392" y="2852928"/>
            <a:ext cx="31455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Operating principle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708392" y="3127248"/>
            <a:ext cx="314553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decisions are made from the test. The first objective is evidence, not deployment.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7543800" y="4069080"/>
            <a:ext cx="3474720" cy="914400"/>
          </a:xfrm>
          <a:prstGeom prst="roundRect">
            <a:avLst>
              <a:gd name="adj" fmla="val 10000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708392" y="4178808"/>
            <a:ext cx="31455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discipline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708392" y="4453128"/>
            <a:ext cx="314553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Any result is useful: success, failure, or partial performance all clarify where the method belongs.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</a:t>
            </a:r>
            <a:endParaRPr lang="en-US" sz="650" dirty="0"/>
          </a:p>
        </p:txBody>
      </p:sp>
      <p:sp>
        <p:nvSpPr>
          <p:cNvPr id="17" name="Text 12">
            <a:extLst>
              <a:ext uri="{FF2B5EF4-FFF2-40B4-BE49-F238E27FC236}">
                <a16:creationId xmlns:a16="http://schemas.microsoft.com/office/drawing/2014/main" id="{172DBA05-6B41-D80F-1A56-1B3CDC3AC25F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Strategic takeaway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1005840" y="1554480"/>
            <a:ext cx="10149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From reactive confirmation to earlier, defensible action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2743200"/>
            <a:ext cx="9509760" cy="17830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7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Utilities already have much of the data needed to evaluate early transformer risk.</a:t>
            </a:r>
            <a:endParaRPr lang="en-US" sz="17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7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next step is not a sales claim — it is a blind benchmark that proves whether the method finds real risk without being told where to look.</a:t>
            </a:r>
            <a:endParaRPr lang="en-US" sz="17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7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If validated, the result is a practical early-warning layer that improves planning, reliability, capital discipline, and risk governance.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1554480" y="5349240"/>
            <a:ext cx="9052560" cy="594360"/>
          </a:xfrm>
          <a:prstGeom prst="roundRect">
            <a:avLst>
              <a:gd name="adj" fmla="val 18462"/>
            </a:avLst>
          </a:prstGeom>
          <a:solidFill>
            <a:srgbClr val="27745C"/>
          </a:solidFill>
          <a:ln w="12700">
            <a:solidFill>
              <a:srgbClr val="2774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755648" y="5486400"/>
            <a:ext cx="865022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Proposed next step: approve a blind historical validation using three anonymized datasets.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650" dirty="0"/>
          </a:p>
        </p:txBody>
      </p:sp>
      <p:sp>
        <p:nvSpPr>
          <p:cNvPr id="11" name="Text 12">
            <a:extLst>
              <a:ext uri="{FF2B5EF4-FFF2-40B4-BE49-F238E27FC236}">
                <a16:creationId xmlns:a16="http://schemas.microsoft.com/office/drawing/2014/main" id="{CB3D5E76-703B-CA94-BDA1-9DEB289DAE49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utility problem: failures are rare, but consequences are severe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685800" y="1417320"/>
            <a:ext cx="5486400" cy="21945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HV transformer failures can drive emergency capital spend, outage duration, safety exposure, and public scrutiny.</a:t>
            </a:r>
            <a:endParaRPr lang="en-US" sz="16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Conventional indicators often confirm risk after degradation has already progressed.</a:t>
            </a:r>
            <a:endParaRPr lang="en-US" sz="16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hard decision is not whether data exists — it is whether the evidence is strong enough to act early.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537960" y="1371600"/>
            <a:ext cx="4526280" cy="1325880"/>
          </a:xfrm>
          <a:prstGeom prst="roundRect">
            <a:avLst>
              <a:gd name="adj" fmla="val 8276"/>
            </a:avLst>
          </a:prstGeom>
          <a:solidFill>
            <a:srgbClr val="10263F"/>
          </a:solidFill>
          <a:ln w="1270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739128" y="1508760"/>
            <a:ext cx="412394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risk lives between first indication and defensible action.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720840" y="3246120"/>
            <a:ext cx="1325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2774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Earlier</a:t>
            </a:r>
            <a:endParaRPr lang="en-US" sz="2500" dirty="0"/>
          </a:p>
        </p:txBody>
      </p:sp>
      <p:sp>
        <p:nvSpPr>
          <p:cNvPr id="9" name="Text 7"/>
          <p:cNvSpPr/>
          <p:nvPr/>
        </p:nvSpPr>
        <p:spPr>
          <a:xfrm>
            <a:off x="6720840" y="3666744"/>
            <a:ext cx="1325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warning window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8275320" y="3246120"/>
            <a:ext cx="1325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1D4E8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Lower</a:t>
            </a:r>
            <a:endParaRPr lang="en-US" sz="2500" dirty="0"/>
          </a:p>
        </p:txBody>
      </p:sp>
      <p:sp>
        <p:nvSpPr>
          <p:cNvPr id="11" name="Text 9"/>
          <p:cNvSpPr/>
          <p:nvPr/>
        </p:nvSpPr>
        <p:spPr>
          <a:xfrm>
            <a:off x="8275320" y="3666744"/>
            <a:ext cx="1325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unnecessary alarms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9829800" y="3246120"/>
            <a:ext cx="1325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C79A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Better</a:t>
            </a:r>
            <a:endParaRPr lang="en-US" sz="2500" dirty="0"/>
          </a:p>
        </p:txBody>
      </p:sp>
      <p:sp>
        <p:nvSpPr>
          <p:cNvPr id="13" name="Text 11"/>
          <p:cNvSpPr/>
          <p:nvPr/>
        </p:nvSpPr>
        <p:spPr>
          <a:xfrm>
            <a:off x="9860280" y="3666744"/>
            <a:ext cx="1325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capital timing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  <p:sp>
        <p:nvSpPr>
          <p:cNvPr id="15" name="Text 13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Why today’s monitoring can still be late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685800" y="1325880"/>
            <a:ext cx="4434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Common current approach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13232" y="1783080"/>
            <a:ext cx="4663440" cy="3154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DGA and oil testing are critical, but they tend to become informative after chemical evidence appears.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Threshold alarms are useful for protection, but they are not optimized for earliest detection.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Single-signal monitoring can miss multi-signal behavioral drift.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806440" y="1325880"/>
            <a:ext cx="0" cy="4160520"/>
          </a:xfrm>
          <a:prstGeom prst="line">
            <a:avLst/>
          </a:prstGeom>
          <a:noFill/>
          <a:ln w="1524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46520" y="1325880"/>
            <a:ext cx="4434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is hidden in the data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73952" y="1783080"/>
            <a:ext cx="4663440" cy="3154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Load, weather, seasonal and day/night cycles mask smaller degradation signatures.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Signals arrive at different sampling rates and data quality varies by source.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Early degradation may appear as subtle correlated changes before it becomes obvious.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650" dirty="0"/>
          </a:p>
        </p:txBody>
      </p:sp>
      <p:sp>
        <p:nvSpPr>
          <p:cNvPr id="12" name="Text 12">
            <a:extLst>
              <a:ext uri="{FF2B5EF4-FFF2-40B4-BE49-F238E27FC236}">
                <a16:creationId xmlns:a16="http://schemas.microsoft.com/office/drawing/2014/main" id="{9EB43056-6C99-CD3A-1D81-48E8C99755C8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Our position: an independent early-warning layer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77240" y="1417320"/>
            <a:ext cx="5989320" cy="3429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7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AI-MSET analyzes existing historian and SCADA data to learn expected transformer behavior.</a:t>
            </a:r>
            <a:endParaRPr lang="en-US" sz="17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7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 is multivariate: signals are evaluated together, not as isolated thresholds.</a:t>
            </a:r>
            <a:endParaRPr lang="en-US" sz="17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7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 is initially positioned as complementary to DGA — an earlier indication layer, not a replacement claim.</a:t>
            </a:r>
            <a:endParaRPr lang="en-US" sz="17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7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evaluation goal is simple: prove earlier, useful warning on data the utility already owns.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7315200" y="1463040"/>
            <a:ext cx="3291840" cy="1874520"/>
          </a:xfrm>
          <a:prstGeom prst="roundRect">
            <a:avLst>
              <a:gd name="adj" fmla="val 5854"/>
            </a:avLst>
          </a:prstGeom>
          <a:solidFill>
            <a:srgbClr val="1D4E89"/>
          </a:solidFill>
          <a:ln w="12700">
            <a:solidFill>
              <a:srgbClr val="1D4E8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516368" y="1600200"/>
            <a:ext cx="288950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new sensors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operational changes</a:t>
            </a:r>
            <a:endParaRPr lang="en-US" sz="1900" dirty="0"/>
          </a:p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automatic trips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650" dirty="0"/>
          </a:p>
        </p:txBody>
      </p:sp>
      <p:sp>
        <p:nvSpPr>
          <p:cNvPr id="13" name="Text 12">
            <a:extLst>
              <a:ext uri="{FF2B5EF4-FFF2-40B4-BE49-F238E27FC236}">
                <a16:creationId xmlns:a16="http://schemas.microsoft.com/office/drawing/2014/main" id="{BCC63EC6-590F-1EA9-D405-668BFACAA811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How existing data becomes more useful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822960" y="1508760"/>
            <a:ext cx="2331720" cy="1325880"/>
          </a:xfrm>
          <a:prstGeom prst="roundRect">
            <a:avLst>
              <a:gd name="adj" fmla="val 8276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69264" y="1645920"/>
            <a:ext cx="20391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Normalize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87552" y="1984248"/>
            <a:ext cx="20025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Remove load, ambient, seasonal and day/night effects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154680" y="2240280"/>
            <a:ext cx="347472" cy="0"/>
          </a:xfrm>
          <a:prstGeom prst="line">
            <a:avLst/>
          </a:prstGeom>
          <a:noFill/>
          <a:ln w="25400">
            <a:solidFill>
              <a:srgbClr val="C79A3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611880" y="1508760"/>
            <a:ext cx="2331720" cy="1325880"/>
          </a:xfrm>
          <a:prstGeom prst="roundRect">
            <a:avLst>
              <a:gd name="adj" fmla="val 8276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758184" y="1645920"/>
            <a:ext cx="20391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Align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776472" y="1984248"/>
            <a:ext cx="20025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Convert multi-rate historian streams into a uniform analysis view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943600" y="2240280"/>
            <a:ext cx="347472" cy="0"/>
          </a:xfrm>
          <a:prstGeom prst="line">
            <a:avLst/>
          </a:prstGeom>
          <a:noFill/>
          <a:ln w="25400">
            <a:solidFill>
              <a:srgbClr val="C79A3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400800" y="1508760"/>
            <a:ext cx="2331720" cy="1325880"/>
          </a:xfrm>
          <a:prstGeom prst="roundRect">
            <a:avLst>
              <a:gd name="adj" fmla="val 8276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547104" y="1645920"/>
            <a:ext cx="20391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Repair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565392" y="1984248"/>
            <a:ext cx="20025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Handle missing values, drift, sensor disturbance and data quality defects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732520" y="2240280"/>
            <a:ext cx="347472" cy="0"/>
          </a:xfrm>
          <a:prstGeom prst="line">
            <a:avLst/>
          </a:prstGeom>
          <a:noFill/>
          <a:ln w="25400">
            <a:solidFill>
              <a:srgbClr val="C79A3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9189720" y="1508760"/>
            <a:ext cx="2331720" cy="1325880"/>
          </a:xfrm>
          <a:prstGeom prst="roundRect">
            <a:avLst>
              <a:gd name="adj" fmla="val 8276"/>
            </a:avLst>
          </a:prstGeom>
          <a:solidFill>
            <a:srgbClr val="F7F9FC"/>
          </a:solidFill>
          <a:ln w="1270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9336024" y="1645920"/>
            <a:ext cx="20391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Infer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354312" y="1984248"/>
            <a:ext cx="20025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correlated signals over time to extract higher-fidelity system behavior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1325880" y="4206240"/>
            <a:ext cx="9555480" cy="731520"/>
          </a:xfrm>
          <a:prstGeom prst="roundRect">
            <a:avLst>
              <a:gd name="adj" fmla="val 15000"/>
            </a:avLst>
          </a:prstGeom>
          <a:solidFill>
            <a:srgbClr val="27745C"/>
          </a:solidFill>
          <a:ln w="12700">
            <a:solidFill>
              <a:srgbClr val="2774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527048" y="4343400"/>
            <a:ext cx="91531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method does not depend on one perfect sensor. It improves confidence by using relationships across many imperfect signals.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650" dirty="0"/>
          </a:p>
        </p:txBody>
      </p:sp>
      <p:sp>
        <p:nvSpPr>
          <p:cNvPr id="24" name="Text 12">
            <a:extLst>
              <a:ext uri="{FF2B5EF4-FFF2-40B4-BE49-F238E27FC236}">
                <a16:creationId xmlns:a16="http://schemas.microsoft.com/office/drawing/2014/main" id="{4661F7E8-AD44-55A0-404B-42F4C19A463A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Detection is based on behavior, not thresholds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77240" y="1417320"/>
            <a:ext cx="5486400" cy="3291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Expected behavior is learned from historical operating data under comparable conditions.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first alert is generated when correlated signals deviate from expected behavior in a statistically meaningful way.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Repeated and correlated alerts are used to separate isolated data noise from developing equipment risk.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Outputs are confidence-weighted and designed to support engineering judgment.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7178040" y="3291840"/>
            <a:ext cx="3931920" cy="0"/>
          </a:xfrm>
          <a:prstGeom prst="line">
            <a:avLst/>
          </a:prstGeom>
          <a:noFill/>
          <a:ln w="27940">
            <a:solidFill>
              <a:srgbClr val="10263F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287768" y="3218688"/>
            <a:ext cx="146304" cy="146304"/>
          </a:xfrm>
          <a:prstGeom prst="ellipse">
            <a:avLst/>
          </a:prstGeom>
          <a:solidFill>
            <a:srgbClr val="27745C"/>
          </a:solidFill>
          <a:ln w="12700">
            <a:solidFill>
              <a:srgbClr val="2774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7360920" y="3218688"/>
            <a:ext cx="0" cy="0"/>
          </a:xfrm>
          <a:prstGeom prst="line">
            <a:avLst/>
          </a:prstGeom>
          <a:noFill/>
          <a:ln w="15240">
            <a:solidFill>
              <a:srgbClr val="2774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766560" y="237744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27745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Subtle drift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6766560" y="2624328"/>
            <a:ext cx="1188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detected early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8842248" y="3218688"/>
            <a:ext cx="146304" cy="146304"/>
          </a:xfrm>
          <a:prstGeom prst="ellipse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8915400" y="3218688"/>
            <a:ext cx="0" cy="0"/>
          </a:xfrm>
          <a:prstGeom prst="line">
            <a:avLst/>
          </a:prstGeom>
          <a:noFill/>
          <a:ln w="1524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321040" y="237744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Conventional signal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8321040" y="2624328"/>
            <a:ext cx="1188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may appear later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0305288" y="3218688"/>
            <a:ext cx="146304" cy="146304"/>
          </a:xfrm>
          <a:prstGeom prst="ellipse">
            <a:avLst/>
          </a:prstGeom>
          <a:solidFill>
            <a:srgbClr val="A33A3A"/>
          </a:solidFill>
          <a:ln w="12700">
            <a:solidFill>
              <a:srgbClr val="A33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10378440" y="3218688"/>
            <a:ext cx="0" cy="0"/>
          </a:xfrm>
          <a:prstGeom prst="line">
            <a:avLst/>
          </a:prstGeom>
          <a:noFill/>
          <a:ln w="15240">
            <a:solidFill>
              <a:srgbClr val="A33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784080" y="237744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A33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Failure / action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9784080" y="2624328"/>
            <a:ext cx="1188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if risk progresses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</a:t>
            </a:r>
            <a:endParaRPr lang="en-US" sz="650" dirty="0"/>
          </a:p>
        </p:txBody>
      </p:sp>
      <p:sp>
        <p:nvSpPr>
          <p:cNvPr id="21" name="Text 12">
            <a:extLst>
              <a:ext uri="{FF2B5EF4-FFF2-40B4-BE49-F238E27FC236}">
                <a16:creationId xmlns:a16="http://schemas.microsoft.com/office/drawing/2014/main" id="{2CAF2C89-80D7-1DD9-7FD6-DB9FDB87E9AC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An alert must answer: data problem, sensor problem, or asset problem?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914400" y="1600200"/>
            <a:ext cx="2971800" cy="2240280"/>
          </a:xfrm>
          <a:prstGeom prst="roundRect">
            <a:avLst>
              <a:gd name="adj" fmla="val 5306"/>
            </a:avLst>
          </a:prstGeom>
          <a:solidFill>
            <a:srgbClr val="FFFFFF"/>
          </a:solidFill>
          <a:ln w="16510">
            <a:solidFill>
              <a:srgbClr val="5965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914400" y="1600200"/>
            <a:ext cx="2971800" cy="146304"/>
          </a:xfrm>
          <a:prstGeom prst="rect">
            <a:avLst/>
          </a:prstGeom>
          <a:solidFill>
            <a:srgbClr val="596575"/>
          </a:solidFill>
          <a:ln w="12700">
            <a:solidFill>
              <a:srgbClr val="5965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78992" y="1947672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59657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Data anomaly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143000" y="2514600"/>
            <a:ext cx="251460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32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Isolated bad value, missing data, communication issue, or historian defect</a:t>
            </a:r>
            <a:endParaRPr lang="en-US" sz="1320" dirty="0"/>
          </a:p>
        </p:txBody>
      </p:sp>
      <p:sp>
        <p:nvSpPr>
          <p:cNvPr id="9" name="Shape 7"/>
          <p:cNvSpPr/>
          <p:nvPr/>
        </p:nvSpPr>
        <p:spPr>
          <a:xfrm>
            <a:off x="4572000" y="1600200"/>
            <a:ext cx="2971800" cy="2240280"/>
          </a:xfrm>
          <a:prstGeom prst="roundRect">
            <a:avLst>
              <a:gd name="adj" fmla="val 5306"/>
            </a:avLst>
          </a:prstGeom>
          <a:solidFill>
            <a:srgbClr val="FFFFFF"/>
          </a:solidFill>
          <a:ln w="16510">
            <a:solidFill>
              <a:srgbClr val="B665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572000" y="1600200"/>
            <a:ext cx="2971800" cy="146304"/>
          </a:xfrm>
          <a:prstGeom prst="rect">
            <a:avLst/>
          </a:prstGeom>
          <a:solidFill>
            <a:srgbClr val="B6652E"/>
          </a:solidFill>
          <a:ln w="12700">
            <a:solidFill>
              <a:srgbClr val="B665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36592" y="1947672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B665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Sensor issue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800600" y="2514600"/>
            <a:ext cx="251460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32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Repeated abnormality tied to one instrument or measurement channel</a:t>
            </a:r>
            <a:endParaRPr lang="en-US" sz="1320" dirty="0"/>
          </a:p>
        </p:txBody>
      </p:sp>
      <p:sp>
        <p:nvSpPr>
          <p:cNvPr id="13" name="Shape 11"/>
          <p:cNvSpPr/>
          <p:nvPr/>
        </p:nvSpPr>
        <p:spPr>
          <a:xfrm>
            <a:off x="8229600" y="1600200"/>
            <a:ext cx="2971800" cy="2240280"/>
          </a:xfrm>
          <a:prstGeom prst="roundRect">
            <a:avLst>
              <a:gd name="adj" fmla="val 5306"/>
            </a:avLst>
          </a:prstGeom>
          <a:solidFill>
            <a:srgbClr val="FFFFFF"/>
          </a:solidFill>
          <a:ln w="16510">
            <a:solidFill>
              <a:srgbClr val="A33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8229600" y="1600200"/>
            <a:ext cx="2971800" cy="146304"/>
          </a:xfrm>
          <a:prstGeom prst="rect">
            <a:avLst/>
          </a:prstGeom>
          <a:solidFill>
            <a:srgbClr val="A33A3A"/>
          </a:solidFill>
          <a:ln w="12700">
            <a:solidFill>
              <a:srgbClr val="A33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394192" y="1947672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A33A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 degradation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458200" y="2514600"/>
            <a:ext cx="251460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32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Correlated changes across equipment-relevant signals over time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1417320" y="4663440"/>
            <a:ext cx="9418320" cy="685800"/>
          </a:xfrm>
          <a:prstGeom prst="roundRect">
            <a:avLst>
              <a:gd name="adj" fmla="val 16000"/>
            </a:avLst>
          </a:prstGeom>
          <a:solidFill>
            <a:srgbClr val="10263F"/>
          </a:solidFill>
          <a:ln w="1270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618488" y="4800600"/>
            <a:ext cx="901598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operational value is not just early warning — it is knowing what kind of action is warranted.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</a:t>
            </a:r>
            <a:endParaRPr lang="en-US" sz="650" dirty="0"/>
          </a:p>
        </p:txBody>
      </p:sp>
      <p:sp>
        <p:nvSpPr>
          <p:cNvPr id="21" name="Text 12">
            <a:extLst>
              <a:ext uri="{FF2B5EF4-FFF2-40B4-BE49-F238E27FC236}">
                <a16:creationId xmlns:a16="http://schemas.microsoft.com/office/drawing/2014/main" id="{2EEEB30C-EE5C-A117-1FEC-882BE05798C9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right first test is blind validation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77240" y="1325880"/>
            <a:ext cx="5806440" cy="33832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utility provides three anonymized transformer datasets.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Any dataset may contain a failure or developing issue; only one may; none may; or all may.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True North is not told if or when any transformer failed, had abnormal DGA, or received major maintenance.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return a dated event log and classification before ground truth is revealed.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6995160" y="1508760"/>
            <a:ext cx="3886200" cy="685800"/>
          </a:xfrm>
          <a:prstGeom prst="roundRect">
            <a:avLst>
              <a:gd name="adj" fmla="val 16000"/>
            </a:avLst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196328" y="1645920"/>
            <a:ext cx="34838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Blind results are more credible than vendor claims.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812280" y="2606040"/>
            <a:ext cx="685800" cy="384048"/>
          </a:xfrm>
          <a:prstGeom prst="rect">
            <a:avLst/>
          </a:prstGeom>
          <a:solidFill>
            <a:srgbClr val="10263F"/>
          </a:solidFill>
          <a:ln w="635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858000" y="2679192"/>
            <a:ext cx="594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 Dataset</a:t>
            </a:r>
            <a:endParaRPr lang="en-US" sz="970" dirty="0"/>
          </a:p>
        </p:txBody>
      </p:sp>
      <p:sp>
        <p:nvSpPr>
          <p:cNvPr id="10" name="Shape 8"/>
          <p:cNvSpPr/>
          <p:nvPr/>
        </p:nvSpPr>
        <p:spPr>
          <a:xfrm>
            <a:off x="7498080" y="2606040"/>
            <a:ext cx="1874520" cy="384048"/>
          </a:xfrm>
          <a:prstGeom prst="rect">
            <a:avLst/>
          </a:prstGeom>
          <a:solidFill>
            <a:srgbClr val="10263F"/>
          </a:solidFill>
          <a:ln w="635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543800" y="2679192"/>
            <a:ext cx="1783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Possible truth state</a:t>
            </a:r>
            <a:endParaRPr lang="en-US" sz="970" dirty="0"/>
          </a:p>
        </p:txBody>
      </p:sp>
      <p:sp>
        <p:nvSpPr>
          <p:cNvPr id="12" name="Shape 10"/>
          <p:cNvSpPr/>
          <p:nvPr/>
        </p:nvSpPr>
        <p:spPr>
          <a:xfrm>
            <a:off x="9372600" y="2606040"/>
            <a:ext cx="1737360" cy="384048"/>
          </a:xfrm>
          <a:prstGeom prst="rect">
            <a:avLst/>
          </a:prstGeom>
          <a:solidFill>
            <a:srgbClr val="10263F"/>
          </a:solidFill>
          <a:ln w="635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418320" y="2679192"/>
            <a:ext cx="1645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TNP response</a:t>
            </a:r>
            <a:endParaRPr lang="en-US" sz="970" dirty="0"/>
          </a:p>
        </p:txBody>
      </p:sp>
      <p:sp>
        <p:nvSpPr>
          <p:cNvPr id="14" name="Shape 12"/>
          <p:cNvSpPr/>
          <p:nvPr/>
        </p:nvSpPr>
        <p:spPr>
          <a:xfrm>
            <a:off x="6812280" y="2990088"/>
            <a:ext cx="68580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858000" y="3063240"/>
            <a:ext cx="594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         A</a:t>
            </a:r>
            <a:endParaRPr lang="en-US" sz="970" dirty="0"/>
          </a:p>
        </p:txBody>
      </p:sp>
      <p:sp>
        <p:nvSpPr>
          <p:cNvPr id="16" name="Shape 14"/>
          <p:cNvSpPr/>
          <p:nvPr/>
        </p:nvSpPr>
        <p:spPr>
          <a:xfrm>
            <a:off x="7498080" y="2990088"/>
            <a:ext cx="187452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543800" y="3063240"/>
            <a:ext cx="1783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failure / no failure / data issue</a:t>
            </a:r>
            <a:endParaRPr lang="en-US" sz="970" dirty="0"/>
          </a:p>
        </p:txBody>
      </p:sp>
      <p:sp>
        <p:nvSpPr>
          <p:cNvPr id="18" name="Shape 16"/>
          <p:cNvSpPr/>
          <p:nvPr/>
        </p:nvSpPr>
        <p:spPr>
          <a:xfrm>
            <a:off x="9372600" y="2990088"/>
            <a:ext cx="173736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9418320" y="3063240"/>
            <a:ext cx="1645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dated event log</a:t>
            </a:r>
            <a:endParaRPr lang="en-US" sz="970" dirty="0"/>
          </a:p>
        </p:txBody>
      </p:sp>
      <p:sp>
        <p:nvSpPr>
          <p:cNvPr id="20" name="Shape 18"/>
          <p:cNvSpPr/>
          <p:nvPr/>
        </p:nvSpPr>
        <p:spPr>
          <a:xfrm>
            <a:off x="6812280" y="3374136"/>
            <a:ext cx="68580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858000" y="3447288"/>
            <a:ext cx="594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         B</a:t>
            </a:r>
            <a:endParaRPr lang="en-US" sz="970" dirty="0"/>
          </a:p>
        </p:txBody>
      </p:sp>
      <p:sp>
        <p:nvSpPr>
          <p:cNvPr id="22" name="Shape 20"/>
          <p:cNvSpPr/>
          <p:nvPr/>
        </p:nvSpPr>
        <p:spPr>
          <a:xfrm>
            <a:off x="7498080" y="3374136"/>
            <a:ext cx="187452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543800" y="3447288"/>
            <a:ext cx="1783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failure / no failure / data issue</a:t>
            </a:r>
            <a:endParaRPr lang="en-US" sz="970" dirty="0"/>
          </a:p>
        </p:txBody>
      </p:sp>
      <p:sp>
        <p:nvSpPr>
          <p:cNvPr id="24" name="Shape 22"/>
          <p:cNvSpPr/>
          <p:nvPr/>
        </p:nvSpPr>
        <p:spPr>
          <a:xfrm>
            <a:off x="9372600" y="3374136"/>
            <a:ext cx="173736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9418320" y="3447288"/>
            <a:ext cx="1645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dated event log</a:t>
            </a:r>
            <a:endParaRPr lang="en-US" sz="970" dirty="0"/>
          </a:p>
        </p:txBody>
      </p:sp>
      <p:sp>
        <p:nvSpPr>
          <p:cNvPr id="26" name="Shape 24"/>
          <p:cNvSpPr/>
          <p:nvPr/>
        </p:nvSpPr>
        <p:spPr>
          <a:xfrm>
            <a:off x="6812280" y="3758184"/>
            <a:ext cx="68580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858000" y="3831336"/>
            <a:ext cx="594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         C</a:t>
            </a:r>
            <a:endParaRPr lang="en-US" sz="970" dirty="0"/>
          </a:p>
        </p:txBody>
      </p:sp>
      <p:sp>
        <p:nvSpPr>
          <p:cNvPr id="28" name="Shape 26"/>
          <p:cNvSpPr/>
          <p:nvPr/>
        </p:nvSpPr>
        <p:spPr>
          <a:xfrm>
            <a:off x="7498080" y="3758184"/>
            <a:ext cx="187452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543800" y="3831336"/>
            <a:ext cx="1783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failure / no failure / data issue</a:t>
            </a:r>
            <a:endParaRPr lang="en-US" sz="970" dirty="0"/>
          </a:p>
        </p:txBody>
      </p:sp>
      <p:sp>
        <p:nvSpPr>
          <p:cNvPr id="30" name="Shape 28"/>
          <p:cNvSpPr/>
          <p:nvPr/>
        </p:nvSpPr>
        <p:spPr>
          <a:xfrm>
            <a:off x="9372600" y="3758184"/>
            <a:ext cx="1737360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9418320" y="3831336"/>
            <a:ext cx="1645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7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dated event log</a:t>
            </a:r>
            <a:endParaRPr lang="en-US" sz="970" dirty="0"/>
          </a:p>
        </p:txBody>
      </p:sp>
      <p:sp>
        <p:nvSpPr>
          <p:cNvPr id="33" name="Text 31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</a:t>
            </a:r>
            <a:endParaRPr lang="en-US" sz="650" dirty="0"/>
          </a:p>
        </p:txBody>
      </p:sp>
      <p:sp>
        <p:nvSpPr>
          <p:cNvPr id="34" name="Text 12">
            <a:extLst>
              <a:ext uri="{FF2B5EF4-FFF2-40B4-BE49-F238E27FC236}">
                <a16:creationId xmlns:a16="http://schemas.microsoft.com/office/drawing/2014/main" id="{3D85BE4C-3AB9-D425-BE2C-03ACC05D4D95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79A3A"/>
          </a:solidFill>
          <a:ln w="12700">
            <a:solidFill>
              <a:srgbClr val="C79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3474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79A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 VOLTAGE ELECTRIC TRANSFORMERS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658368"/>
            <a:ext cx="10698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02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we return before the utility reveals ground truth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31520" y="1417320"/>
            <a:ext cx="1005840" cy="402336"/>
          </a:xfrm>
          <a:prstGeom prst="rect">
            <a:avLst/>
          </a:prstGeom>
          <a:solidFill>
            <a:srgbClr val="10263F"/>
          </a:solidFill>
          <a:ln w="635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49047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    Dataset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1737360" y="1417320"/>
            <a:ext cx="2834640" cy="402336"/>
          </a:xfrm>
          <a:prstGeom prst="rect">
            <a:avLst/>
          </a:prstGeom>
          <a:solidFill>
            <a:srgbClr val="10263F"/>
          </a:solidFill>
          <a:ln w="635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783080" y="149047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Finding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572000" y="1417320"/>
            <a:ext cx="2011680" cy="402336"/>
          </a:xfrm>
          <a:prstGeom prst="rect">
            <a:avLst/>
          </a:prstGeom>
          <a:solidFill>
            <a:srgbClr val="10263F"/>
          </a:solidFill>
          <a:ln w="635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617720" y="149047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First detection date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583680" y="1417320"/>
            <a:ext cx="1371600" cy="402336"/>
          </a:xfrm>
          <a:prstGeom prst="rect">
            <a:avLst/>
          </a:prstGeom>
          <a:solidFill>
            <a:srgbClr val="10263F"/>
          </a:solidFill>
          <a:ln w="635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629400" y="149047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Confidence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955280" y="1417320"/>
            <a:ext cx="3520440" cy="402336"/>
          </a:xfrm>
          <a:prstGeom prst="rect">
            <a:avLst/>
          </a:prstGeom>
          <a:solidFill>
            <a:srgbClr val="10263F"/>
          </a:solidFill>
          <a:ln w="6350">
            <a:solidFill>
              <a:srgbClr val="1026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001000" y="1490472"/>
            <a:ext cx="3429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Classification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731520" y="1819656"/>
            <a:ext cx="10058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77240" y="189280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          A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1737360" y="1819656"/>
            <a:ext cx="28346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783080" y="189280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Developing equipment issue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572000" y="1819656"/>
            <a:ext cx="20116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617720" y="189280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YYYY-MM-DD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583680" y="1819656"/>
            <a:ext cx="137160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629400" y="1892808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7955280" y="1819656"/>
            <a:ext cx="35204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8001000" y="1892808"/>
            <a:ext cx="3429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Asset behavior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731520" y="2221992"/>
            <a:ext cx="10058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77240" y="2295144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          B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1737360" y="2221992"/>
            <a:ext cx="28346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1783080" y="2295144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actionable issue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572000" y="2221992"/>
            <a:ext cx="20116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617720" y="2295144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—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6583680" y="2221992"/>
            <a:ext cx="137160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629400" y="2295144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—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7955280" y="2221992"/>
            <a:ext cx="35204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8001000" y="2295144"/>
            <a:ext cx="3429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Normal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731520" y="2624328"/>
            <a:ext cx="10058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77240" y="269748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         C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1737360" y="2624328"/>
            <a:ext cx="28346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1783080" y="269748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Repeated sensor disturbance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572000" y="2624328"/>
            <a:ext cx="20116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4617720" y="269748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YYYY-MM-DD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6583680" y="2624328"/>
            <a:ext cx="137160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6629400" y="269748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Medium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7955280" y="2624328"/>
            <a:ext cx="35204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8001000" y="2697480"/>
            <a:ext cx="3429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Sensor / data</a:t>
            </a:r>
            <a:endParaRPr lang="en-US" sz="1050" dirty="0"/>
          </a:p>
        </p:txBody>
      </p:sp>
      <p:sp>
        <p:nvSpPr>
          <p:cNvPr id="45" name="Text 43"/>
          <p:cNvSpPr/>
          <p:nvPr/>
        </p:nvSpPr>
        <p:spPr>
          <a:xfrm>
            <a:off x="914400" y="3977640"/>
            <a:ext cx="996696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utility scores true positives, true negatives, false positives, missed known events, and lead time.</a:t>
            </a:r>
            <a:endParaRPr lang="en-US" sz="15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avoids hindsight bias and prevents the model from being tuned to known failures.</a:t>
            </a:r>
            <a:endParaRPr lang="en-US" sz="1500" dirty="0"/>
          </a:p>
          <a:p>
            <a:pPr marL="177800" indent="-177800">
              <a:spcAft>
                <a:spcPts val="300"/>
              </a:spcAft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successful test creates the evidence needed for a low-risk shadow pilot.</a:t>
            </a:r>
            <a:endParaRPr lang="en-US" sz="1500" dirty="0"/>
          </a:p>
        </p:txBody>
      </p:sp>
      <p:sp>
        <p:nvSpPr>
          <p:cNvPr id="47" name="Text 45"/>
          <p:cNvSpPr/>
          <p:nvPr/>
        </p:nvSpPr>
        <p:spPr>
          <a:xfrm>
            <a:off x="11567160" y="6519672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</a:t>
            </a:r>
            <a:endParaRPr lang="en-US" sz="650" dirty="0"/>
          </a:p>
        </p:txBody>
      </p:sp>
      <p:sp>
        <p:nvSpPr>
          <p:cNvPr id="48" name="Text 12">
            <a:extLst>
              <a:ext uri="{FF2B5EF4-FFF2-40B4-BE49-F238E27FC236}">
                <a16:creationId xmlns:a16="http://schemas.microsoft.com/office/drawing/2014/main" id="{3EB02433-7E03-9FBE-7074-6141B3DA071C}"/>
              </a:ext>
            </a:extLst>
          </p:cNvPr>
          <p:cNvSpPr/>
          <p:nvPr/>
        </p:nvSpPr>
        <p:spPr>
          <a:xfrm>
            <a:off x="502920" y="6519672"/>
            <a:ext cx="3749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5965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© 2026 True North Prognostics, LLC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1561</Words>
  <Application>Microsoft Office PowerPoint</Application>
  <PresentationFormat>Widescreen</PresentationFormat>
  <Paragraphs>240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True North Prognostics,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High-Confidence Transformer Early Warning</dc:title>
  <dc:subject>Utility-ready HV transformer predictive monitoring deck</dc:subject>
  <dc:creator>OpenAI</dc:creator>
  <cp:lastModifiedBy>Gaby Leon</cp:lastModifiedBy>
  <cp:revision>5</cp:revision>
  <dcterms:created xsi:type="dcterms:W3CDTF">2026-05-06T13:36:03Z</dcterms:created>
  <dcterms:modified xsi:type="dcterms:W3CDTF">2026-05-07T16:46:30Z</dcterms:modified>
</cp:coreProperties>
</file>