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5" r:id="rId3"/>
    <p:sldId id="312" r:id="rId4"/>
    <p:sldId id="284" r:id="rId5"/>
    <p:sldId id="330" r:id="rId6"/>
    <p:sldId id="316" r:id="rId7"/>
    <p:sldId id="317" r:id="rId8"/>
    <p:sldId id="326" r:id="rId9"/>
    <p:sldId id="332" r:id="rId10"/>
    <p:sldId id="333" r:id="rId11"/>
    <p:sldId id="338" r:id="rId12"/>
    <p:sldId id="339" r:id="rId13"/>
    <p:sldId id="336" r:id="rId14"/>
    <p:sldId id="340" r:id="rId15"/>
    <p:sldId id="341" r:id="rId16"/>
    <p:sldId id="342" r:id="rId17"/>
    <p:sldId id="343" r:id="rId18"/>
    <p:sldId id="344" r:id="rId19"/>
    <p:sldId id="345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10836275" cy="7699375"/>
  <p:notesSz cx="6858000" cy="9144000"/>
  <p:defaultTextStyle>
    <a:defPPr>
      <a:defRPr lang="en-US"/>
    </a:defPPr>
    <a:lvl1pPr marL="0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9232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8464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87695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16925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46157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75389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04620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33852" algn="l" defTabSz="5292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8" autoAdjust="0"/>
    <p:restoredTop sz="94660"/>
  </p:normalViewPr>
  <p:slideViewPr>
    <p:cSldViewPr snapToGrid="0" snapToObjects="1">
      <p:cViewPr>
        <p:scale>
          <a:sx n="115" d="100"/>
          <a:sy n="115" d="100"/>
        </p:scale>
        <p:origin x="-320" y="72"/>
      </p:cViewPr>
      <p:guideLst>
        <p:guide orient="horz" pos="2425"/>
        <p:guide pos="34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:US%20MIL%20DATA%204daags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MI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:US%20MIL%20DATA%204daags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:4daagseMI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:4daagseMI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:4daagseMI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MI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MI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MI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aelwalley1:Desktop:4daagseMI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/>
              <a:t>USA</a:t>
            </a:r>
            <a:r>
              <a:rPr lang="en-US" sz="2400" baseline="0"/>
              <a:t> 4Daagse Participation 1989 - 2018</a:t>
            </a:r>
          </a:p>
          <a:p>
            <a:pPr>
              <a:defRPr/>
            </a:pPr>
            <a:r>
              <a:rPr lang="en-US" baseline="0">
                <a:solidFill>
                  <a:schemeClr val="accent1">
                    <a:lumMod val="75000"/>
                  </a:schemeClr>
                </a:solidFill>
              </a:rPr>
              <a:t>Blue Years Military Only</a:t>
            </a:r>
          </a:p>
          <a:p>
            <a:pPr>
              <a:defRPr/>
            </a:pPr>
            <a:r>
              <a:rPr lang="en-US" baseline="0">
                <a:solidFill>
                  <a:schemeClr val="accent2">
                    <a:lumMod val="75000"/>
                  </a:schemeClr>
                </a:solidFill>
              </a:rPr>
              <a:t>Red Includes US Civilian and Military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  <c:spPr>
        <a:noFill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 Mil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2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8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cat>
            <c:numRef>
              <c:f>Sheet1!$A$2:$A$30</c:f>
              <c:numCache>
                <c:formatCode>General</c:formatCode>
                <c:ptCount val="29"/>
                <c:pt idx="0">
                  <c:v>1989.0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  <c:pt idx="20">
                  <c:v>2010.0</c:v>
                </c:pt>
                <c:pt idx="21">
                  <c:v>2011.0</c:v>
                </c:pt>
                <c:pt idx="22">
                  <c:v>2012.0</c:v>
                </c:pt>
                <c:pt idx="23">
                  <c:v>2013.0</c:v>
                </c:pt>
                <c:pt idx="24">
                  <c:v>2014.0</c:v>
                </c:pt>
                <c:pt idx="25">
                  <c:v>2015.0</c:v>
                </c:pt>
                <c:pt idx="26">
                  <c:v>2016.0</c:v>
                </c:pt>
                <c:pt idx="27">
                  <c:v>2017.0</c:v>
                </c:pt>
                <c:pt idx="28">
                  <c:v>2018.0</c:v>
                </c:pt>
              </c:numCache>
            </c:num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820.0</c:v>
                </c:pt>
                <c:pt idx="1">
                  <c:v>827.0</c:v>
                </c:pt>
                <c:pt idx="2">
                  <c:v>909.0</c:v>
                </c:pt>
                <c:pt idx="3">
                  <c:v>598.0</c:v>
                </c:pt>
                <c:pt idx="4">
                  <c:v>615.0</c:v>
                </c:pt>
                <c:pt idx="5">
                  <c:v>511.0</c:v>
                </c:pt>
                <c:pt idx="6">
                  <c:v>478.0</c:v>
                </c:pt>
                <c:pt idx="7">
                  <c:v>217.0</c:v>
                </c:pt>
                <c:pt idx="8">
                  <c:v>195.0</c:v>
                </c:pt>
                <c:pt idx="9">
                  <c:v>314.0</c:v>
                </c:pt>
                <c:pt idx="10">
                  <c:v>616.0</c:v>
                </c:pt>
                <c:pt idx="11">
                  <c:v>746.0</c:v>
                </c:pt>
                <c:pt idx="12">
                  <c:v>590.0</c:v>
                </c:pt>
                <c:pt idx="13">
                  <c:v>385.0</c:v>
                </c:pt>
                <c:pt idx="14">
                  <c:v>326.0</c:v>
                </c:pt>
                <c:pt idx="15">
                  <c:v>225.0</c:v>
                </c:pt>
                <c:pt idx="17">
                  <c:v>134.0</c:v>
                </c:pt>
                <c:pt idx="18">
                  <c:v>120.0</c:v>
                </c:pt>
                <c:pt idx="19">
                  <c:v>235.0</c:v>
                </c:pt>
                <c:pt idx="20">
                  <c:v>236.0</c:v>
                </c:pt>
                <c:pt idx="21">
                  <c:v>201.0</c:v>
                </c:pt>
                <c:pt idx="22">
                  <c:v>347.0</c:v>
                </c:pt>
                <c:pt idx="23">
                  <c:v>400.0</c:v>
                </c:pt>
                <c:pt idx="24">
                  <c:v>208.0</c:v>
                </c:pt>
                <c:pt idx="25">
                  <c:v>65.0</c:v>
                </c:pt>
                <c:pt idx="26">
                  <c:v>217.0</c:v>
                </c:pt>
                <c:pt idx="27">
                  <c:v>213.0</c:v>
                </c:pt>
                <c:pt idx="28">
                  <c:v>386.0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8987688"/>
        <c:axId val="2118565720"/>
      </c:barChart>
      <c:catAx>
        <c:axId val="211898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8565720"/>
        <c:crosses val="autoZero"/>
        <c:auto val="1"/>
        <c:lblAlgn val="ctr"/>
        <c:lblOffset val="100"/>
        <c:noMultiLvlLbl val="0"/>
      </c:catAx>
      <c:valAx>
        <c:axId val="2118565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18987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Military</a:t>
            </a:r>
            <a:r>
              <a:rPr lang="en-US" sz="2000" baseline="0" dirty="0"/>
              <a:t> Drop Rate by Country 2014 (Over 25 Starts)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Sheet1!$B$1:$N$1</c:f>
              <c:strCache>
                <c:ptCount val="13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</c:strCache>
            </c:strRef>
          </c:cat>
          <c:val>
            <c:numRef>
              <c:f>Sheet1!$B$21:$N$21</c:f>
              <c:numCache>
                <c:formatCode>0.00%</c:formatCode>
                <c:ptCount val="13"/>
                <c:pt idx="0">
                  <c:v>0.0859</c:v>
                </c:pt>
                <c:pt idx="1">
                  <c:v>0.0574</c:v>
                </c:pt>
                <c:pt idx="2">
                  <c:v>0.0065</c:v>
                </c:pt>
                <c:pt idx="3">
                  <c:v>0.015</c:v>
                </c:pt>
                <c:pt idx="4">
                  <c:v>0.059</c:v>
                </c:pt>
                <c:pt idx="5">
                  <c:v>0.0404</c:v>
                </c:pt>
                <c:pt idx="6">
                  <c:v>0.0413</c:v>
                </c:pt>
                <c:pt idx="7">
                  <c:v>0.0106</c:v>
                </c:pt>
                <c:pt idx="8">
                  <c:v>0.1442</c:v>
                </c:pt>
                <c:pt idx="9">
                  <c:v>0.0114</c:v>
                </c:pt>
                <c:pt idx="10">
                  <c:v>0.0857</c:v>
                </c:pt>
                <c:pt idx="11">
                  <c:v>0.0426</c:v>
                </c:pt>
                <c:pt idx="12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30166776"/>
        <c:axId val="2030148488"/>
      </c:barChart>
      <c:catAx>
        <c:axId val="2030166776"/>
        <c:scaling>
          <c:orientation val="minMax"/>
        </c:scaling>
        <c:delete val="0"/>
        <c:axPos val="l"/>
        <c:majorTickMark val="none"/>
        <c:minorTickMark val="none"/>
        <c:tickLblPos val="nextTo"/>
        <c:crossAx val="2030148488"/>
        <c:crosses val="autoZero"/>
        <c:auto val="1"/>
        <c:lblAlgn val="ctr"/>
        <c:lblOffset val="100"/>
        <c:noMultiLvlLbl val="0"/>
      </c:catAx>
      <c:valAx>
        <c:axId val="2030148488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2030166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/>
              <a:t>Percent</a:t>
            </a:r>
            <a:r>
              <a:rPr lang="en-US" sz="2800" baseline="0"/>
              <a:t> of Starts Not Finished</a:t>
            </a:r>
          </a:p>
          <a:p>
            <a:pPr>
              <a:defRPr/>
            </a:pPr>
            <a:r>
              <a:rPr lang="en-US" baseline="0">
                <a:solidFill>
                  <a:schemeClr val="accent1">
                    <a:lumMod val="75000"/>
                  </a:schemeClr>
                </a:solidFill>
              </a:rPr>
              <a:t>US Starts Drop Percentage ----</a:t>
            </a:r>
          </a:p>
          <a:p>
            <a:pPr>
              <a:defRPr/>
            </a:pPr>
            <a:r>
              <a:rPr lang="en-US" baseline="0">
                <a:solidFill>
                  <a:schemeClr val="accent2">
                    <a:lumMod val="75000"/>
                  </a:schemeClr>
                </a:solidFill>
              </a:rPr>
              <a:t>All Participants Drop Percentage ---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USA Drop</c:v>
                </c:pt>
              </c:strCache>
            </c:strRef>
          </c:tx>
          <c:marker>
            <c:symbol val="none"/>
          </c:marker>
          <c:cat>
            <c:numRef>
              <c:f>Sheet1!$A$2:$A$30</c:f>
              <c:numCache>
                <c:formatCode>General</c:formatCode>
                <c:ptCount val="29"/>
                <c:pt idx="0">
                  <c:v>1989.0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  <c:pt idx="20">
                  <c:v>2010.0</c:v>
                </c:pt>
                <c:pt idx="21">
                  <c:v>2011.0</c:v>
                </c:pt>
                <c:pt idx="22">
                  <c:v>2012.0</c:v>
                </c:pt>
                <c:pt idx="23">
                  <c:v>2013.0</c:v>
                </c:pt>
                <c:pt idx="24">
                  <c:v>2014.0</c:v>
                </c:pt>
                <c:pt idx="25">
                  <c:v>2015.0</c:v>
                </c:pt>
                <c:pt idx="26">
                  <c:v>2016.0</c:v>
                </c:pt>
                <c:pt idx="27">
                  <c:v>2017.0</c:v>
                </c:pt>
                <c:pt idx="28">
                  <c:v>2018.0</c:v>
                </c:pt>
              </c:numCache>
            </c:numRef>
          </c:cat>
          <c:val>
            <c:numRef>
              <c:f>Sheet1!$C$2:$C$30</c:f>
              <c:numCache>
                <c:formatCode>0.00%</c:formatCode>
                <c:ptCount val="29"/>
                <c:pt idx="0">
                  <c:v>0.018</c:v>
                </c:pt>
                <c:pt idx="1">
                  <c:v>0.025</c:v>
                </c:pt>
                <c:pt idx="2">
                  <c:v>0.026</c:v>
                </c:pt>
                <c:pt idx="3">
                  <c:v>0.025</c:v>
                </c:pt>
                <c:pt idx="4">
                  <c:v>0.075</c:v>
                </c:pt>
                <c:pt idx="5">
                  <c:v>0.106</c:v>
                </c:pt>
                <c:pt idx="6">
                  <c:v>0.006</c:v>
                </c:pt>
                <c:pt idx="7">
                  <c:v>0.03</c:v>
                </c:pt>
                <c:pt idx="8">
                  <c:v>0.123</c:v>
                </c:pt>
                <c:pt idx="9">
                  <c:v>0.15</c:v>
                </c:pt>
                <c:pt idx="10">
                  <c:v>0.149</c:v>
                </c:pt>
                <c:pt idx="11">
                  <c:v>0.117</c:v>
                </c:pt>
                <c:pt idx="12">
                  <c:v>0.33</c:v>
                </c:pt>
                <c:pt idx="13">
                  <c:v>0.3065</c:v>
                </c:pt>
                <c:pt idx="14">
                  <c:v>0.175</c:v>
                </c:pt>
                <c:pt idx="15">
                  <c:v>0.2222</c:v>
                </c:pt>
                <c:pt idx="17">
                  <c:v>0.194</c:v>
                </c:pt>
                <c:pt idx="18">
                  <c:v>0.125</c:v>
                </c:pt>
                <c:pt idx="19">
                  <c:v>0.26</c:v>
                </c:pt>
                <c:pt idx="20">
                  <c:v>0.161</c:v>
                </c:pt>
                <c:pt idx="21">
                  <c:v>0.1791</c:v>
                </c:pt>
                <c:pt idx="22">
                  <c:v>0.2709</c:v>
                </c:pt>
                <c:pt idx="23">
                  <c:v>0.16</c:v>
                </c:pt>
                <c:pt idx="24">
                  <c:v>0.1442</c:v>
                </c:pt>
                <c:pt idx="25">
                  <c:v>0.0769</c:v>
                </c:pt>
                <c:pt idx="26">
                  <c:v>0.1198</c:v>
                </c:pt>
                <c:pt idx="27">
                  <c:v>0.108</c:v>
                </c:pt>
                <c:pt idx="28">
                  <c:v>0.1554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All Drop</c:v>
                </c:pt>
              </c:strCache>
            </c:strRef>
          </c:tx>
          <c:marker>
            <c:symbol val="none"/>
          </c:marker>
          <c:cat>
            <c:numRef>
              <c:f>Sheet1!$A$2:$A$30</c:f>
              <c:numCache>
                <c:formatCode>General</c:formatCode>
                <c:ptCount val="29"/>
                <c:pt idx="0">
                  <c:v>1989.0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  <c:pt idx="20">
                  <c:v>2010.0</c:v>
                </c:pt>
                <c:pt idx="21">
                  <c:v>2011.0</c:v>
                </c:pt>
                <c:pt idx="22">
                  <c:v>2012.0</c:v>
                </c:pt>
                <c:pt idx="23">
                  <c:v>2013.0</c:v>
                </c:pt>
                <c:pt idx="24">
                  <c:v>2014.0</c:v>
                </c:pt>
                <c:pt idx="25">
                  <c:v>2015.0</c:v>
                </c:pt>
                <c:pt idx="26">
                  <c:v>2016.0</c:v>
                </c:pt>
                <c:pt idx="27">
                  <c:v>2017.0</c:v>
                </c:pt>
                <c:pt idx="28">
                  <c:v>2018.0</c:v>
                </c:pt>
              </c:numCache>
            </c:numRef>
          </c:cat>
          <c:val>
            <c:numRef>
              <c:f>Sheet1!$D$2:$D$30</c:f>
              <c:numCache>
                <c:formatCode>0.00%</c:formatCode>
                <c:ptCount val="29"/>
                <c:pt idx="0">
                  <c:v>0.089</c:v>
                </c:pt>
                <c:pt idx="1">
                  <c:v>0.086</c:v>
                </c:pt>
                <c:pt idx="2">
                  <c:v>0.1</c:v>
                </c:pt>
                <c:pt idx="3">
                  <c:v>0.078</c:v>
                </c:pt>
                <c:pt idx="4">
                  <c:v>0.086</c:v>
                </c:pt>
                <c:pt idx="5">
                  <c:v>0.098</c:v>
                </c:pt>
                <c:pt idx="6">
                  <c:v>0.095</c:v>
                </c:pt>
                <c:pt idx="7">
                  <c:v>0.101</c:v>
                </c:pt>
                <c:pt idx="8">
                  <c:v>0.093</c:v>
                </c:pt>
                <c:pt idx="9">
                  <c:v>0.1</c:v>
                </c:pt>
                <c:pt idx="10">
                  <c:v>0.108</c:v>
                </c:pt>
                <c:pt idx="11">
                  <c:v>0.104</c:v>
                </c:pt>
                <c:pt idx="12">
                  <c:v>0.0884</c:v>
                </c:pt>
                <c:pt idx="13">
                  <c:v>0.0916</c:v>
                </c:pt>
                <c:pt idx="14">
                  <c:v>0.1104</c:v>
                </c:pt>
                <c:pt idx="15">
                  <c:v>0.1154</c:v>
                </c:pt>
                <c:pt idx="17">
                  <c:v>0.0932</c:v>
                </c:pt>
                <c:pt idx="18">
                  <c:v>0.1065</c:v>
                </c:pt>
                <c:pt idx="19">
                  <c:v>0.1073</c:v>
                </c:pt>
                <c:pt idx="20">
                  <c:v>0.1011</c:v>
                </c:pt>
                <c:pt idx="21">
                  <c:v>0.1025</c:v>
                </c:pt>
                <c:pt idx="22">
                  <c:v>0.104</c:v>
                </c:pt>
                <c:pt idx="23">
                  <c:v>0.0729</c:v>
                </c:pt>
                <c:pt idx="24">
                  <c:v>0.0721</c:v>
                </c:pt>
                <c:pt idx="25">
                  <c:v>0.0607</c:v>
                </c:pt>
                <c:pt idx="26">
                  <c:v>0.0977</c:v>
                </c:pt>
                <c:pt idx="27">
                  <c:v>0.0863</c:v>
                </c:pt>
                <c:pt idx="28">
                  <c:v>0.0781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925544"/>
        <c:axId val="2118360840"/>
      </c:lineChart>
      <c:catAx>
        <c:axId val="209692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8360840"/>
        <c:crosses val="autoZero"/>
        <c:auto val="1"/>
        <c:lblAlgn val="ctr"/>
        <c:lblOffset val="100"/>
        <c:noMultiLvlLbl val="0"/>
      </c:catAx>
      <c:valAx>
        <c:axId val="2118360840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0969255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Military Starts by </a:t>
            </a:r>
            <a:r>
              <a:rPr lang="en-US" dirty="0" smtClean="0"/>
              <a:t>Major Contingency Country </a:t>
            </a:r>
            <a:r>
              <a:rPr lang="en-US" dirty="0"/>
              <a:t>2018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665054988914549"/>
          <c:y val="0.122223661976735"/>
          <c:w val="0.933494501108545"/>
          <c:h val="0.87777633802326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Sheet1!$B$1:$N$1</c:f>
              <c:strCache>
                <c:ptCount val="13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ESP</c:v>
                </c:pt>
                <c:pt idx="11">
                  <c:v>FIN</c:v>
                </c:pt>
                <c:pt idx="12">
                  <c:v>IT</c:v>
                </c:pt>
              </c:strCache>
            </c:strRef>
          </c:cat>
          <c:val>
            <c:numRef>
              <c:f>Sheet1!$B$41:$N$41</c:f>
              <c:numCache>
                <c:formatCode>General</c:formatCode>
                <c:ptCount val="13"/>
                <c:pt idx="0">
                  <c:v>1797.0</c:v>
                </c:pt>
                <c:pt idx="1">
                  <c:v>754.0</c:v>
                </c:pt>
                <c:pt idx="2">
                  <c:v>432.0</c:v>
                </c:pt>
                <c:pt idx="3">
                  <c:v>381.0</c:v>
                </c:pt>
                <c:pt idx="4">
                  <c:v>383.0</c:v>
                </c:pt>
                <c:pt idx="5">
                  <c:v>340.0</c:v>
                </c:pt>
                <c:pt idx="6">
                  <c:v>296.0</c:v>
                </c:pt>
                <c:pt idx="7">
                  <c:v>175.0</c:v>
                </c:pt>
                <c:pt idx="8">
                  <c:v>386.0</c:v>
                </c:pt>
                <c:pt idx="9">
                  <c:v>172.0</c:v>
                </c:pt>
                <c:pt idx="10">
                  <c:v>95.0</c:v>
                </c:pt>
                <c:pt idx="11">
                  <c:v>164.0</c:v>
                </c:pt>
                <c:pt idx="12">
                  <c:v>54.0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97012840"/>
        <c:axId val="2118540200"/>
      </c:barChart>
      <c:catAx>
        <c:axId val="2097012840"/>
        <c:scaling>
          <c:orientation val="minMax"/>
        </c:scaling>
        <c:delete val="0"/>
        <c:axPos val="l"/>
        <c:majorTickMark val="none"/>
        <c:minorTickMark val="none"/>
        <c:tickLblPos val="nextTo"/>
        <c:crossAx val="2118540200"/>
        <c:crosses val="autoZero"/>
        <c:auto val="1"/>
        <c:lblAlgn val="ctr"/>
        <c:lblOffset val="100"/>
        <c:noMultiLvlLbl val="0"/>
      </c:catAx>
      <c:valAx>
        <c:axId val="21185402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97012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Military</a:t>
            </a:r>
            <a:r>
              <a:rPr lang="en-US" baseline="0" dirty="0"/>
              <a:t> Drop Rate by </a:t>
            </a:r>
            <a:r>
              <a:rPr lang="en-US" baseline="0" dirty="0" smtClean="0"/>
              <a:t>Major Contingency Country 2018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Sheet1!$B$1:$M$1</c:f>
              <c:strCache>
                <c:ptCount val="12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ESP</c:v>
                </c:pt>
                <c:pt idx="11">
                  <c:v>FIN</c:v>
                </c:pt>
              </c:strCache>
            </c:strRef>
          </c:cat>
          <c:val>
            <c:numRef>
              <c:f>Sheet1!$B$44:$M$44</c:f>
              <c:numCache>
                <c:formatCode>0.00%</c:formatCode>
                <c:ptCount val="12"/>
                <c:pt idx="0">
                  <c:v>0.104062326099054</c:v>
                </c:pt>
                <c:pt idx="1">
                  <c:v>0.0928381962864721</c:v>
                </c:pt>
                <c:pt idx="2">
                  <c:v>0.025462962962963</c:v>
                </c:pt>
                <c:pt idx="3">
                  <c:v>0.0236220472440945</c:v>
                </c:pt>
                <c:pt idx="4">
                  <c:v>0.0652741514360313</c:v>
                </c:pt>
                <c:pt idx="5">
                  <c:v>0.0264705882352941</c:v>
                </c:pt>
                <c:pt idx="6">
                  <c:v>0.0236486486486486</c:v>
                </c:pt>
                <c:pt idx="7">
                  <c:v>0.0285714285714286</c:v>
                </c:pt>
                <c:pt idx="8">
                  <c:v>0.155440414507772</c:v>
                </c:pt>
                <c:pt idx="9">
                  <c:v>0.13953488372093</c:v>
                </c:pt>
                <c:pt idx="10">
                  <c:v>0.0947368421052631</c:v>
                </c:pt>
                <c:pt idx="11">
                  <c:v>0.121951219512195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4840072"/>
        <c:axId val="2125062008"/>
      </c:barChart>
      <c:catAx>
        <c:axId val="2124840072"/>
        <c:scaling>
          <c:orientation val="minMax"/>
        </c:scaling>
        <c:delete val="0"/>
        <c:axPos val="l"/>
        <c:majorTickMark val="none"/>
        <c:minorTickMark val="none"/>
        <c:tickLblPos val="nextTo"/>
        <c:crossAx val="2125062008"/>
        <c:crosses val="autoZero"/>
        <c:auto val="1"/>
        <c:lblAlgn val="ctr"/>
        <c:lblOffset val="100"/>
        <c:noMultiLvlLbl val="0"/>
      </c:catAx>
      <c:valAx>
        <c:axId val="2125062008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2124840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Military Starts by Country 2017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Sheet1!$B$1:$W$1</c:f>
              <c:strCache>
                <c:ptCount val="22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  <c:pt idx="13">
                  <c:v>IT</c:v>
                </c:pt>
                <c:pt idx="14">
                  <c:v>AUS</c:v>
                </c:pt>
                <c:pt idx="15">
                  <c:v>BE</c:v>
                </c:pt>
                <c:pt idx="16">
                  <c:v>PL</c:v>
                </c:pt>
                <c:pt idx="17">
                  <c:v>RU</c:v>
                </c:pt>
                <c:pt idx="18">
                  <c:v>CZ</c:v>
                </c:pt>
                <c:pt idx="19">
                  <c:v>IE</c:v>
                </c:pt>
                <c:pt idx="20">
                  <c:v>RO</c:v>
                </c:pt>
                <c:pt idx="21">
                  <c:v>LUX</c:v>
                </c:pt>
              </c:strCache>
            </c:strRef>
          </c:cat>
          <c:val>
            <c:numRef>
              <c:f>Sheet1!$B$34:$W$34</c:f>
              <c:numCache>
                <c:formatCode>General</c:formatCode>
                <c:ptCount val="22"/>
                <c:pt idx="0">
                  <c:v>1585.0</c:v>
                </c:pt>
                <c:pt idx="1">
                  <c:v>707.0</c:v>
                </c:pt>
                <c:pt idx="2">
                  <c:v>421.0</c:v>
                </c:pt>
                <c:pt idx="3">
                  <c:v>376.0</c:v>
                </c:pt>
                <c:pt idx="4">
                  <c:v>346.0</c:v>
                </c:pt>
                <c:pt idx="5">
                  <c:v>311.0</c:v>
                </c:pt>
                <c:pt idx="6">
                  <c:v>333.0</c:v>
                </c:pt>
                <c:pt idx="7">
                  <c:v>148.0</c:v>
                </c:pt>
                <c:pt idx="8">
                  <c:v>213.0</c:v>
                </c:pt>
                <c:pt idx="9">
                  <c:v>170.0</c:v>
                </c:pt>
                <c:pt idx="10">
                  <c:v>36.0</c:v>
                </c:pt>
                <c:pt idx="11">
                  <c:v>68.0</c:v>
                </c:pt>
                <c:pt idx="12">
                  <c:v>29.0</c:v>
                </c:pt>
                <c:pt idx="13">
                  <c:v>22.0</c:v>
                </c:pt>
                <c:pt idx="14">
                  <c:v>18.0</c:v>
                </c:pt>
                <c:pt idx="15">
                  <c:v>24.0</c:v>
                </c:pt>
                <c:pt idx="16">
                  <c:v>5.0</c:v>
                </c:pt>
                <c:pt idx="17">
                  <c:v>1.0</c:v>
                </c:pt>
                <c:pt idx="18">
                  <c:v>0.0</c:v>
                </c:pt>
                <c:pt idx="19">
                  <c:v>3.0</c:v>
                </c:pt>
                <c:pt idx="20">
                  <c:v>1.0</c:v>
                </c:pt>
                <c:pt idx="21">
                  <c:v>13.0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5012648"/>
        <c:axId val="2033134696"/>
      </c:barChart>
      <c:catAx>
        <c:axId val="2125012648"/>
        <c:scaling>
          <c:orientation val="minMax"/>
        </c:scaling>
        <c:delete val="0"/>
        <c:axPos val="l"/>
        <c:majorTickMark val="none"/>
        <c:minorTickMark val="none"/>
        <c:tickLblPos val="nextTo"/>
        <c:crossAx val="2033134696"/>
        <c:crosses val="autoZero"/>
        <c:auto val="1"/>
        <c:lblAlgn val="ctr"/>
        <c:lblOffset val="100"/>
        <c:noMultiLvlLbl val="0"/>
      </c:catAx>
      <c:valAx>
        <c:axId val="20331346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5012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Military Drop Rate by Country 2016 (Over 25 starts)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Sheet1!$B$1:$N$1</c:f>
              <c:strCache>
                <c:ptCount val="13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</c:strCache>
            </c:strRef>
          </c:cat>
          <c:val>
            <c:numRef>
              <c:f>Sheet1!$B$5:$N$5</c:f>
              <c:numCache>
                <c:formatCode>0.00%</c:formatCode>
                <c:ptCount val="13"/>
                <c:pt idx="0">
                  <c:v>0.0897</c:v>
                </c:pt>
                <c:pt idx="1">
                  <c:v>0.1385</c:v>
                </c:pt>
                <c:pt idx="2">
                  <c:v>0.0385</c:v>
                </c:pt>
                <c:pt idx="3">
                  <c:v>0.02</c:v>
                </c:pt>
                <c:pt idx="4">
                  <c:v>0.0481</c:v>
                </c:pt>
                <c:pt idx="5">
                  <c:v>0.1</c:v>
                </c:pt>
                <c:pt idx="6">
                  <c:v>0.0719</c:v>
                </c:pt>
                <c:pt idx="7">
                  <c:v>0.018</c:v>
                </c:pt>
                <c:pt idx="8">
                  <c:v>0.1198</c:v>
                </c:pt>
                <c:pt idx="9">
                  <c:v>0.0055</c:v>
                </c:pt>
                <c:pt idx="10">
                  <c:v>0.0806</c:v>
                </c:pt>
                <c:pt idx="11">
                  <c:v>0.0238</c:v>
                </c:pt>
                <c:pt idx="12">
                  <c:v>0.0769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32785448"/>
        <c:axId val="2124953880"/>
      </c:barChart>
      <c:catAx>
        <c:axId val="2032785448"/>
        <c:scaling>
          <c:orientation val="minMax"/>
        </c:scaling>
        <c:delete val="0"/>
        <c:axPos val="l"/>
        <c:majorTickMark val="none"/>
        <c:minorTickMark val="none"/>
        <c:tickLblPos val="nextTo"/>
        <c:crossAx val="2124953880"/>
        <c:crosses val="autoZero"/>
        <c:auto val="1"/>
        <c:lblAlgn val="ctr"/>
        <c:lblOffset val="100"/>
        <c:noMultiLvlLbl val="0"/>
      </c:catAx>
      <c:valAx>
        <c:axId val="2124953880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032785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Military Starts by Country 2015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Sheet1!$B$1:$V$1</c:f>
              <c:strCache>
                <c:ptCount val="21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  <c:pt idx="13">
                  <c:v>IT</c:v>
                </c:pt>
                <c:pt idx="14">
                  <c:v>AUS</c:v>
                </c:pt>
                <c:pt idx="15">
                  <c:v>BE</c:v>
                </c:pt>
                <c:pt idx="16">
                  <c:v>PL</c:v>
                </c:pt>
                <c:pt idx="17">
                  <c:v>RU</c:v>
                </c:pt>
                <c:pt idx="18">
                  <c:v>CZ</c:v>
                </c:pt>
                <c:pt idx="19">
                  <c:v>IE</c:v>
                </c:pt>
                <c:pt idx="20">
                  <c:v>RO</c:v>
                </c:pt>
              </c:strCache>
            </c:strRef>
          </c:cat>
          <c:val>
            <c:numRef>
              <c:f>Sheet1!$B$26:$V$26</c:f>
              <c:numCache>
                <c:formatCode>General</c:formatCode>
                <c:ptCount val="21"/>
                <c:pt idx="0">
                  <c:v>1540.0</c:v>
                </c:pt>
                <c:pt idx="1">
                  <c:v>770.0</c:v>
                </c:pt>
                <c:pt idx="2">
                  <c:v>445.0</c:v>
                </c:pt>
                <c:pt idx="3">
                  <c:v>356.0</c:v>
                </c:pt>
                <c:pt idx="4">
                  <c:v>391.0</c:v>
                </c:pt>
                <c:pt idx="5">
                  <c:v>303.0</c:v>
                </c:pt>
                <c:pt idx="6">
                  <c:v>233.0</c:v>
                </c:pt>
                <c:pt idx="7">
                  <c:v>191.0</c:v>
                </c:pt>
                <c:pt idx="8">
                  <c:v>65.0</c:v>
                </c:pt>
                <c:pt idx="9">
                  <c:v>170.0</c:v>
                </c:pt>
                <c:pt idx="10">
                  <c:v>27.0</c:v>
                </c:pt>
                <c:pt idx="11">
                  <c:v>62.0</c:v>
                </c:pt>
                <c:pt idx="12">
                  <c:v>26.0</c:v>
                </c:pt>
                <c:pt idx="13">
                  <c:v>18.0</c:v>
                </c:pt>
                <c:pt idx="14">
                  <c:v>0.0</c:v>
                </c:pt>
                <c:pt idx="15">
                  <c:v>16.0</c:v>
                </c:pt>
                <c:pt idx="16">
                  <c:v>3.0</c:v>
                </c:pt>
                <c:pt idx="17">
                  <c:v>3.0</c:v>
                </c:pt>
                <c:pt idx="18">
                  <c:v>7.0</c:v>
                </c:pt>
                <c:pt idx="19">
                  <c:v>0.0</c:v>
                </c:pt>
                <c:pt idx="20">
                  <c:v>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4785752"/>
        <c:axId val="2125204152"/>
      </c:barChart>
      <c:catAx>
        <c:axId val="2124785752"/>
        <c:scaling>
          <c:orientation val="minMax"/>
        </c:scaling>
        <c:delete val="0"/>
        <c:axPos val="l"/>
        <c:majorTickMark val="none"/>
        <c:minorTickMark val="none"/>
        <c:tickLblPos val="nextTo"/>
        <c:crossAx val="2125204152"/>
        <c:crosses val="autoZero"/>
        <c:auto val="1"/>
        <c:lblAlgn val="ctr"/>
        <c:lblOffset val="100"/>
        <c:noMultiLvlLbl val="0"/>
      </c:catAx>
      <c:valAx>
        <c:axId val="2125204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4785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Military Drops by Country 2015 (Over 25 starts)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Sheet1!$B$1:$N$1</c:f>
              <c:strCache>
                <c:ptCount val="13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</c:strCache>
            </c:strRef>
          </c:cat>
          <c:val>
            <c:numRef>
              <c:f>Sheet1!$B$29:$N$29</c:f>
              <c:numCache>
                <c:formatCode>0.00%</c:formatCode>
                <c:ptCount val="13"/>
                <c:pt idx="0">
                  <c:v>0.0825</c:v>
                </c:pt>
                <c:pt idx="1">
                  <c:v>0.0519</c:v>
                </c:pt>
                <c:pt idx="2">
                  <c:v>0.018</c:v>
                </c:pt>
                <c:pt idx="3">
                  <c:v>0.0309</c:v>
                </c:pt>
                <c:pt idx="4">
                  <c:v>0.046</c:v>
                </c:pt>
                <c:pt idx="5">
                  <c:v>0.0528</c:v>
                </c:pt>
                <c:pt idx="6">
                  <c:v>0.0687</c:v>
                </c:pt>
                <c:pt idx="7">
                  <c:v>0.0471</c:v>
                </c:pt>
                <c:pt idx="8">
                  <c:v>0.0769</c:v>
                </c:pt>
                <c:pt idx="9">
                  <c:v>0.0</c:v>
                </c:pt>
                <c:pt idx="10">
                  <c:v>0.0</c:v>
                </c:pt>
                <c:pt idx="11">
                  <c:v>0.0968</c:v>
                </c:pt>
                <c:pt idx="12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8505400"/>
        <c:axId val="2030150952"/>
      </c:barChart>
      <c:catAx>
        <c:axId val="2118505400"/>
        <c:scaling>
          <c:orientation val="minMax"/>
        </c:scaling>
        <c:delete val="0"/>
        <c:axPos val="l"/>
        <c:majorTickMark val="none"/>
        <c:minorTickMark val="none"/>
        <c:tickLblPos val="nextTo"/>
        <c:crossAx val="2030150952"/>
        <c:crosses val="autoZero"/>
        <c:auto val="1"/>
        <c:lblAlgn val="ctr"/>
        <c:lblOffset val="100"/>
        <c:noMultiLvlLbl val="0"/>
      </c:catAx>
      <c:valAx>
        <c:axId val="2030150952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2118505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Military Starts by Country 2014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Sheet1!$B$1:$W$1</c:f>
              <c:strCache>
                <c:ptCount val="22"/>
                <c:pt idx="0">
                  <c:v>NED</c:v>
                </c:pt>
                <c:pt idx="1">
                  <c:v>UK</c:v>
                </c:pt>
                <c:pt idx="2">
                  <c:v>DEN</c:v>
                </c:pt>
                <c:pt idx="3">
                  <c:v>GER</c:v>
                </c:pt>
                <c:pt idx="4">
                  <c:v>NOR</c:v>
                </c:pt>
                <c:pt idx="5">
                  <c:v>SWE</c:v>
                </c:pt>
                <c:pt idx="6">
                  <c:v>FRA</c:v>
                </c:pt>
                <c:pt idx="7">
                  <c:v>SWISS</c:v>
                </c:pt>
                <c:pt idx="8">
                  <c:v>USA</c:v>
                </c:pt>
                <c:pt idx="9">
                  <c:v>CDN</c:v>
                </c:pt>
                <c:pt idx="10">
                  <c:v>AT</c:v>
                </c:pt>
                <c:pt idx="11">
                  <c:v>ESP</c:v>
                </c:pt>
                <c:pt idx="12">
                  <c:v>FIN</c:v>
                </c:pt>
                <c:pt idx="13">
                  <c:v>IT</c:v>
                </c:pt>
                <c:pt idx="14">
                  <c:v>AUS</c:v>
                </c:pt>
                <c:pt idx="15">
                  <c:v>BE</c:v>
                </c:pt>
                <c:pt idx="16">
                  <c:v>PL</c:v>
                </c:pt>
                <c:pt idx="17">
                  <c:v>RU</c:v>
                </c:pt>
                <c:pt idx="18">
                  <c:v>CZ</c:v>
                </c:pt>
                <c:pt idx="19">
                  <c:v>IE</c:v>
                </c:pt>
                <c:pt idx="20">
                  <c:v>RO</c:v>
                </c:pt>
                <c:pt idx="21">
                  <c:v>LUX</c:v>
                </c:pt>
              </c:strCache>
            </c:strRef>
          </c:cat>
          <c:val>
            <c:numRef>
              <c:f>Sheet1!$B$18:$W$18</c:f>
              <c:numCache>
                <c:formatCode>General</c:formatCode>
                <c:ptCount val="22"/>
                <c:pt idx="0">
                  <c:v>1654.0</c:v>
                </c:pt>
                <c:pt idx="1">
                  <c:v>819.0</c:v>
                </c:pt>
                <c:pt idx="2">
                  <c:v>465.0</c:v>
                </c:pt>
                <c:pt idx="3">
                  <c:v>334.0</c:v>
                </c:pt>
                <c:pt idx="4">
                  <c:v>373.0</c:v>
                </c:pt>
                <c:pt idx="5">
                  <c:v>297.0</c:v>
                </c:pt>
                <c:pt idx="6">
                  <c:v>218.0</c:v>
                </c:pt>
                <c:pt idx="7">
                  <c:v>189.0</c:v>
                </c:pt>
                <c:pt idx="8">
                  <c:v>208.0</c:v>
                </c:pt>
                <c:pt idx="9">
                  <c:v>175.0</c:v>
                </c:pt>
                <c:pt idx="10">
                  <c:v>35.0</c:v>
                </c:pt>
                <c:pt idx="11">
                  <c:v>47.0</c:v>
                </c:pt>
                <c:pt idx="12">
                  <c:v>23.0</c:v>
                </c:pt>
                <c:pt idx="13">
                  <c:v>25.0</c:v>
                </c:pt>
                <c:pt idx="14">
                  <c:v>3.0</c:v>
                </c:pt>
                <c:pt idx="15">
                  <c:v>11.0</c:v>
                </c:pt>
                <c:pt idx="16">
                  <c:v>5.0</c:v>
                </c:pt>
                <c:pt idx="17">
                  <c:v>1.0</c:v>
                </c:pt>
                <c:pt idx="18">
                  <c:v>0.0</c:v>
                </c:pt>
                <c:pt idx="19">
                  <c:v>8.0</c:v>
                </c:pt>
                <c:pt idx="20">
                  <c:v>0.0</c:v>
                </c:pt>
                <c:pt idx="21">
                  <c:v>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8338232"/>
        <c:axId val="2118340760"/>
      </c:barChart>
      <c:catAx>
        <c:axId val="2118338232"/>
        <c:scaling>
          <c:orientation val="minMax"/>
        </c:scaling>
        <c:delete val="0"/>
        <c:axPos val="l"/>
        <c:majorTickMark val="none"/>
        <c:minorTickMark val="none"/>
        <c:tickLblPos val="nextTo"/>
        <c:crossAx val="2118340760"/>
        <c:crosses val="autoZero"/>
        <c:auto val="1"/>
        <c:lblAlgn val="ctr"/>
        <c:lblOffset val="100"/>
        <c:noMultiLvlLbl val="0"/>
      </c:catAx>
      <c:valAx>
        <c:axId val="2118340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8338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0371F-2E01-E24B-8169-007E019E634F}" type="datetimeFigureOut">
              <a:rPr lang="en-US" smtClean="0"/>
              <a:t>8/31/18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A25E5-162E-294F-9254-13F5F535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13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680CD-2A1B-0C47-9B90-AB1C6BDE38B1}" type="datetimeFigureOut">
              <a:rPr lang="en-US" smtClean="0"/>
              <a:t>8/31/18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685800"/>
            <a:ext cx="482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B981-3378-BF4A-A05B-E3338ACE7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90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9232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8464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87695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16925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46157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75389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04620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33852" algn="l" defTabSz="529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721" y="2391798"/>
            <a:ext cx="9210834" cy="1650375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42" y="4362979"/>
            <a:ext cx="7585393" cy="1967618"/>
          </a:xfrm>
          <a:prstGeom prst="rect">
            <a:avLst/>
          </a:prstGeom>
        </p:spPr>
        <p:txBody>
          <a:bodyPr lIns="105847" tIns="52923" rIns="105847" bIns="5292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9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8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7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6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5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20038" y="-4730"/>
            <a:ext cx="1078558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dirty="0" smtClean="0"/>
              <a:t>Slide</a:t>
            </a:r>
            <a:fld id="{E22EF6D3-8830-8448-A4CC-D4E106ABD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8334"/>
            <a:ext cx="9752648" cy="1283228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14" y="1796522"/>
            <a:ext cx="9752648" cy="5081232"/>
          </a:xfrm>
          <a:prstGeom prst="rect">
            <a:avLst/>
          </a:prstGeom>
        </p:spPr>
        <p:txBody>
          <a:bodyPr vert="eaVert" lIns="105847" tIns="52923" rIns="105847" bIns="5292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5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6299" y="308335"/>
            <a:ext cx="2438162" cy="6569420"/>
          </a:xfrm>
          <a:prstGeom prst="rect">
            <a:avLst/>
          </a:prstGeom>
        </p:spPr>
        <p:txBody>
          <a:bodyPr vert="eaVert"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16" y="308335"/>
            <a:ext cx="7133881" cy="6569420"/>
          </a:xfrm>
          <a:prstGeom prst="rect">
            <a:avLst/>
          </a:prstGeom>
        </p:spPr>
        <p:txBody>
          <a:bodyPr vert="eaVert" lIns="105847" tIns="52923" rIns="105847" bIns="5292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1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8334"/>
            <a:ext cx="9752648" cy="1283228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4" y="1796522"/>
            <a:ext cx="9752648" cy="5081232"/>
          </a:xfrm>
          <a:prstGeom prst="rect">
            <a:avLst/>
          </a:prstGeom>
        </p:spPr>
        <p:txBody>
          <a:bodyPr lIns="105847" tIns="52923" rIns="105847" bIns="5292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3182" y="7325760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1500"/>
            </a:lvl1pPr>
          </a:lstStyle>
          <a:p>
            <a:fld id="{E22EF6D3-8830-8448-A4CC-D4E106ABD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4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91" y="4947563"/>
            <a:ext cx="9210834" cy="1529181"/>
          </a:xfrm>
          <a:prstGeom prst="rect">
            <a:avLst/>
          </a:prstGeom>
        </p:spPr>
        <p:txBody>
          <a:bodyPr lIns="105847" tIns="52923" rIns="105847" bIns="52923"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991" y="3263324"/>
            <a:ext cx="9210834" cy="1684239"/>
          </a:xfrm>
          <a:prstGeom prst="rect">
            <a:avLst/>
          </a:prstGeom>
        </p:spPr>
        <p:txBody>
          <a:bodyPr lIns="105847" tIns="52923" rIns="105847" bIns="52923"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92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84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76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116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6461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1753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7046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2338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0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8334"/>
            <a:ext cx="9752648" cy="1283228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14" y="1796522"/>
            <a:ext cx="4786021" cy="5081232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441" y="1796522"/>
            <a:ext cx="4786021" cy="5081232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5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8334"/>
            <a:ext cx="9752648" cy="1283228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16" y="1723449"/>
            <a:ext cx="4787903" cy="718251"/>
          </a:xfrm>
          <a:prstGeom prst="rect">
            <a:avLst/>
          </a:prstGeom>
        </p:spPr>
        <p:txBody>
          <a:bodyPr lIns="105847" tIns="52923" rIns="105847" bIns="52923" anchor="b"/>
          <a:lstStyle>
            <a:lvl1pPr marL="0" indent="0">
              <a:buNone/>
              <a:defRPr sz="2800" b="1"/>
            </a:lvl1pPr>
            <a:lvl2pPr marL="529232" indent="0">
              <a:buNone/>
              <a:defRPr sz="2300" b="1"/>
            </a:lvl2pPr>
            <a:lvl3pPr marL="1058464" indent="0">
              <a:buNone/>
              <a:defRPr sz="2100" b="1"/>
            </a:lvl3pPr>
            <a:lvl4pPr marL="1587695" indent="0">
              <a:buNone/>
              <a:defRPr sz="1900" b="1"/>
            </a:lvl4pPr>
            <a:lvl5pPr marL="2116925" indent="0">
              <a:buNone/>
              <a:defRPr sz="1900" b="1"/>
            </a:lvl5pPr>
            <a:lvl6pPr marL="2646157" indent="0">
              <a:buNone/>
              <a:defRPr sz="1900" b="1"/>
            </a:lvl6pPr>
            <a:lvl7pPr marL="3175389" indent="0">
              <a:buNone/>
              <a:defRPr sz="1900" b="1"/>
            </a:lvl7pPr>
            <a:lvl8pPr marL="3704620" indent="0">
              <a:buNone/>
              <a:defRPr sz="1900" b="1"/>
            </a:lvl8pPr>
            <a:lvl9pPr marL="423385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16" y="2441701"/>
            <a:ext cx="4787903" cy="4436054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4678" y="1723449"/>
            <a:ext cx="4789785" cy="718251"/>
          </a:xfrm>
          <a:prstGeom prst="rect">
            <a:avLst/>
          </a:prstGeom>
        </p:spPr>
        <p:txBody>
          <a:bodyPr lIns="105847" tIns="52923" rIns="105847" bIns="52923" anchor="b"/>
          <a:lstStyle>
            <a:lvl1pPr marL="0" indent="0">
              <a:buNone/>
              <a:defRPr sz="2800" b="1"/>
            </a:lvl1pPr>
            <a:lvl2pPr marL="529232" indent="0">
              <a:buNone/>
              <a:defRPr sz="2300" b="1"/>
            </a:lvl2pPr>
            <a:lvl3pPr marL="1058464" indent="0">
              <a:buNone/>
              <a:defRPr sz="2100" b="1"/>
            </a:lvl3pPr>
            <a:lvl4pPr marL="1587695" indent="0">
              <a:buNone/>
              <a:defRPr sz="1900" b="1"/>
            </a:lvl4pPr>
            <a:lvl5pPr marL="2116925" indent="0">
              <a:buNone/>
              <a:defRPr sz="1900" b="1"/>
            </a:lvl5pPr>
            <a:lvl6pPr marL="2646157" indent="0">
              <a:buNone/>
              <a:defRPr sz="1900" b="1"/>
            </a:lvl6pPr>
            <a:lvl7pPr marL="3175389" indent="0">
              <a:buNone/>
              <a:defRPr sz="1900" b="1"/>
            </a:lvl7pPr>
            <a:lvl8pPr marL="3704620" indent="0">
              <a:buNone/>
              <a:defRPr sz="1900" b="1"/>
            </a:lvl8pPr>
            <a:lvl9pPr marL="423385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4678" y="2441701"/>
            <a:ext cx="4789785" cy="4436054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5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8334"/>
            <a:ext cx="9752648" cy="1283228"/>
          </a:xfrm>
          <a:prstGeom prst="rect">
            <a:avLst/>
          </a:prstGeom>
        </p:spPr>
        <p:txBody>
          <a:bodyPr lIns="105847" tIns="52923" rIns="105847" bIns="5292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3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0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14" y="306548"/>
            <a:ext cx="3565060" cy="1304616"/>
          </a:xfrm>
          <a:prstGeom prst="rect">
            <a:avLst/>
          </a:prstGeom>
        </p:spPr>
        <p:txBody>
          <a:bodyPr lIns="105847" tIns="52923" rIns="105847" bIns="52923"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6684" y="306552"/>
            <a:ext cx="6057779" cy="6571202"/>
          </a:xfrm>
          <a:prstGeom prst="rect">
            <a:avLst/>
          </a:prstGeom>
        </p:spPr>
        <p:txBody>
          <a:bodyPr lIns="105847" tIns="52923" rIns="105847" bIns="52923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14" y="1611167"/>
            <a:ext cx="3565060" cy="5266587"/>
          </a:xfrm>
          <a:prstGeom prst="rect">
            <a:avLst/>
          </a:prstGeom>
        </p:spPr>
        <p:txBody>
          <a:bodyPr lIns="105847" tIns="52923" rIns="105847" bIns="52923"/>
          <a:lstStyle>
            <a:lvl1pPr marL="0" indent="0">
              <a:buNone/>
              <a:defRPr sz="1500"/>
            </a:lvl1pPr>
            <a:lvl2pPr marL="529232" indent="0">
              <a:buNone/>
              <a:defRPr sz="1400"/>
            </a:lvl2pPr>
            <a:lvl3pPr marL="1058464" indent="0">
              <a:buNone/>
              <a:defRPr sz="1200"/>
            </a:lvl3pPr>
            <a:lvl4pPr marL="1587695" indent="0">
              <a:buNone/>
              <a:defRPr sz="1000"/>
            </a:lvl4pPr>
            <a:lvl5pPr marL="2116925" indent="0">
              <a:buNone/>
              <a:defRPr sz="1000"/>
            </a:lvl5pPr>
            <a:lvl6pPr marL="2646157" indent="0">
              <a:buNone/>
              <a:defRPr sz="1000"/>
            </a:lvl6pPr>
            <a:lvl7pPr marL="3175389" indent="0">
              <a:buNone/>
              <a:defRPr sz="1000"/>
            </a:lvl7pPr>
            <a:lvl8pPr marL="3704620" indent="0">
              <a:buNone/>
              <a:defRPr sz="1000"/>
            </a:lvl8pPr>
            <a:lvl9pPr marL="423385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8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988" y="5389564"/>
            <a:ext cx="6501765" cy="636268"/>
          </a:xfrm>
          <a:prstGeom prst="rect">
            <a:avLst/>
          </a:prstGeom>
        </p:spPr>
        <p:txBody>
          <a:bodyPr lIns="105847" tIns="52923" rIns="105847" bIns="52923"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3988" y="687953"/>
            <a:ext cx="6501765" cy="4619625"/>
          </a:xfrm>
          <a:prstGeom prst="rect">
            <a:avLst/>
          </a:prstGeom>
        </p:spPr>
        <p:txBody>
          <a:bodyPr lIns="105847" tIns="52923" rIns="105847" bIns="52923"/>
          <a:lstStyle>
            <a:lvl1pPr marL="0" indent="0">
              <a:buNone/>
              <a:defRPr sz="3600"/>
            </a:lvl1pPr>
            <a:lvl2pPr marL="529232" indent="0">
              <a:buNone/>
              <a:defRPr sz="3200"/>
            </a:lvl2pPr>
            <a:lvl3pPr marL="1058464" indent="0">
              <a:buNone/>
              <a:defRPr sz="2800"/>
            </a:lvl3pPr>
            <a:lvl4pPr marL="1587695" indent="0">
              <a:buNone/>
              <a:defRPr sz="2300"/>
            </a:lvl4pPr>
            <a:lvl5pPr marL="2116925" indent="0">
              <a:buNone/>
              <a:defRPr sz="2300"/>
            </a:lvl5pPr>
            <a:lvl6pPr marL="2646157" indent="0">
              <a:buNone/>
              <a:defRPr sz="2300"/>
            </a:lvl6pPr>
            <a:lvl7pPr marL="3175389" indent="0">
              <a:buNone/>
              <a:defRPr sz="2300"/>
            </a:lvl7pPr>
            <a:lvl8pPr marL="3704620" indent="0">
              <a:buNone/>
              <a:defRPr sz="2300"/>
            </a:lvl8pPr>
            <a:lvl9pPr marL="4233852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3988" y="6025832"/>
            <a:ext cx="6501765" cy="903607"/>
          </a:xfrm>
          <a:prstGeom prst="rect">
            <a:avLst/>
          </a:prstGeom>
        </p:spPr>
        <p:txBody>
          <a:bodyPr lIns="105847" tIns="52923" rIns="105847" bIns="52923"/>
          <a:lstStyle>
            <a:lvl1pPr marL="0" indent="0">
              <a:buNone/>
              <a:defRPr sz="1500"/>
            </a:lvl1pPr>
            <a:lvl2pPr marL="529232" indent="0">
              <a:buNone/>
              <a:defRPr sz="1400"/>
            </a:lvl2pPr>
            <a:lvl3pPr marL="1058464" indent="0">
              <a:buNone/>
              <a:defRPr sz="1200"/>
            </a:lvl3pPr>
            <a:lvl4pPr marL="1587695" indent="0">
              <a:buNone/>
              <a:defRPr sz="1000"/>
            </a:lvl4pPr>
            <a:lvl5pPr marL="2116925" indent="0">
              <a:buNone/>
              <a:defRPr sz="1000"/>
            </a:lvl5pPr>
            <a:lvl6pPr marL="2646157" indent="0">
              <a:buNone/>
              <a:defRPr sz="1000"/>
            </a:lvl6pPr>
            <a:lvl7pPr marL="3175389" indent="0">
              <a:buNone/>
              <a:defRPr sz="1000"/>
            </a:lvl7pPr>
            <a:lvl8pPr marL="3704620" indent="0">
              <a:buNone/>
              <a:defRPr sz="1000"/>
            </a:lvl8pPr>
            <a:lvl9pPr marL="423385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1814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02395" y="7136182"/>
            <a:ext cx="3431487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5997" y="7136182"/>
            <a:ext cx="2528464" cy="409920"/>
          </a:xfrm>
          <a:prstGeom prst="rect">
            <a:avLst/>
          </a:prstGeom>
        </p:spPr>
        <p:txBody>
          <a:bodyPr lIns="105847" tIns="52923" rIns="105847" bIns="52923"/>
          <a:lstStyle/>
          <a:p>
            <a:fld id="{E22EF6D3-8830-8448-A4CC-D4E106AB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2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00367" y="7441000"/>
            <a:ext cx="2935908" cy="414656"/>
          </a:xfrm>
          <a:prstGeom prst="rect">
            <a:avLst/>
          </a:prstGeom>
          <a:noFill/>
        </p:spPr>
        <p:txBody>
          <a:bodyPr wrap="square" lIns="105847" tIns="52923" rIns="105847" bIns="52923" rtlCol="0">
            <a:spAutoFit/>
          </a:bodyPr>
          <a:lstStyle/>
          <a:p>
            <a:r>
              <a:rPr 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+31</a:t>
            </a:r>
            <a:r>
              <a:rPr lang="en-US" sz="10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(0)61185 9904</a:t>
            </a:r>
            <a:r>
              <a:rPr 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sz="1000" b="1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michaelw@9400group.com</a:t>
            </a:r>
          </a:p>
          <a:p>
            <a:endParaRPr lang="en-US" sz="1000" dirty="0"/>
          </a:p>
        </p:txBody>
      </p:sp>
      <p:cxnSp>
        <p:nvCxnSpPr>
          <p:cNvPr id="3" name="Straight Connector 2"/>
          <p:cNvCxnSpPr/>
          <p:nvPr userDrawn="1"/>
        </p:nvCxnSpPr>
        <p:spPr>
          <a:xfrm flipV="1">
            <a:off x="-145314" y="1111146"/>
            <a:ext cx="11168422" cy="19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64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29232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924" indent="-396924" algn="l" defTabSz="52923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60001" indent="-330769" algn="l" defTabSz="529232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23079" indent="-264615" algn="l" defTabSz="529232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2310" indent="-264615" algn="l" defTabSz="529232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81541" indent="-264615" algn="l" defTabSz="529232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0773" indent="-264615" algn="l" defTabSz="529232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0005" indent="-264615" algn="l" defTabSz="529232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9237" indent="-264615" algn="l" defTabSz="529232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8467" indent="-264615" algn="l" defTabSz="529232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9232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8464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7695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6925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6157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5389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04620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33852" algn="l" defTabSz="5292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18" y="233400"/>
            <a:ext cx="9413135" cy="26598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3200" b="1" dirty="0" smtClean="0">
                <a:solidFill>
                  <a:srgbClr val="800000"/>
                </a:solidFill>
              </a:rPr>
              <a:t>July 17 </a:t>
            </a:r>
            <a:r>
              <a:rPr lang="mr-IN" sz="3200" b="1" dirty="0" smtClean="0">
                <a:solidFill>
                  <a:srgbClr val="800000"/>
                </a:solidFill>
              </a:rPr>
              <a:t>–</a:t>
            </a:r>
            <a:r>
              <a:rPr lang="en-US" sz="3200" b="1" dirty="0" smtClean="0">
                <a:solidFill>
                  <a:srgbClr val="800000"/>
                </a:solidFill>
              </a:rPr>
              <a:t> 20  2018</a:t>
            </a:r>
            <a:br>
              <a:rPr lang="en-US" sz="3200" b="1" dirty="0" smtClean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FF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33" y="7210755"/>
            <a:ext cx="3390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All photographs used in this presentation were taken during 2016 and 2017 Nijmegen 4Daagse.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4160252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22358"/>
            <a:ext cx="9413135" cy="2659816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March</a:t>
            </a:r>
            <a:endParaRPr lang="en-US" sz="3200" b="1" dirty="0" smtClean="0">
              <a:solidFill>
                <a:srgbClr val="800000"/>
              </a:solidFill>
            </a:endParaRPr>
          </a:p>
          <a:p>
            <a:endParaRPr lang="en-US" sz="3200" b="1" dirty="0">
              <a:solidFill>
                <a:srgbClr val="800000"/>
              </a:solidFill>
            </a:endParaRPr>
          </a:p>
          <a:p>
            <a:endParaRPr lang="en-US" sz="3200" b="1" dirty="0" smtClean="0">
              <a:solidFill>
                <a:srgbClr val="8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3290" y="2495602"/>
            <a:ext cx="35338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800000"/>
                </a:solidFill>
              </a:rPr>
              <a:t>Note:	2006 March Cancelled due to Extreme Heat</a:t>
            </a:r>
          </a:p>
          <a:p>
            <a:r>
              <a:rPr lang="en-US" sz="900" dirty="0">
                <a:solidFill>
                  <a:srgbClr val="800000"/>
                </a:solidFill>
              </a:rPr>
              <a:t>	</a:t>
            </a:r>
            <a:r>
              <a:rPr lang="en-US" sz="900" dirty="0" smtClean="0">
                <a:solidFill>
                  <a:srgbClr val="800000"/>
                </a:solidFill>
              </a:rPr>
              <a:t>1990 Data Unavailable</a:t>
            </a:r>
          </a:p>
          <a:p>
            <a:endParaRPr lang="en-US" sz="900" dirty="0">
              <a:solidFill>
                <a:srgbClr val="800000"/>
              </a:solidFill>
            </a:endParaRPr>
          </a:p>
          <a:p>
            <a:r>
              <a:rPr lang="en-US" sz="900" dirty="0" smtClean="0">
                <a:solidFill>
                  <a:srgbClr val="800000"/>
                </a:solidFill>
              </a:rPr>
              <a:t>Source:  	4Daagse Data Records and Media Releases</a:t>
            </a:r>
          </a:p>
          <a:p>
            <a:r>
              <a:rPr lang="en-US" sz="900" dirty="0">
                <a:solidFill>
                  <a:srgbClr val="800000"/>
                </a:solidFill>
              </a:rPr>
              <a:t>	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974301"/>
              </p:ext>
            </p:extLst>
          </p:nvPr>
        </p:nvGraphicFramePr>
        <p:xfrm>
          <a:off x="89937" y="993284"/>
          <a:ext cx="10655230" cy="619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656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3" name="TextBox 2"/>
          <p:cNvSpPr txBox="1"/>
          <p:nvPr/>
        </p:nvSpPr>
        <p:spPr>
          <a:xfrm>
            <a:off x="4659538" y="3399337"/>
            <a:ext cx="5301553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USA 4.41% of Military Representation 2017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503275"/>
              </p:ext>
            </p:extLst>
          </p:nvPr>
        </p:nvGraphicFramePr>
        <p:xfrm>
          <a:off x="230798" y="1236759"/>
          <a:ext cx="10402824" cy="608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59538" y="3814835"/>
            <a:ext cx="5301553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USA 7.54% of Military Representation 2018</a:t>
            </a:r>
          </a:p>
        </p:txBody>
      </p:sp>
    </p:spTree>
    <p:extLst>
      <p:ext uri="{BB962C8B-B14F-4D97-AF65-F5344CB8AC3E}">
        <p14:creationId xmlns:p14="http://schemas.microsoft.com/office/powerpoint/2010/main" val="8215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8" name="TextBox 7"/>
          <p:cNvSpPr txBox="1"/>
          <p:nvPr/>
        </p:nvSpPr>
        <p:spPr>
          <a:xfrm>
            <a:off x="7321733" y="4052593"/>
            <a:ext cx="325778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15.54%</a:t>
            </a:r>
            <a:r>
              <a:rPr lang="en-US" sz="1800" dirty="0" smtClean="0"/>
              <a:t> U.S.A. Drop Rate</a:t>
            </a:r>
          </a:p>
          <a:p>
            <a:endParaRPr lang="en-US" sz="1800" dirty="0"/>
          </a:p>
          <a:p>
            <a:r>
              <a:rPr lang="en-US" sz="1800" dirty="0" smtClean="0"/>
              <a:t>8.34%  Total Military Drop Rate</a:t>
            </a:r>
          </a:p>
          <a:p>
            <a:endParaRPr lang="en-US" sz="1800" dirty="0"/>
          </a:p>
          <a:p>
            <a:r>
              <a:rPr lang="en-US" sz="1800" dirty="0" smtClean="0"/>
              <a:t>7.81%  All Drops (</a:t>
            </a:r>
            <a:r>
              <a:rPr lang="en-US" sz="1800" dirty="0" err="1" smtClean="0"/>
              <a:t>Civ</a:t>
            </a:r>
            <a:r>
              <a:rPr lang="en-US" sz="1800" dirty="0" smtClean="0"/>
              <a:t> &amp; Mil)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102532"/>
              </p:ext>
            </p:extLst>
          </p:nvPr>
        </p:nvGraphicFramePr>
        <p:xfrm>
          <a:off x="165650" y="1280929"/>
          <a:ext cx="10413866" cy="612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978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3" name="TextBox 2"/>
          <p:cNvSpPr txBox="1"/>
          <p:nvPr/>
        </p:nvSpPr>
        <p:spPr>
          <a:xfrm>
            <a:off x="4350325" y="1798176"/>
            <a:ext cx="1965714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USA 4.41% of Military Representation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686904"/>
              </p:ext>
            </p:extLst>
          </p:nvPr>
        </p:nvGraphicFramePr>
        <p:xfrm>
          <a:off x="611893" y="1234265"/>
          <a:ext cx="8883650" cy="598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6150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912723"/>
              </p:ext>
            </p:extLst>
          </p:nvPr>
        </p:nvGraphicFramePr>
        <p:xfrm>
          <a:off x="397560" y="1391354"/>
          <a:ext cx="10071524" cy="5934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8" name="TextBox 7"/>
          <p:cNvSpPr txBox="1"/>
          <p:nvPr/>
        </p:nvSpPr>
        <p:spPr>
          <a:xfrm>
            <a:off x="7321733" y="4052593"/>
            <a:ext cx="325778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11.98%</a:t>
            </a:r>
            <a:r>
              <a:rPr lang="en-US" sz="1800" dirty="0" smtClean="0"/>
              <a:t> U.S.A. Drop Rate</a:t>
            </a:r>
          </a:p>
          <a:p>
            <a:endParaRPr lang="en-US" sz="1800" dirty="0"/>
          </a:p>
          <a:p>
            <a:r>
              <a:rPr lang="en-US" sz="1800" dirty="0" smtClean="0"/>
              <a:t>7.52%  Total Military Drop Rate</a:t>
            </a:r>
          </a:p>
          <a:p>
            <a:endParaRPr lang="en-US" sz="1800" dirty="0"/>
          </a:p>
          <a:p>
            <a:r>
              <a:rPr lang="en-US" sz="1800" dirty="0" smtClean="0"/>
              <a:t>9.77%  All Drops (</a:t>
            </a:r>
            <a:r>
              <a:rPr lang="en-US" sz="1800" dirty="0" err="1" smtClean="0"/>
              <a:t>Civ</a:t>
            </a:r>
            <a:r>
              <a:rPr lang="en-US" sz="1800" dirty="0" smtClean="0"/>
              <a:t> &amp; Mil)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743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373876"/>
              </p:ext>
            </p:extLst>
          </p:nvPr>
        </p:nvGraphicFramePr>
        <p:xfrm>
          <a:off x="538824" y="1370774"/>
          <a:ext cx="9588716" cy="5954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50325" y="1987648"/>
            <a:ext cx="1965714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USA 1.40% of Military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0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395360"/>
              </p:ext>
            </p:extLst>
          </p:nvPr>
        </p:nvGraphicFramePr>
        <p:xfrm>
          <a:off x="441734" y="1402396"/>
          <a:ext cx="10038393" cy="592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8" name="TextBox 7"/>
          <p:cNvSpPr txBox="1"/>
          <p:nvPr/>
        </p:nvSpPr>
        <p:spPr>
          <a:xfrm>
            <a:off x="7321733" y="4052593"/>
            <a:ext cx="325778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7.69%</a:t>
            </a:r>
            <a:r>
              <a:rPr lang="en-US" sz="1800" dirty="0" smtClean="0"/>
              <a:t> U.S.A. Drop Rate</a:t>
            </a:r>
          </a:p>
          <a:p>
            <a:endParaRPr lang="en-US" sz="1800" dirty="0"/>
          </a:p>
          <a:p>
            <a:r>
              <a:rPr lang="en-US" sz="1800" dirty="0" smtClean="0"/>
              <a:t>5.61%  Total Military Drop Rate</a:t>
            </a:r>
          </a:p>
          <a:p>
            <a:endParaRPr lang="en-US" sz="1800" dirty="0"/>
          </a:p>
          <a:p>
            <a:r>
              <a:rPr lang="en-US" sz="1800" dirty="0" smtClean="0"/>
              <a:t>6.07%  All Drops (</a:t>
            </a:r>
            <a:r>
              <a:rPr lang="en-US" sz="1800" dirty="0" err="1" smtClean="0"/>
              <a:t>Civ</a:t>
            </a:r>
            <a:r>
              <a:rPr lang="en-US" sz="1800" dirty="0" smtClean="0"/>
              <a:t> &amp; Mil)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288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642807"/>
              </p:ext>
            </p:extLst>
          </p:nvPr>
        </p:nvGraphicFramePr>
        <p:xfrm>
          <a:off x="496951" y="1369268"/>
          <a:ext cx="9994220" cy="586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0325" y="1899308"/>
            <a:ext cx="1965714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USA 4.65% of Military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1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777345"/>
              </p:ext>
            </p:extLst>
          </p:nvPr>
        </p:nvGraphicFramePr>
        <p:xfrm>
          <a:off x="298235" y="1269886"/>
          <a:ext cx="10281281" cy="605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endParaRPr lang="en-US" sz="2300" dirty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7" name="TextBox 6"/>
          <p:cNvSpPr txBox="1"/>
          <p:nvPr/>
        </p:nvSpPr>
        <p:spPr>
          <a:xfrm>
            <a:off x="7321733" y="4052593"/>
            <a:ext cx="325778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14.42%</a:t>
            </a:r>
            <a:r>
              <a:rPr lang="en-US" sz="1800" dirty="0" smtClean="0"/>
              <a:t> U.S.A. Drop Rate</a:t>
            </a:r>
          </a:p>
          <a:p>
            <a:endParaRPr lang="en-US" sz="1800" dirty="0"/>
          </a:p>
          <a:p>
            <a:r>
              <a:rPr lang="en-US" sz="1800" dirty="0" smtClean="0"/>
              <a:t>5.55%  Total Military Drop Rate</a:t>
            </a:r>
          </a:p>
          <a:p>
            <a:endParaRPr lang="en-US" sz="1800" dirty="0"/>
          </a:p>
          <a:p>
            <a:r>
              <a:rPr lang="en-US" sz="1800" dirty="0"/>
              <a:t>7.21</a:t>
            </a:r>
            <a:r>
              <a:rPr lang="en-US" sz="1800" dirty="0" smtClean="0"/>
              <a:t>%  All Drops (</a:t>
            </a:r>
            <a:r>
              <a:rPr lang="en-US" sz="1800" dirty="0" err="1" smtClean="0"/>
              <a:t>Civ</a:t>
            </a:r>
            <a:r>
              <a:rPr lang="en-US" sz="1800" dirty="0" smtClean="0"/>
              <a:t> &amp; Mil)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9060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18" y="233400"/>
            <a:ext cx="9413135" cy="26598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3200" b="1" dirty="0" smtClean="0">
                <a:solidFill>
                  <a:srgbClr val="800000"/>
                </a:solidFill>
              </a:rPr>
              <a:t>July 18 </a:t>
            </a:r>
            <a:r>
              <a:rPr lang="mr-IN" sz="3200" b="1" dirty="0" smtClean="0">
                <a:solidFill>
                  <a:srgbClr val="800000"/>
                </a:solidFill>
              </a:rPr>
              <a:t>–</a:t>
            </a:r>
            <a:r>
              <a:rPr lang="en-US" sz="3200" b="1" dirty="0" smtClean="0">
                <a:solidFill>
                  <a:srgbClr val="800000"/>
                </a:solidFill>
              </a:rPr>
              <a:t> 21  2017</a:t>
            </a:r>
            <a:r>
              <a:rPr lang="en-US" sz="3200" b="1" dirty="0">
                <a:solidFill>
                  <a:srgbClr val="800000"/>
                </a:solidFill>
              </a:rPr>
              <a:t/>
            </a:r>
            <a:br>
              <a:rPr lang="en-US" sz="3200" b="1" dirty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9133" y="3169226"/>
            <a:ext cx="40197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History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Participation Data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Goals</a:t>
            </a:r>
          </a:p>
          <a:p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Command Support Requested</a:t>
            </a:r>
          </a:p>
          <a:p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6696220" y="4208747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8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18" y="233400"/>
            <a:ext cx="9413135" cy="26598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3200" b="1" dirty="0">
                <a:solidFill>
                  <a:srgbClr val="800000"/>
                </a:solidFill>
              </a:rPr>
              <a:t>July 17 </a:t>
            </a:r>
            <a:r>
              <a:rPr lang="mr-IN" sz="3200" b="1" dirty="0">
                <a:solidFill>
                  <a:srgbClr val="800000"/>
                </a:solidFill>
              </a:rPr>
              <a:t>–</a:t>
            </a:r>
            <a:r>
              <a:rPr lang="en-US" sz="3200" b="1" dirty="0">
                <a:solidFill>
                  <a:srgbClr val="800000"/>
                </a:solidFill>
              </a:rPr>
              <a:t> 20  2018</a:t>
            </a:r>
            <a:br>
              <a:rPr lang="en-US" sz="3200" b="1" dirty="0">
                <a:solidFill>
                  <a:srgbClr val="800000"/>
                </a:solidFill>
              </a:rPr>
            </a:br>
            <a:r>
              <a:rPr lang="en-US" sz="3200" b="1" dirty="0">
                <a:solidFill>
                  <a:srgbClr val="800000"/>
                </a:solidFill>
              </a:rPr>
              <a:t/>
            </a:r>
            <a:br>
              <a:rPr lang="en-US" sz="3200" b="1" dirty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9133" y="3169226"/>
            <a:ext cx="40197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History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Participation Data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Goals</a:t>
            </a:r>
          </a:p>
          <a:p>
            <a:endParaRPr lang="en-US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6696220" y="2938917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5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b="1" dirty="0" smtClean="0">
                <a:solidFill>
                  <a:srgbClr val="800000"/>
                </a:solidFill>
              </a:rPr>
              <a:t> “Ruck </a:t>
            </a:r>
            <a:r>
              <a:rPr lang="en-US" sz="2300" b="1" dirty="0" err="1" smtClean="0">
                <a:solidFill>
                  <a:srgbClr val="800000"/>
                </a:solidFill>
              </a:rPr>
              <a:t>Ya</a:t>
            </a:r>
            <a:r>
              <a:rPr lang="en-US" sz="2300" b="1" dirty="0" smtClean="0">
                <a:solidFill>
                  <a:srgbClr val="800000"/>
                </a:solidFill>
              </a:rPr>
              <a:t>!”</a:t>
            </a:r>
            <a:endParaRPr lang="en-US" sz="2800" b="1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6" name="Rectangle 5"/>
          <p:cNvSpPr/>
          <p:nvPr/>
        </p:nvSpPr>
        <p:spPr>
          <a:xfrm>
            <a:off x="1506919" y="3277602"/>
            <a:ext cx="7932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Target: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92% completion rate 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41316" y="1806828"/>
            <a:ext cx="9081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Target: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400 Military Participants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4957" y="4887546"/>
            <a:ext cx="8052455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Target: 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 Military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to 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xceed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verage participant completion rate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891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Support Considerations</a:t>
            </a: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081232"/>
          </a:xfrm>
        </p:spPr>
        <p:txBody>
          <a:bodyPr/>
          <a:lstStyle/>
          <a:p>
            <a:pPr lvl="2">
              <a:buSzPct val="100000"/>
              <a:buBlip>
                <a:blip r:embed="rId2"/>
              </a:buBlip>
            </a:pPr>
            <a:r>
              <a:rPr lang="en-US" sz="2100" dirty="0" smtClean="0"/>
              <a:t>Website </a:t>
            </a:r>
            <a:endParaRPr lang="en-US" sz="2100" dirty="0" smtClean="0"/>
          </a:p>
          <a:p>
            <a:pPr marL="1587695" lvl="3" indent="0">
              <a:buSzPct val="100000"/>
              <a:buNone/>
            </a:pPr>
            <a:r>
              <a:rPr lang="en-US" sz="1600" dirty="0" smtClean="0"/>
              <a:t>Should be built and maintained for US Military Participants to register and </a:t>
            </a:r>
            <a:r>
              <a:rPr lang="en-US" sz="1600" dirty="0" smtClean="0"/>
              <a:t>gather / post information</a:t>
            </a:r>
            <a:endParaRPr lang="en-US" sz="1600" dirty="0" smtClean="0"/>
          </a:p>
          <a:p>
            <a:pPr marL="1587695" lvl="3" indent="0">
              <a:buSzPct val="100000"/>
              <a:buNone/>
            </a:pPr>
            <a:endParaRPr lang="en-US" sz="1200" dirty="0"/>
          </a:p>
          <a:p>
            <a:pPr lvl="2">
              <a:buSzPct val="100000"/>
              <a:buBlip>
                <a:blip r:embed="rId2"/>
              </a:buBlip>
            </a:pPr>
            <a:r>
              <a:rPr lang="en-US" sz="2100" dirty="0" smtClean="0"/>
              <a:t>Patches, Ribbons, Awards</a:t>
            </a:r>
            <a:endParaRPr lang="en-US" sz="21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USA </a:t>
            </a:r>
            <a:r>
              <a:rPr lang="en-US" sz="1600" dirty="0" smtClean="0"/>
              <a:t>Forces Nijmegen </a:t>
            </a:r>
            <a:r>
              <a:rPr lang="en-US" sz="1600" dirty="0" smtClean="0"/>
              <a:t>Patch should be available for purchase to all U.S. march and support personnel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March </a:t>
            </a:r>
            <a:r>
              <a:rPr lang="en-US" sz="1600" dirty="0" smtClean="0"/>
              <a:t>Ribbon </a:t>
            </a:r>
            <a:r>
              <a:rPr lang="en-US" sz="1600" dirty="0" smtClean="0"/>
              <a:t>should be available for purchase </a:t>
            </a:r>
            <a:r>
              <a:rPr lang="en-US" sz="1600" dirty="0" smtClean="0"/>
              <a:t>on K</a:t>
            </a:r>
            <a:r>
              <a:rPr lang="en-US" sz="1600" dirty="0" smtClean="0"/>
              <a:t>amp </a:t>
            </a:r>
            <a:r>
              <a:rPr lang="en-US" sz="1600" dirty="0" err="1" smtClean="0"/>
              <a:t>Heumensoord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All support and medical staff should receive Commendation </a:t>
            </a:r>
            <a:r>
              <a:rPr lang="en-US" sz="1600" dirty="0" smtClean="0"/>
              <a:t>letter from command / Embassy staff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A letter of completion/certificate</a:t>
            </a:r>
            <a:r>
              <a:rPr lang="en-US" sz="1600" dirty="0" smtClean="0"/>
              <a:t> with marcher full name </a:t>
            </a:r>
            <a:r>
              <a:rPr lang="en-US" sz="1600" dirty="0" smtClean="0"/>
              <a:t>should be issued authorizing marchers the right to wear </a:t>
            </a:r>
            <a:r>
              <a:rPr lang="en-US" sz="1600" dirty="0"/>
              <a:t>the </a:t>
            </a:r>
            <a:r>
              <a:rPr lang="en-US" sz="1600" dirty="0" smtClean="0"/>
              <a:t>ribbon (Internal document signed </a:t>
            </a:r>
            <a:r>
              <a:rPr lang="en-US" sz="1600" dirty="0"/>
              <a:t>by U.S. Embassy Army Attaché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endParaRPr lang="en-US" sz="1100" dirty="0"/>
          </a:p>
          <a:p>
            <a:pPr lvl="2">
              <a:buSzPct val="100000"/>
              <a:buBlip>
                <a:blip r:embed="rId2"/>
              </a:buBlip>
            </a:pPr>
            <a:r>
              <a:rPr lang="en-US" sz="2100" dirty="0" smtClean="0"/>
              <a:t>Tee Shirts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“</a:t>
            </a:r>
            <a:r>
              <a:rPr lang="en-US" sz="1600" dirty="0" smtClean="0"/>
              <a:t>USA </a:t>
            </a:r>
            <a:r>
              <a:rPr lang="en-US" sz="1600" dirty="0" smtClean="0"/>
              <a:t>2019 </a:t>
            </a:r>
            <a:r>
              <a:rPr lang="en-US" sz="1600" dirty="0" smtClean="0"/>
              <a:t>Nijmegen 4daagse” branded tee-</a:t>
            </a:r>
            <a:r>
              <a:rPr lang="en-US" sz="1600" dirty="0" smtClean="0"/>
              <a:t>shirt should be available for purchase at U.S. admin shack.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Military from other nations should also be able to purchase on a availability basis.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marL="1058464" lvl="2" indent="0">
              <a:buSzPct val="100000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012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18" y="233400"/>
            <a:ext cx="9413135" cy="26598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3200" b="1" dirty="0" smtClean="0">
                <a:solidFill>
                  <a:srgbClr val="800000"/>
                </a:solidFill>
              </a:rPr>
              <a:t>July 18 </a:t>
            </a:r>
            <a:r>
              <a:rPr lang="mr-IN" sz="3200" b="1" dirty="0" smtClean="0">
                <a:solidFill>
                  <a:srgbClr val="800000"/>
                </a:solidFill>
              </a:rPr>
              <a:t>–</a:t>
            </a:r>
            <a:r>
              <a:rPr lang="en-US" sz="3200" b="1" dirty="0" smtClean="0">
                <a:solidFill>
                  <a:srgbClr val="800000"/>
                </a:solidFill>
              </a:rPr>
              <a:t> 21  2017</a:t>
            </a:r>
            <a:r>
              <a:rPr lang="en-US" sz="3200" b="1" dirty="0">
                <a:solidFill>
                  <a:srgbClr val="800000"/>
                </a:solidFill>
              </a:rPr>
              <a:t/>
            </a:r>
            <a:br>
              <a:rPr lang="en-US" sz="3200" b="1" dirty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9133" y="3169226"/>
            <a:ext cx="40197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History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Participation Data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Goals</a:t>
            </a:r>
          </a:p>
          <a:p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Command Support Requested</a:t>
            </a:r>
          </a:p>
          <a:p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6696220" y="4849183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9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b="1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Building Stronger Forces</a:t>
            </a:r>
            <a:endParaRPr lang="en-US" sz="2300" b="1" dirty="0" smtClean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081232"/>
          </a:xfrm>
        </p:spPr>
        <p:txBody>
          <a:bodyPr/>
          <a:lstStyle/>
          <a:p>
            <a:pPr lvl="2">
              <a:buSzPct val="100000"/>
              <a:buBlip>
                <a:blip r:embed="rId2"/>
              </a:buBlip>
            </a:pPr>
            <a:r>
              <a:rPr lang="en-US" sz="2000" dirty="0" smtClean="0"/>
              <a:t>Military Benefits from March and Kamp </a:t>
            </a:r>
            <a:r>
              <a:rPr lang="en-US" sz="2000" dirty="0" err="1" smtClean="0"/>
              <a:t>Heumensoord</a:t>
            </a:r>
            <a:r>
              <a:rPr lang="en-US" sz="2000" dirty="0" smtClean="0"/>
              <a:t> </a:t>
            </a:r>
            <a:r>
              <a:rPr lang="en-US" sz="2000" dirty="0" smtClean="0"/>
              <a:t>participation</a:t>
            </a:r>
          </a:p>
          <a:p>
            <a:pPr lvl="2">
              <a:buSzPct val="100000"/>
              <a:buBlip>
                <a:blip r:embed="rId2"/>
              </a:buBlip>
            </a:pPr>
            <a:endParaRPr lang="en-US" sz="20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Improved physical </a:t>
            </a:r>
            <a:r>
              <a:rPr lang="en-US" sz="1600" dirty="0"/>
              <a:t>fitness / Long distance mobility fitness </a:t>
            </a:r>
            <a:r>
              <a:rPr lang="en-US" sz="1600" dirty="0" smtClean="0"/>
              <a:t>knowledge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Strong Esprit de Corps (all marchers are voluntary</a:t>
            </a:r>
            <a:r>
              <a:rPr lang="en-US" sz="1600" dirty="0" smtClean="0"/>
              <a:t>)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/>
              <a:t>Intra </a:t>
            </a:r>
            <a:r>
              <a:rPr lang="en-US" sz="1600" dirty="0" smtClean="0"/>
              <a:t>branch </a:t>
            </a:r>
            <a:r>
              <a:rPr lang="en-US" sz="1600" dirty="0"/>
              <a:t>relations Army / Navy / Air Force / </a:t>
            </a:r>
            <a:r>
              <a:rPr lang="en-US" sz="1600" dirty="0" smtClean="0"/>
              <a:t>Marines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Strong </a:t>
            </a:r>
            <a:r>
              <a:rPr lang="en-US" sz="1600" dirty="0"/>
              <a:t>t</a:t>
            </a:r>
            <a:r>
              <a:rPr lang="en-US" sz="1600" dirty="0" smtClean="0"/>
              <a:t>eamwork </a:t>
            </a:r>
            <a:r>
              <a:rPr lang="en-US" sz="1600" dirty="0" smtClean="0"/>
              <a:t>building exercise with units </a:t>
            </a:r>
            <a:r>
              <a:rPr lang="en-US" sz="1600" dirty="0" smtClean="0"/>
              <a:t>participating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Multi National military </a:t>
            </a:r>
            <a:r>
              <a:rPr lang="en-US" sz="1600" dirty="0" smtClean="0"/>
              <a:t>relations, ability to establish strong cross-national military contacts 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Multi-national field </a:t>
            </a:r>
            <a:r>
              <a:rPr lang="en-US" sz="1600" dirty="0" smtClean="0"/>
              <a:t>medical </a:t>
            </a:r>
            <a:r>
              <a:rPr lang="en-US" sz="1600" dirty="0"/>
              <a:t>f</a:t>
            </a:r>
            <a:r>
              <a:rPr lang="en-US" sz="1600" dirty="0" smtClean="0"/>
              <a:t>orces </a:t>
            </a:r>
            <a:r>
              <a:rPr lang="en-US" sz="1600" dirty="0"/>
              <a:t>t</a:t>
            </a:r>
            <a:r>
              <a:rPr lang="en-US" sz="1600" dirty="0" smtClean="0"/>
              <a:t>raining </a:t>
            </a:r>
            <a:r>
              <a:rPr lang="en-US" sz="1600" dirty="0" smtClean="0"/>
              <a:t>in diverse environment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3015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257384"/>
          </a:xfrm>
        </p:spPr>
        <p:txBody>
          <a:bodyPr/>
          <a:lstStyle/>
          <a:p>
            <a:pPr marL="1058464" lvl="2" indent="0">
              <a:buSzPct val="100000"/>
              <a:buNone/>
            </a:pPr>
            <a:r>
              <a:rPr lang="en-US" sz="2400" b="1" u="sng" dirty="0" smtClean="0"/>
              <a:t>Marcher Preparation for Success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8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800" dirty="0" smtClean="0"/>
              <a:t>Authorization </a:t>
            </a:r>
            <a:r>
              <a:rPr lang="en-US" sz="1800" dirty="0" smtClean="0"/>
              <a:t>of “Permissive TDY” </a:t>
            </a:r>
            <a:r>
              <a:rPr lang="en-US" sz="1800" dirty="0" smtClean="0"/>
              <a:t>for </a:t>
            </a:r>
            <a:r>
              <a:rPr lang="en-US" sz="1800" dirty="0" smtClean="0"/>
              <a:t>marchers and </a:t>
            </a:r>
            <a:r>
              <a:rPr lang="en-US" sz="1800" dirty="0" smtClean="0"/>
              <a:t>detachment staff</a:t>
            </a:r>
            <a:endParaRPr lang="en-US" sz="18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800" dirty="0" smtClean="0"/>
              <a:t>Marcher t</a:t>
            </a:r>
            <a:r>
              <a:rPr lang="en-US" sz="1800" dirty="0" smtClean="0"/>
              <a:t>raining </a:t>
            </a:r>
            <a:r>
              <a:rPr lang="en-US" sz="1800" dirty="0"/>
              <a:t>t</a:t>
            </a:r>
            <a:r>
              <a:rPr lang="en-US" sz="1800" dirty="0" smtClean="0"/>
              <a:t>ime approved and supported at Command / Unit levels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800" dirty="0" smtClean="0"/>
          </a:p>
          <a:p>
            <a:pPr marL="132309" indent="0">
              <a:buSzPct val="100000"/>
              <a:buNone/>
            </a:pPr>
            <a:r>
              <a:rPr lang="en-US" dirty="0" smtClean="0"/>
              <a:t>		</a:t>
            </a:r>
            <a:r>
              <a:rPr lang="en-US" sz="1800" i="1" u="sng" dirty="0" smtClean="0"/>
              <a:t>Minimum first time participant training needed </a:t>
            </a:r>
            <a:r>
              <a:rPr lang="en-US" sz="1800" i="1" u="sng" dirty="0" smtClean="0"/>
              <a:t>to complete march </a:t>
            </a:r>
            <a:r>
              <a:rPr lang="en-US" sz="1800" i="1" u="sng" dirty="0" smtClean="0"/>
              <a:t>successfully (16 days)</a:t>
            </a:r>
            <a:endParaRPr lang="en-US" sz="1800" dirty="0" smtClean="0"/>
          </a:p>
          <a:p>
            <a:pPr marL="2116926" lvl="4" indent="0">
              <a:buSzPct val="100000"/>
              <a:buNone/>
            </a:pPr>
            <a:r>
              <a:rPr lang="en-US" sz="1800" dirty="0" smtClean="0"/>
              <a:t>12 </a:t>
            </a:r>
            <a:r>
              <a:rPr lang="en-US" sz="1800" dirty="0" smtClean="0"/>
              <a:t>single day training sessions starting 16 weeks out</a:t>
            </a:r>
          </a:p>
          <a:p>
            <a:pPr lvl="5">
              <a:buSzPct val="100000"/>
              <a:buBlip>
                <a:blip r:embed="rId2"/>
              </a:buBlip>
            </a:pPr>
            <a:r>
              <a:rPr lang="en-US" sz="1600" dirty="0" smtClean="0"/>
              <a:t>10km, 10km, 15km ,15km, 20km, 20km, 30km, 30km, 35km, 35km, 40km, 40km</a:t>
            </a:r>
          </a:p>
          <a:p>
            <a:pPr marL="2116926" lvl="4" indent="0">
              <a:buSzPct val="100000"/>
              <a:buNone/>
            </a:pPr>
            <a:endParaRPr lang="en-US" sz="1800" dirty="0" smtClean="0"/>
          </a:p>
          <a:p>
            <a:pPr marL="2116926" lvl="4" indent="0">
              <a:buSzPct val="100000"/>
              <a:buNone/>
            </a:pPr>
            <a:r>
              <a:rPr lang="en-US" sz="1800" dirty="0" smtClean="0"/>
              <a:t>2 </a:t>
            </a:r>
            <a:r>
              <a:rPr lang="en-US" sz="1800" dirty="0" smtClean="0"/>
              <a:t>two day “back to back” training sessions 8 and 4 weeks out</a:t>
            </a:r>
          </a:p>
          <a:p>
            <a:pPr lvl="5">
              <a:buSzPct val="100000"/>
              <a:buBlip>
                <a:blip r:embed="rId2"/>
              </a:buBlip>
            </a:pPr>
            <a:r>
              <a:rPr lang="en-US" sz="1600" dirty="0" smtClean="0"/>
              <a:t>First back to back 2 X 20km</a:t>
            </a:r>
          </a:p>
          <a:p>
            <a:pPr lvl="5">
              <a:buSzPct val="100000"/>
              <a:buBlip>
                <a:blip r:embed="rId2"/>
              </a:buBlip>
            </a:pPr>
            <a:r>
              <a:rPr lang="en-US" sz="1600" dirty="0" smtClean="0"/>
              <a:t>Second back to back 2 X 30km</a:t>
            </a:r>
          </a:p>
          <a:p>
            <a:pPr marL="2116926" lvl="4" indent="0">
              <a:buSzPct val="100000"/>
              <a:buNone/>
            </a:pPr>
            <a:endParaRPr lang="en-US" sz="1600" dirty="0" smtClean="0"/>
          </a:p>
          <a:p>
            <a:pPr marL="2116926" lvl="4" indent="0">
              <a:buSzPct val="100000"/>
              <a:buNone/>
            </a:pPr>
            <a:r>
              <a:rPr lang="en-US" sz="1600" dirty="0" smtClean="0"/>
              <a:t>No </a:t>
            </a:r>
            <a:r>
              <a:rPr lang="en-US" sz="1600" dirty="0" smtClean="0"/>
              <a:t>training sessions in </a:t>
            </a:r>
            <a:r>
              <a:rPr lang="en-US" sz="1600" dirty="0" smtClean="0"/>
              <a:t>July </a:t>
            </a:r>
            <a:r>
              <a:rPr lang="en-US" sz="1600" dirty="0" smtClean="0"/>
              <a:t>within two weeks of march.</a:t>
            </a:r>
          </a:p>
          <a:p>
            <a:pPr marL="1058464" lvl="2" indent="0">
              <a:buSzPct val="100000"/>
              <a:buNone/>
            </a:pPr>
            <a:endParaRPr lang="en-US" sz="11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Command </a:t>
            </a:r>
            <a:r>
              <a:rPr lang="en-US" sz="2300" b="1" dirty="0" smtClean="0">
                <a:solidFill>
                  <a:srgbClr val="800000"/>
                </a:solidFill>
              </a:rPr>
              <a:t>/ Unit Support</a:t>
            </a:r>
            <a:endParaRPr lang="en-US" sz="23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8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Command Support </a:t>
            </a:r>
            <a:r>
              <a:rPr lang="en-US" sz="2300" b="1" dirty="0" smtClean="0">
                <a:solidFill>
                  <a:srgbClr val="800000"/>
                </a:solidFill>
              </a:rPr>
              <a:t>Needed for Success</a:t>
            </a:r>
            <a:endParaRPr lang="en-US" sz="2300" b="1" dirty="0" smtClean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23246"/>
            <a:ext cx="10836274" cy="5841476"/>
          </a:xfrm>
        </p:spPr>
        <p:txBody>
          <a:bodyPr/>
          <a:lstStyle/>
          <a:p>
            <a:pPr lvl="2">
              <a:buSzPct val="100000"/>
              <a:buBlip>
                <a:blip r:embed="rId2"/>
              </a:buBlip>
            </a:pPr>
            <a:r>
              <a:rPr lang="en-US" sz="2400" dirty="0" smtClean="0"/>
              <a:t>Support </a:t>
            </a:r>
            <a:r>
              <a:rPr lang="en-US" sz="2400" dirty="0" smtClean="0"/>
              <a:t>Personnel  (TDY)</a:t>
            </a:r>
            <a:endParaRPr lang="en-US" sz="24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Saluting Officer for protocol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Junior Officer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6</a:t>
            </a:r>
            <a:r>
              <a:rPr lang="en-US" sz="1600" dirty="0" smtClean="0"/>
              <a:t> admin </a:t>
            </a:r>
            <a:r>
              <a:rPr lang="en-US" sz="1600" dirty="0" smtClean="0"/>
              <a:t>at Kamp </a:t>
            </a:r>
            <a:r>
              <a:rPr lang="en-US" sz="1600" dirty="0" err="1" smtClean="0"/>
              <a:t>Heumensoord</a:t>
            </a:r>
            <a:r>
              <a:rPr lang="en-US" sz="1600" dirty="0" smtClean="0"/>
              <a:t> to support US Forces </a:t>
            </a:r>
            <a:r>
              <a:rPr lang="en-US" sz="1600" dirty="0" smtClean="0"/>
              <a:t>marchers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Field </a:t>
            </a:r>
            <a:r>
              <a:rPr lang="en-US" sz="1600" dirty="0" smtClean="0"/>
              <a:t>Support </a:t>
            </a:r>
            <a:r>
              <a:rPr lang="mr-IN" sz="1600" dirty="0" smtClean="0"/>
              <a:t>–</a:t>
            </a:r>
            <a:r>
              <a:rPr lang="en-US" sz="1600" dirty="0" smtClean="0"/>
              <a:t> 3 staff for military Rest Areas (one each rest area)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Field Support - 3 Logistic Specialists / Drivers (Will be involved in moving equipment each day)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Total: </a:t>
            </a:r>
            <a:r>
              <a:rPr lang="en-US" sz="1600" b="1" dirty="0" smtClean="0">
                <a:solidFill>
                  <a:srgbClr val="800000"/>
                </a:solidFill>
              </a:rPr>
              <a:t>14 Support Staff</a:t>
            </a:r>
          </a:p>
          <a:p>
            <a:pPr lvl="3">
              <a:buSzPct val="100000"/>
              <a:buBlip>
                <a:blip r:embed="rId2"/>
              </a:buBlip>
            </a:pPr>
            <a:endParaRPr lang="en-US" sz="1200" dirty="0" smtClean="0"/>
          </a:p>
          <a:p>
            <a:pPr lvl="2">
              <a:buSzPct val="100000"/>
              <a:buBlip>
                <a:blip r:embed="rId2"/>
              </a:buBlip>
            </a:pPr>
            <a:r>
              <a:rPr lang="en-US" sz="2100" dirty="0" smtClean="0"/>
              <a:t>Medical Personnel / Force Protection  (TDY)</a:t>
            </a:r>
            <a:endParaRPr lang="en-US" sz="2100" dirty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10 Field Medics 3-Rest Area 1 / 4-Rest Area 2 / 3 Rest Area 3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15 On camp Medics to work at Kamp </a:t>
            </a:r>
            <a:r>
              <a:rPr lang="en-US" sz="1600" dirty="0" err="1" smtClean="0"/>
              <a:t>Heumensoord</a:t>
            </a:r>
            <a:r>
              <a:rPr lang="en-US" sz="1600" dirty="0" smtClean="0"/>
              <a:t> clinic.  </a:t>
            </a:r>
            <a:r>
              <a:rPr lang="en-US" sz="1600" dirty="0" smtClean="0"/>
              <a:t>(Will work with Dutch, </a:t>
            </a:r>
            <a:r>
              <a:rPr lang="en-US" sz="1600" dirty="0" err="1" smtClean="0"/>
              <a:t>Scandic</a:t>
            </a:r>
            <a:r>
              <a:rPr lang="en-US" sz="1600" dirty="0" smtClean="0"/>
              <a:t> and British </a:t>
            </a:r>
            <a:r>
              <a:rPr lang="en-US" sz="1600" dirty="0" smtClean="0"/>
              <a:t>staff)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Total: </a:t>
            </a:r>
            <a:r>
              <a:rPr lang="en-US" sz="1600" b="1" dirty="0" smtClean="0">
                <a:solidFill>
                  <a:srgbClr val="800000"/>
                </a:solidFill>
              </a:rPr>
              <a:t>25 Medics</a:t>
            </a:r>
            <a:endParaRPr lang="en-US" sz="1600" b="1" dirty="0" smtClean="0">
              <a:solidFill>
                <a:srgbClr val="800000"/>
              </a:solidFill>
            </a:endParaRPr>
          </a:p>
          <a:p>
            <a:pPr marL="1587695" lvl="3" indent="0">
              <a:buSzPct val="100000"/>
              <a:buNone/>
            </a:pPr>
            <a:endParaRPr lang="en-US" sz="1200" dirty="0"/>
          </a:p>
          <a:p>
            <a:pPr lvl="2">
              <a:buSzPct val="100000"/>
              <a:buBlip>
                <a:blip r:embed="rId2"/>
              </a:buBlip>
            </a:pPr>
            <a:r>
              <a:rPr lang="en-US" sz="2100" dirty="0" smtClean="0"/>
              <a:t>Equipment for US Military Rest Area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Transport and Support Vehicles for Military Rest Areas</a:t>
            </a:r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3 US Flags with Stands / 6 - 150 </a:t>
            </a:r>
            <a:r>
              <a:rPr lang="en-US" sz="1600" dirty="0" err="1" smtClean="0"/>
              <a:t>sq.ft</a:t>
            </a:r>
            <a:r>
              <a:rPr lang="en-US" sz="1600" dirty="0" smtClean="0"/>
              <a:t>. Field Medical Tents / three area cordoning </a:t>
            </a:r>
            <a:r>
              <a:rPr lang="en-US" sz="1600" dirty="0" smtClean="0"/>
              <a:t>system</a:t>
            </a:r>
            <a:r>
              <a:rPr lang="en-US" sz="1600" dirty="0" smtClean="0"/>
              <a:t> / 12 cots / 9  ground mats for sitting on / three large tabl</a:t>
            </a:r>
            <a:r>
              <a:rPr lang="en-US" sz="1600" dirty="0" smtClean="0"/>
              <a:t>e for medical supplies</a:t>
            </a:r>
            <a:endParaRPr lang="en-US" sz="1600" dirty="0" smtClean="0"/>
          </a:p>
          <a:p>
            <a:pPr lvl="3">
              <a:buSzPct val="100000"/>
              <a:buBlip>
                <a:blip r:embed="rId2"/>
              </a:buBlip>
            </a:pPr>
            <a:r>
              <a:rPr lang="en-US" sz="1600" dirty="0" smtClean="0"/>
              <a:t>6 large tables for water / beverages / food distribution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3545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22358"/>
            <a:ext cx="9413135" cy="2659816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March</a:t>
            </a:r>
            <a:endParaRPr lang="en-US" sz="3200" b="1" dirty="0" smtClean="0">
              <a:solidFill>
                <a:srgbClr val="800000"/>
              </a:solidFill>
            </a:endParaRPr>
          </a:p>
          <a:p>
            <a:endParaRPr lang="en-US" sz="3200" b="1" dirty="0">
              <a:solidFill>
                <a:srgbClr val="800000"/>
              </a:solidFill>
            </a:endParaRPr>
          </a:p>
          <a:p>
            <a:endParaRPr lang="en-US" sz="3200" b="1" dirty="0" smtClean="0">
              <a:solidFill>
                <a:srgbClr val="800000"/>
              </a:solidFill>
            </a:endParaRPr>
          </a:p>
          <a:p>
            <a:r>
              <a:rPr lang="en-US" sz="4200" b="1" dirty="0" smtClean="0">
                <a:solidFill>
                  <a:srgbClr val="800000"/>
                </a:solidFill>
              </a:rPr>
              <a:t>Fitness, Preparation, Esprit de Corps</a:t>
            </a:r>
          </a:p>
          <a:p>
            <a:endParaRPr lang="en-US" sz="4200" b="1" dirty="0">
              <a:solidFill>
                <a:srgbClr val="800000"/>
              </a:solidFill>
            </a:endParaRPr>
          </a:p>
          <a:p>
            <a:r>
              <a:rPr lang="en-US" sz="4200" b="1" dirty="0" smtClean="0">
                <a:solidFill>
                  <a:srgbClr val="800000"/>
                </a:solidFill>
              </a:rPr>
              <a:t>July 16 </a:t>
            </a:r>
            <a:r>
              <a:rPr lang="mr-IN" sz="4200" b="1" dirty="0" smtClean="0">
                <a:solidFill>
                  <a:srgbClr val="800000"/>
                </a:solidFill>
              </a:rPr>
              <a:t>–</a:t>
            </a:r>
            <a:r>
              <a:rPr lang="en-US" sz="4200" b="1" dirty="0" smtClean="0">
                <a:solidFill>
                  <a:srgbClr val="800000"/>
                </a:solidFill>
              </a:rPr>
              <a:t> 19  2019</a:t>
            </a:r>
            <a:endParaRPr lang="en-US" sz="63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6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22358"/>
            <a:ext cx="9413135" cy="2262202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529232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1900" dirty="0" smtClean="0"/>
              <a:t/>
            </a:r>
            <a:br>
              <a:rPr lang="en-US" sz="1900" dirty="0" smtClean="0"/>
            </a:br>
            <a:endParaRPr lang="en-US" sz="1900" dirty="0" smtClean="0"/>
          </a:p>
          <a:p>
            <a:r>
              <a:rPr lang="en-US" sz="3200" b="1" dirty="0" smtClean="0">
                <a:solidFill>
                  <a:srgbClr val="800000"/>
                </a:solidFill>
              </a:rPr>
              <a:t>Military History                          </a:t>
            </a:r>
            <a:r>
              <a:rPr lang="en-US" sz="3200" b="1" i="1" dirty="0" smtClean="0">
                <a:solidFill>
                  <a:srgbClr val="800000"/>
                </a:solidFill>
              </a:rPr>
              <a:t>Lest we forget</a:t>
            </a:r>
            <a:r>
              <a:rPr lang="en-US" sz="3200" b="1" dirty="0" smtClean="0">
                <a:solidFill>
                  <a:srgbClr val="800000"/>
                </a:solidFill>
              </a:rPr>
              <a:t/>
            </a:r>
            <a:br>
              <a:rPr lang="en-US" sz="3200" b="1" dirty="0" smtClean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80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081232"/>
          </a:xfrm>
        </p:spPr>
        <p:txBody>
          <a:bodyPr/>
          <a:lstStyle/>
          <a:p>
            <a:pPr lvl="3">
              <a:buSzPct val="100000"/>
              <a:buBlip>
                <a:blip r:embed="rId3"/>
              </a:buBlip>
            </a:pPr>
            <a:r>
              <a:rPr lang="en-US" sz="2000" dirty="0" smtClean="0"/>
              <a:t>2,331 Canadian Graves in </a:t>
            </a:r>
            <a:r>
              <a:rPr lang="en-US" sz="2000" dirty="0" err="1" smtClean="0"/>
              <a:t>Groesbeek</a:t>
            </a:r>
            <a:r>
              <a:rPr lang="en-US" sz="2000" dirty="0" smtClean="0"/>
              <a:t> 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Joint Military ceremony held on third day of march</a:t>
            </a:r>
          </a:p>
          <a:p>
            <a:pPr lvl="3">
              <a:buSzPct val="100000"/>
              <a:buBlip>
                <a:blip r:embed="rId3"/>
              </a:buBlip>
            </a:pPr>
            <a:endParaRPr lang="en-US" sz="2000" dirty="0" smtClean="0"/>
          </a:p>
          <a:p>
            <a:pPr lvl="3">
              <a:buSzPct val="100000"/>
              <a:buBlip>
                <a:blip r:embed="rId3"/>
              </a:buBlip>
            </a:pPr>
            <a:r>
              <a:rPr lang="en-US" sz="2000" dirty="0" smtClean="0"/>
              <a:t>110 Monuments / Museums commemorate Americas role in Liberating Netherlands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82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Airborne Division Memorial, </a:t>
            </a:r>
            <a:r>
              <a:rPr lang="en-US" sz="1600" dirty="0" err="1" smtClean="0"/>
              <a:t>Beek-Ubbergen</a:t>
            </a:r>
            <a:endParaRPr lang="en-US" sz="1100" dirty="0"/>
          </a:p>
          <a:p>
            <a:pPr lvl="4">
              <a:buSzPct val="100000"/>
              <a:buBlip>
                <a:blip r:embed="rId3"/>
              </a:buBlip>
            </a:pPr>
            <a:endParaRPr lang="en-US" sz="1400" dirty="0"/>
          </a:p>
          <a:p>
            <a:pPr lvl="3">
              <a:buSzPct val="100000"/>
              <a:buBlip>
                <a:blip r:embed="rId3"/>
              </a:buBlip>
            </a:pPr>
            <a:r>
              <a:rPr lang="en-US" sz="2000" dirty="0" err="1" smtClean="0"/>
              <a:t>Marsgratan</a:t>
            </a:r>
            <a:r>
              <a:rPr lang="en-US" sz="2000" dirty="0" smtClean="0"/>
              <a:t> - American Cemetery and Memorial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Only American military cemetery in Netherlands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8,301 American Soldiers laid to rest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1,723 missing American soldiers commemorated</a:t>
            </a:r>
          </a:p>
          <a:p>
            <a:pPr lvl="4">
              <a:buSzPct val="100000"/>
              <a:buBlip>
                <a:blip r:embed="rId3"/>
              </a:buBlip>
            </a:pPr>
            <a:endParaRPr lang="en-US" sz="1800" dirty="0"/>
          </a:p>
          <a:p>
            <a:pPr lvl="3">
              <a:buSzPct val="100000"/>
              <a:buBlip>
                <a:blip r:embed="rId3"/>
              </a:buBlip>
            </a:pPr>
            <a:r>
              <a:rPr lang="en-US" sz="2000" dirty="0"/>
              <a:t>Americans </a:t>
            </a:r>
            <a:r>
              <a:rPr lang="en-US" sz="2000" dirty="0" smtClean="0"/>
              <a:t>Bombed Nijmegen,  February </a:t>
            </a:r>
            <a:r>
              <a:rPr lang="en-US" sz="2000" dirty="0"/>
              <a:t>22, 1944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/>
              <a:t>763 Civilian deaths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/>
              <a:t>Mistook Nijmegen for Kleve, Germany 20km further east in cloudy </a:t>
            </a:r>
            <a:r>
              <a:rPr lang="en-US" sz="1600" dirty="0" smtClean="0"/>
              <a:t>weather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23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b="1" dirty="0" smtClean="0">
                <a:solidFill>
                  <a:srgbClr val="800000"/>
                </a:solidFill>
              </a:rPr>
              <a:t>Respecting Military History</a:t>
            </a:r>
            <a:endParaRPr lang="en-US" sz="2300" b="1" dirty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081232"/>
          </a:xfrm>
        </p:spPr>
        <p:txBody>
          <a:bodyPr/>
          <a:lstStyle/>
          <a:p>
            <a:pPr lvl="2">
              <a:buSzPct val="100000"/>
              <a:buBlip>
                <a:blip r:embed="rId3"/>
              </a:buBlip>
            </a:pPr>
            <a:r>
              <a:rPr lang="en-US" sz="2000" dirty="0" smtClean="0"/>
              <a:t>Military March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4 Day March Established </a:t>
            </a:r>
            <a:r>
              <a:rPr lang="en-US" sz="1600" dirty="0" smtClean="0"/>
              <a:t>in 1909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306 male participants, 10 civilians in 1909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2019 will be 103</a:t>
            </a:r>
            <a:r>
              <a:rPr lang="en-US" sz="1600" baseline="30000" dirty="0" smtClean="0"/>
              <a:t>d</a:t>
            </a:r>
            <a:r>
              <a:rPr lang="en-US" sz="1600" dirty="0" smtClean="0"/>
              <a:t> edition</a:t>
            </a:r>
          </a:p>
          <a:p>
            <a:pPr lvl="3">
              <a:buSzPct val="100000"/>
              <a:buBlip>
                <a:blip r:embed="rId3"/>
              </a:buBlip>
            </a:pPr>
            <a:endParaRPr lang="en-US" sz="1600" dirty="0" smtClean="0"/>
          </a:p>
          <a:p>
            <a:pPr lvl="2">
              <a:buSzPct val="100000"/>
              <a:buBlip>
                <a:blip r:embed="rId3"/>
              </a:buBlip>
            </a:pPr>
            <a:r>
              <a:rPr lang="en-US" sz="2000" dirty="0" smtClean="0"/>
              <a:t>Present Military Operations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Approximately 5,000 military participants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All Military participants from all Nations MUST possess Military Identification Cards 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Military marchers follows independent route different from Civilians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Approximately </a:t>
            </a:r>
            <a:r>
              <a:rPr lang="en-US" sz="1600" dirty="0"/>
              <a:t>3</a:t>
            </a:r>
            <a:r>
              <a:rPr lang="en-US" sz="1600" dirty="0" smtClean="0"/>
              <a:t>0 Nations Join together on Kamp </a:t>
            </a:r>
            <a:r>
              <a:rPr lang="en-US" sz="1600" dirty="0" err="1" smtClean="0"/>
              <a:t>Heumensoord</a:t>
            </a:r>
            <a:r>
              <a:rPr lang="en-US" sz="1600" dirty="0" smtClean="0"/>
              <a:t> </a:t>
            </a:r>
            <a:r>
              <a:rPr lang="mr-IN" sz="1600" dirty="0" smtClean="0"/>
              <a:t>–</a:t>
            </a:r>
            <a:r>
              <a:rPr lang="en-US" sz="1600" dirty="0" smtClean="0"/>
              <a:t> 21 in 2017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US Military participation varies from 50 to 400 participants per year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Highest US rank in 2018, 102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</a:t>
            </a:r>
            <a:r>
              <a:rPr lang="en-US" sz="1600" dirty="0"/>
              <a:t>Edition O-</a:t>
            </a:r>
            <a:r>
              <a:rPr lang="en-US" sz="1600" dirty="0" smtClean="0"/>
              <a:t>6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US Team Management provided by </a:t>
            </a:r>
            <a:r>
              <a:rPr lang="en-US" sz="1600" dirty="0" err="1" smtClean="0"/>
              <a:t>ID’d</a:t>
            </a:r>
            <a:r>
              <a:rPr lang="en-US" sz="1600" dirty="0" smtClean="0"/>
              <a:t> military</a:t>
            </a:r>
          </a:p>
          <a:p>
            <a:pPr marL="1058464" lvl="2" indent="0">
              <a:buSzPct val="100000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611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March Content</a:t>
            </a:r>
            <a:endParaRPr lang="en-US" sz="2300" b="1" dirty="0">
              <a:solidFill>
                <a:srgbClr val="800000"/>
              </a:solidFill>
            </a:endParaRPr>
          </a:p>
          <a:p>
            <a:pPr lvl="3">
              <a:spcBef>
                <a:spcPts val="600"/>
              </a:spcBef>
              <a:buSzPct val="100000"/>
            </a:pPr>
            <a:endParaRPr lang="en-US" sz="2800" dirty="0">
              <a:solidFill>
                <a:srgbClr val="800000"/>
              </a:solidFill>
            </a:endParaRPr>
          </a:p>
          <a:p>
            <a:pPr lvl="3">
              <a:spcBef>
                <a:spcPts val="600"/>
              </a:spcBef>
              <a:buSzPct val="100000"/>
            </a:pPr>
            <a:endParaRPr lang="en-US" sz="1600" dirty="0" smtClean="0"/>
          </a:p>
          <a:p>
            <a:pPr lvl="2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2000" dirty="0" smtClean="0"/>
              <a:t>  U.S. Forces participation</a:t>
            </a:r>
          </a:p>
          <a:p>
            <a:pPr lvl="3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 smtClean="0"/>
              <a:t>  US </a:t>
            </a:r>
            <a:r>
              <a:rPr lang="en-US" sz="1600" dirty="0"/>
              <a:t>Military participation generally varies from 50 to 400 participants per </a:t>
            </a:r>
            <a:r>
              <a:rPr lang="en-US" sz="1600" dirty="0" smtClean="0"/>
              <a:t>year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 smtClean="0"/>
              <a:t>  Participants sign up with US Contingency - 347 and Small Contingency - 39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US contingency </a:t>
            </a:r>
            <a:r>
              <a:rPr lang="en-US" sz="1600" dirty="0"/>
              <a:t>marchers paid €</a:t>
            </a:r>
            <a:r>
              <a:rPr lang="en-US" sz="1600" dirty="0" smtClean="0"/>
              <a:t>378 </a:t>
            </a:r>
            <a:r>
              <a:rPr lang="en-US" sz="1600" dirty="0"/>
              <a:t>/ </a:t>
            </a:r>
            <a:r>
              <a:rPr lang="en-US" sz="1600" dirty="0" smtClean="0"/>
              <a:t>USD</a:t>
            </a:r>
            <a:r>
              <a:rPr lang="en-US" sz="1600" dirty="0"/>
              <a:t>$</a:t>
            </a:r>
            <a:r>
              <a:rPr lang="en-US" sz="1600" dirty="0" smtClean="0"/>
              <a:t>420.00</a:t>
            </a:r>
          </a:p>
          <a:p>
            <a:pPr lvl="3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2018 US Military </a:t>
            </a:r>
            <a:r>
              <a:rPr lang="en-US" sz="1600" dirty="0"/>
              <a:t>3</a:t>
            </a:r>
            <a:r>
              <a:rPr lang="en-US" sz="1600" dirty="0" smtClean="0"/>
              <a:t>86 Total Starts / 60 Drops / 326 Completions / 84.46% Completion rate</a:t>
            </a:r>
          </a:p>
          <a:p>
            <a:pPr lvl="3">
              <a:spcBef>
                <a:spcPts val="600"/>
              </a:spcBef>
              <a:buSzPct val="100000"/>
              <a:buBlip>
                <a:blip r:embed="rId2"/>
              </a:buBlip>
            </a:pPr>
            <a:endParaRPr lang="en-US" sz="1600" dirty="0" smtClean="0"/>
          </a:p>
          <a:p>
            <a:pPr lvl="3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 smtClean="0"/>
              <a:t>  US Contingency group (excluding Small Contingency US participants)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347 Paid Registrants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No-Shows:  22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Drops/Withdrawals:    11, Day 1 / 23, Day 2 / 16, Day 3 / 6, Day 4  / 56 Total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Percent of Paid Registrants Started : 93.66%    </a:t>
            </a:r>
            <a:r>
              <a:rPr lang="en-US" sz="1600" i="1" dirty="0" smtClean="0"/>
              <a:t>6.34% no-show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Percent of Paid Registrants Completed:  77.52%      </a:t>
            </a:r>
            <a:r>
              <a:rPr lang="en-US" sz="1600" i="1" dirty="0" smtClean="0"/>
              <a:t>22.48%  paid didn’t finish</a:t>
            </a:r>
          </a:p>
          <a:p>
            <a:pPr lvl="4">
              <a:spcBef>
                <a:spcPts val="600"/>
              </a:spcBef>
              <a:buSzPct val="100000"/>
              <a:buBlip>
                <a:blip r:embed="rId2"/>
              </a:buBlip>
            </a:pPr>
            <a:r>
              <a:rPr lang="en-US" sz="1600" dirty="0"/>
              <a:t> </a:t>
            </a:r>
            <a:r>
              <a:rPr lang="en-US" sz="1600" dirty="0" smtClean="0"/>
              <a:t> Percent of US Contingency starts completing event:  82.77%    </a:t>
            </a:r>
            <a:r>
              <a:rPr lang="en-US" sz="1600" i="1" dirty="0" smtClean="0"/>
              <a:t>17.23% dropped out</a:t>
            </a:r>
            <a:endParaRPr lang="en-US" sz="1600" dirty="0"/>
          </a:p>
          <a:p>
            <a:pPr lvl="3">
              <a:buSzPct val="100000"/>
              <a:buBlip>
                <a:blip r:embed="rId2"/>
              </a:buBlip>
            </a:pPr>
            <a:endParaRPr lang="en-US" sz="1600" dirty="0"/>
          </a:p>
          <a:p>
            <a:pPr lvl="3">
              <a:buSzPct val="100000"/>
              <a:buBlip>
                <a:blip r:embed="rId2"/>
              </a:buBlip>
            </a:pPr>
            <a:endParaRPr lang="en-US" sz="1600" dirty="0"/>
          </a:p>
          <a:p>
            <a:pPr lvl="3">
              <a:buSzPct val="100000"/>
              <a:buBlip>
                <a:blip r:embed="rId2"/>
              </a:buBlip>
            </a:pPr>
            <a:endParaRPr lang="en-US" sz="1600" dirty="0"/>
          </a:p>
          <a:p>
            <a:pPr lvl="3">
              <a:buSzPct val="100000"/>
              <a:buBlip>
                <a:blip r:embed="rId2"/>
              </a:buBlip>
            </a:pPr>
            <a:endParaRPr lang="en-US" sz="1600" dirty="0"/>
          </a:p>
          <a:p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145409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b="1" dirty="0" smtClean="0">
                <a:solidFill>
                  <a:srgbClr val="800000"/>
                </a:solidFill>
              </a:rPr>
              <a:t> Military Added Value</a:t>
            </a:r>
            <a:endParaRPr lang="en-US" sz="2300" b="1" dirty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" y="2068376"/>
            <a:ext cx="10836274" cy="5081232"/>
          </a:xfrm>
        </p:spPr>
        <p:txBody>
          <a:bodyPr/>
          <a:lstStyle/>
          <a:p>
            <a:pPr lvl="2">
              <a:buSzPct val="100000"/>
              <a:buBlip>
                <a:blip r:embed="rId3"/>
              </a:buBlip>
            </a:pPr>
            <a:r>
              <a:rPr lang="en-US" sz="2000" dirty="0" smtClean="0"/>
              <a:t>Military Value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Simulates distance operations on foot with ruck and weight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Enhances military physical conditioning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Activates military medical support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Activates operational support with field operations to support troops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Brings together US military members from Army, Air Force, Navy and Marines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With “unified” goal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Regardless of rank, MOS/AFSC or age, success and teamwork is the ultimate goal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Units marching together learn how to support each other through </a:t>
            </a:r>
            <a:r>
              <a:rPr lang="en-US" sz="1600" dirty="0" smtClean="0"/>
              <a:t>effort</a:t>
            </a:r>
            <a:endParaRPr lang="en-US" sz="1600" dirty="0" smtClean="0"/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Teamwork is a valuable tool not easily learned in many </a:t>
            </a:r>
            <a:r>
              <a:rPr lang="en-US" sz="1600" dirty="0" smtClean="0"/>
              <a:t>functions</a:t>
            </a:r>
          </a:p>
          <a:p>
            <a:pPr lvl="4">
              <a:buSzPct val="100000"/>
              <a:buBlip>
                <a:blip r:embed="rId3"/>
              </a:buBlip>
            </a:pPr>
            <a:endParaRPr lang="en-US" sz="1600" dirty="0" smtClean="0"/>
          </a:p>
          <a:p>
            <a:pPr lvl="2">
              <a:buSzPct val="100000"/>
              <a:buBlip>
                <a:blip r:embed="rId3"/>
              </a:buBlip>
            </a:pPr>
            <a:r>
              <a:rPr lang="en-US" sz="2000" dirty="0" smtClean="0"/>
              <a:t>Esprit de Corps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Part of 5,000 military participants from up to 30 countries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Joint operations and communications improves multi nationals military relations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Joint operations allows nationals to learn culture and national perspectives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Marching </a:t>
            </a:r>
            <a:r>
              <a:rPr lang="en-US" sz="1600" dirty="0"/>
              <a:t>more than one hundred miles in four days is not accomplished without pain and </a:t>
            </a:r>
            <a:r>
              <a:rPr lang="en-US" sz="1600" dirty="0" smtClean="0"/>
              <a:t>effort</a:t>
            </a:r>
          </a:p>
          <a:p>
            <a:pPr lvl="3">
              <a:buSzPct val="100000"/>
              <a:buBlip>
                <a:blip r:embed="rId3"/>
              </a:buBlip>
            </a:pPr>
            <a:endParaRPr lang="en-US" dirty="0" smtClean="0"/>
          </a:p>
          <a:p>
            <a:pPr marL="1058464" lvl="2" indent="0">
              <a:buSzPct val="100000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1622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" y="2079418"/>
            <a:ext cx="10836274" cy="5330092"/>
          </a:xfrm>
        </p:spPr>
        <p:txBody>
          <a:bodyPr/>
          <a:lstStyle/>
          <a:p>
            <a:pPr lvl="2">
              <a:buSzPct val="100000"/>
              <a:buBlip>
                <a:blip r:embed="rId3"/>
              </a:buBlip>
            </a:pPr>
            <a:r>
              <a:rPr lang="en-US" sz="2000" dirty="0" smtClean="0"/>
              <a:t>The March</a:t>
            </a:r>
            <a:endParaRPr lang="en-US" sz="1600" dirty="0" smtClean="0"/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Commences on third Tuesday in July and ends after four days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Military March “Green” route different from Civilians: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/>
              <a:t>40Km (25 miles) per day</a:t>
            </a:r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Military start and finish from Camp, not city </a:t>
            </a:r>
            <a:r>
              <a:rPr lang="en-US" sz="1600" dirty="0" smtClean="0"/>
              <a:t>center</a:t>
            </a:r>
            <a:endParaRPr lang="en-US" sz="1600" dirty="0" smtClean="0"/>
          </a:p>
          <a:p>
            <a:pPr lvl="4">
              <a:buSzPct val="100000"/>
              <a:buBlip>
                <a:blip r:embed="rId3"/>
              </a:buBlip>
            </a:pPr>
            <a:r>
              <a:rPr lang="en-US" sz="1600" dirty="0" smtClean="0"/>
              <a:t>Approximately 60% of military march routes overlap with civilians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Military males under age 50 must carry 10 kg weight excluding food and water  (23lb)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Females no weight requirement, most wear ruck for uniformity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Highest US rank in </a:t>
            </a:r>
            <a:r>
              <a:rPr lang="en-US" sz="1600" dirty="0" smtClean="0"/>
              <a:t>2018, 102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</a:t>
            </a:r>
            <a:r>
              <a:rPr lang="en-US" sz="1600" dirty="0" smtClean="0"/>
              <a:t>Edition O-6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Uniformed military participants march either as:</a:t>
            </a:r>
          </a:p>
          <a:p>
            <a:pPr lvl="5">
              <a:buSzPct val="100000"/>
              <a:buBlip>
                <a:blip r:embed="rId3"/>
              </a:buBlip>
            </a:pPr>
            <a:r>
              <a:rPr lang="en-US" sz="1600" dirty="0" smtClean="0"/>
              <a:t>Individuals</a:t>
            </a:r>
          </a:p>
          <a:p>
            <a:pPr lvl="5">
              <a:buSzPct val="100000"/>
              <a:buBlip>
                <a:blip r:embed="rId3"/>
              </a:buBlip>
            </a:pPr>
            <a:r>
              <a:rPr lang="en-US" sz="1600" dirty="0" smtClean="0"/>
              <a:t>Detachments in military formation, with minimum 11 participants</a:t>
            </a:r>
          </a:p>
          <a:p>
            <a:pPr lvl="5">
              <a:buSzPct val="100000"/>
              <a:buBlip>
                <a:blip r:embed="rId3"/>
              </a:buBlip>
            </a:pPr>
            <a:endParaRPr lang="en-US" sz="1600" dirty="0"/>
          </a:p>
          <a:p>
            <a:pPr lvl="2">
              <a:buSzPct val="100000"/>
              <a:buBlip>
                <a:blip r:embed="rId3"/>
              </a:buBlip>
            </a:pPr>
            <a:r>
              <a:rPr lang="en-US" sz="2100" dirty="0" smtClean="0"/>
              <a:t>Public Support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Over </a:t>
            </a:r>
            <a:r>
              <a:rPr lang="en-US" sz="1600" dirty="0" smtClean="0"/>
              <a:t>1.5</a:t>
            </a:r>
            <a:r>
              <a:rPr lang="en-US" sz="1600" dirty="0" smtClean="0"/>
              <a:t> </a:t>
            </a:r>
            <a:r>
              <a:rPr lang="en-US" sz="1600" dirty="0" smtClean="0"/>
              <a:t>million people cheer on the marchers over the 100 mile </a:t>
            </a:r>
            <a:r>
              <a:rPr lang="en-US" sz="1600" dirty="0" smtClean="0"/>
              <a:t>march</a:t>
            </a:r>
            <a:endParaRPr lang="en-US" sz="1600" dirty="0" smtClean="0"/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The military marchers are shown the greatest respect resulting from the WWII liberation of Holland</a:t>
            </a:r>
          </a:p>
          <a:p>
            <a:pPr lvl="3">
              <a:buSzPct val="100000"/>
              <a:buBlip>
                <a:blip r:embed="rId3"/>
              </a:buBlip>
            </a:pPr>
            <a:r>
              <a:rPr lang="en-US" sz="1600" dirty="0" smtClean="0"/>
              <a:t>Americans and Canadians receive great applause in thanks and respect for war efforts supporting </a:t>
            </a:r>
            <a:r>
              <a:rPr lang="en-US" sz="1600" dirty="0" smtClean="0"/>
              <a:t>region</a:t>
            </a:r>
            <a:endParaRPr lang="en-US" dirty="0" smtClean="0"/>
          </a:p>
          <a:p>
            <a:pPr marL="1058464" lvl="2" indent="0">
              <a:buSzPct val="100000"/>
              <a:buNone/>
            </a:pP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42024"/>
            <a:ext cx="9413135" cy="914231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300" dirty="0" smtClean="0">
                <a:solidFill>
                  <a:srgbClr val="800000"/>
                </a:solidFill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</a:rPr>
              <a:t>March Structure and Tradition</a:t>
            </a:r>
            <a:endParaRPr lang="en-US" sz="2300" b="1" dirty="0">
              <a:solidFill>
                <a:srgbClr val="800000"/>
              </a:solidFill>
            </a:endParaRPr>
          </a:p>
          <a:p>
            <a:endParaRPr lang="en-US" sz="2800" dirty="0">
              <a:solidFill>
                <a:srgbClr val="800000"/>
              </a:solidFill>
            </a:endParaRPr>
          </a:p>
          <a:p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35080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18" y="233400"/>
            <a:ext cx="9413135" cy="26598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Nijmegen Four Day March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3200" b="1" dirty="0" smtClean="0">
                <a:solidFill>
                  <a:srgbClr val="800000"/>
                </a:solidFill>
              </a:rPr>
              <a:t>July 18 </a:t>
            </a:r>
            <a:r>
              <a:rPr lang="mr-IN" sz="3200" b="1" dirty="0" smtClean="0">
                <a:solidFill>
                  <a:srgbClr val="800000"/>
                </a:solidFill>
              </a:rPr>
              <a:t>–</a:t>
            </a:r>
            <a:r>
              <a:rPr lang="en-US" sz="3200" b="1" dirty="0" smtClean="0">
                <a:solidFill>
                  <a:srgbClr val="800000"/>
                </a:solidFill>
              </a:rPr>
              <a:t> 21  2017</a:t>
            </a:r>
            <a:r>
              <a:rPr lang="en-US" sz="3200" b="1" dirty="0">
                <a:solidFill>
                  <a:srgbClr val="800000"/>
                </a:solidFill>
              </a:rPr>
              <a:t/>
            </a:r>
            <a:br>
              <a:rPr lang="en-US" sz="3200" b="1" dirty="0">
                <a:solidFill>
                  <a:srgbClr val="800000"/>
                </a:solidFill>
              </a:rPr>
            </a:br>
            <a:endParaRPr lang="en-US" sz="63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9133" y="3169226"/>
            <a:ext cx="401977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History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Participation Data</a:t>
            </a:r>
          </a:p>
          <a:p>
            <a:pPr marL="342900" indent="-342900">
              <a:buFont typeface="Wingdings" charset="2"/>
              <a:buChar char="q"/>
            </a:pPr>
            <a:endParaRPr lang="en-US" b="1" dirty="0" smtClean="0"/>
          </a:p>
          <a:p>
            <a:pPr marL="342900" indent="-342900">
              <a:buFont typeface="Wingdings" charset="2"/>
              <a:buChar char="q"/>
            </a:pPr>
            <a:r>
              <a:rPr lang="en-US" b="1" dirty="0" smtClean="0"/>
              <a:t>Goals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6696220" y="3568311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5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F6D3-8830-8448-A4CC-D4E106ABDA2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4618" y="222358"/>
            <a:ext cx="9413135" cy="2659816"/>
          </a:xfrm>
          <a:prstGeom prst="rect">
            <a:avLst/>
          </a:prstGeom>
        </p:spPr>
        <p:txBody>
          <a:bodyPr lIns="105847" tIns="52923" rIns="105847" bIns="52923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Nijmegen Four Day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March</a:t>
            </a:r>
            <a:endParaRPr lang="en-US" sz="3200" b="1" dirty="0" smtClean="0">
              <a:solidFill>
                <a:srgbClr val="800000"/>
              </a:solidFill>
            </a:endParaRPr>
          </a:p>
          <a:p>
            <a:endParaRPr lang="en-US" sz="3200" b="1" dirty="0">
              <a:solidFill>
                <a:srgbClr val="800000"/>
              </a:solidFill>
            </a:endParaRPr>
          </a:p>
          <a:p>
            <a:endParaRPr lang="en-US" sz="3200" b="1" dirty="0" smtClean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1295" y="2583938"/>
            <a:ext cx="35338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800000"/>
                </a:solidFill>
              </a:rPr>
              <a:t>Note:	2006 March Cancelled due to Extreme Heat</a:t>
            </a:r>
          </a:p>
          <a:p>
            <a:r>
              <a:rPr lang="en-US" sz="900" dirty="0">
                <a:solidFill>
                  <a:srgbClr val="800000"/>
                </a:solidFill>
              </a:rPr>
              <a:t>	</a:t>
            </a:r>
            <a:r>
              <a:rPr lang="en-US" sz="900" dirty="0" smtClean="0">
                <a:solidFill>
                  <a:srgbClr val="800000"/>
                </a:solidFill>
              </a:rPr>
              <a:t>1990 Data Unavailable</a:t>
            </a:r>
          </a:p>
          <a:p>
            <a:r>
              <a:rPr lang="en-US" sz="900" dirty="0">
                <a:solidFill>
                  <a:srgbClr val="800000"/>
                </a:solidFill>
              </a:rPr>
              <a:t>	</a:t>
            </a:r>
            <a:endParaRPr lang="en-US" sz="900" dirty="0" smtClean="0">
              <a:solidFill>
                <a:srgbClr val="800000"/>
              </a:solidFill>
            </a:endParaRPr>
          </a:p>
          <a:p>
            <a:r>
              <a:rPr lang="en-US" sz="900" dirty="0" smtClean="0">
                <a:solidFill>
                  <a:srgbClr val="800000"/>
                </a:solidFill>
              </a:rPr>
              <a:t>	Prior to 2010 Military and Civilian data Combined</a:t>
            </a:r>
          </a:p>
          <a:p>
            <a:endParaRPr lang="en-US" sz="900" dirty="0">
              <a:solidFill>
                <a:srgbClr val="800000"/>
              </a:solidFill>
            </a:endParaRPr>
          </a:p>
          <a:p>
            <a:r>
              <a:rPr lang="en-US" sz="900" dirty="0" smtClean="0">
                <a:solidFill>
                  <a:srgbClr val="800000"/>
                </a:solidFill>
              </a:rPr>
              <a:t>Source:  	4Daagse Data Records and Media Releases</a:t>
            </a:r>
          </a:p>
          <a:p>
            <a:r>
              <a:rPr lang="en-US" sz="900" dirty="0">
                <a:solidFill>
                  <a:srgbClr val="800000"/>
                </a:solidFill>
              </a:rPr>
              <a:t>	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3427591"/>
              </p:ext>
            </p:extLst>
          </p:nvPr>
        </p:nvGraphicFramePr>
        <p:xfrm>
          <a:off x="474864" y="1291971"/>
          <a:ext cx="9632889" cy="6033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012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12430</TotalTime>
  <Words>1267</Words>
  <Application>Microsoft Macintosh PowerPoint</Application>
  <PresentationFormat>Custom</PresentationFormat>
  <Paragraphs>274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Nijmegen Four Day March   July 17 – 20  2018 </vt:lpstr>
      <vt:lpstr>Nijmegen Four Day March   July 17 – 20  2018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Nijmegen Four Day March   July 18 – 21  2017 </vt:lpstr>
      <vt:lpstr>PowerPoint Presentation</vt:lpstr>
      <vt:lpstr>PowerPoint Presentation</vt:lpstr>
      <vt:lpstr>  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Nijmegen Four Day March   July 18 – 21  2017 </vt:lpstr>
      <vt:lpstr>PowerPoint Presentation</vt:lpstr>
      <vt:lpstr>PowerPoint Presentation</vt:lpstr>
      <vt:lpstr>Nijmegen Four Day March   July 18 – 21  2017 </vt:lpstr>
      <vt:lpstr>PowerPoint Presentation</vt:lpstr>
      <vt:lpstr>PowerPoint Presentation</vt:lpstr>
      <vt:lpstr>PowerPoint Presentation</vt:lpstr>
      <vt:lpstr>PowerPoint Presentation</vt:lpstr>
    </vt:vector>
  </TitlesOfParts>
  <Company>9400Group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        </dc:creator>
  <cp:lastModifiedBy>Michael Walley</cp:lastModifiedBy>
  <cp:revision>347</cp:revision>
  <cp:lastPrinted>2017-07-30T13:04:41Z</cp:lastPrinted>
  <dcterms:created xsi:type="dcterms:W3CDTF">2014-05-07T17:56:04Z</dcterms:created>
  <dcterms:modified xsi:type="dcterms:W3CDTF">2018-08-31T12:38:48Z</dcterms:modified>
</cp:coreProperties>
</file>