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84" r:id="rId2"/>
    <p:sldId id="382" r:id="rId3"/>
    <p:sldId id="367" r:id="rId4"/>
    <p:sldId id="325" r:id="rId5"/>
    <p:sldId id="354" r:id="rId6"/>
    <p:sldId id="361" r:id="rId7"/>
    <p:sldId id="355" r:id="rId8"/>
    <p:sldId id="362" r:id="rId9"/>
    <p:sldId id="386" r:id="rId10"/>
    <p:sldId id="356" r:id="rId11"/>
    <p:sldId id="358" r:id="rId12"/>
    <p:sldId id="363" r:id="rId13"/>
    <p:sldId id="365" r:id="rId14"/>
    <p:sldId id="364" r:id="rId15"/>
    <p:sldId id="359" r:id="rId16"/>
    <p:sldId id="368" r:id="rId17"/>
    <p:sldId id="284" r:id="rId18"/>
    <p:sldId id="316" r:id="rId19"/>
    <p:sldId id="317" r:id="rId20"/>
    <p:sldId id="385" r:id="rId21"/>
    <p:sldId id="312" r:id="rId22"/>
    <p:sldId id="381" r:id="rId23"/>
    <p:sldId id="378" r:id="rId24"/>
    <p:sldId id="380" r:id="rId25"/>
    <p:sldId id="379" r:id="rId26"/>
    <p:sldId id="326" r:id="rId27"/>
    <p:sldId id="330" r:id="rId28"/>
    <p:sldId id="332" r:id="rId29"/>
    <p:sldId id="333" r:id="rId30"/>
    <p:sldId id="338" r:id="rId31"/>
    <p:sldId id="339" r:id="rId32"/>
    <p:sldId id="345" r:id="rId33"/>
    <p:sldId id="347" r:id="rId34"/>
    <p:sldId id="348" r:id="rId35"/>
    <p:sldId id="349" r:id="rId36"/>
    <p:sldId id="351" r:id="rId37"/>
    <p:sldId id="383" r:id="rId38"/>
    <p:sldId id="353" r:id="rId39"/>
  </p:sldIdLst>
  <p:sldSz cx="10836275" cy="7699375"/>
  <p:notesSz cx="6858000" cy="9144000"/>
  <p:defaultTextStyle>
    <a:defPPr>
      <a:defRPr lang="en-US"/>
    </a:defPPr>
    <a:lvl1pPr marL="0" algn="l" defTabSz="5292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9232" algn="l" defTabSz="5292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8464" algn="l" defTabSz="5292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7695" algn="l" defTabSz="5292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16925" algn="l" defTabSz="5292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46157" algn="l" defTabSz="5292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75389" algn="l" defTabSz="5292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04620" algn="l" defTabSz="5292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33852" algn="l" defTabSz="52923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5">
          <p15:clr>
            <a:srgbClr val="A4A3A4"/>
          </p15:clr>
        </p15:guide>
        <p15:guide id="2" pos="34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11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84" autoAdjust="0"/>
    <p:restoredTop sz="91212" autoAdjust="0"/>
  </p:normalViewPr>
  <p:slideViewPr>
    <p:cSldViewPr snapToGrid="0" snapToObjects="1">
      <p:cViewPr varScale="1">
        <p:scale>
          <a:sx n="106" d="100"/>
          <a:sy n="106" d="100"/>
        </p:scale>
        <p:origin x="816" y="176"/>
      </p:cViewPr>
      <p:guideLst>
        <p:guide orient="horz" pos="2425"/>
        <p:guide pos="3413"/>
      </p:guideLst>
    </p:cSldViewPr>
  </p:slideViewPr>
  <p:outlineViewPr>
    <p:cViewPr>
      <p:scale>
        <a:sx n="33" d="100"/>
        <a:sy n="33" d="100"/>
      </p:scale>
      <p:origin x="0" y="-41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chaelwalley1:Desktop:4Daagse:US%20MIL%20DATA%204daags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chaelwalley1:Desktop:4Daagse:US%20MIL%20DATA%204daags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chaelwalley1:Desktop:4Daagse:4daagseMI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chaelwalley1:Desktop:4Daagse:4daagseM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USA</a:t>
            </a:r>
            <a:r>
              <a:rPr lang="en-US" sz="2400" baseline="0"/>
              <a:t> 4Daagse Participation 1989 - 2018</a:t>
            </a:r>
          </a:p>
          <a:p>
            <a:pPr>
              <a:defRPr/>
            </a:pPr>
            <a:r>
              <a:rPr lang="en-US" baseline="0">
                <a:solidFill>
                  <a:schemeClr val="accent1">
                    <a:lumMod val="75000"/>
                  </a:schemeClr>
                </a:solidFill>
              </a:rPr>
              <a:t>Blue Years Military Only</a:t>
            </a:r>
          </a:p>
          <a:p>
            <a:pPr>
              <a:defRPr/>
            </a:pPr>
            <a:r>
              <a:rPr lang="en-US" baseline="0">
                <a:solidFill>
                  <a:schemeClr val="accent2">
                    <a:lumMod val="75000"/>
                  </a:schemeClr>
                </a:solidFill>
              </a:rPr>
              <a:t>Red Includes US Civilian and Military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c:rich>
      </c:tx>
      <c:overlay val="0"/>
      <c:spPr>
        <a:noFill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 Mil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2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4CA-BC4D-A7B8-527ACDA25CD5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4CA-BC4D-A7B8-527ACDA25CD5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4CA-BC4D-A7B8-527ACDA25CD5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E4CA-BC4D-A7B8-527ACDA25CD5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E4CA-BC4D-A7B8-527ACDA25CD5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E4CA-BC4D-A7B8-527ACDA25CD5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E4CA-BC4D-A7B8-527ACDA25CD5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E4CA-BC4D-A7B8-527ACDA25CD5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E4CA-BC4D-A7B8-527ACDA25CD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Sheet1!$A$2:$A$30</c:f>
              <c:numCache>
                <c:formatCode>General</c:formatCode>
                <c:ptCount val="29"/>
                <c:pt idx="0">
                  <c:v>1989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820</c:v>
                </c:pt>
                <c:pt idx="1">
                  <c:v>827</c:v>
                </c:pt>
                <c:pt idx="2">
                  <c:v>909</c:v>
                </c:pt>
                <c:pt idx="3">
                  <c:v>598</c:v>
                </c:pt>
                <c:pt idx="4">
                  <c:v>615</c:v>
                </c:pt>
                <c:pt idx="5">
                  <c:v>511</c:v>
                </c:pt>
                <c:pt idx="6">
                  <c:v>478</c:v>
                </c:pt>
                <c:pt idx="7">
                  <c:v>217</c:v>
                </c:pt>
                <c:pt idx="8">
                  <c:v>195</c:v>
                </c:pt>
                <c:pt idx="9">
                  <c:v>314</c:v>
                </c:pt>
                <c:pt idx="10">
                  <c:v>616</c:v>
                </c:pt>
                <c:pt idx="11">
                  <c:v>746</c:v>
                </c:pt>
                <c:pt idx="12">
                  <c:v>590</c:v>
                </c:pt>
                <c:pt idx="13">
                  <c:v>385</c:v>
                </c:pt>
                <c:pt idx="14">
                  <c:v>326</c:v>
                </c:pt>
                <c:pt idx="15">
                  <c:v>225</c:v>
                </c:pt>
                <c:pt idx="17">
                  <c:v>134</c:v>
                </c:pt>
                <c:pt idx="18">
                  <c:v>120</c:v>
                </c:pt>
                <c:pt idx="19">
                  <c:v>235</c:v>
                </c:pt>
                <c:pt idx="20">
                  <c:v>236</c:v>
                </c:pt>
                <c:pt idx="21">
                  <c:v>201</c:v>
                </c:pt>
                <c:pt idx="22">
                  <c:v>347</c:v>
                </c:pt>
                <c:pt idx="23">
                  <c:v>400</c:v>
                </c:pt>
                <c:pt idx="24">
                  <c:v>208</c:v>
                </c:pt>
                <c:pt idx="25">
                  <c:v>65</c:v>
                </c:pt>
                <c:pt idx="26">
                  <c:v>217</c:v>
                </c:pt>
                <c:pt idx="27">
                  <c:v>213</c:v>
                </c:pt>
                <c:pt idx="28">
                  <c:v>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4CA-BC4D-A7B8-527ACDA25C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15074904"/>
        <c:axId val="2115071912"/>
      </c:barChart>
      <c:catAx>
        <c:axId val="211507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15071912"/>
        <c:crosses val="autoZero"/>
        <c:auto val="1"/>
        <c:lblAlgn val="ctr"/>
        <c:lblOffset val="100"/>
        <c:noMultiLvlLbl val="0"/>
      </c:catAx>
      <c:valAx>
        <c:axId val="2115071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5074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/>
              <a:t>Percent</a:t>
            </a:r>
            <a:r>
              <a:rPr lang="en-US" sz="2800" baseline="0"/>
              <a:t> of Starts Not Finished</a:t>
            </a:r>
          </a:p>
          <a:p>
            <a:pPr>
              <a:defRPr/>
            </a:pPr>
            <a:r>
              <a:rPr lang="en-US" baseline="0">
                <a:solidFill>
                  <a:schemeClr val="accent1">
                    <a:lumMod val="75000"/>
                  </a:schemeClr>
                </a:solidFill>
              </a:rPr>
              <a:t>US Starts Drop Percentage ----</a:t>
            </a:r>
          </a:p>
          <a:p>
            <a:pPr>
              <a:defRPr/>
            </a:pPr>
            <a:r>
              <a:rPr lang="en-US" baseline="0">
                <a:solidFill>
                  <a:schemeClr val="accent2">
                    <a:lumMod val="75000"/>
                  </a:schemeClr>
                </a:solidFill>
              </a:rPr>
              <a:t>All Participants Drop Percentage ---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USA Drop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1989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Sheet1!$C$2:$C$30</c:f>
              <c:numCache>
                <c:formatCode>0.00%</c:formatCode>
                <c:ptCount val="29"/>
                <c:pt idx="0">
                  <c:v>1.7999999999999999E-2</c:v>
                </c:pt>
                <c:pt idx="1">
                  <c:v>2.5000000000000001E-2</c:v>
                </c:pt>
                <c:pt idx="2">
                  <c:v>2.5999999999999999E-2</c:v>
                </c:pt>
                <c:pt idx="3">
                  <c:v>2.5000000000000001E-2</c:v>
                </c:pt>
                <c:pt idx="4">
                  <c:v>7.4999999999999997E-2</c:v>
                </c:pt>
                <c:pt idx="5">
                  <c:v>0.106</c:v>
                </c:pt>
                <c:pt idx="6">
                  <c:v>6.0000000000000001E-3</c:v>
                </c:pt>
                <c:pt idx="7">
                  <c:v>0.03</c:v>
                </c:pt>
                <c:pt idx="8">
                  <c:v>0.123</c:v>
                </c:pt>
                <c:pt idx="9">
                  <c:v>0.15</c:v>
                </c:pt>
                <c:pt idx="10">
                  <c:v>0.14899999999999999</c:v>
                </c:pt>
                <c:pt idx="11">
                  <c:v>0.11700000000000001</c:v>
                </c:pt>
                <c:pt idx="12">
                  <c:v>0.33</c:v>
                </c:pt>
                <c:pt idx="13">
                  <c:v>0.30649999999999999</c:v>
                </c:pt>
                <c:pt idx="14">
                  <c:v>0.17499999999999999</c:v>
                </c:pt>
                <c:pt idx="15">
                  <c:v>0.22220000000000001</c:v>
                </c:pt>
                <c:pt idx="17">
                  <c:v>0.19400000000000001</c:v>
                </c:pt>
                <c:pt idx="18">
                  <c:v>0.125</c:v>
                </c:pt>
                <c:pt idx="19">
                  <c:v>0.26</c:v>
                </c:pt>
                <c:pt idx="20">
                  <c:v>0.161</c:v>
                </c:pt>
                <c:pt idx="21">
                  <c:v>0.17910000000000001</c:v>
                </c:pt>
                <c:pt idx="22">
                  <c:v>0.27089999999999997</c:v>
                </c:pt>
                <c:pt idx="23">
                  <c:v>0.16</c:v>
                </c:pt>
                <c:pt idx="24">
                  <c:v>0.14419999999999999</c:v>
                </c:pt>
                <c:pt idx="25">
                  <c:v>7.6899999999999996E-2</c:v>
                </c:pt>
                <c:pt idx="26">
                  <c:v>0.1198</c:v>
                </c:pt>
                <c:pt idx="27">
                  <c:v>0.108</c:v>
                </c:pt>
                <c:pt idx="28">
                  <c:v>0.15540000000000001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F1-D442-9D64-087ECC98F077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All Drop</c:v>
                </c:pt>
              </c:strCache>
            </c:strRef>
          </c:tx>
          <c:marker>
            <c:symbol val="none"/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1989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Sheet1!$D$2:$D$30</c:f>
              <c:numCache>
                <c:formatCode>0.00%</c:formatCode>
                <c:ptCount val="29"/>
                <c:pt idx="0">
                  <c:v>8.8999999999999996E-2</c:v>
                </c:pt>
                <c:pt idx="1">
                  <c:v>8.5999999999999993E-2</c:v>
                </c:pt>
                <c:pt idx="2">
                  <c:v>0.1</c:v>
                </c:pt>
                <c:pt idx="3">
                  <c:v>7.8E-2</c:v>
                </c:pt>
                <c:pt idx="4">
                  <c:v>8.5999999999999993E-2</c:v>
                </c:pt>
                <c:pt idx="5">
                  <c:v>9.8000000000000004E-2</c:v>
                </c:pt>
                <c:pt idx="6">
                  <c:v>9.5000000000000001E-2</c:v>
                </c:pt>
                <c:pt idx="7">
                  <c:v>0.10100000000000001</c:v>
                </c:pt>
                <c:pt idx="8">
                  <c:v>9.2999999999999999E-2</c:v>
                </c:pt>
                <c:pt idx="9">
                  <c:v>0.1</c:v>
                </c:pt>
                <c:pt idx="10">
                  <c:v>0.108</c:v>
                </c:pt>
                <c:pt idx="11">
                  <c:v>0.104</c:v>
                </c:pt>
                <c:pt idx="12">
                  <c:v>8.8400000000000006E-2</c:v>
                </c:pt>
                <c:pt idx="13">
                  <c:v>9.1600000000000001E-2</c:v>
                </c:pt>
                <c:pt idx="14">
                  <c:v>0.1104</c:v>
                </c:pt>
                <c:pt idx="15">
                  <c:v>0.1154</c:v>
                </c:pt>
                <c:pt idx="17">
                  <c:v>9.3200000000000005E-2</c:v>
                </c:pt>
                <c:pt idx="18">
                  <c:v>0.1065</c:v>
                </c:pt>
                <c:pt idx="19">
                  <c:v>0.10730000000000001</c:v>
                </c:pt>
                <c:pt idx="20">
                  <c:v>0.1011</c:v>
                </c:pt>
                <c:pt idx="21">
                  <c:v>0.10249999999999999</c:v>
                </c:pt>
                <c:pt idx="22">
                  <c:v>0.104</c:v>
                </c:pt>
                <c:pt idx="23">
                  <c:v>7.2900000000000006E-2</c:v>
                </c:pt>
                <c:pt idx="24">
                  <c:v>7.2099999999999997E-2</c:v>
                </c:pt>
                <c:pt idx="25">
                  <c:v>6.0699999999999997E-2</c:v>
                </c:pt>
                <c:pt idx="26">
                  <c:v>9.7699999999999995E-2</c:v>
                </c:pt>
                <c:pt idx="27">
                  <c:v>8.6300000000000002E-2</c:v>
                </c:pt>
                <c:pt idx="28">
                  <c:v>7.8100000000000003E-2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F1-D442-9D64-087ECC98F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7678840"/>
        <c:axId val="2117681848"/>
      </c:lineChart>
      <c:catAx>
        <c:axId val="211767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17681848"/>
        <c:crosses val="autoZero"/>
        <c:auto val="1"/>
        <c:lblAlgn val="ctr"/>
        <c:lblOffset val="100"/>
        <c:noMultiLvlLbl val="0"/>
      </c:catAx>
      <c:valAx>
        <c:axId val="211768184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21176788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Military Starts by Major Contingency Country 2018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6505498891454906E-2"/>
          <c:y val="0.122223661976735"/>
          <c:w val="0.93349450110854504"/>
          <c:h val="0.8777763380232650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D5B-2549-AF2C-F7033A98E2D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NED</c:v>
                </c:pt>
                <c:pt idx="1">
                  <c:v>UK</c:v>
                </c:pt>
                <c:pt idx="2">
                  <c:v>DEN</c:v>
                </c:pt>
                <c:pt idx="3">
                  <c:v>GER</c:v>
                </c:pt>
                <c:pt idx="4">
                  <c:v>NOR</c:v>
                </c:pt>
                <c:pt idx="5">
                  <c:v>SWE</c:v>
                </c:pt>
                <c:pt idx="6">
                  <c:v>FRA</c:v>
                </c:pt>
                <c:pt idx="7">
                  <c:v>SWISS</c:v>
                </c:pt>
                <c:pt idx="8">
                  <c:v>USA</c:v>
                </c:pt>
                <c:pt idx="9">
                  <c:v>CDN</c:v>
                </c:pt>
                <c:pt idx="10">
                  <c:v>ESP</c:v>
                </c:pt>
                <c:pt idx="11">
                  <c:v>FIN</c:v>
                </c:pt>
                <c:pt idx="12">
                  <c:v>IT</c:v>
                </c:pt>
              </c:strCache>
            </c:strRef>
          </c:cat>
          <c:val>
            <c:numRef>
              <c:f>Sheet1!$B$41:$N$41</c:f>
              <c:numCache>
                <c:formatCode>General</c:formatCode>
                <c:ptCount val="13"/>
                <c:pt idx="0">
                  <c:v>1797</c:v>
                </c:pt>
                <c:pt idx="1">
                  <c:v>754</c:v>
                </c:pt>
                <c:pt idx="2">
                  <c:v>432</c:v>
                </c:pt>
                <c:pt idx="3">
                  <c:v>381</c:v>
                </c:pt>
                <c:pt idx="4">
                  <c:v>383</c:v>
                </c:pt>
                <c:pt idx="5">
                  <c:v>340</c:v>
                </c:pt>
                <c:pt idx="6">
                  <c:v>296</c:v>
                </c:pt>
                <c:pt idx="7">
                  <c:v>175</c:v>
                </c:pt>
                <c:pt idx="8">
                  <c:v>386</c:v>
                </c:pt>
                <c:pt idx="9">
                  <c:v>172</c:v>
                </c:pt>
                <c:pt idx="10">
                  <c:v>95</c:v>
                </c:pt>
                <c:pt idx="11">
                  <c:v>164</c:v>
                </c:pt>
                <c:pt idx="1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5B-2549-AF2C-F7033A98E2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17624936"/>
        <c:axId val="2117627912"/>
      </c:barChart>
      <c:catAx>
        <c:axId val="21176249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117627912"/>
        <c:crosses val="autoZero"/>
        <c:auto val="1"/>
        <c:lblAlgn val="ctr"/>
        <c:lblOffset val="100"/>
        <c:noMultiLvlLbl val="0"/>
      </c:catAx>
      <c:valAx>
        <c:axId val="2117627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17624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Military</a:t>
            </a:r>
            <a:r>
              <a:rPr lang="en-US" baseline="0" dirty="0"/>
              <a:t> Drop Rate by Major Contingency Country 2018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519-AA48-A7E9-3D24C89F9BE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NED</c:v>
                </c:pt>
                <c:pt idx="1">
                  <c:v>UK</c:v>
                </c:pt>
                <c:pt idx="2">
                  <c:v>DEN</c:v>
                </c:pt>
                <c:pt idx="3">
                  <c:v>GER</c:v>
                </c:pt>
                <c:pt idx="4">
                  <c:v>NOR</c:v>
                </c:pt>
                <c:pt idx="5">
                  <c:v>SWE</c:v>
                </c:pt>
                <c:pt idx="6">
                  <c:v>FRA</c:v>
                </c:pt>
                <c:pt idx="7">
                  <c:v>SWISS</c:v>
                </c:pt>
                <c:pt idx="8">
                  <c:v>USA</c:v>
                </c:pt>
                <c:pt idx="9">
                  <c:v>CDN</c:v>
                </c:pt>
                <c:pt idx="10">
                  <c:v>ESP</c:v>
                </c:pt>
                <c:pt idx="11">
                  <c:v>FIN</c:v>
                </c:pt>
              </c:strCache>
            </c:strRef>
          </c:cat>
          <c:val>
            <c:numRef>
              <c:f>Sheet1!$B$44:$M$44</c:f>
              <c:numCache>
                <c:formatCode>0.00%</c:formatCode>
                <c:ptCount val="12"/>
                <c:pt idx="0">
                  <c:v>0.104062326099054</c:v>
                </c:pt>
                <c:pt idx="1">
                  <c:v>9.2838196286472094E-2</c:v>
                </c:pt>
                <c:pt idx="2">
                  <c:v>2.5462962962963E-2</c:v>
                </c:pt>
                <c:pt idx="3">
                  <c:v>2.3622047244094498E-2</c:v>
                </c:pt>
                <c:pt idx="4">
                  <c:v>6.5274151436031297E-2</c:v>
                </c:pt>
                <c:pt idx="5">
                  <c:v>2.64705882352941E-2</c:v>
                </c:pt>
                <c:pt idx="6">
                  <c:v>2.3648648648648601E-2</c:v>
                </c:pt>
                <c:pt idx="7">
                  <c:v>2.8571428571428598E-2</c:v>
                </c:pt>
                <c:pt idx="8">
                  <c:v>0.15544041450777199</c:v>
                </c:pt>
                <c:pt idx="9">
                  <c:v>0.13953488372093001</c:v>
                </c:pt>
                <c:pt idx="10">
                  <c:v>9.4736842105263105E-2</c:v>
                </c:pt>
                <c:pt idx="11">
                  <c:v>0.12195121951219499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9-AA48-A7E9-3D24C89F9B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17580136"/>
        <c:axId val="2117583112"/>
      </c:barChart>
      <c:catAx>
        <c:axId val="21175801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117583112"/>
        <c:crosses val="autoZero"/>
        <c:auto val="1"/>
        <c:lblAlgn val="ctr"/>
        <c:lblOffset val="100"/>
        <c:noMultiLvlLbl val="0"/>
      </c:catAx>
      <c:valAx>
        <c:axId val="211758311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2117580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0371F-2E01-E24B-8169-007E019E634F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A25E5-162E-294F-9254-13F5F535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13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680CD-2A1B-0C47-9B90-AB1C6BDE38B1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685800"/>
            <a:ext cx="482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B981-3378-BF4A-A05B-E3338ACE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90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9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9232" algn="l" defTabSz="529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8464" algn="l" defTabSz="529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87695" algn="l" defTabSz="529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16925" algn="l" defTabSz="529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46157" algn="l" defTabSz="529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75389" algn="l" defTabSz="529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04620" algn="l" defTabSz="529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33852" algn="l" defTabSz="529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B981-3378-BF4A-A05B-E3338ACE71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7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721" y="2391798"/>
            <a:ext cx="9210834" cy="1650375"/>
          </a:xfrm>
          <a:prstGeom prst="rect">
            <a:avLst/>
          </a:prstGeom>
        </p:spPr>
        <p:txBody>
          <a:bodyPr lIns="105847" tIns="52923" rIns="105847" bIns="5292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442" y="4362979"/>
            <a:ext cx="7585393" cy="1967618"/>
          </a:xfrm>
          <a:prstGeom prst="rect">
            <a:avLst/>
          </a:prstGeom>
        </p:spPr>
        <p:txBody>
          <a:bodyPr lIns="105847" tIns="52923" rIns="105847" bIns="5292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8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6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5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814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2395" y="7136182"/>
            <a:ext cx="3431487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20038" y="-4730"/>
            <a:ext cx="1078558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r>
              <a:rPr lang="en-US" dirty="0"/>
              <a:t>Slide</a:t>
            </a:r>
            <a:fld id="{E22EF6D3-8830-8448-A4CC-D4E106ABDA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14" y="308334"/>
            <a:ext cx="9752648" cy="1283228"/>
          </a:xfrm>
          <a:prstGeom prst="rect">
            <a:avLst/>
          </a:prstGeom>
        </p:spPr>
        <p:txBody>
          <a:bodyPr lIns="105847" tIns="52923" rIns="105847" bIns="5292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814" y="1796522"/>
            <a:ext cx="9752648" cy="5081232"/>
          </a:xfrm>
          <a:prstGeom prst="rect">
            <a:avLst/>
          </a:prstGeom>
        </p:spPr>
        <p:txBody>
          <a:bodyPr vert="eaVert" lIns="105847" tIns="52923" rIns="105847" bIns="5292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814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2395" y="7136182"/>
            <a:ext cx="3431487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997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fld id="{E22EF6D3-8830-8448-A4CC-D4E106AB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5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6299" y="308335"/>
            <a:ext cx="2438162" cy="6569420"/>
          </a:xfrm>
          <a:prstGeom prst="rect">
            <a:avLst/>
          </a:prstGeom>
        </p:spPr>
        <p:txBody>
          <a:bodyPr vert="eaVert" lIns="105847" tIns="52923" rIns="105847" bIns="5292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816" y="308335"/>
            <a:ext cx="7133881" cy="6569420"/>
          </a:xfrm>
          <a:prstGeom prst="rect">
            <a:avLst/>
          </a:prstGeom>
        </p:spPr>
        <p:txBody>
          <a:bodyPr vert="eaVert" lIns="105847" tIns="52923" rIns="105847" bIns="5292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814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2395" y="7136182"/>
            <a:ext cx="3431487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997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fld id="{E22EF6D3-8830-8448-A4CC-D4E106AB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1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14" y="308334"/>
            <a:ext cx="9752648" cy="1283228"/>
          </a:xfrm>
          <a:prstGeom prst="rect">
            <a:avLst/>
          </a:prstGeom>
        </p:spPr>
        <p:txBody>
          <a:bodyPr lIns="105847" tIns="52923" rIns="105847" bIns="5292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14" y="1796522"/>
            <a:ext cx="9752648" cy="5081232"/>
          </a:xfrm>
          <a:prstGeom prst="rect">
            <a:avLst/>
          </a:prstGeom>
        </p:spPr>
        <p:txBody>
          <a:bodyPr lIns="105847" tIns="52923" rIns="105847" bIns="5292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3182" y="7325760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>
            <a:lvl1pPr>
              <a:defRPr sz="1500"/>
            </a:lvl1pPr>
          </a:lstStyle>
          <a:p>
            <a:fld id="{E22EF6D3-8830-8448-A4CC-D4E106ABD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4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91" y="4947563"/>
            <a:ext cx="9210834" cy="1529181"/>
          </a:xfrm>
          <a:prstGeom prst="rect">
            <a:avLst/>
          </a:prstGeom>
        </p:spPr>
        <p:txBody>
          <a:bodyPr lIns="105847" tIns="52923" rIns="105847" bIns="52923"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991" y="3263324"/>
            <a:ext cx="9210834" cy="1684239"/>
          </a:xfrm>
          <a:prstGeom prst="rect">
            <a:avLst/>
          </a:prstGeom>
        </p:spPr>
        <p:txBody>
          <a:bodyPr lIns="105847" tIns="52923" rIns="105847" bIns="52923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92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84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876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1169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6461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1753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7046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2338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814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02395" y="7136182"/>
            <a:ext cx="3431487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997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fld id="{E22EF6D3-8830-8448-A4CC-D4E106AB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0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14" y="308334"/>
            <a:ext cx="9752648" cy="1283228"/>
          </a:xfrm>
          <a:prstGeom prst="rect">
            <a:avLst/>
          </a:prstGeom>
        </p:spPr>
        <p:txBody>
          <a:bodyPr lIns="105847" tIns="52923" rIns="105847" bIns="5292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814" y="1796522"/>
            <a:ext cx="4786021" cy="5081232"/>
          </a:xfrm>
          <a:prstGeom prst="rect">
            <a:avLst/>
          </a:prstGeom>
        </p:spPr>
        <p:txBody>
          <a:bodyPr lIns="105847" tIns="52923" rIns="105847" bIns="52923"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441" y="1796522"/>
            <a:ext cx="4786021" cy="5081232"/>
          </a:xfrm>
          <a:prstGeom prst="rect">
            <a:avLst/>
          </a:prstGeom>
        </p:spPr>
        <p:txBody>
          <a:bodyPr lIns="105847" tIns="52923" rIns="105847" bIns="52923"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1814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02395" y="7136182"/>
            <a:ext cx="3431487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5997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fld id="{E22EF6D3-8830-8448-A4CC-D4E106AB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5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14" y="308334"/>
            <a:ext cx="9752648" cy="1283228"/>
          </a:xfrm>
          <a:prstGeom prst="rect">
            <a:avLst/>
          </a:prstGeom>
        </p:spPr>
        <p:txBody>
          <a:bodyPr lIns="105847" tIns="52923" rIns="105847" bIns="52923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16" y="1723449"/>
            <a:ext cx="4787903" cy="718251"/>
          </a:xfrm>
          <a:prstGeom prst="rect">
            <a:avLst/>
          </a:prstGeom>
        </p:spPr>
        <p:txBody>
          <a:bodyPr lIns="105847" tIns="52923" rIns="105847" bIns="52923" anchor="b"/>
          <a:lstStyle>
            <a:lvl1pPr marL="0" indent="0">
              <a:buNone/>
              <a:defRPr sz="2800" b="1"/>
            </a:lvl1pPr>
            <a:lvl2pPr marL="529232" indent="0">
              <a:buNone/>
              <a:defRPr sz="2300" b="1"/>
            </a:lvl2pPr>
            <a:lvl3pPr marL="1058464" indent="0">
              <a:buNone/>
              <a:defRPr sz="2100" b="1"/>
            </a:lvl3pPr>
            <a:lvl4pPr marL="1587695" indent="0">
              <a:buNone/>
              <a:defRPr sz="1900" b="1"/>
            </a:lvl4pPr>
            <a:lvl5pPr marL="2116925" indent="0">
              <a:buNone/>
              <a:defRPr sz="1900" b="1"/>
            </a:lvl5pPr>
            <a:lvl6pPr marL="2646157" indent="0">
              <a:buNone/>
              <a:defRPr sz="1900" b="1"/>
            </a:lvl6pPr>
            <a:lvl7pPr marL="3175389" indent="0">
              <a:buNone/>
              <a:defRPr sz="1900" b="1"/>
            </a:lvl7pPr>
            <a:lvl8pPr marL="3704620" indent="0">
              <a:buNone/>
              <a:defRPr sz="1900" b="1"/>
            </a:lvl8pPr>
            <a:lvl9pPr marL="423385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816" y="2441701"/>
            <a:ext cx="4787903" cy="4436054"/>
          </a:xfrm>
          <a:prstGeom prst="rect">
            <a:avLst/>
          </a:prstGeom>
        </p:spPr>
        <p:txBody>
          <a:bodyPr lIns="105847" tIns="52923" rIns="105847" bIns="52923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4678" y="1723449"/>
            <a:ext cx="4789785" cy="718251"/>
          </a:xfrm>
          <a:prstGeom prst="rect">
            <a:avLst/>
          </a:prstGeom>
        </p:spPr>
        <p:txBody>
          <a:bodyPr lIns="105847" tIns="52923" rIns="105847" bIns="52923" anchor="b"/>
          <a:lstStyle>
            <a:lvl1pPr marL="0" indent="0">
              <a:buNone/>
              <a:defRPr sz="2800" b="1"/>
            </a:lvl1pPr>
            <a:lvl2pPr marL="529232" indent="0">
              <a:buNone/>
              <a:defRPr sz="2300" b="1"/>
            </a:lvl2pPr>
            <a:lvl3pPr marL="1058464" indent="0">
              <a:buNone/>
              <a:defRPr sz="2100" b="1"/>
            </a:lvl3pPr>
            <a:lvl4pPr marL="1587695" indent="0">
              <a:buNone/>
              <a:defRPr sz="1900" b="1"/>
            </a:lvl4pPr>
            <a:lvl5pPr marL="2116925" indent="0">
              <a:buNone/>
              <a:defRPr sz="1900" b="1"/>
            </a:lvl5pPr>
            <a:lvl6pPr marL="2646157" indent="0">
              <a:buNone/>
              <a:defRPr sz="1900" b="1"/>
            </a:lvl6pPr>
            <a:lvl7pPr marL="3175389" indent="0">
              <a:buNone/>
              <a:defRPr sz="1900" b="1"/>
            </a:lvl7pPr>
            <a:lvl8pPr marL="3704620" indent="0">
              <a:buNone/>
              <a:defRPr sz="1900" b="1"/>
            </a:lvl8pPr>
            <a:lvl9pPr marL="423385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4678" y="2441701"/>
            <a:ext cx="4789785" cy="4436054"/>
          </a:xfrm>
          <a:prstGeom prst="rect">
            <a:avLst/>
          </a:prstGeom>
        </p:spPr>
        <p:txBody>
          <a:bodyPr lIns="105847" tIns="52923" rIns="105847" bIns="52923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1814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02395" y="7136182"/>
            <a:ext cx="3431487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5997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fld id="{E22EF6D3-8830-8448-A4CC-D4E106AB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5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14" y="308334"/>
            <a:ext cx="9752648" cy="1283228"/>
          </a:xfrm>
          <a:prstGeom prst="rect">
            <a:avLst/>
          </a:prstGeom>
        </p:spPr>
        <p:txBody>
          <a:bodyPr lIns="105847" tIns="52923" rIns="105847" bIns="5292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1814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02395" y="7136182"/>
            <a:ext cx="3431487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997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fld id="{E22EF6D3-8830-8448-A4CC-D4E106AB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3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1814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02395" y="7136182"/>
            <a:ext cx="3431487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5997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fld id="{E22EF6D3-8830-8448-A4CC-D4E106AB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14" y="306548"/>
            <a:ext cx="3565060" cy="1304616"/>
          </a:xfrm>
          <a:prstGeom prst="rect">
            <a:avLst/>
          </a:prstGeom>
        </p:spPr>
        <p:txBody>
          <a:bodyPr lIns="105847" tIns="52923" rIns="105847" bIns="52923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684" y="306552"/>
            <a:ext cx="6057779" cy="6571202"/>
          </a:xfrm>
          <a:prstGeom prst="rect">
            <a:avLst/>
          </a:prstGeom>
        </p:spPr>
        <p:txBody>
          <a:bodyPr lIns="105847" tIns="52923" rIns="105847" bIns="52923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14" y="1611167"/>
            <a:ext cx="3565060" cy="5266587"/>
          </a:xfrm>
          <a:prstGeom prst="rect">
            <a:avLst/>
          </a:prstGeom>
        </p:spPr>
        <p:txBody>
          <a:bodyPr lIns="105847" tIns="52923" rIns="105847" bIns="52923"/>
          <a:lstStyle>
            <a:lvl1pPr marL="0" indent="0">
              <a:buNone/>
              <a:defRPr sz="1500"/>
            </a:lvl1pPr>
            <a:lvl2pPr marL="529232" indent="0">
              <a:buNone/>
              <a:defRPr sz="1400"/>
            </a:lvl2pPr>
            <a:lvl3pPr marL="1058464" indent="0">
              <a:buNone/>
              <a:defRPr sz="1200"/>
            </a:lvl3pPr>
            <a:lvl4pPr marL="1587695" indent="0">
              <a:buNone/>
              <a:defRPr sz="1000"/>
            </a:lvl4pPr>
            <a:lvl5pPr marL="2116925" indent="0">
              <a:buNone/>
              <a:defRPr sz="1000"/>
            </a:lvl5pPr>
            <a:lvl6pPr marL="2646157" indent="0">
              <a:buNone/>
              <a:defRPr sz="1000"/>
            </a:lvl6pPr>
            <a:lvl7pPr marL="3175389" indent="0">
              <a:buNone/>
              <a:defRPr sz="1000"/>
            </a:lvl7pPr>
            <a:lvl8pPr marL="3704620" indent="0">
              <a:buNone/>
              <a:defRPr sz="1000"/>
            </a:lvl8pPr>
            <a:lvl9pPr marL="423385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1814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02395" y="7136182"/>
            <a:ext cx="3431487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5997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fld id="{E22EF6D3-8830-8448-A4CC-D4E106AB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8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988" y="5389564"/>
            <a:ext cx="6501765" cy="636268"/>
          </a:xfrm>
          <a:prstGeom prst="rect">
            <a:avLst/>
          </a:prstGeom>
        </p:spPr>
        <p:txBody>
          <a:bodyPr lIns="105847" tIns="52923" rIns="105847" bIns="52923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3988" y="687953"/>
            <a:ext cx="6501765" cy="4619625"/>
          </a:xfrm>
          <a:prstGeom prst="rect">
            <a:avLst/>
          </a:prstGeom>
        </p:spPr>
        <p:txBody>
          <a:bodyPr lIns="105847" tIns="52923" rIns="105847" bIns="52923"/>
          <a:lstStyle>
            <a:lvl1pPr marL="0" indent="0">
              <a:buNone/>
              <a:defRPr sz="3600"/>
            </a:lvl1pPr>
            <a:lvl2pPr marL="529232" indent="0">
              <a:buNone/>
              <a:defRPr sz="3200"/>
            </a:lvl2pPr>
            <a:lvl3pPr marL="1058464" indent="0">
              <a:buNone/>
              <a:defRPr sz="2800"/>
            </a:lvl3pPr>
            <a:lvl4pPr marL="1587695" indent="0">
              <a:buNone/>
              <a:defRPr sz="2300"/>
            </a:lvl4pPr>
            <a:lvl5pPr marL="2116925" indent="0">
              <a:buNone/>
              <a:defRPr sz="2300"/>
            </a:lvl5pPr>
            <a:lvl6pPr marL="2646157" indent="0">
              <a:buNone/>
              <a:defRPr sz="2300"/>
            </a:lvl6pPr>
            <a:lvl7pPr marL="3175389" indent="0">
              <a:buNone/>
              <a:defRPr sz="2300"/>
            </a:lvl7pPr>
            <a:lvl8pPr marL="3704620" indent="0">
              <a:buNone/>
              <a:defRPr sz="2300"/>
            </a:lvl8pPr>
            <a:lvl9pPr marL="423385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3988" y="6025832"/>
            <a:ext cx="6501765" cy="903607"/>
          </a:xfrm>
          <a:prstGeom prst="rect">
            <a:avLst/>
          </a:prstGeom>
        </p:spPr>
        <p:txBody>
          <a:bodyPr lIns="105847" tIns="52923" rIns="105847" bIns="52923"/>
          <a:lstStyle>
            <a:lvl1pPr marL="0" indent="0">
              <a:buNone/>
              <a:defRPr sz="1500"/>
            </a:lvl1pPr>
            <a:lvl2pPr marL="529232" indent="0">
              <a:buNone/>
              <a:defRPr sz="1400"/>
            </a:lvl2pPr>
            <a:lvl3pPr marL="1058464" indent="0">
              <a:buNone/>
              <a:defRPr sz="1200"/>
            </a:lvl3pPr>
            <a:lvl4pPr marL="1587695" indent="0">
              <a:buNone/>
              <a:defRPr sz="1000"/>
            </a:lvl4pPr>
            <a:lvl5pPr marL="2116925" indent="0">
              <a:buNone/>
              <a:defRPr sz="1000"/>
            </a:lvl5pPr>
            <a:lvl6pPr marL="2646157" indent="0">
              <a:buNone/>
              <a:defRPr sz="1000"/>
            </a:lvl6pPr>
            <a:lvl7pPr marL="3175389" indent="0">
              <a:buNone/>
              <a:defRPr sz="1000"/>
            </a:lvl7pPr>
            <a:lvl8pPr marL="3704620" indent="0">
              <a:buNone/>
              <a:defRPr sz="1000"/>
            </a:lvl8pPr>
            <a:lvl9pPr marL="423385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1814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02395" y="7136182"/>
            <a:ext cx="3431487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5997" y="7136182"/>
            <a:ext cx="2528464" cy="409920"/>
          </a:xfrm>
          <a:prstGeom prst="rect">
            <a:avLst/>
          </a:prstGeom>
        </p:spPr>
        <p:txBody>
          <a:bodyPr lIns="105847" tIns="52923" rIns="105847" bIns="52923"/>
          <a:lstStyle/>
          <a:p>
            <a:fld id="{E22EF6D3-8830-8448-A4CC-D4E106AB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2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900367" y="7441000"/>
            <a:ext cx="2935908" cy="414656"/>
          </a:xfrm>
          <a:prstGeom prst="rect">
            <a:avLst/>
          </a:prstGeom>
          <a:noFill/>
        </p:spPr>
        <p:txBody>
          <a:bodyPr wrap="square" lIns="105847" tIns="52923" rIns="105847" bIns="52923" rtlCol="0">
            <a:spAutoFit/>
          </a:bodyPr>
          <a:lstStyle/>
          <a:p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+31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(0)61185 9904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1000" b="1" kern="1200" dirty="0">
                <a:solidFill>
                  <a:srgbClr val="0000FF"/>
                </a:solidFill>
                <a:effectLst/>
                <a:latin typeface="+mn-lt"/>
                <a:ea typeface="+mn-ea"/>
                <a:cs typeface="+mn-cs"/>
              </a:rPr>
              <a:t>michaelw@9400group.com</a:t>
            </a:r>
          </a:p>
          <a:p>
            <a:endParaRPr lang="en-US" sz="1000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-145314" y="1111146"/>
            <a:ext cx="11168422" cy="19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64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29232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924" indent="-396924" algn="l" defTabSz="52923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60001" indent="-330769" algn="l" defTabSz="529232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23079" indent="-264615" algn="l" defTabSz="529232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52310" indent="-264615" algn="l" defTabSz="529232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1541" indent="-264615" algn="l" defTabSz="529232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0773" indent="-264615" algn="l" defTabSz="52923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0005" indent="-264615" algn="l" defTabSz="52923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69237" indent="-264615" algn="l" defTabSz="52923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98467" indent="-264615" algn="l" defTabSz="52923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2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9232" algn="l" defTabSz="5292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8464" algn="l" defTabSz="5292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7695" algn="l" defTabSz="5292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6925" algn="l" defTabSz="5292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6157" algn="l" defTabSz="5292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5389" algn="l" defTabSz="5292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04620" algn="l" defTabSz="5292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33852" algn="l" defTabSz="5292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DODMIL-4daagse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AF Nijmegen 2018 Patch V02.jpg">
            <a:extLst>
              <a:ext uri="{FF2B5EF4-FFF2-40B4-BE49-F238E27FC236}">
                <a16:creationId xmlns:a16="http://schemas.microsoft.com/office/drawing/2014/main" id="{6B3BC5AF-3F68-E046-A1A4-623078826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15" y="2386146"/>
            <a:ext cx="3707339" cy="42848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3706895-66DC-314A-AE26-7E297AD0A04D}"/>
              </a:ext>
            </a:extLst>
          </p:cNvPr>
          <p:cNvSpPr txBox="1">
            <a:spLocks/>
          </p:cNvSpPr>
          <p:nvPr/>
        </p:nvSpPr>
        <p:spPr>
          <a:xfrm>
            <a:off x="694618" y="242024"/>
            <a:ext cx="9413135" cy="914231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endParaRPr lang="en-US" sz="2300" b="1" dirty="0">
              <a:solidFill>
                <a:srgbClr val="800000"/>
              </a:solidFill>
            </a:endParaRPr>
          </a:p>
          <a:p>
            <a:endParaRPr lang="en-US" sz="2800" dirty="0">
              <a:solidFill>
                <a:srgbClr val="800000"/>
              </a:solidFill>
            </a:endParaRPr>
          </a:p>
          <a:p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410021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4618" y="233400"/>
            <a:ext cx="9413135" cy="1224208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529232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r>
              <a:rPr lang="en-US" sz="3200" b="1" dirty="0">
                <a:solidFill>
                  <a:srgbClr val="800000"/>
                </a:solidFill>
              </a:rPr>
              <a:t>The March</a:t>
            </a: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400" y="2123456"/>
            <a:ext cx="10836274" cy="4654006"/>
          </a:xfrm>
        </p:spPr>
        <p:txBody>
          <a:bodyPr/>
          <a:lstStyle/>
          <a:p>
            <a:pPr lvl="2">
              <a:buSzPct val="100000"/>
              <a:buBlip>
                <a:blip r:embed="rId2"/>
              </a:buBlip>
            </a:pPr>
            <a:r>
              <a:rPr lang="en-US" sz="2000" dirty="0"/>
              <a:t>Worlds largest march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400" b="1" dirty="0"/>
              <a:t>6,000 Military</a:t>
            </a:r>
          </a:p>
          <a:p>
            <a:pPr lvl="4">
              <a:buSzPct val="100000"/>
              <a:buBlip>
                <a:blip r:embed="rId2"/>
              </a:buBlip>
            </a:pPr>
            <a:r>
              <a:rPr lang="en-US" sz="1400" dirty="0"/>
              <a:t>UK 800 / CDN 170 / DK 460 / NO 400 / SWE 350 / GE 350 / CH 190 / US 385 / FR 320 / FIN 200 / NL 1950 / Small Contingents 425  /  Total </a:t>
            </a:r>
            <a:r>
              <a:rPr lang="en-US" sz="1400"/>
              <a:t>6,000 Military</a:t>
            </a:r>
            <a:endParaRPr lang="en-US" sz="1400" b="1" dirty="0"/>
          </a:p>
          <a:p>
            <a:pPr lvl="3">
              <a:buSzPct val="100000"/>
              <a:buBlip>
                <a:blip r:embed="rId2"/>
              </a:buBlip>
            </a:pPr>
            <a:r>
              <a:rPr lang="en-US" sz="1400" b="1" dirty="0"/>
              <a:t>39,000 civilians</a:t>
            </a:r>
          </a:p>
          <a:p>
            <a:pPr lvl="3">
              <a:buSzPct val="100000"/>
              <a:buBlip>
                <a:blip r:embed="rId2"/>
              </a:buBlip>
            </a:pPr>
            <a:endParaRPr lang="en-US" sz="1400" b="1" dirty="0"/>
          </a:p>
          <a:p>
            <a:pPr marL="1587695" lvl="3" indent="0">
              <a:buSzPct val="100000"/>
              <a:buNone/>
            </a:pPr>
            <a:endParaRPr lang="en-US" sz="1400" b="1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2000" dirty="0"/>
              <a:t>Centrale Admin expected 2.4 million visitors supporting 2018 event. (180K residents)</a:t>
            </a:r>
            <a:endParaRPr lang="en-US" sz="1500" dirty="0"/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You march 25 miles each day </a:t>
            </a:r>
            <a:r>
              <a:rPr lang="mr-IN" sz="1500" dirty="0"/>
              <a:t>–</a:t>
            </a:r>
            <a:r>
              <a:rPr lang="en-US" sz="1500" dirty="0"/>
              <a:t> You get thousands of well wishers out from 5am cheering you on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You get occasional free hugs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You get lots of high and low fives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You will give away patches, flags and trinkets to the children promoting your unit and country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You will be offered free candy, water, vegetables, cucumbers, fruit and the odd beer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You will see supporters wearing the craziest things, hear the weirdest music</a:t>
            </a:r>
            <a:endParaRPr lang="en-US" sz="1500" b="1" i="1" dirty="0"/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You will wear your head gear and salute the reviewing stand in each town you pass through</a:t>
            </a:r>
          </a:p>
          <a:p>
            <a:pPr lvl="3">
              <a:buSzPct val="100000"/>
              <a:buBlip>
                <a:blip r:embed="rId2"/>
              </a:buBlip>
            </a:pPr>
            <a:endParaRPr lang="en-US" sz="1500" dirty="0"/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The crowds get larger and more supportive with each day.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00" y="110490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111D5"/>
                </a:solidFill>
              </a:rPr>
              <a:t>WWW.USDODMIL-4daagse.com</a:t>
            </a:r>
            <a:endParaRPr lang="en-US" sz="1600" b="1" dirty="0">
              <a:solidFill>
                <a:srgbClr val="111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3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4618" y="233400"/>
            <a:ext cx="9413135" cy="1224208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529232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r>
              <a:rPr lang="en-US" sz="3200" b="1" dirty="0">
                <a:solidFill>
                  <a:srgbClr val="800000"/>
                </a:solidFill>
              </a:rPr>
              <a:t>The Catch</a:t>
            </a: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" y="2495602"/>
            <a:ext cx="10836274" cy="4654006"/>
          </a:xfrm>
        </p:spPr>
        <p:txBody>
          <a:bodyPr/>
          <a:lstStyle/>
          <a:p>
            <a:pPr marL="1058464" lvl="2" indent="0" algn="ctr">
              <a:buSzPct val="100000"/>
              <a:buNone/>
            </a:pPr>
            <a:r>
              <a:rPr lang="en-US" sz="2400" i="1" dirty="0"/>
              <a:t>Of course there’s an effort side to this event!</a:t>
            </a:r>
          </a:p>
          <a:p>
            <a:pPr lvl="2">
              <a:buSzPct val="100000"/>
              <a:buBlip>
                <a:blip r:embed="rId2"/>
              </a:buBlip>
            </a:pPr>
            <a:endParaRPr lang="en-US" sz="16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1600" dirty="0"/>
              <a:t>You have to march around 25 miles each day  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600" dirty="0"/>
              <a:t>Takes about 8 hours each day</a:t>
            </a:r>
          </a:p>
          <a:p>
            <a:pPr lvl="2">
              <a:buSzPct val="100000"/>
              <a:buBlip>
                <a:blip r:embed="rId2"/>
              </a:buBlip>
            </a:pPr>
            <a:r>
              <a:rPr lang="en-US" sz="1600" dirty="0"/>
              <a:t>Some will fail, historically 15% of Americans</a:t>
            </a:r>
          </a:p>
          <a:p>
            <a:pPr lvl="2">
              <a:buSzPct val="100000"/>
              <a:buBlip>
                <a:blip r:embed="rId2"/>
              </a:buBlip>
            </a:pPr>
            <a:r>
              <a:rPr lang="en-US" sz="1600" dirty="0"/>
              <a:t>Rules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600" dirty="0"/>
              <a:t>You will be in uniform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600" dirty="0"/>
              <a:t>You will sleep on a military camp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600" dirty="0"/>
              <a:t>You will attend multiple military ceremonies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600" dirty="0"/>
              <a:t>You rise around 3am on march days, depending on departure time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600" dirty="0"/>
              <a:t>You will hang out with military from approximately 30 other nations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600" dirty="0"/>
              <a:t>Your feet will hurt, no pain, no gain, no reward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600" dirty="0"/>
              <a:t>You will be with some people who will whine about everything and I mean everything!</a:t>
            </a:r>
          </a:p>
          <a:p>
            <a:pPr lvl="3">
              <a:buSzPct val="100000"/>
              <a:buBlip>
                <a:blip r:embed="rId2"/>
              </a:buBlip>
            </a:pPr>
            <a:endParaRPr lang="en-US" sz="16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2000" i="1" dirty="0"/>
              <a:t>And some will simply quit?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i="1" dirty="0"/>
              <a:t>Some people quit after the first day asking, “And this is fun?”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00" y="110490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111D5"/>
                </a:solidFill>
              </a:rPr>
              <a:t>WWW.USDODMIL-4daagse.com</a:t>
            </a:r>
            <a:endParaRPr lang="en-US" sz="1600" b="1" dirty="0">
              <a:solidFill>
                <a:srgbClr val="111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3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618" y="233400"/>
            <a:ext cx="9413135" cy="2659816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br>
              <a:rPr lang="en-US" sz="1900" dirty="0"/>
            </a:br>
            <a:r>
              <a:rPr lang="en-US" sz="3200" b="1" dirty="0">
                <a:solidFill>
                  <a:srgbClr val="800000"/>
                </a:solidFill>
              </a:rPr>
              <a:t>July 16 </a:t>
            </a:r>
            <a:r>
              <a:rPr lang="mr-IN" sz="3200" b="1" dirty="0">
                <a:solidFill>
                  <a:srgbClr val="800000"/>
                </a:solidFill>
              </a:rPr>
              <a:t>–</a:t>
            </a:r>
            <a:r>
              <a:rPr lang="en-US" sz="3200" b="1" dirty="0">
                <a:solidFill>
                  <a:srgbClr val="800000"/>
                </a:solidFill>
              </a:rPr>
              <a:t> 19  2019</a:t>
            </a:r>
            <a:br>
              <a:rPr lang="en-US" sz="3200" b="1" dirty="0">
                <a:solidFill>
                  <a:srgbClr val="800000"/>
                </a:solidFill>
              </a:rPr>
            </a:br>
            <a:br>
              <a:rPr lang="en-US" sz="3200" b="1" dirty="0">
                <a:solidFill>
                  <a:srgbClr val="800000"/>
                </a:solidFill>
              </a:rPr>
            </a:b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9133" y="3169226"/>
            <a:ext cx="401977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b="1" dirty="0"/>
              <a:t>Where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When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What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Who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Why</a:t>
            </a:r>
          </a:p>
          <a:p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696220" y="4849183"/>
            <a:ext cx="53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" y="110490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111D5"/>
                </a:solidFill>
              </a:rPr>
              <a:t>WWW.USDODMIL-4daagse.com</a:t>
            </a:r>
            <a:endParaRPr lang="en-US" sz="1600" b="1" dirty="0">
              <a:solidFill>
                <a:srgbClr val="111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3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4618" y="233400"/>
            <a:ext cx="9413135" cy="1224208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529232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r>
              <a:rPr lang="en-US" sz="3200" b="1" dirty="0">
                <a:solidFill>
                  <a:srgbClr val="800000"/>
                </a:solidFill>
              </a:rPr>
              <a:t>US Forces</a:t>
            </a: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" y="2495602"/>
            <a:ext cx="10836274" cy="4654006"/>
          </a:xfrm>
        </p:spPr>
        <p:txBody>
          <a:bodyPr/>
          <a:lstStyle/>
          <a:p>
            <a:pPr lvl="2">
              <a:buSzPct val="100000"/>
              <a:buBlip>
                <a:blip r:embed="rId2"/>
              </a:buBlip>
            </a:pPr>
            <a:r>
              <a:rPr lang="en-US" sz="2000" dirty="0"/>
              <a:t>Any military member who can complete the march and wants the joy of being appreciated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The MIL are loved by the spectators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The MIL represent a huge history in this area of the world</a:t>
            </a:r>
          </a:p>
          <a:p>
            <a:pPr marL="1587695" lvl="3" indent="0">
              <a:buSzPct val="100000"/>
              <a:buNone/>
            </a:pPr>
            <a:endParaRPr lang="en-US" sz="15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2000" dirty="0"/>
              <a:t>Basically anyone who can march / trek for 8 hours</a:t>
            </a:r>
          </a:p>
          <a:p>
            <a:pPr marL="1058464" lvl="2" indent="0">
              <a:buSzPct val="100000"/>
              <a:buNone/>
            </a:pPr>
            <a:endParaRPr lang="en-US" sz="20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2000" dirty="0"/>
              <a:t>Marchers can participate as -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800" i="1" dirty="0"/>
              <a:t>Individual Marcher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800" i="1" dirty="0"/>
              <a:t>Detachment Marcher</a:t>
            </a:r>
          </a:p>
          <a:p>
            <a:pPr lvl="4">
              <a:buSzPct val="100000"/>
              <a:buBlip>
                <a:blip r:embed="rId2"/>
              </a:buBlip>
            </a:pPr>
            <a:r>
              <a:rPr lang="en-US" sz="1800" i="1" dirty="0"/>
              <a:t>Those under 25 should march with a detachment</a:t>
            </a:r>
          </a:p>
          <a:p>
            <a:pPr lvl="4">
              <a:buSzPct val="100000"/>
              <a:buBlip>
                <a:blip r:embed="rId2"/>
              </a:buBlip>
            </a:pPr>
            <a:r>
              <a:rPr lang="en-US" sz="1800" i="1" dirty="0"/>
              <a:t>First timers should consider marching with a detachment, if possible</a:t>
            </a:r>
          </a:p>
          <a:p>
            <a:pPr marL="1058464" lvl="2" indent="0">
              <a:buSzPct val="100000"/>
              <a:buNone/>
            </a:pP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400" y="110490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111D5"/>
                </a:solidFill>
              </a:rPr>
              <a:t>WWW.USDODMIL-4daagse.com</a:t>
            </a:r>
            <a:endParaRPr lang="en-US" sz="1600" b="1" dirty="0">
              <a:solidFill>
                <a:srgbClr val="111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9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618" y="233400"/>
            <a:ext cx="9413135" cy="2659816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br>
              <a:rPr lang="en-US" sz="1900" dirty="0"/>
            </a:br>
            <a:r>
              <a:rPr lang="en-US" sz="3200" b="1" dirty="0">
                <a:solidFill>
                  <a:srgbClr val="800000"/>
                </a:solidFill>
              </a:rPr>
              <a:t>July 16 </a:t>
            </a:r>
            <a:r>
              <a:rPr lang="mr-IN" sz="3200" b="1" dirty="0">
                <a:solidFill>
                  <a:srgbClr val="800000"/>
                </a:solidFill>
              </a:rPr>
              <a:t>–</a:t>
            </a:r>
            <a:r>
              <a:rPr lang="en-US" sz="3200" b="1" dirty="0">
                <a:solidFill>
                  <a:srgbClr val="800000"/>
                </a:solidFill>
              </a:rPr>
              <a:t> 19  2019</a:t>
            </a:r>
            <a:br>
              <a:rPr lang="en-US" sz="3200" b="1" dirty="0">
                <a:solidFill>
                  <a:srgbClr val="800000"/>
                </a:solidFill>
              </a:rPr>
            </a:br>
            <a:br>
              <a:rPr lang="en-US" sz="3200" b="1" dirty="0">
                <a:solidFill>
                  <a:srgbClr val="800000"/>
                </a:solidFill>
              </a:rPr>
            </a:b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9133" y="3169226"/>
            <a:ext cx="401977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b="1" dirty="0"/>
              <a:t>Where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When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What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Who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Why</a:t>
            </a:r>
          </a:p>
          <a:p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696220" y="5489619"/>
            <a:ext cx="53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" y="110490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111D5"/>
                </a:solidFill>
              </a:rPr>
              <a:t>WWW.USDODMIL-4daagse.com</a:t>
            </a:r>
            <a:endParaRPr lang="en-US" sz="1600" b="1" dirty="0">
              <a:solidFill>
                <a:srgbClr val="111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3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4618" y="233400"/>
            <a:ext cx="9413135" cy="1224208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529232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r>
              <a:rPr lang="en-US" sz="3200" b="1" dirty="0">
                <a:solidFill>
                  <a:srgbClr val="800000"/>
                </a:solidFill>
              </a:rPr>
              <a:t>Value from the March</a:t>
            </a: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" y="2517686"/>
            <a:ext cx="10836274" cy="4654006"/>
          </a:xfrm>
        </p:spPr>
        <p:txBody>
          <a:bodyPr/>
          <a:lstStyle/>
          <a:p>
            <a:pPr lvl="2">
              <a:buSzPct val="100000"/>
              <a:buBlip>
                <a:blip r:embed="rId2"/>
              </a:buBlip>
            </a:pPr>
            <a:r>
              <a:rPr lang="en-US" sz="2400" dirty="0"/>
              <a:t>To prove your physical conditioning</a:t>
            </a:r>
          </a:p>
          <a:p>
            <a:pPr lvl="2">
              <a:buSzPct val="100000"/>
              <a:buBlip>
                <a:blip r:embed="rId2"/>
              </a:buBlip>
            </a:pPr>
            <a:r>
              <a:rPr lang="en-US" sz="2400" dirty="0"/>
              <a:t>To show pride in our nations forces, past and present</a:t>
            </a:r>
          </a:p>
          <a:p>
            <a:pPr lvl="2">
              <a:buSzPct val="100000"/>
              <a:buBlip>
                <a:blip r:embed="rId2"/>
              </a:buBlip>
            </a:pPr>
            <a:r>
              <a:rPr lang="en-US" sz="2400" dirty="0"/>
              <a:t>To build teamwork skills</a:t>
            </a:r>
          </a:p>
          <a:p>
            <a:pPr lvl="2">
              <a:buSzPct val="100000"/>
              <a:buBlip>
                <a:blip r:embed="rId2"/>
              </a:buBlip>
            </a:pPr>
            <a:r>
              <a:rPr lang="en-US" sz="2400" dirty="0"/>
              <a:t>To strengthen management and decision making skills</a:t>
            </a:r>
          </a:p>
          <a:p>
            <a:pPr lvl="2">
              <a:buSzPct val="100000"/>
              <a:buBlip>
                <a:blip r:embed="rId2"/>
              </a:buBlip>
            </a:pPr>
            <a:r>
              <a:rPr lang="en-US" sz="2400" dirty="0"/>
              <a:t>To gain military friends from other nations all with the same goal</a:t>
            </a:r>
          </a:p>
          <a:p>
            <a:pPr lvl="2">
              <a:buSzPct val="100000"/>
              <a:buBlip>
                <a:blip r:embed="rId2"/>
              </a:buBlip>
            </a:pPr>
            <a:r>
              <a:rPr lang="en-US" sz="2400" dirty="0"/>
              <a:t>To experience an event where 2 million supporters cheer us on</a:t>
            </a:r>
          </a:p>
          <a:p>
            <a:pPr lvl="2">
              <a:buSzPct val="100000"/>
              <a:buBlip>
                <a:blip r:embed="rId2"/>
              </a:buBlip>
            </a:pPr>
            <a:r>
              <a:rPr lang="en-US" sz="2400" dirty="0"/>
              <a:t>To built cross cultural friendships</a:t>
            </a:r>
          </a:p>
          <a:p>
            <a:pPr lvl="2">
              <a:buSzPct val="100000"/>
              <a:buBlip>
                <a:blip r:embed="rId2"/>
              </a:buBlip>
            </a:pPr>
            <a:r>
              <a:rPr lang="en-US" sz="2400" dirty="0"/>
              <a:t>To get the medal</a:t>
            </a:r>
          </a:p>
          <a:p>
            <a:pPr lvl="2">
              <a:buSzPct val="100000"/>
              <a:buBlip>
                <a:blip r:embed="rId2"/>
              </a:buBlip>
            </a:pPr>
            <a:r>
              <a:rPr lang="en-US" sz="2400" dirty="0"/>
              <a:t>To get the Army authorized Ribbon</a:t>
            </a:r>
          </a:p>
          <a:p>
            <a:pPr lvl="2">
              <a:buSzPct val="100000"/>
              <a:buBlip>
                <a:blip r:embed="rId2"/>
              </a:buBlip>
            </a:pPr>
            <a:r>
              <a:rPr lang="en-US" sz="2400" dirty="0"/>
              <a:t>To trade paraphernalia with other countries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00" y="110490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111D5"/>
                </a:solidFill>
              </a:rPr>
              <a:t>WWW.USDODMIL-4daagse.com</a:t>
            </a:r>
            <a:endParaRPr lang="en-US" sz="1600" b="1" dirty="0">
              <a:solidFill>
                <a:srgbClr val="111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3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4618" y="233400"/>
            <a:ext cx="9413135" cy="1224208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529232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r>
              <a:rPr lang="en-US" sz="3200" b="1" dirty="0">
                <a:solidFill>
                  <a:srgbClr val="800000"/>
                </a:solidFill>
              </a:rPr>
              <a:t>General Information</a:t>
            </a: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" y="2495602"/>
            <a:ext cx="5029198" cy="4654006"/>
          </a:xfrm>
        </p:spPr>
        <p:txBody>
          <a:bodyPr/>
          <a:lstStyle/>
          <a:p>
            <a:pPr lvl="2">
              <a:buSzPct val="100000"/>
              <a:buBlip>
                <a:blip r:embed="rId2"/>
              </a:buBlip>
            </a:pPr>
            <a:r>
              <a:rPr lang="en-US" sz="2000" dirty="0"/>
              <a:t>Participation Costs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March Ticket €90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Camp Cost €290</a:t>
            </a:r>
          </a:p>
          <a:p>
            <a:pPr lvl="3">
              <a:buSzPct val="100000"/>
              <a:buBlip>
                <a:blip r:embed="rId2"/>
              </a:buBlip>
            </a:pPr>
            <a:endParaRPr lang="en-US" sz="15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2000" dirty="0"/>
              <a:t>Optional Items to Purchase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Certificate  €10 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US Forces March Patches  €4 </a:t>
            </a:r>
            <a:r>
              <a:rPr lang="en-US" sz="1500" dirty="0" err="1"/>
              <a:t>ea</a:t>
            </a:r>
            <a:endParaRPr lang="en-US" sz="1500" dirty="0"/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Tee Shirt  €12 </a:t>
            </a:r>
            <a:r>
              <a:rPr lang="en-US" sz="1500" dirty="0" err="1"/>
              <a:t>ea</a:t>
            </a:r>
            <a:endParaRPr lang="en-US" sz="1500" dirty="0"/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Authorized US Army Ribbon  €3 </a:t>
            </a:r>
            <a:r>
              <a:rPr lang="en-US" sz="1500" dirty="0" err="1"/>
              <a:t>ea</a:t>
            </a:r>
            <a:endParaRPr lang="en-US" sz="1500" dirty="0"/>
          </a:p>
          <a:p>
            <a:pPr lvl="3">
              <a:buSzPct val="100000"/>
              <a:buBlip>
                <a:blip r:embed="rId2"/>
              </a:buBlip>
            </a:pPr>
            <a:endParaRPr lang="en-US" sz="15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2000" dirty="0"/>
              <a:t>Payments will be processed February through March on </a:t>
            </a:r>
            <a:r>
              <a:rPr lang="en-US" sz="2000" dirty="0" err="1"/>
              <a:t>EventBrite</a:t>
            </a:r>
            <a:r>
              <a:rPr lang="en-US" sz="2000" dirty="0"/>
              <a:t> by invitation email</a:t>
            </a:r>
          </a:p>
          <a:p>
            <a:pPr marL="1058464" lvl="2" indent="0">
              <a:buSzPct val="100000"/>
              <a:buNone/>
            </a:pPr>
            <a:endParaRPr lang="en-US" sz="1600" dirty="0"/>
          </a:p>
          <a:p>
            <a:pPr marL="1058464" lvl="2" indent="0">
              <a:buSzPct val="100000"/>
              <a:buNone/>
            </a:pP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400" y="110490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111D5"/>
                </a:solidFill>
              </a:rPr>
              <a:t>WWW.USDODMIL-4daagse.com</a:t>
            </a:r>
            <a:endParaRPr lang="en-US" sz="1600" b="1" dirty="0">
              <a:solidFill>
                <a:srgbClr val="1111D5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600702" y="2495602"/>
            <a:ext cx="5029198" cy="4654006"/>
          </a:xfrm>
          <a:prstGeom prst="rect">
            <a:avLst/>
          </a:prstGeom>
        </p:spPr>
        <p:txBody>
          <a:bodyPr lIns="105847" tIns="52923" rIns="105847" bIns="52923"/>
          <a:lstStyle>
            <a:lvl1pPr marL="396924" indent="-396924" algn="l" defTabSz="52923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001" indent="-330769" algn="l" defTabSz="529232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3079" indent="-264615" algn="l" defTabSz="529232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52310" indent="-264615" algn="l" defTabSz="529232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81541" indent="-264615" algn="l" defTabSz="529232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10773" indent="-264615" algn="l" defTabSz="529232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40005" indent="-264615" algn="l" defTabSz="529232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9237" indent="-264615" algn="l" defTabSz="529232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98467" indent="-264615" algn="l" defTabSz="529232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SzPct val="100000"/>
              <a:buFont typeface="Arial"/>
              <a:buBlip>
                <a:blip r:embed="rId2"/>
              </a:buBlip>
            </a:pPr>
            <a:r>
              <a:rPr lang="en-US" sz="2000" dirty="0"/>
              <a:t>420 Approved Start Positions</a:t>
            </a:r>
          </a:p>
          <a:p>
            <a:pPr lvl="2">
              <a:buSzPct val="100000"/>
              <a:buFont typeface="Arial"/>
              <a:buBlip>
                <a:blip r:embed="rId2"/>
              </a:buBlip>
            </a:pPr>
            <a:endParaRPr lang="en-US" sz="2000" dirty="0"/>
          </a:p>
          <a:p>
            <a:pPr lvl="2">
              <a:buSzPct val="100000"/>
              <a:buFont typeface="Arial"/>
              <a:buBlip>
                <a:blip r:embed="rId2"/>
              </a:buBlip>
            </a:pPr>
            <a:r>
              <a:rPr lang="en-US" sz="2000" dirty="0"/>
              <a:t>Detachments must have 12</a:t>
            </a:r>
          </a:p>
          <a:p>
            <a:pPr lvl="2">
              <a:buSzPct val="100000"/>
              <a:buFont typeface="Arial"/>
              <a:buBlip>
                <a:blip r:embed="rId2"/>
              </a:buBlip>
            </a:pPr>
            <a:endParaRPr lang="en-US" sz="2000" dirty="0"/>
          </a:p>
          <a:p>
            <a:pPr lvl="2">
              <a:buSzPct val="100000"/>
              <a:buFont typeface="Arial"/>
              <a:buBlip>
                <a:blip r:embed="rId2"/>
              </a:buBlip>
            </a:pPr>
            <a:r>
              <a:rPr lang="en-US" sz="2000" dirty="0"/>
              <a:t>Individuals, team of 1</a:t>
            </a:r>
          </a:p>
          <a:p>
            <a:pPr lvl="2">
              <a:buSzPct val="100000"/>
              <a:buFont typeface="Arial"/>
              <a:buBlip>
                <a:blip r:embed="rId2"/>
              </a:buBlip>
            </a:pPr>
            <a:endParaRPr lang="en-US" sz="2000" dirty="0"/>
          </a:p>
          <a:p>
            <a:pPr lvl="2">
              <a:buSzPct val="100000"/>
              <a:buFont typeface="Arial"/>
              <a:buBlip>
                <a:blip r:embed="rId2"/>
              </a:buBlip>
            </a:pPr>
            <a:r>
              <a:rPr lang="en-US" sz="2000" dirty="0"/>
              <a:t>Practice</a:t>
            </a:r>
          </a:p>
          <a:p>
            <a:pPr lvl="3">
              <a:buSzPct val="100000"/>
              <a:buFont typeface="Arial"/>
              <a:buBlip>
                <a:blip r:embed="rId2"/>
              </a:buBlip>
            </a:pPr>
            <a:r>
              <a:rPr lang="en-US" sz="1000" dirty="0"/>
              <a:t>Plan on website timeline</a:t>
            </a:r>
          </a:p>
          <a:p>
            <a:pPr lvl="3">
              <a:buSzPct val="100000"/>
              <a:buFont typeface="Arial"/>
              <a:buBlip>
                <a:blip r:embed="rId2"/>
              </a:buBlip>
            </a:pPr>
            <a:r>
              <a:rPr lang="en-US" sz="1000" dirty="0"/>
              <a:t>Know your body</a:t>
            </a:r>
          </a:p>
          <a:p>
            <a:pPr lvl="3">
              <a:buSzPct val="100000"/>
              <a:buFont typeface="Arial"/>
              <a:buBlip>
                <a:blip r:embed="rId2"/>
              </a:buBlip>
            </a:pPr>
            <a:r>
              <a:rPr lang="en-US" sz="1000" dirty="0"/>
              <a:t>Correct boot size</a:t>
            </a:r>
          </a:p>
          <a:p>
            <a:pPr marL="1058464" lvl="2" indent="0">
              <a:buSzPct val="100000"/>
              <a:buFont typeface="Arial"/>
              <a:buNone/>
            </a:pPr>
            <a:endParaRPr lang="en-US" sz="1600" dirty="0"/>
          </a:p>
          <a:p>
            <a:pPr marL="1058464" lvl="2" indent="0">
              <a:buSzPct val="100000"/>
              <a:buFont typeface="Arial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2895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618" y="242024"/>
            <a:ext cx="9413135" cy="914231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3200" dirty="0"/>
            </a:br>
            <a:r>
              <a:rPr lang="en-US" sz="3200" b="1" dirty="0">
                <a:solidFill>
                  <a:srgbClr val="800000"/>
                </a:solidFill>
              </a:rPr>
              <a:t>Digging Deeper</a:t>
            </a:r>
          </a:p>
          <a:p>
            <a:endParaRPr lang="en-US" sz="2800" dirty="0">
              <a:solidFill>
                <a:srgbClr val="800000"/>
              </a:solidFill>
            </a:endParaRPr>
          </a:p>
          <a:p>
            <a:endParaRPr lang="en-US" sz="4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" y="2068376"/>
            <a:ext cx="10836274" cy="5081232"/>
          </a:xfrm>
        </p:spPr>
        <p:txBody>
          <a:bodyPr/>
          <a:lstStyle/>
          <a:p>
            <a:pPr lvl="2">
              <a:buSzPct val="100000"/>
              <a:buBlip>
                <a:blip r:embed="rId3"/>
              </a:buBlip>
            </a:pPr>
            <a:r>
              <a:rPr lang="en-US" sz="2000" dirty="0"/>
              <a:t>Military March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4 Day March Established in 1909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306 male participants, 10 civilians in 1909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2019 will be 103</a:t>
            </a:r>
            <a:r>
              <a:rPr lang="en-US" sz="1600" baseline="30000" dirty="0"/>
              <a:t>d</a:t>
            </a:r>
            <a:r>
              <a:rPr lang="en-US" sz="1600" dirty="0"/>
              <a:t> edition</a:t>
            </a:r>
          </a:p>
          <a:p>
            <a:pPr lvl="3">
              <a:buSzPct val="100000"/>
              <a:buBlip>
                <a:blip r:embed="rId3"/>
              </a:buBlip>
            </a:pPr>
            <a:endParaRPr lang="en-US" sz="1600" dirty="0"/>
          </a:p>
          <a:p>
            <a:pPr lvl="2">
              <a:buSzPct val="100000"/>
              <a:buBlip>
                <a:blip r:embed="rId3"/>
              </a:buBlip>
            </a:pPr>
            <a:r>
              <a:rPr lang="en-US" sz="2000" dirty="0"/>
              <a:t>Present Military Operations</a:t>
            </a:r>
            <a:endParaRPr lang="en-US" sz="1600" dirty="0"/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Military participants from all Nations MUST possess Military Identification Cards 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Military marchers follows independent route different from Civilians with 60% overlap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Approximately 30 Nations Join together on Camp </a:t>
            </a:r>
            <a:r>
              <a:rPr lang="en-US" sz="1600" dirty="0" err="1"/>
              <a:t>Heumensoord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21 in 2018</a:t>
            </a:r>
          </a:p>
          <a:p>
            <a:pPr marL="1058464" lvl="2" indent="0">
              <a:buSzPct val="10000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6113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4618" y="242024"/>
            <a:ext cx="9413135" cy="914231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3200" dirty="0"/>
            </a:br>
            <a:r>
              <a:rPr lang="en-US" sz="2300" b="1" dirty="0">
                <a:solidFill>
                  <a:srgbClr val="800000"/>
                </a:solidFill>
              </a:rPr>
              <a:t> </a:t>
            </a:r>
            <a:r>
              <a:rPr lang="en-US" sz="3200" b="1" dirty="0">
                <a:solidFill>
                  <a:srgbClr val="800000"/>
                </a:solidFill>
              </a:rPr>
              <a:t>Military Added Value</a:t>
            </a:r>
          </a:p>
          <a:p>
            <a:endParaRPr lang="en-US" sz="2800" dirty="0">
              <a:solidFill>
                <a:srgbClr val="800000"/>
              </a:solidFill>
            </a:endParaRPr>
          </a:p>
          <a:p>
            <a:endParaRPr lang="en-US" sz="4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" y="2068376"/>
            <a:ext cx="10836274" cy="5081232"/>
          </a:xfrm>
        </p:spPr>
        <p:txBody>
          <a:bodyPr/>
          <a:lstStyle/>
          <a:p>
            <a:pPr lvl="2">
              <a:buSzPct val="100000"/>
              <a:buBlip>
                <a:blip r:embed="rId3"/>
              </a:buBlip>
            </a:pPr>
            <a:r>
              <a:rPr lang="en-US" sz="2000" dirty="0"/>
              <a:t>Military Value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Simulates distance operations on foot with ruck and weight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Enhances military physical conditioning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Activates military medical support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Activates operational support with field operations to support troops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Brings together US military members from Army, Air Force, Navy and Marines</a:t>
            </a:r>
          </a:p>
          <a:p>
            <a:pPr lvl="4">
              <a:buSzPct val="100000"/>
              <a:buBlip>
                <a:blip r:embed="rId3"/>
              </a:buBlip>
            </a:pPr>
            <a:r>
              <a:rPr lang="en-US" sz="1600" dirty="0"/>
              <a:t>With “unified” goal</a:t>
            </a:r>
          </a:p>
          <a:p>
            <a:pPr lvl="4">
              <a:buSzPct val="100000"/>
              <a:buBlip>
                <a:blip r:embed="rId3"/>
              </a:buBlip>
            </a:pPr>
            <a:r>
              <a:rPr lang="en-US" sz="1600" dirty="0"/>
              <a:t>Regardless of rank, MOS/AFSC or age, success and teamwork is the ultimate goal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Units marching together learn how to support each other through effort</a:t>
            </a:r>
          </a:p>
          <a:p>
            <a:pPr lvl="4">
              <a:buSzPct val="100000"/>
              <a:buBlip>
                <a:blip r:embed="rId3"/>
              </a:buBlip>
            </a:pPr>
            <a:r>
              <a:rPr lang="en-US" sz="1600" dirty="0"/>
              <a:t>Teamwork/teambuilding is a valuable management tool</a:t>
            </a:r>
          </a:p>
          <a:p>
            <a:pPr lvl="4">
              <a:buSzPct val="100000"/>
              <a:buBlip>
                <a:blip r:embed="rId3"/>
              </a:buBlip>
            </a:pPr>
            <a:endParaRPr lang="en-US" sz="1600" dirty="0"/>
          </a:p>
          <a:p>
            <a:pPr lvl="2">
              <a:buSzPct val="100000"/>
              <a:buBlip>
                <a:blip r:embed="rId3"/>
              </a:buBlip>
            </a:pPr>
            <a:r>
              <a:rPr lang="en-US" sz="2000" dirty="0"/>
              <a:t>Esprit de Corps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Part of 6,000 military participants from up to 30 countries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Joint operations and communications improves multi nationals military relations</a:t>
            </a:r>
          </a:p>
          <a:p>
            <a:pPr lvl="4">
              <a:buSzPct val="100000"/>
              <a:buBlip>
                <a:blip r:embed="rId3"/>
              </a:buBlip>
            </a:pPr>
            <a:r>
              <a:rPr lang="en-US" sz="1600" dirty="0"/>
              <a:t>Joint operations allows nationals to learn culture and national perspectives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Marching more than one hundred miles in four days is not accomplished without pain and effort</a:t>
            </a:r>
          </a:p>
          <a:p>
            <a:pPr lvl="3">
              <a:buSzPct val="100000"/>
              <a:buBlip>
                <a:blip r:embed="rId3"/>
              </a:buBlip>
            </a:pPr>
            <a:endParaRPr lang="en-US" dirty="0"/>
          </a:p>
          <a:p>
            <a:pPr marL="1058464" lvl="2" indent="0">
              <a:buSzPct val="10000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6224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" y="2079418"/>
            <a:ext cx="10836274" cy="5330092"/>
          </a:xfrm>
        </p:spPr>
        <p:txBody>
          <a:bodyPr/>
          <a:lstStyle/>
          <a:p>
            <a:pPr lvl="2">
              <a:buSzPct val="100000"/>
              <a:buBlip>
                <a:blip r:embed="rId3"/>
              </a:buBlip>
            </a:pPr>
            <a:r>
              <a:rPr lang="en-US" sz="2000" dirty="0"/>
              <a:t>The March</a:t>
            </a:r>
            <a:endParaRPr lang="en-US" sz="1600" dirty="0"/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Commences on third Tuesday in July and ends after four days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Military March “Green” route different from Civilians:</a:t>
            </a:r>
          </a:p>
          <a:p>
            <a:pPr lvl="4">
              <a:buSzPct val="100000"/>
              <a:buBlip>
                <a:blip r:embed="rId3"/>
              </a:buBlip>
            </a:pPr>
            <a:r>
              <a:rPr lang="en-US" sz="1600" dirty="0"/>
              <a:t>40Km (25 miles) per day</a:t>
            </a:r>
          </a:p>
          <a:p>
            <a:pPr lvl="4">
              <a:buSzPct val="100000"/>
              <a:buBlip>
                <a:blip r:embed="rId3"/>
              </a:buBlip>
            </a:pPr>
            <a:r>
              <a:rPr lang="en-US" sz="1600" dirty="0"/>
              <a:t>Military start and finish from Camp, not city center</a:t>
            </a:r>
          </a:p>
          <a:p>
            <a:pPr lvl="4">
              <a:buSzPct val="100000"/>
              <a:buBlip>
                <a:blip r:embed="rId3"/>
              </a:buBlip>
            </a:pPr>
            <a:r>
              <a:rPr lang="en-US" sz="1600" dirty="0"/>
              <a:t>Approximately 60% of military march routes overlap with civilians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Military males under age 50 must carry 10 kg weight excluding food and water  (23lb)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Females no weight requirement, most wear ruck for uniformity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Highest US rank in 2018, 102</a:t>
            </a:r>
            <a:r>
              <a:rPr lang="en-US" sz="1600" baseline="30000" dirty="0"/>
              <a:t>nd</a:t>
            </a:r>
            <a:r>
              <a:rPr lang="en-US" sz="1600" dirty="0"/>
              <a:t> Edition O-6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Uniformed military participants march either as:</a:t>
            </a:r>
          </a:p>
          <a:p>
            <a:pPr lvl="5">
              <a:buSzPct val="100000"/>
              <a:buBlip>
                <a:blip r:embed="rId3"/>
              </a:buBlip>
            </a:pPr>
            <a:r>
              <a:rPr lang="en-US" sz="1600" dirty="0"/>
              <a:t>Individuals</a:t>
            </a:r>
          </a:p>
          <a:p>
            <a:pPr lvl="5">
              <a:buSzPct val="100000"/>
              <a:buBlip>
                <a:blip r:embed="rId3"/>
              </a:buBlip>
            </a:pPr>
            <a:r>
              <a:rPr lang="en-US" sz="1600" dirty="0"/>
              <a:t>Detachments in military formation, with minimum 11 participants</a:t>
            </a:r>
          </a:p>
          <a:p>
            <a:pPr lvl="5">
              <a:buSzPct val="100000"/>
              <a:buBlip>
                <a:blip r:embed="rId3"/>
              </a:buBlip>
            </a:pPr>
            <a:endParaRPr lang="en-US" sz="1600" dirty="0"/>
          </a:p>
          <a:p>
            <a:pPr lvl="2">
              <a:buSzPct val="100000"/>
              <a:buBlip>
                <a:blip r:embed="rId3"/>
              </a:buBlip>
            </a:pPr>
            <a:r>
              <a:rPr lang="en-US" sz="2100" dirty="0"/>
              <a:t>Public Support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Over 2.0 million people cheer on the marchers over the 100 mile march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The military marchers are shown the greatest respect resulting from the WWII liberation of Holland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600" dirty="0"/>
              <a:t>Americans and Canadians receive great applause in thanks and respect for war efforts supporting region</a:t>
            </a:r>
            <a:endParaRPr lang="en-US" dirty="0"/>
          </a:p>
          <a:p>
            <a:pPr marL="1058464" lvl="2" indent="0">
              <a:buSzPct val="100000"/>
              <a:buNone/>
            </a:pPr>
            <a:endParaRPr lang="en-US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618" y="242024"/>
            <a:ext cx="9413135" cy="914231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3200" dirty="0"/>
            </a:b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b="1" dirty="0">
                <a:solidFill>
                  <a:srgbClr val="800000"/>
                </a:solidFill>
              </a:rPr>
              <a:t>March Structure and Tradition</a:t>
            </a:r>
          </a:p>
          <a:p>
            <a:endParaRPr lang="en-US" sz="2800" dirty="0">
              <a:solidFill>
                <a:srgbClr val="800000"/>
              </a:solidFill>
            </a:endParaRPr>
          </a:p>
          <a:p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35080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618" y="233400"/>
            <a:ext cx="9413135" cy="2659816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br>
              <a:rPr lang="en-US" sz="1900" dirty="0"/>
            </a:br>
            <a:r>
              <a:rPr lang="en-US" sz="3200" b="1" dirty="0">
                <a:solidFill>
                  <a:srgbClr val="800000"/>
                </a:solidFill>
              </a:rPr>
              <a:t>July 17 </a:t>
            </a:r>
            <a:r>
              <a:rPr lang="mr-IN" sz="3200" b="1" dirty="0">
                <a:solidFill>
                  <a:srgbClr val="800000"/>
                </a:solidFill>
              </a:rPr>
              <a:t>–</a:t>
            </a:r>
            <a:r>
              <a:rPr lang="en-US" sz="3200" b="1" dirty="0">
                <a:solidFill>
                  <a:srgbClr val="800000"/>
                </a:solidFill>
              </a:rPr>
              <a:t> 20  2018</a:t>
            </a:r>
            <a:br>
              <a:rPr lang="en-US" sz="3200" b="1" dirty="0">
                <a:solidFill>
                  <a:srgbClr val="800000"/>
                </a:solidFill>
              </a:rPr>
            </a:br>
            <a:br>
              <a:rPr lang="en-US" sz="3200" b="1" dirty="0">
                <a:solidFill>
                  <a:srgbClr val="800000"/>
                </a:solidFill>
              </a:rPr>
            </a:br>
            <a:r>
              <a:rPr lang="en-US" sz="3200" b="1" dirty="0">
                <a:solidFill>
                  <a:srgbClr val="800000"/>
                </a:solidFill>
              </a:rPr>
              <a:t>Fitness, Preparation, Esprit de Corps</a:t>
            </a:r>
            <a:br>
              <a:rPr lang="en-US" sz="3200" b="1" dirty="0">
                <a:solidFill>
                  <a:srgbClr val="800000"/>
                </a:solidFill>
              </a:rPr>
            </a:br>
            <a:br>
              <a:rPr lang="en-US" sz="3200" b="1" dirty="0">
                <a:solidFill>
                  <a:srgbClr val="800000"/>
                </a:solidFill>
              </a:rPr>
            </a:br>
            <a:r>
              <a:rPr lang="en-US" sz="3200" b="1" dirty="0">
                <a:solidFill>
                  <a:srgbClr val="800000"/>
                </a:solidFill>
              </a:rPr>
              <a:t>July 16 </a:t>
            </a:r>
            <a:r>
              <a:rPr lang="mr-IN" sz="3200" b="1" dirty="0">
                <a:solidFill>
                  <a:srgbClr val="800000"/>
                </a:solidFill>
              </a:rPr>
              <a:t>–</a:t>
            </a:r>
            <a:r>
              <a:rPr lang="en-US" sz="3200" b="1" dirty="0">
                <a:solidFill>
                  <a:srgbClr val="800000"/>
                </a:solidFill>
              </a:rPr>
              <a:t> 19  2019</a:t>
            </a:r>
            <a:br>
              <a:rPr lang="en-US" sz="4800" b="1" dirty="0">
                <a:solidFill>
                  <a:srgbClr val="800000"/>
                </a:solidFill>
              </a:rPr>
            </a:br>
            <a:br>
              <a:rPr lang="en-US" sz="3200" b="1" dirty="0">
                <a:solidFill>
                  <a:srgbClr val="800000"/>
                </a:solidFill>
              </a:rPr>
            </a:br>
            <a:endParaRPr lang="en-US" sz="6300" b="1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33" y="7210755"/>
            <a:ext cx="339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All photographs used in this presentation were taken during 2016 and 2017 Nijmegen 4Daagse.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2200" y="5689600"/>
            <a:ext cx="848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Registrations:     </a:t>
            </a:r>
            <a:r>
              <a:rPr lang="en-US" sz="2800" b="1" dirty="0">
                <a:solidFill>
                  <a:srgbClr val="1111D5"/>
                </a:solidFill>
              </a:rPr>
              <a:t>WWW.USDODMIL-4daagse.com</a:t>
            </a:r>
            <a:endParaRPr lang="en-US" b="1" dirty="0">
              <a:solidFill>
                <a:srgbClr val="111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05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618" y="233400"/>
            <a:ext cx="9413135" cy="2659816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br>
              <a:rPr lang="en-US" sz="1900" dirty="0"/>
            </a:br>
            <a:r>
              <a:rPr lang="en-US" sz="3200" b="1" dirty="0">
                <a:solidFill>
                  <a:srgbClr val="800000"/>
                </a:solidFill>
              </a:rPr>
              <a:t>July 16 </a:t>
            </a:r>
            <a:r>
              <a:rPr lang="mr-IN" sz="3200" b="1" dirty="0">
                <a:solidFill>
                  <a:srgbClr val="800000"/>
                </a:solidFill>
              </a:rPr>
              <a:t>–</a:t>
            </a:r>
            <a:r>
              <a:rPr lang="en-US" sz="3200" b="1" dirty="0">
                <a:solidFill>
                  <a:srgbClr val="800000"/>
                </a:solidFill>
              </a:rPr>
              <a:t> 19  2019</a:t>
            </a:r>
            <a:br>
              <a:rPr lang="en-US" sz="3200" b="1" dirty="0">
                <a:solidFill>
                  <a:srgbClr val="800000"/>
                </a:solidFill>
              </a:rPr>
            </a:b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9133" y="3169226"/>
            <a:ext cx="4019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b="1" dirty="0"/>
              <a:t>History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Participation Data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Goals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Unit Support</a:t>
            </a:r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654016" y="2949332"/>
            <a:ext cx="53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85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618" y="222358"/>
            <a:ext cx="9413135" cy="2262202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529232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1900" dirty="0"/>
            </a:br>
            <a:endParaRPr lang="en-US" sz="1900" dirty="0"/>
          </a:p>
          <a:p>
            <a:r>
              <a:rPr lang="en-US" sz="3200" b="1" dirty="0">
                <a:solidFill>
                  <a:srgbClr val="800000"/>
                </a:solidFill>
              </a:rPr>
              <a:t>Military History                          </a:t>
            </a:r>
            <a:r>
              <a:rPr lang="en-US" sz="3200" b="1" i="1" dirty="0">
                <a:solidFill>
                  <a:srgbClr val="800000"/>
                </a:solidFill>
              </a:rPr>
              <a:t>Lest we forget</a:t>
            </a:r>
            <a:br>
              <a:rPr lang="en-US" sz="3200" b="1" dirty="0">
                <a:solidFill>
                  <a:srgbClr val="800000"/>
                </a:solidFill>
              </a:rPr>
            </a:b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" y="2068376"/>
            <a:ext cx="10836274" cy="5081232"/>
          </a:xfrm>
        </p:spPr>
        <p:txBody>
          <a:bodyPr/>
          <a:lstStyle/>
          <a:p>
            <a:pPr lvl="3">
              <a:buSzPct val="100000"/>
              <a:buBlip>
                <a:blip r:embed="rId3"/>
              </a:buBlip>
            </a:pPr>
            <a:r>
              <a:rPr lang="en-US" sz="2000" dirty="0"/>
              <a:t>110 Monuments / Museums commemorate Americas role in Liberating Netherlands</a:t>
            </a:r>
          </a:p>
          <a:p>
            <a:pPr lvl="4">
              <a:buSzPct val="100000"/>
              <a:buBlip>
                <a:blip r:embed="rId3"/>
              </a:buBlip>
            </a:pPr>
            <a:r>
              <a:rPr lang="en-US" sz="1600" dirty="0"/>
              <a:t>82</a:t>
            </a:r>
            <a:r>
              <a:rPr lang="en-US" sz="1600" baseline="30000" dirty="0"/>
              <a:t>nd</a:t>
            </a:r>
            <a:r>
              <a:rPr lang="en-US" sz="1600" dirty="0"/>
              <a:t> Airborne Division Memorial, </a:t>
            </a:r>
            <a:r>
              <a:rPr lang="en-US" sz="1600" dirty="0" err="1"/>
              <a:t>Beek-Ubbergen</a:t>
            </a:r>
            <a:endParaRPr lang="en-US" sz="1100" dirty="0"/>
          </a:p>
          <a:p>
            <a:pPr lvl="4">
              <a:buSzPct val="100000"/>
              <a:buBlip>
                <a:blip r:embed="rId3"/>
              </a:buBlip>
            </a:pPr>
            <a:endParaRPr lang="en-US" sz="1400" dirty="0"/>
          </a:p>
          <a:p>
            <a:pPr lvl="3">
              <a:buSzPct val="100000"/>
              <a:buBlip>
                <a:blip r:embed="rId3"/>
              </a:buBlip>
            </a:pPr>
            <a:r>
              <a:rPr lang="en-US" sz="2000" dirty="0" err="1"/>
              <a:t>Marsgratan</a:t>
            </a:r>
            <a:r>
              <a:rPr lang="en-US" sz="2000" dirty="0"/>
              <a:t> - American Cemetery and Memorial</a:t>
            </a:r>
          </a:p>
          <a:p>
            <a:pPr lvl="4">
              <a:buSzPct val="100000"/>
              <a:buBlip>
                <a:blip r:embed="rId3"/>
              </a:buBlip>
            </a:pPr>
            <a:r>
              <a:rPr lang="en-US" sz="1600" dirty="0"/>
              <a:t>Only American military cemetery in Netherlands</a:t>
            </a:r>
          </a:p>
          <a:p>
            <a:pPr lvl="4">
              <a:buSzPct val="100000"/>
              <a:buBlip>
                <a:blip r:embed="rId3"/>
              </a:buBlip>
            </a:pPr>
            <a:r>
              <a:rPr lang="en-US" sz="1600" dirty="0"/>
              <a:t>8,301 American Soldiers laid to rest</a:t>
            </a:r>
          </a:p>
          <a:p>
            <a:pPr lvl="4">
              <a:buSzPct val="100000"/>
              <a:buBlip>
                <a:blip r:embed="rId3"/>
              </a:buBlip>
            </a:pPr>
            <a:r>
              <a:rPr lang="en-US" sz="1600" dirty="0"/>
              <a:t>1,723 missing American soldiers commemorated</a:t>
            </a:r>
          </a:p>
          <a:p>
            <a:pPr lvl="4">
              <a:buSzPct val="100000"/>
              <a:buBlip>
                <a:blip r:embed="rId3"/>
              </a:buBlip>
            </a:pPr>
            <a:endParaRPr lang="en-US" sz="1800" dirty="0"/>
          </a:p>
          <a:p>
            <a:pPr lvl="3">
              <a:buSzPct val="100000"/>
              <a:buBlip>
                <a:blip r:embed="rId3"/>
              </a:buBlip>
            </a:pPr>
            <a:r>
              <a:rPr lang="en-US" sz="2000" dirty="0"/>
              <a:t>Americans Bombed Nijmegen,  February 22, 1944</a:t>
            </a:r>
          </a:p>
          <a:p>
            <a:pPr lvl="4">
              <a:buSzPct val="100000"/>
              <a:buBlip>
                <a:blip r:embed="rId3"/>
              </a:buBlip>
            </a:pPr>
            <a:r>
              <a:rPr lang="en-US" sz="1600" dirty="0"/>
              <a:t>763 Civilian deaths</a:t>
            </a:r>
          </a:p>
          <a:p>
            <a:pPr lvl="4">
              <a:buSzPct val="100000"/>
              <a:buBlip>
                <a:blip r:embed="rId3"/>
              </a:buBlip>
            </a:pPr>
            <a:r>
              <a:rPr lang="en-US" sz="1600" dirty="0"/>
              <a:t>Mistook Nijmegen for Kleve, Germany 20km further east in cloudy weather</a:t>
            </a:r>
          </a:p>
          <a:p>
            <a:pPr lvl="4">
              <a:buSzPct val="100000"/>
              <a:buBlip>
                <a:blip r:embed="rId3"/>
              </a:buBlip>
            </a:pPr>
            <a:endParaRPr lang="en-US" sz="1600" dirty="0"/>
          </a:p>
          <a:p>
            <a:pPr lvl="3">
              <a:buSzPct val="100000"/>
              <a:buBlip>
                <a:blip r:embed="rId3"/>
              </a:buBlip>
            </a:pPr>
            <a:r>
              <a:rPr lang="en-US" sz="2000" dirty="0"/>
              <a:t>2,331 Canadian Graves in </a:t>
            </a:r>
            <a:r>
              <a:rPr lang="en-US" sz="2000" dirty="0" err="1"/>
              <a:t>Groesbeek</a:t>
            </a:r>
            <a:r>
              <a:rPr lang="en-US" sz="2000" dirty="0"/>
              <a:t> </a:t>
            </a:r>
          </a:p>
          <a:p>
            <a:pPr lvl="4">
              <a:buSzPct val="100000"/>
              <a:buBlip>
                <a:blip r:embed="rId3"/>
              </a:buBlip>
            </a:pPr>
            <a:r>
              <a:rPr lang="en-US" sz="1600" dirty="0"/>
              <a:t>Joint Military ceremony held on Monday before march</a:t>
            </a:r>
          </a:p>
          <a:p>
            <a:pPr lvl="4">
              <a:buSzPct val="100000"/>
              <a:buBlip>
                <a:blip r:embed="rId3"/>
              </a:buBlip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235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4618" y="242024"/>
            <a:ext cx="9413135" cy="914231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endParaRPr lang="en-US" sz="2300" b="1" dirty="0">
              <a:solidFill>
                <a:srgbClr val="800000"/>
              </a:solidFill>
            </a:endParaRPr>
          </a:p>
          <a:p>
            <a:endParaRPr lang="en-US" sz="2800" dirty="0">
              <a:solidFill>
                <a:srgbClr val="800000"/>
              </a:solidFill>
            </a:endParaRPr>
          </a:p>
          <a:p>
            <a:endParaRPr lang="en-US" sz="4600" dirty="0"/>
          </a:p>
        </p:txBody>
      </p:sp>
      <p:pic>
        <p:nvPicPr>
          <p:cNvPr id="6" name="Picture 5" descr="Market-Garden_-_Karte_Nimweg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" y="1235727"/>
            <a:ext cx="6395213" cy="6153533"/>
          </a:xfrm>
          <a:prstGeom prst="rect">
            <a:avLst/>
          </a:prstGeom>
        </p:spPr>
      </p:pic>
      <p:pic>
        <p:nvPicPr>
          <p:cNvPr id="7" name="Picture 6" descr="82nd_Airborne_Division_CSIB.svg-1-213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53" y="1235727"/>
            <a:ext cx="27051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0" y="5283200"/>
            <a:ext cx="3221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Market Garden</a:t>
            </a:r>
          </a:p>
          <a:p>
            <a:r>
              <a:rPr lang="en-US" sz="2400" b="1" dirty="0"/>
              <a:t>75</a:t>
            </a:r>
            <a:r>
              <a:rPr lang="en-US" sz="2400" b="1" baseline="30000" dirty="0"/>
              <a:t>th</a:t>
            </a:r>
            <a:r>
              <a:rPr lang="en-US" sz="2400" b="1" dirty="0"/>
              <a:t> Anniversary</a:t>
            </a:r>
          </a:p>
          <a:p>
            <a:endParaRPr lang="en-US" sz="2400" b="1" dirty="0"/>
          </a:p>
          <a:p>
            <a:r>
              <a:rPr lang="en-US" sz="2400" b="1" dirty="0"/>
              <a:t>3,974 Dead and Missing</a:t>
            </a:r>
          </a:p>
          <a:p>
            <a:r>
              <a:rPr lang="en-US" sz="2400" b="1" dirty="0"/>
              <a:t>American Soldiers</a:t>
            </a:r>
          </a:p>
        </p:txBody>
      </p:sp>
    </p:spTree>
    <p:extLst>
      <p:ext uri="{BB962C8B-B14F-4D97-AF65-F5344CB8AC3E}">
        <p14:creationId xmlns:p14="http://schemas.microsoft.com/office/powerpoint/2010/main" val="1661176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 descr="82nd_Gra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72" y="1282700"/>
            <a:ext cx="9357986" cy="6210300"/>
          </a:xfrm>
          <a:prstGeom prst="rect">
            <a:avLst/>
          </a:prstGeom>
        </p:spPr>
      </p:pic>
      <p:pic>
        <p:nvPicPr>
          <p:cNvPr id="5" name="Picture 4" descr="82nd_Airborne_Division_CSIB.svg-1-213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4" y="1282700"/>
            <a:ext cx="1118108" cy="1574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4618" y="242024"/>
            <a:ext cx="9413135" cy="914231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endParaRPr lang="en-US" sz="2300" b="1" dirty="0">
              <a:solidFill>
                <a:srgbClr val="800000"/>
              </a:solidFill>
            </a:endParaRPr>
          </a:p>
          <a:p>
            <a:endParaRPr lang="en-US" sz="2800" dirty="0">
              <a:solidFill>
                <a:srgbClr val="800000"/>
              </a:solidFill>
            </a:endParaRPr>
          </a:p>
          <a:p>
            <a:endParaRPr lang="en-US" sz="4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647B54-FD5C-F448-920B-3C44EEF1F485}"/>
              </a:ext>
            </a:extLst>
          </p:cNvPr>
          <p:cNvSpPr txBox="1"/>
          <p:nvPr/>
        </p:nvSpPr>
        <p:spPr>
          <a:xfrm>
            <a:off x="76624" y="3200400"/>
            <a:ext cx="1379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Grave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sz="2400" b="1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Day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Of March</a:t>
            </a:r>
          </a:p>
        </p:txBody>
      </p:sp>
    </p:spTree>
    <p:extLst>
      <p:ext uri="{BB962C8B-B14F-4D97-AF65-F5344CB8AC3E}">
        <p14:creationId xmlns:p14="http://schemas.microsoft.com/office/powerpoint/2010/main" val="313937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ritish_XXX_Corps_cross_the_road_bridge_at_Nijmeg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8" b="13578"/>
          <a:stretch>
            <a:fillRect/>
          </a:stretch>
        </p:blipFill>
        <p:spPr>
          <a:xfrm>
            <a:off x="253658" y="1644122"/>
            <a:ext cx="10324126" cy="53789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618" y="242024"/>
            <a:ext cx="9413135" cy="914231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endParaRPr lang="en-US" sz="2300" b="1" dirty="0">
              <a:solidFill>
                <a:srgbClr val="800000"/>
              </a:solidFill>
            </a:endParaRPr>
          </a:p>
          <a:p>
            <a:endParaRPr lang="en-US" sz="2800" dirty="0">
              <a:solidFill>
                <a:srgbClr val="800000"/>
              </a:solidFill>
            </a:endParaRPr>
          </a:p>
          <a:p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3175551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4618" y="242024"/>
            <a:ext cx="9413135" cy="914231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endParaRPr lang="en-US" sz="2300" b="1" dirty="0">
              <a:solidFill>
                <a:srgbClr val="800000"/>
              </a:solidFill>
            </a:endParaRPr>
          </a:p>
          <a:p>
            <a:endParaRPr lang="en-US" sz="2800" dirty="0">
              <a:solidFill>
                <a:srgbClr val="800000"/>
              </a:solidFill>
            </a:endParaRPr>
          </a:p>
          <a:p>
            <a:endParaRPr lang="en-US" sz="4600" dirty="0"/>
          </a:p>
        </p:txBody>
      </p:sp>
      <p:pic>
        <p:nvPicPr>
          <p:cNvPr id="6" name="Picture 5" descr="1024px-Market-Garden_-_Nijmegen_and_the_brid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27" y="1353585"/>
            <a:ext cx="8431353" cy="5972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3E874D-CE12-DA46-95A2-D2EAD7767459}"/>
              </a:ext>
            </a:extLst>
          </p:cNvPr>
          <p:cNvSpPr txBox="1"/>
          <p:nvPr/>
        </p:nvSpPr>
        <p:spPr>
          <a:xfrm>
            <a:off x="114293" y="1900238"/>
            <a:ext cx="2347950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Nijmegen</a:t>
            </a:r>
          </a:p>
          <a:p>
            <a:r>
              <a:rPr lang="en-US" dirty="0"/>
              <a:t>75 Years ago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US Forces </a:t>
            </a:r>
          </a:p>
          <a:p>
            <a:r>
              <a:rPr lang="en-US" dirty="0">
                <a:solidFill>
                  <a:srgbClr val="C00000"/>
                </a:solidFill>
              </a:rPr>
              <a:t>march these streets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Day one (Lent)</a:t>
            </a:r>
          </a:p>
          <a:p>
            <a:r>
              <a:rPr lang="en-US" dirty="0">
                <a:solidFill>
                  <a:srgbClr val="C00000"/>
                </a:solidFill>
              </a:rPr>
              <a:t>Day two (</a:t>
            </a:r>
            <a:r>
              <a:rPr lang="en-US" dirty="0" err="1">
                <a:solidFill>
                  <a:srgbClr val="C00000"/>
                </a:solidFill>
              </a:rPr>
              <a:t>Wijchen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8867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618" y="233400"/>
            <a:ext cx="9413135" cy="2659816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br>
              <a:rPr lang="en-US" sz="1900" dirty="0"/>
            </a:br>
            <a:r>
              <a:rPr lang="en-US" sz="3200" b="1" dirty="0">
                <a:solidFill>
                  <a:srgbClr val="800000"/>
                </a:solidFill>
              </a:rPr>
              <a:t>July 16 </a:t>
            </a:r>
            <a:r>
              <a:rPr lang="mr-IN" sz="3200" b="1" dirty="0">
                <a:solidFill>
                  <a:srgbClr val="800000"/>
                </a:solidFill>
              </a:rPr>
              <a:t>–</a:t>
            </a:r>
            <a:r>
              <a:rPr lang="en-US" sz="3200" b="1" dirty="0">
                <a:solidFill>
                  <a:srgbClr val="800000"/>
                </a:solidFill>
              </a:rPr>
              <a:t> 19  2019</a:t>
            </a:r>
            <a:br>
              <a:rPr lang="en-US" sz="3200" b="1" dirty="0">
                <a:solidFill>
                  <a:srgbClr val="800000"/>
                </a:solidFill>
              </a:rPr>
            </a:b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9133" y="3169226"/>
            <a:ext cx="4019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b="1" dirty="0"/>
              <a:t>History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Participation Data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Goals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Unit Support</a:t>
            </a:r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696220" y="3568311"/>
            <a:ext cx="53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52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618" y="242024"/>
            <a:ext cx="9413135" cy="914231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3200" dirty="0"/>
            </a:br>
            <a:r>
              <a:rPr lang="en-US" sz="2300" dirty="0">
                <a:solidFill>
                  <a:srgbClr val="800000"/>
                </a:solidFill>
              </a:rPr>
              <a:t> </a:t>
            </a:r>
            <a:r>
              <a:rPr lang="en-US" sz="2300" b="1" dirty="0">
                <a:solidFill>
                  <a:srgbClr val="800000"/>
                </a:solidFill>
              </a:rPr>
              <a:t>US Participation 2018</a:t>
            </a:r>
          </a:p>
          <a:p>
            <a:pPr lvl="3">
              <a:spcBef>
                <a:spcPts val="600"/>
              </a:spcBef>
              <a:buSzPct val="100000"/>
            </a:pPr>
            <a:endParaRPr lang="en-US" sz="2800" dirty="0">
              <a:solidFill>
                <a:srgbClr val="800000"/>
              </a:solidFill>
            </a:endParaRPr>
          </a:p>
          <a:p>
            <a:pPr lvl="3">
              <a:spcBef>
                <a:spcPts val="600"/>
              </a:spcBef>
              <a:buSzPct val="100000"/>
            </a:pPr>
            <a:endParaRPr lang="en-US" sz="1600" dirty="0"/>
          </a:p>
          <a:p>
            <a:pPr lvl="2">
              <a:spcBef>
                <a:spcPts val="600"/>
              </a:spcBef>
              <a:buSzPct val="100000"/>
              <a:buBlip>
                <a:blip r:embed="rId2"/>
              </a:buBlip>
            </a:pPr>
            <a:r>
              <a:rPr lang="en-US" sz="2000" dirty="0"/>
              <a:t>  U.S. Forces participation</a:t>
            </a:r>
          </a:p>
          <a:p>
            <a:pPr lvl="3">
              <a:spcBef>
                <a:spcPts val="600"/>
              </a:spcBef>
              <a:buSzPct val="100000"/>
              <a:buBlip>
                <a:blip r:embed="rId2"/>
              </a:buBlip>
            </a:pPr>
            <a:r>
              <a:rPr lang="en-US" sz="1600" dirty="0"/>
              <a:t>  US Military participation generally varies from 50 to 700 participants per year</a:t>
            </a:r>
          </a:p>
          <a:p>
            <a:pPr lvl="4">
              <a:spcBef>
                <a:spcPts val="600"/>
              </a:spcBef>
              <a:buSzPct val="100000"/>
              <a:buBlip>
                <a:blip r:embed="rId2"/>
              </a:buBlip>
            </a:pPr>
            <a:r>
              <a:rPr lang="en-US" sz="1600" dirty="0"/>
              <a:t>  Participants sign up with US Contingency - 347 and Small Contingency - 39</a:t>
            </a:r>
          </a:p>
          <a:p>
            <a:pPr lvl="4">
              <a:spcBef>
                <a:spcPts val="600"/>
              </a:spcBef>
              <a:buSzPct val="100000"/>
              <a:buBlip>
                <a:blip r:embed="rId2"/>
              </a:buBlip>
            </a:pPr>
            <a:r>
              <a:rPr lang="en-US" sz="1600" dirty="0"/>
              <a:t>  US Forces pay their own way</a:t>
            </a:r>
          </a:p>
          <a:p>
            <a:pPr lvl="3">
              <a:spcBef>
                <a:spcPts val="600"/>
              </a:spcBef>
              <a:buSzPct val="100000"/>
              <a:buBlip>
                <a:blip r:embed="rId2"/>
              </a:buBlip>
            </a:pPr>
            <a:r>
              <a:rPr lang="en-US" sz="1600" dirty="0"/>
              <a:t>  2018 US Forces / 386 Total Starts / 60 Drops / 326 Completions / 84.46% Completion rate</a:t>
            </a:r>
          </a:p>
          <a:p>
            <a:pPr lvl="3">
              <a:spcBef>
                <a:spcPts val="600"/>
              </a:spcBef>
              <a:buSzPct val="100000"/>
              <a:buBlip>
                <a:blip r:embed="rId2"/>
              </a:buBlip>
            </a:pPr>
            <a:endParaRPr lang="en-US" sz="1600" dirty="0"/>
          </a:p>
          <a:p>
            <a:pPr lvl="3">
              <a:spcBef>
                <a:spcPts val="600"/>
              </a:spcBef>
              <a:buSzPct val="100000"/>
              <a:buBlip>
                <a:blip r:embed="rId2"/>
              </a:buBlip>
            </a:pPr>
            <a:r>
              <a:rPr lang="en-US" sz="1600" dirty="0"/>
              <a:t>  US Contingency (excluding Small Contingency – multi national)</a:t>
            </a:r>
          </a:p>
          <a:p>
            <a:pPr lvl="4">
              <a:spcBef>
                <a:spcPts val="600"/>
              </a:spcBef>
              <a:buSzPct val="100000"/>
              <a:buBlip>
                <a:blip r:embed="rId2"/>
              </a:buBlip>
            </a:pPr>
            <a:r>
              <a:rPr lang="en-US" sz="1600" dirty="0"/>
              <a:t>  347 Paid Registrants</a:t>
            </a:r>
          </a:p>
          <a:p>
            <a:pPr lvl="4">
              <a:spcBef>
                <a:spcPts val="600"/>
              </a:spcBef>
              <a:buSzPct val="100000"/>
              <a:buBlip>
                <a:blip r:embed="rId2"/>
              </a:buBlip>
            </a:pPr>
            <a:r>
              <a:rPr lang="en-US" sz="1600" dirty="0"/>
              <a:t>  No-Shows:  22 paid</a:t>
            </a:r>
          </a:p>
          <a:p>
            <a:pPr lvl="4">
              <a:spcBef>
                <a:spcPts val="600"/>
              </a:spcBef>
              <a:buSzPct val="100000"/>
              <a:buBlip>
                <a:blip r:embed="rId2"/>
              </a:buBlip>
            </a:pPr>
            <a:r>
              <a:rPr lang="en-US" sz="1600" dirty="0"/>
              <a:t>  Drops/Withdrawals:    11, Day 1 / 23, Day 2 / 16, Day 3 / 6, Day 4  / 56 Total</a:t>
            </a:r>
          </a:p>
          <a:p>
            <a:pPr lvl="4">
              <a:spcBef>
                <a:spcPts val="600"/>
              </a:spcBef>
              <a:buSzPct val="100000"/>
              <a:buBlip>
                <a:blip r:embed="rId2"/>
              </a:buBlip>
            </a:pPr>
            <a:r>
              <a:rPr lang="en-US" sz="1600" dirty="0"/>
              <a:t>  Percent of Paid Registrants Started : 93.66%    </a:t>
            </a:r>
            <a:r>
              <a:rPr lang="en-US" sz="1600" i="1" dirty="0"/>
              <a:t>6.34% no-show</a:t>
            </a:r>
          </a:p>
          <a:p>
            <a:pPr lvl="4">
              <a:spcBef>
                <a:spcPts val="600"/>
              </a:spcBef>
              <a:buSzPct val="100000"/>
              <a:buBlip>
                <a:blip r:embed="rId2"/>
              </a:buBlip>
            </a:pPr>
            <a:r>
              <a:rPr lang="en-US" sz="1600" dirty="0"/>
              <a:t>  Percent of Paid Registrants Completed:  77.52%      </a:t>
            </a:r>
            <a:r>
              <a:rPr lang="en-US" sz="1600" i="1" dirty="0"/>
              <a:t>22.48%  didn’t finish</a:t>
            </a:r>
          </a:p>
          <a:p>
            <a:pPr lvl="4">
              <a:spcBef>
                <a:spcPts val="600"/>
              </a:spcBef>
              <a:buSzPct val="100000"/>
              <a:buBlip>
                <a:blip r:embed="rId2"/>
              </a:buBlip>
            </a:pPr>
            <a:r>
              <a:rPr lang="en-US" sz="1600" dirty="0"/>
              <a:t>  Percent of US Forces </a:t>
            </a:r>
            <a:r>
              <a:rPr lang="en-US" sz="1600" b="1" i="1" u="sng" dirty="0"/>
              <a:t>starts</a:t>
            </a:r>
            <a:r>
              <a:rPr lang="en-US" sz="1600" dirty="0"/>
              <a:t> completing event:  82.77%    </a:t>
            </a:r>
            <a:r>
              <a:rPr lang="en-US" sz="1600" i="1" dirty="0"/>
              <a:t>17.23% dropped out</a:t>
            </a:r>
            <a:endParaRPr lang="en-US" sz="1600" dirty="0"/>
          </a:p>
          <a:p>
            <a:pPr lvl="3">
              <a:buSzPct val="100000"/>
              <a:buBlip>
                <a:blip r:embed="rId2"/>
              </a:buBlip>
            </a:pPr>
            <a:endParaRPr lang="en-US" sz="1600" dirty="0"/>
          </a:p>
          <a:p>
            <a:pPr lvl="3">
              <a:buSzPct val="100000"/>
              <a:buBlip>
                <a:blip r:embed="rId2"/>
              </a:buBlip>
            </a:pPr>
            <a:endParaRPr lang="en-US" sz="1600" dirty="0"/>
          </a:p>
          <a:p>
            <a:pPr lvl="3">
              <a:buSzPct val="100000"/>
              <a:buBlip>
                <a:blip r:embed="rId2"/>
              </a:buBlip>
            </a:pPr>
            <a:endParaRPr lang="en-US" sz="1600" dirty="0"/>
          </a:p>
          <a:p>
            <a:pPr lvl="3">
              <a:buSzPct val="100000"/>
              <a:buBlip>
                <a:blip r:embed="rId2"/>
              </a:buBlip>
            </a:pPr>
            <a:endParaRPr lang="en-US" sz="1600" dirty="0"/>
          </a:p>
          <a:p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454097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618" y="222358"/>
            <a:ext cx="9413135" cy="2659816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endParaRPr lang="en-US" sz="3200" b="1" dirty="0">
              <a:solidFill>
                <a:srgbClr val="800000"/>
              </a:solidFill>
            </a:endParaRPr>
          </a:p>
          <a:p>
            <a:endParaRPr lang="en-US" sz="3200" b="1" dirty="0">
              <a:solidFill>
                <a:srgbClr val="800000"/>
              </a:solidFill>
            </a:endParaRPr>
          </a:p>
          <a:p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1295" y="2583938"/>
            <a:ext cx="35338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800000"/>
                </a:solidFill>
              </a:rPr>
              <a:t>Note:	2006 March Cancelled due to Extreme Heat</a:t>
            </a:r>
          </a:p>
          <a:p>
            <a:r>
              <a:rPr lang="en-US" sz="900" dirty="0">
                <a:solidFill>
                  <a:srgbClr val="800000"/>
                </a:solidFill>
              </a:rPr>
              <a:t>	1990 Data Unavailable</a:t>
            </a:r>
          </a:p>
          <a:p>
            <a:r>
              <a:rPr lang="en-US" sz="900" dirty="0">
                <a:solidFill>
                  <a:srgbClr val="800000"/>
                </a:solidFill>
              </a:rPr>
              <a:t>	</a:t>
            </a:r>
          </a:p>
          <a:p>
            <a:r>
              <a:rPr lang="en-US" sz="900" dirty="0">
                <a:solidFill>
                  <a:srgbClr val="800000"/>
                </a:solidFill>
              </a:rPr>
              <a:t>	Prior to 2010 Military and Civilian data Combined</a:t>
            </a:r>
          </a:p>
          <a:p>
            <a:endParaRPr lang="en-US" sz="900" dirty="0">
              <a:solidFill>
                <a:srgbClr val="800000"/>
              </a:solidFill>
            </a:endParaRPr>
          </a:p>
          <a:p>
            <a:r>
              <a:rPr lang="en-US" sz="900" dirty="0">
                <a:solidFill>
                  <a:srgbClr val="800000"/>
                </a:solidFill>
              </a:rPr>
              <a:t>Source:  	4Daagse Data Records and Media Releases</a:t>
            </a:r>
          </a:p>
          <a:p>
            <a:r>
              <a:rPr lang="en-US" sz="900" dirty="0">
                <a:solidFill>
                  <a:srgbClr val="800000"/>
                </a:solidFill>
              </a:rPr>
              <a:t>	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427591"/>
              </p:ext>
            </p:extLst>
          </p:nvPr>
        </p:nvGraphicFramePr>
        <p:xfrm>
          <a:off x="474864" y="1291971"/>
          <a:ext cx="9632889" cy="6033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4012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4618" y="222358"/>
            <a:ext cx="9413135" cy="2659816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endParaRPr lang="en-US" sz="3200" b="1" dirty="0">
              <a:solidFill>
                <a:srgbClr val="800000"/>
              </a:solidFill>
            </a:endParaRPr>
          </a:p>
          <a:p>
            <a:endParaRPr lang="en-US" sz="3200" b="1" dirty="0">
              <a:solidFill>
                <a:srgbClr val="800000"/>
              </a:solidFill>
            </a:endParaRPr>
          </a:p>
          <a:p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290" y="2495602"/>
            <a:ext cx="35338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800000"/>
                </a:solidFill>
              </a:rPr>
              <a:t>Note:	2006 March Cancelled due to Extreme Heat</a:t>
            </a:r>
          </a:p>
          <a:p>
            <a:r>
              <a:rPr lang="en-US" sz="900" dirty="0">
                <a:solidFill>
                  <a:srgbClr val="800000"/>
                </a:solidFill>
              </a:rPr>
              <a:t>	1990 Data Unavailable</a:t>
            </a:r>
          </a:p>
          <a:p>
            <a:endParaRPr lang="en-US" sz="900" dirty="0">
              <a:solidFill>
                <a:srgbClr val="800000"/>
              </a:solidFill>
            </a:endParaRPr>
          </a:p>
          <a:p>
            <a:r>
              <a:rPr lang="en-US" sz="900" dirty="0">
                <a:solidFill>
                  <a:srgbClr val="800000"/>
                </a:solidFill>
              </a:rPr>
              <a:t>Source:  	4Daagse Data Records and Media Releases</a:t>
            </a:r>
          </a:p>
          <a:p>
            <a:r>
              <a:rPr lang="en-US" sz="900" dirty="0">
                <a:solidFill>
                  <a:srgbClr val="800000"/>
                </a:solidFill>
              </a:rPr>
              <a:t>	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974301"/>
              </p:ext>
            </p:extLst>
          </p:nvPr>
        </p:nvGraphicFramePr>
        <p:xfrm>
          <a:off x="89937" y="993284"/>
          <a:ext cx="10655230" cy="61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656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4618" y="233400"/>
            <a:ext cx="9413135" cy="1224208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529232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r>
              <a:rPr lang="en-US" sz="2400" b="1" dirty="0">
                <a:solidFill>
                  <a:srgbClr val="800000"/>
                </a:solidFill>
              </a:rPr>
              <a:t>2018 US Survey Quotes</a:t>
            </a:r>
            <a:endParaRPr lang="en-US" sz="5400" b="1" dirty="0">
              <a:solidFill>
                <a:srgbClr val="8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84956" y="2165401"/>
            <a:ext cx="10836275" cy="5914973"/>
          </a:xfrm>
        </p:spPr>
        <p:txBody>
          <a:bodyPr/>
          <a:lstStyle/>
          <a:p>
            <a:pPr lvl="2">
              <a:buSzPct val="100000"/>
              <a:buBlip>
                <a:blip r:embed="rId2"/>
              </a:buBlip>
            </a:pPr>
            <a:r>
              <a:rPr lang="en-US" sz="1800" dirty="0"/>
              <a:t>This was by far the greatest organized event that I have participated in.  From basic support provided to local support it was simply amazing.</a:t>
            </a:r>
          </a:p>
          <a:p>
            <a:pPr lvl="2">
              <a:buSzPct val="100000"/>
              <a:buBlip>
                <a:blip r:embed="rId2"/>
              </a:buBlip>
            </a:pPr>
            <a:endParaRPr lang="en-US" sz="4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1800" dirty="0"/>
              <a:t>I enjoyed the “field” type of environment and the feeling of pushing myself.</a:t>
            </a:r>
          </a:p>
          <a:p>
            <a:pPr lvl="2">
              <a:buSzPct val="100000"/>
              <a:buBlip>
                <a:blip r:embed="rId2"/>
              </a:buBlip>
            </a:pPr>
            <a:endParaRPr lang="en-US" sz="4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1800" dirty="0"/>
              <a:t>This was the first time I got to experience other countries militaries.  I enjoyed that.</a:t>
            </a:r>
          </a:p>
          <a:p>
            <a:pPr lvl="2">
              <a:buSzPct val="100000"/>
              <a:buBlip>
                <a:blip r:embed="rId2"/>
              </a:buBlip>
            </a:pPr>
            <a:endParaRPr lang="en-US" sz="4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1800" dirty="0"/>
              <a:t>The march was unlike anything I have done before.  It was incredibly challenging, but it was such a unique and rewarding experience.</a:t>
            </a:r>
          </a:p>
          <a:p>
            <a:pPr lvl="2">
              <a:buSzPct val="100000"/>
              <a:buBlip>
                <a:blip r:embed="rId2"/>
              </a:buBlip>
            </a:pPr>
            <a:endParaRPr lang="en-US" sz="4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1800" dirty="0"/>
              <a:t>The esprit de corps surrounding the entire event was amazing. Bonding with our teammates and other nations was an unforgettable experience</a:t>
            </a:r>
            <a:r>
              <a:rPr lang="en-US" sz="1600" dirty="0"/>
              <a:t>.</a:t>
            </a:r>
          </a:p>
          <a:p>
            <a:pPr lvl="2">
              <a:buSzPct val="100000"/>
              <a:buBlip>
                <a:blip r:embed="rId2"/>
              </a:buBlip>
            </a:pPr>
            <a:endParaRPr lang="en-US" sz="4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1800" dirty="0"/>
              <a:t>The march is just amazing, the people you meet, the bonds you form with people from other states, countries, etc. </a:t>
            </a:r>
            <a:r>
              <a:rPr lang="mr-IN" sz="1800" dirty="0"/>
              <a:t>……</a:t>
            </a:r>
            <a:r>
              <a:rPr lang="en-US" sz="1800" dirty="0"/>
              <a:t>. It</a:t>
            </a:r>
            <a:r>
              <a:rPr lang="mr-IN" sz="1800" dirty="0"/>
              <a:t>’</a:t>
            </a:r>
            <a:r>
              <a:rPr lang="en-US" sz="1800" dirty="0"/>
              <a:t>s a must do at least once. </a:t>
            </a:r>
          </a:p>
          <a:p>
            <a:pPr lvl="2">
              <a:buSzPct val="100000"/>
              <a:buBlip>
                <a:blip r:embed="rId2"/>
              </a:buBlip>
            </a:pPr>
            <a:endParaRPr lang="en-US" sz="4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1800" dirty="0"/>
              <a:t>After the first day of the march, I was saying out loud that this was the first and last time. However in retrospect, I would certainly do it again.  I look forward to the next experience.</a:t>
            </a:r>
          </a:p>
          <a:p>
            <a:pPr lvl="2">
              <a:buSzPct val="100000"/>
              <a:buBlip>
                <a:blip r:embed="rId2"/>
              </a:buBlip>
            </a:pPr>
            <a:endParaRPr lang="en-US" sz="4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1800" dirty="0"/>
              <a:t>One of the coolest multi national events I will ever take part in/witness in my life.  The people of Nijmegen, Netherlands are amazing!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" y="110490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111D5"/>
                </a:solidFill>
              </a:rPr>
              <a:t>WWW.USDODMIL-4daagse.com</a:t>
            </a:r>
            <a:endParaRPr lang="en-US" sz="1600" b="1" dirty="0">
              <a:solidFill>
                <a:srgbClr val="111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6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618" y="242024"/>
            <a:ext cx="9413135" cy="914231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endParaRPr lang="en-US" sz="2800" dirty="0">
              <a:solidFill>
                <a:srgbClr val="800000"/>
              </a:solidFill>
            </a:endParaRPr>
          </a:p>
          <a:p>
            <a:endParaRPr lang="en-US" sz="4600" dirty="0"/>
          </a:p>
        </p:txBody>
      </p:sp>
      <p:sp>
        <p:nvSpPr>
          <p:cNvPr id="3" name="TextBox 2"/>
          <p:cNvSpPr txBox="1"/>
          <p:nvPr/>
        </p:nvSpPr>
        <p:spPr>
          <a:xfrm>
            <a:off x="4659538" y="3399337"/>
            <a:ext cx="5301553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USA 4.41% of Military Representation 2017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503275"/>
              </p:ext>
            </p:extLst>
          </p:nvPr>
        </p:nvGraphicFramePr>
        <p:xfrm>
          <a:off x="230798" y="1236759"/>
          <a:ext cx="10402824" cy="608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59538" y="3814835"/>
            <a:ext cx="5301553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USA 7.54% of Military Representation 2018</a:t>
            </a:r>
          </a:p>
        </p:txBody>
      </p:sp>
    </p:spTree>
    <p:extLst>
      <p:ext uri="{BB962C8B-B14F-4D97-AF65-F5344CB8AC3E}">
        <p14:creationId xmlns:p14="http://schemas.microsoft.com/office/powerpoint/2010/main" val="82156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618" y="242024"/>
            <a:ext cx="9413135" cy="914231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endParaRPr lang="en-US" sz="2800" dirty="0">
              <a:solidFill>
                <a:srgbClr val="800000"/>
              </a:solidFill>
            </a:endParaRPr>
          </a:p>
          <a:p>
            <a:endParaRPr lang="en-US" sz="4600" dirty="0"/>
          </a:p>
        </p:txBody>
      </p:sp>
      <p:sp>
        <p:nvSpPr>
          <p:cNvPr id="8" name="TextBox 7"/>
          <p:cNvSpPr txBox="1"/>
          <p:nvPr/>
        </p:nvSpPr>
        <p:spPr>
          <a:xfrm>
            <a:off x="7321733" y="4052593"/>
            <a:ext cx="325778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15.54%</a:t>
            </a:r>
            <a:r>
              <a:rPr lang="en-US" sz="1800" dirty="0"/>
              <a:t> U.S.A. Drop Rate</a:t>
            </a:r>
          </a:p>
          <a:p>
            <a:endParaRPr lang="en-US" sz="1800" dirty="0"/>
          </a:p>
          <a:p>
            <a:r>
              <a:rPr lang="en-US" sz="1800" dirty="0"/>
              <a:t>8.34%  Total Military Drop Rate</a:t>
            </a:r>
          </a:p>
          <a:p>
            <a:endParaRPr lang="en-US" sz="1800" dirty="0"/>
          </a:p>
          <a:p>
            <a:r>
              <a:rPr lang="en-US" sz="1800" dirty="0"/>
              <a:t>7.81%  All Drops (</a:t>
            </a:r>
            <a:r>
              <a:rPr lang="en-US" sz="1800" dirty="0" err="1"/>
              <a:t>Civ</a:t>
            </a:r>
            <a:r>
              <a:rPr lang="en-US" sz="1800" dirty="0"/>
              <a:t> &amp; Mil)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102532"/>
              </p:ext>
            </p:extLst>
          </p:nvPr>
        </p:nvGraphicFramePr>
        <p:xfrm>
          <a:off x="165650" y="1280929"/>
          <a:ext cx="10413866" cy="6128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2978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618" y="233400"/>
            <a:ext cx="9413135" cy="2659816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br>
              <a:rPr lang="en-US" sz="1900" dirty="0"/>
            </a:br>
            <a:r>
              <a:rPr lang="en-US" sz="3200" b="1" dirty="0">
                <a:solidFill>
                  <a:srgbClr val="800000"/>
                </a:solidFill>
              </a:rPr>
              <a:t>July 16 </a:t>
            </a:r>
            <a:r>
              <a:rPr lang="mr-IN" sz="3200" b="1" dirty="0">
                <a:solidFill>
                  <a:srgbClr val="800000"/>
                </a:solidFill>
              </a:rPr>
              <a:t>–</a:t>
            </a:r>
            <a:r>
              <a:rPr lang="en-US" sz="3200" b="1" dirty="0">
                <a:solidFill>
                  <a:srgbClr val="800000"/>
                </a:solidFill>
              </a:rPr>
              <a:t> 19  2019</a:t>
            </a:r>
            <a:br>
              <a:rPr lang="en-US" sz="3200" b="1" dirty="0">
                <a:solidFill>
                  <a:srgbClr val="800000"/>
                </a:solidFill>
              </a:rPr>
            </a:b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9133" y="3169226"/>
            <a:ext cx="4019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b="1" dirty="0"/>
              <a:t>History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Participation Data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Goals</a:t>
            </a:r>
          </a:p>
          <a:p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Unit Support</a:t>
            </a:r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696220" y="4208747"/>
            <a:ext cx="53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87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4618" y="242024"/>
            <a:ext cx="9413135" cy="914231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3200" dirty="0"/>
            </a:br>
            <a:r>
              <a:rPr lang="en-US" sz="2300" b="1" dirty="0">
                <a:solidFill>
                  <a:srgbClr val="800000"/>
                </a:solidFill>
              </a:rPr>
              <a:t> “Ruck </a:t>
            </a:r>
            <a:r>
              <a:rPr lang="en-US" sz="2300" b="1" dirty="0" err="1">
                <a:solidFill>
                  <a:srgbClr val="800000"/>
                </a:solidFill>
              </a:rPr>
              <a:t>Ya</a:t>
            </a:r>
            <a:r>
              <a:rPr lang="en-US" sz="2300" b="1" dirty="0">
                <a:solidFill>
                  <a:srgbClr val="800000"/>
                </a:solidFill>
              </a:rPr>
              <a:t>!”</a:t>
            </a:r>
            <a:endParaRPr lang="en-US" sz="2800" b="1" dirty="0">
              <a:solidFill>
                <a:srgbClr val="800000"/>
              </a:solidFill>
            </a:endParaRPr>
          </a:p>
          <a:p>
            <a:endParaRPr lang="en-US" sz="4600" dirty="0"/>
          </a:p>
        </p:txBody>
      </p:sp>
      <p:sp>
        <p:nvSpPr>
          <p:cNvPr id="6" name="Rectangle 5"/>
          <p:cNvSpPr/>
          <p:nvPr/>
        </p:nvSpPr>
        <p:spPr>
          <a:xfrm>
            <a:off x="1506919" y="3277602"/>
            <a:ext cx="79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Target: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92% completion rate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1316" y="1806828"/>
            <a:ext cx="908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Target: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420 Military Participants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4957" y="4887546"/>
            <a:ext cx="8052455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Target: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 Military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to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Exceed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average participant completion rate</a:t>
            </a:r>
          </a:p>
        </p:txBody>
      </p:sp>
    </p:spTree>
    <p:extLst>
      <p:ext uri="{BB962C8B-B14F-4D97-AF65-F5344CB8AC3E}">
        <p14:creationId xmlns:p14="http://schemas.microsoft.com/office/powerpoint/2010/main" val="3618912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4618" y="242024"/>
            <a:ext cx="9413135" cy="914231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3200" dirty="0"/>
            </a:br>
            <a:r>
              <a:rPr lang="en-US" sz="2300" dirty="0">
                <a:solidFill>
                  <a:srgbClr val="800000"/>
                </a:solidFill>
              </a:rPr>
              <a:t> </a:t>
            </a:r>
            <a:r>
              <a:rPr lang="en-US" sz="2300" b="1" dirty="0">
                <a:solidFill>
                  <a:srgbClr val="800000"/>
                </a:solidFill>
              </a:rPr>
              <a:t>Support Goals</a:t>
            </a:r>
          </a:p>
          <a:p>
            <a:endParaRPr lang="en-US" sz="2800" dirty="0">
              <a:solidFill>
                <a:srgbClr val="800000"/>
              </a:solidFill>
            </a:endParaRPr>
          </a:p>
          <a:p>
            <a:endParaRPr lang="en-US" sz="4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" y="2068376"/>
            <a:ext cx="10836274" cy="5081232"/>
          </a:xfrm>
        </p:spPr>
        <p:txBody>
          <a:bodyPr/>
          <a:lstStyle/>
          <a:p>
            <a:pPr lvl="2">
              <a:buSzPct val="100000"/>
              <a:buBlip>
                <a:blip r:embed="rId2"/>
              </a:buBlip>
            </a:pPr>
            <a:r>
              <a:rPr lang="en-US" sz="2100" dirty="0"/>
              <a:t>Website </a:t>
            </a:r>
          </a:p>
          <a:p>
            <a:pPr marL="1587695" lvl="3" indent="0">
              <a:buSzPct val="100000"/>
              <a:buNone/>
            </a:pPr>
            <a:r>
              <a:rPr lang="en-US" sz="1600" dirty="0"/>
              <a:t>Has been built and maintained for US Military Participants to register and gather / post information</a:t>
            </a:r>
          </a:p>
          <a:p>
            <a:pPr marL="1587695" lvl="3" indent="0">
              <a:buSzPct val="100000"/>
              <a:buNone/>
            </a:pPr>
            <a:r>
              <a:rPr lang="en-US" sz="1600" dirty="0">
                <a:hlinkClick r:id="rId3"/>
              </a:rPr>
              <a:t>www.USDODMIL-4daagse.com</a:t>
            </a:r>
            <a:endParaRPr lang="en-US" sz="1600" dirty="0"/>
          </a:p>
          <a:p>
            <a:pPr marL="1587695" lvl="3" indent="0">
              <a:buSzPct val="100000"/>
              <a:buNone/>
            </a:pPr>
            <a:endParaRPr lang="en-US" sz="12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2100" dirty="0"/>
              <a:t>Patches, Ribbons, Awards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600" dirty="0"/>
              <a:t>USA Forces Nijmegen Patch should be available for purchase to all U.S. march and support personnel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600" dirty="0"/>
              <a:t>March Ribbon should be available for purchase on Kamp </a:t>
            </a:r>
            <a:r>
              <a:rPr lang="en-US" sz="1600" dirty="0" err="1"/>
              <a:t>Heumensoord</a:t>
            </a:r>
            <a:endParaRPr lang="en-US" sz="1600" dirty="0"/>
          </a:p>
          <a:p>
            <a:pPr lvl="3">
              <a:buSzPct val="100000"/>
              <a:buBlip>
                <a:blip r:embed="rId2"/>
              </a:buBlip>
            </a:pPr>
            <a:r>
              <a:rPr lang="en-US" sz="1600" dirty="0"/>
              <a:t>All support and medical staff should receive Commendation letter from command</a:t>
            </a:r>
          </a:p>
          <a:p>
            <a:pPr lvl="3">
              <a:buSzPct val="100000"/>
              <a:buBlip>
                <a:blip r:embed="rId2"/>
              </a:buBlip>
            </a:pPr>
            <a:endParaRPr lang="en-US" sz="1600" dirty="0"/>
          </a:p>
          <a:p>
            <a:pPr lvl="3">
              <a:buSzPct val="100000"/>
              <a:buBlip>
                <a:blip r:embed="rId2"/>
              </a:buBlip>
            </a:pPr>
            <a:r>
              <a:rPr lang="en-US" sz="1600" dirty="0"/>
              <a:t>A letter of completion/certificate with marcher full name should be issued authorizing marchers the right to wear the ribbon</a:t>
            </a:r>
          </a:p>
          <a:p>
            <a:pPr lvl="3">
              <a:buSzPct val="100000"/>
              <a:buBlip>
                <a:blip r:embed="rId2"/>
              </a:buBlip>
            </a:pPr>
            <a:endParaRPr lang="en-US" sz="11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2100" dirty="0"/>
              <a:t>Tee Shirts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600" dirty="0"/>
              <a:t>“USA 2019 Nijmegen 4daagse” branded tee-shirt should be available for purchase at U.S. admin shack.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600" dirty="0"/>
              <a:t>Military from other nations should also be able to purchase on a availability basis.</a:t>
            </a:r>
          </a:p>
          <a:p>
            <a:pPr lvl="3">
              <a:buSzPct val="100000"/>
              <a:buBlip>
                <a:blip r:embed="rId2"/>
              </a:buBlip>
            </a:pPr>
            <a:endParaRPr lang="en-US" sz="1600" dirty="0"/>
          </a:p>
          <a:p>
            <a:pPr marL="1058464" lvl="2" indent="0">
              <a:buSzPct val="10000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0127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618" y="233400"/>
            <a:ext cx="9413135" cy="2659816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br>
              <a:rPr lang="en-US" sz="1900" dirty="0"/>
            </a:br>
            <a:r>
              <a:rPr lang="en-US" sz="3200" b="1" dirty="0">
                <a:solidFill>
                  <a:srgbClr val="800000"/>
                </a:solidFill>
              </a:rPr>
              <a:t>July 16 </a:t>
            </a:r>
            <a:r>
              <a:rPr lang="mr-IN" sz="3200" b="1" dirty="0">
                <a:solidFill>
                  <a:srgbClr val="800000"/>
                </a:solidFill>
              </a:rPr>
              <a:t>–</a:t>
            </a:r>
            <a:r>
              <a:rPr lang="en-US" sz="3200" b="1" dirty="0">
                <a:solidFill>
                  <a:srgbClr val="800000"/>
                </a:solidFill>
              </a:rPr>
              <a:t> 19  2019</a:t>
            </a:r>
            <a:br>
              <a:rPr lang="en-US" sz="3200" b="1" dirty="0">
                <a:solidFill>
                  <a:srgbClr val="800000"/>
                </a:solidFill>
              </a:rPr>
            </a:b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9133" y="3169226"/>
            <a:ext cx="4019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b="1" dirty="0"/>
              <a:t>History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Participation Data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Goals</a:t>
            </a:r>
          </a:p>
          <a:p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Unit Support</a:t>
            </a:r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696220" y="4849183"/>
            <a:ext cx="53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92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3182" y="7336393"/>
            <a:ext cx="2528464" cy="409920"/>
          </a:xfrm>
        </p:spPr>
        <p:txBody>
          <a:bodyPr/>
          <a:lstStyle/>
          <a:p>
            <a:fld id="{E22EF6D3-8830-8448-A4CC-D4E106ABDA2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" y="2068376"/>
            <a:ext cx="10836274" cy="5257384"/>
          </a:xfrm>
        </p:spPr>
        <p:txBody>
          <a:bodyPr/>
          <a:lstStyle/>
          <a:p>
            <a:pPr marL="1058464" lvl="2" indent="0">
              <a:buSzPct val="100000"/>
              <a:buNone/>
            </a:pPr>
            <a:r>
              <a:rPr lang="en-US" sz="2400" b="1" u="sng" dirty="0"/>
              <a:t>Marcher Preparation for Success</a:t>
            </a:r>
          </a:p>
          <a:p>
            <a:pPr lvl="3">
              <a:buSzPct val="100000"/>
              <a:buBlip>
                <a:blip r:embed="rId2"/>
              </a:buBlip>
            </a:pPr>
            <a:endParaRPr lang="en-US" sz="1800" dirty="0"/>
          </a:p>
          <a:p>
            <a:pPr lvl="3">
              <a:buSzPct val="100000"/>
              <a:buBlip>
                <a:blip r:embed="rId2"/>
              </a:buBlip>
            </a:pPr>
            <a:r>
              <a:rPr lang="en-US" sz="1800" dirty="0"/>
              <a:t>Authorization of “</a:t>
            </a:r>
            <a:r>
              <a:rPr lang="en-US" sz="1800" dirty="0">
                <a:highlight>
                  <a:srgbClr val="FFFF00"/>
                </a:highlight>
              </a:rPr>
              <a:t>Permissive TDY</a:t>
            </a:r>
            <a:r>
              <a:rPr lang="en-US" sz="1800" dirty="0"/>
              <a:t>” for marchers from Units</a:t>
            </a:r>
          </a:p>
          <a:p>
            <a:pPr lvl="4">
              <a:buSzPct val="100000"/>
              <a:buBlip>
                <a:blip r:embed="rId2"/>
              </a:buBlip>
            </a:pPr>
            <a:r>
              <a:rPr lang="en-US" sz="1800" dirty="0"/>
              <a:t>Option:</a:t>
            </a:r>
            <a:r>
              <a:rPr lang="en-US" sz="1800" dirty="0">
                <a:highlight>
                  <a:srgbClr val="FFFF00"/>
                </a:highlight>
              </a:rPr>
              <a:t> Consider PTDY for those completing march</a:t>
            </a:r>
          </a:p>
          <a:p>
            <a:pPr lvl="5">
              <a:buSzPct val="100000"/>
              <a:buBlip>
                <a:blip r:embed="rId2"/>
              </a:buBlip>
            </a:pPr>
            <a:r>
              <a:rPr lang="en-US" sz="1800" dirty="0">
                <a:highlight>
                  <a:srgbClr val="FFFF00"/>
                </a:highlight>
              </a:rPr>
              <a:t>Leave status for those </a:t>
            </a:r>
            <a:r>
              <a:rPr lang="en-US" sz="1800" b="1" i="1" u="sng" dirty="0">
                <a:highlight>
                  <a:srgbClr val="FFFF00"/>
                </a:highlight>
              </a:rPr>
              <a:t>not</a:t>
            </a:r>
            <a:r>
              <a:rPr lang="en-US" sz="1800" dirty="0">
                <a:highlight>
                  <a:srgbClr val="FFFF00"/>
                </a:highlight>
              </a:rPr>
              <a:t> completing</a:t>
            </a:r>
            <a:endParaRPr lang="en-US" sz="1800" dirty="0"/>
          </a:p>
          <a:p>
            <a:pPr lvl="3">
              <a:buSzPct val="100000"/>
              <a:buBlip>
                <a:blip r:embed="rId2"/>
              </a:buBlip>
            </a:pPr>
            <a:r>
              <a:rPr lang="en-US" sz="1800" dirty="0"/>
              <a:t>Marcher training time supported by Unit</a:t>
            </a:r>
            <a:endParaRPr lang="en-US" sz="1800" dirty="0">
              <a:highlight>
                <a:srgbClr val="FFFF00"/>
              </a:highlight>
            </a:endParaRPr>
          </a:p>
          <a:p>
            <a:pPr marL="132309" indent="0">
              <a:buSzPct val="100000"/>
              <a:buNone/>
            </a:pPr>
            <a:r>
              <a:rPr lang="en-US" dirty="0"/>
              <a:t>		</a:t>
            </a:r>
            <a:r>
              <a:rPr lang="en-US" sz="1800" i="1" u="sng" dirty="0"/>
              <a:t>Minimum first time participant training needed to complete march successfully (16 days)</a:t>
            </a:r>
            <a:endParaRPr lang="en-US" sz="1800" dirty="0"/>
          </a:p>
          <a:p>
            <a:pPr marL="2116926" lvl="4" indent="0">
              <a:buSzPct val="100000"/>
              <a:buNone/>
            </a:pPr>
            <a:r>
              <a:rPr lang="en-US" sz="1800" dirty="0"/>
              <a:t>12 single day training sessions starting 16 weeks out</a:t>
            </a:r>
          </a:p>
          <a:p>
            <a:pPr lvl="5">
              <a:buSzPct val="100000"/>
              <a:buBlip>
                <a:blip r:embed="rId2"/>
              </a:buBlip>
            </a:pPr>
            <a:r>
              <a:rPr lang="en-US" sz="1600" dirty="0"/>
              <a:t>10km, 10km, 15km ,15km, 20km, 20km, 30km, 30km, 35km, 35km, 40km, 40km</a:t>
            </a:r>
          </a:p>
          <a:p>
            <a:pPr marL="2116926" lvl="4" indent="0">
              <a:buSzPct val="100000"/>
              <a:buNone/>
            </a:pPr>
            <a:endParaRPr lang="en-US" sz="1800" dirty="0"/>
          </a:p>
          <a:p>
            <a:pPr marL="2116926" lvl="4" indent="0">
              <a:buSzPct val="100000"/>
              <a:buNone/>
            </a:pPr>
            <a:r>
              <a:rPr lang="en-US" sz="1800" dirty="0"/>
              <a:t>2 two day “back to back” training sessions 8 and 4 weeks out</a:t>
            </a:r>
          </a:p>
          <a:p>
            <a:pPr lvl="5">
              <a:buSzPct val="100000"/>
              <a:buBlip>
                <a:blip r:embed="rId2"/>
              </a:buBlip>
            </a:pPr>
            <a:r>
              <a:rPr lang="en-US" sz="1600" dirty="0"/>
              <a:t>First back to back 2 X 20km</a:t>
            </a:r>
          </a:p>
          <a:p>
            <a:pPr lvl="5">
              <a:buSzPct val="100000"/>
              <a:buBlip>
                <a:blip r:embed="rId2"/>
              </a:buBlip>
            </a:pPr>
            <a:r>
              <a:rPr lang="en-US" sz="1600" dirty="0"/>
              <a:t>Second back to back 2 X 30km</a:t>
            </a:r>
          </a:p>
          <a:p>
            <a:pPr marL="2116926" lvl="4" indent="0">
              <a:buSzPct val="100000"/>
              <a:buNone/>
            </a:pPr>
            <a:endParaRPr lang="en-US" sz="1600" dirty="0"/>
          </a:p>
          <a:p>
            <a:pPr marL="2116926" lvl="4" indent="0">
              <a:buSzPct val="100000"/>
              <a:buNone/>
            </a:pPr>
            <a:r>
              <a:rPr lang="en-US" sz="1600" dirty="0"/>
              <a:t>No training sessions in July within two weeks of march.</a:t>
            </a:r>
          </a:p>
          <a:p>
            <a:pPr marL="1058464" lvl="2" indent="0">
              <a:buSzPct val="100000"/>
              <a:buNone/>
            </a:pPr>
            <a:endParaRPr lang="en-US" sz="11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4618" y="242024"/>
            <a:ext cx="9413135" cy="914231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3200" dirty="0"/>
            </a:br>
            <a:r>
              <a:rPr lang="en-US" sz="2300" dirty="0">
                <a:solidFill>
                  <a:srgbClr val="800000"/>
                </a:solidFill>
              </a:rPr>
              <a:t> </a:t>
            </a:r>
            <a:r>
              <a:rPr lang="en-US" sz="2300" b="1" dirty="0">
                <a:solidFill>
                  <a:srgbClr val="800000"/>
                </a:solidFill>
              </a:rPr>
              <a:t>Command / Unit Support</a:t>
            </a:r>
          </a:p>
        </p:txBody>
      </p:sp>
    </p:spTree>
    <p:extLst>
      <p:ext uri="{BB962C8B-B14F-4D97-AF65-F5344CB8AC3E}">
        <p14:creationId xmlns:p14="http://schemas.microsoft.com/office/powerpoint/2010/main" val="2039887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" y="2068376"/>
            <a:ext cx="10836274" cy="5257384"/>
          </a:xfrm>
        </p:spPr>
        <p:txBody>
          <a:bodyPr/>
          <a:lstStyle/>
          <a:p>
            <a:pPr marL="1058464" lvl="2" indent="0">
              <a:buSzPct val="100000"/>
              <a:buNone/>
            </a:pPr>
            <a:r>
              <a:rPr lang="en-US" sz="3200" b="1" u="sng" dirty="0"/>
              <a:t>Orderly</a:t>
            </a:r>
            <a:r>
              <a:rPr lang="en-US" sz="2400" b="1" u="sng" dirty="0"/>
              <a:t>  Detachment Support</a:t>
            </a:r>
          </a:p>
          <a:p>
            <a:pPr lvl="3">
              <a:buSzPct val="100000"/>
              <a:buBlip>
                <a:blip r:embed="rId2"/>
              </a:buBlip>
            </a:pPr>
            <a:endParaRPr lang="en-US" sz="1800" dirty="0"/>
          </a:p>
          <a:p>
            <a:pPr lvl="3">
              <a:buSzPct val="100000"/>
              <a:buBlip>
                <a:blip r:embed="rId2"/>
              </a:buBlip>
            </a:pPr>
            <a:r>
              <a:rPr lang="en-US" sz="1800" dirty="0"/>
              <a:t>Orderlies ensure improved force protection and success rate</a:t>
            </a:r>
          </a:p>
          <a:p>
            <a:pPr lvl="4">
              <a:buSzPct val="100000"/>
              <a:buBlip>
                <a:blip r:embed="rId2"/>
              </a:buBlip>
            </a:pPr>
            <a:r>
              <a:rPr lang="en-US" sz="1800" dirty="0"/>
              <a:t>Maintain cell communication with Detachment Leader</a:t>
            </a:r>
          </a:p>
          <a:p>
            <a:pPr lvl="4">
              <a:buSzPct val="100000"/>
              <a:buBlip>
                <a:blip r:embed="rId2"/>
              </a:buBlip>
            </a:pPr>
            <a:r>
              <a:rPr lang="en-US" sz="1800" dirty="0"/>
              <a:t>Provide assistance as needed</a:t>
            </a:r>
          </a:p>
          <a:p>
            <a:pPr lvl="4">
              <a:buSzPct val="100000"/>
              <a:buBlip>
                <a:blip r:embed="rId2"/>
              </a:buBlip>
            </a:pPr>
            <a:r>
              <a:rPr lang="en-US" sz="1800" dirty="0"/>
              <a:t>Provides limited medical support as needed</a:t>
            </a:r>
          </a:p>
          <a:p>
            <a:pPr lvl="4">
              <a:buSzPct val="100000"/>
              <a:buBlip>
                <a:blip r:embed="rId2"/>
              </a:buBlip>
            </a:pPr>
            <a:r>
              <a:rPr lang="en-US" sz="1800" dirty="0"/>
              <a:t>Prepares military break areas for assigned detachment</a:t>
            </a:r>
          </a:p>
          <a:p>
            <a:pPr lvl="4">
              <a:buSzPct val="100000"/>
              <a:buBlip>
                <a:blip r:embed="rId2"/>
              </a:buBlip>
            </a:pPr>
            <a:r>
              <a:rPr lang="en-US" sz="1800" dirty="0"/>
              <a:t>Move around by Bicycle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800" dirty="0"/>
              <a:t>Two Orderlies permitted per Detachment per official march rules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800" dirty="0"/>
              <a:t>Required to wear RED jacket/shirt, </a:t>
            </a:r>
            <a:r>
              <a:rPr lang="en-US" sz="1800" i="1" dirty="0"/>
              <a:t>Military uniform not permitted</a:t>
            </a:r>
          </a:p>
          <a:p>
            <a:pPr lvl="4">
              <a:buSzPct val="100000"/>
              <a:buBlip>
                <a:blip r:embed="rId2"/>
              </a:buBlip>
            </a:pPr>
            <a:r>
              <a:rPr lang="en-US" sz="1800" i="1" dirty="0"/>
              <a:t>US Contingency will provide two (2) Red Cotton Polo Shirts for each orderly</a:t>
            </a:r>
            <a:endParaRPr lang="en-US" sz="1800" dirty="0"/>
          </a:p>
          <a:p>
            <a:pPr lvl="3">
              <a:buSzPct val="100000"/>
              <a:buBlip>
                <a:blip r:embed="rId2"/>
              </a:buBlip>
            </a:pPr>
            <a:endParaRPr lang="en-US" sz="1800" dirty="0"/>
          </a:p>
          <a:p>
            <a:pPr lvl="3">
              <a:buSzPct val="100000"/>
              <a:buBlip>
                <a:blip r:embed="rId2"/>
              </a:buBlip>
            </a:pPr>
            <a:r>
              <a:rPr lang="en-US" sz="1800" dirty="0"/>
              <a:t>Recommend TDY or PTDY Unit authorization for Orderly(s) assigned to unit detachment(s)</a:t>
            </a:r>
          </a:p>
          <a:p>
            <a:pPr marL="1587695" lvl="3" indent="0">
              <a:buSzPct val="100000"/>
              <a:buNone/>
            </a:pPr>
            <a:endParaRPr lang="en-US" sz="1800" dirty="0"/>
          </a:p>
          <a:p>
            <a:pPr lvl="3">
              <a:buSzPct val="100000"/>
              <a:buBlip>
                <a:blip r:embed="rId2"/>
              </a:buBlip>
            </a:pP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4618" y="242024"/>
            <a:ext cx="9413135" cy="914231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3200" dirty="0"/>
            </a:br>
            <a:r>
              <a:rPr lang="en-US" sz="2300" dirty="0">
                <a:solidFill>
                  <a:srgbClr val="800000"/>
                </a:solidFill>
              </a:rPr>
              <a:t> </a:t>
            </a:r>
            <a:r>
              <a:rPr lang="en-US" sz="2300" b="1" dirty="0">
                <a:solidFill>
                  <a:srgbClr val="800000"/>
                </a:solidFill>
              </a:rPr>
              <a:t>Command / Unit Support</a:t>
            </a:r>
          </a:p>
        </p:txBody>
      </p:sp>
    </p:spTree>
    <p:extLst>
      <p:ext uri="{BB962C8B-B14F-4D97-AF65-F5344CB8AC3E}">
        <p14:creationId xmlns:p14="http://schemas.microsoft.com/office/powerpoint/2010/main" val="430604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4618" y="222358"/>
            <a:ext cx="9413135" cy="2659816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endParaRPr lang="en-US" sz="3200" b="1" dirty="0">
              <a:solidFill>
                <a:srgbClr val="800000"/>
              </a:solidFill>
            </a:endParaRPr>
          </a:p>
          <a:p>
            <a:endParaRPr lang="en-US" sz="3200" b="1" dirty="0">
              <a:solidFill>
                <a:srgbClr val="800000"/>
              </a:solidFill>
            </a:endParaRPr>
          </a:p>
          <a:p>
            <a:endParaRPr lang="en-US" sz="3200" b="1" dirty="0">
              <a:solidFill>
                <a:srgbClr val="800000"/>
              </a:solidFill>
            </a:endParaRPr>
          </a:p>
          <a:p>
            <a:r>
              <a:rPr lang="en-US" sz="4200" b="1" dirty="0">
                <a:solidFill>
                  <a:srgbClr val="800000"/>
                </a:solidFill>
              </a:rPr>
              <a:t>Fitness, Preparation, Esprit de Corps</a:t>
            </a:r>
          </a:p>
          <a:p>
            <a:endParaRPr lang="en-US" sz="4200" b="1" dirty="0">
              <a:solidFill>
                <a:srgbClr val="800000"/>
              </a:solidFill>
            </a:endParaRPr>
          </a:p>
          <a:p>
            <a:r>
              <a:rPr lang="en-US" sz="4200" b="1" dirty="0">
                <a:solidFill>
                  <a:srgbClr val="800000"/>
                </a:solidFill>
              </a:rPr>
              <a:t>July 16 </a:t>
            </a:r>
            <a:r>
              <a:rPr lang="mr-IN" sz="4200" b="1" dirty="0">
                <a:solidFill>
                  <a:srgbClr val="800000"/>
                </a:solidFill>
              </a:rPr>
              <a:t>–</a:t>
            </a:r>
            <a:r>
              <a:rPr lang="en-US" sz="4200" b="1" dirty="0">
                <a:solidFill>
                  <a:srgbClr val="800000"/>
                </a:solidFill>
              </a:rPr>
              <a:t> 19  2019</a:t>
            </a: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6FED0A-843F-1B43-BDB5-C97A1811C396}"/>
              </a:ext>
            </a:extLst>
          </p:cNvPr>
          <p:cNvSpPr txBox="1"/>
          <p:nvPr/>
        </p:nvSpPr>
        <p:spPr>
          <a:xfrm>
            <a:off x="3449782" y="5250873"/>
            <a:ext cx="4541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tx2">
                    <a:lumMod val="50000"/>
                  </a:schemeClr>
                </a:solidFill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66026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618" y="233400"/>
            <a:ext cx="9413135" cy="2659816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br>
              <a:rPr lang="en-US" sz="1900" dirty="0"/>
            </a:br>
            <a:r>
              <a:rPr lang="en-US" sz="3200" b="1" dirty="0">
                <a:solidFill>
                  <a:srgbClr val="800000"/>
                </a:solidFill>
              </a:rPr>
              <a:t>July 16 </a:t>
            </a:r>
            <a:r>
              <a:rPr lang="mr-IN" sz="3200" b="1" dirty="0">
                <a:solidFill>
                  <a:srgbClr val="800000"/>
                </a:solidFill>
              </a:rPr>
              <a:t>–</a:t>
            </a:r>
            <a:r>
              <a:rPr lang="en-US" sz="3200" b="1" dirty="0">
                <a:solidFill>
                  <a:srgbClr val="800000"/>
                </a:solidFill>
              </a:rPr>
              <a:t> 19  2019</a:t>
            </a:r>
            <a:br>
              <a:rPr lang="en-US" sz="3200" b="1" dirty="0">
                <a:solidFill>
                  <a:srgbClr val="800000"/>
                </a:solidFill>
              </a:rPr>
            </a:br>
            <a:br>
              <a:rPr lang="en-US" sz="3200" b="1" dirty="0">
                <a:solidFill>
                  <a:srgbClr val="800000"/>
                </a:solidFill>
              </a:rPr>
            </a:b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9133" y="3169226"/>
            <a:ext cx="401977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b="1" dirty="0"/>
              <a:t>Where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When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What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Who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Why</a:t>
            </a:r>
          </a:p>
          <a:p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696220" y="2938917"/>
            <a:ext cx="53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" y="110490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111D5"/>
                </a:solidFill>
              </a:rPr>
              <a:t>WWW.USDODMIL-4daagse.com</a:t>
            </a:r>
            <a:endParaRPr lang="en-US" sz="1600" b="1" dirty="0">
              <a:solidFill>
                <a:srgbClr val="111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5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4618" y="233400"/>
            <a:ext cx="9413135" cy="1224208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529232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r>
              <a:rPr lang="en-US" sz="3200" b="1" dirty="0">
                <a:solidFill>
                  <a:srgbClr val="800000"/>
                </a:solidFill>
              </a:rPr>
              <a:t>Nijmegen, the Netherlands</a:t>
            </a: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" y="2495602"/>
            <a:ext cx="10836274" cy="4654006"/>
          </a:xfrm>
        </p:spPr>
        <p:txBody>
          <a:bodyPr/>
          <a:lstStyle/>
          <a:p>
            <a:pPr lvl="2">
              <a:buSzPct val="100000"/>
              <a:buBlip>
                <a:blip r:embed="rId3"/>
              </a:buBlip>
            </a:pPr>
            <a:r>
              <a:rPr lang="en-US" sz="2000" dirty="0"/>
              <a:t>Eastern Holland, just over border.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500" dirty="0"/>
              <a:t>Oldest city in Netherlands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500" dirty="0"/>
              <a:t>On the Maas and Waal (Rijn tributary) 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500" dirty="0"/>
              <a:t>Walking distance to Germany</a:t>
            </a:r>
          </a:p>
          <a:p>
            <a:pPr lvl="3">
              <a:buSzPct val="100000"/>
              <a:buBlip>
                <a:blip r:embed="rId3"/>
              </a:buBlip>
            </a:pPr>
            <a:r>
              <a:rPr lang="en-US" sz="1500" dirty="0"/>
              <a:t>Some roads are in both countries </a:t>
            </a:r>
          </a:p>
          <a:p>
            <a:pPr marL="1587695" lvl="3" indent="0">
              <a:buSzPct val="100000"/>
              <a:buNone/>
            </a:pPr>
            <a:endParaRPr lang="en-US" sz="1500" dirty="0"/>
          </a:p>
          <a:p>
            <a:pPr lvl="2">
              <a:buSzPct val="100000"/>
              <a:buBlip>
                <a:blip r:embed="rId3"/>
              </a:buBlip>
            </a:pPr>
            <a:r>
              <a:rPr lang="en-US" sz="2000" dirty="0"/>
              <a:t>To </a:t>
            </a:r>
            <a:r>
              <a:rPr lang="en-US" sz="2000" dirty="0" err="1"/>
              <a:t>Baumholder</a:t>
            </a:r>
            <a:r>
              <a:rPr lang="en-US" sz="2000" dirty="0"/>
              <a:t>, 350Km</a:t>
            </a:r>
          </a:p>
          <a:p>
            <a:pPr lvl="2">
              <a:buSzPct val="100000"/>
              <a:buBlip>
                <a:blip r:embed="rId3"/>
              </a:buBlip>
            </a:pPr>
            <a:endParaRPr lang="en-US" sz="2000" dirty="0"/>
          </a:p>
          <a:p>
            <a:pPr lvl="2">
              <a:buSzPct val="100000"/>
              <a:buBlip>
                <a:blip r:embed="rId3"/>
              </a:buBlip>
            </a:pPr>
            <a:r>
              <a:rPr lang="en-US" sz="2000" dirty="0"/>
              <a:t>To </a:t>
            </a:r>
            <a:r>
              <a:rPr lang="en-US" sz="2000" dirty="0" err="1"/>
              <a:t>Ramstein</a:t>
            </a:r>
            <a:r>
              <a:rPr lang="en-US" sz="2000" dirty="0"/>
              <a:t>/LRMC  371Km</a:t>
            </a:r>
          </a:p>
          <a:p>
            <a:pPr lvl="2">
              <a:buSzPct val="100000"/>
              <a:buBlip>
                <a:blip r:embed="rId3"/>
              </a:buBlip>
            </a:pPr>
            <a:endParaRPr lang="en-US" sz="2000" dirty="0"/>
          </a:p>
          <a:p>
            <a:pPr lvl="2">
              <a:buSzPct val="100000"/>
              <a:buBlip>
                <a:blip r:embed="rId3"/>
              </a:buBlip>
            </a:pPr>
            <a:r>
              <a:rPr lang="en-US" sz="2000" dirty="0"/>
              <a:t>To Wiesbaden,  321Km</a:t>
            </a:r>
          </a:p>
          <a:p>
            <a:pPr lvl="2">
              <a:buSzPct val="100000"/>
              <a:buBlip>
                <a:blip r:embed="rId3"/>
              </a:buBlip>
            </a:pPr>
            <a:endParaRPr lang="en-US" sz="2000" dirty="0"/>
          </a:p>
          <a:p>
            <a:pPr lvl="2">
              <a:buSzPct val="100000"/>
              <a:buBlip>
                <a:blip r:embed="rId3"/>
              </a:buBlip>
            </a:pPr>
            <a:r>
              <a:rPr lang="en-US" sz="2000" dirty="0"/>
              <a:t>To </a:t>
            </a:r>
            <a:r>
              <a:rPr lang="en-US" sz="2000" dirty="0" err="1"/>
              <a:t>Stuttgard</a:t>
            </a:r>
            <a:r>
              <a:rPr lang="en-US" sz="2000" dirty="0"/>
              <a:t>, only 500Km</a:t>
            </a:r>
          </a:p>
        </p:txBody>
      </p:sp>
      <p:pic>
        <p:nvPicPr>
          <p:cNvPr id="10" name="Picture 9" descr="Screen Shot 2018-11-29 at 4.15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625" y="2186413"/>
            <a:ext cx="4868468" cy="46074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00" y="110490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111D5"/>
                </a:solidFill>
              </a:rPr>
              <a:t>WWW.USDODMIL-4daagse.com</a:t>
            </a:r>
            <a:endParaRPr lang="en-US" sz="1600" b="1" dirty="0">
              <a:solidFill>
                <a:srgbClr val="111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6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618" y="233400"/>
            <a:ext cx="9413135" cy="2659816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br>
              <a:rPr lang="en-US" sz="1900" dirty="0"/>
            </a:br>
            <a:r>
              <a:rPr lang="en-US" sz="3200" b="1" dirty="0">
                <a:solidFill>
                  <a:srgbClr val="800000"/>
                </a:solidFill>
              </a:rPr>
              <a:t>July 16 </a:t>
            </a:r>
            <a:r>
              <a:rPr lang="mr-IN" sz="3200" b="1" dirty="0">
                <a:solidFill>
                  <a:srgbClr val="800000"/>
                </a:solidFill>
              </a:rPr>
              <a:t>–</a:t>
            </a:r>
            <a:r>
              <a:rPr lang="en-US" sz="3200" b="1" dirty="0">
                <a:solidFill>
                  <a:srgbClr val="800000"/>
                </a:solidFill>
              </a:rPr>
              <a:t> 19  2019</a:t>
            </a:r>
            <a:br>
              <a:rPr lang="en-US" sz="3200" b="1" dirty="0">
                <a:solidFill>
                  <a:srgbClr val="800000"/>
                </a:solidFill>
              </a:rPr>
            </a:br>
            <a:br>
              <a:rPr lang="en-US" sz="3200" b="1" dirty="0">
                <a:solidFill>
                  <a:srgbClr val="800000"/>
                </a:solidFill>
              </a:rPr>
            </a:b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9133" y="3169226"/>
            <a:ext cx="401977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b="1" dirty="0"/>
              <a:t>Where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When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What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Who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Why</a:t>
            </a:r>
          </a:p>
          <a:p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696220" y="3568311"/>
            <a:ext cx="53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" y="110490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111D5"/>
                </a:solidFill>
              </a:rPr>
              <a:t>WWW.USDODMIL-4daagse.com</a:t>
            </a:r>
            <a:endParaRPr lang="en-US" sz="1600" b="1" dirty="0">
              <a:solidFill>
                <a:srgbClr val="111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9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4618" y="233400"/>
            <a:ext cx="9413135" cy="1224208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529232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r>
              <a:rPr lang="en-US" sz="4200" b="1" i="1" dirty="0">
                <a:solidFill>
                  <a:srgbClr val="800000"/>
                </a:solidFill>
              </a:rPr>
              <a:t>WHEN?</a:t>
            </a:r>
            <a:endParaRPr lang="en-US" sz="6300" b="1" i="1" dirty="0">
              <a:solidFill>
                <a:srgbClr val="8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" y="2495602"/>
            <a:ext cx="10836274" cy="4654006"/>
          </a:xfrm>
        </p:spPr>
        <p:txBody>
          <a:bodyPr/>
          <a:lstStyle/>
          <a:p>
            <a:pPr marL="1058464" lvl="2" indent="0">
              <a:buSzPct val="100000"/>
              <a:buNone/>
            </a:pPr>
            <a:endParaRPr lang="en-US" sz="20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2000" dirty="0"/>
              <a:t>Kamp </a:t>
            </a:r>
            <a:r>
              <a:rPr lang="en-US" sz="2000" dirty="0" err="1"/>
              <a:t>Heumensoord</a:t>
            </a:r>
            <a:r>
              <a:rPr lang="en-US" sz="2000" dirty="0"/>
              <a:t> opens July 13 </a:t>
            </a:r>
            <a:r>
              <a:rPr lang="mr-IN" sz="2000" dirty="0"/>
              <a:t>–</a:t>
            </a:r>
            <a:r>
              <a:rPr lang="en-US" sz="2000" dirty="0"/>
              <a:t> Noon.</a:t>
            </a:r>
          </a:p>
          <a:p>
            <a:pPr lvl="2">
              <a:buSzPct val="100000"/>
              <a:buBlip>
                <a:blip r:embed="rId2"/>
              </a:buBlip>
            </a:pPr>
            <a:endParaRPr lang="en-US" sz="20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2000" dirty="0"/>
              <a:t>March registration and credential(s) pickup by 1500 Monday July 15</a:t>
            </a:r>
          </a:p>
          <a:p>
            <a:pPr lvl="2">
              <a:buSzPct val="100000"/>
              <a:buBlip>
                <a:blip r:embed="rId2"/>
              </a:buBlip>
            </a:pPr>
            <a:r>
              <a:rPr lang="en-US" sz="2000" dirty="0"/>
              <a:t>March days  Tuesday July 16 – Friday July 19</a:t>
            </a:r>
          </a:p>
          <a:p>
            <a:pPr lvl="2">
              <a:buSzPct val="100000"/>
              <a:buBlip>
                <a:blip r:embed="rId2"/>
              </a:buBlip>
            </a:pPr>
            <a:endParaRPr lang="en-US" sz="20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2000" dirty="0"/>
              <a:t>Kamp </a:t>
            </a:r>
            <a:r>
              <a:rPr lang="en-US" sz="2000" dirty="0" err="1"/>
              <a:t>Heumensoord</a:t>
            </a:r>
            <a:r>
              <a:rPr lang="en-US" sz="2000" dirty="0"/>
              <a:t> closes July 20 </a:t>
            </a:r>
            <a:r>
              <a:rPr lang="mr-IN" sz="2000" dirty="0"/>
              <a:t>–</a:t>
            </a:r>
            <a:r>
              <a:rPr lang="en-US" sz="2000" dirty="0"/>
              <a:t> Noon.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800" i="1" dirty="0"/>
              <a:t>Three meals available during all days while residing on Camp.</a:t>
            </a:r>
          </a:p>
          <a:p>
            <a:pPr lvl="2">
              <a:buSzPct val="100000"/>
              <a:buBlip>
                <a:blip r:embed="rId2"/>
              </a:buBlip>
            </a:pPr>
            <a:r>
              <a:rPr lang="en-US" sz="2000" dirty="0"/>
              <a:t>Camp is military controlled by Dutch.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No mil  ID - no entrance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Everyone registered will get a RFID card for camp entry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Military exercise “Phoenix Blister” ongoing with armed perimeter surveillance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No Civilians except contractors on Camp (No dependents)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Some special guests may get guided tour from Dutch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" y="110490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111D5"/>
                </a:solidFill>
              </a:rPr>
              <a:t>WWW.USDODMIL-4daagse.com</a:t>
            </a:r>
            <a:endParaRPr lang="en-US" sz="1600" b="1" dirty="0">
              <a:solidFill>
                <a:srgbClr val="111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618" y="233400"/>
            <a:ext cx="9413135" cy="2659816"/>
          </a:xfrm>
        </p:spPr>
        <p:txBody>
          <a:bodyPr/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br>
              <a:rPr lang="en-US" sz="1900" dirty="0"/>
            </a:br>
            <a:r>
              <a:rPr lang="en-US" sz="3200" b="1" dirty="0">
                <a:solidFill>
                  <a:srgbClr val="800000"/>
                </a:solidFill>
              </a:rPr>
              <a:t>July 16 </a:t>
            </a:r>
            <a:r>
              <a:rPr lang="mr-IN" sz="3200" b="1" dirty="0">
                <a:solidFill>
                  <a:srgbClr val="800000"/>
                </a:solidFill>
              </a:rPr>
              <a:t>–</a:t>
            </a:r>
            <a:r>
              <a:rPr lang="en-US" sz="3200" b="1" dirty="0">
                <a:solidFill>
                  <a:srgbClr val="800000"/>
                </a:solidFill>
              </a:rPr>
              <a:t> 19  2019</a:t>
            </a:r>
            <a:br>
              <a:rPr lang="en-US" sz="3200" b="1" dirty="0">
                <a:solidFill>
                  <a:srgbClr val="800000"/>
                </a:solidFill>
              </a:rPr>
            </a:br>
            <a:br>
              <a:rPr lang="en-US" sz="3200" b="1" dirty="0">
                <a:solidFill>
                  <a:srgbClr val="800000"/>
                </a:solidFill>
              </a:rPr>
            </a:b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9133" y="3169226"/>
            <a:ext cx="401977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b="1" dirty="0"/>
              <a:t>Where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When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What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Who</a:t>
            </a:r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r>
              <a:rPr lang="en-US" b="1" dirty="0"/>
              <a:t>Why</a:t>
            </a:r>
          </a:p>
          <a:p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pPr marL="342900" indent="-342900">
              <a:buFont typeface="Wingdings" charset="2"/>
              <a:buChar char="q"/>
            </a:pPr>
            <a:endParaRPr lang="en-US" b="1" dirty="0"/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696220" y="4208747"/>
            <a:ext cx="53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" y="110490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111D5"/>
                </a:solidFill>
              </a:rPr>
              <a:t>WWW.USDODMIL-4daagse.com</a:t>
            </a:r>
            <a:endParaRPr lang="en-US" sz="1600" b="1" dirty="0">
              <a:solidFill>
                <a:srgbClr val="111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29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F6D3-8830-8448-A4CC-D4E106ABDA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4618" y="233400"/>
            <a:ext cx="9413135" cy="1224208"/>
          </a:xfrm>
          <a:prstGeom prst="rect">
            <a:avLst/>
          </a:prstGeom>
        </p:spPr>
        <p:txBody>
          <a:bodyPr lIns="105847" tIns="52923" rIns="105847" bIns="52923"/>
          <a:lstStyle>
            <a:lvl1pPr algn="ctr" defTabSz="529232" rtl="0" eaLnBrk="1" latinLnBrk="0" hangingPunct="1"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Nijmegen Four Day March</a:t>
            </a:r>
            <a:br>
              <a:rPr lang="en-US" sz="4200" dirty="0"/>
            </a:br>
            <a:br>
              <a:rPr lang="en-US" sz="4200" dirty="0"/>
            </a:br>
            <a:r>
              <a:rPr lang="en-US" sz="3200" b="1" dirty="0">
                <a:solidFill>
                  <a:srgbClr val="800000"/>
                </a:solidFill>
              </a:rPr>
              <a:t>The March</a:t>
            </a:r>
            <a:endParaRPr lang="en-US" sz="6300" b="1" dirty="0">
              <a:solidFill>
                <a:srgbClr val="8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" y="2120174"/>
            <a:ext cx="10836274" cy="4654006"/>
          </a:xfrm>
        </p:spPr>
        <p:txBody>
          <a:bodyPr/>
          <a:lstStyle/>
          <a:p>
            <a:pPr lvl="2">
              <a:buSzPct val="100000"/>
              <a:buBlip>
                <a:blip r:embed="rId2"/>
              </a:buBlip>
            </a:pPr>
            <a:r>
              <a:rPr lang="en-US" sz="2000" dirty="0"/>
              <a:t>4 Days, starting third Tuesday in July every year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600" dirty="0"/>
              <a:t>March Established in 1909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600" dirty="0"/>
              <a:t>306 male participants, 10 civilians in 1909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600" dirty="0"/>
              <a:t>2019 will be 103</a:t>
            </a:r>
            <a:r>
              <a:rPr lang="en-US" sz="1600" baseline="30000" dirty="0"/>
              <a:t>d</a:t>
            </a:r>
            <a:r>
              <a:rPr lang="en-US" sz="1600" dirty="0"/>
              <a:t> edition</a:t>
            </a:r>
            <a:endParaRPr lang="en-US" sz="2000" dirty="0"/>
          </a:p>
          <a:p>
            <a:pPr lvl="2">
              <a:buSzPct val="100000"/>
              <a:buBlip>
                <a:blip r:embed="rId2"/>
              </a:buBlip>
            </a:pPr>
            <a:endParaRPr lang="en-US" sz="5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2000" dirty="0"/>
              <a:t>4 different routings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30Km (Tan registration) over 60 years old / from city center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40Km (Yellow registration) over 50, females, from city center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50Km (Red registration) under 50 males / from city center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b="1" dirty="0">
                <a:solidFill>
                  <a:srgbClr val="800000"/>
                </a:solidFill>
              </a:rPr>
              <a:t>40Km Military (Green registration) all age groups, must be military registered. From Kamp </a:t>
            </a:r>
            <a:r>
              <a:rPr lang="en-US" sz="1500" b="1" dirty="0" err="1">
                <a:solidFill>
                  <a:srgbClr val="800000"/>
                </a:solidFill>
              </a:rPr>
              <a:t>Heumensoord</a:t>
            </a:r>
            <a:endParaRPr lang="en-US" sz="1500" b="1" dirty="0">
              <a:solidFill>
                <a:srgbClr val="800000"/>
              </a:solidFill>
            </a:endParaRPr>
          </a:p>
          <a:p>
            <a:pPr lvl="4">
              <a:buSzPct val="100000"/>
              <a:buBlip>
                <a:blip r:embed="rId2"/>
              </a:buBlip>
            </a:pPr>
            <a:r>
              <a:rPr lang="en-US" sz="1500" b="1" i="1" dirty="0">
                <a:solidFill>
                  <a:srgbClr val="800000"/>
                </a:solidFill>
              </a:rPr>
              <a:t>Males under 50 years old must carry 10Kg weight.</a:t>
            </a:r>
            <a:endParaRPr lang="en-US" sz="2000" dirty="0"/>
          </a:p>
          <a:p>
            <a:pPr lvl="2">
              <a:buSzPct val="100000"/>
              <a:buBlip>
                <a:blip r:embed="rId2"/>
              </a:buBlip>
            </a:pPr>
            <a:endParaRPr lang="en-US" sz="1100" dirty="0"/>
          </a:p>
          <a:p>
            <a:pPr lvl="2">
              <a:buSzPct val="100000"/>
              <a:buBlip>
                <a:blip r:embed="rId2"/>
              </a:buBlip>
            </a:pPr>
            <a:r>
              <a:rPr lang="en-US" sz="2000" dirty="0"/>
              <a:t>US Forces include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All Branches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Active Duty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Reserves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ROTC / Military Schools</a:t>
            </a:r>
          </a:p>
          <a:p>
            <a:pPr lvl="3">
              <a:buSzPct val="100000"/>
              <a:buBlip>
                <a:blip r:embed="rId2"/>
              </a:buBlip>
            </a:pPr>
            <a:r>
              <a:rPr lang="en-US" sz="1500" dirty="0"/>
              <a:t>Retirees / Veterans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400" y="1104900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111D5"/>
                </a:solidFill>
              </a:rPr>
              <a:t>WWW.USDODMIL-4daagse.com</a:t>
            </a:r>
            <a:endParaRPr lang="en-US" sz="1600" b="1" dirty="0">
              <a:solidFill>
                <a:srgbClr val="111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96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13859</TotalTime>
  <Words>2137</Words>
  <Application>Microsoft Macintosh PowerPoint</Application>
  <PresentationFormat>Custom</PresentationFormat>
  <Paragraphs>489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Wingdings</vt:lpstr>
      <vt:lpstr>Zapf Dingbats</vt:lpstr>
      <vt:lpstr>Office Theme</vt:lpstr>
      <vt:lpstr>PowerPoint Presentation</vt:lpstr>
      <vt:lpstr>Nijmegen Four Day March   July 17 – 20  2018  Fitness, Preparation, Esprit de Corps  July 16 – 19  2019  </vt:lpstr>
      <vt:lpstr>PowerPoint Presentation</vt:lpstr>
      <vt:lpstr>Nijmegen Four Day March   July 16 – 19  2019  </vt:lpstr>
      <vt:lpstr>PowerPoint Presentation</vt:lpstr>
      <vt:lpstr>Nijmegen Four Day March   July 16 – 19  2019  </vt:lpstr>
      <vt:lpstr>PowerPoint Presentation</vt:lpstr>
      <vt:lpstr>Nijmegen Four Day March   July 16 – 19  2019  </vt:lpstr>
      <vt:lpstr>PowerPoint Presentation</vt:lpstr>
      <vt:lpstr>PowerPoint Presentation</vt:lpstr>
      <vt:lpstr>PowerPoint Presentation</vt:lpstr>
      <vt:lpstr>Nijmegen Four Day March   July 16 – 19  2019  </vt:lpstr>
      <vt:lpstr>PowerPoint Presentation</vt:lpstr>
      <vt:lpstr>Nijmegen Four Day March   July 16 – 19  2019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Nijmegen Four Day March   July 16 – 19  2019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Nijmegen Four Day March   July 16 – 19  2019 </vt:lpstr>
      <vt:lpstr>PowerPoint Presentation</vt:lpstr>
      <vt:lpstr>PowerPoint Presentation</vt:lpstr>
      <vt:lpstr>PowerPoint Presentation</vt:lpstr>
      <vt:lpstr>  </vt:lpstr>
      <vt:lpstr>PowerPoint Presentation</vt:lpstr>
      <vt:lpstr>Nijmegen Four Day March   July 16 – 19  2019 </vt:lpstr>
      <vt:lpstr>PowerPoint Presentation</vt:lpstr>
      <vt:lpstr>PowerPoint Presentation</vt:lpstr>
      <vt:lpstr>Nijmegen Four Day March   July 16 – 19  2019 </vt:lpstr>
      <vt:lpstr>PowerPoint Presentation</vt:lpstr>
      <vt:lpstr>PowerPoint Presentation</vt:lpstr>
      <vt:lpstr>PowerPoint Presentation</vt:lpstr>
    </vt:vector>
  </TitlesOfParts>
  <Company>9400Group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        </dc:creator>
  <cp:lastModifiedBy>Michael Walley</cp:lastModifiedBy>
  <cp:revision>425</cp:revision>
  <cp:lastPrinted>2017-07-30T13:04:41Z</cp:lastPrinted>
  <dcterms:created xsi:type="dcterms:W3CDTF">2014-05-07T17:56:04Z</dcterms:created>
  <dcterms:modified xsi:type="dcterms:W3CDTF">2019-01-22T14:03:16Z</dcterms:modified>
</cp:coreProperties>
</file>