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91" r:id="rId3"/>
    <p:sldId id="303" r:id="rId4"/>
    <p:sldId id="297" r:id="rId5"/>
    <p:sldId id="298" r:id="rId6"/>
    <p:sldId id="332" r:id="rId7"/>
    <p:sldId id="331" r:id="rId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CC99"/>
    <a:srgbClr val="FFFFCC"/>
    <a:srgbClr val="99FF99"/>
    <a:srgbClr val="CCFFCC"/>
    <a:srgbClr val="99CCFF"/>
    <a:srgbClr val="CCEC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417" autoAdjust="0"/>
  </p:normalViewPr>
  <p:slideViewPr>
    <p:cSldViewPr snapToGrid="0">
      <p:cViewPr varScale="1">
        <p:scale>
          <a:sx n="62" d="100"/>
          <a:sy n="62" d="100"/>
        </p:scale>
        <p:origin x="960" y="78"/>
      </p:cViewPr>
      <p:guideLst>
        <p:guide orient="horz" pos="2160"/>
        <p:guide pos="2880"/>
      </p:guideLst>
    </p:cSldViewPr>
  </p:slideViewPr>
  <p:outlineViewPr>
    <p:cViewPr>
      <p:scale>
        <a:sx n="33" d="100"/>
        <a:sy n="33" d="100"/>
      </p:scale>
      <p:origin x="0" y="-11382"/>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8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E6CEAC6-B3B0-4451-8412-8FA049F96EFE}"/>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22531" name="Rectangle 3">
            <a:extLst>
              <a:ext uri="{FF2B5EF4-FFF2-40B4-BE49-F238E27FC236}">
                <a16:creationId xmlns:a16="http://schemas.microsoft.com/office/drawing/2014/main" id="{F5871155-0B2F-4DEB-9498-A8370C31D666}"/>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22532" name="Rectangle 4">
            <a:extLst>
              <a:ext uri="{FF2B5EF4-FFF2-40B4-BE49-F238E27FC236}">
                <a16:creationId xmlns:a16="http://schemas.microsoft.com/office/drawing/2014/main" id="{0A5AAC51-44B9-4779-9203-B8210EB36F12}"/>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22533" name="Rectangle 5">
            <a:extLst>
              <a:ext uri="{FF2B5EF4-FFF2-40B4-BE49-F238E27FC236}">
                <a16:creationId xmlns:a16="http://schemas.microsoft.com/office/drawing/2014/main" id="{EEB770FD-5CCA-465A-A6ED-604CE13EFD7F}"/>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1F4D8BD0-A80D-42DF-8C25-4EDAAECBE4E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AA2AB9C-EC41-4DAA-84EF-A9CD2785D698}"/>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8435" name="Rectangle 3">
            <a:extLst>
              <a:ext uri="{FF2B5EF4-FFF2-40B4-BE49-F238E27FC236}">
                <a16:creationId xmlns:a16="http://schemas.microsoft.com/office/drawing/2014/main" id="{2A0279CE-1A24-4586-8F28-A4E42E81EB3E}"/>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7172" name="Rectangle 4">
            <a:extLst>
              <a:ext uri="{FF2B5EF4-FFF2-40B4-BE49-F238E27FC236}">
                <a16:creationId xmlns:a16="http://schemas.microsoft.com/office/drawing/2014/main" id="{13E2EEB5-799B-4B1E-8D52-D998596DEA05}"/>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18437" name="Rectangle 5">
            <a:extLst>
              <a:ext uri="{FF2B5EF4-FFF2-40B4-BE49-F238E27FC236}">
                <a16:creationId xmlns:a16="http://schemas.microsoft.com/office/drawing/2014/main" id="{2823D9D8-B940-4431-9C45-538849D10BCB}"/>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a:extLst>
              <a:ext uri="{FF2B5EF4-FFF2-40B4-BE49-F238E27FC236}">
                <a16:creationId xmlns:a16="http://schemas.microsoft.com/office/drawing/2014/main" id="{BCC8A6CF-1FD7-4B58-8A10-39D566F0569B}"/>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8439" name="Rectangle 7">
            <a:extLst>
              <a:ext uri="{FF2B5EF4-FFF2-40B4-BE49-F238E27FC236}">
                <a16:creationId xmlns:a16="http://schemas.microsoft.com/office/drawing/2014/main" id="{3EF2BCEB-EE48-4729-AC5B-D8137C7DF9B7}"/>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B014F087-7635-4657-B155-FACA03D99B3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Good Morning !</a:t>
            </a:r>
          </a:p>
          <a:p>
            <a:endParaRPr lang="en-US" sz="1600" dirty="0"/>
          </a:p>
          <a:p>
            <a:r>
              <a:rPr lang="en-US" sz="1600" dirty="0"/>
              <a:t>My name is Nuns Jain</a:t>
            </a:r>
          </a:p>
          <a:p>
            <a:endParaRPr lang="en-US" sz="1600" dirty="0"/>
          </a:p>
          <a:p>
            <a:r>
              <a:rPr lang="en-US" sz="1600" dirty="0"/>
              <a:t>I’m going to provide a brief  overview of  some new resources  which   have been recently developed with MARAD  assistance   to help academia and industry foster  Prevention and Response to Sexual Assault and Sexual Harassment in the maritime industry. </a:t>
            </a:r>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1</a:t>
            </a:fld>
            <a:endParaRPr lang="en-US" altLang="en-US" dirty="0"/>
          </a:p>
        </p:txBody>
      </p:sp>
    </p:spTree>
    <p:extLst>
      <p:ext uri="{BB962C8B-B14F-4D97-AF65-F5344CB8AC3E}">
        <p14:creationId xmlns:p14="http://schemas.microsoft.com/office/powerpoint/2010/main" val="268529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2</a:t>
            </a:fld>
            <a:endParaRPr lang="en-US" altLang="en-US" dirty="0"/>
          </a:p>
        </p:txBody>
      </p:sp>
    </p:spTree>
    <p:extLst>
      <p:ext uri="{BB962C8B-B14F-4D97-AF65-F5344CB8AC3E}">
        <p14:creationId xmlns:p14="http://schemas.microsoft.com/office/powerpoint/2010/main" val="74691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3</a:t>
            </a:fld>
            <a:endParaRPr lang="en-US" altLang="en-US" dirty="0"/>
          </a:p>
        </p:txBody>
      </p:sp>
    </p:spTree>
    <p:extLst>
      <p:ext uri="{BB962C8B-B14F-4D97-AF65-F5344CB8AC3E}">
        <p14:creationId xmlns:p14="http://schemas.microsoft.com/office/powerpoint/2010/main" val="111809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Arial" charset="0"/>
                <a:ea typeface="MS PGothic" panose="020B0600070205080204" pitchFamily="34" charset="-128"/>
                <a:cs typeface="ＭＳ Ｐゴシック" charset="0"/>
              </a:rPr>
              <a:t>The intended audience  and users of the SASH  resources and tool kit developed by SOCP under this agreement with MARAD include:</a:t>
            </a:r>
          </a:p>
          <a:p>
            <a:pPr marL="285750" indent="-285750">
              <a:buFont typeface="Arial" panose="020B0604020202020204" pitchFamily="34" charset="0"/>
              <a:buChar char="•"/>
            </a:pPr>
            <a:r>
              <a:rPr lang="en-US" sz="1400" kern="1200" dirty="0">
                <a:solidFill>
                  <a:schemeClr val="tx1"/>
                </a:solidFill>
                <a:effectLst/>
                <a:latin typeface="Arial" charset="0"/>
                <a:ea typeface="MS PGothic" panose="020B0600070205080204" pitchFamily="34" charset="-128"/>
                <a:cs typeface="ＭＳ Ｐゴシック" charset="0"/>
              </a:rPr>
              <a:t> professional merchant mariners on vessels of all types covering all U.S. Merchant Marine segments</a:t>
            </a:r>
            <a:endParaRPr lang="en-US" sz="1400" dirty="0"/>
          </a:p>
          <a:p>
            <a:r>
              <a:rPr lang="en-US" sz="1400" kern="1200" dirty="0">
                <a:solidFill>
                  <a:schemeClr val="tx1"/>
                </a:solidFill>
                <a:effectLst/>
                <a:latin typeface="Arial" charset="0"/>
                <a:ea typeface="MS PGothic" panose="020B0600070205080204" pitchFamily="34" charset="-128"/>
                <a:cs typeface="ＭＳ Ｐゴシック" charset="0"/>
              </a:rPr>
              <a:t>In addition, these </a:t>
            </a:r>
            <a:r>
              <a:rPr lang="en-US" sz="1400" dirty="0"/>
              <a:t> resources will assist </a:t>
            </a:r>
            <a:r>
              <a:rPr lang="en-US" sz="1400" kern="1200" dirty="0">
                <a:solidFill>
                  <a:schemeClr val="tx1"/>
                </a:solidFill>
                <a:effectLst/>
                <a:latin typeface="Arial" charset="0"/>
                <a:ea typeface="MS PGothic" panose="020B0600070205080204" pitchFamily="34" charset="-128"/>
                <a:cs typeface="ＭＳ Ｐゴシック" charset="0"/>
              </a:rPr>
              <a:t> maritime operating companies, ship owners and operators; shore-based personnel managing or interacting with merchant mariners, contractors and others who work in the industry.</a:t>
            </a:r>
          </a:p>
          <a:p>
            <a:endParaRPr lang="en-US" sz="1400" kern="1200" dirty="0">
              <a:solidFill>
                <a:schemeClr val="tx1"/>
              </a:solidFill>
              <a:effectLst/>
              <a:latin typeface="Arial" charset="0"/>
              <a:ea typeface="MS PGothic" panose="020B0600070205080204" pitchFamily="34" charset="-128"/>
              <a:cs typeface="ＭＳ Ｐゴシック" charset="0"/>
            </a:endParaRPr>
          </a:p>
          <a:p>
            <a:r>
              <a:rPr lang="en-US" sz="1400" kern="1200" dirty="0">
                <a:solidFill>
                  <a:schemeClr val="tx1"/>
                </a:solidFill>
                <a:effectLst/>
                <a:latin typeface="Arial" charset="0"/>
                <a:ea typeface="MS PGothic" panose="020B0600070205080204" pitchFamily="34" charset="-128"/>
                <a:cs typeface="ＭＳ Ｐゴシック" charset="0"/>
              </a:rPr>
              <a:t> Other segments of the U.S. maritime industry such as vessel marine agents, pilots, marine terminal personnel, longshoremen, personnel working in U.S. ports, shipbuilding and ship repair industry personnel, as well as contractors, subcontractors, suppliers,  vendors  and maritime training institutions  can all utilize these resources and tools </a:t>
            </a:r>
            <a:endParaRPr lang="en-US" sz="1400" dirty="0"/>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4</a:t>
            </a:fld>
            <a:endParaRPr lang="en-US" altLang="en-US" dirty="0"/>
          </a:p>
        </p:txBody>
      </p:sp>
    </p:spTree>
    <p:extLst>
      <p:ext uri="{BB962C8B-B14F-4D97-AF65-F5344CB8AC3E}">
        <p14:creationId xmlns:p14="http://schemas.microsoft.com/office/powerpoint/2010/main" val="73042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solidFill>
                  <a:schemeClr val="accent5">
                    <a:lumMod val="50000"/>
                  </a:schemeClr>
                </a:solidFill>
              </a:rPr>
              <a:t>The Best Practices Guide Emphasizes and Promotes </a:t>
            </a:r>
            <a:r>
              <a:rPr lang="en-US" sz="1600" dirty="0"/>
              <a:t>the U.S. maritime industry culture of Zero Tolerance for Sexual Assault, Sexual Harassment, and other prohibited behaviors; as well as Zero Tolerance for Retaliation to the reporting of these behaviors. </a:t>
            </a:r>
          </a:p>
          <a:p>
            <a:pPr marL="285750" indent="-285750">
              <a:buFont typeface="Arial" panose="020B0604020202020204" pitchFamily="34" charset="0"/>
              <a:buChar char="•"/>
            </a:pPr>
            <a:r>
              <a:rPr lang="en-US" sz="1600" dirty="0"/>
              <a:t>The  CBT for mariners and shore based employees includes scenarios and knowledge checks. It can be easily integrated into any Learning Management System.</a:t>
            </a:r>
          </a:p>
          <a:p>
            <a:pPr marL="285750" indent="-285750">
              <a:buFont typeface="Arial" panose="020B0604020202020204" pitchFamily="34" charset="0"/>
              <a:buChar char="•"/>
            </a:pPr>
            <a:r>
              <a:rPr lang="en-US" sz="1600" dirty="0"/>
              <a:t> The 4 quick reference guide brochures  provide techniques and tips for the Company, Shoreside Personnel, Master and Victims. </a:t>
            </a:r>
          </a:p>
          <a:p>
            <a:pPr marL="285750" indent="-285750">
              <a:buFont typeface="Arial" panose="020B0604020202020204" pitchFamily="34" charset="0"/>
              <a:buChar char="•"/>
            </a:pPr>
            <a:r>
              <a:rPr lang="en-US" sz="1600" dirty="0"/>
              <a:t>The 17 posters can be downloaded and printed for display on vessels and shore based premises.</a:t>
            </a:r>
          </a:p>
          <a:p>
            <a:pPr marL="285750" indent="-285750">
              <a:buFont typeface="Arial" panose="020B0604020202020204" pitchFamily="34" charset="0"/>
              <a:buChar char="•"/>
            </a:pPr>
            <a:r>
              <a:rPr lang="en-US" sz="1600" dirty="0"/>
              <a:t>The Classroom materials includes a course slide deck, Student Workbook and Facilitators Guide </a:t>
            </a:r>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5</a:t>
            </a:fld>
            <a:endParaRPr lang="en-US" altLang="en-US" dirty="0"/>
          </a:p>
        </p:txBody>
      </p:sp>
    </p:spTree>
    <p:extLst>
      <p:ext uri="{BB962C8B-B14F-4D97-AF65-F5344CB8AC3E}">
        <p14:creationId xmlns:p14="http://schemas.microsoft.com/office/powerpoint/2010/main" val="3523723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6</a:t>
            </a:fld>
            <a:endParaRPr lang="en-US" altLang="en-US" dirty="0"/>
          </a:p>
        </p:txBody>
      </p:sp>
    </p:spTree>
    <p:extLst>
      <p:ext uri="{BB962C8B-B14F-4D97-AF65-F5344CB8AC3E}">
        <p14:creationId xmlns:p14="http://schemas.microsoft.com/office/powerpoint/2010/main" val="1731273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14F087-7635-4657-B155-FACA03D99B3E}" type="slidenum">
              <a:rPr lang="en-US" altLang="en-US" smtClean="0"/>
              <a:pPr>
                <a:defRPr/>
              </a:pPr>
              <a:t>7</a:t>
            </a:fld>
            <a:endParaRPr lang="en-US" altLang="en-US" dirty="0"/>
          </a:p>
        </p:txBody>
      </p:sp>
    </p:spTree>
    <p:extLst>
      <p:ext uri="{BB962C8B-B14F-4D97-AF65-F5344CB8AC3E}">
        <p14:creationId xmlns:p14="http://schemas.microsoft.com/office/powerpoint/2010/main" val="4065507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ARAD_brief_template_cover">
            <a:extLst>
              <a:ext uri="{FF2B5EF4-FFF2-40B4-BE49-F238E27FC236}">
                <a16:creationId xmlns:a16="http://schemas.microsoft.com/office/drawing/2014/main" id="{448565EF-0620-42EA-9B09-567373D0B38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F5CB635E-D324-49F5-89F8-F5CF7C6D962C}"/>
              </a:ext>
            </a:extLst>
          </p:cNvPr>
          <p:cNvSpPr>
            <a:spLocks noChangeArrowheads="1"/>
          </p:cNvSpPr>
          <p:nvPr/>
        </p:nvSpPr>
        <p:spPr bwMode="auto">
          <a:xfrm>
            <a:off x="341313" y="5357813"/>
            <a:ext cx="2886075"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ea typeface="+mn-ea"/>
            </a:endParaRPr>
          </a:p>
        </p:txBody>
      </p:sp>
      <p:sp>
        <p:nvSpPr>
          <p:cNvPr id="6" name="Rectangle 4">
            <a:extLst>
              <a:ext uri="{FF2B5EF4-FFF2-40B4-BE49-F238E27FC236}">
                <a16:creationId xmlns:a16="http://schemas.microsoft.com/office/drawing/2014/main" id="{769971BA-E4E0-47E6-9EFD-A3EF440CD4EA}"/>
              </a:ext>
            </a:extLst>
          </p:cNvPr>
          <p:cNvSpPr>
            <a:spLocks noChangeArrowheads="1"/>
          </p:cNvSpPr>
          <p:nvPr/>
        </p:nvSpPr>
        <p:spPr bwMode="auto">
          <a:xfrm>
            <a:off x="238125" y="6005513"/>
            <a:ext cx="5638800" cy="85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7" tIns="45698" rIns="91397" bIns="4569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defRPr/>
            </a:pPr>
            <a:r>
              <a:rPr lang="en-US" altLang="en-US" sz="800" dirty="0">
                <a:solidFill>
                  <a:schemeClr val="bg2"/>
                </a:solidFill>
                <a:ea typeface="+mn-ea"/>
              </a:rPr>
              <a:t>1200 New Jersey Ave., SE  |  Washington  |  DC 20590 </a:t>
            </a:r>
            <a:br>
              <a:rPr lang="en-US" altLang="en-US" sz="800" dirty="0">
                <a:solidFill>
                  <a:schemeClr val="bg2"/>
                </a:solidFill>
                <a:ea typeface="+mn-ea"/>
              </a:rPr>
            </a:br>
            <a:r>
              <a:rPr lang="en-US" altLang="en-US" sz="800" dirty="0">
                <a:solidFill>
                  <a:schemeClr val="bg2"/>
                </a:solidFill>
                <a:ea typeface="+mn-ea"/>
              </a:rPr>
              <a:t>w</a:t>
            </a:r>
            <a:r>
              <a:rPr lang="en-US" altLang="en-US" sz="800" b="1" dirty="0">
                <a:solidFill>
                  <a:schemeClr val="bg2"/>
                </a:solidFill>
                <a:ea typeface="+mn-ea"/>
              </a:rPr>
              <a:t> w w . d o t . g o v</a:t>
            </a:r>
          </a:p>
        </p:txBody>
      </p:sp>
      <p:sp>
        <p:nvSpPr>
          <p:cNvPr id="5122" name="Rectangle 2"/>
          <p:cNvSpPr>
            <a:spLocks noGrp="1" noChangeArrowheads="1"/>
          </p:cNvSpPr>
          <p:nvPr>
            <p:ph type="subTitle" sz="quarter" idx="1"/>
          </p:nvPr>
        </p:nvSpPr>
        <p:spPr>
          <a:xfrm>
            <a:off x="246063" y="5092700"/>
            <a:ext cx="7254875" cy="1006475"/>
          </a:xfrm>
        </p:spPr>
        <p:txBody>
          <a:bodyPr lIns="82058" tIns="41029" rIns="82058" bIns="41029"/>
          <a:lstStyle>
            <a:lvl1pPr marL="0" indent="0" defTabSz="914400">
              <a:spcBef>
                <a:spcPct val="0"/>
              </a:spcBef>
              <a:buFont typeface="Wingdings" pitchFamily="2" charset="2"/>
              <a:buNone/>
              <a:defRPr sz="1600" b="0">
                <a:solidFill>
                  <a:srgbClr val="DDDDDD"/>
                </a:solidFill>
              </a:defRPr>
            </a:lvl1pPr>
          </a:lstStyle>
          <a:p>
            <a:pPr lvl="0"/>
            <a:r>
              <a:rPr lang="en-US" noProof="0"/>
              <a:t>Click to edit Master subtitle style</a:t>
            </a:r>
          </a:p>
        </p:txBody>
      </p:sp>
      <p:sp>
        <p:nvSpPr>
          <p:cNvPr id="5125" name="Rectangle 5"/>
          <p:cNvSpPr>
            <a:spLocks noGrp="1" noChangeArrowheads="1"/>
          </p:cNvSpPr>
          <p:nvPr>
            <p:ph type="ctrTitle" sz="quarter"/>
          </p:nvPr>
        </p:nvSpPr>
        <p:spPr>
          <a:xfrm>
            <a:off x="217488" y="3425825"/>
            <a:ext cx="7251700" cy="1358900"/>
          </a:xfrm>
        </p:spPr>
        <p:txBody>
          <a:bodyPr lIns="82058" tIns="41029" rIns="82058" bIns="41029" anchor="b"/>
          <a:lstStyle>
            <a:lvl1pPr defTabSz="820738">
              <a:lnSpc>
                <a:spcPct val="90000"/>
              </a:lnSpc>
              <a:spcAft>
                <a:spcPct val="8000"/>
              </a:spcAft>
              <a:buClr>
                <a:srgbClr val="B2B2B2"/>
              </a:buClr>
              <a:buSzPct val="110000"/>
              <a:defRPr sz="2800"/>
            </a:lvl1pPr>
          </a:lstStyle>
          <a:p>
            <a:pPr lvl="0"/>
            <a:r>
              <a:rPr lang="en-US" noProof="0"/>
              <a:t>CLICK TO EDIT MASTER TITLE STYLE</a:t>
            </a:r>
          </a:p>
        </p:txBody>
      </p:sp>
    </p:spTree>
    <p:extLst>
      <p:ext uri="{BB962C8B-B14F-4D97-AF65-F5344CB8AC3E}">
        <p14:creationId xmlns:p14="http://schemas.microsoft.com/office/powerpoint/2010/main" val="225592418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D995B67-024E-43B0-99AE-9982D3AF1530}"/>
              </a:ext>
            </a:extLst>
          </p:cNvPr>
          <p:cNvSpPr>
            <a:spLocks noGrp="1" noChangeArrowheads="1"/>
          </p:cNvSpPr>
          <p:nvPr>
            <p:ph type="sldNum" sz="quarter" idx="10"/>
          </p:nvPr>
        </p:nvSpPr>
        <p:spPr>
          <a:ln/>
        </p:spPr>
        <p:txBody>
          <a:bodyPr/>
          <a:lstStyle>
            <a:lvl1pPr>
              <a:defRPr/>
            </a:lvl1pPr>
          </a:lstStyle>
          <a:p>
            <a:pPr>
              <a:defRPr/>
            </a:pPr>
            <a:fld id="{8AFE6745-4067-4FAE-8727-419276F438E2}" type="slidenum">
              <a:rPr lang="en-US" altLang="en-US"/>
              <a:pPr>
                <a:defRPr/>
              </a:pPr>
              <a:t>‹#›</a:t>
            </a:fld>
            <a:endParaRPr lang="en-US" altLang="en-US" dirty="0"/>
          </a:p>
        </p:txBody>
      </p:sp>
    </p:spTree>
    <p:extLst>
      <p:ext uri="{BB962C8B-B14F-4D97-AF65-F5344CB8AC3E}">
        <p14:creationId xmlns:p14="http://schemas.microsoft.com/office/powerpoint/2010/main" val="15385067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0"/>
            <a:ext cx="2101850" cy="6432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56325" cy="6432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B82410-F35B-4063-877A-3619378F774A}"/>
              </a:ext>
            </a:extLst>
          </p:cNvPr>
          <p:cNvSpPr>
            <a:spLocks noGrp="1" noChangeArrowheads="1"/>
          </p:cNvSpPr>
          <p:nvPr>
            <p:ph type="sldNum" sz="quarter" idx="10"/>
          </p:nvPr>
        </p:nvSpPr>
        <p:spPr>
          <a:ln/>
        </p:spPr>
        <p:txBody>
          <a:bodyPr/>
          <a:lstStyle>
            <a:lvl1pPr>
              <a:defRPr/>
            </a:lvl1pPr>
          </a:lstStyle>
          <a:p>
            <a:pPr>
              <a:defRPr/>
            </a:pPr>
            <a:fld id="{0E01E087-73BC-4A8B-9C94-451F5B1F6324}" type="slidenum">
              <a:rPr lang="en-US" altLang="en-US"/>
              <a:pPr>
                <a:defRPr/>
              </a:pPr>
              <a:t>‹#›</a:t>
            </a:fld>
            <a:endParaRPr lang="en-US" altLang="en-US" dirty="0"/>
          </a:p>
        </p:txBody>
      </p:sp>
    </p:spTree>
    <p:extLst>
      <p:ext uri="{BB962C8B-B14F-4D97-AF65-F5344CB8AC3E}">
        <p14:creationId xmlns:p14="http://schemas.microsoft.com/office/powerpoint/2010/main" val="23084118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FEB15B-FB6F-4AFD-B8F8-419F95B32A34}"/>
              </a:ext>
            </a:extLst>
          </p:cNvPr>
          <p:cNvSpPr>
            <a:spLocks noGrp="1" noChangeArrowheads="1"/>
          </p:cNvSpPr>
          <p:nvPr>
            <p:ph type="sldNum" sz="quarter" idx="10"/>
          </p:nvPr>
        </p:nvSpPr>
        <p:spPr>
          <a:ln/>
        </p:spPr>
        <p:txBody>
          <a:bodyPr/>
          <a:lstStyle>
            <a:lvl1pPr>
              <a:defRPr/>
            </a:lvl1pPr>
          </a:lstStyle>
          <a:p>
            <a:pPr>
              <a:defRPr/>
            </a:pPr>
            <a:fld id="{72A1AB0E-B33A-421C-A688-30FD470CBE80}" type="slidenum">
              <a:rPr lang="en-US" altLang="en-US"/>
              <a:pPr>
                <a:defRPr/>
              </a:pPr>
              <a:t>‹#›</a:t>
            </a:fld>
            <a:endParaRPr lang="en-US" altLang="en-US" dirty="0"/>
          </a:p>
        </p:txBody>
      </p:sp>
    </p:spTree>
    <p:extLst>
      <p:ext uri="{BB962C8B-B14F-4D97-AF65-F5344CB8AC3E}">
        <p14:creationId xmlns:p14="http://schemas.microsoft.com/office/powerpoint/2010/main" val="41897720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9756768-F0D0-4F75-9E36-3C44023D9B71}"/>
              </a:ext>
            </a:extLst>
          </p:cNvPr>
          <p:cNvSpPr>
            <a:spLocks noGrp="1" noChangeArrowheads="1"/>
          </p:cNvSpPr>
          <p:nvPr>
            <p:ph type="sldNum" sz="quarter" idx="10"/>
          </p:nvPr>
        </p:nvSpPr>
        <p:spPr>
          <a:ln/>
        </p:spPr>
        <p:txBody>
          <a:bodyPr/>
          <a:lstStyle>
            <a:lvl1pPr>
              <a:defRPr/>
            </a:lvl1pPr>
          </a:lstStyle>
          <a:p>
            <a:pPr>
              <a:defRPr/>
            </a:pPr>
            <a:fld id="{C6D8C335-F94D-4B6D-B6DD-EBABE65C8678}" type="slidenum">
              <a:rPr lang="en-US" altLang="en-US"/>
              <a:pPr>
                <a:defRPr/>
              </a:pPr>
              <a:t>‹#›</a:t>
            </a:fld>
            <a:endParaRPr lang="en-US" altLang="en-US" dirty="0"/>
          </a:p>
        </p:txBody>
      </p:sp>
    </p:spTree>
    <p:extLst>
      <p:ext uri="{BB962C8B-B14F-4D97-AF65-F5344CB8AC3E}">
        <p14:creationId xmlns:p14="http://schemas.microsoft.com/office/powerpoint/2010/main" val="1750303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063625"/>
            <a:ext cx="4129088"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2488" y="1063625"/>
            <a:ext cx="4129087"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4999283-D6DD-4795-8419-90A848757D9C}"/>
              </a:ext>
            </a:extLst>
          </p:cNvPr>
          <p:cNvSpPr>
            <a:spLocks noGrp="1" noChangeArrowheads="1"/>
          </p:cNvSpPr>
          <p:nvPr>
            <p:ph type="sldNum" sz="quarter" idx="10"/>
          </p:nvPr>
        </p:nvSpPr>
        <p:spPr>
          <a:ln/>
        </p:spPr>
        <p:txBody>
          <a:bodyPr/>
          <a:lstStyle>
            <a:lvl1pPr>
              <a:defRPr/>
            </a:lvl1pPr>
          </a:lstStyle>
          <a:p>
            <a:pPr>
              <a:defRPr/>
            </a:pPr>
            <a:fld id="{6F826CD8-6545-4B56-B1DA-3F5B1C9CEEE6}" type="slidenum">
              <a:rPr lang="en-US" altLang="en-US"/>
              <a:pPr>
                <a:defRPr/>
              </a:pPr>
              <a:t>‹#›</a:t>
            </a:fld>
            <a:endParaRPr lang="en-US" altLang="en-US" dirty="0"/>
          </a:p>
        </p:txBody>
      </p:sp>
    </p:spTree>
    <p:extLst>
      <p:ext uri="{BB962C8B-B14F-4D97-AF65-F5344CB8AC3E}">
        <p14:creationId xmlns:p14="http://schemas.microsoft.com/office/powerpoint/2010/main" val="18935354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EBD20DE-5B07-4775-BE2A-B323B5293FE1}"/>
              </a:ext>
            </a:extLst>
          </p:cNvPr>
          <p:cNvSpPr>
            <a:spLocks noGrp="1" noChangeArrowheads="1"/>
          </p:cNvSpPr>
          <p:nvPr>
            <p:ph type="sldNum" sz="quarter" idx="10"/>
          </p:nvPr>
        </p:nvSpPr>
        <p:spPr>
          <a:ln/>
        </p:spPr>
        <p:txBody>
          <a:bodyPr/>
          <a:lstStyle>
            <a:lvl1pPr>
              <a:defRPr/>
            </a:lvl1pPr>
          </a:lstStyle>
          <a:p>
            <a:pPr>
              <a:defRPr/>
            </a:pPr>
            <a:fld id="{97F047C6-5D62-43CD-8EF5-7747DB5CE101}" type="slidenum">
              <a:rPr lang="en-US" altLang="en-US"/>
              <a:pPr>
                <a:defRPr/>
              </a:pPr>
              <a:t>‹#›</a:t>
            </a:fld>
            <a:endParaRPr lang="en-US" altLang="en-US" dirty="0"/>
          </a:p>
        </p:txBody>
      </p:sp>
    </p:spTree>
    <p:extLst>
      <p:ext uri="{BB962C8B-B14F-4D97-AF65-F5344CB8AC3E}">
        <p14:creationId xmlns:p14="http://schemas.microsoft.com/office/powerpoint/2010/main" val="6394487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D1267D6-00B1-4801-821E-497F2294E09E}"/>
              </a:ext>
            </a:extLst>
          </p:cNvPr>
          <p:cNvSpPr>
            <a:spLocks noGrp="1" noChangeArrowheads="1"/>
          </p:cNvSpPr>
          <p:nvPr>
            <p:ph type="sldNum" sz="quarter" idx="10"/>
          </p:nvPr>
        </p:nvSpPr>
        <p:spPr>
          <a:ln/>
        </p:spPr>
        <p:txBody>
          <a:bodyPr/>
          <a:lstStyle>
            <a:lvl1pPr>
              <a:defRPr/>
            </a:lvl1pPr>
          </a:lstStyle>
          <a:p>
            <a:pPr>
              <a:defRPr/>
            </a:pPr>
            <a:fld id="{D0ACB51C-650B-4AC6-8983-1446B0410379}" type="slidenum">
              <a:rPr lang="en-US" altLang="en-US"/>
              <a:pPr>
                <a:defRPr/>
              </a:pPr>
              <a:t>‹#›</a:t>
            </a:fld>
            <a:endParaRPr lang="en-US" altLang="en-US" dirty="0"/>
          </a:p>
        </p:txBody>
      </p:sp>
    </p:spTree>
    <p:extLst>
      <p:ext uri="{BB962C8B-B14F-4D97-AF65-F5344CB8AC3E}">
        <p14:creationId xmlns:p14="http://schemas.microsoft.com/office/powerpoint/2010/main" val="36265609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9E1AC85-B054-4CBA-8CF1-1F5044C99669}"/>
              </a:ext>
            </a:extLst>
          </p:cNvPr>
          <p:cNvSpPr>
            <a:spLocks noGrp="1" noChangeArrowheads="1"/>
          </p:cNvSpPr>
          <p:nvPr>
            <p:ph type="sldNum" sz="quarter" idx="10"/>
          </p:nvPr>
        </p:nvSpPr>
        <p:spPr>
          <a:ln/>
        </p:spPr>
        <p:txBody>
          <a:bodyPr/>
          <a:lstStyle>
            <a:lvl1pPr>
              <a:defRPr/>
            </a:lvl1pPr>
          </a:lstStyle>
          <a:p>
            <a:pPr>
              <a:defRPr/>
            </a:pPr>
            <a:fld id="{7EE1352E-C350-4486-83A3-55698914879B}" type="slidenum">
              <a:rPr lang="en-US" altLang="en-US"/>
              <a:pPr>
                <a:defRPr/>
              </a:pPr>
              <a:t>‹#›</a:t>
            </a:fld>
            <a:endParaRPr lang="en-US" altLang="en-US" dirty="0"/>
          </a:p>
        </p:txBody>
      </p:sp>
    </p:spTree>
    <p:extLst>
      <p:ext uri="{BB962C8B-B14F-4D97-AF65-F5344CB8AC3E}">
        <p14:creationId xmlns:p14="http://schemas.microsoft.com/office/powerpoint/2010/main" val="35905275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02A794-95AC-45B1-87BB-C23AB34F714E}"/>
              </a:ext>
            </a:extLst>
          </p:cNvPr>
          <p:cNvSpPr>
            <a:spLocks noGrp="1" noChangeArrowheads="1"/>
          </p:cNvSpPr>
          <p:nvPr>
            <p:ph type="sldNum" sz="quarter" idx="10"/>
          </p:nvPr>
        </p:nvSpPr>
        <p:spPr>
          <a:ln/>
        </p:spPr>
        <p:txBody>
          <a:bodyPr/>
          <a:lstStyle>
            <a:lvl1pPr>
              <a:defRPr/>
            </a:lvl1pPr>
          </a:lstStyle>
          <a:p>
            <a:pPr>
              <a:defRPr/>
            </a:pPr>
            <a:fld id="{8C6A9A52-0797-45AC-822B-74CBC0F3D060}" type="slidenum">
              <a:rPr lang="en-US" altLang="en-US"/>
              <a:pPr>
                <a:defRPr/>
              </a:pPr>
              <a:t>‹#›</a:t>
            </a:fld>
            <a:endParaRPr lang="en-US" altLang="en-US" dirty="0"/>
          </a:p>
        </p:txBody>
      </p:sp>
    </p:spTree>
    <p:extLst>
      <p:ext uri="{BB962C8B-B14F-4D97-AF65-F5344CB8AC3E}">
        <p14:creationId xmlns:p14="http://schemas.microsoft.com/office/powerpoint/2010/main" val="22401947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33199F-6BEF-4076-92EB-AE61626A1BDD}"/>
              </a:ext>
            </a:extLst>
          </p:cNvPr>
          <p:cNvSpPr>
            <a:spLocks noGrp="1" noChangeArrowheads="1"/>
          </p:cNvSpPr>
          <p:nvPr>
            <p:ph type="sldNum" sz="quarter" idx="10"/>
          </p:nvPr>
        </p:nvSpPr>
        <p:spPr>
          <a:ln/>
        </p:spPr>
        <p:txBody>
          <a:bodyPr/>
          <a:lstStyle>
            <a:lvl1pPr>
              <a:defRPr/>
            </a:lvl1pPr>
          </a:lstStyle>
          <a:p>
            <a:pPr>
              <a:defRPr/>
            </a:pPr>
            <a:fld id="{6FAED99A-31F2-4873-A208-1CD11348CCB9}" type="slidenum">
              <a:rPr lang="en-US" altLang="en-US"/>
              <a:pPr>
                <a:defRPr/>
              </a:pPr>
              <a:t>‹#›</a:t>
            </a:fld>
            <a:endParaRPr lang="en-US" altLang="en-US" dirty="0"/>
          </a:p>
        </p:txBody>
      </p:sp>
    </p:spTree>
    <p:extLst>
      <p:ext uri="{BB962C8B-B14F-4D97-AF65-F5344CB8AC3E}">
        <p14:creationId xmlns:p14="http://schemas.microsoft.com/office/powerpoint/2010/main" val="6351702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MARAD_brief_template_page">
            <a:extLst>
              <a:ext uri="{FF2B5EF4-FFF2-40B4-BE49-F238E27FC236}">
                <a16:creationId xmlns:a16="http://schemas.microsoft.com/office/drawing/2014/main" id="{75DA9742-79B2-46C5-B839-7399DE6BA0A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7AF5E2A6-FE96-4B5A-9FA2-6DA0080E2459}"/>
              </a:ext>
            </a:extLst>
          </p:cNvPr>
          <p:cNvSpPr>
            <a:spLocks noGrp="1" noChangeArrowheads="1"/>
          </p:cNvSpPr>
          <p:nvPr>
            <p:ph type="title"/>
          </p:nvPr>
        </p:nvSpPr>
        <p:spPr bwMode="auto">
          <a:xfrm>
            <a:off x="382588" y="0"/>
            <a:ext cx="82264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29" tIns="45714" rIns="91429" bIns="45714" numCol="1" anchor="ctr" anchorCtr="0" compatLnSpc="1">
            <a:prstTxWarp prst="textNoShape">
              <a:avLst/>
            </a:prstTxWarp>
          </a:bodyPr>
          <a:lstStyle/>
          <a:p>
            <a:pPr lvl="0"/>
            <a:r>
              <a:rPr lang="en-US"/>
              <a:t>CLICK TO EDIT MASTER TITLE STYLE</a:t>
            </a:r>
          </a:p>
        </p:txBody>
      </p:sp>
      <p:sp>
        <p:nvSpPr>
          <p:cNvPr id="4100" name="Rectangle 4">
            <a:extLst>
              <a:ext uri="{FF2B5EF4-FFF2-40B4-BE49-F238E27FC236}">
                <a16:creationId xmlns:a16="http://schemas.microsoft.com/office/drawing/2014/main" id="{41F7ACA3-2AAC-4AD6-A73B-E4DAC725B672}"/>
              </a:ext>
            </a:extLst>
          </p:cNvPr>
          <p:cNvSpPr>
            <a:spLocks noGrp="1" noChangeArrowheads="1"/>
          </p:cNvSpPr>
          <p:nvPr>
            <p:ph type="sldNum" sz="quarter" idx="4"/>
          </p:nvPr>
        </p:nvSpPr>
        <p:spPr bwMode="auto">
          <a:xfrm>
            <a:off x="8453438" y="6550025"/>
            <a:ext cx="57467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ctr" eaLnBrk="1" hangingPunct="1">
              <a:defRPr sz="900" b="1">
                <a:solidFill>
                  <a:srgbClr val="3D4250"/>
                </a:solidFill>
                <a:ea typeface="ＭＳ Ｐゴシック" panose="020B0600070205080204" pitchFamily="34" charset="-128"/>
              </a:defRPr>
            </a:lvl1pPr>
          </a:lstStyle>
          <a:p>
            <a:pPr>
              <a:defRPr/>
            </a:pPr>
            <a:fld id="{94AF300A-BACB-4AB5-BD00-4FD65ED624A9}" type="slidenum">
              <a:rPr lang="en-US" altLang="en-US"/>
              <a:pPr>
                <a:defRPr/>
              </a:pPr>
              <a:t>‹#›</a:t>
            </a:fld>
            <a:endParaRPr lang="en-US" altLang="en-US" dirty="0"/>
          </a:p>
        </p:txBody>
      </p:sp>
      <p:sp>
        <p:nvSpPr>
          <p:cNvPr id="1029" name="Rectangle 5">
            <a:extLst>
              <a:ext uri="{FF2B5EF4-FFF2-40B4-BE49-F238E27FC236}">
                <a16:creationId xmlns:a16="http://schemas.microsoft.com/office/drawing/2014/main" id="{A32CA0CA-87C9-4532-BD90-B64F2C42015C}"/>
              </a:ext>
            </a:extLst>
          </p:cNvPr>
          <p:cNvSpPr>
            <a:spLocks noGrp="1" noChangeArrowheads="1"/>
          </p:cNvSpPr>
          <p:nvPr>
            <p:ph type="body" idx="1"/>
          </p:nvPr>
        </p:nvSpPr>
        <p:spPr bwMode="auto">
          <a:xfrm>
            <a:off x="381000" y="1063625"/>
            <a:ext cx="8410575" cy="53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07" tIns="45704" rIns="91407" bIns="4570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464"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ransition/>
  <p:hf hdr="0" ftr="0" dt="0"/>
  <p:txStyles>
    <p:titleStyle>
      <a:lvl1pPr algn="l" rtl="0" eaLnBrk="0" fontAlgn="base" hangingPunct="0">
        <a:spcBef>
          <a:spcPct val="0"/>
        </a:spcBef>
        <a:spcAft>
          <a:spcPct val="0"/>
        </a:spcAft>
        <a:tabLst>
          <a:tab pos="6632575" algn="l"/>
        </a:tabLst>
        <a:defRPr sz="2000" b="1">
          <a:solidFill>
            <a:schemeClr val="bg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tabLst>
          <a:tab pos="6632575" algn="l"/>
        </a:tabLst>
        <a:defRPr sz="2000" b="1">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tabLst>
          <a:tab pos="6632575" algn="l"/>
        </a:tabLst>
        <a:defRPr sz="2000" b="1">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tabLst>
          <a:tab pos="6632575" algn="l"/>
        </a:tabLst>
        <a:defRPr sz="2000" b="1">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tabLst>
          <a:tab pos="6632575" algn="l"/>
        </a:tabLst>
        <a:defRPr sz="2000" b="1">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tabLst>
          <a:tab pos="6632575" algn="l"/>
        </a:tabLst>
        <a:defRPr sz="2000" b="1">
          <a:solidFill>
            <a:schemeClr val="bg1"/>
          </a:solidFill>
          <a:latin typeface="Arial" charset="0"/>
        </a:defRPr>
      </a:lvl6pPr>
      <a:lvl7pPr marL="914400" algn="l" rtl="0" fontAlgn="base">
        <a:spcBef>
          <a:spcPct val="0"/>
        </a:spcBef>
        <a:spcAft>
          <a:spcPct val="0"/>
        </a:spcAft>
        <a:tabLst>
          <a:tab pos="6632575" algn="l"/>
        </a:tabLst>
        <a:defRPr sz="2000" b="1">
          <a:solidFill>
            <a:schemeClr val="bg1"/>
          </a:solidFill>
          <a:latin typeface="Arial" charset="0"/>
        </a:defRPr>
      </a:lvl7pPr>
      <a:lvl8pPr marL="1371600" algn="l" rtl="0" fontAlgn="base">
        <a:spcBef>
          <a:spcPct val="0"/>
        </a:spcBef>
        <a:spcAft>
          <a:spcPct val="0"/>
        </a:spcAft>
        <a:tabLst>
          <a:tab pos="6632575" algn="l"/>
        </a:tabLst>
        <a:defRPr sz="2000" b="1">
          <a:solidFill>
            <a:schemeClr val="bg1"/>
          </a:solidFill>
          <a:latin typeface="Arial" charset="0"/>
        </a:defRPr>
      </a:lvl8pPr>
      <a:lvl9pPr marL="1828800" algn="l" rtl="0" fontAlgn="base">
        <a:spcBef>
          <a:spcPct val="0"/>
        </a:spcBef>
        <a:spcAft>
          <a:spcPct val="0"/>
        </a:spcAft>
        <a:tabLst>
          <a:tab pos="6632575" algn="l"/>
        </a:tabLst>
        <a:defRPr sz="2000" b="1">
          <a:solidFill>
            <a:schemeClr val="bg1"/>
          </a:solidFill>
          <a:latin typeface="Arial" charset="0"/>
        </a:defRPr>
      </a:lvl9pPr>
    </p:titleStyle>
    <p:bodyStyle>
      <a:lvl1pPr marL="228600" indent="-228600" algn="l" defTabSz="820738" rtl="0" eaLnBrk="0" fontAlgn="base" hangingPunct="0">
        <a:spcBef>
          <a:spcPct val="50000"/>
        </a:spcBef>
        <a:spcAft>
          <a:spcPct val="8000"/>
        </a:spcAft>
        <a:buClr>
          <a:srgbClr val="003366"/>
        </a:buClr>
        <a:buSzPct val="110000"/>
        <a:buFont typeface="Wingdings" panose="05000000000000000000" pitchFamily="2" charset="2"/>
        <a:buChar char="§"/>
        <a:defRPr b="1">
          <a:solidFill>
            <a:srgbClr val="23405F"/>
          </a:solidFill>
          <a:latin typeface="+mn-lt"/>
          <a:ea typeface="MS PGothic" panose="020B0600070205080204" pitchFamily="34" charset="-128"/>
          <a:cs typeface="ＭＳ Ｐゴシック" charset="0"/>
        </a:defRPr>
      </a:lvl1pPr>
      <a:lvl2pPr marL="666750" indent="-257175" algn="l" defTabSz="820738" rtl="0" eaLnBrk="0" fontAlgn="base" hangingPunct="0">
        <a:lnSpc>
          <a:spcPct val="90000"/>
        </a:lnSpc>
        <a:spcBef>
          <a:spcPct val="25000"/>
        </a:spcBef>
        <a:spcAft>
          <a:spcPct val="0"/>
        </a:spcAft>
        <a:buClr>
          <a:srgbClr val="B2B2B2"/>
        </a:buClr>
        <a:buChar char="–"/>
        <a:defRPr sz="1600">
          <a:solidFill>
            <a:srgbClr val="23405F"/>
          </a:solidFill>
          <a:latin typeface="+mn-lt"/>
          <a:ea typeface="MS PGothic" panose="020B0600070205080204" pitchFamily="34" charset="-128"/>
        </a:defRPr>
      </a:lvl2pPr>
      <a:lvl3pPr marL="1025525" indent="-204788" algn="l" defTabSz="820738" rtl="0" eaLnBrk="0" fontAlgn="base" hangingPunct="0">
        <a:spcBef>
          <a:spcPct val="20000"/>
        </a:spcBef>
        <a:spcAft>
          <a:spcPct val="0"/>
        </a:spcAft>
        <a:buClr>
          <a:srgbClr val="B2B2B2"/>
        </a:buClr>
        <a:buChar char="•"/>
        <a:defRPr sz="1200">
          <a:solidFill>
            <a:srgbClr val="23405F"/>
          </a:solidFill>
          <a:latin typeface="+mn-lt"/>
          <a:ea typeface="MS PGothic" panose="020B0600070205080204" pitchFamily="34" charset="-128"/>
        </a:defRPr>
      </a:lvl3pPr>
      <a:lvl4pPr marL="1436688" indent="-206375" algn="l" defTabSz="820738" rtl="0" eaLnBrk="0" fontAlgn="base" hangingPunct="0">
        <a:spcBef>
          <a:spcPct val="20000"/>
        </a:spcBef>
        <a:spcAft>
          <a:spcPct val="0"/>
        </a:spcAft>
        <a:buClr>
          <a:srgbClr val="B2B2B2"/>
        </a:buClr>
        <a:buChar char="–"/>
        <a:defRPr sz="1200">
          <a:solidFill>
            <a:srgbClr val="23405F"/>
          </a:solidFill>
          <a:latin typeface="+mn-lt"/>
          <a:ea typeface="MS PGothic" panose="020B0600070205080204" pitchFamily="34" charset="-128"/>
        </a:defRPr>
      </a:lvl4pPr>
      <a:lvl5pPr marL="1846263" indent="-204788" algn="l" defTabSz="820738" rtl="0" eaLnBrk="0" fontAlgn="base" hangingPunct="0">
        <a:spcBef>
          <a:spcPct val="20000"/>
        </a:spcBef>
        <a:spcAft>
          <a:spcPct val="0"/>
        </a:spcAft>
        <a:buClr>
          <a:srgbClr val="B2B2B2"/>
        </a:buClr>
        <a:buChar char="»"/>
        <a:defRPr sz="1200">
          <a:solidFill>
            <a:srgbClr val="23405F"/>
          </a:solidFill>
          <a:latin typeface="+mn-lt"/>
          <a:ea typeface="MS PGothic" panose="020B0600070205080204" pitchFamily="34" charset="-128"/>
        </a:defRPr>
      </a:lvl5pPr>
      <a:lvl6pPr marL="2303463" indent="-204788" algn="l" defTabSz="820738" rtl="0" fontAlgn="base">
        <a:spcBef>
          <a:spcPct val="20000"/>
        </a:spcBef>
        <a:spcAft>
          <a:spcPct val="0"/>
        </a:spcAft>
        <a:buClr>
          <a:srgbClr val="B2B2B2"/>
        </a:buClr>
        <a:buChar char="»"/>
        <a:defRPr sz="1200">
          <a:solidFill>
            <a:srgbClr val="23405F"/>
          </a:solidFill>
          <a:latin typeface="+mn-lt"/>
        </a:defRPr>
      </a:lvl6pPr>
      <a:lvl7pPr marL="2760663" indent="-204788" algn="l" defTabSz="820738" rtl="0" fontAlgn="base">
        <a:spcBef>
          <a:spcPct val="20000"/>
        </a:spcBef>
        <a:spcAft>
          <a:spcPct val="0"/>
        </a:spcAft>
        <a:buClr>
          <a:srgbClr val="B2B2B2"/>
        </a:buClr>
        <a:buChar char="»"/>
        <a:defRPr sz="1200">
          <a:solidFill>
            <a:srgbClr val="23405F"/>
          </a:solidFill>
          <a:latin typeface="+mn-lt"/>
        </a:defRPr>
      </a:lvl7pPr>
      <a:lvl8pPr marL="3217863" indent="-204788" algn="l" defTabSz="820738" rtl="0" fontAlgn="base">
        <a:spcBef>
          <a:spcPct val="20000"/>
        </a:spcBef>
        <a:spcAft>
          <a:spcPct val="0"/>
        </a:spcAft>
        <a:buClr>
          <a:srgbClr val="B2B2B2"/>
        </a:buClr>
        <a:buChar char="»"/>
        <a:defRPr sz="1200">
          <a:solidFill>
            <a:srgbClr val="23405F"/>
          </a:solidFill>
          <a:latin typeface="+mn-lt"/>
        </a:defRPr>
      </a:lvl8pPr>
      <a:lvl9pPr marL="3675063" indent="-204788" algn="l" defTabSz="820738" rtl="0" fontAlgn="base">
        <a:spcBef>
          <a:spcPct val="20000"/>
        </a:spcBef>
        <a:spcAft>
          <a:spcPct val="0"/>
        </a:spcAft>
        <a:buClr>
          <a:srgbClr val="B2B2B2"/>
        </a:buClr>
        <a:buChar char="»"/>
        <a:defRPr sz="1200">
          <a:solidFill>
            <a:srgbClr val="2340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8D46165-8DFE-4846-91A1-B9371826BAA3}"/>
              </a:ext>
            </a:extLst>
          </p:cNvPr>
          <p:cNvSpPr>
            <a:spLocks noGrp="1" noChangeArrowheads="1"/>
          </p:cNvSpPr>
          <p:nvPr>
            <p:ph type="ctrTitle"/>
          </p:nvPr>
        </p:nvSpPr>
        <p:spPr>
          <a:xfrm>
            <a:off x="246063" y="3484345"/>
            <a:ext cx="7254875" cy="1222409"/>
          </a:xfrm>
        </p:spPr>
        <p:txBody>
          <a:bodyPr/>
          <a:lstStyle/>
          <a:p>
            <a:pPr eaLnBrk="1" hangingPunct="1">
              <a:defRPr/>
            </a:pPr>
            <a:br>
              <a:rPr lang="en-US" sz="2400" dirty="0">
                <a:solidFill>
                  <a:schemeClr val="accent3"/>
                </a:solidFill>
                <a:ea typeface="ＭＳ Ｐゴシック" charset="0"/>
                <a:cs typeface="+mj-cs"/>
              </a:rPr>
            </a:br>
            <a:br>
              <a:rPr lang="en-US" sz="2400" dirty="0">
                <a:solidFill>
                  <a:schemeClr val="accent3"/>
                </a:solidFill>
                <a:ea typeface="ＭＳ Ｐゴシック" charset="0"/>
                <a:cs typeface="+mj-cs"/>
              </a:rPr>
            </a:br>
            <a:br>
              <a:rPr lang="en-US" sz="2400" dirty="0">
                <a:solidFill>
                  <a:schemeClr val="accent3"/>
                </a:solidFill>
                <a:ea typeface="ＭＳ Ｐゴシック" charset="0"/>
                <a:cs typeface="+mj-cs"/>
              </a:rPr>
            </a:br>
            <a:r>
              <a:rPr lang="en-US" sz="2400" dirty="0">
                <a:solidFill>
                  <a:schemeClr val="bg1">
                    <a:lumMod val="95000"/>
                  </a:schemeClr>
                </a:solidFill>
              </a:rPr>
              <a:t>Prevention and Response to </a:t>
            </a:r>
            <a:br>
              <a:rPr lang="en-US" sz="2400" dirty="0">
                <a:solidFill>
                  <a:schemeClr val="bg1">
                    <a:lumMod val="95000"/>
                  </a:schemeClr>
                </a:solidFill>
              </a:rPr>
            </a:br>
            <a:r>
              <a:rPr lang="en-US" sz="2400" dirty="0">
                <a:solidFill>
                  <a:schemeClr val="bg1">
                    <a:lumMod val="95000"/>
                  </a:schemeClr>
                </a:solidFill>
              </a:rPr>
              <a:t>Sexual Assault &amp; Sexual Harassment (SASH)</a:t>
            </a:r>
            <a:br>
              <a:rPr lang="en-US" sz="2400" dirty="0">
                <a:solidFill>
                  <a:schemeClr val="bg1">
                    <a:lumMod val="95000"/>
                  </a:schemeClr>
                </a:solidFill>
              </a:rPr>
            </a:br>
            <a:r>
              <a:rPr lang="en-US" sz="2400" dirty="0">
                <a:solidFill>
                  <a:schemeClr val="bg1">
                    <a:lumMod val="95000"/>
                  </a:schemeClr>
                </a:solidFill>
              </a:rPr>
              <a:t>in the U.S. Merchant Marine</a:t>
            </a:r>
            <a:endParaRPr lang="en-US" sz="2400" dirty="0">
              <a:solidFill>
                <a:schemeClr val="accent3"/>
              </a:solidFill>
              <a:ea typeface="ＭＳ Ｐゴシック" charset="0"/>
              <a:cs typeface="+mj-cs"/>
            </a:endParaRPr>
          </a:p>
        </p:txBody>
      </p:sp>
      <p:sp>
        <p:nvSpPr>
          <p:cNvPr id="3075" name="Rectangle 3">
            <a:extLst>
              <a:ext uri="{FF2B5EF4-FFF2-40B4-BE49-F238E27FC236}">
                <a16:creationId xmlns:a16="http://schemas.microsoft.com/office/drawing/2014/main" id="{DFD7E473-F3D6-495B-8DBA-00E7B50294B3}"/>
              </a:ext>
            </a:extLst>
          </p:cNvPr>
          <p:cNvSpPr>
            <a:spLocks noGrp="1" noChangeArrowheads="1"/>
          </p:cNvSpPr>
          <p:nvPr>
            <p:ph type="subTitle" idx="1"/>
          </p:nvPr>
        </p:nvSpPr>
        <p:spPr>
          <a:xfrm>
            <a:off x="246063" y="5429250"/>
            <a:ext cx="7254875" cy="1122470"/>
          </a:xfrm>
        </p:spPr>
        <p:txBody>
          <a:bodyPr/>
          <a:lstStyle/>
          <a:p>
            <a:pPr>
              <a:defRPr/>
            </a:pPr>
            <a:endParaRPr lang="en-US" dirty="0">
              <a:ea typeface="ＭＳ Ｐゴシック" charset="0"/>
            </a:endParaRPr>
          </a:p>
          <a:p>
            <a:pPr eaLnBrk="1" hangingPunct="1">
              <a:buFont typeface="Wingdings" charset="0"/>
              <a:buNone/>
              <a:defRPr/>
            </a:pPr>
            <a:endParaRPr lang="en-US" dirty="0">
              <a:ea typeface="ＭＳ Ｐゴシック" charset="0"/>
              <a:cs typeface="+mn-cs"/>
            </a:endParaRPr>
          </a:p>
        </p:txBody>
      </p:sp>
      <p:sp>
        <p:nvSpPr>
          <p:cNvPr id="5124" name="TextBox 1">
            <a:extLst>
              <a:ext uri="{FF2B5EF4-FFF2-40B4-BE49-F238E27FC236}">
                <a16:creationId xmlns:a16="http://schemas.microsoft.com/office/drawing/2014/main" id="{BF319510-C1C6-40E4-AABE-4EAEB00CAA0F}"/>
              </a:ext>
            </a:extLst>
          </p:cNvPr>
          <p:cNvSpPr txBox="1">
            <a:spLocks noChangeArrowheads="1"/>
          </p:cNvSpPr>
          <p:nvPr/>
        </p:nvSpPr>
        <p:spPr bwMode="auto">
          <a:xfrm>
            <a:off x="71022" y="4602163"/>
            <a:ext cx="791000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defRPr/>
            </a:pPr>
            <a:endParaRPr lang="en-US" altLang="en-US" sz="2200" dirty="0">
              <a:solidFill>
                <a:schemeClr val="accent3"/>
              </a:solidFill>
            </a:endParaRPr>
          </a:p>
          <a:p>
            <a:pPr>
              <a:defRPr/>
            </a:pPr>
            <a:r>
              <a:rPr lang="en-US" altLang="en-US" sz="2200" dirty="0">
                <a:solidFill>
                  <a:schemeClr val="accent3"/>
                </a:solidFill>
              </a:rPr>
              <a:t>  Shared Quarters National Maritime Workforce Conference</a:t>
            </a:r>
          </a:p>
          <a:p>
            <a:pPr algn="ctr">
              <a:defRPr/>
            </a:pPr>
            <a:r>
              <a:rPr lang="en-US" altLang="en-US" sz="1600" dirty="0">
                <a:solidFill>
                  <a:schemeClr val="accent3"/>
                </a:solidFill>
              </a:rPr>
              <a:t>June 5-6, 2018</a:t>
            </a:r>
          </a:p>
          <a:p>
            <a:pPr algn="ctr">
              <a:defRPr/>
            </a:pPr>
            <a:endParaRPr lang="en-US" altLang="en-US" sz="1400" dirty="0">
              <a:solidFill>
                <a:schemeClr val="accent3"/>
              </a:solidFill>
            </a:endParaRPr>
          </a:p>
          <a:p>
            <a:pPr algn="ctr">
              <a:defRPr/>
            </a:pPr>
            <a:r>
              <a:rPr lang="en-US" altLang="en-US" sz="1600" dirty="0">
                <a:solidFill>
                  <a:schemeClr val="accent3"/>
                </a:solidFill>
              </a:rPr>
              <a:t>Nuns Jain</a:t>
            </a:r>
          </a:p>
        </p:txBody>
      </p:sp>
      <p:sp>
        <p:nvSpPr>
          <p:cNvPr id="3" name="TextBox 2">
            <a:extLst>
              <a:ext uri="{FF2B5EF4-FFF2-40B4-BE49-F238E27FC236}">
                <a16:creationId xmlns:a16="http://schemas.microsoft.com/office/drawing/2014/main" id="{C9BDBA93-AA68-4C6E-8304-18AF53803722}"/>
              </a:ext>
            </a:extLst>
          </p:cNvPr>
          <p:cNvSpPr txBox="1"/>
          <p:nvPr/>
        </p:nvSpPr>
        <p:spPr>
          <a:xfrm>
            <a:off x="246063" y="568171"/>
            <a:ext cx="5568811" cy="646331"/>
          </a:xfrm>
          <a:prstGeom prst="rect">
            <a:avLst/>
          </a:prstGeom>
          <a:noFill/>
        </p:spPr>
        <p:txBody>
          <a:bodyPr wrap="square" rtlCol="0">
            <a:spAutoFit/>
          </a:bodyPr>
          <a:lstStyle/>
          <a:p>
            <a:r>
              <a:rPr lang="en-US" dirty="0">
                <a:solidFill>
                  <a:schemeClr val="accent3"/>
                </a:solidFill>
                <a:ea typeface="ＭＳ Ｐゴシック" charset="0"/>
              </a:rPr>
              <a:t>MARITIME ADMINISTRATION</a:t>
            </a:r>
          </a:p>
          <a:p>
            <a:r>
              <a:rPr lang="en-US" dirty="0">
                <a:solidFill>
                  <a:schemeClr val="accent3"/>
                </a:solidFill>
                <a:ea typeface="ＭＳ Ｐゴシック" charset="0"/>
              </a:rPr>
              <a:t>U.S. DEPARTMENT OF TRANSPORTATION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194-1414-4340-BE8C-239DA203A62F}"/>
              </a:ext>
            </a:extLst>
          </p:cNvPr>
          <p:cNvSpPr>
            <a:spLocks noGrp="1"/>
          </p:cNvSpPr>
          <p:nvPr>
            <p:ph type="title"/>
          </p:nvPr>
        </p:nvSpPr>
        <p:spPr/>
        <p:txBody>
          <a:bodyPr/>
          <a:lstStyle/>
          <a:p>
            <a:r>
              <a:rPr lang="en-US" dirty="0"/>
              <a:t> MARAD –SOCP SASH PROJECT OVERVIEW</a:t>
            </a:r>
          </a:p>
        </p:txBody>
      </p:sp>
      <p:sp>
        <p:nvSpPr>
          <p:cNvPr id="3" name="Content Placeholder 2">
            <a:extLst>
              <a:ext uri="{FF2B5EF4-FFF2-40B4-BE49-F238E27FC236}">
                <a16:creationId xmlns:a16="http://schemas.microsoft.com/office/drawing/2014/main" id="{8CE85F05-ABD1-4204-AEC6-A99CE5A0B050}"/>
              </a:ext>
            </a:extLst>
          </p:cNvPr>
          <p:cNvSpPr>
            <a:spLocks noGrp="1"/>
          </p:cNvSpPr>
          <p:nvPr>
            <p:ph idx="1"/>
          </p:nvPr>
        </p:nvSpPr>
        <p:spPr/>
        <p:txBody>
          <a:bodyPr/>
          <a:lstStyle/>
          <a:p>
            <a:r>
              <a:rPr lang="en-US" sz="2800" dirty="0"/>
              <a:t>MARAD entered into a Cooperative Agreement with  the Ship Operations Cooperative Program (SOCP) to develop resources and tools to assist  the U.S. maritime industry  with Prevention and Response to Sexual Assault and Sexual Harassment (SASH) in the U.S. Merchant Marine.</a:t>
            </a:r>
          </a:p>
          <a:p>
            <a:r>
              <a:rPr lang="en-US" sz="2800" dirty="0"/>
              <a:t>All SASH products developed by SOCP under this agreement  with MARAD are available at no cost to the public and may be downloaded from the “Products” tab on the SOCP website at </a:t>
            </a:r>
            <a:r>
              <a:rPr lang="en-US" sz="2800" u="sng" dirty="0">
                <a:solidFill>
                  <a:srgbClr val="00B0F0"/>
                </a:solidFill>
              </a:rPr>
              <a:t>http://www.socp.us/article.html?aid=211</a:t>
            </a:r>
            <a:r>
              <a:rPr lang="en-US" sz="2800" dirty="0">
                <a:solidFill>
                  <a:srgbClr val="00B0F0"/>
                </a:solidFill>
              </a:rPr>
              <a:t>.</a:t>
            </a:r>
          </a:p>
          <a:p>
            <a:endParaRPr lang="en-US" dirty="0">
              <a:solidFill>
                <a:srgbClr val="00B0F0"/>
              </a:solidFill>
            </a:endParaRPr>
          </a:p>
          <a:p>
            <a:endParaRPr lang="en-US" dirty="0"/>
          </a:p>
        </p:txBody>
      </p:sp>
      <p:sp>
        <p:nvSpPr>
          <p:cNvPr id="4" name="Slide Number Placeholder 3">
            <a:extLst>
              <a:ext uri="{FF2B5EF4-FFF2-40B4-BE49-F238E27FC236}">
                <a16:creationId xmlns:a16="http://schemas.microsoft.com/office/drawing/2014/main" id="{E519B74C-B2F9-46F6-A5BB-7F2592BB69BA}"/>
              </a:ext>
            </a:extLst>
          </p:cNvPr>
          <p:cNvSpPr>
            <a:spLocks noGrp="1"/>
          </p:cNvSpPr>
          <p:nvPr>
            <p:ph type="sldNum" sz="quarter" idx="10"/>
          </p:nvPr>
        </p:nvSpPr>
        <p:spPr/>
        <p:txBody>
          <a:bodyPr/>
          <a:lstStyle/>
          <a:p>
            <a:pPr>
              <a:defRPr/>
            </a:pPr>
            <a:fld id="{72A1AB0E-B33A-421C-A688-30FD470CBE80}" type="slidenum">
              <a:rPr lang="en-US" altLang="en-US" smtClean="0"/>
              <a:pPr>
                <a:defRPr/>
              </a:pPr>
              <a:t>2</a:t>
            </a:fld>
            <a:endParaRPr lang="en-US" altLang="en-US" dirty="0"/>
          </a:p>
        </p:txBody>
      </p:sp>
    </p:spTree>
    <p:extLst>
      <p:ext uri="{BB962C8B-B14F-4D97-AF65-F5344CB8AC3E}">
        <p14:creationId xmlns:p14="http://schemas.microsoft.com/office/powerpoint/2010/main" val="18909064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194-1414-4340-BE8C-239DA203A62F}"/>
              </a:ext>
            </a:extLst>
          </p:cNvPr>
          <p:cNvSpPr>
            <a:spLocks noGrp="1"/>
          </p:cNvSpPr>
          <p:nvPr>
            <p:ph type="title"/>
          </p:nvPr>
        </p:nvSpPr>
        <p:spPr/>
        <p:txBody>
          <a:bodyPr/>
          <a:lstStyle/>
          <a:p>
            <a:r>
              <a:rPr lang="en-US" dirty="0"/>
              <a:t> What is  SOCP?</a:t>
            </a:r>
          </a:p>
        </p:txBody>
      </p:sp>
      <p:sp>
        <p:nvSpPr>
          <p:cNvPr id="3" name="Content Placeholder 2">
            <a:extLst>
              <a:ext uri="{FF2B5EF4-FFF2-40B4-BE49-F238E27FC236}">
                <a16:creationId xmlns:a16="http://schemas.microsoft.com/office/drawing/2014/main" id="{8CE85F05-ABD1-4204-AEC6-A99CE5A0B050}"/>
              </a:ext>
            </a:extLst>
          </p:cNvPr>
          <p:cNvSpPr>
            <a:spLocks noGrp="1"/>
          </p:cNvSpPr>
          <p:nvPr>
            <p:ph idx="1"/>
          </p:nvPr>
        </p:nvSpPr>
        <p:spPr/>
        <p:txBody>
          <a:bodyPr/>
          <a:lstStyle/>
          <a:p>
            <a:r>
              <a:rPr lang="en-US" sz="2400" dirty="0"/>
              <a:t>The Ship Operations Cooperative Program (SOCP) is a non-profit organization of maritime industry professionals working together to improve the safety, productivity, efficiency, security, and environmental performance of U.S. vessel operations.</a:t>
            </a:r>
          </a:p>
          <a:p>
            <a:r>
              <a:rPr lang="en-US" sz="2400" dirty="0"/>
              <a:t>SOCP has provided its maritime industry expertise and guidance in creating these SASH prevention and response resources for the U.S. Merchant Marine. </a:t>
            </a:r>
          </a:p>
          <a:p>
            <a:r>
              <a:rPr lang="en-US" sz="2400" dirty="0"/>
              <a:t>SOCP collaborated with its members - which include U.S. ship owners and operators, maritime unions, academies, training institutions, government agencies, and others - to solicit recommendations on the content of the SOCP  SASH products. </a:t>
            </a:r>
          </a:p>
          <a:p>
            <a:endParaRPr lang="en-US" dirty="0"/>
          </a:p>
          <a:p>
            <a:endParaRPr lang="en-US" dirty="0">
              <a:solidFill>
                <a:srgbClr val="00B0F0"/>
              </a:solidFill>
            </a:endParaRPr>
          </a:p>
          <a:p>
            <a:endParaRPr lang="en-US" dirty="0"/>
          </a:p>
        </p:txBody>
      </p:sp>
      <p:sp>
        <p:nvSpPr>
          <p:cNvPr id="4" name="Slide Number Placeholder 3">
            <a:extLst>
              <a:ext uri="{FF2B5EF4-FFF2-40B4-BE49-F238E27FC236}">
                <a16:creationId xmlns:a16="http://schemas.microsoft.com/office/drawing/2014/main" id="{E519B74C-B2F9-46F6-A5BB-7F2592BB69BA}"/>
              </a:ext>
            </a:extLst>
          </p:cNvPr>
          <p:cNvSpPr>
            <a:spLocks noGrp="1"/>
          </p:cNvSpPr>
          <p:nvPr>
            <p:ph type="sldNum" sz="quarter" idx="10"/>
          </p:nvPr>
        </p:nvSpPr>
        <p:spPr/>
        <p:txBody>
          <a:bodyPr/>
          <a:lstStyle/>
          <a:p>
            <a:pPr>
              <a:defRPr/>
            </a:pPr>
            <a:fld id="{72A1AB0E-B33A-421C-A688-30FD470CBE80}" type="slidenum">
              <a:rPr lang="en-US" altLang="en-US" smtClean="0"/>
              <a:pPr>
                <a:defRPr/>
              </a:pPr>
              <a:t>3</a:t>
            </a:fld>
            <a:endParaRPr lang="en-US" altLang="en-US" dirty="0"/>
          </a:p>
        </p:txBody>
      </p:sp>
    </p:spTree>
    <p:extLst>
      <p:ext uri="{BB962C8B-B14F-4D97-AF65-F5344CB8AC3E}">
        <p14:creationId xmlns:p14="http://schemas.microsoft.com/office/powerpoint/2010/main" val="12650593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194-1414-4340-BE8C-239DA203A62F}"/>
              </a:ext>
            </a:extLst>
          </p:cNvPr>
          <p:cNvSpPr>
            <a:spLocks noGrp="1"/>
          </p:cNvSpPr>
          <p:nvPr>
            <p:ph type="title"/>
          </p:nvPr>
        </p:nvSpPr>
        <p:spPr/>
        <p:txBody>
          <a:bodyPr/>
          <a:lstStyle/>
          <a:p>
            <a:r>
              <a:rPr lang="en-US" dirty="0"/>
              <a:t> Target Users  -  SOCP SASH Products</a:t>
            </a:r>
          </a:p>
        </p:txBody>
      </p:sp>
      <p:sp>
        <p:nvSpPr>
          <p:cNvPr id="3" name="Content Placeholder 2">
            <a:extLst>
              <a:ext uri="{FF2B5EF4-FFF2-40B4-BE49-F238E27FC236}">
                <a16:creationId xmlns:a16="http://schemas.microsoft.com/office/drawing/2014/main" id="{8CE85F05-ABD1-4204-AEC6-A99CE5A0B050}"/>
              </a:ext>
            </a:extLst>
          </p:cNvPr>
          <p:cNvSpPr>
            <a:spLocks noGrp="1"/>
          </p:cNvSpPr>
          <p:nvPr>
            <p:ph idx="1"/>
          </p:nvPr>
        </p:nvSpPr>
        <p:spPr/>
        <p:txBody>
          <a:bodyPr/>
          <a:lstStyle/>
          <a:p>
            <a:r>
              <a:rPr lang="en-US" sz="2000" dirty="0"/>
              <a:t>Merchant mariners on vessels of all types covering all U.S. Merchant Marine segments:</a:t>
            </a:r>
          </a:p>
          <a:p>
            <a:pPr lvl="1"/>
            <a:r>
              <a:rPr lang="en-US" sz="1800" dirty="0"/>
              <a:t>including oceangoing, coastwise, Great Lakes, inland, harbor, towing, offshore industry, cruise, ferries, dredging, research vessels and government-owned vessels. </a:t>
            </a:r>
          </a:p>
          <a:p>
            <a:r>
              <a:rPr lang="en-US" sz="2000" dirty="0"/>
              <a:t>Maritime operating companies, vessel owners and operators</a:t>
            </a:r>
          </a:p>
          <a:p>
            <a:r>
              <a:rPr lang="en-US" sz="2000" dirty="0"/>
              <a:t> Shore-based segments of the U.S. maritime industry:</a:t>
            </a:r>
          </a:p>
          <a:p>
            <a:pPr lvl="1"/>
            <a:r>
              <a:rPr lang="en-US" sz="1800" dirty="0"/>
              <a:t>Shore-based personnel managing or interacting with merchant mariners or shore-based employees, contractors and others who work in the industry.</a:t>
            </a:r>
          </a:p>
          <a:p>
            <a:pPr lvl="1"/>
            <a:r>
              <a:rPr lang="en-US" sz="1800" dirty="0"/>
              <a:t>shipbuilding and ship repair industry personnel,</a:t>
            </a:r>
          </a:p>
          <a:p>
            <a:pPr lvl="1"/>
            <a:r>
              <a:rPr lang="en-US" sz="1800" dirty="0"/>
              <a:t>marine terminal personnel, longshoremen, personnel working in U.S. ports,</a:t>
            </a:r>
          </a:p>
          <a:p>
            <a:pPr lvl="1"/>
            <a:r>
              <a:rPr lang="en-US" sz="1800" dirty="0"/>
              <a:t>vessel marine agents, pilots, </a:t>
            </a:r>
          </a:p>
          <a:p>
            <a:pPr lvl="1"/>
            <a:r>
              <a:rPr lang="en-US" sz="1800" dirty="0"/>
              <a:t>contractors, subcontractors, suppliers and vendors</a:t>
            </a:r>
            <a:endParaRPr lang="en-US" sz="1800" dirty="0">
              <a:solidFill>
                <a:srgbClr val="00B0F0"/>
              </a:solidFill>
            </a:endParaRPr>
          </a:p>
          <a:p>
            <a:r>
              <a:rPr lang="en-US" sz="2000" dirty="0"/>
              <a:t>Maritime training institutions</a:t>
            </a:r>
          </a:p>
          <a:p>
            <a:pPr marL="409575" lvl="1" indent="0">
              <a:buNone/>
            </a:pPr>
            <a:endParaRPr lang="en-US" dirty="0"/>
          </a:p>
        </p:txBody>
      </p:sp>
      <p:sp>
        <p:nvSpPr>
          <p:cNvPr id="4" name="Slide Number Placeholder 3">
            <a:extLst>
              <a:ext uri="{FF2B5EF4-FFF2-40B4-BE49-F238E27FC236}">
                <a16:creationId xmlns:a16="http://schemas.microsoft.com/office/drawing/2014/main" id="{E519B74C-B2F9-46F6-A5BB-7F2592BB69BA}"/>
              </a:ext>
            </a:extLst>
          </p:cNvPr>
          <p:cNvSpPr>
            <a:spLocks noGrp="1"/>
          </p:cNvSpPr>
          <p:nvPr>
            <p:ph type="sldNum" sz="quarter" idx="10"/>
          </p:nvPr>
        </p:nvSpPr>
        <p:spPr/>
        <p:txBody>
          <a:bodyPr/>
          <a:lstStyle/>
          <a:p>
            <a:pPr>
              <a:defRPr/>
            </a:pPr>
            <a:fld id="{72A1AB0E-B33A-421C-A688-30FD470CBE80}" type="slidenum">
              <a:rPr lang="en-US" altLang="en-US" smtClean="0"/>
              <a:pPr>
                <a:defRPr/>
              </a:pPr>
              <a:t>4</a:t>
            </a:fld>
            <a:endParaRPr lang="en-US" altLang="en-US" dirty="0"/>
          </a:p>
        </p:txBody>
      </p:sp>
    </p:spTree>
    <p:extLst>
      <p:ext uri="{BB962C8B-B14F-4D97-AF65-F5344CB8AC3E}">
        <p14:creationId xmlns:p14="http://schemas.microsoft.com/office/powerpoint/2010/main" val="4726729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194-1414-4340-BE8C-239DA203A62F}"/>
              </a:ext>
            </a:extLst>
          </p:cNvPr>
          <p:cNvSpPr>
            <a:spLocks noGrp="1"/>
          </p:cNvSpPr>
          <p:nvPr>
            <p:ph type="title"/>
          </p:nvPr>
        </p:nvSpPr>
        <p:spPr/>
        <p:txBody>
          <a:bodyPr/>
          <a:lstStyle/>
          <a:p>
            <a:r>
              <a:rPr lang="en-US" dirty="0"/>
              <a:t>SOCP SASH Products</a:t>
            </a:r>
          </a:p>
        </p:txBody>
      </p:sp>
      <p:sp>
        <p:nvSpPr>
          <p:cNvPr id="3" name="Content Placeholder 2">
            <a:extLst>
              <a:ext uri="{FF2B5EF4-FFF2-40B4-BE49-F238E27FC236}">
                <a16:creationId xmlns:a16="http://schemas.microsoft.com/office/drawing/2014/main" id="{8CE85F05-ABD1-4204-AEC6-A99CE5A0B050}"/>
              </a:ext>
            </a:extLst>
          </p:cNvPr>
          <p:cNvSpPr>
            <a:spLocks noGrp="1"/>
          </p:cNvSpPr>
          <p:nvPr>
            <p:ph idx="1"/>
          </p:nvPr>
        </p:nvSpPr>
        <p:spPr/>
        <p:txBody>
          <a:bodyPr/>
          <a:lstStyle/>
          <a:p>
            <a:pPr marL="0" indent="0" algn="ctr">
              <a:buNone/>
            </a:pPr>
            <a:r>
              <a:rPr lang="en-US" sz="2400" u="sng" dirty="0">
                <a:solidFill>
                  <a:srgbClr val="002060"/>
                </a:solidFill>
              </a:rPr>
              <a:t>Currently Available on SOCP Website </a:t>
            </a:r>
          </a:p>
          <a:p>
            <a:pPr marL="385763" indent="-385763">
              <a:buFont typeface="+mj-lt"/>
              <a:buAutoNum type="arabicPeriod"/>
            </a:pPr>
            <a:r>
              <a:rPr lang="en-US" sz="2800" dirty="0">
                <a:solidFill>
                  <a:srgbClr val="002060"/>
                </a:solidFill>
              </a:rPr>
              <a:t>Best Practices Guide (BPG)</a:t>
            </a:r>
          </a:p>
          <a:p>
            <a:pPr marL="385763" indent="-385763">
              <a:buFont typeface="+mj-lt"/>
              <a:buAutoNum type="arabicPeriod"/>
            </a:pPr>
            <a:r>
              <a:rPr lang="en-US" sz="2800" dirty="0">
                <a:solidFill>
                  <a:srgbClr val="002060"/>
                </a:solidFill>
              </a:rPr>
              <a:t>Computer Based Training (CBT)</a:t>
            </a:r>
          </a:p>
          <a:p>
            <a:pPr marL="385763" indent="-385763">
              <a:buFont typeface="+mj-lt"/>
              <a:buAutoNum type="arabicPeriod"/>
            </a:pPr>
            <a:r>
              <a:rPr lang="en-US" sz="2800" dirty="0">
                <a:solidFill>
                  <a:srgbClr val="002060"/>
                </a:solidFill>
              </a:rPr>
              <a:t>Quick Reference Guide Brochures - 4</a:t>
            </a:r>
          </a:p>
          <a:p>
            <a:pPr marL="385763" indent="-385763">
              <a:buFont typeface="+mj-lt"/>
              <a:buAutoNum type="arabicPeriod"/>
            </a:pPr>
            <a:r>
              <a:rPr lang="en-US" sz="2800" dirty="0">
                <a:solidFill>
                  <a:srgbClr val="002060"/>
                </a:solidFill>
              </a:rPr>
              <a:t>Posters -17</a:t>
            </a:r>
          </a:p>
          <a:p>
            <a:pPr marL="385763" indent="-385763">
              <a:buFont typeface="+mj-lt"/>
              <a:buAutoNum type="arabicPeriod"/>
            </a:pPr>
            <a:r>
              <a:rPr lang="en-US" sz="2800" dirty="0">
                <a:solidFill>
                  <a:srgbClr val="002060"/>
                </a:solidFill>
              </a:rPr>
              <a:t>Classroom Training Course Materials</a:t>
            </a:r>
          </a:p>
          <a:p>
            <a:pPr marL="0" indent="0" algn="ctr">
              <a:buNone/>
            </a:pPr>
            <a:r>
              <a:rPr lang="en-US" sz="2400" u="sng" dirty="0">
                <a:solidFill>
                  <a:srgbClr val="002060"/>
                </a:solidFill>
              </a:rPr>
              <a:t>Estimated completion Fall 2018</a:t>
            </a:r>
            <a:endParaRPr lang="en-US" sz="2800" u="sng" dirty="0">
              <a:solidFill>
                <a:srgbClr val="002060"/>
              </a:solidFill>
            </a:endParaRPr>
          </a:p>
          <a:p>
            <a:pPr marL="514350" indent="-514350">
              <a:buFont typeface="+mj-lt"/>
              <a:buAutoNum type="arabicPeriod" startAt="6"/>
            </a:pPr>
            <a:r>
              <a:rPr lang="en-US" sz="2800" dirty="0">
                <a:solidFill>
                  <a:srgbClr val="002060"/>
                </a:solidFill>
              </a:rPr>
              <a:t>Master’s Guide  for Cadet Shipping </a:t>
            </a:r>
          </a:p>
          <a:p>
            <a:pPr marL="409575" lvl="1" indent="0">
              <a:buNone/>
            </a:pPr>
            <a:endParaRPr lang="en-US" dirty="0"/>
          </a:p>
        </p:txBody>
      </p:sp>
      <p:sp>
        <p:nvSpPr>
          <p:cNvPr id="4" name="Slide Number Placeholder 3">
            <a:extLst>
              <a:ext uri="{FF2B5EF4-FFF2-40B4-BE49-F238E27FC236}">
                <a16:creationId xmlns:a16="http://schemas.microsoft.com/office/drawing/2014/main" id="{E519B74C-B2F9-46F6-A5BB-7F2592BB69BA}"/>
              </a:ext>
            </a:extLst>
          </p:cNvPr>
          <p:cNvSpPr>
            <a:spLocks noGrp="1"/>
          </p:cNvSpPr>
          <p:nvPr>
            <p:ph type="sldNum" sz="quarter" idx="10"/>
          </p:nvPr>
        </p:nvSpPr>
        <p:spPr/>
        <p:txBody>
          <a:bodyPr/>
          <a:lstStyle/>
          <a:p>
            <a:pPr>
              <a:defRPr/>
            </a:pPr>
            <a:fld id="{72A1AB0E-B33A-421C-A688-30FD470CBE80}" type="slidenum">
              <a:rPr lang="en-US" altLang="en-US" smtClean="0"/>
              <a:pPr>
                <a:defRPr/>
              </a:pPr>
              <a:t>5</a:t>
            </a:fld>
            <a:endParaRPr lang="en-US" altLang="en-US" dirty="0"/>
          </a:p>
        </p:txBody>
      </p:sp>
    </p:spTree>
    <p:extLst>
      <p:ext uri="{BB962C8B-B14F-4D97-AF65-F5344CB8AC3E}">
        <p14:creationId xmlns:p14="http://schemas.microsoft.com/office/powerpoint/2010/main" val="280794420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D7DA-61E6-4AA2-B95F-4B487B2BD1C0}"/>
              </a:ext>
            </a:extLst>
          </p:cNvPr>
          <p:cNvSpPr>
            <a:spLocks noGrp="1"/>
          </p:cNvSpPr>
          <p:nvPr>
            <p:ph type="title"/>
          </p:nvPr>
        </p:nvSpPr>
        <p:spPr/>
        <p:txBody>
          <a:bodyPr/>
          <a:lstStyle/>
          <a:p>
            <a:r>
              <a:rPr lang="en-US" dirty="0"/>
              <a:t>Other SOCP Products</a:t>
            </a:r>
          </a:p>
        </p:txBody>
      </p:sp>
      <p:sp>
        <p:nvSpPr>
          <p:cNvPr id="3" name="Content Placeholder 2">
            <a:extLst>
              <a:ext uri="{FF2B5EF4-FFF2-40B4-BE49-F238E27FC236}">
                <a16:creationId xmlns:a16="http://schemas.microsoft.com/office/drawing/2014/main" id="{5D93DD52-A6E1-4226-8AF5-75AA01E14A84}"/>
              </a:ext>
            </a:extLst>
          </p:cNvPr>
          <p:cNvSpPr>
            <a:spLocks noGrp="1"/>
          </p:cNvSpPr>
          <p:nvPr>
            <p:ph idx="1"/>
          </p:nvPr>
        </p:nvSpPr>
        <p:spPr>
          <a:xfrm>
            <a:off x="381000" y="866275"/>
            <a:ext cx="8410575" cy="5566276"/>
          </a:xfrm>
        </p:spPr>
        <p:txBody>
          <a:bodyPr/>
          <a:lstStyle/>
          <a:p>
            <a:r>
              <a:rPr lang="en-US" sz="2400" dirty="0"/>
              <a:t> SOCP has developed several resources and training products on other  topics  for the U.S. maritime industry. </a:t>
            </a:r>
          </a:p>
          <a:p>
            <a:r>
              <a:rPr lang="en-US" sz="2400" dirty="0"/>
              <a:t> The following SOCP products developed with MARAD assistance may be ordered at no cost from SOCP:</a:t>
            </a:r>
          </a:p>
          <a:p>
            <a:pPr lvl="1"/>
            <a:r>
              <a:rPr lang="en-US" sz="2200" dirty="0"/>
              <a:t>Cyber Security CBT</a:t>
            </a:r>
          </a:p>
          <a:p>
            <a:pPr lvl="1"/>
            <a:r>
              <a:rPr lang="en-US" sz="2200" dirty="0"/>
              <a:t>Anti-Piracy Training DVD</a:t>
            </a:r>
          </a:p>
          <a:p>
            <a:pPr lvl="1"/>
            <a:r>
              <a:rPr lang="en-US" sz="2200" dirty="0"/>
              <a:t>Energy Efficiency White Paper Rev A – July 1, 2016</a:t>
            </a:r>
          </a:p>
          <a:p>
            <a:pPr lvl="1"/>
            <a:r>
              <a:rPr lang="en-US" sz="2200" dirty="0"/>
              <a:t>Exhaust Gas Scrubber Update Rev D – July 9, 2015</a:t>
            </a:r>
          </a:p>
          <a:p>
            <a:pPr lvl="1"/>
            <a:r>
              <a:rPr lang="en-US" sz="2200" dirty="0"/>
              <a:t>The Use of Biodiesel Fuels in the U.S. Marine Industry</a:t>
            </a:r>
          </a:p>
          <a:p>
            <a:pPr marL="314325" indent="-342900"/>
            <a:r>
              <a:rPr lang="en-US" sz="2400" dirty="0"/>
              <a:t>These products may be obtained by using the SOCP Products Order Form available under the Products tab on the SOCP website at </a:t>
            </a:r>
            <a:r>
              <a:rPr lang="en-US" sz="2400" dirty="0">
                <a:solidFill>
                  <a:srgbClr val="3366FF"/>
                </a:solidFill>
              </a:rPr>
              <a:t>www.socp.us</a:t>
            </a:r>
            <a:r>
              <a:rPr lang="en-US" sz="2400" dirty="0"/>
              <a:t>.</a:t>
            </a:r>
          </a:p>
          <a:p>
            <a:pPr lvl="1"/>
            <a:endParaRPr lang="en-US" sz="2200" dirty="0"/>
          </a:p>
          <a:p>
            <a:pPr lvl="1"/>
            <a:endParaRPr lang="en-US" sz="2200" dirty="0"/>
          </a:p>
          <a:p>
            <a:endParaRPr lang="en-US" sz="2000" dirty="0"/>
          </a:p>
        </p:txBody>
      </p:sp>
      <p:sp>
        <p:nvSpPr>
          <p:cNvPr id="4" name="Slide Number Placeholder 3">
            <a:extLst>
              <a:ext uri="{FF2B5EF4-FFF2-40B4-BE49-F238E27FC236}">
                <a16:creationId xmlns:a16="http://schemas.microsoft.com/office/drawing/2014/main" id="{789284BB-9A1E-4FFA-B057-98C934F1684A}"/>
              </a:ext>
            </a:extLst>
          </p:cNvPr>
          <p:cNvSpPr>
            <a:spLocks noGrp="1"/>
          </p:cNvSpPr>
          <p:nvPr>
            <p:ph type="sldNum" sz="quarter" idx="10"/>
          </p:nvPr>
        </p:nvSpPr>
        <p:spPr/>
        <p:txBody>
          <a:bodyPr/>
          <a:lstStyle/>
          <a:p>
            <a:pPr>
              <a:defRPr/>
            </a:pPr>
            <a:fld id="{72A1AB0E-B33A-421C-A688-30FD470CBE80}" type="slidenum">
              <a:rPr lang="en-US" altLang="en-US" smtClean="0"/>
              <a:pPr>
                <a:defRPr/>
              </a:pPr>
              <a:t>6</a:t>
            </a:fld>
            <a:endParaRPr lang="en-US" altLang="en-US" dirty="0"/>
          </a:p>
        </p:txBody>
      </p:sp>
    </p:spTree>
    <p:extLst>
      <p:ext uri="{BB962C8B-B14F-4D97-AF65-F5344CB8AC3E}">
        <p14:creationId xmlns:p14="http://schemas.microsoft.com/office/powerpoint/2010/main" val="187459218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D7DA-61E6-4AA2-B95F-4B487B2BD1C0}"/>
              </a:ext>
            </a:extLst>
          </p:cNvPr>
          <p:cNvSpPr>
            <a:spLocks noGrp="1"/>
          </p:cNvSpPr>
          <p:nvPr>
            <p:ph type="title"/>
          </p:nvPr>
        </p:nvSpPr>
        <p:spPr/>
        <p:txBody>
          <a:bodyPr/>
          <a:lstStyle/>
          <a:p>
            <a:r>
              <a:rPr lang="en-US" dirty="0"/>
              <a:t>   Conclusion</a:t>
            </a:r>
            <a:br>
              <a:rPr lang="en-US" dirty="0"/>
            </a:br>
            <a:endParaRPr lang="en-US" dirty="0"/>
          </a:p>
        </p:txBody>
      </p:sp>
      <p:sp>
        <p:nvSpPr>
          <p:cNvPr id="3" name="Content Placeholder 2">
            <a:extLst>
              <a:ext uri="{FF2B5EF4-FFF2-40B4-BE49-F238E27FC236}">
                <a16:creationId xmlns:a16="http://schemas.microsoft.com/office/drawing/2014/main" id="{5D93DD52-A6E1-4226-8AF5-75AA01E14A84}"/>
              </a:ext>
            </a:extLst>
          </p:cNvPr>
          <p:cNvSpPr>
            <a:spLocks noGrp="1"/>
          </p:cNvSpPr>
          <p:nvPr>
            <p:ph idx="1"/>
          </p:nvPr>
        </p:nvSpPr>
        <p:spPr>
          <a:xfrm>
            <a:off x="381000" y="866275"/>
            <a:ext cx="8410575" cy="5566276"/>
          </a:xfrm>
        </p:spPr>
        <p:txBody>
          <a:bodyPr/>
          <a:lstStyle/>
          <a:p>
            <a:endParaRPr lang="en-US" sz="2000" dirty="0"/>
          </a:p>
          <a:p>
            <a:pPr marL="0" indent="0" algn="ctr">
              <a:buNone/>
            </a:pPr>
            <a:r>
              <a:rPr lang="en-US" sz="4000" dirty="0"/>
              <a:t>Thank you.</a:t>
            </a:r>
          </a:p>
          <a:p>
            <a:pPr marL="0" indent="0" algn="ctr">
              <a:buNone/>
            </a:pPr>
            <a:endParaRPr lang="en-US" sz="4400" dirty="0"/>
          </a:p>
          <a:p>
            <a:pPr marL="0" indent="0" algn="ctr">
              <a:buNone/>
            </a:pPr>
            <a:r>
              <a:rPr lang="en-US" sz="4000" dirty="0"/>
              <a:t>Questions?</a:t>
            </a:r>
          </a:p>
          <a:p>
            <a:pPr marL="0" indent="0" algn="ctr">
              <a:buNone/>
            </a:pPr>
            <a:r>
              <a:rPr lang="en-US" sz="2000" dirty="0">
                <a:solidFill>
                  <a:srgbClr val="3366FF"/>
                </a:solidFill>
              </a:rPr>
              <a:t>Nuns.Jain@dot.gov</a:t>
            </a:r>
          </a:p>
          <a:p>
            <a:pPr marL="0" indent="0" algn="ctr">
              <a:buNone/>
            </a:pPr>
            <a:r>
              <a:rPr lang="en-US" sz="2800" dirty="0">
                <a:solidFill>
                  <a:srgbClr val="3366FF"/>
                </a:solidFill>
              </a:rPr>
              <a:t>www.marad.dot.gov</a:t>
            </a:r>
          </a:p>
        </p:txBody>
      </p:sp>
      <p:sp>
        <p:nvSpPr>
          <p:cNvPr id="4" name="Slide Number Placeholder 3">
            <a:extLst>
              <a:ext uri="{FF2B5EF4-FFF2-40B4-BE49-F238E27FC236}">
                <a16:creationId xmlns:a16="http://schemas.microsoft.com/office/drawing/2014/main" id="{789284BB-9A1E-4FFA-B057-98C934F1684A}"/>
              </a:ext>
            </a:extLst>
          </p:cNvPr>
          <p:cNvSpPr>
            <a:spLocks noGrp="1"/>
          </p:cNvSpPr>
          <p:nvPr>
            <p:ph type="sldNum" sz="quarter" idx="10"/>
          </p:nvPr>
        </p:nvSpPr>
        <p:spPr/>
        <p:txBody>
          <a:bodyPr/>
          <a:lstStyle/>
          <a:p>
            <a:pPr>
              <a:defRPr/>
            </a:pPr>
            <a:fld id="{72A1AB0E-B33A-421C-A688-30FD470CBE80}" type="slidenum">
              <a:rPr lang="en-US" altLang="en-US" smtClean="0"/>
              <a:pPr>
                <a:defRPr/>
              </a:pPr>
              <a:t>7</a:t>
            </a:fld>
            <a:endParaRPr lang="en-US" altLang="en-US" dirty="0"/>
          </a:p>
        </p:txBody>
      </p:sp>
    </p:spTree>
    <p:extLst>
      <p:ext uri="{BB962C8B-B14F-4D97-AF65-F5344CB8AC3E}">
        <p14:creationId xmlns:p14="http://schemas.microsoft.com/office/powerpoint/2010/main" val="78614176"/>
      </p:ext>
    </p:extLst>
  </p:cSld>
  <p:clrMapOvr>
    <a:masterClrMapping/>
  </p:clrMapOvr>
  <p:transition/>
</p:sld>
</file>

<file path=ppt/theme/theme1.xml><?xml version="1.0" encoding="utf-8"?>
<a:theme xmlns:a="http://schemas.openxmlformats.org/drawingml/2006/main" name="Stanley">
  <a:themeElements>
    <a:clrScheme name="Stanley 13">
      <a:dk1>
        <a:srgbClr val="000000"/>
      </a:dk1>
      <a:lt1>
        <a:srgbClr val="FFFFFF"/>
      </a:lt1>
      <a:dk2>
        <a:srgbClr val="000000"/>
      </a:dk2>
      <a:lt2>
        <a:srgbClr val="808080"/>
      </a:lt2>
      <a:accent1>
        <a:srgbClr val="BBE0E3"/>
      </a:accent1>
      <a:accent2>
        <a:srgbClr val="33CC33"/>
      </a:accent2>
      <a:accent3>
        <a:srgbClr val="FFFFFF"/>
      </a:accent3>
      <a:accent4>
        <a:srgbClr val="000000"/>
      </a:accent4>
      <a:accent5>
        <a:srgbClr val="DAEDEF"/>
      </a:accent5>
      <a:accent6>
        <a:srgbClr val="2DB92D"/>
      </a:accent6>
      <a:hlink>
        <a:srgbClr val="FFFF00"/>
      </a:hlink>
      <a:folHlink>
        <a:srgbClr val="CC0000"/>
      </a:folHlink>
    </a:clrScheme>
    <a:fontScheme name="Stanle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le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le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le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le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le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le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le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le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le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le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le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le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ley 13">
        <a:dk1>
          <a:srgbClr val="000000"/>
        </a:dk1>
        <a:lt1>
          <a:srgbClr val="FFFFFF"/>
        </a:lt1>
        <a:dk2>
          <a:srgbClr val="000000"/>
        </a:dk2>
        <a:lt2>
          <a:srgbClr val="808080"/>
        </a:lt2>
        <a:accent1>
          <a:srgbClr val="BBE0E3"/>
        </a:accent1>
        <a:accent2>
          <a:srgbClr val="33CC33"/>
        </a:accent2>
        <a:accent3>
          <a:srgbClr val="FFFFFF"/>
        </a:accent3>
        <a:accent4>
          <a:srgbClr val="000000"/>
        </a:accent4>
        <a:accent5>
          <a:srgbClr val="DAEDEF"/>
        </a:accent5>
        <a:accent6>
          <a:srgbClr val="2DB92D"/>
        </a:accent6>
        <a:hlink>
          <a:srgbClr val="FFFF00"/>
        </a:hlink>
        <a:folHlink>
          <a:srgbClr val="CC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11432</TotalTime>
  <Words>781</Words>
  <Application>Microsoft Office PowerPoint</Application>
  <PresentationFormat>On-screen Show (4:3)</PresentationFormat>
  <Paragraphs>81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ＭＳ Ｐゴシック</vt:lpstr>
      <vt:lpstr>Arial</vt:lpstr>
      <vt:lpstr>Wingdings</vt:lpstr>
      <vt:lpstr>Stanley</vt:lpstr>
      <vt:lpstr>   Prevention and Response to  Sexual Assault &amp; Sexual Harassment (SASH) in the U.S. Merchant Marine</vt:lpstr>
      <vt:lpstr> MARAD –SOCP SASH PROJECT OVERVIEW</vt:lpstr>
      <vt:lpstr> What is  SOCP?</vt:lpstr>
      <vt:lpstr> Target Users  -  SOCP SASH Products</vt:lpstr>
      <vt:lpstr>SOCP SASH Products</vt:lpstr>
      <vt:lpstr>Other SOCP Products</vt:lpstr>
      <vt:lpstr>   Conclusion </vt:lpstr>
    </vt:vector>
  </TitlesOfParts>
  <Company>Stanley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Scheer, Stephen N.</dc:creator>
  <cp:lastModifiedBy>Jain, Nuns (MARAD)</cp:lastModifiedBy>
  <cp:revision>366</cp:revision>
  <cp:lastPrinted>2018-01-23T17:00:04Z</cp:lastPrinted>
  <dcterms:created xsi:type="dcterms:W3CDTF">2005-10-21T16:01:44Z</dcterms:created>
  <dcterms:modified xsi:type="dcterms:W3CDTF">2018-06-03T17:28:21Z</dcterms:modified>
</cp:coreProperties>
</file>