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80" r:id="rId2"/>
    <p:sldId id="259" r:id="rId3"/>
    <p:sldId id="265" r:id="rId4"/>
    <p:sldId id="303" r:id="rId5"/>
    <p:sldId id="315" r:id="rId6"/>
    <p:sldId id="316" r:id="rId7"/>
    <p:sldId id="317" r:id="rId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94720"/>
  </p:normalViewPr>
  <p:slideViewPr>
    <p:cSldViewPr snapToGrid="0" snapToObjects="1">
      <p:cViewPr varScale="1">
        <p:scale>
          <a:sx n="67" d="100"/>
          <a:sy n="67" d="100"/>
        </p:scale>
        <p:origin x="27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E9E40CE-F0F9-4785-BF9F-0C6BF022C229}" type="datetimeFigureOut">
              <a:rPr lang="en-US" smtClean="0"/>
              <a:t>8/1/2019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549CA5A-0857-4177-A147-64F910F2B6B2}" type="slidenum">
              <a:rPr lang="en-US" smtClean="0"/>
              <a:t>‹#›</a:t>
            </a:fld>
            <a:endParaRPr lang="en-US" dirty="0"/>
          </a:p>
        </p:txBody>
      </p:sp>
    </p:spTree>
    <p:extLst>
      <p:ext uri="{BB962C8B-B14F-4D97-AF65-F5344CB8AC3E}">
        <p14:creationId xmlns:p14="http://schemas.microsoft.com/office/powerpoint/2010/main" val="856676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3BD8AE-AD3F-4779-BE93-9883CF549E12}" type="datetimeFigureOut">
              <a:rPr lang="en-US" smtClean="0"/>
              <a:t>8/1/2019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54660B-4271-4FA5-97BE-36C44F583749}" type="slidenum">
              <a:rPr lang="en-US" smtClean="0"/>
              <a:t>‹#›</a:t>
            </a:fld>
            <a:endParaRPr lang="en-US" dirty="0"/>
          </a:p>
        </p:txBody>
      </p:sp>
    </p:spTree>
    <p:extLst>
      <p:ext uri="{BB962C8B-B14F-4D97-AF65-F5344CB8AC3E}">
        <p14:creationId xmlns:p14="http://schemas.microsoft.com/office/powerpoint/2010/main" val="348393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660B-4271-4FA5-97BE-36C44F583749}" type="slidenum">
              <a:rPr lang="en-US" smtClean="0"/>
              <a:t>1</a:t>
            </a:fld>
            <a:endParaRPr lang="en-US" dirty="0"/>
          </a:p>
        </p:txBody>
      </p:sp>
    </p:spTree>
    <p:extLst>
      <p:ext uri="{BB962C8B-B14F-4D97-AF65-F5344CB8AC3E}">
        <p14:creationId xmlns:p14="http://schemas.microsoft.com/office/powerpoint/2010/main" val="365699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660B-4271-4FA5-97BE-36C44F583749}" type="slidenum">
              <a:rPr lang="en-US" smtClean="0"/>
              <a:t>2</a:t>
            </a:fld>
            <a:endParaRPr lang="en-US" dirty="0"/>
          </a:p>
        </p:txBody>
      </p:sp>
    </p:spTree>
    <p:extLst>
      <p:ext uri="{BB962C8B-B14F-4D97-AF65-F5344CB8AC3E}">
        <p14:creationId xmlns:p14="http://schemas.microsoft.com/office/powerpoint/2010/main" val="7937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660B-4271-4FA5-97BE-36C44F583749}" type="slidenum">
              <a:rPr lang="en-US" smtClean="0"/>
              <a:t>3</a:t>
            </a:fld>
            <a:endParaRPr lang="en-US" dirty="0"/>
          </a:p>
        </p:txBody>
      </p:sp>
    </p:spTree>
    <p:extLst>
      <p:ext uri="{BB962C8B-B14F-4D97-AF65-F5344CB8AC3E}">
        <p14:creationId xmlns:p14="http://schemas.microsoft.com/office/powerpoint/2010/main" val="208972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660B-4271-4FA5-97BE-36C44F583749}" type="slidenum">
              <a:rPr lang="en-US" smtClean="0"/>
              <a:t>4</a:t>
            </a:fld>
            <a:endParaRPr lang="en-US" dirty="0"/>
          </a:p>
        </p:txBody>
      </p:sp>
    </p:spTree>
    <p:extLst>
      <p:ext uri="{BB962C8B-B14F-4D97-AF65-F5344CB8AC3E}">
        <p14:creationId xmlns:p14="http://schemas.microsoft.com/office/powerpoint/2010/main" val="113831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efine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8774"/>
            <a:ext cx="7772400" cy="4349320"/>
          </a:xfrm>
        </p:spPr>
        <p:txBody>
          <a:bodyPr>
            <a:normAutofit/>
          </a:bodyPr>
          <a:lstStyle>
            <a:lvl1pPr>
              <a:defRPr sz="6000">
                <a:solidFill>
                  <a:schemeClr val="bg1"/>
                </a:solidFill>
                <a:latin typeface="Whitney Book"/>
                <a:cs typeface="Whitney Black"/>
              </a:defRPr>
            </a:lvl1pPr>
          </a:lstStyle>
          <a:p>
            <a:r>
              <a:rPr lang="en-US" dirty="0"/>
              <a:t>Presentation Title </a:t>
            </a:r>
            <a:br>
              <a:rPr lang="en-US" dirty="0"/>
            </a:br>
            <a:r>
              <a:rPr lang="en-US" dirty="0"/>
              <a:t>Goes Here</a:t>
            </a:r>
          </a:p>
        </p:txBody>
      </p:sp>
    </p:spTree>
    <p:extLst>
      <p:ext uri="{BB962C8B-B14F-4D97-AF65-F5344CB8AC3E}">
        <p14:creationId xmlns:p14="http://schemas.microsoft.com/office/powerpoint/2010/main" val="182509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50238"/>
            <a:ext cx="7772400" cy="4349320"/>
          </a:xfrm>
        </p:spPr>
        <p:txBody>
          <a:bodyPr>
            <a:normAutofit/>
          </a:bodyPr>
          <a:lstStyle>
            <a:lvl1pPr>
              <a:defRPr sz="6000">
                <a:solidFill>
                  <a:schemeClr val="bg1"/>
                </a:solidFill>
                <a:latin typeface="Whitney Book"/>
                <a:cs typeface="Whitney Black"/>
              </a:defRPr>
            </a:lvl1pPr>
          </a:lstStyle>
          <a:p>
            <a:r>
              <a:rPr lang="en-US" dirty="0"/>
              <a:t>Presentation Title </a:t>
            </a:r>
            <a:br>
              <a:rPr lang="en-US" dirty="0"/>
            </a:br>
            <a:r>
              <a:rPr lang="en-US" dirty="0"/>
              <a:t>Goes Here</a:t>
            </a:r>
          </a:p>
        </p:txBody>
      </p:sp>
    </p:spTree>
    <p:extLst>
      <p:ext uri="{BB962C8B-B14F-4D97-AF65-F5344CB8AC3E}">
        <p14:creationId xmlns:p14="http://schemas.microsoft.com/office/powerpoint/2010/main" val="272909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efine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63678" y="1184275"/>
            <a:ext cx="8220171" cy="474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5" hasCustomPrompt="1"/>
          </p:nvPr>
        </p:nvSpPr>
        <p:spPr>
          <a:xfrm>
            <a:off x="353786" y="6291554"/>
            <a:ext cx="444500" cy="240030"/>
          </a:xfrm>
        </p:spPr>
        <p:txBody>
          <a:bodyPr>
            <a:normAutofit/>
          </a:bodyPr>
          <a:lstStyle>
            <a:lvl1pPr marL="0" indent="0" algn="l">
              <a:buNone/>
              <a:defRPr sz="1200">
                <a:solidFill>
                  <a:srgbClr val="007582"/>
                </a:solidFill>
                <a:latin typeface="Arial"/>
                <a:cs typeface="Arial"/>
              </a:defRPr>
            </a:lvl1pPr>
          </a:lstStyle>
          <a:p>
            <a:pPr lvl="0"/>
            <a:fld id="{738BD08D-3D11-FC4B-A1B6-1B8F2C83B7EE}" type="slidenum">
              <a:rPr lang="en-US" smtClean="0"/>
              <a:t>‹#›</a:t>
            </a:fld>
            <a:endParaRPr lang="en-US" dirty="0"/>
          </a:p>
        </p:txBody>
      </p:sp>
    </p:spTree>
    <p:extLst>
      <p:ext uri="{BB962C8B-B14F-4D97-AF65-F5344CB8AC3E}">
        <p14:creationId xmlns:p14="http://schemas.microsoft.com/office/powerpoint/2010/main" val="384525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366489" y="618127"/>
            <a:ext cx="8229600" cy="252458"/>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007582"/>
                </a:solidFill>
                <a:latin typeface="Whitney Book"/>
              </a:rPr>
              <a:t>ANNE ARUNDEL COMMUNITY COLLEGE</a:t>
            </a:r>
          </a:p>
        </p:txBody>
      </p:sp>
      <p:sp>
        <p:nvSpPr>
          <p:cNvPr id="2" name="TextBox 1"/>
          <p:cNvSpPr txBox="1"/>
          <p:nvPr userDrawn="1"/>
        </p:nvSpPr>
        <p:spPr>
          <a:xfrm>
            <a:off x="366488" y="1192696"/>
            <a:ext cx="8411751" cy="4801315"/>
          </a:xfrm>
          <a:prstGeom prst="rect">
            <a:avLst/>
          </a:prstGeom>
          <a:noFill/>
        </p:spPr>
        <p:txBody>
          <a:bodyPr wrap="square" rtlCol="0">
            <a:spAutoFit/>
          </a:bodyPr>
          <a:lstStyle/>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a:p>
            <a:endParaRPr lang="en-US" dirty="0">
              <a:latin typeface="Whitney Book"/>
            </a:endParaRPr>
          </a:p>
        </p:txBody>
      </p:sp>
      <p:sp>
        <p:nvSpPr>
          <p:cNvPr id="9" name="Text Placeholder 8"/>
          <p:cNvSpPr>
            <a:spLocks noGrp="1"/>
          </p:cNvSpPr>
          <p:nvPr>
            <p:ph type="body" sz="quarter" idx="13"/>
          </p:nvPr>
        </p:nvSpPr>
        <p:spPr>
          <a:xfrm>
            <a:off x="463550" y="1192213"/>
            <a:ext cx="8229600" cy="4802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p:cNvSpPr>
            <a:spLocks noGrp="1"/>
          </p:cNvSpPr>
          <p:nvPr>
            <p:ph type="body" sz="quarter" idx="15" hasCustomPrompt="1"/>
          </p:nvPr>
        </p:nvSpPr>
        <p:spPr>
          <a:xfrm>
            <a:off x="353786" y="6291554"/>
            <a:ext cx="444500" cy="240030"/>
          </a:xfrm>
        </p:spPr>
        <p:txBody>
          <a:bodyPr>
            <a:normAutofit/>
          </a:bodyPr>
          <a:lstStyle>
            <a:lvl1pPr marL="0" indent="0" algn="l">
              <a:buNone/>
              <a:defRPr sz="1200">
                <a:solidFill>
                  <a:srgbClr val="007582"/>
                </a:solidFill>
                <a:latin typeface="Arial"/>
                <a:cs typeface="Arial"/>
              </a:defRPr>
            </a:lvl1pPr>
          </a:lstStyle>
          <a:p>
            <a:pPr lvl="0"/>
            <a:fld id="{738BD08D-3D11-FC4B-A1B6-1B8F2C83B7EE}" type="slidenum">
              <a:rPr lang="en-US" smtClean="0"/>
              <a:t>‹#›</a:t>
            </a:fld>
            <a:endParaRPr lang="en-US" dirty="0"/>
          </a:p>
        </p:txBody>
      </p:sp>
    </p:spTree>
    <p:extLst>
      <p:ext uri="{BB962C8B-B14F-4D97-AF65-F5344CB8AC3E}">
        <p14:creationId xmlns:p14="http://schemas.microsoft.com/office/powerpoint/2010/main" val="404351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efine Call-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12938" y="1407288"/>
            <a:ext cx="5337175" cy="3054594"/>
          </a:xfrm>
        </p:spPr>
        <p:txBody>
          <a:bodyPr/>
          <a:lstStyle>
            <a:lvl1pPr marL="0" indent="0" algn="ctr">
              <a:buNone/>
              <a:defRPr sz="4800">
                <a:solidFill>
                  <a:schemeClr val="bg1"/>
                </a:solidFill>
              </a:defRPr>
            </a:lvl1pPr>
          </a:lstStyle>
          <a:p>
            <a:r>
              <a:rPr lang="en-US" dirty="0"/>
              <a:t>“This is a great </a:t>
            </a:r>
            <a:br>
              <a:rPr lang="en-US" dirty="0"/>
            </a:br>
            <a:r>
              <a:rPr lang="en-US" dirty="0"/>
              <a:t>slide for call-outs </a:t>
            </a:r>
            <a:br>
              <a:rPr lang="en-US" dirty="0"/>
            </a:br>
            <a:r>
              <a:rPr lang="en-US" dirty="0"/>
              <a:t>or inspirational </a:t>
            </a:r>
            <a:br>
              <a:rPr lang="en-US" dirty="0"/>
            </a:br>
            <a:r>
              <a:rPr lang="en-US" dirty="0"/>
              <a:t>quotes.”</a:t>
            </a:r>
          </a:p>
        </p:txBody>
      </p:sp>
      <p:sp>
        <p:nvSpPr>
          <p:cNvPr id="6" name="Text Placeholder 2"/>
          <p:cNvSpPr>
            <a:spLocks noGrp="1"/>
          </p:cNvSpPr>
          <p:nvPr>
            <p:ph type="body" sz="quarter" idx="11" hasCustomPrompt="1"/>
          </p:nvPr>
        </p:nvSpPr>
        <p:spPr>
          <a:xfrm>
            <a:off x="1912938" y="4736464"/>
            <a:ext cx="5337175" cy="537539"/>
          </a:xfrm>
        </p:spPr>
        <p:txBody>
          <a:bodyPr>
            <a:normAutofit/>
          </a:bodyPr>
          <a:lstStyle>
            <a:lvl1pPr marL="0" indent="0" algn="ctr">
              <a:buNone/>
              <a:defRPr sz="2400">
                <a:solidFill>
                  <a:schemeClr val="bg1"/>
                </a:solidFill>
              </a:defRPr>
            </a:lvl1pPr>
          </a:lstStyle>
          <a:p>
            <a:pPr lvl="0"/>
            <a:r>
              <a:rPr lang="en-US" dirty="0"/>
              <a:t>-</a:t>
            </a:r>
            <a:r>
              <a:rPr lang="en-US" dirty="0" err="1"/>
              <a:t>Powerpoint</a:t>
            </a:r>
            <a:endParaRPr lang="en-US" dirty="0"/>
          </a:p>
        </p:txBody>
      </p:sp>
    </p:spTree>
    <p:extLst>
      <p:ext uri="{BB962C8B-B14F-4D97-AF65-F5344CB8AC3E}">
        <p14:creationId xmlns:p14="http://schemas.microsoft.com/office/powerpoint/2010/main" val="242690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all-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12938" y="949746"/>
            <a:ext cx="5337175" cy="3054594"/>
          </a:xfrm>
        </p:spPr>
        <p:txBody>
          <a:bodyPr/>
          <a:lstStyle>
            <a:lvl1pPr marL="0" indent="0" algn="ctr">
              <a:buNone/>
              <a:defRPr sz="4800">
                <a:solidFill>
                  <a:schemeClr val="bg1"/>
                </a:solidFill>
              </a:defRPr>
            </a:lvl1pPr>
          </a:lstStyle>
          <a:p>
            <a:r>
              <a:rPr lang="en-US" dirty="0"/>
              <a:t>“This is a great </a:t>
            </a:r>
            <a:br>
              <a:rPr lang="en-US" dirty="0"/>
            </a:br>
            <a:r>
              <a:rPr lang="en-US" dirty="0"/>
              <a:t>slide for call-outs </a:t>
            </a:r>
            <a:br>
              <a:rPr lang="en-US" dirty="0"/>
            </a:br>
            <a:r>
              <a:rPr lang="en-US" dirty="0"/>
              <a:t>or inspirational </a:t>
            </a:r>
            <a:br>
              <a:rPr lang="en-US" dirty="0"/>
            </a:br>
            <a:r>
              <a:rPr lang="en-US" dirty="0"/>
              <a:t>quotes.”</a:t>
            </a:r>
          </a:p>
        </p:txBody>
      </p:sp>
      <p:sp>
        <p:nvSpPr>
          <p:cNvPr id="6" name="Text Placeholder 2"/>
          <p:cNvSpPr>
            <a:spLocks noGrp="1"/>
          </p:cNvSpPr>
          <p:nvPr>
            <p:ph type="body" sz="quarter" idx="11" hasCustomPrompt="1"/>
          </p:nvPr>
        </p:nvSpPr>
        <p:spPr>
          <a:xfrm>
            <a:off x="1912938" y="4193112"/>
            <a:ext cx="5337175" cy="537539"/>
          </a:xfrm>
        </p:spPr>
        <p:txBody>
          <a:bodyPr>
            <a:normAutofit/>
          </a:bodyPr>
          <a:lstStyle>
            <a:lvl1pPr marL="0" indent="0" algn="ctr">
              <a:buNone/>
              <a:defRPr sz="2400">
                <a:solidFill>
                  <a:schemeClr val="bg1"/>
                </a:solidFill>
              </a:defRPr>
            </a:lvl1pPr>
          </a:lstStyle>
          <a:p>
            <a:pPr lvl="0"/>
            <a:r>
              <a:rPr lang="en-US" dirty="0"/>
              <a:t>-</a:t>
            </a:r>
            <a:r>
              <a:rPr lang="en-US" dirty="0" err="1"/>
              <a:t>Powerpoint</a:t>
            </a:r>
            <a:endParaRPr lang="en-US" dirty="0"/>
          </a:p>
        </p:txBody>
      </p:sp>
    </p:spTree>
    <p:extLst>
      <p:ext uri="{BB962C8B-B14F-4D97-AF65-F5344CB8AC3E}">
        <p14:creationId xmlns:p14="http://schemas.microsoft.com/office/powerpoint/2010/main" val="9407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efine Closing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90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Closing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33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Whitney Book"/>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Whitney Book"/>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Whitney Book"/>
              </a:defRPr>
            </a:lvl1pPr>
          </a:lstStyle>
          <a:p>
            <a:fld id="{D21942A7-E1EE-5748-A9C4-020177ECB7D4}" type="slidenum">
              <a:rPr lang="en-US" smtClean="0"/>
              <a:pPr/>
              <a:t>‹#›</a:t>
            </a:fld>
            <a:endParaRPr lang="en-US" dirty="0"/>
          </a:p>
        </p:txBody>
      </p:sp>
    </p:spTree>
    <p:extLst>
      <p:ext uri="{BB962C8B-B14F-4D97-AF65-F5344CB8AC3E}">
        <p14:creationId xmlns:p14="http://schemas.microsoft.com/office/powerpoint/2010/main" val="115187187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 id="2147483656" r:id="rId6"/>
    <p:sldLayoutId id="2147483654" r:id="rId7"/>
    <p:sldLayoutId id="2147483655" r:id="rId8"/>
  </p:sldLayoutIdLst>
  <p:hf hdr="0" ftr="0" dt="0"/>
  <p:txStyles>
    <p:titleStyle>
      <a:lvl1pPr algn="ctr" defTabSz="457200" rtl="0" eaLnBrk="1" latinLnBrk="0" hangingPunct="1">
        <a:spcBef>
          <a:spcPct val="0"/>
        </a:spcBef>
        <a:buNone/>
        <a:defRPr sz="4400" kern="1200">
          <a:solidFill>
            <a:schemeClr val="tx1">
              <a:lumMod val="50000"/>
              <a:lumOff val="50000"/>
            </a:schemeClr>
          </a:solidFill>
          <a:latin typeface="Whitney 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Whitney Book"/>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Whitney Book"/>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Whitney Book"/>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Whitney Book"/>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Whitney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451104"/>
            <a:ext cx="7772400" cy="5571744"/>
          </a:xfrm>
        </p:spPr>
        <p:txBody>
          <a:bodyPr>
            <a:normAutofit/>
          </a:bodyPr>
          <a:lstStyle/>
          <a:p>
            <a:r>
              <a:rPr lang="en-US" sz="3200" b="1" dirty="0"/>
              <a:t>LOGISTICS RULE THE LAND &amp; SEA</a:t>
            </a:r>
            <a:br>
              <a:rPr lang="en-US" sz="3600" dirty="0"/>
            </a:br>
            <a:br>
              <a:rPr lang="en-US" sz="3600" dirty="0"/>
            </a:br>
            <a:br>
              <a:rPr lang="en-US" sz="3600" dirty="0"/>
            </a:br>
            <a:r>
              <a:rPr lang="en-US" sz="2000" dirty="0"/>
              <a:t>by</a:t>
            </a:r>
            <a:br>
              <a:rPr lang="en-US" sz="2000" dirty="0"/>
            </a:br>
            <a:r>
              <a:rPr lang="en-US" sz="2000" dirty="0"/>
              <a:t>Karen Cook, Esq., Dean, School of  Business and Law</a:t>
            </a:r>
            <a:br>
              <a:rPr lang="en-US" sz="2000" dirty="0"/>
            </a:br>
            <a:r>
              <a:rPr lang="en-US" sz="2000" dirty="0"/>
              <a:t>410.777.7370 / kcook@aacc.edu</a:t>
            </a:r>
            <a:br>
              <a:rPr lang="en-US" sz="2000" dirty="0"/>
            </a:br>
            <a:br>
              <a:rPr lang="en-US" sz="2000" dirty="0"/>
            </a:br>
            <a:r>
              <a:rPr lang="en-US" sz="2000" dirty="0"/>
              <a:t>for</a:t>
            </a:r>
            <a:br>
              <a:rPr lang="en-US" sz="2000" dirty="0"/>
            </a:br>
            <a:r>
              <a:rPr lang="en-US" sz="2000" dirty="0"/>
              <a:t>2019 National Maritime Education Conference </a:t>
            </a:r>
            <a:br>
              <a:rPr lang="en-US" sz="2000" dirty="0"/>
            </a:br>
            <a:r>
              <a:rPr lang="en-US" sz="2000" dirty="0"/>
              <a:t>Norfolk, VA</a:t>
            </a:r>
            <a:br>
              <a:rPr lang="en-US" sz="2000" dirty="0"/>
            </a:br>
            <a:r>
              <a:rPr lang="en-US" sz="2000" dirty="0"/>
              <a:t>June 10-11, 2019</a:t>
            </a:r>
          </a:p>
        </p:txBody>
      </p:sp>
    </p:spTree>
    <p:extLst>
      <p:ext uri="{BB962C8B-B14F-4D97-AF65-F5344CB8AC3E}">
        <p14:creationId xmlns:p14="http://schemas.microsoft.com/office/powerpoint/2010/main" val="30126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877" y="969436"/>
            <a:ext cx="5490971" cy="5888563"/>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pPr algn="l"/>
            <a:r>
              <a:rPr lang="en-US" sz="2400" b="1" dirty="0">
                <a:solidFill>
                  <a:schemeClr val="accent6"/>
                </a:solidFill>
                <a:latin typeface="Whitney Book"/>
              </a:rPr>
              <a:t>Transportation, Logistics &amp; Cargo Security (TLCS) Program @ AACC</a:t>
            </a:r>
          </a:p>
          <a:p>
            <a:pPr algn="l"/>
            <a:endParaRPr lang="en-US" sz="1000" b="1" dirty="0">
              <a:solidFill>
                <a:schemeClr val="accent6"/>
              </a:solidFill>
              <a:latin typeface="Whitney Book"/>
            </a:endParaRPr>
          </a:p>
          <a:p>
            <a:pPr algn="l"/>
            <a:r>
              <a:rPr lang="en-US" sz="1600" dirty="0">
                <a:solidFill>
                  <a:schemeClr val="accent6"/>
                </a:solidFill>
                <a:latin typeface="Whitney Book"/>
              </a:rPr>
              <a:t>AACC is located minutes from the U.S. Naval Academy and in close proximity to Baltimore Washington Thurgood Marshall International Airport, the Port of Baltimore, the Maritime Institute of Technology and Graduate Studies (MITAGS), Fort George G. Meade, the  National Security Agency, U.S. Cyber Command, and many other government agencies and private industries.</a:t>
            </a:r>
          </a:p>
          <a:p>
            <a:pPr algn="l"/>
            <a:endParaRPr lang="en-US" sz="1600" dirty="0">
              <a:solidFill>
                <a:schemeClr val="accent6"/>
              </a:solidFill>
              <a:latin typeface="Whitney Book"/>
            </a:endParaRPr>
          </a:p>
          <a:p>
            <a:pPr algn="l"/>
            <a:r>
              <a:rPr lang="en-US" sz="1600" dirty="0">
                <a:solidFill>
                  <a:schemeClr val="accent6"/>
                </a:solidFill>
                <a:latin typeface="Whitney Book"/>
              </a:rPr>
              <a:t>This location makes AACC ideally situated to provide programming that gives students the broad knowledge, skills, and training required </a:t>
            </a:r>
            <a:r>
              <a:rPr lang="en-US" sz="1600" i="1" dirty="0">
                <a:solidFill>
                  <a:schemeClr val="accent6"/>
                </a:solidFill>
                <a:latin typeface="Whitney Book"/>
              </a:rPr>
              <a:t>to</a:t>
            </a:r>
            <a:r>
              <a:rPr lang="en-US" sz="1600" b="1" i="1" dirty="0">
                <a:solidFill>
                  <a:schemeClr val="accent6"/>
                </a:solidFill>
                <a:latin typeface="Whitney Book"/>
              </a:rPr>
              <a:t> </a:t>
            </a:r>
            <a:r>
              <a:rPr lang="en-US" sz="1800" b="1" i="1" dirty="0">
                <a:solidFill>
                  <a:schemeClr val="accent6"/>
                </a:solidFill>
                <a:latin typeface="Whitney Book"/>
              </a:rPr>
              <a:t>work in jobs related to cargo handling, warehouse and distribution, supply chain logistics, airport and seaport operations, related technologies, and security operations. </a:t>
            </a:r>
          </a:p>
          <a:p>
            <a:pPr algn="l"/>
            <a:endParaRPr lang="en-US" sz="1600" dirty="0">
              <a:solidFill>
                <a:schemeClr val="accent6"/>
              </a:solidFill>
              <a:latin typeface="Whitney Book"/>
            </a:endParaRPr>
          </a:p>
          <a:p>
            <a:pPr algn="l"/>
            <a:r>
              <a:rPr lang="en-US" sz="1600" dirty="0">
                <a:solidFill>
                  <a:schemeClr val="accent6"/>
                </a:solidFill>
                <a:latin typeface="Whitney Book"/>
              </a:rPr>
              <a:t>We strive to close the skills gap that exists at ports, </a:t>
            </a:r>
          </a:p>
          <a:p>
            <a:pPr algn="l"/>
            <a:r>
              <a:rPr lang="en-US" sz="1600" dirty="0">
                <a:solidFill>
                  <a:schemeClr val="accent6"/>
                </a:solidFill>
                <a:latin typeface="Whitney Book"/>
              </a:rPr>
              <a:t>marinas, and airports in the Central Maryland region and to identify the next generation of such workers.</a:t>
            </a:r>
            <a:br>
              <a:rPr lang="en-US" sz="1600" dirty="0">
                <a:solidFill>
                  <a:schemeClr val="accent6"/>
                </a:solidFill>
                <a:latin typeface="Whitney Book"/>
              </a:rPr>
            </a:br>
            <a:endParaRPr lang="en-US" sz="1600" baseline="30000" dirty="0">
              <a:solidFill>
                <a:schemeClr val="accent6"/>
              </a:solidFill>
              <a:latin typeface="Whitney Book"/>
            </a:endParaRPr>
          </a:p>
        </p:txBody>
      </p:sp>
      <p:pic>
        <p:nvPicPr>
          <p:cNvPr id="7" name="Picture 2" descr="http://extensis.aacc.edu:8085/aacc_logos/api/v1/asset/111295/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8714" y="107839"/>
            <a:ext cx="1444933" cy="715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6E14434-0D7A-9844-9EC0-557BF3904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848" y="1072896"/>
            <a:ext cx="3008080" cy="5559551"/>
          </a:xfrm>
          <a:prstGeom prst="rect">
            <a:avLst/>
          </a:prstGeom>
        </p:spPr>
      </p:pic>
    </p:spTree>
    <p:extLst>
      <p:ext uri="{BB962C8B-B14F-4D97-AF65-F5344CB8AC3E}">
        <p14:creationId xmlns:p14="http://schemas.microsoft.com/office/powerpoint/2010/main" val="83978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50902"/>
          <a:stretch/>
        </p:blipFill>
        <p:spPr>
          <a:xfrm>
            <a:off x="5937061" y="1151793"/>
            <a:ext cx="3017025" cy="4545622"/>
          </a:xfrm>
          <a:prstGeom prst="rect">
            <a:avLst/>
          </a:prstGeom>
        </p:spPr>
      </p:pic>
      <p:sp>
        <p:nvSpPr>
          <p:cNvPr id="5" name="Title 1"/>
          <p:cNvSpPr txBox="1">
            <a:spLocks/>
          </p:cNvSpPr>
          <p:nvPr/>
        </p:nvSpPr>
        <p:spPr>
          <a:xfrm>
            <a:off x="134112" y="914399"/>
            <a:ext cx="6132576" cy="5943601"/>
          </a:xfrm>
          <a:prstGeom prst="rect">
            <a:avLst/>
          </a:prstGeom>
        </p:spPr>
        <p:txBody>
          <a:bodyPr/>
          <a:lstStyle>
            <a:lvl1pPr algn="ctr" defTabSz="457200" rtl="0" eaLnBrk="1" latinLnBrk="0" hangingPunct="1">
              <a:spcBef>
                <a:spcPct val="0"/>
              </a:spcBef>
              <a:buNone/>
              <a:defRPr sz="4400" kern="1200">
                <a:solidFill>
                  <a:schemeClr val="tx1">
                    <a:lumMod val="50000"/>
                    <a:lumOff val="50000"/>
                  </a:schemeClr>
                </a:solidFill>
                <a:latin typeface="+mj-lt"/>
                <a:ea typeface="+mj-ea"/>
                <a:cs typeface="+mj-cs"/>
              </a:defRPr>
            </a:lvl1pPr>
          </a:lstStyle>
          <a:p>
            <a:pPr algn="l"/>
            <a:r>
              <a:rPr lang="en-US" sz="2400" b="1" dirty="0">
                <a:solidFill>
                  <a:schemeClr val="accent6"/>
                </a:solidFill>
                <a:latin typeface="Whitney Book"/>
              </a:rPr>
              <a:t>AACC Transportation &amp; Logistics Curriculum</a:t>
            </a:r>
            <a:endParaRPr lang="en-US" sz="2400" dirty="0">
              <a:solidFill>
                <a:schemeClr val="tx1"/>
              </a:solidFill>
              <a:latin typeface="Whitney Book"/>
            </a:endParaRPr>
          </a:p>
          <a:p>
            <a:pPr algn="l"/>
            <a:r>
              <a:rPr lang="en-US" sz="2400" b="1" dirty="0">
                <a:solidFill>
                  <a:schemeClr val="tx1"/>
                </a:solidFill>
                <a:latin typeface="Whitney Book"/>
              </a:rPr>
              <a:t>                        </a:t>
            </a:r>
            <a:r>
              <a:rPr lang="en-US" sz="1800" b="1" dirty="0">
                <a:solidFill>
                  <a:schemeClr val="accent6"/>
                </a:solidFill>
                <a:latin typeface="Whitney Book"/>
              </a:rPr>
              <a:t>Credentials</a:t>
            </a:r>
          </a:p>
          <a:p>
            <a:pPr marL="285750" indent="-285750" algn="l">
              <a:buFont typeface="Arial" panose="020B0604020202020204" pitchFamily="34" charset="0"/>
              <a:buChar char="•"/>
            </a:pPr>
            <a:r>
              <a:rPr lang="en-US" sz="1600" dirty="0">
                <a:solidFill>
                  <a:schemeClr val="accent6"/>
                </a:solidFill>
                <a:latin typeface="Whitney Book"/>
              </a:rPr>
              <a:t>Transportation, Logistics and Cargo Security </a:t>
            </a:r>
          </a:p>
          <a:p>
            <a:pPr algn="l"/>
            <a:r>
              <a:rPr lang="en-US" sz="1600" dirty="0">
                <a:solidFill>
                  <a:schemeClr val="accent6"/>
                </a:solidFill>
                <a:latin typeface="Whitney Book"/>
              </a:rPr>
              <a:t>           18-credit Certificate</a:t>
            </a:r>
          </a:p>
          <a:p>
            <a:pPr marL="285750" indent="-285750" algn="l">
              <a:buFont typeface="Arial" panose="020B0604020202020204" pitchFamily="34" charset="0"/>
              <a:buChar char="•"/>
            </a:pPr>
            <a:r>
              <a:rPr lang="en-US" sz="1600" dirty="0">
                <a:solidFill>
                  <a:schemeClr val="accent6"/>
                </a:solidFill>
                <a:latin typeface="Whitney Book"/>
              </a:rPr>
              <a:t>Supply Chain Management </a:t>
            </a:r>
          </a:p>
          <a:p>
            <a:pPr algn="l"/>
            <a:r>
              <a:rPr lang="en-US" sz="1600" dirty="0">
                <a:solidFill>
                  <a:schemeClr val="accent6"/>
                </a:solidFill>
                <a:latin typeface="Whitney Book"/>
              </a:rPr>
              <a:t>           18-credit Certificate that stacks into the AAS in</a:t>
            </a:r>
          </a:p>
          <a:p>
            <a:pPr algn="l"/>
            <a:r>
              <a:rPr lang="en-US" sz="1600" dirty="0">
                <a:solidFill>
                  <a:schemeClr val="accent6"/>
                </a:solidFill>
                <a:latin typeface="Whitney Book"/>
              </a:rPr>
              <a:t>            Business Management degree</a:t>
            </a:r>
          </a:p>
          <a:p>
            <a:pPr algn="l"/>
            <a:endParaRPr lang="en-US" sz="1600" dirty="0">
              <a:solidFill>
                <a:schemeClr val="accent6"/>
              </a:solidFill>
              <a:latin typeface="Whitney Book"/>
            </a:endParaRPr>
          </a:p>
          <a:p>
            <a:pPr marL="285750" indent="-285750" algn="l">
              <a:buFont typeface="Arial" panose="020B0604020202020204" pitchFamily="34" charset="0"/>
              <a:buChar char="•"/>
            </a:pPr>
            <a:r>
              <a:rPr lang="en-US" sz="1800" b="1" dirty="0">
                <a:solidFill>
                  <a:schemeClr val="accent6"/>
                </a:solidFill>
                <a:latin typeface="Whitney Book"/>
              </a:rPr>
              <a:t>Courses  </a:t>
            </a:r>
            <a:r>
              <a:rPr lang="en-US" sz="1800" dirty="0">
                <a:solidFill>
                  <a:schemeClr val="accent6"/>
                </a:solidFill>
                <a:latin typeface="Whitney Book"/>
              </a:rPr>
              <a:t>   					</a:t>
            </a:r>
          </a:p>
          <a:p>
            <a:pPr marL="285750" indent="-285750" algn="l">
              <a:buFont typeface="Arial" panose="020B0604020202020204" pitchFamily="34" charset="0"/>
              <a:buChar char="•"/>
            </a:pPr>
            <a:r>
              <a:rPr lang="en-US" sz="1600" dirty="0">
                <a:solidFill>
                  <a:schemeClr val="accent6"/>
                </a:solidFill>
                <a:latin typeface="Whitney Book"/>
              </a:rPr>
              <a:t>Introduction to Transportation and Logistics</a:t>
            </a:r>
          </a:p>
          <a:p>
            <a:pPr marL="285750" indent="-285750" algn="l">
              <a:buFont typeface="Arial" panose="020B0604020202020204" pitchFamily="34" charset="0"/>
              <a:buChar char="•"/>
            </a:pPr>
            <a:r>
              <a:rPr lang="en-US" sz="1600" dirty="0">
                <a:solidFill>
                  <a:schemeClr val="accent6"/>
                </a:solidFill>
                <a:latin typeface="Whitney Book"/>
              </a:rPr>
              <a:t>Airport and Seaport Operations – </a:t>
            </a:r>
            <a:r>
              <a:rPr lang="en-US" sz="1400" i="1" dirty="0">
                <a:solidFill>
                  <a:schemeClr val="accent6"/>
                </a:solidFill>
                <a:latin typeface="Whitney Book"/>
              </a:rPr>
              <a:t>separating these into tracks </a:t>
            </a:r>
          </a:p>
          <a:p>
            <a:pPr marL="285750" indent="-285750" algn="l">
              <a:buFont typeface="Arial" panose="020B0604020202020204" pitchFamily="34" charset="0"/>
              <a:buChar char="•"/>
            </a:pPr>
            <a:r>
              <a:rPr lang="en-US" sz="1600" dirty="0">
                <a:solidFill>
                  <a:schemeClr val="accent6"/>
                </a:solidFill>
                <a:latin typeface="Whitney Book"/>
              </a:rPr>
              <a:t>Supply Chain Management</a:t>
            </a:r>
          </a:p>
          <a:p>
            <a:pPr marL="285750" indent="-285750" algn="l">
              <a:buFont typeface="Arial" panose="020B0604020202020204" pitchFamily="34" charset="0"/>
              <a:buChar char="•"/>
            </a:pPr>
            <a:r>
              <a:rPr lang="en-US" sz="1600" dirty="0">
                <a:solidFill>
                  <a:schemeClr val="accent6"/>
                </a:solidFill>
                <a:latin typeface="Whitney Book"/>
              </a:rPr>
              <a:t>Domestic and International Freight Operations</a:t>
            </a:r>
          </a:p>
          <a:p>
            <a:pPr marL="285750" indent="-285750" algn="l">
              <a:buFont typeface="Arial" panose="020B0604020202020204" pitchFamily="34" charset="0"/>
              <a:buChar char="•"/>
            </a:pPr>
            <a:r>
              <a:rPr lang="en-US" sz="1600" dirty="0">
                <a:solidFill>
                  <a:schemeClr val="accent6"/>
                </a:solidFill>
                <a:latin typeface="Whitney Book"/>
              </a:rPr>
              <a:t>Transportation and Border Security</a:t>
            </a:r>
          </a:p>
          <a:p>
            <a:pPr marL="285750" indent="-285750" algn="l">
              <a:buFont typeface="Arial" panose="020B0604020202020204" pitchFamily="34" charset="0"/>
              <a:buChar char="•"/>
            </a:pPr>
            <a:r>
              <a:rPr lang="en-US" sz="1600" dirty="0">
                <a:solidFill>
                  <a:schemeClr val="accent6"/>
                </a:solidFill>
                <a:latin typeface="Whitney Book"/>
              </a:rPr>
              <a:t>Internship</a:t>
            </a:r>
          </a:p>
          <a:p>
            <a:pPr marL="285750" indent="-285750" algn="l">
              <a:buFont typeface="Arial" panose="020B0604020202020204" pitchFamily="34" charset="0"/>
              <a:buChar char="•"/>
            </a:pPr>
            <a:r>
              <a:rPr lang="en-US" sz="1600" dirty="0">
                <a:solidFill>
                  <a:schemeClr val="accent6"/>
                </a:solidFill>
                <a:latin typeface="Whitney Book"/>
              </a:rPr>
              <a:t>Procurement and Materials Management</a:t>
            </a:r>
          </a:p>
          <a:p>
            <a:pPr marL="285750" indent="-285750" algn="l">
              <a:buFont typeface="Arial" panose="020B0604020202020204" pitchFamily="34" charset="0"/>
              <a:buChar char="•"/>
            </a:pPr>
            <a:r>
              <a:rPr lang="en-US" sz="1600" dirty="0">
                <a:solidFill>
                  <a:schemeClr val="accent6"/>
                </a:solidFill>
                <a:latin typeface="Whitney Book"/>
              </a:rPr>
              <a:t>Logistics Technologies</a:t>
            </a:r>
          </a:p>
          <a:p>
            <a:pPr marL="285750" indent="-285750" algn="l">
              <a:buFont typeface="Arial" panose="020B0604020202020204" pitchFamily="34" charset="0"/>
              <a:buChar char="•"/>
            </a:pPr>
            <a:r>
              <a:rPr lang="en-US" sz="1600" dirty="0">
                <a:solidFill>
                  <a:schemeClr val="accent6"/>
                </a:solidFill>
                <a:latin typeface="Whitney Book"/>
              </a:rPr>
              <a:t>Safety &amp; Risk Management in TLCS</a:t>
            </a:r>
          </a:p>
          <a:p>
            <a:pPr algn="l"/>
            <a:endParaRPr lang="en-US" sz="1600" dirty="0">
              <a:solidFill>
                <a:schemeClr val="accent6"/>
              </a:solidFill>
              <a:latin typeface="Whitney Book"/>
            </a:endParaRPr>
          </a:p>
          <a:p>
            <a:pPr algn="l"/>
            <a:r>
              <a:rPr lang="en-US" sz="1400" i="1" dirty="0">
                <a:solidFill>
                  <a:schemeClr val="accent6"/>
                </a:solidFill>
                <a:latin typeface="Whitney Book"/>
              </a:rPr>
              <a:t>Courses are taught face-to-face, online, hybrid, and can be customized for workforce contract clients</a:t>
            </a:r>
            <a:r>
              <a:rPr lang="en-US" sz="1400" dirty="0">
                <a:solidFill>
                  <a:schemeClr val="accent6"/>
                </a:solidFill>
                <a:latin typeface="Whitney Book"/>
              </a:rPr>
              <a:t>.</a:t>
            </a:r>
          </a:p>
          <a:p>
            <a:pPr algn="l"/>
            <a:r>
              <a:rPr lang="en-US" sz="1600" dirty="0">
                <a:solidFill>
                  <a:schemeClr val="tx1"/>
                </a:solidFill>
                <a:latin typeface="Whitney Book"/>
              </a:rPr>
              <a:t> </a:t>
            </a:r>
            <a:endParaRPr lang="en-US" sz="1600" baseline="30000" dirty="0">
              <a:solidFill>
                <a:schemeClr val="tx1"/>
              </a:solidFill>
              <a:latin typeface="Whitney Book"/>
            </a:endParaRPr>
          </a:p>
        </p:txBody>
      </p:sp>
      <p:pic>
        <p:nvPicPr>
          <p:cNvPr id="7" name="Picture 2" descr="http://extensis.aacc.edu:8085/aacc_logos/api/v1/asset/111295/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714" y="107839"/>
            <a:ext cx="1444933" cy="7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4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0E99F-0789-1947-A965-315486880DBE}"/>
              </a:ext>
            </a:extLst>
          </p:cNvPr>
          <p:cNvSpPr>
            <a:spLocks noGrp="1"/>
          </p:cNvSpPr>
          <p:nvPr>
            <p:ph type="body" sz="quarter" idx="13"/>
          </p:nvPr>
        </p:nvSpPr>
        <p:spPr>
          <a:xfrm>
            <a:off x="463549" y="1072896"/>
            <a:ext cx="4779011" cy="5785103"/>
          </a:xfrm>
        </p:spPr>
        <p:txBody>
          <a:bodyPr>
            <a:normAutofit/>
          </a:bodyPr>
          <a:lstStyle/>
          <a:p>
            <a:pPr marL="0" indent="0">
              <a:buNone/>
            </a:pPr>
            <a:r>
              <a:rPr lang="en-US" sz="2400" b="1" dirty="0">
                <a:solidFill>
                  <a:schemeClr val="accent6"/>
                </a:solidFill>
              </a:rPr>
              <a:t>AACC Transportation &amp; Logistics Program Target Areas</a:t>
            </a:r>
          </a:p>
          <a:p>
            <a:pPr marL="0" indent="0">
              <a:buNone/>
            </a:pPr>
            <a:endParaRPr lang="en-US" sz="800" b="1" dirty="0">
              <a:solidFill>
                <a:schemeClr val="accent6"/>
              </a:solidFill>
            </a:endParaRPr>
          </a:p>
          <a:p>
            <a:pPr>
              <a:buFont typeface="Arial" panose="020B0604020202020204" pitchFamily="34" charset="0"/>
              <a:buChar char="•"/>
            </a:pPr>
            <a:r>
              <a:rPr lang="en-US" sz="1900" b="1" i="1" dirty="0">
                <a:solidFill>
                  <a:schemeClr val="accent6"/>
                </a:solidFill>
              </a:rPr>
              <a:t>Dual enrollment </a:t>
            </a:r>
            <a:r>
              <a:rPr lang="en-US" sz="1900" i="1" dirty="0">
                <a:solidFill>
                  <a:schemeClr val="accent6"/>
                </a:solidFill>
              </a:rPr>
              <a:t>– </a:t>
            </a:r>
            <a:r>
              <a:rPr lang="en-US" sz="1900" dirty="0">
                <a:solidFill>
                  <a:schemeClr val="accent6"/>
                </a:solidFill>
              </a:rPr>
              <a:t>high school dual enrolled students</a:t>
            </a:r>
          </a:p>
          <a:p>
            <a:pPr>
              <a:buFont typeface="Arial" panose="020B0604020202020204" pitchFamily="34" charset="0"/>
              <a:buChar char="•"/>
            </a:pPr>
            <a:r>
              <a:rPr lang="en-US" sz="1900" b="1" i="1" dirty="0">
                <a:solidFill>
                  <a:schemeClr val="accent6"/>
                </a:solidFill>
              </a:rPr>
              <a:t>Job-ready training </a:t>
            </a:r>
            <a:r>
              <a:rPr lang="en-US" sz="1900" dirty="0">
                <a:solidFill>
                  <a:schemeClr val="accent6"/>
                </a:solidFill>
              </a:rPr>
              <a:t>– adults needing a job-ready credential</a:t>
            </a:r>
          </a:p>
          <a:p>
            <a:pPr>
              <a:buFont typeface="Arial" panose="020B0604020202020204" pitchFamily="34" charset="0"/>
              <a:buChar char="•"/>
            </a:pPr>
            <a:r>
              <a:rPr lang="en-US" sz="1900" b="1" i="1" dirty="0">
                <a:solidFill>
                  <a:schemeClr val="accent6"/>
                </a:solidFill>
              </a:rPr>
              <a:t>Incumbent worker training </a:t>
            </a:r>
            <a:r>
              <a:rPr lang="en-US" sz="1900" dirty="0">
                <a:solidFill>
                  <a:schemeClr val="accent6"/>
                </a:solidFill>
              </a:rPr>
              <a:t>– currently employed workforce needing training/credential to advance </a:t>
            </a:r>
          </a:p>
          <a:p>
            <a:pPr>
              <a:buFont typeface="Arial" panose="020B0604020202020204" pitchFamily="34" charset="0"/>
              <a:buChar char="•"/>
            </a:pPr>
            <a:r>
              <a:rPr lang="en-US" sz="1900" b="1" i="1" dirty="0">
                <a:solidFill>
                  <a:schemeClr val="accent6"/>
                </a:solidFill>
              </a:rPr>
              <a:t>Skilled Trades training </a:t>
            </a:r>
            <a:r>
              <a:rPr lang="en-US" sz="1900" dirty="0">
                <a:solidFill>
                  <a:schemeClr val="accent6"/>
                </a:solidFill>
              </a:rPr>
              <a:t>– training in plumbing, welding, electric, HVAC, forklift and eventually specific marine skilled trades</a:t>
            </a:r>
          </a:p>
          <a:p>
            <a:pPr>
              <a:buFont typeface="Arial" panose="020B0604020202020204" pitchFamily="34" charset="0"/>
              <a:buChar char="•"/>
            </a:pPr>
            <a:r>
              <a:rPr lang="en-US" sz="1900" b="1" i="1" dirty="0">
                <a:solidFill>
                  <a:schemeClr val="accent6"/>
                </a:solidFill>
              </a:rPr>
              <a:t>Drone/Robotic training </a:t>
            </a:r>
            <a:r>
              <a:rPr lang="en-US" sz="1900" dirty="0">
                <a:solidFill>
                  <a:schemeClr val="accent6"/>
                </a:solidFill>
              </a:rPr>
              <a:t>– training in marine drone technology</a:t>
            </a:r>
          </a:p>
          <a:p>
            <a:pPr marL="0" indent="0">
              <a:buNone/>
            </a:pPr>
            <a:r>
              <a:rPr lang="en-US" sz="1900" b="1" dirty="0">
                <a:solidFill>
                  <a:schemeClr val="accent6"/>
                </a:solidFill>
              </a:rPr>
              <a:t> </a:t>
            </a:r>
          </a:p>
          <a:p>
            <a:pPr>
              <a:buFont typeface="Arial" panose="020B0604020202020204" pitchFamily="34" charset="0"/>
              <a:buChar char="•"/>
            </a:pPr>
            <a:endParaRPr lang="en-US" sz="2400" dirty="0">
              <a:solidFill>
                <a:schemeClr val="accent6"/>
              </a:solidFill>
            </a:endParaRPr>
          </a:p>
          <a:p>
            <a:pPr>
              <a:buFont typeface="Arial" panose="020B0604020202020204" pitchFamily="34" charset="0"/>
              <a:buChar char="•"/>
            </a:pPr>
            <a:endParaRPr lang="en-US" sz="2400" dirty="0">
              <a:solidFill>
                <a:schemeClr val="accent6"/>
              </a:solidFill>
            </a:endParaRPr>
          </a:p>
          <a:p>
            <a:pPr>
              <a:buFont typeface="Arial" panose="020B0604020202020204" pitchFamily="34" charset="0"/>
              <a:buChar char="•"/>
            </a:pPr>
            <a:endParaRPr lang="en-US" sz="1800" dirty="0">
              <a:solidFill>
                <a:schemeClr val="accent6"/>
              </a:solidFill>
            </a:endParaRPr>
          </a:p>
          <a:p>
            <a:pPr marL="0" indent="0">
              <a:buNone/>
            </a:pPr>
            <a:endParaRPr lang="en-US" sz="1800" dirty="0">
              <a:solidFill>
                <a:schemeClr val="accent6"/>
              </a:solidFill>
            </a:endParaRPr>
          </a:p>
        </p:txBody>
      </p:sp>
      <p:pic>
        <p:nvPicPr>
          <p:cNvPr id="4" name="Picture 3">
            <a:extLst>
              <a:ext uri="{FF2B5EF4-FFF2-40B4-BE49-F238E27FC236}">
                <a16:creationId xmlns:a16="http://schemas.microsoft.com/office/drawing/2014/main" id="{D5160516-0EDE-2B4E-9525-CDF82CEEB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78163" y="1932370"/>
            <a:ext cx="5023584" cy="3694790"/>
          </a:xfrm>
          <a:prstGeom prst="rect">
            <a:avLst/>
          </a:prstGeom>
        </p:spPr>
      </p:pic>
      <p:pic>
        <p:nvPicPr>
          <p:cNvPr id="5" name="Picture 2" descr="http://extensis.aacc.edu:8085/aacc_logos/api/v1/asset/111295/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714" y="107839"/>
            <a:ext cx="1444933" cy="7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876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en-US" sz="2400" b="1" dirty="0">
                <a:solidFill>
                  <a:schemeClr val="accent6"/>
                </a:solidFill>
              </a:rPr>
              <a:t>Work Closely with:</a:t>
            </a:r>
          </a:p>
          <a:p>
            <a:pPr marL="0" indent="0">
              <a:buNone/>
            </a:pPr>
            <a:endParaRPr lang="en-US" sz="2400" dirty="0">
              <a:solidFill>
                <a:schemeClr val="accent6"/>
              </a:solidFill>
            </a:endParaRPr>
          </a:p>
          <a:p>
            <a:pPr>
              <a:buFont typeface="Arial" panose="020B0604020202020204" pitchFamily="34" charset="0"/>
              <a:buChar char="•"/>
            </a:pPr>
            <a:r>
              <a:rPr lang="en-US" sz="2400" dirty="0">
                <a:solidFill>
                  <a:schemeClr val="accent6"/>
                </a:solidFill>
              </a:rPr>
              <a:t>Logistics industry and businesses in the Baltimore metro region</a:t>
            </a:r>
          </a:p>
          <a:p>
            <a:pPr>
              <a:buFont typeface="Arial" panose="020B0604020202020204" pitchFamily="34" charset="0"/>
              <a:buChar char="•"/>
            </a:pPr>
            <a:r>
              <a:rPr lang="en-US" sz="2400" dirty="0">
                <a:solidFill>
                  <a:schemeClr val="accent6"/>
                </a:solidFill>
              </a:rPr>
              <a:t>Federal intelligence agencies (NSA, CIA) requiring logistics education/training</a:t>
            </a:r>
          </a:p>
          <a:p>
            <a:pPr>
              <a:buFont typeface="Arial" panose="020B0604020202020204" pitchFamily="34" charset="0"/>
              <a:buChar char="•"/>
            </a:pPr>
            <a:r>
              <a:rPr lang="en-US" sz="2400" dirty="0">
                <a:solidFill>
                  <a:schemeClr val="accent6"/>
                </a:solidFill>
              </a:rPr>
              <a:t>Port of Baltimore</a:t>
            </a:r>
          </a:p>
          <a:p>
            <a:pPr>
              <a:buFont typeface="Arial" panose="020B0604020202020204" pitchFamily="34" charset="0"/>
              <a:buChar char="•"/>
            </a:pPr>
            <a:r>
              <a:rPr lang="en-US" sz="2400" dirty="0">
                <a:solidFill>
                  <a:schemeClr val="accent6"/>
                </a:solidFill>
              </a:rPr>
              <a:t>Baltimore Washington International Airport</a:t>
            </a:r>
          </a:p>
          <a:p>
            <a:pPr>
              <a:buFont typeface="Arial" panose="020B0604020202020204" pitchFamily="34" charset="0"/>
              <a:buChar char="•"/>
            </a:pPr>
            <a:r>
              <a:rPr lang="en-US" sz="2400" dirty="0">
                <a:solidFill>
                  <a:schemeClr val="accent6"/>
                </a:solidFill>
              </a:rPr>
              <a:t>Transportation &amp; Logistics Advisory Board at AACC</a:t>
            </a:r>
          </a:p>
          <a:p>
            <a:pPr>
              <a:buFont typeface="Arial" panose="020B0604020202020204" pitchFamily="34" charset="0"/>
              <a:buChar char="•"/>
            </a:pPr>
            <a:r>
              <a:rPr lang="en-US" sz="2400" dirty="0">
                <a:solidFill>
                  <a:schemeClr val="accent6"/>
                </a:solidFill>
              </a:rPr>
              <a:t>Logistics Roundtable – County Workforce Development Board</a:t>
            </a:r>
          </a:p>
        </p:txBody>
      </p:sp>
      <p:pic>
        <p:nvPicPr>
          <p:cNvPr id="4" name="Picture 2" descr="http://extensis.aacc.edu:8085/aacc_logos/api/v1/asset/111295/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601" y="107839"/>
            <a:ext cx="1444933" cy="7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55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en-US" sz="2400" b="1" dirty="0">
                <a:solidFill>
                  <a:schemeClr val="accent6"/>
                </a:solidFill>
              </a:rPr>
              <a:t>Biggest Workforce/Education Challenges Identified by our Logistics Partners</a:t>
            </a:r>
          </a:p>
          <a:p>
            <a:pPr marL="0" indent="0">
              <a:buNone/>
            </a:pPr>
            <a:endParaRPr lang="en-US" sz="2400" b="1" dirty="0">
              <a:solidFill>
                <a:schemeClr val="accent6"/>
              </a:solidFill>
            </a:endParaRPr>
          </a:p>
          <a:p>
            <a:pPr>
              <a:buFont typeface="Arial" panose="020B0604020202020204" pitchFamily="34" charset="0"/>
              <a:buChar char="•"/>
            </a:pPr>
            <a:r>
              <a:rPr lang="en-US" sz="2400" dirty="0">
                <a:solidFill>
                  <a:schemeClr val="accent6"/>
                </a:solidFill>
              </a:rPr>
              <a:t>Changing perception of logistics jobs</a:t>
            </a:r>
          </a:p>
          <a:p>
            <a:pPr>
              <a:buFont typeface="Arial" panose="020B0604020202020204" pitchFamily="34" charset="0"/>
              <a:buChar char="•"/>
            </a:pPr>
            <a:r>
              <a:rPr lang="en-US" sz="2400" dirty="0">
                <a:solidFill>
                  <a:schemeClr val="accent6"/>
                </a:solidFill>
              </a:rPr>
              <a:t>Finding and retaining good talent</a:t>
            </a:r>
          </a:p>
          <a:p>
            <a:pPr>
              <a:buFont typeface="Arial" panose="020B0604020202020204" pitchFamily="34" charset="0"/>
              <a:buChar char="•"/>
            </a:pPr>
            <a:r>
              <a:rPr lang="en-US" sz="2400" dirty="0">
                <a:solidFill>
                  <a:schemeClr val="accent6"/>
                </a:solidFill>
              </a:rPr>
              <a:t>Finding employees with basic knowledge and skills</a:t>
            </a:r>
          </a:p>
          <a:p>
            <a:pPr>
              <a:buFont typeface="Arial" panose="020B0604020202020204" pitchFamily="34" charset="0"/>
              <a:buChar char="•"/>
            </a:pPr>
            <a:r>
              <a:rPr lang="en-US" sz="2400" dirty="0">
                <a:solidFill>
                  <a:schemeClr val="accent6"/>
                </a:solidFill>
              </a:rPr>
              <a:t>Training employees in soft skills</a:t>
            </a:r>
          </a:p>
          <a:p>
            <a:pPr marL="0" indent="0">
              <a:buNone/>
            </a:pPr>
            <a:endParaRPr lang="en-US" sz="2400" dirty="0">
              <a:solidFill>
                <a:schemeClr val="accent6"/>
              </a:solidFill>
            </a:endParaRPr>
          </a:p>
          <a:p>
            <a:pPr>
              <a:buFont typeface="Arial" panose="020B0604020202020204" pitchFamily="34" charset="0"/>
              <a:buChar char="•"/>
            </a:pPr>
            <a:endParaRPr lang="en-US" sz="2400" dirty="0">
              <a:solidFill>
                <a:schemeClr val="accent6"/>
              </a:solidFill>
            </a:endParaRPr>
          </a:p>
          <a:p>
            <a:pPr marL="0" indent="0">
              <a:buNone/>
            </a:pPr>
            <a:endParaRPr lang="en-US" sz="2400" b="1" dirty="0">
              <a:solidFill>
                <a:schemeClr val="accent6"/>
              </a:solidFill>
            </a:endParaRPr>
          </a:p>
        </p:txBody>
      </p:sp>
      <p:pic>
        <p:nvPicPr>
          <p:cNvPr id="4" name="Picture 2" descr="http://extensis.aacc.edu:8085/aacc_logos/api/v1/asset/111295/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601" y="107839"/>
            <a:ext cx="1444933" cy="7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8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marL="0" indent="0">
              <a:buNone/>
            </a:pPr>
            <a:r>
              <a:rPr lang="en-US" sz="2400" b="1" dirty="0">
                <a:solidFill>
                  <a:schemeClr val="accent6"/>
                </a:solidFill>
              </a:rPr>
              <a:t>Other Challenges identified by our Logistics Partners</a:t>
            </a:r>
          </a:p>
          <a:p>
            <a:pPr marL="0" indent="0">
              <a:buNone/>
            </a:pPr>
            <a:endParaRPr lang="en-US" sz="2400" b="1" dirty="0">
              <a:solidFill>
                <a:schemeClr val="accent6"/>
              </a:solidFill>
            </a:endParaRPr>
          </a:p>
          <a:p>
            <a:pPr>
              <a:buFont typeface="Arial" panose="020B0604020202020204" pitchFamily="34" charset="0"/>
              <a:buChar char="•"/>
            </a:pPr>
            <a:r>
              <a:rPr lang="en-US" sz="2000" dirty="0">
                <a:solidFill>
                  <a:schemeClr val="accent6"/>
                </a:solidFill>
              </a:rPr>
              <a:t>Use of technology, including drones</a:t>
            </a:r>
          </a:p>
          <a:p>
            <a:pPr>
              <a:buFont typeface="Arial" panose="020B0604020202020204" pitchFamily="34" charset="0"/>
              <a:buChar char="•"/>
            </a:pPr>
            <a:r>
              <a:rPr lang="en-US" sz="2000" dirty="0">
                <a:solidFill>
                  <a:schemeClr val="accent6"/>
                </a:solidFill>
              </a:rPr>
              <a:t>Shipments to areas outside the continental US, including Guam, Hawaii, Alaska, and Puerto Rico</a:t>
            </a:r>
          </a:p>
          <a:p>
            <a:pPr>
              <a:buFont typeface="Arial" panose="020B0604020202020204" pitchFamily="34" charset="0"/>
              <a:buChar char="•"/>
            </a:pPr>
            <a:r>
              <a:rPr lang="en-US" sz="2000" dirty="0">
                <a:solidFill>
                  <a:schemeClr val="accent6"/>
                </a:solidFill>
              </a:rPr>
              <a:t>Weather</a:t>
            </a:r>
          </a:p>
          <a:p>
            <a:pPr>
              <a:buFont typeface="Arial" panose="020B0604020202020204" pitchFamily="34" charset="0"/>
              <a:buChar char="•"/>
            </a:pPr>
            <a:r>
              <a:rPr lang="en-US" sz="2000" dirty="0">
                <a:solidFill>
                  <a:schemeClr val="accent6"/>
                </a:solidFill>
              </a:rPr>
              <a:t>Modes </a:t>
            </a:r>
            <a:r>
              <a:rPr lang="en-US" sz="2000">
                <a:solidFill>
                  <a:schemeClr val="accent6"/>
                </a:solidFill>
              </a:rPr>
              <a:t>of shipment</a:t>
            </a:r>
            <a:endParaRPr lang="en-US" sz="2000" dirty="0">
              <a:solidFill>
                <a:schemeClr val="accent6"/>
              </a:solidFill>
            </a:endParaRPr>
          </a:p>
          <a:p>
            <a:pPr>
              <a:buFont typeface="Arial" panose="020B0604020202020204" pitchFamily="34" charset="0"/>
              <a:buChar char="•"/>
            </a:pPr>
            <a:r>
              <a:rPr lang="en-US" sz="2000" dirty="0">
                <a:solidFill>
                  <a:schemeClr val="accent6"/>
                </a:solidFill>
              </a:rPr>
              <a:t>International shipping and Customs</a:t>
            </a:r>
          </a:p>
          <a:p>
            <a:pPr marL="0" indent="0">
              <a:buNone/>
            </a:pPr>
            <a:endParaRPr lang="en-US" sz="2000" dirty="0">
              <a:solidFill>
                <a:schemeClr val="accent6"/>
              </a:solidFill>
            </a:endParaRPr>
          </a:p>
          <a:p>
            <a:pPr>
              <a:buFont typeface="Arial" panose="020B0604020202020204" pitchFamily="34" charset="0"/>
              <a:buChar char="•"/>
            </a:pPr>
            <a:endParaRPr lang="en-US" sz="2000" dirty="0">
              <a:solidFill>
                <a:schemeClr val="accent6"/>
              </a:solidFill>
            </a:endParaRPr>
          </a:p>
          <a:p>
            <a:pPr marL="0" indent="0">
              <a:buNone/>
            </a:pPr>
            <a:endParaRPr lang="en-US" sz="2400" b="1" dirty="0">
              <a:solidFill>
                <a:schemeClr val="accent6"/>
              </a:solidFill>
            </a:endParaRPr>
          </a:p>
          <a:p>
            <a:pPr marL="0" indent="0">
              <a:buNone/>
            </a:pPr>
            <a:endParaRPr lang="en-US" sz="2400" b="1" dirty="0">
              <a:solidFill>
                <a:schemeClr val="accent6"/>
              </a:solidFill>
            </a:endParaRPr>
          </a:p>
        </p:txBody>
      </p:sp>
      <p:pic>
        <p:nvPicPr>
          <p:cNvPr id="4" name="Picture 2" descr="http://extensis.aacc.edu:8085/aacc_logos/api/v1/asset/111295/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601" y="107839"/>
            <a:ext cx="1444933" cy="71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0396"/>
      </p:ext>
    </p:extLst>
  </p:cSld>
  <p:clrMapOvr>
    <a:masterClrMapping/>
  </p:clrMapOvr>
</p:sld>
</file>

<file path=ppt/theme/theme1.xml><?xml version="1.0" encoding="utf-8"?>
<a:theme xmlns:a="http://schemas.openxmlformats.org/drawingml/2006/main" name="Office Theme">
  <a:themeElements>
    <a:clrScheme name="AACCREDEFINE">
      <a:dk1>
        <a:srgbClr val="666666"/>
      </a:dk1>
      <a:lt1>
        <a:sysClr val="window" lastClr="FFFFFF"/>
      </a:lt1>
      <a:dk2>
        <a:srgbClr val="007582"/>
      </a:dk2>
      <a:lt2>
        <a:srgbClr val="B6CED1"/>
      </a:lt2>
      <a:accent1>
        <a:srgbClr val="CF102D"/>
      </a:accent1>
      <a:accent2>
        <a:srgbClr val="0033A1"/>
      </a:accent2>
      <a:accent3>
        <a:srgbClr val="652F59"/>
      </a:accent3>
      <a:accent4>
        <a:srgbClr val="C1531B"/>
      </a:accent4>
      <a:accent5>
        <a:srgbClr val="006648"/>
      </a:accent5>
      <a:accent6>
        <a:srgbClr val="000000"/>
      </a:accent6>
      <a:hlink>
        <a:srgbClr val="F6A800"/>
      </a:hlink>
      <a:folHlink>
        <a:srgbClr val="F6A8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389</Words>
  <Application>Microsoft Office PowerPoint</Application>
  <PresentationFormat>On-screen Show (4:3)</PresentationFormat>
  <Paragraphs>68</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Whitney Black</vt:lpstr>
      <vt:lpstr>Whitney Book</vt:lpstr>
      <vt:lpstr>Office Theme</vt:lpstr>
      <vt:lpstr>LOGISTICS RULE THE LAND &amp; SEA   by Karen Cook, Esq., Dean, School of  Business and Law 410.777.7370 / kcook@aacc.edu  for 2019 National Maritime Education Conference  Norfolk, VA June 10-11, 2019</vt:lpstr>
      <vt:lpstr>PowerPoint Presentation</vt:lpstr>
      <vt:lpstr>PowerPoint Presentation</vt:lpstr>
      <vt:lpstr>PowerPoint Presentation</vt:lpstr>
      <vt:lpstr>PowerPoint Presentation</vt:lpstr>
      <vt:lpstr>PowerPoint Presentation</vt:lpstr>
      <vt:lpstr>PowerPoint Presentation</vt:lpstr>
    </vt:vector>
  </TitlesOfParts>
  <Company>AACC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Arundel Community College</dc:creator>
  <cp:lastModifiedBy>Jennifer K Palestrant</cp:lastModifiedBy>
  <cp:revision>191</cp:revision>
  <cp:lastPrinted>2019-06-08T16:21:55Z</cp:lastPrinted>
  <dcterms:created xsi:type="dcterms:W3CDTF">2015-08-20T13:52:17Z</dcterms:created>
  <dcterms:modified xsi:type="dcterms:W3CDTF">2019-08-01T18:34:32Z</dcterms:modified>
</cp:coreProperties>
</file>