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316" r:id="rId2"/>
    <p:sldId id="312" r:id="rId3"/>
    <p:sldId id="278" r:id="rId4"/>
    <p:sldId id="321" r:id="rId5"/>
    <p:sldId id="319" r:id="rId6"/>
    <p:sldId id="322" r:id="rId7"/>
    <p:sldId id="320" r:id="rId8"/>
    <p:sldId id="29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768"/>
    <a:srgbClr val="9FA1A4"/>
    <a:srgbClr val="EDE7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31" autoAdjust="0"/>
  </p:normalViewPr>
  <p:slideViewPr>
    <p:cSldViewPr snapToGrid="0" snapToObjects="1">
      <p:cViewPr varScale="1">
        <p:scale>
          <a:sx n="81" d="100"/>
          <a:sy n="81" d="100"/>
        </p:scale>
        <p:origin x="130" y="53"/>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33" d="100"/>
          <a:sy n="133" d="100"/>
        </p:scale>
        <p:origin x="291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5CFEE9-EEAE-6544-B273-ACC89C40F6C7}" type="datetimeFigureOut">
              <a:rPr lang="en-US" smtClean="0"/>
              <a:pPr/>
              <a:t>9/27/2018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A4E4D3-6BD2-2B4D-95DF-C1EEC7D198C4}" type="slidenum">
              <a:rPr lang="en-US" smtClean="0"/>
              <a:pPr/>
              <a:t>‹#›</a:t>
            </a:fld>
            <a:endParaRPr lang="en-US" dirty="0"/>
          </a:p>
        </p:txBody>
      </p:sp>
    </p:spTree>
    <p:extLst>
      <p:ext uri="{BB962C8B-B14F-4D97-AF65-F5344CB8AC3E}">
        <p14:creationId xmlns:p14="http://schemas.microsoft.com/office/powerpoint/2010/main" val="319907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A7D75-496A-8A4E-9F6F-3CC485A3DD16}" type="datetimeFigureOut">
              <a:rPr lang="en-US" smtClean="0"/>
              <a:pPr/>
              <a:t>9/27/2018</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E7D362-AF55-D348-B708-D3F4F58BAC4D}" type="slidenum">
              <a:rPr lang="en-US" smtClean="0"/>
              <a:pPr/>
              <a:t>‹#›</a:t>
            </a:fld>
            <a:endParaRPr lang="en-US" dirty="0"/>
          </a:p>
        </p:txBody>
      </p:sp>
    </p:spTree>
    <p:extLst>
      <p:ext uri="{BB962C8B-B14F-4D97-AF65-F5344CB8AC3E}">
        <p14:creationId xmlns:p14="http://schemas.microsoft.com/office/powerpoint/2010/main" val="1343480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Talk about the major items of concern and likely legal action</a:t>
            </a:r>
            <a:r>
              <a:rPr lang="en-US" baseline="0" dirty="0"/>
              <a:t> – Dermal Contact, Recycling Scrap, Adverse Health Effect of BeS, Cancer Risk at low exposures.  Also talk about FAQ that was issued on OSHA webpage which provides some clarification of requirements and definitions in the standard.  </a:t>
            </a:r>
            <a:endParaRPr lang="en-US" dirty="0"/>
          </a:p>
        </p:txBody>
      </p:sp>
      <p:sp>
        <p:nvSpPr>
          <p:cNvPr id="4" name="Slide Number Placeholder 3"/>
          <p:cNvSpPr>
            <a:spLocks noGrp="1"/>
          </p:cNvSpPr>
          <p:nvPr>
            <p:ph type="sldNum" sz="quarter" idx="10"/>
          </p:nvPr>
        </p:nvSpPr>
        <p:spPr/>
        <p:txBody>
          <a:bodyPr/>
          <a:lstStyle/>
          <a:p>
            <a:fld id="{BFE7D362-AF55-D348-B708-D3F4F58BAC4D}" type="slidenum">
              <a:rPr lang="en-US" smtClean="0"/>
              <a:pPr/>
              <a:t>2</a:t>
            </a:fld>
            <a:endParaRPr lang="en-US" dirty="0"/>
          </a:p>
        </p:txBody>
      </p:sp>
    </p:spTree>
    <p:extLst>
      <p:ext uri="{BB962C8B-B14F-4D97-AF65-F5344CB8AC3E}">
        <p14:creationId xmlns:p14="http://schemas.microsoft.com/office/powerpoint/2010/main" val="71401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E7D362-AF55-D348-B708-D3F4F58BAC4D}" type="slidenum">
              <a:rPr lang="en-US" smtClean="0"/>
              <a:pPr/>
              <a:t>3</a:t>
            </a:fld>
            <a:endParaRPr lang="en-US" dirty="0"/>
          </a:p>
        </p:txBody>
      </p:sp>
    </p:spTree>
    <p:extLst>
      <p:ext uri="{BB962C8B-B14F-4D97-AF65-F5344CB8AC3E}">
        <p14:creationId xmlns:p14="http://schemas.microsoft.com/office/powerpoint/2010/main" val="1574374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D3A262-6C5B-4152-B2DD-8440F4B74647}" type="slidenum">
              <a:rPr lang="en-CA" smtClean="0"/>
              <a:pPr/>
              <a:t>4</a:t>
            </a:fld>
            <a:endParaRPr lang="en-CA" dirty="0"/>
          </a:p>
        </p:txBody>
      </p:sp>
    </p:spTree>
    <p:extLst>
      <p:ext uri="{BB962C8B-B14F-4D97-AF65-F5344CB8AC3E}">
        <p14:creationId xmlns:p14="http://schemas.microsoft.com/office/powerpoint/2010/main" val="532350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E7D362-AF55-D348-B708-D3F4F58BAC4D}" type="slidenum">
              <a:rPr lang="en-US" smtClean="0"/>
              <a:pPr/>
              <a:t>5</a:t>
            </a:fld>
            <a:endParaRPr lang="en-US" dirty="0"/>
          </a:p>
        </p:txBody>
      </p:sp>
    </p:spTree>
    <p:extLst>
      <p:ext uri="{BB962C8B-B14F-4D97-AF65-F5344CB8AC3E}">
        <p14:creationId xmlns:p14="http://schemas.microsoft.com/office/powerpoint/2010/main" val="9510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E7D362-AF55-D348-B708-D3F4F58BAC4D}" type="slidenum">
              <a:rPr lang="en-US" smtClean="0"/>
              <a:pPr/>
              <a:t>6</a:t>
            </a:fld>
            <a:endParaRPr lang="en-US" dirty="0"/>
          </a:p>
        </p:txBody>
      </p:sp>
    </p:spTree>
    <p:extLst>
      <p:ext uri="{BB962C8B-B14F-4D97-AF65-F5344CB8AC3E}">
        <p14:creationId xmlns:p14="http://schemas.microsoft.com/office/powerpoint/2010/main" val="1317164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D3A262-6C5B-4152-B2DD-8440F4B74647}" type="slidenum">
              <a:rPr lang="en-CA" smtClean="0"/>
              <a:pPr/>
              <a:t>7</a:t>
            </a:fld>
            <a:endParaRPr lang="en-CA" dirty="0"/>
          </a:p>
        </p:txBody>
      </p:sp>
    </p:spTree>
    <p:extLst>
      <p:ext uri="{BB962C8B-B14F-4D97-AF65-F5344CB8AC3E}">
        <p14:creationId xmlns:p14="http://schemas.microsoft.com/office/powerpoint/2010/main" val="4129528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077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6403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03597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61651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9910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15736" y="3136290"/>
            <a:ext cx="7851770" cy="1209207"/>
          </a:xfrm>
        </p:spPr>
        <p:txBody>
          <a:bodyPr anchor="t">
            <a:normAutofit/>
          </a:bodyPr>
          <a:lstStyle>
            <a:lvl1pPr algn="l">
              <a:defRPr sz="3600" b="0">
                <a:latin typeface="Gill Sans" charset="0"/>
                <a:ea typeface="Gill Sans" charset="0"/>
                <a:cs typeface="Gill Sans" charset="0"/>
              </a:defRPr>
            </a:lvl1pPr>
          </a:lstStyle>
          <a:p>
            <a:r>
              <a:rPr lang="en-US" dirty="0"/>
              <a:t>CLICK TO EDIT MASTER TITLE STYLE</a:t>
            </a:r>
          </a:p>
        </p:txBody>
      </p:sp>
      <p:sp>
        <p:nvSpPr>
          <p:cNvPr id="3" name="Subtitle 2"/>
          <p:cNvSpPr>
            <a:spLocks noGrp="1"/>
          </p:cNvSpPr>
          <p:nvPr>
            <p:ph type="subTitle" idx="1"/>
          </p:nvPr>
        </p:nvSpPr>
        <p:spPr>
          <a:xfrm>
            <a:off x="1115736" y="4345498"/>
            <a:ext cx="7851770" cy="503340"/>
          </a:xfrm>
        </p:spPr>
        <p:txBody>
          <a:bodyPr>
            <a:normAutofit/>
          </a:bodyPr>
          <a:lstStyle>
            <a:lvl1pPr marL="0" indent="0" algn="l">
              <a:buNone/>
              <a:defRPr sz="2000" b="1">
                <a:solidFill>
                  <a:srgbClr val="9FA1A4"/>
                </a:solidFill>
                <a:latin typeface="Gill Sans" charset="0"/>
                <a:ea typeface="Gill Sans" charset="0"/>
                <a:cs typeface="Gill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33911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1754558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1736500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530271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1348913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152264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000" y="3218267"/>
            <a:ext cx="3620941" cy="2511414"/>
          </a:xfrm>
        </p:spPr>
        <p:txBody>
          <a:bodyPr anchor="t">
            <a:normAutofit/>
          </a:bodyPr>
          <a:lstStyle>
            <a:lvl1pPr algn="l">
              <a:defRPr sz="3200" b="0">
                <a:solidFill>
                  <a:srgbClr val="003768"/>
                </a:solidFill>
              </a:defRPr>
            </a:lvl1pPr>
          </a:lstStyle>
          <a:p>
            <a:r>
              <a:rPr lang="en-US"/>
              <a:t>Click to edit Master title style</a:t>
            </a:r>
            <a:endParaRPr lang="en-US" dirty="0"/>
          </a:p>
        </p:txBody>
      </p:sp>
    </p:spTree>
    <p:extLst>
      <p:ext uri="{BB962C8B-B14F-4D97-AF65-F5344CB8AC3E}">
        <p14:creationId xmlns:p14="http://schemas.microsoft.com/office/powerpoint/2010/main" val="839354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0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itle Placeholder 1"/>
          <p:cNvSpPr>
            <a:spLocks noGrp="1"/>
          </p:cNvSpPr>
          <p:nvPr>
            <p:ph type="title"/>
          </p:nvPr>
        </p:nvSpPr>
        <p:spPr>
          <a:xfrm>
            <a:off x="433444" y="84613"/>
            <a:ext cx="7886700" cy="107487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1330477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0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itle Placeholder 1"/>
          <p:cNvSpPr>
            <a:spLocks noGrp="1"/>
          </p:cNvSpPr>
          <p:nvPr>
            <p:ph type="title"/>
          </p:nvPr>
        </p:nvSpPr>
        <p:spPr>
          <a:xfrm>
            <a:off x="433444" y="84613"/>
            <a:ext cx="7886700" cy="107487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8195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0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itle Placeholder 1"/>
          <p:cNvSpPr>
            <a:spLocks noGrp="1"/>
          </p:cNvSpPr>
          <p:nvPr>
            <p:ph type="title"/>
          </p:nvPr>
        </p:nvSpPr>
        <p:spPr>
          <a:xfrm>
            <a:off x="433444" y="84613"/>
            <a:ext cx="7886700" cy="107487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vl1pPr>
            <a:lvl2pPr>
              <a:defRPr sz="20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itle Placeholder 1"/>
          <p:cNvSpPr>
            <a:spLocks noGrp="1"/>
          </p:cNvSpPr>
          <p:nvPr>
            <p:ph type="title"/>
          </p:nvPr>
        </p:nvSpPr>
        <p:spPr>
          <a:xfrm>
            <a:off x="433444" y="84613"/>
            <a:ext cx="7886700" cy="107487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1064619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4"/>
          <p:cNvSpPr>
            <a:spLocks noGrp="1"/>
          </p:cNvSpPr>
          <p:nvPr>
            <p:ph type="sldNum" sz="quarter" idx="10"/>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231551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439456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753150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929148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1853006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680749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1716248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3444" y="84613"/>
            <a:ext cx="8334038" cy="107487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33444" y="1383355"/>
            <a:ext cx="833403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Slide Number Placeholder 4"/>
          <p:cNvSpPr>
            <a:spLocks noGrp="1"/>
          </p:cNvSpPr>
          <p:nvPr>
            <p:ph type="sldNum" sz="quarter" idx="4"/>
          </p:nvPr>
        </p:nvSpPr>
        <p:spPr>
          <a:xfrm>
            <a:off x="8486454" y="6356350"/>
            <a:ext cx="531816" cy="365125"/>
          </a:xfrm>
          <a:prstGeom prst="rect">
            <a:avLst/>
          </a:prstGeom>
        </p:spPr>
        <p:txBody>
          <a:bodyPr vert="horz" lIns="91440" tIns="45720" rIns="91440" bIns="45720" rtlCol="0" anchor="ctr"/>
          <a:lstStyle>
            <a:lvl1pPr algn="r">
              <a:defRPr sz="1000">
                <a:solidFill>
                  <a:schemeClr val="tx1">
                    <a:tint val="75000"/>
                  </a:schemeClr>
                </a:solidFill>
                <a:latin typeface="Gill Sans" charset="0"/>
                <a:ea typeface="Gill Sans" charset="0"/>
                <a:cs typeface="Gill Sans" charset="0"/>
              </a:defRPr>
            </a:lvl1pPr>
          </a:lstStyle>
          <a:p>
            <a:fld id="{FC6C4E9C-FDDF-E748-816D-3D0C1F0E8F26}" type="slidenum">
              <a:rPr lang="en-US" smtClean="0"/>
              <a:pPr/>
              <a:t>‹#›</a:t>
            </a:fld>
            <a:endParaRPr lang="en-US" dirty="0"/>
          </a:p>
        </p:txBody>
      </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3679" r:id="rId1"/>
    <p:sldLayoutId id="2147483661" r:id="rId2"/>
    <p:sldLayoutId id="2147483676" r:id="rId3"/>
    <p:sldLayoutId id="2147483674" r:id="rId4"/>
    <p:sldLayoutId id="2147483677" r:id="rId5"/>
    <p:sldLayoutId id="2147483678" r:id="rId6"/>
    <p:sldLayoutId id="2147483675" r:id="rId7"/>
    <p:sldLayoutId id="2147483663" r:id="rId8"/>
    <p:sldLayoutId id="2147483680" r:id="rId9"/>
    <p:sldLayoutId id="2147483681" r:id="rId10"/>
    <p:sldLayoutId id="2147483682" r:id="rId11"/>
    <p:sldLayoutId id="2147483683" r:id="rId12"/>
    <p:sldLayoutId id="2147483662" r:id="rId13"/>
    <p:sldLayoutId id="2147483684" r:id="rId14"/>
    <p:sldLayoutId id="2147483686" r:id="rId15"/>
    <p:sldLayoutId id="2147483685"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hdr="0" ftr="0" dt="0"/>
  <p:txStyles>
    <p:titleStyle>
      <a:lvl1pPr algn="l" defTabSz="914400" rtl="0" eaLnBrk="1" latinLnBrk="0" hangingPunct="1">
        <a:lnSpc>
          <a:spcPct val="90000"/>
        </a:lnSpc>
        <a:spcBef>
          <a:spcPct val="0"/>
        </a:spcBef>
        <a:buNone/>
        <a:defRPr sz="3200" b="1" i="0" kern="1200">
          <a:solidFill>
            <a:srgbClr val="003768"/>
          </a:solidFill>
          <a:latin typeface="Gill Sans" charset="0"/>
          <a:ea typeface="Gill Sans" charset="0"/>
          <a:cs typeface="Gill Sans" charset="0"/>
        </a:defRPr>
      </a:lvl1pPr>
    </p:titleStyle>
    <p:bodyStyle>
      <a:lvl1pPr marL="228600" indent="-228600" algn="l" defTabSz="914400" rtl="0" eaLnBrk="1" latinLnBrk="0" hangingPunct="1">
        <a:lnSpc>
          <a:spcPct val="90000"/>
        </a:lnSpc>
        <a:spcBef>
          <a:spcPts val="1000"/>
        </a:spcBef>
        <a:spcAft>
          <a:spcPts val="600"/>
        </a:spcAft>
        <a:buClr>
          <a:srgbClr val="D9DA56"/>
        </a:buClr>
        <a:buSzPct val="65000"/>
        <a:buFont typeface=".LucidaGrandeUI" charset="0"/>
        <a:buChar char="►"/>
        <a:defRPr sz="2400" b="0" i="0" kern="1200" baseline="0">
          <a:solidFill>
            <a:schemeClr val="tx1"/>
          </a:solidFill>
          <a:latin typeface="Gill Sans" charset="0"/>
          <a:ea typeface="Gill Sans" charset="0"/>
          <a:cs typeface="Gill Sans" charset="0"/>
        </a:defRPr>
      </a:lvl1pPr>
      <a:lvl2pPr marL="685800" indent="-228600" algn="l" defTabSz="914400" rtl="0" eaLnBrk="1" latinLnBrk="0" hangingPunct="1">
        <a:lnSpc>
          <a:spcPct val="90000"/>
        </a:lnSpc>
        <a:spcBef>
          <a:spcPts val="500"/>
        </a:spcBef>
        <a:spcAft>
          <a:spcPts val="600"/>
        </a:spcAft>
        <a:buClr>
          <a:srgbClr val="D9DA56"/>
        </a:buClr>
        <a:buSzPct val="65000"/>
        <a:buFont typeface=".LucidaGrandeUI" charset="0"/>
        <a:buChar char="►"/>
        <a:defRPr sz="2000" b="0" i="0" kern="1200">
          <a:solidFill>
            <a:schemeClr val="tx1"/>
          </a:solidFill>
          <a:latin typeface="Gill Sans" charset="0"/>
          <a:ea typeface="Gill Sans" charset="0"/>
          <a:cs typeface="Gill Sans" charset="0"/>
        </a:defRPr>
      </a:lvl2pPr>
      <a:lvl3pPr marL="1143000" indent="-228600" algn="l" defTabSz="914400" rtl="0" eaLnBrk="1" latinLnBrk="0" hangingPunct="1">
        <a:lnSpc>
          <a:spcPct val="90000"/>
        </a:lnSpc>
        <a:spcBef>
          <a:spcPts val="500"/>
        </a:spcBef>
        <a:buClr>
          <a:srgbClr val="D9DA56"/>
        </a:buClr>
        <a:buSzPct val="65000"/>
        <a:buFont typeface=".LucidaGrandeUI" charset="0"/>
        <a:buChar char="►"/>
        <a:defRPr sz="1800" b="0" i="0" kern="1200">
          <a:solidFill>
            <a:schemeClr val="tx1"/>
          </a:solidFill>
          <a:latin typeface="Gill Sans" charset="0"/>
          <a:ea typeface="Gill Sans" charset="0"/>
          <a:cs typeface="Gill Sans" charset="0"/>
        </a:defRPr>
      </a:lvl3pPr>
      <a:lvl4pPr marL="1600200" indent="-228600" algn="l" defTabSz="914400" rtl="0" eaLnBrk="1" latinLnBrk="0" hangingPunct="1">
        <a:lnSpc>
          <a:spcPct val="90000"/>
        </a:lnSpc>
        <a:spcBef>
          <a:spcPts val="500"/>
        </a:spcBef>
        <a:buClr>
          <a:srgbClr val="D9DA56"/>
        </a:buClr>
        <a:buSzPct val="65000"/>
        <a:buFont typeface=".LucidaGrandeUI" charset="0"/>
        <a:buChar char="►"/>
        <a:defRPr sz="1600" b="0" i="0" kern="1200">
          <a:solidFill>
            <a:schemeClr val="tx1"/>
          </a:solidFill>
          <a:latin typeface="Gill Sans" charset="0"/>
          <a:ea typeface="Gill Sans" charset="0"/>
          <a:cs typeface="Gill Sans" charset="0"/>
        </a:defRPr>
      </a:lvl4pPr>
      <a:lvl5pPr marL="2057400" indent="-228600" algn="l" defTabSz="914400" rtl="0" eaLnBrk="1" latinLnBrk="0" hangingPunct="1">
        <a:lnSpc>
          <a:spcPct val="90000"/>
        </a:lnSpc>
        <a:spcBef>
          <a:spcPts val="500"/>
        </a:spcBef>
        <a:buClr>
          <a:srgbClr val="0092CF"/>
        </a:buClr>
        <a:buSzPct val="65000"/>
        <a:buFont typeface=".LucidaGrandeUI" charset="0"/>
        <a:buChar char="►"/>
        <a:defRPr sz="1800" b="0" i="0" kern="1200">
          <a:solidFill>
            <a:schemeClr val="tx1"/>
          </a:solidFill>
          <a:latin typeface="Gill Sans" charset="0"/>
          <a:ea typeface="Gill Sans" charset="0"/>
          <a:cs typeface="Gill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www.berylliumsafety.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736" y="3806752"/>
            <a:ext cx="7851770" cy="870098"/>
          </a:xfrm>
        </p:spPr>
        <p:txBody>
          <a:bodyPr>
            <a:normAutofit/>
          </a:bodyPr>
          <a:lstStyle/>
          <a:p>
            <a:br>
              <a:rPr lang="en-US" sz="1600" dirty="0"/>
            </a:br>
            <a:r>
              <a:rPr lang="en-US" sz="1600" dirty="0"/>
              <a:t>Oak </a:t>
            </a:r>
            <a:r>
              <a:rPr lang="en-US" sz="1600" dirty="0" err="1"/>
              <a:t>Ridge,TN</a:t>
            </a:r>
            <a:r>
              <a:rPr lang="en-US" sz="1600" dirty="0"/>
              <a:t> </a:t>
            </a:r>
            <a:br>
              <a:rPr lang="en-US" sz="1600" dirty="0"/>
            </a:br>
            <a:r>
              <a:rPr lang="en-US" sz="1600" dirty="0"/>
              <a:t>October 1-3, 2018</a:t>
            </a:r>
            <a:endParaRPr lang="en-US" sz="1200" b="1" dirty="0"/>
          </a:p>
        </p:txBody>
      </p:sp>
      <p:sp>
        <p:nvSpPr>
          <p:cNvPr id="4" name="Subtitle 3"/>
          <p:cNvSpPr>
            <a:spLocks noGrp="1"/>
          </p:cNvSpPr>
          <p:nvPr>
            <p:ph type="subTitle" idx="1"/>
          </p:nvPr>
        </p:nvSpPr>
        <p:spPr>
          <a:xfrm>
            <a:off x="1115736" y="3022368"/>
            <a:ext cx="7851770" cy="784384"/>
          </a:xfrm>
        </p:spPr>
        <p:txBody>
          <a:bodyPr>
            <a:noAutofit/>
          </a:bodyPr>
          <a:lstStyle/>
          <a:p>
            <a:r>
              <a:rPr lang="en-US" dirty="0">
                <a:solidFill>
                  <a:schemeClr val="tx1"/>
                </a:solidFill>
                <a:latin typeface="Gill Sans"/>
              </a:rPr>
              <a:t>OSHA Be Standard - Materion's web-based Guide to Compliance.</a:t>
            </a:r>
          </a:p>
          <a:p>
            <a:r>
              <a:rPr lang="en-US" sz="1400" dirty="0">
                <a:solidFill>
                  <a:schemeClr val="tx1"/>
                </a:solidFill>
                <a:latin typeface="Gill Sans"/>
              </a:rPr>
              <a:t>Marc Kolanz, VP EH&amp;S</a:t>
            </a:r>
          </a:p>
        </p:txBody>
      </p:sp>
    </p:spTree>
    <p:extLst>
      <p:ext uri="{BB962C8B-B14F-4D97-AF65-F5344CB8AC3E}">
        <p14:creationId xmlns:p14="http://schemas.microsoft.com/office/powerpoint/2010/main" val="105258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33444" y="1159487"/>
            <a:ext cx="8334038" cy="4631713"/>
          </a:xfrm>
        </p:spPr>
        <p:txBody>
          <a:bodyPr>
            <a:normAutofit/>
          </a:bodyPr>
          <a:lstStyle/>
          <a:p>
            <a:pPr>
              <a:lnSpc>
                <a:spcPct val="120000"/>
              </a:lnSpc>
              <a:spcBef>
                <a:spcPts val="600"/>
              </a:spcBef>
            </a:pPr>
            <a:r>
              <a:rPr lang="en-US" dirty="0"/>
              <a:t>GOAL - Develop a “user friendly” web based, interactive guide to determine compliance obligations and provide example procedures, tools, and templates to assist with OSHA 1910.1024 compliance.</a:t>
            </a:r>
          </a:p>
        </p:txBody>
      </p:sp>
      <p:sp>
        <p:nvSpPr>
          <p:cNvPr id="3" name="Title 2"/>
          <p:cNvSpPr>
            <a:spLocks noGrp="1"/>
          </p:cNvSpPr>
          <p:nvPr>
            <p:ph type="title"/>
          </p:nvPr>
        </p:nvSpPr>
        <p:spPr/>
        <p:txBody>
          <a:bodyPr>
            <a:normAutofit/>
          </a:bodyPr>
          <a:lstStyle/>
          <a:p>
            <a:r>
              <a:rPr lang="en-US" sz="3000" dirty="0"/>
              <a:t>Guide for Compliance Website</a:t>
            </a:r>
          </a:p>
        </p:txBody>
      </p:sp>
      <p:sp>
        <p:nvSpPr>
          <p:cNvPr id="5" name="Slide Number Placeholder 4"/>
          <p:cNvSpPr>
            <a:spLocks noGrp="1"/>
          </p:cNvSpPr>
          <p:nvPr>
            <p:ph type="sldNum" sz="quarter" idx="4"/>
          </p:nvPr>
        </p:nvSpPr>
        <p:spPr/>
        <p:txBody>
          <a:bodyPr/>
          <a:lstStyle/>
          <a:p>
            <a:fld id="{FC6C4E9C-FDDF-E748-816D-3D0C1F0E8F26}" type="slidenum">
              <a:rPr lang="en-US" smtClean="0"/>
              <a:pPr/>
              <a:t>2</a:t>
            </a:fld>
            <a:endParaRPr lang="en-US" dirty="0"/>
          </a:p>
        </p:txBody>
      </p:sp>
      <p:pic>
        <p:nvPicPr>
          <p:cNvPr id="6" name="Picture 5"/>
          <p:cNvPicPr>
            <a:picLocks noChangeAspect="1"/>
          </p:cNvPicPr>
          <p:nvPr/>
        </p:nvPicPr>
        <p:blipFill>
          <a:blip r:embed="rId3"/>
          <a:stretch>
            <a:fillRect/>
          </a:stretch>
        </p:blipFill>
        <p:spPr>
          <a:xfrm>
            <a:off x="1613647" y="3197012"/>
            <a:ext cx="6468472" cy="31593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 for Compliance Website</a:t>
            </a:r>
          </a:p>
        </p:txBody>
      </p:sp>
      <p:sp>
        <p:nvSpPr>
          <p:cNvPr id="3" name="Content Placeholder 2"/>
          <p:cNvSpPr>
            <a:spLocks noGrp="1"/>
          </p:cNvSpPr>
          <p:nvPr>
            <p:ph idx="1"/>
          </p:nvPr>
        </p:nvSpPr>
        <p:spPr>
          <a:xfrm>
            <a:off x="433444" y="2214288"/>
            <a:ext cx="4398532" cy="4417165"/>
          </a:xfrm>
        </p:spPr>
        <p:txBody>
          <a:bodyPr>
            <a:normAutofit/>
          </a:bodyPr>
          <a:lstStyle/>
          <a:p>
            <a:pPr lvl="1">
              <a:lnSpc>
                <a:spcPct val="120000"/>
              </a:lnSpc>
              <a:spcBef>
                <a:spcPts val="600"/>
              </a:spcBef>
            </a:pPr>
            <a:r>
              <a:rPr lang="en-US" dirty="0"/>
              <a:t>Scope</a:t>
            </a:r>
          </a:p>
          <a:p>
            <a:pPr lvl="1">
              <a:lnSpc>
                <a:spcPct val="120000"/>
              </a:lnSpc>
              <a:spcBef>
                <a:spcPts val="600"/>
              </a:spcBef>
            </a:pPr>
            <a:r>
              <a:rPr lang="en-US" dirty="0"/>
              <a:t>Permissible Exposure Limits</a:t>
            </a:r>
          </a:p>
          <a:p>
            <a:pPr lvl="1">
              <a:lnSpc>
                <a:spcPct val="120000"/>
              </a:lnSpc>
              <a:spcBef>
                <a:spcPts val="600"/>
              </a:spcBef>
            </a:pPr>
            <a:r>
              <a:rPr lang="en-US" dirty="0"/>
              <a:t>Exposure Monitoring</a:t>
            </a:r>
          </a:p>
          <a:p>
            <a:pPr lvl="1">
              <a:lnSpc>
                <a:spcPct val="120000"/>
              </a:lnSpc>
              <a:spcBef>
                <a:spcPts val="600"/>
              </a:spcBef>
            </a:pPr>
            <a:r>
              <a:rPr lang="en-US" dirty="0"/>
              <a:t>Beryllium Work and Regulated Areas</a:t>
            </a:r>
          </a:p>
          <a:p>
            <a:pPr lvl="1">
              <a:lnSpc>
                <a:spcPct val="120000"/>
              </a:lnSpc>
              <a:spcBef>
                <a:spcPts val="600"/>
              </a:spcBef>
            </a:pPr>
            <a:r>
              <a:rPr lang="en-US" dirty="0"/>
              <a:t>Methods of Compliance</a:t>
            </a:r>
          </a:p>
          <a:p>
            <a:pPr lvl="2">
              <a:lnSpc>
                <a:spcPct val="120000"/>
              </a:lnSpc>
              <a:spcBef>
                <a:spcPts val="600"/>
              </a:spcBef>
              <a:buClrTx/>
            </a:pPr>
            <a:r>
              <a:rPr lang="en-US" dirty="0"/>
              <a:t>Written Exposure Control Plan</a:t>
            </a:r>
          </a:p>
          <a:p>
            <a:pPr lvl="2">
              <a:lnSpc>
                <a:spcPct val="120000"/>
              </a:lnSpc>
              <a:spcBef>
                <a:spcPts val="600"/>
              </a:spcBef>
              <a:buClrTx/>
            </a:pPr>
            <a:r>
              <a:rPr lang="en-US" dirty="0"/>
              <a:t>Engineering and Work Practice Controls</a:t>
            </a:r>
          </a:p>
          <a:p>
            <a:pPr lvl="1">
              <a:buNone/>
            </a:pPr>
            <a:endParaRPr lang="en-US" dirty="0"/>
          </a:p>
        </p:txBody>
      </p:sp>
      <p:sp>
        <p:nvSpPr>
          <p:cNvPr id="5" name="Slide Number Placeholder 4"/>
          <p:cNvSpPr>
            <a:spLocks noGrp="1"/>
          </p:cNvSpPr>
          <p:nvPr>
            <p:ph type="sldNum" sz="quarter" idx="4"/>
          </p:nvPr>
        </p:nvSpPr>
        <p:spPr/>
        <p:txBody>
          <a:bodyPr/>
          <a:lstStyle/>
          <a:p>
            <a:fld id="{FC6C4E9C-FDDF-E748-816D-3D0C1F0E8F26}" type="slidenum">
              <a:rPr lang="en-US" smtClean="0"/>
              <a:pPr/>
              <a:t>3</a:t>
            </a:fld>
            <a:endParaRPr lang="en-US" dirty="0"/>
          </a:p>
        </p:txBody>
      </p:sp>
      <p:sp>
        <p:nvSpPr>
          <p:cNvPr id="6" name="Content Placeholder 2"/>
          <p:cNvSpPr txBox="1">
            <a:spLocks/>
          </p:cNvSpPr>
          <p:nvPr/>
        </p:nvSpPr>
        <p:spPr>
          <a:xfrm>
            <a:off x="4284364" y="2214288"/>
            <a:ext cx="4202090" cy="4377690"/>
          </a:xfrm>
          <a:prstGeom prst="rect">
            <a:avLst/>
          </a:prstGeom>
        </p:spPr>
        <p:txBody>
          <a:bodyPr vert="horz" lIns="91440" tIns="45720" rIns="91440" bIns="45720" rtlCol="0">
            <a:normAutofit lnSpcReduction="10000"/>
          </a:bodyPr>
          <a:lstStyle/>
          <a:p>
            <a:pPr marL="685800" lvl="1" indent="-228600">
              <a:lnSpc>
                <a:spcPct val="120000"/>
              </a:lnSpc>
              <a:spcBef>
                <a:spcPts val="600"/>
              </a:spcBef>
              <a:spcAft>
                <a:spcPts val="600"/>
              </a:spcAft>
              <a:buClr>
                <a:srgbClr val="D9DA56"/>
              </a:buClr>
              <a:buSzPct val="65000"/>
              <a:buFont typeface=".LucidaGrandeUI" charset="0"/>
              <a:buChar char="►"/>
              <a:defRPr/>
            </a:pPr>
            <a:r>
              <a:rPr lang="en-US" sz="2000" dirty="0">
                <a:latin typeface="Gill Sans" charset="0"/>
                <a:ea typeface="Gill Sans" charset="0"/>
                <a:cs typeface="Gill Sans" charset="0"/>
              </a:rPr>
              <a:t>Respiratory Protection</a:t>
            </a:r>
          </a:p>
          <a:p>
            <a:pPr marL="685800" lvl="1" indent="-228600">
              <a:lnSpc>
                <a:spcPct val="120000"/>
              </a:lnSpc>
              <a:spcBef>
                <a:spcPts val="600"/>
              </a:spcBef>
              <a:spcAft>
                <a:spcPts val="600"/>
              </a:spcAft>
              <a:buClr>
                <a:srgbClr val="D9DA56"/>
              </a:buClr>
              <a:buSzPct val="65000"/>
              <a:buFont typeface=".LucidaGrandeUI" charset="0"/>
              <a:buChar char="►"/>
              <a:defRPr/>
            </a:pPr>
            <a:r>
              <a:rPr lang="en-US" sz="2000" dirty="0">
                <a:latin typeface="Gill Sans" charset="0"/>
                <a:ea typeface="Gill Sans" charset="0"/>
                <a:cs typeface="Gill Sans" charset="0"/>
              </a:rPr>
              <a:t>Protective Clothing and Equipment</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rPr>
              <a:t>Hygiene Areas and Practices</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rPr>
              <a:t>Housekeeping</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rPr>
              <a:t>Medical Surveillance</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rPr>
              <a:t>Medical Removal</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rPr>
              <a:t>Communication of</a:t>
            </a:r>
            <a:r>
              <a:rPr kumimoji="0" lang="en-US" sz="2000" b="0" i="0" u="none" strike="noStrike" kern="1200" cap="none" spc="0" normalizeH="0" noProof="0" dirty="0">
                <a:ln>
                  <a:noFill/>
                </a:ln>
                <a:solidFill>
                  <a:schemeClr val="tx1"/>
                </a:solidFill>
                <a:effectLst/>
                <a:uLnTx/>
                <a:uFillTx/>
                <a:latin typeface="Gill Sans" charset="0"/>
                <a:ea typeface="Gill Sans" charset="0"/>
                <a:cs typeface="Gill Sans" charset="0"/>
              </a:rPr>
              <a:t> Hazards</a:t>
            </a:r>
          </a:p>
          <a:p>
            <a:pPr marL="685800" marR="0" lvl="1" indent="-228600" algn="l" defTabSz="914400" rtl="0" eaLnBrk="1" fontAlgn="auto" latinLnBrk="0" hangingPunct="1">
              <a:lnSpc>
                <a:spcPct val="120000"/>
              </a:lnSpc>
              <a:spcBef>
                <a:spcPts val="600"/>
              </a:spcBef>
              <a:spcAft>
                <a:spcPts val="600"/>
              </a:spcAft>
              <a:buClr>
                <a:srgbClr val="D9DA56"/>
              </a:buClr>
              <a:buSzPct val="65000"/>
              <a:buFont typeface=".LucidaGrandeUI" charset="0"/>
              <a:buChar char="►"/>
              <a:tabLst/>
              <a:defRPr/>
            </a:pPr>
            <a:r>
              <a:rPr lang="en-US" sz="2000" baseline="0" dirty="0">
                <a:latin typeface="Gill Sans" charset="0"/>
                <a:ea typeface="Gill Sans" charset="0"/>
                <a:cs typeface="Gill Sans" charset="0"/>
              </a:rPr>
              <a:t>Recordkeeping</a:t>
            </a:r>
            <a:endPar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endParaRPr>
          </a:p>
          <a:p>
            <a:pPr marL="685800" marR="0" lvl="1" indent="-228600" algn="l" defTabSz="914400" rtl="0" eaLnBrk="1" fontAlgn="auto" latinLnBrk="0" hangingPunct="1">
              <a:lnSpc>
                <a:spcPct val="90000"/>
              </a:lnSpc>
              <a:spcBef>
                <a:spcPts val="500"/>
              </a:spcBef>
              <a:spcAft>
                <a:spcPts val="600"/>
              </a:spcAft>
              <a:buClr>
                <a:srgbClr val="D9DA56"/>
              </a:buClr>
              <a:buSzPct val="65000"/>
              <a:buFont typeface=".LucidaGrandeUI" charset="0"/>
              <a:buNone/>
              <a:tabLst/>
              <a:defRPr/>
            </a:pPr>
            <a:endPar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endParaRPr>
          </a:p>
        </p:txBody>
      </p:sp>
      <p:sp>
        <p:nvSpPr>
          <p:cNvPr id="7" name="Content Placeholder 2"/>
          <p:cNvSpPr txBox="1">
            <a:spLocks/>
          </p:cNvSpPr>
          <p:nvPr/>
        </p:nvSpPr>
        <p:spPr>
          <a:xfrm>
            <a:off x="392096" y="1110413"/>
            <a:ext cx="8360266" cy="974378"/>
          </a:xfrm>
          <a:prstGeom prst="rect">
            <a:avLst/>
          </a:prstGeom>
        </p:spPr>
        <p:txBody>
          <a:bodyPr vert="horz" lIns="91440" tIns="45720" rIns="91440" bIns="45720" rtlCol="0">
            <a:normAutofit lnSpcReduction="10000"/>
          </a:bodyPr>
          <a:lstStyle/>
          <a:p>
            <a:pPr marR="0" lvl="0" algn="l" defTabSz="914400" rtl="0" eaLnBrk="1" fontAlgn="auto" latinLnBrk="0" hangingPunct="1">
              <a:lnSpc>
                <a:spcPct val="120000"/>
              </a:lnSpc>
              <a:spcBef>
                <a:spcPts val="600"/>
              </a:spcBef>
              <a:spcAft>
                <a:spcPts val="600"/>
              </a:spcAft>
              <a:buClr>
                <a:srgbClr val="D9DA56"/>
              </a:buClr>
              <a:buSzPct val="65000"/>
              <a:tabLst/>
              <a:defRPr/>
            </a:pPr>
            <a:r>
              <a:rPr kumimoji="0" lang="en-US" sz="2400" b="0" i="0" u="none" strike="noStrike" kern="1200" cap="none" spc="0" normalizeH="0" baseline="0" noProof="0" dirty="0">
                <a:ln>
                  <a:noFill/>
                </a:ln>
                <a:solidFill>
                  <a:schemeClr val="tx1"/>
                </a:solidFill>
                <a:effectLst/>
                <a:uLnTx/>
                <a:uFillTx/>
                <a:latin typeface="Gill Sans" charset="0"/>
                <a:ea typeface="Gill Sans" charset="0"/>
                <a:cs typeface="Gill Sans" charset="0"/>
              </a:rPr>
              <a:t>Interactive</a:t>
            </a:r>
            <a:r>
              <a:rPr kumimoji="0" lang="en-US" sz="2400" b="0" i="0" u="none" strike="noStrike" kern="1200" cap="none" spc="0" normalizeH="0" noProof="0" dirty="0">
                <a:ln>
                  <a:noFill/>
                </a:ln>
                <a:solidFill>
                  <a:schemeClr val="tx1"/>
                </a:solidFill>
                <a:effectLst/>
                <a:uLnTx/>
                <a:uFillTx/>
                <a:latin typeface="Gill Sans" charset="0"/>
                <a:ea typeface="Gill Sans" charset="0"/>
                <a:cs typeface="Gill Sans" charset="0"/>
              </a:rPr>
              <a:t> Q&amp;A  that walks users through the OSHA Beryllium </a:t>
            </a:r>
            <a:r>
              <a:rPr kumimoji="0" lang="en-US" sz="2400" b="0" i="0" u="none" strike="noStrike" kern="1200" cap="none" spc="0" normalizeH="0" baseline="0" noProof="0" dirty="0">
                <a:ln>
                  <a:noFill/>
                </a:ln>
                <a:solidFill>
                  <a:schemeClr val="tx1"/>
                </a:solidFill>
                <a:effectLst/>
                <a:uLnTx/>
                <a:uFillTx/>
                <a:latin typeface="Gill Sans" charset="0"/>
                <a:ea typeface="Gill Sans" charset="0"/>
                <a:cs typeface="Gill Sans" charset="0"/>
              </a:rPr>
              <a:t>Standard,</a:t>
            </a:r>
            <a:r>
              <a:rPr kumimoji="0" lang="en-US" sz="2400" b="0" i="0" u="none" strike="noStrike" kern="1200" cap="none" spc="0" normalizeH="0" noProof="0" dirty="0">
                <a:ln>
                  <a:noFill/>
                </a:ln>
                <a:solidFill>
                  <a:schemeClr val="tx1"/>
                </a:solidFill>
                <a:effectLst/>
                <a:uLnTx/>
                <a:uFillTx/>
                <a:latin typeface="Gill Sans" charset="0"/>
                <a:ea typeface="Gill Sans" charset="0"/>
                <a:cs typeface="Gill Sans" charset="0"/>
              </a:rPr>
              <a:t> as proposed by the </a:t>
            </a:r>
            <a:r>
              <a:rPr kumimoji="0" lang="en-US" sz="2400" b="0" i="0" u="sng" strike="noStrike" kern="1200" cap="none" spc="0" normalizeH="0" noProof="0" dirty="0">
                <a:ln>
                  <a:noFill/>
                </a:ln>
                <a:solidFill>
                  <a:schemeClr val="tx1"/>
                </a:solidFill>
                <a:effectLst/>
                <a:uLnTx/>
                <a:uFillTx/>
                <a:latin typeface="Gill Sans" charset="0"/>
                <a:ea typeface="Gill Sans" charset="0"/>
                <a:cs typeface="Gill Sans" charset="0"/>
              </a:rPr>
              <a:t>Settlement Agreement</a:t>
            </a:r>
            <a:r>
              <a:rPr kumimoji="0" lang="en-US" sz="2400" b="0" i="0" u="none" strike="noStrike" kern="1200" cap="none" spc="0" normalizeH="0" baseline="0" noProof="0" dirty="0">
                <a:ln>
                  <a:noFill/>
                </a:ln>
                <a:solidFill>
                  <a:schemeClr val="tx1"/>
                </a:solidFill>
                <a:effectLst/>
                <a:uLnTx/>
                <a:uFillTx/>
                <a:latin typeface="Gill Sans" charset="0"/>
                <a:ea typeface="Gill Sans" charset="0"/>
                <a:cs typeface="Gill Sans" charset="0"/>
              </a:rPr>
              <a:t>:</a:t>
            </a:r>
          </a:p>
          <a:p>
            <a:pPr marL="685800" marR="0" lvl="1" indent="-228600" algn="l" defTabSz="914400" rtl="0" eaLnBrk="1" fontAlgn="auto" latinLnBrk="0" hangingPunct="1">
              <a:lnSpc>
                <a:spcPct val="90000"/>
              </a:lnSpc>
              <a:spcBef>
                <a:spcPts val="500"/>
              </a:spcBef>
              <a:spcAft>
                <a:spcPts val="600"/>
              </a:spcAft>
              <a:buClr>
                <a:srgbClr val="D9DA56"/>
              </a:buClr>
              <a:buSzPct val="65000"/>
              <a:buFont typeface=".LucidaGrandeUI" charset="0"/>
              <a:buNone/>
              <a:tabLst/>
              <a:defRPr/>
            </a:pPr>
            <a:endParaRPr kumimoji="0" lang="en-US" sz="2000" b="0" i="0" u="none" strike="noStrike" kern="1200" cap="none" spc="0" normalizeH="0" baseline="0" noProof="0" dirty="0">
              <a:ln>
                <a:noFill/>
              </a:ln>
              <a:solidFill>
                <a:schemeClr val="tx1"/>
              </a:solidFill>
              <a:effectLst/>
              <a:uLnTx/>
              <a:uFillTx/>
              <a:latin typeface="Gill Sans" charset="0"/>
              <a:ea typeface="Gill Sans" charset="0"/>
              <a:cs typeface="Gill Sans" charset="0"/>
            </a:endParaRPr>
          </a:p>
        </p:txBody>
      </p:sp>
    </p:spTree>
    <p:extLst>
      <p:ext uri="{BB962C8B-B14F-4D97-AF65-F5344CB8AC3E}">
        <p14:creationId xmlns:p14="http://schemas.microsoft.com/office/powerpoint/2010/main" val="118379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44" y="320212"/>
            <a:ext cx="7886700" cy="755553"/>
          </a:xfrm>
        </p:spPr>
        <p:txBody>
          <a:bodyPr/>
          <a:lstStyle/>
          <a:p>
            <a:r>
              <a:rPr lang="en-US" dirty="0"/>
              <a:t>Guide for Compliance Website</a:t>
            </a:r>
          </a:p>
        </p:txBody>
      </p:sp>
      <p:sp>
        <p:nvSpPr>
          <p:cNvPr id="5" name="Slide Number Placeholder 4"/>
          <p:cNvSpPr>
            <a:spLocks noGrp="1"/>
          </p:cNvSpPr>
          <p:nvPr>
            <p:ph type="sldNum" sz="quarter" idx="4"/>
          </p:nvPr>
        </p:nvSpPr>
        <p:spPr>
          <a:xfrm>
            <a:off x="8883984" y="6356350"/>
            <a:ext cx="531816" cy="365125"/>
          </a:xfrm>
        </p:spPr>
        <p:txBody>
          <a:bodyPr/>
          <a:lstStyle/>
          <a:p>
            <a:fld id="{FC6C4E9C-FDDF-E748-816D-3D0C1F0E8F26}" type="slidenum">
              <a:rPr lang="en-US" smtClean="0"/>
              <a:pPr/>
              <a:t>4</a:t>
            </a:fld>
            <a:endParaRPr lang="en-US" dirty="0"/>
          </a:p>
        </p:txBody>
      </p:sp>
      <p:pic>
        <p:nvPicPr>
          <p:cNvPr id="3" name="Picture 2"/>
          <p:cNvPicPr>
            <a:picLocks noChangeAspect="1"/>
          </p:cNvPicPr>
          <p:nvPr/>
        </p:nvPicPr>
        <p:blipFill>
          <a:blip r:embed="rId3"/>
          <a:stretch>
            <a:fillRect/>
          </a:stretch>
        </p:blipFill>
        <p:spPr>
          <a:xfrm>
            <a:off x="3145549" y="1003300"/>
            <a:ext cx="3257550" cy="5353050"/>
          </a:xfrm>
          <a:prstGeom prst="rect">
            <a:avLst/>
          </a:prstGeom>
        </p:spPr>
      </p:pic>
      <p:grpSp>
        <p:nvGrpSpPr>
          <p:cNvPr id="15" name="Group 14"/>
          <p:cNvGrpSpPr/>
          <p:nvPr/>
        </p:nvGrpSpPr>
        <p:grpSpPr>
          <a:xfrm>
            <a:off x="621648" y="2805953"/>
            <a:ext cx="2523901" cy="2008093"/>
            <a:chOff x="621648" y="2805953"/>
            <a:chExt cx="2523901" cy="2008093"/>
          </a:xfrm>
        </p:grpSpPr>
        <p:sp>
          <p:nvSpPr>
            <p:cNvPr id="7" name="TextBox 6"/>
            <p:cNvSpPr txBox="1"/>
            <p:nvPr/>
          </p:nvSpPr>
          <p:spPr>
            <a:xfrm>
              <a:off x="2405624" y="3585882"/>
              <a:ext cx="184731" cy="369332"/>
            </a:xfrm>
            <a:prstGeom prst="rect">
              <a:avLst/>
            </a:prstGeom>
            <a:noFill/>
          </p:spPr>
          <p:txBody>
            <a:bodyPr wrap="none" rtlCol="0">
              <a:spAutoFit/>
            </a:bodyPr>
            <a:lstStyle/>
            <a:p>
              <a:endParaRPr lang="en-US" dirty="0"/>
            </a:p>
          </p:txBody>
        </p:sp>
        <p:sp>
          <p:nvSpPr>
            <p:cNvPr id="10" name="Left Brace 9"/>
            <p:cNvSpPr/>
            <p:nvPr/>
          </p:nvSpPr>
          <p:spPr>
            <a:xfrm>
              <a:off x="2590355" y="2805953"/>
              <a:ext cx="555194" cy="2008093"/>
            </a:xfrm>
            <a:prstGeom prst="leftBrace">
              <a:avLst>
                <a:gd name="adj1" fmla="val 34596"/>
                <a:gd name="adj2" fmla="val 53463"/>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ounded Rectangle 10"/>
            <p:cNvSpPr/>
            <p:nvPr/>
          </p:nvSpPr>
          <p:spPr>
            <a:xfrm>
              <a:off x="621648" y="3478306"/>
              <a:ext cx="1783976" cy="7351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Must do this first… </a:t>
              </a:r>
            </a:p>
          </p:txBody>
        </p:sp>
      </p:grpSp>
      <p:grpSp>
        <p:nvGrpSpPr>
          <p:cNvPr id="16" name="Group 15"/>
          <p:cNvGrpSpPr/>
          <p:nvPr/>
        </p:nvGrpSpPr>
        <p:grpSpPr>
          <a:xfrm>
            <a:off x="5620423" y="4984375"/>
            <a:ext cx="2699721" cy="1255060"/>
            <a:chOff x="5620423" y="4984375"/>
            <a:chExt cx="2699721" cy="1255060"/>
          </a:xfrm>
        </p:grpSpPr>
        <p:sp>
          <p:nvSpPr>
            <p:cNvPr id="12" name="Rounded Rectangle 11"/>
            <p:cNvSpPr/>
            <p:nvPr/>
          </p:nvSpPr>
          <p:spPr>
            <a:xfrm>
              <a:off x="6403099" y="5065059"/>
              <a:ext cx="1917045" cy="10309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 determine your compliance track.</a:t>
              </a:r>
            </a:p>
          </p:txBody>
        </p:sp>
        <p:sp>
          <p:nvSpPr>
            <p:cNvPr id="13" name="Left Brace 12"/>
            <p:cNvSpPr/>
            <p:nvPr/>
          </p:nvSpPr>
          <p:spPr>
            <a:xfrm rot="10800000">
              <a:off x="5620423" y="4984375"/>
              <a:ext cx="555195" cy="1255060"/>
            </a:xfrm>
            <a:prstGeom prst="leftBrace">
              <a:avLst>
                <a:gd name="adj1" fmla="val 34596"/>
                <a:gd name="adj2" fmla="val 53463"/>
              </a:avLst>
            </a:prstGeom>
            <a:ln w="317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4" name="Rounded Rectangle 13"/>
          <p:cNvSpPr/>
          <p:nvPr/>
        </p:nvSpPr>
        <p:spPr>
          <a:xfrm>
            <a:off x="617168" y="1651285"/>
            <a:ext cx="1788456" cy="67057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 Navigation Sections</a:t>
            </a:r>
          </a:p>
        </p:txBody>
      </p:sp>
    </p:spTree>
    <p:extLst>
      <p:ext uri="{BB962C8B-B14F-4D97-AF65-F5344CB8AC3E}">
        <p14:creationId xmlns:p14="http://schemas.microsoft.com/office/powerpoint/2010/main" val="127858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&amp; Applicability</a:t>
            </a:r>
          </a:p>
        </p:txBody>
      </p:sp>
      <p:sp>
        <p:nvSpPr>
          <p:cNvPr id="3" name="Content Placeholder 2"/>
          <p:cNvSpPr>
            <a:spLocks noGrp="1"/>
          </p:cNvSpPr>
          <p:nvPr>
            <p:ph idx="1"/>
          </p:nvPr>
        </p:nvSpPr>
        <p:spPr>
          <a:xfrm>
            <a:off x="1945341" y="2884890"/>
            <a:ext cx="6902824" cy="3742218"/>
          </a:xfrm>
        </p:spPr>
        <p:txBody>
          <a:bodyPr>
            <a:normAutofit/>
          </a:bodyPr>
          <a:lstStyle/>
          <a:p>
            <a:pPr marL="914400" lvl="1" indent="-457200">
              <a:lnSpc>
                <a:spcPct val="120000"/>
              </a:lnSpc>
              <a:spcBef>
                <a:spcPts val="600"/>
              </a:spcBef>
              <a:buClrTx/>
              <a:buSzPct val="80000"/>
              <a:buFont typeface="+mj-lt"/>
              <a:buAutoNum type="arabicPeriod"/>
            </a:pPr>
            <a:r>
              <a:rPr lang="en-US" sz="2400" dirty="0"/>
              <a:t>Outside Scope, or</a:t>
            </a:r>
          </a:p>
          <a:p>
            <a:pPr marL="914400" lvl="1" indent="-457200">
              <a:lnSpc>
                <a:spcPct val="120000"/>
              </a:lnSpc>
              <a:spcBef>
                <a:spcPts val="600"/>
              </a:spcBef>
              <a:buClrTx/>
              <a:buSzPct val="80000"/>
              <a:buFont typeface="+mj-lt"/>
              <a:buAutoNum type="arabicPeriod"/>
            </a:pPr>
            <a:r>
              <a:rPr lang="en-US" sz="2400" dirty="0"/>
              <a:t>Within Scope – 1 of 3 compliance tracks: </a:t>
            </a:r>
          </a:p>
          <a:p>
            <a:pPr marL="1371600" lvl="2" indent="-457200">
              <a:lnSpc>
                <a:spcPct val="120000"/>
              </a:lnSpc>
              <a:spcBef>
                <a:spcPts val="600"/>
              </a:spcBef>
              <a:buClrTx/>
              <a:buSzPct val="80000"/>
              <a:buFont typeface="+mj-lt"/>
              <a:buAutoNum type="alphaLcParenR"/>
            </a:pPr>
            <a:r>
              <a:rPr lang="en-US" sz="2000" dirty="0"/>
              <a:t>Beryllium Processing Provisions </a:t>
            </a:r>
          </a:p>
          <a:p>
            <a:pPr marL="1371600" lvl="2" indent="-457200">
              <a:lnSpc>
                <a:spcPct val="120000"/>
              </a:lnSpc>
              <a:spcBef>
                <a:spcPts val="600"/>
              </a:spcBef>
              <a:buClrTx/>
              <a:buSzPct val="80000"/>
              <a:buFont typeface="+mj-lt"/>
              <a:buAutoNum type="alphaLcParenR"/>
            </a:pPr>
            <a:r>
              <a:rPr lang="en-US" sz="2000" dirty="0"/>
              <a:t>Beryllium Work Area </a:t>
            </a:r>
          </a:p>
          <a:p>
            <a:pPr marL="1371600" lvl="2" indent="-457200">
              <a:lnSpc>
                <a:spcPct val="120000"/>
              </a:lnSpc>
              <a:spcBef>
                <a:spcPts val="600"/>
              </a:spcBef>
              <a:buClrTx/>
              <a:buSzPct val="80000"/>
              <a:buFont typeface="+mj-lt"/>
              <a:buAutoNum type="alphaLcParenR"/>
            </a:pPr>
            <a:r>
              <a:rPr lang="en-US" sz="2000" dirty="0"/>
              <a:t>Regulated Area</a:t>
            </a:r>
          </a:p>
        </p:txBody>
      </p:sp>
      <p:sp>
        <p:nvSpPr>
          <p:cNvPr id="5" name="Slide Number Placeholder 4"/>
          <p:cNvSpPr>
            <a:spLocks noGrp="1"/>
          </p:cNvSpPr>
          <p:nvPr>
            <p:ph type="sldNum" sz="quarter" idx="4"/>
          </p:nvPr>
        </p:nvSpPr>
        <p:spPr/>
        <p:txBody>
          <a:bodyPr/>
          <a:lstStyle/>
          <a:p>
            <a:fld id="{FC6C4E9C-FDDF-E748-816D-3D0C1F0E8F26}" type="slidenum">
              <a:rPr lang="en-US" smtClean="0"/>
              <a:pPr/>
              <a:t>5</a:t>
            </a:fld>
            <a:endParaRPr lang="en-US" dirty="0"/>
          </a:p>
        </p:txBody>
      </p:sp>
      <p:pic>
        <p:nvPicPr>
          <p:cNvPr id="4" name="Picture 3"/>
          <p:cNvPicPr>
            <a:picLocks noChangeAspect="1"/>
          </p:cNvPicPr>
          <p:nvPr/>
        </p:nvPicPr>
        <p:blipFill>
          <a:blip r:embed="rId3"/>
          <a:stretch>
            <a:fillRect/>
          </a:stretch>
        </p:blipFill>
        <p:spPr>
          <a:xfrm>
            <a:off x="0" y="968749"/>
            <a:ext cx="9144000" cy="1836643"/>
          </a:xfrm>
          <a:prstGeom prst="rect">
            <a:avLst/>
          </a:prstGeom>
        </p:spPr>
      </p:pic>
      <p:sp>
        <p:nvSpPr>
          <p:cNvPr id="6" name="Rounded Rectangle 5"/>
          <p:cNvSpPr/>
          <p:nvPr/>
        </p:nvSpPr>
        <p:spPr>
          <a:xfrm>
            <a:off x="433444" y="3447481"/>
            <a:ext cx="1866336" cy="484094"/>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“EASY” part: </a:t>
            </a:r>
          </a:p>
        </p:txBody>
      </p:sp>
    </p:spTree>
    <p:extLst>
      <p:ext uri="{BB962C8B-B14F-4D97-AF65-F5344CB8AC3E}">
        <p14:creationId xmlns:p14="http://schemas.microsoft.com/office/powerpoint/2010/main" val="118901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&amp; Applicability</a:t>
            </a:r>
          </a:p>
        </p:txBody>
      </p:sp>
      <p:sp>
        <p:nvSpPr>
          <p:cNvPr id="3" name="Content Placeholder 2"/>
          <p:cNvSpPr>
            <a:spLocks noGrp="1"/>
          </p:cNvSpPr>
          <p:nvPr>
            <p:ph idx="1"/>
          </p:nvPr>
        </p:nvSpPr>
        <p:spPr>
          <a:xfrm>
            <a:off x="638171" y="2905659"/>
            <a:ext cx="7681973" cy="3742218"/>
          </a:xfrm>
        </p:spPr>
        <p:txBody>
          <a:bodyPr>
            <a:normAutofit fontScale="92500"/>
          </a:bodyPr>
          <a:lstStyle/>
          <a:p>
            <a:pPr marL="914400" lvl="1" indent="-457200">
              <a:lnSpc>
                <a:spcPct val="120000"/>
              </a:lnSpc>
              <a:spcBef>
                <a:spcPts val="600"/>
              </a:spcBef>
              <a:buClrTx/>
              <a:buSzPct val="80000"/>
              <a:buFont typeface="+mj-lt"/>
              <a:buAutoNum type="arabicPeriod"/>
            </a:pPr>
            <a:r>
              <a:rPr lang="en-US" sz="3000" dirty="0"/>
              <a:t>The 3 compliance tracks:</a:t>
            </a:r>
            <a:r>
              <a:rPr lang="en-US" sz="2400" dirty="0"/>
              <a:t> </a:t>
            </a:r>
          </a:p>
          <a:p>
            <a:pPr marL="1371600" lvl="2" indent="-457200">
              <a:lnSpc>
                <a:spcPct val="120000"/>
              </a:lnSpc>
              <a:spcBef>
                <a:spcPts val="600"/>
              </a:spcBef>
              <a:buClrTx/>
              <a:buSzPct val="80000"/>
              <a:buFont typeface="+mj-lt"/>
              <a:buAutoNum type="alphaLcParenR"/>
            </a:pPr>
            <a:r>
              <a:rPr lang="en-US" sz="2400" dirty="0"/>
              <a:t>Beryllium Processing Provisions - processes not listed in Appendix A - Table A.1 </a:t>
            </a:r>
            <a:r>
              <a:rPr lang="en-US" sz="2400" b="1" u="sng" dirty="0"/>
              <a:t>and</a:t>
            </a:r>
            <a:r>
              <a:rPr lang="en-US" sz="2400" dirty="0"/>
              <a:t> exposures are at or below the Action Level</a:t>
            </a:r>
          </a:p>
          <a:p>
            <a:pPr marL="1371600" lvl="2" indent="-457200">
              <a:lnSpc>
                <a:spcPct val="120000"/>
              </a:lnSpc>
              <a:spcBef>
                <a:spcPts val="600"/>
              </a:spcBef>
              <a:buClrTx/>
              <a:buSzPct val="80000"/>
              <a:buFont typeface="+mj-lt"/>
              <a:buAutoNum type="alphaLcParenR"/>
            </a:pPr>
            <a:r>
              <a:rPr lang="en-US" sz="2400" dirty="0"/>
              <a:t>Beryllium Work Area - processes listed in Table A.1 </a:t>
            </a:r>
            <a:r>
              <a:rPr lang="en-US" sz="2400" b="1" u="sng" dirty="0"/>
              <a:t>or</a:t>
            </a:r>
            <a:r>
              <a:rPr lang="en-US" sz="2400" dirty="0"/>
              <a:t> exposures are greater than the Action Level</a:t>
            </a:r>
          </a:p>
          <a:p>
            <a:pPr marL="1371600" lvl="2" indent="-457200">
              <a:lnSpc>
                <a:spcPct val="120000"/>
              </a:lnSpc>
              <a:spcBef>
                <a:spcPts val="600"/>
              </a:spcBef>
              <a:buClrTx/>
              <a:buSzPct val="80000"/>
              <a:buFont typeface="+mj-lt"/>
              <a:buAutoNum type="alphaLcParenR"/>
            </a:pPr>
            <a:r>
              <a:rPr lang="en-US" sz="2400" dirty="0"/>
              <a:t>Regulated Area - exposures are greater than the PEL or STEL</a:t>
            </a:r>
          </a:p>
          <a:p>
            <a:pPr marL="914400" lvl="1" indent="-457200">
              <a:buFont typeface="+mj-lt"/>
              <a:buAutoNum type="alphaLcParenR"/>
            </a:pPr>
            <a:endParaRPr lang="en-US" dirty="0"/>
          </a:p>
        </p:txBody>
      </p:sp>
      <p:sp>
        <p:nvSpPr>
          <p:cNvPr id="5" name="Slide Number Placeholder 4"/>
          <p:cNvSpPr>
            <a:spLocks noGrp="1"/>
          </p:cNvSpPr>
          <p:nvPr>
            <p:ph type="sldNum" sz="quarter" idx="4"/>
          </p:nvPr>
        </p:nvSpPr>
        <p:spPr/>
        <p:txBody>
          <a:bodyPr/>
          <a:lstStyle/>
          <a:p>
            <a:fld id="{FC6C4E9C-FDDF-E748-816D-3D0C1F0E8F26}" type="slidenum">
              <a:rPr lang="en-US" smtClean="0"/>
              <a:pPr/>
              <a:t>6</a:t>
            </a:fld>
            <a:endParaRPr lang="en-US" dirty="0"/>
          </a:p>
        </p:txBody>
      </p:sp>
      <p:pic>
        <p:nvPicPr>
          <p:cNvPr id="4" name="Picture 3"/>
          <p:cNvPicPr>
            <a:picLocks noChangeAspect="1"/>
          </p:cNvPicPr>
          <p:nvPr/>
        </p:nvPicPr>
        <p:blipFill>
          <a:blip r:embed="rId3"/>
          <a:stretch>
            <a:fillRect/>
          </a:stretch>
        </p:blipFill>
        <p:spPr>
          <a:xfrm>
            <a:off x="0" y="968749"/>
            <a:ext cx="9144000" cy="1836643"/>
          </a:xfrm>
          <a:prstGeom prst="rect">
            <a:avLst/>
          </a:prstGeom>
        </p:spPr>
      </p:pic>
    </p:spTree>
    <p:extLst>
      <p:ext uri="{BB962C8B-B14F-4D97-AF65-F5344CB8AC3E}">
        <p14:creationId xmlns:p14="http://schemas.microsoft.com/office/powerpoint/2010/main" val="56786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FC6C4E9C-FDDF-E748-816D-3D0C1F0E8F26}" type="slidenum">
              <a:rPr lang="en-US" smtClean="0"/>
              <a:pPr/>
              <a:t>7</a:t>
            </a:fld>
            <a:endParaRPr lang="en-US" dirty="0"/>
          </a:p>
        </p:txBody>
      </p:sp>
      <p:sp>
        <p:nvSpPr>
          <p:cNvPr id="4" name="Content Placeholder 3"/>
          <p:cNvSpPr>
            <a:spLocks noGrp="1"/>
          </p:cNvSpPr>
          <p:nvPr>
            <p:ph idx="1"/>
          </p:nvPr>
        </p:nvSpPr>
        <p:spPr>
          <a:xfrm>
            <a:off x="1914288" y="6088555"/>
            <a:ext cx="5315423" cy="430307"/>
          </a:xfrm>
        </p:spPr>
        <p:txBody>
          <a:bodyPr>
            <a:normAutofit/>
          </a:bodyPr>
          <a:lstStyle/>
          <a:p>
            <a:pPr marL="0" indent="0" algn="ctr">
              <a:buNone/>
            </a:pPr>
            <a:r>
              <a:rPr lang="en-US" i="1" dirty="0">
                <a:hlinkClick r:id="rId3"/>
              </a:rPr>
              <a:t>www.berylliumsafety.com</a:t>
            </a:r>
            <a:endParaRPr lang="en-US" i="1" dirty="0"/>
          </a:p>
        </p:txBody>
      </p:sp>
      <p:pic>
        <p:nvPicPr>
          <p:cNvPr id="8" name="Picture 7"/>
          <p:cNvPicPr>
            <a:picLocks noChangeAspect="1"/>
          </p:cNvPicPr>
          <p:nvPr/>
        </p:nvPicPr>
        <p:blipFill>
          <a:blip r:embed="rId4"/>
          <a:stretch>
            <a:fillRect/>
          </a:stretch>
        </p:blipFill>
        <p:spPr>
          <a:xfrm>
            <a:off x="0" y="975805"/>
            <a:ext cx="9144000" cy="4466122"/>
          </a:xfrm>
          <a:prstGeom prst="rect">
            <a:avLst/>
          </a:prstGeom>
        </p:spPr>
      </p:pic>
      <p:sp>
        <p:nvSpPr>
          <p:cNvPr id="7" name="Title 1"/>
          <p:cNvSpPr>
            <a:spLocks noGrp="1"/>
          </p:cNvSpPr>
          <p:nvPr>
            <p:ph type="title"/>
          </p:nvPr>
        </p:nvSpPr>
        <p:spPr>
          <a:xfrm>
            <a:off x="433444" y="320212"/>
            <a:ext cx="7886700" cy="755553"/>
          </a:xfrm>
        </p:spPr>
        <p:txBody>
          <a:bodyPr/>
          <a:lstStyle/>
          <a:p>
            <a:r>
              <a:rPr lang="en-US" dirty="0"/>
              <a:t>www.berylliumsafety.com Website</a:t>
            </a:r>
          </a:p>
        </p:txBody>
      </p:sp>
      <p:sp>
        <p:nvSpPr>
          <p:cNvPr id="9" name="TextBox 8"/>
          <p:cNvSpPr txBox="1"/>
          <p:nvPr/>
        </p:nvSpPr>
        <p:spPr>
          <a:xfrm>
            <a:off x="2895599" y="5699083"/>
            <a:ext cx="3352800" cy="400110"/>
          </a:xfrm>
          <a:prstGeom prst="rect">
            <a:avLst/>
          </a:prstGeom>
          <a:noFill/>
        </p:spPr>
        <p:txBody>
          <a:bodyPr wrap="square" rtlCol="0">
            <a:spAutoFit/>
          </a:bodyPr>
          <a:lstStyle/>
          <a:p>
            <a:pPr algn="ctr"/>
            <a:r>
              <a:rPr lang="en-US" sz="2000" b="1" dirty="0"/>
              <a:t>LET’S TAKE A WALK</a:t>
            </a:r>
          </a:p>
        </p:txBody>
      </p:sp>
    </p:spTree>
    <p:extLst>
      <p:ext uri="{BB962C8B-B14F-4D97-AF65-F5344CB8AC3E}">
        <p14:creationId xmlns:p14="http://schemas.microsoft.com/office/powerpoint/2010/main" val="80956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endParaRPr lang="en-US" dirty="0"/>
          </a:p>
          <a:p>
            <a:pPr algn="ctr">
              <a:buNone/>
            </a:pPr>
            <a:r>
              <a:rPr lang="en-US" sz="6000" dirty="0"/>
              <a:t>Questions?</a:t>
            </a:r>
          </a:p>
        </p:txBody>
      </p:sp>
      <p:sp>
        <p:nvSpPr>
          <p:cNvPr id="5" name="Slide Number Placeholder 4"/>
          <p:cNvSpPr>
            <a:spLocks noGrp="1"/>
          </p:cNvSpPr>
          <p:nvPr>
            <p:ph type="sldNum" sz="quarter" idx="4"/>
          </p:nvPr>
        </p:nvSpPr>
        <p:spPr/>
        <p:txBody>
          <a:bodyPr/>
          <a:lstStyle/>
          <a:p>
            <a:fld id="{FC6C4E9C-FDDF-E748-816D-3D0C1F0E8F26}" type="slidenum">
              <a:rPr lang="en-US" smtClean="0"/>
              <a:pPr/>
              <a:t>8</a:t>
            </a:fld>
            <a:endParaRPr lang="en-US" dirty="0"/>
          </a:p>
        </p:txBody>
      </p:sp>
    </p:spTree>
    <p:extLst>
      <p:ext uri="{BB962C8B-B14F-4D97-AF65-F5344CB8AC3E}">
        <p14:creationId xmlns:p14="http://schemas.microsoft.com/office/powerpoint/2010/main" val="217474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erion Template">
  <a:themeElements>
    <a:clrScheme name="Materion Color Palette">
      <a:dk1>
        <a:srgbClr val="000000"/>
      </a:dk1>
      <a:lt1>
        <a:srgbClr val="FFFFFF"/>
      </a:lt1>
      <a:dk2>
        <a:srgbClr val="003768"/>
      </a:dk2>
      <a:lt2>
        <a:srgbClr val="E7E6E6"/>
      </a:lt2>
      <a:accent1>
        <a:srgbClr val="0092CF"/>
      </a:accent1>
      <a:accent2>
        <a:srgbClr val="9FA1A3"/>
      </a:accent2>
      <a:accent3>
        <a:srgbClr val="D9DA56"/>
      </a:accent3>
      <a:accent4>
        <a:srgbClr val="003768"/>
      </a:accent4>
      <a:accent5>
        <a:srgbClr val="FFC324"/>
      </a:accent5>
      <a:accent6>
        <a:srgbClr val="B32317"/>
      </a:accent6>
      <a:hlink>
        <a:srgbClr val="0092CF"/>
      </a:hlink>
      <a:folHlink>
        <a:srgbClr val="D9DA56"/>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erionTemplate_FINAL 12-2016.pptx" id="{5A85F116-427F-4389-822B-C3FC06EEBC29}" vid="{122426D5-AECE-417E-A58E-69C6C34944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Materion Template</Template>
  <TotalTime>2115</TotalTime>
  <Words>313</Words>
  <Application>Microsoft Office PowerPoint</Application>
  <PresentationFormat>On-screen Show (4:3)</PresentationFormat>
  <Paragraphs>58</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.LucidaGrandeUI</vt:lpstr>
      <vt:lpstr>Arial</vt:lpstr>
      <vt:lpstr>Calibri</vt:lpstr>
      <vt:lpstr>Gill Sans</vt:lpstr>
      <vt:lpstr>Materion Template</vt:lpstr>
      <vt:lpstr> Oak Ridge,TN  October 1-3, 2018</vt:lpstr>
      <vt:lpstr>Guide for Compliance Website</vt:lpstr>
      <vt:lpstr>Guide for Compliance Website</vt:lpstr>
      <vt:lpstr>Guide for Compliance Website</vt:lpstr>
      <vt:lpstr>Scope &amp; Applicability</vt:lpstr>
      <vt:lpstr>Scope &amp; Applicability</vt:lpstr>
      <vt:lpstr>www.berylliumsafety.com Website</vt:lpstr>
      <vt:lpstr>PowerPoint Presentation</vt:lpstr>
    </vt:vector>
  </TitlesOfParts>
  <Company>Materion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OSHA Beryllium Standard Review of Final Beryllium Standard and Communications Tools</dc:title>
  <dc:creator>Michael Kent</dc:creator>
  <cp:lastModifiedBy>Marc E. Kolanz</cp:lastModifiedBy>
  <cp:revision>165</cp:revision>
  <dcterms:created xsi:type="dcterms:W3CDTF">2017-01-16T20:24:53Z</dcterms:created>
  <dcterms:modified xsi:type="dcterms:W3CDTF">2018-09-27T15:30:24Z</dcterms:modified>
</cp:coreProperties>
</file>