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72" r:id="rId6"/>
    <p:sldId id="260" r:id="rId7"/>
    <p:sldId id="259" r:id="rId8"/>
    <p:sldId id="261" r:id="rId9"/>
    <p:sldId id="263" r:id="rId10"/>
    <p:sldId id="265" r:id="rId11"/>
    <p:sldId id="266" r:id="rId12"/>
    <p:sldId id="273" r:id="rId13"/>
    <p:sldId id="267" r:id="rId14"/>
    <p:sldId id="268" r:id="rId15"/>
    <p:sldId id="274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6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1A1E7-3C6D-46A6-9E18-746C48D6AA44}" type="doc">
      <dgm:prSet loTypeId="urn:microsoft.com/office/officeart/2005/8/layout/vList5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B259C2A-327E-4CC3-B888-51102BE4D7DF}">
      <dgm:prSet/>
      <dgm:spPr/>
      <dgm:t>
        <a:bodyPr/>
        <a:lstStyle/>
        <a:p>
          <a:r>
            <a:rPr lang="en-US" dirty="0"/>
            <a:t>6 Steps:</a:t>
          </a:r>
        </a:p>
      </dgm:t>
    </dgm:pt>
    <dgm:pt modelId="{CD56500A-22A0-43BA-B0C5-92F82B1A6F8D}" type="parTrans" cxnId="{CDF4BD29-656D-4EE7-B1D6-999D01688C0C}">
      <dgm:prSet/>
      <dgm:spPr/>
      <dgm:t>
        <a:bodyPr/>
        <a:lstStyle/>
        <a:p>
          <a:endParaRPr lang="en-US"/>
        </a:p>
      </dgm:t>
    </dgm:pt>
    <dgm:pt modelId="{DA9FBB4A-D424-4781-9B68-09155A8600A2}" type="sibTrans" cxnId="{CDF4BD29-656D-4EE7-B1D6-999D01688C0C}">
      <dgm:prSet/>
      <dgm:spPr/>
      <dgm:t>
        <a:bodyPr/>
        <a:lstStyle/>
        <a:p>
          <a:endParaRPr lang="en-US"/>
        </a:p>
      </dgm:t>
    </dgm:pt>
    <dgm:pt modelId="{71E4DD68-38C6-4014-8DEF-37D2F6E11FA7}">
      <dgm:prSet/>
      <dgm:spPr/>
      <dgm:t>
        <a:bodyPr/>
        <a:lstStyle/>
        <a:p>
          <a:r>
            <a:rPr lang="en-US"/>
            <a:t>Awareness</a:t>
          </a:r>
        </a:p>
      </dgm:t>
    </dgm:pt>
    <dgm:pt modelId="{FA5A24E3-C077-4F32-8545-C9D94ECC77FC}" type="parTrans" cxnId="{C90C76E0-2869-478E-A76E-D9B0B49DC724}">
      <dgm:prSet/>
      <dgm:spPr/>
      <dgm:t>
        <a:bodyPr/>
        <a:lstStyle/>
        <a:p>
          <a:endParaRPr lang="en-US"/>
        </a:p>
      </dgm:t>
    </dgm:pt>
    <dgm:pt modelId="{9396D6F3-EBB3-4B26-B249-48525583FD59}" type="sibTrans" cxnId="{C90C76E0-2869-478E-A76E-D9B0B49DC724}">
      <dgm:prSet/>
      <dgm:spPr/>
      <dgm:t>
        <a:bodyPr/>
        <a:lstStyle/>
        <a:p>
          <a:endParaRPr lang="en-US"/>
        </a:p>
      </dgm:t>
    </dgm:pt>
    <dgm:pt modelId="{969EE34E-918E-4F4A-851E-A42B9B9B711B}">
      <dgm:prSet/>
      <dgm:spPr/>
      <dgm:t>
        <a:bodyPr/>
        <a:lstStyle/>
        <a:p>
          <a:r>
            <a:rPr lang="en-US"/>
            <a:t>Acknowledge</a:t>
          </a:r>
        </a:p>
      </dgm:t>
    </dgm:pt>
    <dgm:pt modelId="{6FEBC985-860C-4DC5-BC47-25AEAB1C1BC4}" type="parTrans" cxnId="{4BF96CC2-87A2-4ACF-8AC6-8A59B90B4962}">
      <dgm:prSet/>
      <dgm:spPr/>
      <dgm:t>
        <a:bodyPr/>
        <a:lstStyle/>
        <a:p>
          <a:endParaRPr lang="en-US"/>
        </a:p>
      </dgm:t>
    </dgm:pt>
    <dgm:pt modelId="{0E690D1D-B641-46DD-BBE5-4F2686042EA9}" type="sibTrans" cxnId="{4BF96CC2-87A2-4ACF-8AC6-8A59B90B4962}">
      <dgm:prSet/>
      <dgm:spPr/>
      <dgm:t>
        <a:bodyPr/>
        <a:lstStyle/>
        <a:p>
          <a:endParaRPr lang="en-US"/>
        </a:p>
      </dgm:t>
    </dgm:pt>
    <dgm:pt modelId="{3E0A2DA6-4596-4074-A2EB-020FF03417E6}">
      <dgm:prSet/>
      <dgm:spPr/>
      <dgm:t>
        <a:bodyPr/>
        <a:lstStyle/>
        <a:p>
          <a:r>
            <a:rPr lang="en-US" dirty="0"/>
            <a:t>Assess</a:t>
          </a:r>
        </a:p>
      </dgm:t>
    </dgm:pt>
    <dgm:pt modelId="{4ED2AB8D-844D-42A1-A158-6D023944BD4D}" type="parTrans" cxnId="{A608D397-4F39-4ADE-82DF-2327B24BBFF6}">
      <dgm:prSet/>
      <dgm:spPr/>
      <dgm:t>
        <a:bodyPr/>
        <a:lstStyle/>
        <a:p>
          <a:endParaRPr lang="en-US"/>
        </a:p>
      </dgm:t>
    </dgm:pt>
    <dgm:pt modelId="{B069EA94-519A-414F-9622-0D55F3D8D3DE}" type="sibTrans" cxnId="{A608D397-4F39-4ADE-82DF-2327B24BBFF6}">
      <dgm:prSet/>
      <dgm:spPr/>
      <dgm:t>
        <a:bodyPr/>
        <a:lstStyle/>
        <a:p>
          <a:endParaRPr lang="en-US"/>
        </a:p>
      </dgm:t>
    </dgm:pt>
    <dgm:pt modelId="{EF833510-18F1-4535-9664-5DE3C5D70312}">
      <dgm:prSet/>
      <dgm:spPr/>
      <dgm:t>
        <a:bodyPr/>
        <a:lstStyle/>
        <a:p>
          <a:r>
            <a:rPr lang="en-US"/>
            <a:t>Attention</a:t>
          </a:r>
        </a:p>
      </dgm:t>
    </dgm:pt>
    <dgm:pt modelId="{6ED06E30-4EF8-4130-9200-4D859EB8F453}" type="parTrans" cxnId="{AE418E37-5CF4-4018-A03A-16AF34303D1E}">
      <dgm:prSet/>
      <dgm:spPr/>
      <dgm:t>
        <a:bodyPr/>
        <a:lstStyle/>
        <a:p>
          <a:endParaRPr lang="en-US"/>
        </a:p>
      </dgm:t>
    </dgm:pt>
    <dgm:pt modelId="{CAABD463-45F2-48E4-95B6-045D97B7A3F9}" type="sibTrans" cxnId="{AE418E37-5CF4-4018-A03A-16AF34303D1E}">
      <dgm:prSet/>
      <dgm:spPr/>
      <dgm:t>
        <a:bodyPr/>
        <a:lstStyle/>
        <a:p>
          <a:endParaRPr lang="en-US"/>
        </a:p>
      </dgm:t>
    </dgm:pt>
    <dgm:pt modelId="{203E1DFD-0A07-45B5-BFC9-62E39AAF777C}">
      <dgm:prSet/>
      <dgm:spPr/>
      <dgm:t>
        <a:bodyPr/>
        <a:lstStyle/>
        <a:p>
          <a:r>
            <a:rPr lang="en-US"/>
            <a:t>Action</a:t>
          </a:r>
        </a:p>
      </dgm:t>
    </dgm:pt>
    <dgm:pt modelId="{EBB2E72F-3CA4-41A2-B0E9-44A192E52196}" type="parTrans" cxnId="{A104F0D4-DC50-45C0-BDFF-6A95B7DF2A81}">
      <dgm:prSet/>
      <dgm:spPr/>
      <dgm:t>
        <a:bodyPr/>
        <a:lstStyle/>
        <a:p>
          <a:endParaRPr lang="en-US"/>
        </a:p>
      </dgm:t>
    </dgm:pt>
    <dgm:pt modelId="{066959CD-73C0-4804-9AB0-E9B4074E5E81}" type="sibTrans" cxnId="{A104F0D4-DC50-45C0-BDFF-6A95B7DF2A81}">
      <dgm:prSet/>
      <dgm:spPr/>
      <dgm:t>
        <a:bodyPr/>
        <a:lstStyle/>
        <a:p>
          <a:endParaRPr lang="en-US"/>
        </a:p>
      </dgm:t>
    </dgm:pt>
    <dgm:pt modelId="{9ED418EC-396B-4AD7-8C56-498919436BF6}">
      <dgm:prSet/>
      <dgm:spPr/>
      <dgm:t>
        <a:bodyPr/>
        <a:lstStyle/>
        <a:p>
          <a:r>
            <a:rPr lang="en-US"/>
            <a:t>Appreciation</a:t>
          </a:r>
        </a:p>
      </dgm:t>
    </dgm:pt>
    <dgm:pt modelId="{03CC9C40-E1C1-475B-ADFB-144486A1D795}" type="parTrans" cxnId="{DACB07A0-49C0-4F36-8432-8A212FD5EAD8}">
      <dgm:prSet/>
      <dgm:spPr/>
      <dgm:t>
        <a:bodyPr/>
        <a:lstStyle/>
        <a:p>
          <a:endParaRPr lang="en-US"/>
        </a:p>
      </dgm:t>
    </dgm:pt>
    <dgm:pt modelId="{0BE32F1F-A47D-42DF-9718-0406F3539268}" type="sibTrans" cxnId="{DACB07A0-49C0-4F36-8432-8A212FD5EAD8}">
      <dgm:prSet/>
      <dgm:spPr/>
      <dgm:t>
        <a:bodyPr/>
        <a:lstStyle/>
        <a:p>
          <a:endParaRPr lang="en-US"/>
        </a:p>
      </dgm:t>
    </dgm:pt>
    <dgm:pt modelId="{38C75F3B-9765-416E-AD69-FFA7C79C78F8}" type="pres">
      <dgm:prSet presAssocID="{C6A1A1E7-3C6D-46A6-9E18-746C48D6AA44}" presName="Name0" presStyleCnt="0">
        <dgm:presLayoutVars>
          <dgm:dir/>
          <dgm:animLvl val="lvl"/>
          <dgm:resizeHandles val="exact"/>
        </dgm:presLayoutVars>
      </dgm:prSet>
      <dgm:spPr/>
    </dgm:pt>
    <dgm:pt modelId="{C9EF2A44-10DB-4C47-A8B8-8AE9424DBD49}" type="pres">
      <dgm:prSet presAssocID="{6B259C2A-327E-4CC3-B888-51102BE4D7DF}" presName="linNode" presStyleCnt="0"/>
      <dgm:spPr/>
    </dgm:pt>
    <dgm:pt modelId="{A91F4843-62DB-401E-85E4-F29D1359D926}" type="pres">
      <dgm:prSet presAssocID="{6B259C2A-327E-4CC3-B888-51102BE4D7DF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B24DAAA7-3F2F-4AE4-B9DB-83EB9198F81A}" type="pres">
      <dgm:prSet presAssocID="{6B259C2A-327E-4CC3-B888-51102BE4D7DF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8A857209-1269-4D89-AE37-CAE05031C675}" type="presOf" srcId="{71E4DD68-38C6-4014-8DEF-37D2F6E11FA7}" destId="{B24DAAA7-3F2F-4AE4-B9DB-83EB9198F81A}" srcOrd="0" destOrd="0" presId="urn:microsoft.com/office/officeart/2005/8/layout/vList5"/>
    <dgm:cxn modelId="{39EF1316-7A70-4B43-8780-B44311B6DB0D}" type="presOf" srcId="{9ED418EC-396B-4AD7-8C56-498919436BF6}" destId="{B24DAAA7-3F2F-4AE4-B9DB-83EB9198F81A}" srcOrd="0" destOrd="5" presId="urn:microsoft.com/office/officeart/2005/8/layout/vList5"/>
    <dgm:cxn modelId="{9BE94E1C-B695-4A9A-8CA6-6B96FE2EA4BE}" type="presOf" srcId="{C6A1A1E7-3C6D-46A6-9E18-746C48D6AA44}" destId="{38C75F3B-9765-416E-AD69-FFA7C79C78F8}" srcOrd="0" destOrd="0" presId="urn:microsoft.com/office/officeart/2005/8/layout/vList5"/>
    <dgm:cxn modelId="{CDF4BD29-656D-4EE7-B1D6-999D01688C0C}" srcId="{C6A1A1E7-3C6D-46A6-9E18-746C48D6AA44}" destId="{6B259C2A-327E-4CC3-B888-51102BE4D7DF}" srcOrd="0" destOrd="0" parTransId="{CD56500A-22A0-43BA-B0C5-92F82B1A6F8D}" sibTransId="{DA9FBB4A-D424-4781-9B68-09155A8600A2}"/>
    <dgm:cxn modelId="{0D9EE631-E5F4-4C84-A149-A9BBBF95E45A}" type="presOf" srcId="{3E0A2DA6-4596-4074-A2EB-020FF03417E6}" destId="{B24DAAA7-3F2F-4AE4-B9DB-83EB9198F81A}" srcOrd="0" destOrd="2" presId="urn:microsoft.com/office/officeart/2005/8/layout/vList5"/>
    <dgm:cxn modelId="{AE418E37-5CF4-4018-A03A-16AF34303D1E}" srcId="{6B259C2A-327E-4CC3-B888-51102BE4D7DF}" destId="{EF833510-18F1-4535-9664-5DE3C5D70312}" srcOrd="3" destOrd="0" parTransId="{6ED06E30-4EF8-4130-9200-4D859EB8F453}" sibTransId="{CAABD463-45F2-48E4-95B6-045D97B7A3F9}"/>
    <dgm:cxn modelId="{72F56C65-0BC5-4A57-A3F3-0ECD9DCBA69C}" type="presOf" srcId="{969EE34E-918E-4F4A-851E-A42B9B9B711B}" destId="{B24DAAA7-3F2F-4AE4-B9DB-83EB9198F81A}" srcOrd="0" destOrd="1" presId="urn:microsoft.com/office/officeart/2005/8/layout/vList5"/>
    <dgm:cxn modelId="{D11B1C90-9268-44C2-BDB6-387A1D09A3D8}" type="presOf" srcId="{EF833510-18F1-4535-9664-5DE3C5D70312}" destId="{B24DAAA7-3F2F-4AE4-B9DB-83EB9198F81A}" srcOrd="0" destOrd="3" presId="urn:microsoft.com/office/officeart/2005/8/layout/vList5"/>
    <dgm:cxn modelId="{A608D397-4F39-4ADE-82DF-2327B24BBFF6}" srcId="{6B259C2A-327E-4CC3-B888-51102BE4D7DF}" destId="{3E0A2DA6-4596-4074-A2EB-020FF03417E6}" srcOrd="2" destOrd="0" parTransId="{4ED2AB8D-844D-42A1-A158-6D023944BD4D}" sibTransId="{B069EA94-519A-414F-9622-0D55F3D8D3DE}"/>
    <dgm:cxn modelId="{DACB07A0-49C0-4F36-8432-8A212FD5EAD8}" srcId="{6B259C2A-327E-4CC3-B888-51102BE4D7DF}" destId="{9ED418EC-396B-4AD7-8C56-498919436BF6}" srcOrd="5" destOrd="0" parTransId="{03CC9C40-E1C1-475B-ADFB-144486A1D795}" sibTransId="{0BE32F1F-A47D-42DF-9718-0406F3539268}"/>
    <dgm:cxn modelId="{455B03A8-CCD1-4430-A363-1E7CE794E283}" type="presOf" srcId="{6B259C2A-327E-4CC3-B888-51102BE4D7DF}" destId="{A91F4843-62DB-401E-85E4-F29D1359D926}" srcOrd="0" destOrd="0" presId="urn:microsoft.com/office/officeart/2005/8/layout/vList5"/>
    <dgm:cxn modelId="{4BF96CC2-87A2-4ACF-8AC6-8A59B90B4962}" srcId="{6B259C2A-327E-4CC3-B888-51102BE4D7DF}" destId="{969EE34E-918E-4F4A-851E-A42B9B9B711B}" srcOrd="1" destOrd="0" parTransId="{6FEBC985-860C-4DC5-BC47-25AEAB1C1BC4}" sibTransId="{0E690D1D-B641-46DD-BBE5-4F2686042EA9}"/>
    <dgm:cxn modelId="{3542DFCB-7303-4D2D-85F6-59DB5FC1BBCF}" type="presOf" srcId="{203E1DFD-0A07-45B5-BFC9-62E39AAF777C}" destId="{B24DAAA7-3F2F-4AE4-B9DB-83EB9198F81A}" srcOrd="0" destOrd="4" presId="urn:microsoft.com/office/officeart/2005/8/layout/vList5"/>
    <dgm:cxn modelId="{A104F0D4-DC50-45C0-BDFF-6A95B7DF2A81}" srcId="{6B259C2A-327E-4CC3-B888-51102BE4D7DF}" destId="{203E1DFD-0A07-45B5-BFC9-62E39AAF777C}" srcOrd="4" destOrd="0" parTransId="{EBB2E72F-3CA4-41A2-B0E9-44A192E52196}" sibTransId="{066959CD-73C0-4804-9AB0-E9B4074E5E81}"/>
    <dgm:cxn modelId="{C90C76E0-2869-478E-A76E-D9B0B49DC724}" srcId="{6B259C2A-327E-4CC3-B888-51102BE4D7DF}" destId="{71E4DD68-38C6-4014-8DEF-37D2F6E11FA7}" srcOrd="0" destOrd="0" parTransId="{FA5A24E3-C077-4F32-8545-C9D94ECC77FC}" sibTransId="{9396D6F3-EBB3-4B26-B249-48525583FD59}"/>
    <dgm:cxn modelId="{33C167D5-CAAD-4BD4-9899-1AF51A86C45A}" type="presParOf" srcId="{38C75F3B-9765-416E-AD69-FFA7C79C78F8}" destId="{C9EF2A44-10DB-4C47-A8B8-8AE9424DBD49}" srcOrd="0" destOrd="0" presId="urn:microsoft.com/office/officeart/2005/8/layout/vList5"/>
    <dgm:cxn modelId="{6C6253CD-726C-491D-B812-D5F0CEF0D177}" type="presParOf" srcId="{C9EF2A44-10DB-4C47-A8B8-8AE9424DBD49}" destId="{A91F4843-62DB-401E-85E4-F29D1359D926}" srcOrd="0" destOrd="0" presId="urn:microsoft.com/office/officeart/2005/8/layout/vList5"/>
    <dgm:cxn modelId="{40AA53B9-246B-425C-A15C-048F04925645}" type="presParOf" srcId="{C9EF2A44-10DB-4C47-A8B8-8AE9424DBD49}" destId="{B24DAAA7-3F2F-4AE4-B9DB-83EB9198F8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DAAA7-3F2F-4AE4-B9DB-83EB9198F81A}">
      <dsp:nvSpPr>
        <dsp:cNvPr id="0" name=""/>
        <dsp:cNvSpPr/>
      </dsp:nvSpPr>
      <dsp:spPr>
        <a:xfrm rot="5400000">
          <a:off x="2935799" y="-11664"/>
          <a:ext cx="3515185" cy="441731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/>
            <a:t>Awareness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/>
            <a:t>Acknowledge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Assess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/>
            <a:t>Attention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/>
            <a:t>Action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/>
            <a:t>Appreciation</a:t>
          </a:r>
        </a:p>
      </dsp:txBody>
      <dsp:txXfrm rot="-5400000">
        <a:off x="2484737" y="610996"/>
        <a:ext cx="4245713" cy="3171991"/>
      </dsp:txXfrm>
    </dsp:sp>
    <dsp:sp modelId="{A91F4843-62DB-401E-85E4-F29D1359D926}">
      <dsp:nvSpPr>
        <dsp:cNvPr id="0" name=""/>
        <dsp:cNvSpPr/>
      </dsp:nvSpPr>
      <dsp:spPr>
        <a:xfrm>
          <a:off x="0" y="0"/>
          <a:ext cx="2484736" cy="43939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/>
            <a:t>6 Steps:</a:t>
          </a:r>
        </a:p>
      </dsp:txBody>
      <dsp:txXfrm>
        <a:off x="121295" y="121295"/>
        <a:ext cx="2242146" cy="4151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78314-7FF4-4C42-87D9-ED7A4432E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2E2CF0-4B36-441D-AB33-D38A31516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B4A8D-8F87-4849-8300-7AA8376B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49BB-90EA-4264-B120-A613EEEC333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E70CD-5B21-4E27-B3A4-BC8E0A7F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71007-1291-4DB8-B2A2-43CCD991D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5CF-457C-4583-A442-E7D05A7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85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F04F0-09C9-48CB-8AF4-2DC37EA3A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83665-D1BF-4617-B904-DEAC99EF0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BA49F-0762-4644-AA15-8DB7E84DE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49BB-90EA-4264-B120-A613EEEC333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80DE8-1DF2-4B7B-BDEC-A936CD43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68E40-882B-480F-B464-793DEB18B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5CF-457C-4583-A442-E7D05A7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6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541F57-7264-4EF3-A5BD-017D09A43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08BF26-6F90-4EC9-AFD7-A36A3F54F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EFCE4-572E-497F-A1CD-0AB5B6076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49BB-90EA-4264-B120-A613EEEC333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E065E-6DEE-40BF-9D60-9D41E51E4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330EE-EFDA-4272-890C-2223E4AE3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5CF-457C-4583-A442-E7D05A7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6EDD-B1D5-47A3-AD8D-E558E927D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99471-86E9-4A64-B084-3A645ECDD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96916-333D-4626-8938-8E1A42E17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49BB-90EA-4264-B120-A613EEEC333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9AEB8-97BD-47C5-854E-5196092E3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30B97-FC1C-43F3-8130-E72AED203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5CF-457C-4583-A442-E7D05A7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6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F8732-B542-4184-B210-E0509847B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66028-E541-4E05-8874-725981B58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78CE6-02FE-4FA6-9961-6B2C6956C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49BB-90EA-4264-B120-A613EEEC333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9BC80-6BBA-4572-B143-E5D3E4530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9C93A-2F81-427F-89F6-379B98897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5CF-457C-4583-A442-E7D05A7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1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F9F2F-41C9-46F3-BDC6-84733A0BE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FFC20-9715-4E23-B4D3-F12A4531E2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757BF-3B5E-4DA9-89D9-34F9DAAF5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240AD-61D5-4512-930E-7168D53A5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49BB-90EA-4264-B120-A613EEEC333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B57A7-A6A3-4AA8-8228-7D024BB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F2568D-4AB0-4492-8F12-1F4D3ACF6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5CF-457C-4583-A442-E7D05A7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7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F65D3-0DF2-4A78-9992-385F055B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1B369-9E89-4F15-9742-7236206E9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4083AB-7C34-45B2-A0D3-D875F742B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0891DA-CE28-4A70-93D4-F341D1B195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1338CA-4E32-49A1-8391-E1F07699B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ECE291-C294-4923-9ECA-11164D347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49BB-90EA-4264-B120-A613EEEC333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5D83-81A8-4009-BC4D-66BFB84E4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B9DCB4-2900-45B3-A122-B1D68AA89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5CF-457C-4583-A442-E7D05A7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9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11179-8B3D-4F4B-BA33-C319379A3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9BD4FF-4735-44BC-8579-4F00A583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49BB-90EA-4264-B120-A613EEEC333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B0976-7277-43ED-8AB8-F404C5EF8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41B00-A4B6-4E88-B81B-FCDA2F8BB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5CF-457C-4583-A442-E7D05A7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6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55042B-358D-42FE-B441-397CE5497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49BB-90EA-4264-B120-A613EEEC333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0ACE3E-4283-4E36-9317-80DDEB0A8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26F3CB-EEAE-4B76-AE9E-AF658C3E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5CF-457C-4583-A442-E7D05A7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3D60B-58F5-45AE-B3C1-1EBB3B142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9D76F-DA30-4BAB-9D95-ACF2856B5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0F9A16-DE27-48D0-9A30-A0266E409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DD8B5-8ED7-426E-8524-EE6F03E8C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49BB-90EA-4264-B120-A613EEEC333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31525-7FB4-41F0-9494-E992657F9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6B8A6D-B46E-4C8E-8C6C-2DCE8426D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5CF-457C-4583-A442-E7D05A7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2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DF7E-FA05-45DF-861C-C58CA8A48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392AE4-5F40-49A5-9854-C3BCE97C71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68238-DDAB-43B4-A85B-C1E2BE2B4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CE2A8-3C03-4413-9CB1-B3E67D334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49BB-90EA-4264-B120-A613EEEC333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75802-5F02-4906-AC53-4AA71392A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4F9DF-0181-4AE2-ACF7-9D31A29C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5CF-457C-4583-A442-E7D05A7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9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4E45AD-199A-4044-AD96-DC4C8340D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2A647-FA95-4159-8C9D-1A9FD4A9E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E563D-3D9F-41B5-A253-E051C9454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A49BB-90EA-4264-B120-A613EEEC333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CF0F-0E87-420D-B9A6-EA87E7BD8B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73242-02EB-4679-939B-A7102076D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135CF-457C-4583-A442-E7D05A7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5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imh.nih.gov/" TargetMode="External"/><Relationship Id="rId3" Type="http://schemas.openxmlformats.org/officeDocument/2006/relationships/hyperlink" Target="http://www.psychcentral.com/" TargetMode="External"/><Relationship Id="rId7" Type="http://schemas.openxmlformats.org/officeDocument/2006/relationships/hyperlink" Target="http://www.nami.org/" TargetMode="External"/><Relationship Id="rId2" Type="http://schemas.openxmlformats.org/officeDocument/2006/relationships/hyperlink" Target="http://www.verywellmind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rusanxiety.com/" TargetMode="External"/><Relationship Id="rId5" Type="http://schemas.openxmlformats.org/officeDocument/2006/relationships/hyperlink" Target="http://www.psychologytoday.com/" TargetMode="External"/><Relationship Id="rId4" Type="http://schemas.openxmlformats.org/officeDocument/2006/relationships/hyperlink" Target="http://www.betterhealth.com/" TargetMode="External"/><Relationship Id="rId9" Type="http://schemas.openxmlformats.org/officeDocument/2006/relationships/image" Target="../media/image14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heartcenteredprogram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7353AB-08E1-4970-8CBD-E5410FF71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BRING YOUR ‘A’ GAME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616CEF-4178-4019-8C54-416437A03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750893"/>
            <a:ext cx="5295877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3600" i="1" dirty="0"/>
              <a:t>6 Steps to Manage Anxiety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5C95C5F9-247B-4F53-8441-04E22972A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82" y="843370"/>
            <a:ext cx="4047843" cy="380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50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35320-F881-4843-B0A3-7A7C813E1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668" y="803325"/>
            <a:ext cx="5314536" cy="1325563"/>
          </a:xfrm>
        </p:spPr>
        <p:txBody>
          <a:bodyPr>
            <a:normAutofit/>
          </a:bodyPr>
          <a:lstStyle/>
          <a:p>
            <a:r>
              <a:rPr lang="en-US" sz="6600" dirty="0"/>
              <a:t>Assess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51CC17F7-60E7-465F-A316-D921B3C4CA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13" y="292608"/>
            <a:ext cx="3235727" cy="433654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46A0-A069-4096-8400-65F577816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667" y="2279018"/>
            <a:ext cx="5314543" cy="3375920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What Needs Attention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r>
              <a:rPr lang="en-US" dirty="0"/>
              <a:t>Health </a:t>
            </a:r>
          </a:p>
          <a:p>
            <a:r>
              <a:rPr lang="en-US" dirty="0"/>
              <a:t>Finances</a:t>
            </a:r>
          </a:p>
          <a:p>
            <a:r>
              <a:rPr lang="en-US" dirty="0"/>
              <a:t>Relationships</a:t>
            </a:r>
          </a:p>
          <a:p>
            <a:r>
              <a:rPr lang="en-US" dirty="0"/>
              <a:t>Career</a:t>
            </a:r>
          </a:p>
        </p:txBody>
      </p:sp>
    </p:spTree>
    <p:extLst>
      <p:ext uri="{BB962C8B-B14F-4D97-AF65-F5344CB8AC3E}">
        <p14:creationId xmlns:p14="http://schemas.microsoft.com/office/powerpoint/2010/main" val="6902437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A35320-F881-4843-B0A3-7A7C813E1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6600" dirty="0"/>
              <a:t>Attention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46A0-A069-4096-8400-65F577816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56" y="2224322"/>
            <a:ext cx="4957465" cy="3979585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Put your focus in the Present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3 Pillars of Health</a:t>
            </a:r>
          </a:p>
          <a:p>
            <a:pPr lvl="1"/>
            <a:r>
              <a:rPr lang="en-US" dirty="0"/>
              <a:t>Diet</a:t>
            </a:r>
          </a:p>
          <a:p>
            <a:pPr lvl="1"/>
            <a:r>
              <a:rPr lang="en-US" dirty="0"/>
              <a:t>Exercise</a:t>
            </a:r>
          </a:p>
          <a:p>
            <a:pPr lvl="1"/>
            <a:r>
              <a:rPr lang="en-US" dirty="0"/>
              <a:t>Nutrition</a:t>
            </a:r>
          </a:p>
          <a:p>
            <a:r>
              <a:rPr lang="en-US" sz="2400" dirty="0"/>
              <a:t>3 ‘M’s of the Moment</a:t>
            </a:r>
          </a:p>
          <a:p>
            <a:pPr lvl="1"/>
            <a:r>
              <a:rPr lang="en-US" dirty="0"/>
              <a:t>Mindfulness</a:t>
            </a:r>
          </a:p>
          <a:p>
            <a:pPr lvl="1"/>
            <a:r>
              <a:rPr lang="en-US" dirty="0"/>
              <a:t>Meditation</a:t>
            </a:r>
          </a:p>
          <a:p>
            <a:pPr lvl="1"/>
            <a:r>
              <a:rPr lang="en-US" dirty="0"/>
              <a:t>Mind/Body Connection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881902B7-BA1E-48D0-8BC8-8377117735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513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81CD53-3C61-436C-878B-9FDFCFB492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23391"/>
          <a:stretch/>
        </p:blipFill>
        <p:spPr>
          <a:xfrm>
            <a:off x="20" y="-2008"/>
            <a:ext cx="12191980" cy="6857990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0141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A0B6-007A-4702-B38E-3B304389E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1031" y="1774371"/>
            <a:ext cx="4062642" cy="3531275"/>
          </a:xfrm>
        </p:spPr>
        <p:txBody>
          <a:bodyPr anchor="t">
            <a:normAutofit fontScale="55000" lnSpcReduction="20000"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4500" b="1" i="1" dirty="0">
                <a:latin typeface="Poppins"/>
              </a:rPr>
              <a:t>'Try to remember that anxiety is a blend of fear and hope and see if you can keep the hope part in mind too.’</a:t>
            </a:r>
            <a:br>
              <a:rPr lang="en-US" sz="1800" dirty="0"/>
            </a:br>
            <a:endParaRPr lang="en-US" sz="1800" dirty="0"/>
          </a:p>
          <a:p>
            <a:endParaRPr lang="en-US" sz="1800" b="1" dirty="0">
              <a:latin typeface="Poppins"/>
            </a:endParaRPr>
          </a:p>
          <a:p>
            <a:pPr marL="0" indent="0">
              <a:buNone/>
            </a:pPr>
            <a:r>
              <a:rPr lang="en-US" sz="2900" b="1" dirty="0">
                <a:latin typeface="Poppins"/>
              </a:rPr>
              <a:t>                    Catherine Belling, Ph.D.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51291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35320-F881-4843-B0A3-7A7C813E1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330" y="803325"/>
            <a:ext cx="5314536" cy="1325563"/>
          </a:xfrm>
        </p:spPr>
        <p:txBody>
          <a:bodyPr>
            <a:normAutofit/>
          </a:bodyPr>
          <a:lstStyle/>
          <a:p>
            <a:r>
              <a:rPr lang="en-US" sz="6000" dirty="0"/>
              <a:t>Action</a:t>
            </a: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07A619-A045-461C-A265-416F8283DA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0" r="17496" b="-1"/>
          <a:stretch/>
        </p:blipFill>
        <p:spPr>
          <a:xfrm>
            <a:off x="2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46A0-A069-4096-8400-65F577816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329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600" dirty="0"/>
              <a:t>Choose Positive Steps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Self-Care Practices</a:t>
            </a:r>
          </a:p>
          <a:p>
            <a:r>
              <a:rPr lang="en-US" dirty="0"/>
              <a:t>Reframe Anxious Thoughts</a:t>
            </a:r>
          </a:p>
          <a:p>
            <a:r>
              <a:rPr lang="en-US" dirty="0"/>
              <a:t>Practice Stress Inoculation</a:t>
            </a:r>
          </a:p>
          <a:p>
            <a:r>
              <a:rPr lang="en-US" dirty="0"/>
              <a:t>Maintain healthy routines</a:t>
            </a:r>
          </a:p>
        </p:txBody>
      </p:sp>
    </p:spTree>
    <p:extLst>
      <p:ext uri="{BB962C8B-B14F-4D97-AF65-F5344CB8AC3E}">
        <p14:creationId xmlns:p14="http://schemas.microsoft.com/office/powerpoint/2010/main" val="336239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A35320-F881-4843-B0A3-7A7C813E1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6600" dirty="0"/>
              <a:t>Appreciation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46A0-A069-4096-8400-65F577816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1420214"/>
            <a:ext cx="4559425" cy="397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dirty="0"/>
              <a:t>Find the Silver Linings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Strengthen Resilience</a:t>
            </a:r>
          </a:p>
          <a:p>
            <a:r>
              <a:rPr lang="en-US" dirty="0"/>
              <a:t>Find Gratitude in Challenges </a:t>
            </a:r>
          </a:p>
          <a:p>
            <a:r>
              <a:rPr lang="en-US" dirty="0"/>
              <a:t>Overcoming shortfalls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2154820E-39D0-4C7A-A77C-0C59D6654D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9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949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254BB-6959-43F1-A180-9D7447ED0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9548" y="1467293"/>
            <a:ext cx="5399550" cy="346621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2800" b="1" i="1" dirty="0"/>
              <a:t>“I cannot always control what goes on outside. But I can always control what goes on inside.”     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                                          </a:t>
            </a:r>
            <a:r>
              <a:rPr lang="en-US" sz="2000" b="1" dirty="0"/>
              <a:t>Wayne Dyer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E3AD1-FC62-4A84-B72C-0123D3A57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8176" y="624024"/>
            <a:ext cx="4645250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000" b="1" dirty="0"/>
              <a:t>Personal Action Plan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fabric&#10;&#10;Description automatically generated">
            <a:extLst>
              <a:ext uri="{FF2B5EF4-FFF2-40B4-BE49-F238E27FC236}">
                <a16:creationId xmlns:a16="http://schemas.microsoft.com/office/drawing/2014/main" id="{F82132DE-D68D-49FA-A55B-E066875B36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2" r="4325" b="1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403851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2542EEC-4F7C-4AE2-933E-EAC8EB3FA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50CA7B-2D73-4C2D-AC82-032F0BF32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1159" y="1873091"/>
            <a:ext cx="4351869" cy="339490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 dirty="0">
                <a:latin typeface="+mn-lt"/>
                <a:hlinkClick r:id="rId2"/>
              </a:rPr>
              <a:t>verywellmind.com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  <a:hlinkClick r:id="rId3"/>
              </a:rPr>
              <a:t>psychcentral.com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  <a:hlinkClick r:id="rId4"/>
              </a:rPr>
              <a:t>betterhealth.com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  <a:hlinkClick r:id="rId5"/>
              </a:rPr>
              <a:t>psychologytoday.com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  <a:hlinkClick r:id="rId6"/>
              </a:rPr>
              <a:t>virusanxiety.com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  <a:hlinkClick r:id="rId7"/>
              </a:rPr>
              <a:t>nami.org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  <a:hlinkClick r:id="rId8"/>
              </a:rPr>
              <a:t>nimh.nih.gov</a:t>
            </a:r>
            <a:br>
              <a:rPr lang="en-US" sz="2800" dirty="0">
                <a:latin typeface="+mn-lt"/>
              </a:rPr>
            </a:br>
            <a:br>
              <a:rPr lang="en-US" sz="2800" dirty="0">
                <a:latin typeface="+mn-lt"/>
              </a:rPr>
            </a:br>
            <a:br>
              <a:rPr lang="en-US" dirty="0">
                <a:latin typeface="+mn-lt"/>
              </a:rPr>
            </a:b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12" descr="A picture containing device, drawing&#10;&#10;Description automatically generated">
            <a:extLst>
              <a:ext uri="{FF2B5EF4-FFF2-40B4-BE49-F238E27FC236}">
                <a16:creationId xmlns:a16="http://schemas.microsoft.com/office/drawing/2014/main" id="{7A38C500-3B3C-4C01-B15A-AF11B8813D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" r="-1" b="-1"/>
          <a:stretch/>
        </p:blipFill>
        <p:spPr>
          <a:xfrm>
            <a:off x="1566308" y="1056919"/>
            <a:ext cx="3611969" cy="3566160"/>
          </a:xfrm>
          <a:prstGeom prst="rect">
            <a:avLst/>
          </a:prstGeom>
        </p:spPr>
      </p:pic>
      <p:grpSp>
        <p:nvGrpSpPr>
          <p:cNvPr id="32" name="Group 26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6048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2E7BFF6-C83D-4A39-AA13-A34C9FFBD78E}"/>
              </a:ext>
            </a:extLst>
          </p:cNvPr>
          <p:cNvSpPr/>
          <p:nvPr/>
        </p:nvSpPr>
        <p:spPr>
          <a:xfrm>
            <a:off x="7003014" y="620736"/>
            <a:ext cx="34381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1706707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7353AB-08E1-4970-8CBD-E5410FF71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187" y="3649244"/>
            <a:ext cx="4409699" cy="2887579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FFFFFF"/>
                </a:solidFill>
              </a:rPr>
              <a:t>To work with us directly:</a:t>
            </a:r>
            <a:br>
              <a:rPr lang="en-US" sz="3000" b="1" dirty="0">
                <a:solidFill>
                  <a:srgbClr val="FFFFFF"/>
                </a:solidFill>
              </a:rPr>
            </a:br>
            <a:r>
              <a:rPr lang="en-US" sz="3000" b="1" dirty="0">
                <a:solidFill>
                  <a:srgbClr val="FFFFFF"/>
                </a:solidFill>
              </a:rPr>
              <a:t> </a:t>
            </a:r>
            <a:br>
              <a:rPr lang="en-US" sz="3000" b="1" dirty="0">
                <a:solidFill>
                  <a:srgbClr val="FFFFFF"/>
                </a:solidFill>
              </a:rPr>
            </a:br>
            <a:br>
              <a:rPr lang="en-US" sz="30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Heart-Centered Programs                                         </a:t>
            </a:r>
            <a:br>
              <a:rPr lang="en-US" sz="3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ellen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@heartcenteredprograms.com</a:t>
            </a:r>
            <a:br>
              <a:rPr lang="en-US" sz="30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en-US" sz="3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616CEF-4178-4019-8C54-416437A03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1774" y="1163354"/>
            <a:ext cx="3657600" cy="1525597"/>
          </a:xfrm>
        </p:spPr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FFFFFF"/>
                </a:solidFill>
              </a:rPr>
              <a:t>6 Steps to Manage Anxiety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5C95C5F9-247B-4F53-8441-04E22972AC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623" y="730485"/>
            <a:ext cx="5547509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53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0CC91-1BF6-4ABF-8EE6-31D606FF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33" y="5422015"/>
            <a:ext cx="9517653" cy="132556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b="1" dirty="0"/>
              <a:t>Dr. Ellen Contente is the Founder and Chief Positivity Officer of  Heart-Centered Programs, a training and consulting business 'Empowering People to live and work with more Passion, Purpose and Play’™. 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32AFFD8F-0617-4E21-B903-CE829DD2E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648" y="1287830"/>
            <a:ext cx="7687355" cy="367272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Heart- Centered Programs provides Wellness Programs on: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dirty="0"/>
              <a:t>Stress Management</a:t>
            </a:r>
          </a:p>
          <a:p>
            <a:pPr lvl="1"/>
            <a:r>
              <a:rPr lang="en-US" dirty="0"/>
              <a:t>Creating Healthy Lifestyle</a:t>
            </a:r>
          </a:p>
          <a:p>
            <a:pPr lvl="1"/>
            <a:r>
              <a:rPr lang="en-US" dirty="0"/>
              <a:t>Everyday Mindfulness</a:t>
            </a:r>
          </a:p>
          <a:p>
            <a:pPr lvl="1"/>
            <a:r>
              <a:rPr lang="en-US" dirty="0" err="1"/>
              <a:t>HeartMath</a:t>
            </a:r>
            <a:r>
              <a:rPr lang="en-US" dirty="0"/>
              <a:t> Resonance</a:t>
            </a:r>
          </a:p>
          <a:p>
            <a:pPr lvl="1"/>
            <a:r>
              <a:rPr lang="en-US" dirty="0"/>
              <a:t>Many other topics on Well-Being, Leadership, and Compliance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C44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E363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44010855-E65D-4B41-A8DD-B1C4C4B8FF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" r="-2" b="-2"/>
          <a:stretch/>
        </p:blipFill>
        <p:spPr>
          <a:xfrm>
            <a:off x="9030743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49294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49AE1604-BB93-4F6D-94D6-F2A6021FC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9270323-9616-4384-857D-E86B78272E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A3838D5-9565-4601-BAC3-D1B5BDB803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349A4B8-3246-4579-922E-FE1155C7F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517897"/>
            <a:ext cx="11111729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EE55C0-F9FC-41B6-8494-CC6269216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917" y="847827"/>
            <a:ext cx="4709345" cy="116958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b="1"/>
              <a:t>Is this You?</a:t>
            </a:r>
          </a:p>
        </p:txBody>
      </p:sp>
      <p:pic>
        <p:nvPicPr>
          <p:cNvPr id="4" name="Picture 3" descr="A person sitting on a table&#10;&#10;Description automatically generated">
            <a:extLst>
              <a:ext uri="{FF2B5EF4-FFF2-40B4-BE49-F238E27FC236}">
                <a16:creationId xmlns:a16="http://schemas.microsoft.com/office/drawing/2014/main" id="{D38E9013-172F-4E71-8282-FD744CD6FE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9" r="1" b="15973"/>
          <a:stretch/>
        </p:blipFill>
        <p:spPr>
          <a:xfrm>
            <a:off x="914401" y="847827"/>
            <a:ext cx="4929098" cy="5289986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34377" y="2188548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75BBC06-4401-4557-808F-7CACA75AC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5228" y="2508105"/>
            <a:ext cx="4709345" cy="3632493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 Racing Thoughts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Sleep Disturbance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Withdrawn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Sad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Fearful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Physical Ailments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err="1"/>
              <a:t>Outburts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268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building&#10;&#10;Description automatically generated">
            <a:extLst>
              <a:ext uri="{FF2B5EF4-FFF2-40B4-BE49-F238E27FC236}">
                <a16:creationId xmlns:a16="http://schemas.microsoft.com/office/drawing/2014/main" id="{652BECDD-9AAC-40FB-85EF-926B1CE4F0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17" b="9764"/>
          <a:stretch/>
        </p:blipFill>
        <p:spPr>
          <a:xfrm>
            <a:off x="838200" y="754148"/>
            <a:ext cx="10515600" cy="4995575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417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7EC8C3-EAD1-472B-B687-EBE358F07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CAUSES OF ANXIETY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AF79B-E9EB-4A97-AEDB-43CA22B36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057858" cy="5947568"/>
          </a:xfrm>
        </p:spPr>
        <p:txBody>
          <a:bodyPr anchor="ctr">
            <a:normAutofit/>
          </a:bodyPr>
          <a:lstStyle/>
          <a:p>
            <a:r>
              <a:rPr lang="en-US" sz="2600" b="1" dirty="0"/>
              <a:t>Anxious personality</a:t>
            </a:r>
            <a:r>
              <a:rPr lang="en-US" sz="2600" dirty="0"/>
              <a:t>. Some people are genetically prone to anxiety.</a:t>
            </a:r>
          </a:p>
          <a:p>
            <a:r>
              <a:rPr lang="en-US" sz="2600" b="1" dirty="0"/>
              <a:t>Childhood experiences</a:t>
            </a:r>
            <a:r>
              <a:rPr lang="en-US" sz="2600" dirty="0"/>
              <a:t>. Bullying, hostile parents or other frightening experiences during childhood.</a:t>
            </a:r>
          </a:p>
          <a:p>
            <a:r>
              <a:rPr lang="en-US" sz="2600" b="1" dirty="0"/>
              <a:t>Long-term health problems</a:t>
            </a:r>
            <a:r>
              <a:rPr lang="en-US" sz="2600" dirty="0"/>
              <a:t> like chronic pain are linked to anxiety.</a:t>
            </a:r>
          </a:p>
          <a:p>
            <a:r>
              <a:rPr lang="en-US" sz="2600" b="1" dirty="0"/>
              <a:t>Everyday habits</a:t>
            </a:r>
            <a:r>
              <a:rPr lang="en-US" sz="2600" dirty="0"/>
              <a:t> such as working long hours, financial or housing problems and stress can cause anxiety.</a:t>
            </a:r>
          </a:p>
          <a:p>
            <a:r>
              <a:rPr lang="en-US" sz="2600" b="1" dirty="0"/>
              <a:t>Outside Conditions </a:t>
            </a:r>
            <a:r>
              <a:rPr lang="en-US" sz="2600" dirty="0"/>
              <a:t>such as COVID-19, weather, political unrest, environmental factors</a:t>
            </a:r>
          </a:p>
        </p:txBody>
      </p:sp>
    </p:spTree>
    <p:extLst>
      <p:ext uri="{BB962C8B-B14F-4D97-AF65-F5344CB8AC3E}">
        <p14:creationId xmlns:p14="http://schemas.microsoft.com/office/powerpoint/2010/main" val="235940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CC66E84-2B42-463F-8329-75BA0D521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50CA7B-2D73-4C2D-AC82-032F0BF32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838" y="801860"/>
            <a:ext cx="4036334" cy="525462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4000" dirty="0"/>
              <a:t>Overcome     ‘</a:t>
            </a:r>
            <a:r>
              <a:rPr lang="en-US" sz="4000" b="1" dirty="0" err="1"/>
              <a:t>Infodemic</a:t>
            </a:r>
            <a:r>
              <a:rPr lang="en-US" sz="4000" dirty="0"/>
              <a:t>’  Anxiety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&amp;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Find </a:t>
            </a:r>
            <a:br>
              <a:rPr lang="en-US" sz="4000" dirty="0"/>
            </a:br>
            <a:r>
              <a:rPr lang="en-US" sz="4000" dirty="0"/>
              <a:t>Some</a:t>
            </a:r>
            <a:br>
              <a:rPr lang="en-US" sz="4000" dirty="0"/>
            </a:br>
            <a:r>
              <a:rPr lang="en-US" sz="4000" dirty="0"/>
              <a:t>Peace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679732"/>
            <a:ext cx="6009366" cy="5423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CF7D4EFE-A737-4218-A0C2-5554C321B9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8" r="9300"/>
          <a:stretch/>
        </p:blipFill>
        <p:spPr>
          <a:xfrm>
            <a:off x="7003280" y="457208"/>
            <a:ext cx="3287792" cy="292608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FB5A64-D91F-47CC-B88D-63DD00ACA737}"/>
              </a:ext>
            </a:extLst>
          </p:cNvPr>
          <p:cNvSpPr/>
          <p:nvPr/>
        </p:nvSpPr>
        <p:spPr>
          <a:xfrm>
            <a:off x="5642493" y="3840496"/>
            <a:ext cx="6096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i="1" dirty="0">
                <a:solidFill>
                  <a:srgbClr val="555555"/>
                </a:solidFill>
              </a:rPr>
              <a:t>“Inner peace begins the moment you choose not to allow another person or event to control your emotions</a:t>
            </a:r>
            <a:r>
              <a:rPr lang="en-US" sz="2800" i="1" dirty="0">
                <a:solidFill>
                  <a:srgbClr val="555555"/>
                </a:solidFill>
                <a:latin typeface="Helvetica Neue"/>
              </a:rPr>
              <a:t>.”</a:t>
            </a:r>
          </a:p>
          <a:p>
            <a:pPr algn="ctr"/>
            <a:endParaRPr lang="en-US" i="1" dirty="0">
              <a:solidFill>
                <a:srgbClr val="555555"/>
              </a:solidFill>
              <a:latin typeface="Helvetica Neue"/>
            </a:endParaRPr>
          </a:p>
          <a:p>
            <a:pPr algn="ctr"/>
            <a:endParaRPr lang="en-US" i="1" dirty="0">
              <a:solidFill>
                <a:srgbClr val="555555"/>
              </a:solidFill>
              <a:latin typeface="Helvetica Neue"/>
            </a:endParaRPr>
          </a:p>
          <a:p>
            <a:pPr algn="ctr"/>
            <a:r>
              <a:rPr lang="en-US" dirty="0">
                <a:solidFill>
                  <a:srgbClr val="555555"/>
                </a:solidFill>
                <a:latin typeface="Helvetica Neue"/>
              </a:rPr>
              <a:t>Pema Chodron</a:t>
            </a:r>
          </a:p>
        </p:txBody>
      </p:sp>
    </p:spTree>
    <p:extLst>
      <p:ext uri="{BB962C8B-B14F-4D97-AF65-F5344CB8AC3E}">
        <p14:creationId xmlns:p14="http://schemas.microsoft.com/office/powerpoint/2010/main" val="1169156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7E043A-C3D0-4F33-986A-EE3E3B59D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4976" y="119709"/>
            <a:ext cx="6902048" cy="1135737"/>
          </a:xfrm>
        </p:spPr>
        <p:txBody>
          <a:bodyPr>
            <a:normAutofit/>
          </a:bodyPr>
          <a:lstStyle/>
          <a:p>
            <a:r>
              <a:rPr lang="en-US" sz="6600" b="1" dirty="0"/>
              <a:t>Bring your ‘A’ Game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" y="713128"/>
            <a:ext cx="1068867" cy="2126625"/>
            <a:chOff x="10918968" y="713127"/>
            <a:chExt cx="1273032" cy="253283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67618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27850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BC4C696-A6CE-4A4C-B7F2-A9053167E2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581745"/>
              </p:ext>
            </p:extLst>
          </p:nvPr>
        </p:nvGraphicFramePr>
        <p:xfrm>
          <a:off x="2644976" y="1776440"/>
          <a:ext cx="6902047" cy="43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2745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35320-F881-4843-B0A3-7A7C813E1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668" y="803325"/>
            <a:ext cx="5314536" cy="1325563"/>
          </a:xfrm>
        </p:spPr>
        <p:txBody>
          <a:bodyPr>
            <a:normAutofit/>
          </a:bodyPr>
          <a:lstStyle/>
          <a:p>
            <a:r>
              <a:rPr lang="en-US" sz="6600" dirty="0"/>
              <a:t>Awareness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34DEA5BB-D9F4-476A-83CB-AF15A8E75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33" y="689989"/>
            <a:ext cx="3835488" cy="354177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46A0-A069-4096-8400-65F577816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667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600" dirty="0"/>
              <a:t>What am I Feeling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Physically</a:t>
            </a:r>
          </a:p>
          <a:p>
            <a:r>
              <a:rPr lang="en-US" dirty="0"/>
              <a:t>Emotionally</a:t>
            </a:r>
          </a:p>
          <a:p>
            <a:r>
              <a:rPr lang="en-US" dirty="0"/>
              <a:t>Behaviorally</a:t>
            </a:r>
          </a:p>
        </p:txBody>
      </p:sp>
    </p:spTree>
    <p:extLst>
      <p:ext uri="{BB962C8B-B14F-4D97-AF65-F5344CB8AC3E}">
        <p14:creationId xmlns:p14="http://schemas.microsoft.com/office/powerpoint/2010/main" val="1158141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A35320-F881-4843-B0A3-7A7C813E1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4828417" cy="1128068"/>
          </a:xfrm>
        </p:spPr>
        <p:txBody>
          <a:bodyPr anchor="ctr">
            <a:noAutofit/>
          </a:bodyPr>
          <a:lstStyle/>
          <a:p>
            <a:r>
              <a:rPr lang="en-US" sz="6600" dirty="0"/>
              <a:t>Acknowledge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46A0-A069-4096-8400-65F577816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62" y="1791811"/>
            <a:ext cx="4559425" cy="397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dirty="0"/>
              <a:t>What Is …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Admit it to Yourself</a:t>
            </a:r>
          </a:p>
          <a:p>
            <a:r>
              <a:rPr lang="en-US" dirty="0"/>
              <a:t>Own your Experience</a:t>
            </a:r>
          </a:p>
          <a:p>
            <a:r>
              <a:rPr lang="en-US" dirty="0"/>
              <a:t>Express your Fears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FEE514D9-2DB9-4C9C-A33A-884202DEF5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2" b="1880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85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425</Words>
  <Application>Microsoft Office PowerPoint</Application>
  <PresentationFormat>Widescreen</PresentationFormat>
  <Paragraphs>91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Helvetica Neue</vt:lpstr>
      <vt:lpstr>Poppins</vt:lpstr>
      <vt:lpstr>Wingdings</vt:lpstr>
      <vt:lpstr>Office Theme</vt:lpstr>
      <vt:lpstr>BRING YOUR ‘A’ GAME </vt:lpstr>
      <vt:lpstr>Dr. Ellen Contente is the Founder and Chief Positivity Officer of  Heart-Centered Programs, a training and consulting business 'Empowering People to live and work with more Passion, Purpose and Play’™.  </vt:lpstr>
      <vt:lpstr>Is this You?</vt:lpstr>
      <vt:lpstr>PowerPoint Presentation</vt:lpstr>
      <vt:lpstr>CAUSES OF ANXIETY</vt:lpstr>
      <vt:lpstr>Overcome     ‘Infodemic’  Anxiety   &amp;   Find  Some Peace  </vt:lpstr>
      <vt:lpstr>Bring your ‘A’ Game</vt:lpstr>
      <vt:lpstr>Awareness</vt:lpstr>
      <vt:lpstr>Acknowledge</vt:lpstr>
      <vt:lpstr>Assess</vt:lpstr>
      <vt:lpstr>Attention</vt:lpstr>
      <vt:lpstr>PowerPoint Presentation</vt:lpstr>
      <vt:lpstr>Action</vt:lpstr>
      <vt:lpstr>Appreciation</vt:lpstr>
      <vt:lpstr>“I cannot always control what goes on outside. But I can always control what goes on inside.”                                                 Wayne Dyer</vt:lpstr>
      <vt:lpstr>verywellmind.com psychcentral.com betterhealth.com psychologytoday.com virusanxiety.com nami.org nimh.nih.gov    </vt:lpstr>
      <vt:lpstr>To work with us directly:    Heart-Centered Programs                                          ellen@heartcenteredprograms.com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BRING YOUR ‘A’ GAME </dc:title>
  <dc:creator>Ellen Contente</dc:creator>
  <cp:lastModifiedBy>Ellen Contente</cp:lastModifiedBy>
  <cp:revision>10</cp:revision>
  <dcterms:created xsi:type="dcterms:W3CDTF">2020-04-20T22:51:50Z</dcterms:created>
  <dcterms:modified xsi:type="dcterms:W3CDTF">2020-04-21T19:37:26Z</dcterms:modified>
</cp:coreProperties>
</file>