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4095" r:id="rId3"/>
    <p:sldId id="4150" r:id="rId4"/>
    <p:sldId id="275" r:id="rId5"/>
    <p:sldId id="285" r:id="rId6"/>
    <p:sldId id="283" r:id="rId7"/>
    <p:sldId id="4094" r:id="rId8"/>
    <p:sldId id="4147" r:id="rId9"/>
    <p:sldId id="4148" r:id="rId10"/>
    <p:sldId id="294" r:id="rId11"/>
    <p:sldId id="271" r:id="rId12"/>
    <p:sldId id="276" r:id="rId13"/>
    <p:sldId id="277" r:id="rId14"/>
    <p:sldId id="4160" r:id="rId15"/>
    <p:sldId id="4161" r:id="rId16"/>
    <p:sldId id="278" r:id="rId17"/>
    <p:sldId id="279" r:id="rId18"/>
    <p:sldId id="281" r:id="rId19"/>
    <p:sldId id="4151" r:id="rId20"/>
    <p:sldId id="280" r:id="rId21"/>
    <p:sldId id="4159" r:id="rId22"/>
    <p:sldId id="27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46" autoAdjust="0"/>
    <p:restoredTop sz="94660"/>
  </p:normalViewPr>
  <p:slideViewPr>
    <p:cSldViewPr snapToGrid="0">
      <p:cViewPr varScale="1">
        <p:scale>
          <a:sx n="123" d="100"/>
          <a:sy n="123" d="100"/>
        </p:scale>
        <p:origin x="21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Users/jennifer50/Library/Mobile%20Documents/com~apple~CloudDocs/Jen%20vO/YOSA/YOSA%20Impact%20Feb%202026.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jennifer50/Library/Mobile%20Documents/com~apple~CloudDocs/Jen%20vO/YOSA/YOSA%20Impact%20Feb%202026.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discovery365-my.sharepoint.com/personal/jennifer50_discovery_co_za/Documents/JvO/YOSA/YOSA%20Impact%20June%202025.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a:latin typeface="Arial" panose="020B0604020202020204" pitchFamily="34" charset="0"/>
                <a:cs typeface="Arial" panose="020B0604020202020204" pitchFamily="34" charset="0"/>
              </a:rPr>
              <a:t>YOSA programme 5+ years - impact on teenage pregnancies</a:t>
            </a:r>
            <a:endParaRPr lang="en-ZA">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ZA"/>
        </a:p>
      </c:txPr>
    </c:title>
    <c:autoTitleDeleted val="0"/>
    <c:plotArea>
      <c:layout/>
      <c:lineChart>
        <c:grouping val="standard"/>
        <c:varyColors val="0"/>
        <c:ser>
          <c:idx val="0"/>
          <c:order val="0"/>
          <c:tx>
            <c:strRef>
              <c:f>'Teenage Pregnancy stats'!$A$6</c:f>
              <c:strCache>
                <c:ptCount val="1"/>
                <c:pt idx="0">
                  <c:v>School AS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'Teenage Pregnancy stats'!$B$5:$J$5</c:f>
              <c:numCache>
                <c:formatCode>General</c:formatCode>
                <c:ptCount val="9"/>
                <c:pt idx="0">
                  <c:v>2018</c:v>
                </c:pt>
                <c:pt idx="1">
                  <c:v>2019</c:v>
                </c:pt>
                <c:pt idx="2">
                  <c:v>2020</c:v>
                </c:pt>
                <c:pt idx="3">
                  <c:v>2021</c:v>
                </c:pt>
                <c:pt idx="4">
                  <c:v>2022</c:v>
                </c:pt>
                <c:pt idx="5">
                  <c:v>2023</c:v>
                </c:pt>
                <c:pt idx="6">
                  <c:v>2024</c:v>
                </c:pt>
                <c:pt idx="7">
                  <c:v>2025</c:v>
                </c:pt>
              </c:numCache>
            </c:numRef>
          </c:cat>
          <c:val>
            <c:numRef>
              <c:f>'Teenage Pregnancy stats'!$B$6:$J$6</c:f>
              <c:numCache>
                <c:formatCode>General</c:formatCode>
                <c:ptCount val="9"/>
                <c:pt idx="0">
                  <c:v>35</c:v>
                </c:pt>
                <c:pt idx="1">
                  <c:v>25</c:v>
                </c:pt>
                <c:pt idx="2">
                  <c:v>20</c:v>
                </c:pt>
                <c:pt idx="3">
                  <c:v>9</c:v>
                </c:pt>
                <c:pt idx="4">
                  <c:v>2</c:v>
                </c:pt>
                <c:pt idx="5">
                  <c:v>3</c:v>
                </c:pt>
                <c:pt idx="6">
                  <c:v>0</c:v>
                </c:pt>
                <c:pt idx="7">
                  <c:v>0</c:v>
                </c:pt>
              </c:numCache>
            </c:numRef>
          </c:val>
          <c:smooth val="0"/>
          <c:extLst>
            <c:ext xmlns:c16="http://schemas.microsoft.com/office/drawing/2014/chart" uri="{C3380CC4-5D6E-409C-BE32-E72D297353CC}">
              <c16:uniqueId val="{00000000-7120-DF4E-A89A-7C3247F128FD}"/>
            </c:ext>
          </c:extLst>
        </c:ser>
        <c:ser>
          <c:idx val="1"/>
          <c:order val="1"/>
          <c:tx>
            <c:strRef>
              <c:f>'Teenage Pregnancy stats'!$A$7</c:f>
              <c:strCache>
                <c:ptCount val="1"/>
                <c:pt idx="0">
                  <c:v>School BM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'Teenage Pregnancy stats'!$B$5:$J$5</c:f>
              <c:numCache>
                <c:formatCode>General</c:formatCode>
                <c:ptCount val="9"/>
                <c:pt idx="0">
                  <c:v>2018</c:v>
                </c:pt>
                <c:pt idx="1">
                  <c:v>2019</c:v>
                </c:pt>
                <c:pt idx="2">
                  <c:v>2020</c:v>
                </c:pt>
                <c:pt idx="3">
                  <c:v>2021</c:v>
                </c:pt>
                <c:pt idx="4">
                  <c:v>2022</c:v>
                </c:pt>
                <c:pt idx="5">
                  <c:v>2023</c:v>
                </c:pt>
                <c:pt idx="6">
                  <c:v>2024</c:v>
                </c:pt>
                <c:pt idx="7">
                  <c:v>2025</c:v>
                </c:pt>
              </c:numCache>
            </c:numRef>
          </c:cat>
          <c:val>
            <c:numRef>
              <c:f>'Teenage Pregnancy stats'!$B$7:$J$7</c:f>
              <c:numCache>
                <c:formatCode>General</c:formatCode>
                <c:ptCount val="9"/>
                <c:pt idx="0">
                  <c:v>33</c:v>
                </c:pt>
                <c:pt idx="1">
                  <c:v>20</c:v>
                </c:pt>
                <c:pt idx="2">
                  <c:v>10</c:v>
                </c:pt>
                <c:pt idx="3">
                  <c:v>11</c:v>
                </c:pt>
                <c:pt idx="4">
                  <c:v>6</c:v>
                </c:pt>
                <c:pt idx="5">
                  <c:v>0</c:v>
                </c:pt>
                <c:pt idx="6">
                  <c:v>0</c:v>
                </c:pt>
                <c:pt idx="7">
                  <c:v>0</c:v>
                </c:pt>
              </c:numCache>
            </c:numRef>
          </c:val>
          <c:smooth val="0"/>
          <c:extLst>
            <c:ext xmlns:c16="http://schemas.microsoft.com/office/drawing/2014/chart" uri="{C3380CC4-5D6E-409C-BE32-E72D297353CC}">
              <c16:uniqueId val="{00000001-7120-DF4E-A89A-7C3247F128FD}"/>
            </c:ext>
          </c:extLst>
        </c:ser>
        <c:ser>
          <c:idx val="2"/>
          <c:order val="2"/>
          <c:tx>
            <c:strRef>
              <c:f>'Teenage Pregnancy stats'!$A$8</c:f>
              <c:strCache>
                <c:ptCount val="1"/>
                <c:pt idx="0">
                  <c:v>School CT</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'Teenage Pregnancy stats'!$B$5:$J$5</c:f>
              <c:numCache>
                <c:formatCode>General</c:formatCode>
                <c:ptCount val="9"/>
                <c:pt idx="0">
                  <c:v>2018</c:v>
                </c:pt>
                <c:pt idx="1">
                  <c:v>2019</c:v>
                </c:pt>
                <c:pt idx="2">
                  <c:v>2020</c:v>
                </c:pt>
                <c:pt idx="3">
                  <c:v>2021</c:v>
                </c:pt>
                <c:pt idx="4">
                  <c:v>2022</c:v>
                </c:pt>
                <c:pt idx="5">
                  <c:v>2023</c:v>
                </c:pt>
                <c:pt idx="6">
                  <c:v>2024</c:v>
                </c:pt>
                <c:pt idx="7">
                  <c:v>2025</c:v>
                </c:pt>
              </c:numCache>
            </c:numRef>
          </c:cat>
          <c:val>
            <c:numRef>
              <c:f>'Teenage Pregnancy stats'!$B$8:$J$8</c:f>
              <c:numCache>
                <c:formatCode>General</c:formatCode>
                <c:ptCount val="9"/>
                <c:pt idx="0">
                  <c:v>30</c:v>
                </c:pt>
                <c:pt idx="1">
                  <c:v>17</c:v>
                </c:pt>
                <c:pt idx="2">
                  <c:v>11</c:v>
                </c:pt>
                <c:pt idx="3">
                  <c:v>7</c:v>
                </c:pt>
                <c:pt idx="4">
                  <c:v>0</c:v>
                </c:pt>
                <c:pt idx="5">
                  <c:v>0</c:v>
                </c:pt>
                <c:pt idx="6">
                  <c:v>0</c:v>
                </c:pt>
                <c:pt idx="7">
                  <c:v>0</c:v>
                </c:pt>
              </c:numCache>
            </c:numRef>
          </c:val>
          <c:smooth val="0"/>
          <c:extLst>
            <c:ext xmlns:c16="http://schemas.microsoft.com/office/drawing/2014/chart" uri="{C3380CC4-5D6E-409C-BE32-E72D297353CC}">
              <c16:uniqueId val="{00000002-7120-DF4E-A89A-7C3247F128FD}"/>
            </c:ext>
          </c:extLst>
        </c:ser>
        <c:ser>
          <c:idx val="3"/>
          <c:order val="3"/>
          <c:tx>
            <c:strRef>
              <c:f>'Teenage Pregnancy stats'!$A$9</c:f>
              <c:strCache>
                <c:ptCount val="1"/>
                <c:pt idx="0">
                  <c:v>School DI</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'Teenage Pregnancy stats'!$B$5:$J$5</c:f>
              <c:numCache>
                <c:formatCode>General</c:formatCode>
                <c:ptCount val="9"/>
                <c:pt idx="0">
                  <c:v>2018</c:v>
                </c:pt>
                <c:pt idx="1">
                  <c:v>2019</c:v>
                </c:pt>
                <c:pt idx="2">
                  <c:v>2020</c:v>
                </c:pt>
                <c:pt idx="3">
                  <c:v>2021</c:v>
                </c:pt>
                <c:pt idx="4">
                  <c:v>2022</c:v>
                </c:pt>
                <c:pt idx="5">
                  <c:v>2023</c:v>
                </c:pt>
                <c:pt idx="6">
                  <c:v>2024</c:v>
                </c:pt>
                <c:pt idx="7">
                  <c:v>2025</c:v>
                </c:pt>
              </c:numCache>
            </c:numRef>
          </c:cat>
          <c:val>
            <c:numRef>
              <c:f>'Teenage Pregnancy stats'!$B$9:$J$9</c:f>
              <c:numCache>
                <c:formatCode>General</c:formatCode>
                <c:ptCount val="9"/>
                <c:pt idx="4">
                  <c:v>64</c:v>
                </c:pt>
                <c:pt idx="5">
                  <c:v>7</c:v>
                </c:pt>
                <c:pt idx="6">
                  <c:v>3</c:v>
                </c:pt>
                <c:pt idx="7">
                  <c:v>2</c:v>
                </c:pt>
              </c:numCache>
            </c:numRef>
          </c:val>
          <c:smooth val="0"/>
          <c:extLst>
            <c:ext xmlns:c16="http://schemas.microsoft.com/office/drawing/2014/chart" uri="{C3380CC4-5D6E-409C-BE32-E72D297353CC}">
              <c16:uniqueId val="{00000003-7120-DF4E-A89A-7C3247F128FD}"/>
            </c:ext>
          </c:extLst>
        </c:ser>
        <c:ser>
          <c:idx val="4"/>
          <c:order val="4"/>
          <c:tx>
            <c:strRef>
              <c:f>'Teenage Pregnancy stats'!$A$10</c:f>
              <c:strCache>
                <c:ptCount val="1"/>
                <c:pt idx="0">
                  <c:v>School ET</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'Teenage Pregnancy stats'!$B$5:$J$5</c:f>
              <c:numCache>
                <c:formatCode>General</c:formatCode>
                <c:ptCount val="9"/>
                <c:pt idx="0">
                  <c:v>2018</c:v>
                </c:pt>
                <c:pt idx="1">
                  <c:v>2019</c:v>
                </c:pt>
                <c:pt idx="2">
                  <c:v>2020</c:v>
                </c:pt>
                <c:pt idx="3">
                  <c:v>2021</c:v>
                </c:pt>
                <c:pt idx="4">
                  <c:v>2022</c:v>
                </c:pt>
                <c:pt idx="5">
                  <c:v>2023</c:v>
                </c:pt>
                <c:pt idx="6">
                  <c:v>2024</c:v>
                </c:pt>
                <c:pt idx="7">
                  <c:v>2025</c:v>
                </c:pt>
              </c:numCache>
            </c:numRef>
          </c:cat>
          <c:val>
            <c:numRef>
              <c:f>'Teenage Pregnancy stats'!$B$10:$J$10</c:f>
              <c:numCache>
                <c:formatCode>General</c:formatCode>
                <c:ptCount val="9"/>
                <c:pt idx="4">
                  <c:v>28</c:v>
                </c:pt>
                <c:pt idx="5">
                  <c:v>9</c:v>
                </c:pt>
                <c:pt idx="6">
                  <c:v>1</c:v>
                </c:pt>
                <c:pt idx="7">
                  <c:v>1</c:v>
                </c:pt>
              </c:numCache>
            </c:numRef>
          </c:val>
          <c:smooth val="0"/>
          <c:extLst>
            <c:ext xmlns:c16="http://schemas.microsoft.com/office/drawing/2014/chart" uri="{C3380CC4-5D6E-409C-BE32-E72D297353CC}">
              <c16:uniqueId val="{00000004-7120-DF4E-A89A-7C3247F128FD}"/>
            </c:ext>
          </c:extLst>
        </c:ser>
        <c:dLbls>
          <c:showLegendKey val="0"/>
          <c:showVal val="0"/>
          <c:showCatName val="0"/>
          <c:showSerName val="0"/>
          <c:showPercent val="0"/>
          <c:showBubbleSize val="0"/>
        </c:dLbls>
        <c:marker val="1"/>
        <c:smooth val="0"/>
        <c:axId val="1160008304"/>
        <c:axId val="1160017040"/>
      </c:lineChart>
      <c:catAx>
        <c:axId val="1160008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0017040"/>
        <c:crosses val="autoZero"/>
        <c:auto val="1"/>
        <c:lblAlgn val="ctr"/>
        <c:lblOffset val="100"/>
        <c:noMultiLvlLbl val="0"/>
      </c:catAx>
      <c:valAx>
        <c:axId val="1160017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00083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Arial" panose="020B0604020202020204" pitchFamily="34" charset="0"/>
                <a:ea typeface="+mn-ea"/>
                <a:cs typeface="Arial" panose="020B0604020202020204" pitchFamily="34" charset="0"/>
              </a:defRPr>
            </a:pPr>
            <a:r>
              <a:rPr lang="en-GB" sz="1400" b="0" i="0" baseline="0" dirty="0">
                <a:effectLst/>
                <a:latin typeface="Arial" panose="020B0604020202020204" pitchFamily="34" charset="0"/>
                <a:cs typeface="Arial" panose="020B0604020202020204" pitchFamily="34" charset="0"/>
              </a:rPr>
              <a:t>YOSA programme 5+ years - impact on substance abuse</a:t>
            </a:r>
            <a:endParaRPr lang="en-ZA" sz="1400" dirty="0">
              <a:effectLst/>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Arial" panose="020B0604020202020204" pitchFamily="34" charset="0"/>
              <a:ea typeface="+mn-ea"/>
              <a:cs typeface="Arial" panose="020B0604020202020204" pitchFamily="34" charset="0"/>
            </a:defRPr>
          </a:pPr>
          <a:endParaRPr lang="en-ZA"/>
        </a:p>
      </c:txPr>
    </c:title>
    <c:autoTitleDeleted val="0"/>
    <c:plotArea>
      <c:layout/>
      <c:lineChart>
        <c:grouping val="standard"/>
        <c:varyColors val="0"/>
        <c:ser>
          <c:idx val="0"/>
          <c:order val="0"/>
          <c:tx>
            <c:strRef>
              <c:f>'Substance Use'!$A$5</c:f>
              <c:strCache>
                <c:ptCount val="1"/>
                <c:pt idx="0">
                  <c:v>School AS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'Substance Use'!$B$4:$I$4</c:f>
              <c:numCache>
                <c:formatCode>General</c:formatCode>
                <c:ptCount val="8"/>
                <c:pt idx="0">
                  <c:v>2018</c:v>
                </c:pt>
                <c:pt idx="1">
                  <c:v>2019</c:v>
                </c:pt>
                <c:pt idx="2">
                  <c:v>2020</c:v>
                </c:pt>
                <c:pt idx="3">
                  <c:v>2021</c:v>
                </c:pt>
                <c:pt idx="4">
                  <c:v>2022</c:v>
                </c:pt>
                <c:pt idx="5">
                  <c:v>2023</c:v>
                </c:pt>
                <c:pt idx="6">
                  <c:v>2024</c:v>
                </c:pt>
                <c:pt idx="7">
                  <c:v>2025</c:v>
                </c:pt>
              </c:numCache>
            </c:numRef>
          </c:cat>
          <c:val>
            <c:numRef>
              <c:f>'Substance Use'!$B$5:$I$5</c:f>
              <c:numCache>
                <c:formatCode>General</c:formatCode>
                <c:ptCount val="8"/>
                <c:pt idx="0">
                  <c:v>45</c:v>
                </c:pt>
                <c:pt idx="1">
                  <c:v>31</c:v>
                </c:pt>
                <c:pt idx="2">
                  <c:v>23</c:v>
                </c:pt>
                <c:pt idx="3">
                  <c:v>8</c:v>
                </c:pt>
                <c:pt idx="4">
                  <c:v>8</c:v>
                </c:pt>
                <c:pt idx="5">
                  <c:v>3</c:v>
                </c:pt>
                <c:pt idx="6">
                  <c:v>6</c:v>
                </c:pt>
                <c:pt idx="7">
                  <c:v>4</c:v>
                </c:pt>
              </c:numCache>
            </c:numRef>
          </c:val>
          <c:smooth val="0"/>
          <c:extLst>
            <c:ext xmlns:c16="http://schemas.microsoft.com/office/drawing/2014/chart" uri="{C3380CC4-5D6E-409C-BE32-E72D297353CC}">
              <c16:uniqueId val="{00000000-4960-E240-993A-2EBF52F3629C}"/>
            </c:ext>
          </c:extLst>
        </c:ser>
        <c:ser>
          <c:idx val="1"/>
          <c:order val="1"/>
          <c:tx>
            <c:strRef>
              <c:f>'Substance Use'!$A$6</c:f>
              <c:strCache>
                <c:ptCount val="1"/>
                <c:pt idx="0">
                  <c:v>School BM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'Substance Use'!$B$4:$I$4</c:f>
              <c:numCache>
                <c:formatCode>General</c:formatCode>
                <c:ptCount val="8"/>
                <c:pt idx="0">
                  <c:v>2018</c:v>
                </c:pt>
                <c:pt idx="1">
                  <c:v>2019</c:v>
                </c:pt>
                <c:pt idx="2">
                  <c:v>2020</c:v>
                </c:pt>
                <c:pt idx="3">
                  <c:v>2021</c:v>
                </c:pt>
                <c:pt idx="4">
                  <c:v>2022</c:v>
                </c:pt>
                <c:pt idx="5">
                  <c:v>2023</c:v>
                </c:pt>
                <c:pt idx="6">
                  <c:v>2024</c:v>
                </c:pt>
                <c:pt idx="7">
                  <c:v>2025</c:v>
                </c:pt>
              </c:numCache>
            </c:numRef>
          </c:cat>
          <c:val>
            <c:numRef>
              <c:f>'Substance Use'!$B$6:$I$6</c:f>
              <c:numCache>
                <c:formatCode>General</c:formatCode>
                <c:ptCount val="8"/>
                <c:pt idx="0">
                  <c:v>44</c:v>
                </c:pt>
                <c:pt idx="1">
                  <c:v>19</c:v>
                </c:pt>
                <c:pt idx="2">
                  <c:v>14</c:v>
                </c:pt>
                <c:pt idx="3">
                  <c:v>13</c:v>
                </c:pt>
                <c:pt idx="4">
                  <c:v>6</c:v>
                </c:pt>
                <c:pt idx="5">
                  <c:v>3</c:v>
                </c:pt>
                <c:pt idx="6">
                  <c:v>3</c:v>
                </c:pt>
                <c:pt idx="7">
                  <c:v>2</c:v>
                </c:pt>
              </c:numCache>
            </c:numRef>
          </c:val>
          <c:smooth val="0"/>
          <c:extLst>
            <c:ext xmlns:c16="http://schemas.microsoft.com/office/drawing/2014/chart" uri="{C3380CC4-5D6E-409C-BE32-E72D297353CC}">
              <c16:uniqueId val="{00000001-4960-E240-993A-2EBF52F3629C}"/>
            </c:ext>
          </c:extLst>
        </c:ser>
        <c:ser>
          <c:idx val="2"/>
          <c:order val="2"/>
          <c:tx>
            <c:strRef>
              <c:f>'Substance Use'!$A$7</c:f>
              <c:strCache>
                <c:ptCount val="1"/>
                <c:pt idx="0">
                  <c:v>School CT</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'Substance Use'!$B$4:$I$4</c:f>
              <c:numCache>
                <c:formatCode>General</c:formatCode>
                <c:ptCount val="8"/>
                <c:pt idx="0">
                  <c:v>2018</c:v>
                </c:pt>
                <c:pt idx="1">
                  <c:v>2019</c:v>
                </c:pt>
                <c:pt idx="2">
                  <c:v>2020</c:v>
                </c:pt>
                <c:pt idx="3">
                  <c:v>2021</c:v>
                </c:pt>
                <c:pt idx="4">
                  <c:v>2022</c:v>
                </c:pt>
                <c:pt idx="5">
                  <c:v>2023</c:v>
                </c:pt>
                <c:pt idx="6">
                  <c:v>2024</c:v>
                </c:pt>
                <c:pt idx="7">
                  <c:v>2025</c:v>
                </c:pt>
              </c:numCache>
            </c:numRef>
          </c:cat>
          <c:val>
            <c:numRef>
              <c:f>'Substance Use'!$B$7:$I$7</c:f>
              <c:numCache>
                <c:formatCode>General</c:formatCode>
                <c:ptCount val="8"/>
                <c:pt idx="0">
                  <c:v>39</c:v>
                </c:pt>
                <c:pt idx="1">
                  <c:v>23</c:v>
                </c:pt>
                <c:pt idx="2">
                  <c:v>18</c:v>
                </c:pt>
                <c:pt idx="3">
                  <c:v>20</c:v>
                </c:pt>
                <c:pt idx="4">
                  <c:v>15</c:v>
                </c:pt>
                <c:pt idx="5">
                  <c:v>9</c:v>
                </c:pt>
                <c:pt idx="6">
                  <c:v>6</c:v>
                </c:pt>
                <c:pt idx="7">
                  <c:v>2</c:v>
                </c:pt>
              </c:numCache>
            </c:numRef>
          </c:val>
          <c:smooth val="0"/>
          <c:extLst>
            <c:ext xmlns:c16="http://schemas.microsoft.com/office/drawing/2014/chart" uri="{C3380CC4-5D6E-409C-BE32-E72D297353CC}">
              <c16:uniqueId val="{00000002-4960-E240-993A-2EBF52F3629C}"/>
            </c:ext>
          </c:extLst>
        </c:ser>
        <c:ser>
          <c:idx val="3"/>
          <c:order val="3"/>
          <c:tx>
            <c:strRef>
              <c:f>'Substance Use'!$A$8</c:f>
              <c:strCache>
                <c:ptCount val="1"/>
                <c:pt idx="0">
                  <c:v>School DI</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'Substance Use'!$B$4:$I$4</c:f>
              <c:numCache>
                <c:formatCode>General</c:formatCode>
                <c:ptCount val="8"/>
                <c:pt idx="0">
                  <c:v>2018</c:v>
                </c:pt>
                <c:pt idx="1">
                  <c:v>2019</c:v>
                </c:pt>
                <c:pt idx="2">
                  <c:v>2020</c:v>
                </c:pt>
                <c:pt idx="3">
                  <c:v>2021</c:v>
                </c:pt>
                <c:pt idx="4">
                  <c:v>2022</c:v>
                </c:pt>
                <c:pt idx="5">
                  <c:v>2023</c:v>
                </c:pt>
                <c:pt idx="6">
                  <c:v>2024</c:v>
                </c:pt>
                <c:pt idx="7">
                  <c:v>2025</c:v>
                </c:pt>
              </c:numCache>
            </c:numRef>
          </c:cat>
          <c:val>
            <c:numRef>
              <c:f>'Substance Use'!$B$8:$I$8</c:f>
              <c:numCache>
                <c:formatCode>General</c:formatCode>
                <c:ptCount val="8"/>
                <c:pt idx="4">
                  <c:v>47</c:v>
                </c:pt>
                <c:pt idx="5">
                  <c:v>9</c:v>
                </c:pt>
                <c:pt idx="6">
                  <c:v>8</c:v>
                </c:pt>
                <c:pt idx="7">
                  <c:v>3</c:v>
                </c:pt>
              </c:numCache>
            </c:numRef>
          </c:val>
          <c:smooth val="0"/>
          <c:extLst>
            <c:ext xmlns:c16="http://schemas.microsoft.com/office/drawing/2014/chart" uri="{C3380CC4-5D6E-409C-BE32-E72D297353CC}">
              <c16:uniqueId val="{00000003-4960-E240-993A-2EBF52F3629C}"/>
            </c:ext>
          </c:extLst>
        </c:ser>
        <c:ser>
          <c:idx val="4"/>
          <c:order val="4"/>
          <c:tx>
            <c:strRef>
              <c:f>'Substance Use'!$A$9</c:f>
              <c:strCache>
                <c:ptCount val="1"/>
                <c:pt idx="0">
                  <c:v>School ET</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'Substance Use'!$B$4:$I$4</c:f>
              <c:numCache>
                <c:formatCode>General</c:formatCode>
                <c:ptCount val="8"/>
                <c:pt idx="0">
                  <c:v>2018</c:v>
                </c:pt>
                <c:pt idx="1">
                  <c:v>2019</c:v>
                </c:pt>
                <c:pt idx="2">
                  <c:v>2020</c:v>
                </c:pt>
                <c:pt idx="3">
                  <c:v>2021</c:v>
                </c:pt>
                <c:pt idx="4">
                  <c:v>2022</c:v>
                </c:pt>
                <c:pt idx="5">
                  <c:v>2023</c:v>
                </c:pt>
                <c:pt idx="6">
                  <c:v>2024</c:v>
                </c:pt>
                <c:pt idx="7">
                  <c:v>2025</c:v>
                </c:pt>
              </c:numCache>
            </c:numRef>
          </c:cat>
          <c:val>
            <c:numRef>
              <c:f>'Substance Use'!$B$9:$I$9</c:f>
              <c:numCache>
                <c:formatCode>General</c:formatCode>
                <c:ptCount val="8"/>
                <c:pt idx="4">
                  <c:v>25</c:v>
                </c:pt>
                <c:pt idx="5">
                  <c:v>12</c:v>
                </c:pt>
                <c:pt idx="6">
                  <c:v>4</c:v>
                </c:pt>
                <c:pt idx="7">
                  <c:v>2</c:v>
                </c:pt>
              </c:numCache>
            </c:numRef>
          </c:val>
          <c:smooth val="0"/>
          <c:extLst>
            <c:ext xmlns:c16="http://schemas.microsoft.com/office/drawing/2014/chart" uri="{C3380CC4-5D6E-409C-BE32-E72D297353CC}">
              <c16:uniqueId val="{00000004-4960-E240-993A-2EBF52F3629C}"/>
            </c:ext>
          </c:extLst>
        </c:ser>
        <c:dLbls>
          <c:showLegendKey val="0"/>
          <c:showVal val="0"/>
          <c:showCatName val="0"/>
          <c:showSerName val="0"/>
          <c:showPercent val="0"/>
          <c:showBubbleSize val="0"/>
        </c:dLbls>
        <c:marker val="1"/>
        <c:smooth val="0"/>
        <c:axId val="1163281872"/>
        <c:axId val="1163274800"/>
      </c:lineChart>
      <c:catAx>
        <c:axId val="1163281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3274800"/>
        <c:crosses val="autoZero"/>
        <c:auto val="1"/>
        <c:lblAlgn val="ctr"/>
        <c:lblOffset val="100"/>
        <c:noMultiLvlLbl val="0"/>
      </c:catAx>
      <c:valAx>
        <c:axId val="11632748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3281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GB" sz="1100" b="0" i="0" baseline="0" dirty="0">
                <a:effectLst/>
              </a:rPr>
              <a:t>YOSA programme 5+ years - impact on mental health incidents</a:t>
            </a:r>
            <a:endParaRPr lang="en-ZA" sz="1100"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en-ZA"/>
        </a:p>
      </c:txPr>
    </c:title>
    <c:autoTitleDeleted val="0"/>
    <c:plotArea>
      <c:layout/>
      <c:lineChart>
        <c:grouping val="standard"/>
        <c:varyColors val="0"/>
        <c:ser>
          <c:idx val="0"/>
          <c:order val="0"/>
          <c:tx>
            <c:strRef>
              <c:f>'Mental Health Incidents'!$A$5</c:f>
              <c:strCache>
                <c:ptCount val="1"/>
                <c:pt idx="0">
                  <c:v>School AS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'Mental Health Incidents'!$B$4:$H$4</c:f>
              <c:numCache>
                <c:formatCode>General</c:formatCode>
                <c:ptCount val="7"/>
                <c:pt idx="0">
                  <c:v>2018</c:v>
                </c:pt>
                <c:pt idx="1">
                  <c:v>2019</c:v>
                </c:pt>
                <c:pt idx="2">
                  <c:v>2020</c:v>
                </c:pt>
                <c:pt idx="3">
                  <c:v>2021</c:v>
                </c:pt>
                <c:pt idx="4">
                  <c:v>2022</c:v>
                </c:pt>
                <c:pt idx="5">
                  <c:v>2023</c:v>
                </c:pt>
                <c:pt idx="6">
                  <c:v>2024</c:v>
                </c:pt>
              </c:numCache>
            </c:numRef>
          </c:cat>
          <c:val>
            <c:numRef>
              <c:f>'Mental Health Incidents'!$B$5:$H$5</c:f>
              <c:numCache>
                <c:formatCode>General</c:formatCode>
                <c:ptCount val="7"/>
                <c:pt idx="0">
                  <c:v>55</c:v>
                </c:pt>
                <c:pt idx="1">
                  <c:v>45</c:v>
                </c:pt>
                <c:pt idx="2">
                  <c:v>40</c:v>
                </c:pt>
                <c:pt idx="3">
                  <c:v>48</c:v>
                </c:pt>
                <c:pt idx="4">
                  <c:v>29</c:v>
                </c:pt>
                <c:pt idx="5">
                  <c:v>21</c:v>
                </c:pt>
                <c:pt idx="6">
                  <c:v>12</c:v>
                </c:pt>
              </c:numCache>
            </c:numRef>
          </c:val>
          <c:smooth val="0"/>
          <c:extLst>
            <c:ext xmlns:c16="http://schemas.microsoft.com/office/drawing/2014/chart" uri="{C3380CC4-5D6E-409C-BE32-E72D297353CC}">
              <c16:uniqueId val="{00000000-1227-4B43-872D-BF7E905AE138}"/>
            </c:ext>
          </c:extLst>
        </c:ser>
        <c:ser>
          <c:idx val="1"/>
          <c:order val="1"/>
          <c:tx>
            <c:strRef>
              <c:f>'Mental Health Incidents'!$A$6</c:f>
              <c:strCache>
                <c:ptCount val="1"/>
                <c:pt idx="0">
                  <c:v>School BM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'Mental Health Incidents'!$B$4:$H$4</c:f>
              <c:numCache>
                <c:formatCode>General</c:formatCode>
                <c:ptCount val="7"/>
                <c:pt idx="0">
                  <c:v>2018</c:v>
                </c:pt>
                <c:pt idx="1">
                  <c:v>2019</c:v>
                </c:pt>
                <c:pt idx="2">
                  <c:v>2020</c:v>
                </c:pt>
                <c:pt idx="3">
                  <c:v>2021</c:v>
                </c:pt>
                <c:pt idx="4">
                  <c:v>2022</c:v>
                </c:pt>
                <c:pt idx="5">
                  <c:v>2023</c:v>
                </c:pt>
                <c:pt idx="6">
                  <c:v>2024</c:v>
                </c:pt>
              </c:numCache>
            </c:numRef>
          </c:cat>
          <c:val>
            <c:numRef>
              <c:f>'Mental Health Incidents'!$B$6:$H$6</c:f>
              <c:numCache>
                <c:formatCode>General</c:formatCode>
                <c:ptCount val="7"/>
                <c:pt idx="0">
                  <c:v>67</c:v>
                </c:pt>
                <c:pt idx="1">
                  <c:v>50</c:v>
                </c:pt>
                <c:pt idx="2">
                  <c:v>28</c:v>
                </c:pt>
                <c:pt idx="3">
                  <c:v>19</c:v>
                </c:pt>
                <c:pt idx="4">
                  <c:v>35</c:v>
                </c:pt>
                <c:pt idx="5">
                  <c:v>21</c:v>
                </c:pt>
                <c:pt idx="6">
                  <c:v>10</c:v>
                </c:pt>
              </c:numCache>
            </c:numRef>
          </c:val>
          <c:smooth val="0"/>
          <c:extLst>
            <c:ext xmlns:c16="http://schemas.microsoft.com/office/drawing/2014/chart" uri="{C3380CC4-5D6E-409C-BE32-E72D297353CC}">
              <c16:uniqueId val="{00000001-1227-4B43-872D-BF7E905AE138}"/>
            </c:ext>
          </c:extLst>
        </c:ser>
        <c:ser>
          <c:idx val="2"/>
          <c:order val="2"/>
          <c:tx>
            <c:strRef>
              <c:f>'Mental Health Incidents'!$A$7</c:f>
              <c:strCache>
                <c:ptCount val="1"/>
                <c:pt idx="0">
                  <c:v>School CT</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'Mental Health Incidents'!$B$4:$H$4</c:f>
              <c:numCache>
                <c:formatCode>General</c:formatCode>
                <c:ptCount val="7"/>
                <c:pt idx="0">
                  <c:v>2018</c:v>
                </c:pt>
                <c:pt idx="1">
                  <c:v>2019</c:v>
                </c:pt>
                <c:pt idx="2">
                  <c:v>2020</c:v>
                </c:pt>
                <c:pt idx="3">
                  <c:v>2021</c:v>
                </c:pt>
                <c:pt idx="4">
                  <c:v>2022</c:v>
                </c:pt>
                <c:pt idx="5">
                  <c:v>2023</c:v>
                </c:pt>
                <c:pt idx="6">
                  <c:v>2024</c:v>
                </c:pt>
              </c:numCache>
            </c:numRef>
          </c:cat>
          <c:val>
            <c:numRef>
              <c:f>'Mental Health Incidents'!$B$7:$H$7</c:f>
              <c:numCache>
                <c:formatCode>General</c:formatCode>
                <c:ptCount val="7"/>
                <c:pt idx="0">
                  <c:v>76</c:v>
                </c:pt>
                <c:pt idx="1">
                  <c:v>78</c:v>
                </c:pt>
                <c:pt idx="2">
                  <c:v>37</c:v>
                </c:pt>
                <c:pt idx="3">
                  <c:v>20</c:v>
                </c:pt>
                <c:pt idx="4">
                  <c:v>25</c:v>
                </c:pt>
                <c:pt idx="5">
                  <c:v>9</c:v>
                </c:pt>
                <c:pt idx="6">
                  <c:v>9</c:v>
                </c:pt>
              </c:numCache>
            </c:numRef>
          </c:val>
          <c:smooth val="0"/>
          <c:extLst>
            <c:ext xmlns:c16="http://schemas.microsoft.com/office/drawing/2014/chart" uri="{C3380CC4-5D6E-409C-BE32-E72D297353CC}">
              <c16:uniqueId val="{00000002-1227-4B43-872D-BF7E905AE138}"/>
            </c:ext>
          </c:extLst>
        </c:ser>
        <c:ser>
          <c:idx val="3"/>
          <c:order val="3"/>
          <c:tx>
            <c:strRef>
              <c:f>'Mental Health Incidents'!$A$8</c:f>
              <c:strCache>
                <c:ptCount val="1"/>
                <c:pt idx="0">
                  <c:v>School DI</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'Mental Health Incidents'!$B$4:$H$4</c:f>
              <c:numCache>
                <c:formatCode>General</c:formatCode>
                <c:ptCount val="7"/>
                <c:pt idx="0">
                  <c:v>2018</c:v>
                </c:pt>
                <c:pt idx="1">
                  <c:v>2019</c:v>
                </c:pt>
                <c:pt idx="2">
                  <c:v>2020</c:v>
                </c:pt>
                <c:pt idx="3">
                  <c:v>2021</c:v>
                </c:pt>
                <c:pt idx="4">
                  <c:v>2022</c:v>
                </c:pt>
                <c:pt idx="5">
                  <c:v>2023</c:v>
                </c:pt>
                <c:pt idx="6">
                  <c:v>2024</c:v>
                </c:pt>
              </c:numCache>
            </c:numRef>
          </c:cat>
          <c:val>
            <c:numRef>
              <c:f>'Mental Health Incidents'!$B$8:$H$8</c:f>
              <c:numCache>
                <c:formatCode>General</c:formatCode>
                <c:ptCount val="7"/>
                <c:pt idx="4">
                  <c:v>58</c:v>
                </c:pt>
                <c:pt idx="5">
                  <c:v>41</c:v>
                </c:pt>
                <c:pt idx="6">
                  <c:v>39</c:v>
                </c:pt>
              </c:numCache>
            </c:numRef>
          </c:val>
          <c:smooth val="0"/>
          <c:extLst>
            <c:ext xmlns:c16="http://schemas.microsoft.com/office/drawing/2014/chart" uri="{C3380CC4-5D6E-409C-BE32-E72D297353CC}">
              <c16:uniqueId val="{00000003-1227-4B43-872D-BF7E905AE138}"/>
            </c:ext>
          </c:extLst>
        </c:ser>
        <c:ser>
          <c:idx val="4"/>
          <c:order val="4"/>
          <c:tx>
            <c:strRef>
              <c:f>'Mental Health Incidents'!$A$9</c:f>
              <c:strCache>
                <c:ptCount val="1"/>
                <c:pt idx="0">
                  <c:v>School ET</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'Mental Health Incidents'!$B$4:$H$4</c:f>
              <c:numCache>
                <c:formatCode>General</c:formatCode>
                <c:ptCount val="7"/>
                <c:pt idx="0">
                  <c:v>2018</c:v>
                </c:pt>
                <c:pt idx="1">
                  <c:v>2019</c:v>
                </c:pt>
                <c:pt idx="2">
                  <c:v>2020</c:v>
                </c:pt>
                <c:pt idx="3">
                  <c:v>2021</c:v>
                </c:pt>
                <c:pt idx="4">
                  <c:v>2022</c:v>
                </c:pt>
                <c:pt idx="5">
                  <c:v>2023</c:v>
                </c:pt>
                <c:pt idx="6">
                  <c:v>2024</c:v>
                </c:pt>
              </c:numCache>
            </c:numRef>
          </c:cat>
          <c:val>
            <c:numRef>
              <c:f>'Mental Health Incidents'!$B$9:$H$9</c:f>
              <c:numCache>
                <c:formatCode>General</c:formatCode>
                <c:ptCount val="7"/>
                <c:pt idx="4">
                  <c:v>47</c:v>
                </c:pt>
                <c:pt idx="5">
                  <c:v>29</c:v>
                </c:pt>
                <c:pt idx="6">
                  <c:v>25</c:v>
                </c:pt>
              </c:numCache>
            </c:numRef>
          </c:val>
          <c:smooth val="0"/>
          <c:extLst>
            <c:ext xmlns:c16="http://schemas.microsoft.com/office/drawing/2014/chart" uri="{C3380CC4-5D6E-409C-BE32-E72D297353CC}">
              <c16:uniqueId val="{00000004-1227-4B43-872D-BF7E905AE138}"/>
            </c:ext>
          </c:extLst>
        </c:ser>
        <c:dLbls>
          <c:showLegendKey val="0"/>
          <c:showVal val="0"/>
          <c:showCatName val="0"/>
          <c:showSerName val="0"/>
          <c:showPercent val="0"/>
          <c:showBubbleSize val="0"/>
        </c:dLbls>
        <c:marker val="1"/>
        <c:smooth val="0"/>
        <c:axId val="833314448"/>
        <c:axId val="833317360"/>
      </c:lineChart>
      <c:catAx>
        <c:axId val="833314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33317360"/>
        <c:crosses val="autoZero"/>
        <c:auto val="1"/>
        <c:lblAlgn val="ctr"/>
        <c:lblOffset val="100"/>
        <c:noMultiLvlLbl val="0"/>
      </c:catAx>
      <c:valAx>
        <c:axId val="8333173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33314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0B8458-21D6-E94E-AEAB-4AEA9DB5966B}" type="datetimeFigureOut">
              <a:rPr lang="en-US" smtClean="0"/>
              <a:t>2/10/26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63E6E-1DFF-3543-8833-22893F432674}" type="slidenum">
              <a:rPr lang="en-US" smtClean="0"/>
              <a:t>‹#›</a:t>
            </a:fld>
            <a:endParaRPr lang="en-US"/>
          </a:p>
        </p:txBody>
      </p:sp>
    </p:spTree>
    <p:extLst>
      <p:ext uri="{BB962C8B-B14F-4D97-AF65-F5344CB8AC3E}">
        <p14:creationId xmlns:p14="http://schemas.microsoft.com/office/powerpoint/2010/main" val="3503049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B0F0CE-9AF4-0846-BAD4-08967BB3A557}" type="slidenum">
              <a:rPr lang="en-US" smtClean="0"/>
              <a:t>5</a:t>
            </a:fld>
            <a:endParaRPr lang="en-US"/>
          </a:p>
        </p:txBody>
      </p:sp>
    </p:spTree>
    <p:extLst>
      <p:ext uri="{BB962C8B-B14F-4D97-AF65-F5344CB8AC3E}">
        <p14:creationId xmlns:p14="http://schemas.microsoft.com/office/powerpoint/2010/main" val="2013660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7555E-0702-EC2A-9CF5-6EE8369453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A48A8F-6A26-EF23-C6DD-6623C77ABF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20FB17-A46A-C39F-759C-7A3B0E8647E3}"/>
              </a:ext>
            </a:extLst>
          </p:cNvPr>
          <p:cNvSpPr>
            <a:spLocks noGrp="1"/>
          </p:cNvSpPr>
          <p:nvPr>
            <p:ph type="body" idx="1"/>
          </p:nvPr>
        </p:nvSpPr>
        <p:spPr/>
        <p:txBody>
          <a:bodyPr/>
          <a:lstStyle/>
          <a:p>
            <a:r>
              <a:rPr lang="en-US" dirty="0"/>
              <a:t>Yosa </a:t>
            </a:r>
            <a:r>
              <a:rPr lang="en-US" dirty="0" err="1"/>
              <a:t>Premisis</a:t>
            </a:r>
            <a:endParaRPr lang="en-US" dirty="0"/>
          </a:p>
          <a:p>
            <a:endParaRPr lang="en-US" dirty="0"/>
          </a:p>
          <a:p>
            <a:r>
              <a:rPr lang="en-US" dirty="0"/>
              <a:t>In person at Schools</a:t>
            </a:r>
          </a:p>
          <a:p>
            <a:endParaRPr lang="en-US" dirty="0"/>
          </a:p>
          <a:p>
            <a:r>
              <a:rPr lang="en-US" dirty="0"/>
              <a:t>In digital labs</a:t>
            </a:r>
          </a:p>
        </p:txBody>
      </p:sp>
      <p:sp>
        <p:nvSpPr>
          <p:cNvPr id="4" name="Slide Number Placeholder 3">
            <a:extLst>
              <a:ext uri="{FF2B5EF4-FFF2-40B4-BE49-F238E27FC236}">
                <a16:creationId xmlns:a16="http://schemas.microsoft.com/office/drawing/2014/main" id="{60B2ADA8-72F1-59CB-1522-A5F205E28F91}"/>
              </a:ext>
            </a:extLst>
          </p:cNvPr>
          <p:cNvSpPr>
            <a:spLocks noGrp="1"/>
          </p:cNvSpPr>
          <p:nvPr>
            <p:ph type="sldNum" sz="quarter" idx="5"/>
          </p:nvPr>
        </p:nvSpPr>
        <p:spPr/>
        <p:txBody>
          <a:bodyPr/>
          <a:lstStyle/>
          <a:p>
            <a:fld id="{75B0F0CE-9AF4-0846-BAD4-08967BB3A557}" type="slidenum">
              <a:rPr lang="en-US" smtClean="0"/>
              <a:t>7</a:t>
            </a:fld>
            <a:endParaRPr lang="en-US"/>
          </a:p>
        </p:txBody>
      </p:sp>
    </p:spTree>
    <p:extLst>
      <p:ext uri="{BB962C8B-B14F-4D97-AF65-F5344CB8AC3E}">
        <p14:creationId xmlns:p14="http://schemas.microsoft.com/office/powerpoint/2010/main" val="3557102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97355-B843-E0D4-2AC2-ECE50B01A0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15D1D2-63B1-91EE-E27E-95A59D1BA7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F918A7-7FF8-1556-57D9-38D4A445A7B5}"/>
              </a:ext>
            </a:extLst>
          </p:cNvPr>
          <p:cNvSpPr>
            <a:spLocks noGrp="1"/>
          </p:cNvSpPr>
          <p:nvPr>
            <p:ph type="body" idx="1"/>
          </p:nvPr>
        </p:nvSpPr>
        <p:spPr/>
        <p:txBody>
          <a:bodyPr/>
          <a:lstStyle/>
          <a:p>
            <a:r>
              <a:rPr lang="en-US" sz="1800" dirty="0"/>
              <a:t>Youth Development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learning support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behavioral support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learner leadership development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psychosocial support</a:t>
            </a:r>
          </a:p>
          <a:p>
            <a:pPr marL="171450" indent="-171450">
              <a:buFont typeface="Arial" panose="020B0604020202020204" pitchFamily="34" charset="0"/>
              <a:buChar char="•"/>
            </a:pPr>
            <a:endParaRPr lang="en-US" sz="1800" dirty="0"/>
          </a:p>
          <a:p>
            <a:endParaRPr lang="en-US" sz="1800" dirty="0"/>
          </a:p>
          <a:p>
            <a:r>
              <a:rPr lang="en-US" sz="1800" dirty="0"/>
              <a:t>Educator development and Support</a:t>
            </a:r>
          </a:p>
          <a:p>
            <a:endParaRPr lang="en-US" sz="1800" dirty="0"/>
          </a:p>
          <a:p>
            <a:endParaRPr lang="en-US" sz="1800" dirty="0"/>
          </a:p>
          <a:p>
            <a:r>
              <a:rPr lang="en-US" sz="1800" dirty="0"/>
              <a:t>Parental…. Support and education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Parental skills training</a:t>
            </a:r>
          </a:p>
          <a:p>
            <a:endParaRPr lang="en-US" sz="1800" dirty="0"/>
          </a:p>
          <a:p>
            <a:endParaRPr lang="en-US" sz="1800" dirty="0"/>
          </a:p>
          <a:p>
            <a:r>
              <a:rPr lang="en-US" sz="1800" dirty="0"/>
              <a:t>Digital Labs (Yosa and </a:t>
            </a:r>
            <a:r>
              <a:rPr lang="en-US" sz="1800" dirty="0" err="1"/>
              <a:t>Scadco</a:t>
            </a:r>
            <a:r>
              <a:rPr lang="en-US" sz="1800" dirty="0"/>
              <a:t>)</a:t>
            </a:r>
          </a:p>
          <a:p>
            <a:pPr marL="171450" indent="-171450">
              <a:buFont typeface="Arial" panose="020B0604020202020204" pitchFamily="34" charset="0"/>
              <a:buChar char="•"/>
            </a:pPr>
            <a:r>
              <a:rPr lang="en-US" sz="1800" dirty="0"/>
              <a:t>Digital Skills for</a:t>
            </a:r>
          </a:p>
          <a:p>
            <a:pPr marL="628650" lvl="1" indent="-171450">
              <a:buFont typeface="Arial" panose="020B0604020202020204" pitchFamily="34" charset="0"/>
              <a:buChar char="•"/>
            </a:pPr>
            <a:r>
              <a:rPr lang="en-US" sz="1800" dirty="0"/>
              <a:t>Learners</a:t>
            </a:r>
          </a:p>
          <a:p>
            <a:pPr marL="628650" lvl="1" indent="-171450">
              <a:buFont typeface="Arial" panose="020B0604020202020204" pitchFamily="34" charset="0"/>
              <a:buChar char="•"/>
            </a:pPr>
            <a:r>
              <a:rPr lang="en-US" sz="1800" dirty="0"/>
              <a:t>Teachers</a:t>
            </a:r>
          </a:p>
          <a:p>
            <a:pPr marL="628650" lvl="1" indent="-171450">
              <a:buFont typeface="Arial" panose="020B0604020202020204" pitchFamily="34" charset="0"/>
              <a:buChar char="•"/>
            </a:pPr>
            <a:r>
              <a:rPr lang="en-US" sz="1800" dirty="0"/>
              <a:t>School support staff</a:t>
            </a:r>
          </a:p>
          <a:p>
            <a:pPr marL="628650" lvl="1" indent="-171450">
              <a:buFont typeface="Arial" panose="020B0604020202020204" pitchFamily="34" charset="0"/>
              <a:buChar char="•"/>
            </a:pPr>
            <a:r>
              <a:rPr lang="en-US" sz="1800" dirty="0"/>
              <a:t>Parents</a:t>
            </a:r>
          </a:p>
          <a:p>
            <a:pPr marL="628650" lvl="1" indent="-171450">
              <a:buFont typeface="Arial" panose="020B0604020202020204" pitchFamily="34" charset="0"/>
              <a:buChar char="•"/>
            </a:pPr>
            <a:endParaRPr lang="en-US" sz="1800" dirty="0"/>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literacy training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Technical skills training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Soft skills training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Emerging technologies coaching</a:t>
            </a:r>
          </a:p>
          <a:p>
            <a:pPr marL="742950" lvl="1" indent="-285750">
              <a:buFont typeface="Arial" panose="020B0604020202020204" pitchFamily="34" charset="0"/>
              <a:buChar char="•"/>
            </a:pPr>
            <a:r>
              <a:rPr lang="en-US" sz="1800" dirty="0">
                <a:solidFill>
                  <a:srgbClr val="000000"/>
                </a:solidFill>
                <a:latin typeface="Arial" panose="020B0604020202020204" pitchFamily="34" charset="0"/>
                <a:ea typeface="Noto Sans Symbols"/>
                <a:cs typeface="Arial" panose="020B0604020202020204" pitchFamily="34" charset="0"/>
              </a:rPr>
              <a:t>School subject support – all subjects</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Creativity &amp; innovation coaching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Online collaboration &amp; remote work</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citizenship</a:t>
            </a:r>
            <a:r>
              <a:rPr lang="en-ZA" sz="1800" dirty="0">
                <a:effectLst/>
                <a:latin typeface="Arial" panose="020B0604020202020204" pitchFamily="34" charset="0"/>
                <a:cs typeface="Arial" panose="020B0604020202020204" pitchFamily="34" charset="0"/>
              </a:rPr>
              <a:t> </a:t>
            </a:r>
          </a:p>
          <a:p>
            <a:pPr marL="628650" lvl="1" indent="-171450">
              <a:buFont typeface="Arial" panose="020B0604020202020204" pitchFamily="34" charset="0"/>
              <a:buChar char="•"/>
            </a:pPr>
            <a:endParaRPr lang="en-US" sz="1800" dirty="0"/>
          </a:p>
          <a:p>
            <a:pPr marL="628650" lvl="1" indent="-171450">
              <a:buFont typeface="Arial" panose="020B0604020202020204" pitchFamily="34" charset="0"/>
              <a:buChar char="•"/>
            </a:pPr>
            <a:endParaRPr lang="en-US" sz="1800" dirty="0"/>
          </a:p>
          <a:p>
            <a:pPr marL="171450" indent="-171450">
              <a:buFont typeface="Arial" panose="020B0604020202020204" pitchFamily="34" charset="0"/>
              <a:buChar char="•"/>
            </a:pPr>
            <a:r>
              <a:rPr lang="en-US" sz="1800" dirty="0"/>
              <a:t>Digital resource </a:t>
            </a:r>
            <a:r>
              <a:rPr lang="en-US" sz="1800" dirty="0" err="1"/>
              <a:t>centre</a:t>
            </a:r>
            <a:r>
              <a:rPr lang="en-US" sz="1800" dirty="0"/>
              <a:t> (for parents and family members)</a:t>
            </a:r>
            <a:endParaRPr lang="en-US" dirty="0"/>
          </a:p>
        </p:txBody>
      </p:sp>
      <p:sp>
        <p:nvSpPr>
          <p:cNvPr id="4" name="Slide Number Placeholder 3">
            <a:extLst>
              <a:ext uri="{FF2B5EF4-FFF2-40B4-BE49-F238E27FC236}">
                <a16:creationId xmlns:a16="http://schemas.microsoft.com/office/drawing/2014/main" id="{C96C7BD7-1798-07C4-626D-29079070A7D5}"/>
              </a:ext>
            </a:extLst>
          </p:cNvPr>
          <p:cNvSpPr>
            <a:spLocks noGrp="1"/>
          </p:cNvSpPr>
          <p:nvPr>
            <p:ph type="sldNum" sz="quarter" idx="5"/>
          </p:nvPr>
        </p:nvSpPr>
        <p:spPr/>
        <p:txBody>
          <a:bodyPr/>
          <a:lstStyle/>
          <a:p>
            <a:fld id="{75B0F0CE-9AF4-0846-BAD4-08967BB3A557}" type="slidenum">
              <a:rPr lang="en-US" smtClean="0"/>
              <a:t>8</a:t>
            </a:fld>
            <a:endParaRPr lang="en-US"/>
          </a:p>
        </p:txBody>
      </p:sp>
    </p:spTree>
    <p:extLst>
      <p:ext uri="{BB962C8B-B14F-4D97-AF65-F5344CB8AC3E}">
        <p14:creationId xmlns:p14="http://schemas.microsoft.com/office/powerpoint/2010/main" val="2300102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Youth Development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learning support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behavioral support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learner leadership development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psychosocial support</a:t>
            </a:r>
          </a:p>
          <a:p>
            <a:pPr marL="171450" indent="-171450">
              <a:buFont typeface="Arial" panose="020B0604020202020204" pitchFamily="34" charset="0"/>
              <a:buChar char="•"/>
            </a:pPr>
            <a:endParaRPr lang="en-US" sz="1800" dirty="0"/>
          </a:p>
          <a:p>
            <a:endParaRPr lang="en-US" sz="1800" dirty="0"/>
          </a:p>
          <a:p>
            <a:r>
              <a:rPr lang="en-US" sz="1800" dirty="0"/>
              <a:t>Educator development and Support</a:t>
            </a:r>
          </a:p>
          <a:p>
            <a:endParaRPr lang="en-US" sz="1800" dirty="0"/>
          </a:p>
          <a:p>
            <a:endParaRPr lang="en-US" sz="1800" dirty="0"/>
          </a:p>
          <a:p>
            <a:r>
              <a:rPr lang="en-US" sz="1800" dirty="0"/>
              <a:t>Parental…. Support and education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Parental skills training</a:t>
            </a:r>
          </a:p>
          <a:p>
            <a:endParaRPr lang="en-US" sz="1800" dirty="0"/>
          </a:p>
          <a:p>
            <a:endParaRPr lang="en-US" sz="1800" dirty="0"/>
          </a:p>
          <a:p>
            <a:r>
              <a:rPr lang="en-US" sz="1800" dirty="0"/>
              <a:t>Digital Labs (Yosa and </a:t>
            </a:r>
            <a:r>
              <a:rPr lang="en-US" sz="1800" dirty="0" err="1"/>
              <a:t>Scadco</a:t>
            </a:r>
            <a:r>
              <a:rPr lang="en-US" sz="1800" dirty="0"/>
              <a:t>)</a:t>
            </a:r>
          </a:p>
          <a:p>
            <a:pPr marL="171450" indent="-171450">
              <a:buFont typeface="Arial" panose="020B0604020202020204" pitchFamily="34" charset="0"/>
              <a:buChar char="•"/>
            </a:pPr>
            <a:r>
              <a:rPr lang="en-US" sz="1800" dirty="0"/>
              <a:t>Digital Skills for</a:t>
            </a:r>
          </a:p>
          <a:p>
            <a:pPr marL="628650" lvl="1" indent="-171450">
              <a:buFont typeface="Arial" panose="020B0604020202020204" pitchFamily="34" charset="0"/>
              <a:buChar char="•"/>
            </a:pPr>
            <a:r>
              <a:rPr lang="en-US" sz="1800" dirty="0"/>
              <a:t>Learners</a:t>
            </a:r>
          </a:p>
          <a:p>
            <a:pPr marL="628650" lvl="1" indent="-171450">
              <a:buFont typeface="Arial" panose="020B0604020202020204" pitchFamily="34" charset="0"/>
              <a:buChar char="•"/>
            </a:pPr>
            <a:r>
              <a:rPr lang="en-US" sz="1800" dirty="0"/>
              <a:t>Teachers</a:t>
            </a:r>
          </a:p>
          <a:p>
            <a:pPr marL="628650" lvl="1" indent="-171450">
              <a:buFont typeface="Arial" panose="020B0604020202020204" pitchFamily="34" charset="0"/>
              <a:buChar char="•"/>
            </a:pPr>
            <a:r>
              <a:rPr lang="en-US" sz="1800" dirty="0"/>
              <a:t>School support staff</a:t>
            </a:r>
          </a:p>
          <a:p>
            <a:pPr marL="628650" lvl="1" indent="-171450">
              <a:buFont typeface="Arial" panose="020B0604020202020204" pitchFamily="34" charset="0"/>
              <a:buChar char="•"/>
            </a:pPr>
            <a:r>
              <a:rPr lang="en-US" sz="1800" dirty="0"/>
              <a:t>Parents</a:t>
            </a:r>
          </a:p>
          <a:p>
            <a:pPr marL="628650" lvl="1" indent="-171450">
              <a:buFont typeface="Arial" panose="020B0604020202020204" pitchFamily="34" charset="0"/>
              <a:buChar char="•"/>
            </a:pPr>
            <a:endParaRPr lang="en-US" sz="1800" dirty="0"/>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literacy training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Technical skills training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Soft skills training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Emerging technologies coaching</a:t>
            </a:r>
          </a:p>
          <a:p>
            <a:pPr marL="742950" lvl="1" indent="-285750">
              <a:buFont typeface="Arial" panose="020B0604020202020204" pitchFamily="34" charset="0"/>
              <a:buChar char="•"/>
            </a:pPr>
            <a:r>
              <a:rPr lang="en-US" sz="1800" dirty="0">
                <a:solidFill>
                  <a:srgbClr val="000000"/>
                </a:solidFill>
                <a:latin typeface="Arial" panose="020B0604020202020204" pitchFamily="34" charset="0"/>
                <a:ea typeface="Noto Sans Symbols"/>
                <a:cs typeface="Arial" panose="020B0604020202020204" pitchFamily="34" charset="0"/>
              </a:rPr>
              <a:t>School subject support – all subjects</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Creativity &amp; innovation coaching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Online collaboration &amp; remote work</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citizenship</a:t>
            </a:r>
            <a:r>
              <a:rPr lang="en-ZA" sz="1800" dirty="0">
                <a:effectLst/>
                <a:latin typeface="Arial" panose="020B0604020202020204" pitchFamily="34" charset="0"/>
                <a:cs typeface="Arial" panose="020B0604020202020204" pitchFamily="34" charset="0"/>
              </a:rPr>
              <a:t> </a:t>
            </a:r>
          </a:p>
          <a:p>
            <a:pPr marL="628650" lvl="1" indent="-171450">
              <a:buFont typeface="Arial" panose="020B0604020202020204" pitchFamily="34" charset="0"/>
              <a:buChar char="•"/>
            </a:pPr>
            <a:endParaRPr lang="en-US" sz="1800" dirty="0"/>
          </a:p>
          <a:p>
            <a:pPr marL="628650" lvl="1" indent="-171450">
              <a:buFont typeface="Arial" panose="020B0604020202020204" pitchFamily="34" charset="0"/>
              <a:buChar char="•"/>
            </a:pPr>
            <a:endParaRPr lang="en-US" sz="1800" dirty="0"/>
          </a:p>
          <a:p>
            <a:pPr marL="171450" indent="-171450">
              <a:buFont typeface="Arial" panose="020B0604020202020204" pitchFamily="34" charset="0"/>
              <a:buChar char="•"/>
            </a:pPr>
            <a:r>
              <a:rPr lang="en-US" sz="1800" dirty="0"/>
              <a:t>Digital resource </a:t>
            </a:r>
            <a:r>
              <a:rPr lang="en-US" sz="1800" dirty="0" err="1"/>
              <a:t>centre</a:t>
            </a:r>
            <a:r>
              <a:rPr lang="en-US" sz="1800" dirty="0"/>
              <a:t> (for parents and family members)</a:t>
            </a:r>
            <a:endParaRPr lang="en-US" dirty="0"/>
          </a:p>
        </p:txBody>
      </p:sp>
      <p:sp>
        <p:nvSpPr>
          <p:cNvPr id="4" name="Slide Number Placeholder 3"/>
          <p:cNvSpPr>
            <a:spLocks noGrp="1"/>
          </p:cNvSpPr>
          <p:nvPr>
            <p:ph type="sldNum" sz="quarter" idx="5"/>
          </p:nvPr>
        </p:nvSpPr>
        <p:spPr/>
        <p:txBody>
          <a:bodyPr/>
          <a:lstStyle/>
          <a:p>
            <a:fld id="{75B0F0CE-9AF4-0846-BAD4-08967BB3A557}" type="slidenum">
              <a:rPr lang="en-US" smtClean="0"/>
              <a:t>9</a:t>
            </a:fld>
            <a:endParaRPr lang="en-US"/>
          </a:p>
        </p:txBody>
      </p:sp>
    </p:spTree>
    <p:extLst>
      <p:ext uri="{BB962C8B-B14F-4D97-AF65-F5344CB8AC3E}">
        <p14:creationId xmlns:p14="http://schemas.microsoft.com/office/powerpoint/2010/main" val="3353147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E7571-B35B-4B7D-1D99-7754AB733D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15900F-70E6-01B2-ECEF-BEA4C671A8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5778FB-BDA3-FF46-718B-8B05434EEDFE}"/>
              </a:ext>
            </a:extLst>
          </p:cNvPr>
          <p:cNvSpPr>
            <a:spLocks noGrp="1"/>
          </p:cNvSpPr>
          <p:nvPr>
            <p:ph type="body" idx="1"/>
          </p:nvPr>
        </p:nvSpPr>
        <p:spPr/>
        <p:txBody>
          <a:bodyPr/>
          <a:lstStyle/>
          <a:p>
            <a:r>
              <a:rPr lang="en-US" sz="1800" dirty="0"/>
              <a:t>Youth Development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learning support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behavioral support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learner leadership development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psychosocial support</a:t>
            </a:r>
          </a:p>
          <a:p>
            <a:pPr marL="171450" indent="-171450">
              <a:buFont typeface="Arial" panose="020B0604020202020204" pitchFamily="34" charset="0"/>
              <a:buChar char="•"/>
            </a:pPr>
            <a:endParaRPr lang="en-US" sz="1800" dirty="0"/>
          </a:p>
          <a:p>
            <a:endParaRPr lang="en-US" sz="1800" dirty="0"/>
          </a:p>
          <a:p>
            <a:r>
              <a:rPr lang="en-US" sz="1800" dirty="0"/>
              <a:t>Educator development and Support</a:t>
            </a:r>
          </a:p>
          <a:p>
            <a:endParaRPr lang="en-US" sz="1800" dirty="0"/>
          </a:p>
          <a:p>
            <a:endParaRPr lang="en-US" sz="1800" dirty="0"/>
          </a:p>
          <a:p>
            <a:r>
              <a:rPr lang="en-US" sz="1800" dirty="0"/>
              <a:t>Parental…. Support and education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Parental skills training</a:t>
            </a:r>
          </a:p>
          <a:p>
            <a:endParaRPr lang="en-US" sz="1800" dirty="0"/>
          </a:p>
          <a:p>
            <a:endParaRPr lang="en-US" sz="1800" dirty="0"/>
          </a:p>
          <a:p>
            <a:r>
              <a:rPr lang="en-US" sz="1800" dirty="0"/>
              <a:t>Digital Labs (Yosa and </a:t>
            </a:r>
            <a:r>
              <a:rPr lang="en-US" sz="1800" dirty="0" err="1"/>
              <a:t>Scadco</a:t>
            </a:r>
            <a:r>
              <a:rPr lang="en-US" sz="1800" dirty="0"/>
              <a:t>)</a:t>
            </a:r>
          </a:p>
          <a:p>
            <a:pPr marL="171450" indent="-171450">
              <a:buFont typeface="Arial" panose="020B0604020202020204" pitchFamily="34" charset="0"/>
              <a:buChar char="•"/>
            </a:pPr>
            <a:r>
              <a:rPr lang="en-US" sz="1800" dirty="0"/>
              <a:t>Digital Skills for</a:t>
            </a:r>
          </a:p>
          <a:p>
            <a:pPr marL="628650" lvl="1" indent="-171450">
              <a:buFont typeface="Arial" panose="020B0604020202020204" pitchFamily="34" charset="0"/>
              <a:buChar char="•"/>
            </a:pPr>
            <a:r>
              <a:rPr lang="en-US" sz="1800" dirty="0"/>
              <a:t>Learners</a:t>
            </a:r>
          </a:p>
          <a:p>
            <a:pPr marL="628650" lvl="1" indent="-171450">
              <a:buFont typeface="Arial" panose="020B0604020202020204" pitchFamily="34" charset="0"/>
              <a:buChar char="•"/>
            </a:pPr>
            <a:r>
              <a:rPr lang="en-US" sz="1800" dirty="0"/>
              <a:t>Teachers</a:t>
            </a:r>
          </a:p>
          <a:p>
            <a:pPr marL="628650" lvl="1" indent="-171450">
              <a:buFont typeface="Arial" panose="020B0604020202020204" pitchFamily="34" charset="0"/>
              <a:buChar char="•"/>
            </a:pPr>
            <a:r>
              <a:rPr lang="en-US" sz="1800" dirty="0"/>
              <a:t>School support staff</a:t>
            </a:r>
          </a:p>
          <a:p>
            <a:pPr marL="628650" lvl="1" indent="-171450">
              <a:buFont typeface="Arial" panose="020B0604020202020204" pitchFamily="34" charset="0"/>
              <a:buChar char="•"/>
            </a:pPr>
            <a:r>
              <a:rPr lang="en-US" sz="1800" dirty="0"/>
              <a:t>Parents</a:t>
            </a:r>
          </a:p>
          <a:p>
            <a:pPr marL="628650" lvl="1" indent="-171450">
              <a:buFont typeface="Arial" panose="020B0604020202020204" pitchFamily="34" charset="0"/>
              <a:buChar char="•"/>
            </a:pPr>
            <a:endParaRPr lang="en-US" sz="1800" dirty="0"/>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literacy training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Technical skills training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Soft skills training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Emerging technologies coaching</a:t>
            </a:r>
          </a:p>
          <a:p>
            <a:pPr marL="742950" lvl="1" indent="-285750">
              <a:buFont typeface="Arial" panose="020B0604020202020204" pitchFamily="34" charset="0"/>
              <a:buChar char="•"/>
            </a:pPr>
            <a:r>
              <a:rPr lang="en-US" sz="1800" dirty="0">
                <a:solidFill>
                  <a:srgbClr val="000000"/>
                </a:solidFill>
                <a:latin typeface="Arial" panose="020B0604020202020204" pitchFamily="34" charset="0"/>
                <a:ea typeface="Noto Sans Symbols"/>
                <a:cs typeface="Arial" panose="020B0604020202020204" pitchFamily="34" charset="0"/>
              </a:rPr>
              <a:t>School subject support – all subjects</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Creativity &amp; innovation coaching</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Online collaboration &amp; remote work</a:t>
            </a:r>
            <a:endParaRPr lang="en-ZA" sz="2800" dirty="0">
              <a:effectLst/>
              <a:latin typeface="Arial" panose="020B0604020202020204" pitchFamily="34" charset="0"/>
              <a:ea typeface="Noto Sans Symbols"/>
              <a:cs typeface="Arial" panose="020B0604020202020204" pitchFamily="34" charset="0"/>
            </a:endParaRPr>
          </a:p>
          <a:p>
            <a:pPr marL="742950" lvl="1" indent="-285750">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citizenship</a:t>
            </a:r>
            <a:r>
              <a:rPr lang="en-ZA" sz="1800" dirty="0">
                <a:effectLst/>
                <a:latin typeface="Arial" panose="020B0604020202020204" pitchFamily="34" charset="0"/>
                <a:cs typeface="Arial" panose="020B0604020202020204" pitchFamily="34" charset="0"/>
              </a:rPr>
              <a:t> </a:t>
            </a:r>
          </a:p>
          <a:p>
            <a:pPr marL="628650" lvl="1" indent="-171450">
              <a:buFont typeface="Arial" panose="020B0604020202020204" pitchFamily="34" charset="0"/>
              <a:buChar char="•"/>
            </a:pPr>
            <a:endParaRPr lang="en-US" sz="1800" dirty="0"/>
          </a:p>
          <a:p>
            <a:pPr marL="628650" lvl="1" indent="-171450">
              <a:buFont typeface="Arial" panose="020B0604020202020204" pitchFamily="34" charset="0"/>
              <a:buChar char="•"/>
            </a:pPr>
            <a:endParaRPr lang="en-US" sz="1800" dirty="0"/>
          </a:p>
          <a:p>
            <a:pPr marL="171450" indent="-171450">
              <a:buFont typeface="Arial" panose="020B0604020202020204" pitchFamily="34" charset="0"/>
              <a:buChar char="•"/>
            </a:pPr>
            <a:r>
              <a:rPr lang="en-US" sz="1800" dirty="0"/>
              <a:t>Digital resource </a:t>
            </a:r>
            <a:r>
              <a:rPr lang="en-US" sz="1800" dirty="0" err="1"/>
              <a:t>centre</a:t>
            </a:r>
            <a:r>
              <a:rPr lang="en-US" sz="1800" dirty="0"/>
              <a:t> (for parents and family members)</a:t>
            </a:r>
            <a:endParaRPr lang="en-US" dirty="0"/>
          </a:p>
        </p:txBody>
      </p:sp>
      <p:sp>
        <p:nvSpPr>
          <p:cNvPr id="4" name="Slide Number Placeholder 3">
            <a:extLst>
              <a:ext uri="{FF2B5EF4-FFF2-40B4-BE49-F238E27FC236}">
                <a16:creationId xmlns:a16="http://schemas.microsoft.com/office/drawing/2014/main" id="{F9A70FCA-A62A-5473-1631-861BDD09364B}"/>
              </a:ext>
            </a:extLst>
          </p:cNvPr>
          <p:cNvSpPr>
            <a:spLocks noGrp="1"/>
          </p:cNvSpPr>
          <p:nvPr>
            <p:ph type="sldNum" sz="quarter" idx="5"/>
          </p:nvPr>
        </p:nvSpPr>
        <p:spPr/>
        <p:txBody>
          <a:bodyPr/>
          <a:lstStyle/>
          <a:p>
            <a:fld id="{75B0F0CE-9AF4-0846-BAD4-08967BB3A557}" type="slidenum">
              <a:rPr lang="en-US" smtClean="0"/>
              <a:t>21</a:t>
            </a:fld>
            <a:endParaRPr lang="en-US"/>
          </a:p>
        </p:txBody>
      </p:sp>
    </p:spTree>
    <p:extLst>
      <p:ext uri="{BB962C8B-B14F-4D97-AF65-F5344CB8AC3E}">
        <p14:creationId xmlns:p14="http://schemas.microsoft.com/office/powerpoint/2010/main" val="1335903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10A6C-FA28-154F-0A22-23EE998FF6A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5C12B99-4AD8-7C6E-DFCA-703BCB9898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16122F1-0FE3-9E6A-69F1-594753255EC1}"/>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5" name="Footer Placeholder 4">
            <a:extLst>
              <a:ext uri="{FF2B5EF4-FFF2-40B4-BE49-F238E27FC236}">
                <a16:creationId xmlns:a16="http://schemas.microsoft.com/office/drawing/2014/main" id="{3229A523-3182-8D5A-7C80-AEF6FD4259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4E92E2-6C22-6062-3490-247F106CA346}"/>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1679415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CD3A8-D402-90D9-57AF-2B1533581F3A}"/>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10291D0-F0CF-38F5-A22A-4981EFAB591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676A9B5-95F9-908C-D2BD-C8E62DB4C5FD}"/>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5" name="Footer Placeholder 4">
            <a:extLst>
              <a:ext uri="{FF2B5EF4-FFF2-40B4-BE49-F238E27FC236}">
                <a16:creationId xmlns:a16="http://schemas.microsoft.com/office/drawing/2014/main" id="{4B5E7F03-7CF3-873C-9DFC-6388A92B8F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0DC3C5-C329-2178-C022-2F567C11DD44}"/>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3556535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0FF0D-DD77-8219-F2BB-3CE8420D8F4D}"/>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77BADCA-BC05-44A7-F6CA-4BDFBEE75D9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0C20F38-8C0B-15D5-61E8-F290F85CFE11}"/>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5" name="Footer Placeholder 4">
            <a:extLst>
              <a:ext uri="{FF2B5EF4-FFF2-40B4-BE49-F238E27FC236}">
                <a16:creationId xmlns:a16="http://schemas.microsoft.com/office/drawing/2014/main" id="{485D28A5-5412-8FDD-1C1A-36ACB23311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83F99E-A8E3-BC16-D018-4BB53D5C4DB4}"/>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2324013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97269-C658-F8C5-2D05-2914AE046DD5}"/>
              </a:ext>
            </a:extLst>
          </p:cNvPr>
          <p:cNvSpPr>
            <a:spLocks noGrp="1"/>
          </p:cNvSpPr>
          <p:nvPr>
            <p:ph type="title"/>
          </p:nvPr>
        </p:nvSpPr>
        <p:spPr/>
        <p:txBody>
          <a:body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518D2039-4E88-BB32-F456-CDE5432A4A6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805964-554D-4DCB-9697-74769DEABE2B}"/>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5" name="Footer Placeholder 4">
            <a:extLst>
              <a:ext uri="{FF2B5EF4-FFF2-40B4-BE49-F238E27FC236}">
                <a16:creationId xmlns:a16="http://schemas.microsoft.com/office/drawing/2014/main" id="{660ABE5B-1A1F-D3D1-806A-E08096B51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5E7E25-01B2-DF86-3784-3DC36E2A938A}"/>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149412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C926B-E641-F26E-D1DD-D90E7203593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A304F89-803D-8833-0804-6415863A81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3D82722-9E71-C993-9E1C-70B6CF0E5F85}"/>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5" name="Footer Placeholder 4">
            <a:extLst>
              <a:ext uri="{FF2B5EF4-FFF2-40B4-BE49-F238E27FC236}">
                <a16:creationId xmlns:a16="http://schemas.microsoft.com/office/drawing/2014/main" id="{6F9D6362-B684-9B7E-00DD-D6E3BEB938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11693E-9A99-36FF-7AC2-424327DED180}"/>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1095057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DFB77-BCD0-6965-8A81-9EA5E35E803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9488C63-C1E6-9577-5C12-3A1685C5086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83F41F4-7E02-F922-9845-9776383A479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8E78A4C-0D05-7681-F651-FC8090329EFB}"/>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6" name="Footer Placeholder 5">
            <a:extLst>
              <a:ext uri="{FF2B5EF4-FFF2-40B4-BE49-F238E27FC236}">
                <a16:creationId xmlns:a16="http://schemas.microsoft.com/office/drawing/2014/main" id="{DA67BE46-DBD8-D5FB-8A11-98EA4B769E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8725F5-1A09-C44B-C8D9-B7060EFED0BD}"/>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439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5FD81-FA75-EA9C-D8F4-0F692F5CE865}"/>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0365F33-0844-F2E9-7A8B-77BB3A4FBD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5E7EDE2-6E81-686F-A132-77E45B54701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2364979-9C86-B86B-57C3-D267D701D7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7C7CCC4-C671-2EBC-96E2-52E600A9A0E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D69E8D2-5CA5-4192-090F-E5D7D1FDA376}"/>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8" name="Footer Placeholder 7">
            <a:extLst>
              <a:ext uri="{FF2B5EF4-FFF2-40B4-BE49-F238E27FC236}">
                <a16:creationId xmlns:a16="http://schemas.microsoft.com/office/drawing/2014/main" id="{D9C6B0AA-75E4-97E1-F233-8F75CE09CA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1666C-0D00-C52B-27F8-7074E7B926FE}"/>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3985718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2E5F4-C49F-4713-9DAE-ACC2BA42870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2F86280-DB57-071C-1D5B-1585462472A6}"/>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4" name="Footer Placeholder 3">
            <a:extLst>
              <a:ext uri="{FF2B5EF4-FFF2-40B4-BE49-F238E27FC236}">
                <a16:creationId xmlns:a16="http://schemas.microsoft.com/office/drawing/2014/main" id="{9873D4B6-74DD-0B2A-C54A-D71E6B6EC7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7B00EE-2B95-925B-F938-B7492CAE9C10}"/>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2121236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4A311A-C03C-C32B-F21E-7166D273DAC4}"/>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3" name="Footer Placeholder 2">
            <a:extLst>
              <a:ext uri="{FF2B5EF4-FFF2-40B4-BE49-F238E27FC236}">
                <a16:creationId xmlns:a16="http://schemas.microsoft.com/office/drawing/2014/main" id="{B3629D8A-2AE3-E8D4-0F0D-28B2F7F207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319C1B-D493-44E9-B911-6EB38A8F8765}"/>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2286838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738A7-CD76-81FD-EB34-9426BED8560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290E41B4-DB3A-709F-A8A2-F92F754836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9D77059-A4B5-F48C-381C-218C62AC07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6DD0D8-B9E8-55D3-1174-2A7927E62055}"/>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6" name="Footer Placeholder 5">
            <a:extLst>
              <a:ext uri="{FF2B5EF4-FFF2-40B4-BE49-F238E27FC236}">
                <a16:creationId xmlns:a16="http://schemas.microsoft.com/office/drawing/2014/main" id="{755ECCD6-2BC3-E21D-2457-96578E1A80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EA2381-2753-2F81-B259-487768F955BD}"/>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17435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C3BBF-D13B-B9B6-2AB6-FECCD87776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0401B645-C1A2-DFD5-16DA-7278F5792C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a:extLst>
              <a:ext uri="{FF2B5EF4-FFF2-40B4-BE49-F238E27FC236}">
                <a16:creationId xmlns:a16="http://schemas.microsoft.com/office/drawing/2014/main" id="{F634D887-7618-D2EC-9136-1C9FFDA527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2FA660A-8C29-A215-710B-1C55E6DBDD42}"/>
              </a:ext>
            </a:extLst>
          </p:cNvPr>
          <p:cNvSpPr>
            <a:spLocks noGrp="1"/>
          </p:cNvSpPr>
          <p:nvPr>
            <p:ph type="dt" sz="half" idx="10"/>
          </p:nvPr>
        </p:nvSpPr>
        <p:spPr/>
        <p:txBody>
          <a:bodyPr/>
          <a:lstStyle/>
          <a:p>
            <a:fld id="{B06EEFAE-B96E-4CE6-9B83-832363259742}" type="datetimeFigureOut">
              <a:rPr lang="en-US" smtClean="0"/>
              <a:t>2/10/26</a:t>
            </a:fld>
            <a:endParaRPr lang="en-US"/>
          </a:p>
        </p:txBody>
      </p:sp>
      <p:sp>
        <p:nvSpPr>
          <p:cNvPr id="6" name="Footer Placeholder 5">
            <a:extLst>
              <a:ext uri="{FF2B5EF4-FFF2-40B4-BE49-F238E27FC236}">
                <a16:creationId xmlns:a16="http://schemas.microsoft.com/office/drawing/2014/main" id="{B369079F-A455-FE90-E3B6-ADCFDA6671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F0E446-2B02-769A-B99C-5C33C3347CB9}"/>
              </a:ext>
            </a:extLst>
          </p:cNvPr>
          <p:cNvSpPr>
            <a:spLocks noGrp="1"/>
          </p:cNvSpPr>
          <p:nvPr>
            <p:ph type="sldNum" sz="quarter" idx="12"/>
          </p:nvPr>
        </p:nvSpPr>
        <p:spPr/>
        <p:txBody>
          <a:bodyPr/>
          <a:lstStyle/>
          <a:p>
            <a:fld id="{462EB90A-D08E-4D45-8CB3-8BAF134F7616}" type="slidenum">
              <a:rPr lang="en-US" smtClean="0"/>
              <a:t>‹#›</a:t>
            </a:fld>
            <a:endParaRPr lang="en-US"/>
          </a:p>
        </p:txBody>
      </p:sp>
    </p:spTree>
    <p:extLst>
      <p:ext uri="{BB962C8B-B14F-4D97-AF65-F5344CB8AC3E}">
        <p14:creationId xmlns:p14="http://schemas.microsoft.com/office/powerpoint/2010/main" val="1169515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BBDE86-5B5B-894F-3DC1-F10AA7A0E9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9838F4F-AF81-6E80-11BE-19197D63A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4A5099A-BAC2-ED0E-B683-74F0A8B359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6EEFAE-B96E-4CE6-9B83-832363259742}" type="datetimeFigureOut">
              <a:rPr lang="en-US" smtClean="0"/>
              <a:t>2/10/26</a:t>
            </a:fld>
            <a:endParaRPr lang="en-US"/>
          </a:p>
        </p:txBody>
      </p:sp>
      <p:sp>
        <p:nvSpPr>
          <p:cNvPr id="5" name="Footer Placeholder 4">
            <a:extLst>
              <a:ext uri="{FF2B5EF4-FFF2-40B4-BE49-F238E27FC236}">
                <a16:creationId xmlns:a16="http://schemas.microsoft.com/office/drawing/2014/main" id="{E9DFBAFD-EAFA-E8B5-352F-F5DE4403A9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6265F20-394E-DDD1-97F9-BA2A563305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2EB90A-D08E-4D45-8CB3-8BAF134F7616}" type="slidenum">
              <a:rPr lang="en-US" smtClean="0"/>
              <a:t>‹#›</a:t>
            </a:fld>
            <a:endParaRPr lang="en-US"/>
          </a:p>
        </p:txBody>
      </p:sp>
    </p:spTree>
    <p:extLst>
      <p:ext uri="{BB962C8B-B14F-4D97-AF65-F5344CB8AC3E}">
        <p14:creationId xmlns:p14="http://schemas.microsoft.com/office/powerpoint/2010/main" val="3386052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hyperlink" Target="http://www.youthopportunitiessouthafrica.org/" TargetMode="External"/><Relationship Id="rId2" Type="http://schemas.openxmlformats.org/officeDocument/2006/relationships/hyperlink" Target="mailto:info@youthopportunitiessa.org"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3">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858E13A-74BA-F197-CCFE-1CDC28CFF065}"/>
              </a:ext>
            </a:extLst>
          </p:cNvPr>
          <p:cNvSpPr>
            <a:spLocks noGrp="1"/>
          </p:cNvSpPr>
          <p:nvPr>
            <p:ph idx="1"/>
          </p:nvPr>
        </p:nvSpPr>
        <p:spPr>
          <a:xfrm>
            <a:off x="640080" y="3208179"/>
            <a:ext cx="4243589" cy="3320668"/>
          </a:xfrm>
        </p:spPr>
        <p:txBody>
          <a:bodyPr>
            <a:normAutofit/>
          </a:bodyPr>
          <a:lstStyle/>
          <a:p>
            <a:pPr marL="0" indent="0" algn="l">
              <a:buNone/>
            </a:pPr>
            <a:r>
              <a:rPr lang="en-US" sz="1800" b="1" dirty="0">
                <a:solidFill>
                  <a:schemeClr val="accent2">
                    <a:lumMod val="75000"/>
                  </a:schemeClr>
                </a:solidFill>
                <a:latin typeface="Arial" panose="020B0604020202020204" pitchFamily="34" charset="0"/>
                <a:cs typeface="Arial" panose="020B0604020202020204" pitchFamily="34" charset="0"/>
              </a:rPr>
              <a:t>YOSA </a:t>
            </a:r>
          </a:p>
          <a:p>
            <a:pPr marL="0" indent="0" algn="l">
              <a:buNone/>
            </a:pPr>
            <a:endParaRPr lang="en-US" sz="1800" b="1" dirty="0">
              <a:solidFill>
                <a:schemeClr val="accent2">
                  <a:lumMod val="75000"/>
                </a:schemeClr>
              </a:solidFill>
              <a:latin typeface="Arial" panose="020B0604020202020204" pitchFamily="34" charset="0"/>
              <a:cs typeface="Arial" panose="020B0604020202020204" pitchFamily="34" charset="0"/>
            </a:endParaRPr>
          </a:p>
          <a:p>
            <a:pPr marL="0" indent="0" algn="l">
              <a:buNone/>
            </a:pPr>
            <a:r>
              <a:rPr lang="en-US" sz="1800" b="1" dirty="0">
                <a:solidFill>
                  <a:schemeClr val="accent2">
                    <a:lumMod val="75000"/>
                  </a:schemeClr>
                </a:solidFill>
                <a:latin typeface="Arial" panose="020B0604020202020204" pitchFamily="34" charset="0"/>
                <a:cs typeface="Arial" panose="020B0604020202020204" pitchFamily="34" charset="0"/>
              </a:rPr>
              <a:t>Overview and impact</a:t>
            </a:r>
          </a:p>
          <a:p>
            <a:pPr marL="0" indent="0" algn="l">
              <a:buNone/>
            </a:pPr>
            <a:endParaRPr lang="en-US" sz="1800" b="1" dirty="0">
              <a:solidFill>
                <a:schemeClr val="accent2">
                  <a:lumMod val="75000"/>
                </a:schemeClr>
              </a:solidFill>
              <a:latin typeface="Arial" panose="020B0604020202020204" pitchFamily="34" charset="0"/>
              <a:cs typeface="Arial" panose="020B0604020202020204" pitchFamily="34" charset="0"/>
            </a:endParaRPr>
          </a:p>
          <a:p>
            <a:pPr marL="0" indent="0" algn="l">
              <a:buNone/>
            </a:pPr>
            <a:r>
              <a:rPr lang="en-US" sz="1600" dirty="0">
                <a:solidFill>
                  <a:schemeClr val="accent2">
                    <a:lumMod val="75000"/>
                  </a:schemeClr>
                </a:solidFill>
                <a:latin typeface="Arial" panose="020B0604020202020204" pitchFamily="34" charset="0"/>
                <a:cs typeface="Arial" panose="020B0604020202020204" pitchFamily="34" charset="0"/>
              </a:rPr>
              <a:t>November 2025</a:t>
            </a:r>
          </a:p>
          <a:p>
            <a:pPr marL="0" indent="0">
              <a:buNone/>
            </a:pPr>
            <a:endParaRPr lang="en-US" sz="1800" dirty="0">
              <a:latin typeface="Arial" panose="020B0604020202020204" pitchFamily="34" charset="0"/>
              <a:cs typeface="Arial" panose="020B0604020202020204" pitchFamily="34" charset="0"/>
            </a:endParaRPr>
          </a:p>
          <a:p>
            <a:endParaRPr lang="en-US" sz="2200" dirty="0"/>
          </a:p>
        </p:txBody>
      </p:sp>
      <p:grpSp>
        <p:nvGrpSpPr>
          <p:cNvPr id="7" name="Group 6">
            <a:extLst>
              <a:ext uri="{FF2B5EF4-FFF2-40B4-BE49-F238E27FC236}">
                <a16:creationId xmlns:a16="http://schemas.microsoft.com/office/drawing/2014/main" id="{37758FB1-6E67-3504-E7B1-17F7E04E82D5}"/>
              </a:ext>
            </a:extLst>
          </p:cNvPr>
          <p:cNvGrpSpPr/>
          <p:nvPr/>
        </p:nvGrpSpPr>
        <p:grpSpPr>
          <a:xfrm>
            <a:off x="5460924" y="10"/>
            <a:ext cx="6878775" cy="6857990"/>
            <a:chOff x="5311702" y="10"/>
            <a:chExt cx="6878775" cy="6857990"/>
          </a:xfrm>
        </p:grpSpPr>
        <p:pic>
          <p:nvPicPr>
            <p:cNvPr id="5" name="Picture 4">
              <a:extLst>
                <a:ext uri="{FF2B5EF4-FFF2-40B4-BE49-F238E27FC236}">
                  <a16:creationId xmlns:a16="http://schemas.microsoft.com/office/drawing/2014/main" id="{1EF9C37F-895E-08A4-5A49-ABAE8AFFF49D}"/>
                </a:ext>
              </a:extLst>
            </p:cNvPr>
            <p:cNvPicPr>
              <a:picLocks noChangeAspect="1"/>
            </p:cNvPicPr>
            <p:nvPr/>
          </p:nvPicPr>
          <p:blipFill rotWithShape="1">
            <a:blip r:embed="rId2"/>
            <a:srcRect l="987" r="6425"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6" name="Picture 5">
              <a:extLst>
                <a:ext uri="{FF2B5EF4-FFF2-40B4-BE49-F238E27FC236}">
                  <a16:creationId xmlns:a16="http://schemas.microsoft.com/office/drawing/2014/main" id="{3EF463B7-E4A0-D1BC-7A04-8CB1C22E6BE5}"/>
                </a:ext>
              </a:extLst>
            </p:cNvPr>
            <p:cNvPicPr>
              <a:picLocks noChangeAspect="1"/>
            </p:cNvPicPr>
            <p:nvPr/>
          </p:nvPicPr>
          <p:blipFill>
            <a:blip r:embed="rId3"/>
            <a:stretch>
              <a:fillRect/>
            </a:stretch>
          </p:blipFill>
          <p:spPr>
            <a:xfrm>
              <a:off x="5832842" y="6127013"/>
              <a:ext cx="361950" cy="323850"/>
            </a:xfrm>
            <a:prstGeom prst="rect">
              <a:avLst/>
            </a:prstGeom>
          </p:spPr>
        </p:pic>
      </p:grpSp>
    </p:spTree>
    <p:extLst>
      <p:ext uri="{BB962C8B-B14F-4D97-AF65-F5344CB8AC3E}">
        <p14:creationId xmlns:p14="http://schemas.microsoft.com/office/powerpoint/2010/main" val="2363849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81BAD-EE2C-4E37-B617-9444B3A2749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8CD2BA-AEB8-39CF-DF6B-5E92FA98CCD9}"/>
              </a:ext>
            </a:extLst>
          </p:cNvPr>
          <p:cNvSpPr>
            <a:spLocks noGrp="1"/>
          </p:cNvSpPr>
          <p:nvPr>
            <p:ph idx="1"/>
          </p:nvPr>
        </p:nvSpPr>
        <p:spPr>
          <a:xfrm>
            <a:off x="513956" y="3733696"/>
            <a:ext cx="4243589" cy="649118"/>
          </a:xfrm>
        </p:spPr>
        <p:txBody>
          <a:bodyPr>
            <a:normAutofit fontScale="70000" lnSpcReduction="20000"/>
          </a:bodyPr>
          <a:lstStyle/>
          <a:p>
            <a:pPr marL="0" indent="0" algn="l">
              <a:buNone/>
            </a:pPr>
            <a:r>
              <a:rPr lang="en-US" b="1" dirty="0">
                <a:solidFill>
                  <a:schemeClr val="accent2">
                    <a:lumMod val="75000"/>
                  </a:schemeClr>
                </a:solidFill>
                <a:latin typeface="Arial" panose="020B0604020202020204" pitchFamily="34" charset="0"/>
                <a:cs typeface="Arial" panose="020B0604020202020204" pitchFamily="34" charset="0"/>
              </a:rPr>
              <a:t>Measuring the Impact:</a:t>
            </a:r>
          </a:p>
          <a:p>
            <a:pPr marL="0" indent="0" algn="l">
              <a:buNone/>
            </a:pPr>
            <a:r>
              <a:rPr lang="en-US" b="1" dirty="0">
                <a:solidFill>
                  <a:schemeClr val="accent2">
                    <a:lumMod val="75000"/>
                  </a:schemeClr>
                </a:solidFill>
                <a:latin typeface="Arial" panose="020B0604020202020204" pitchFamily="34" charset="0"/>
                <a:cs typeface="Arial" panose="020B0604020202020204" pitchFamily="34" charset="0"/>
              </a:rPr>
              <a:t>Psycho Social impacts</a:t>
            </a:r>
          </a:p>
          <a:p>
            <a:pPr marL="0" indent="0" algn="l">
              <a:buNone/>
            </a:pPr>
            <a:endParaRPr lang="en-US" sz="1800" dirty="0">
              <a:latin typeface="Arial" panose="020B0604020202020204" pitchFamily="34" charset="0"/>
              <a:cs typeface="Arial" panose="020B0604020202020204" pitchFamily="34" charset="0"/>
            </a:endParaRPr>
          </a:p>
          <a:p>
            <a:endParaRPr lang="en-US" sz="2200" dirty="0"/>
          </a:p>
        </p:txBody>
      </p:sp>
      <p:grpSp>
        <p:nvGrpSpPr>
          <p:cNvPr id="7" name="Group 6">
            <a:extLst>
              <a:ext uri="{FF2B5EF4-FFF2-40B4-BE49-F238E27FC236}">
                <a16:creationId xmlns:a16="http://schemas.microsoft.com/office/drawing/2014/main" id="{3F66139B-2FE5-1043-29CC-E1C3CF6484E8}"/>
              </a:ext>
            </a:extLst>
          </p:cNvPr>
          <p:cNvGrpSpPr/>
          <p:nvPr/>
        </p:nvGrpSpPr>
        <p:grpSpPr>
          <a:xfrm>
            <a:off x="5460924" y="10"/>
            <a:ext cx="6878775" cy="6857990"/>
            <a:chOff x="5311702" y="10"/>
            <a:chExt cx="6878775" cy="6857990"/>
          </a:xfrm>
        </p:grpSpPr>
        <p:pic>
          <p:nvPicPr>
            <p:cNvPr id="5" name="Picture 4">
              <a:extLst>
                <a:ext uri="{FF2B5EF4-FFF2-40B4-BE49-F238E27FC236}">
                  <a16:creationId xmlns:a16="http://schemas.microsoft.com/office/drawing/2014/main" id="{870E511C-32BC-80FF-8BF4-2E1F785D0B17}"/>
                </a:ext>
              </a:extLst>
            </p:cNvPr>
            <p:cNvPicPr>
              <a:picLocks noChangeAspect="1"/>
            </p:cNvPicPr>
            <p:nvPr/>
          </p:nvPicPr>
          <p:blipFill rotWithShape="1">
            <a:blip r:embed="rId2"/>
            <a:srcRect l="987" r="6425"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6" name="Picture 5">
              <a:extLst>
                <a:ext uri="{FF2B5EF4-FFF2-40B4-BE49-F238E27FC236}">
                  <a16:creationId xmlns:a16="http://schemas.microsoft.com/office/drawing/2014/main" id="{F6D444B4-9E56-C235-B8C1-849DB2EC5120}"/>
                </a:ext>
              </a:extLst>
            </p:cNvPr>
            <p:cNvPicPr>
              <a:picLocks noChangeAspect="1"/>
            </p:cNvPicPr>
            <p:nvPr/>
          </p:nvPicPr>
          <p:blipFill>
            <a:blip r:embed="rId3"/>
            <a:stretch>
              <a:fillRect/>
            </a:stretch>
          </p:blipFill>
          <p:spPr>
            <a:xfrm>
              <a:off x="5832842" y="6127013"/>
              <a:ext cx="361950" cy="323850"/>
            </a:xfrm>
            <a:prstGeom prst="rect">
              <a:avLst/>
            </a:prstGeom>
          </p:spPr>
        </p:pic>
      </p:grpSp>
    </p:spTree>
    <p:extLst>
      <p:ext uri="{BB962C8B-B14F-4D97-AF65-F5344CB8AC3E}">
        <p14:creationId xmlns:p14="http://schemas.microsoft.com/office/powerpoint/2010/main" val="2488517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F06C5-E53E-CC3B-CD53-E90B28DBB016}"/>
              </a:ext>
            </a:extLst>
          </p:cNvPr>
          <p:cNvSpPr>
            <a:spLocks noGrp="1"/>
          </p:cNvSpPr>
          <p:nvPr>
            <p:ph type="title"/>
          </p:nvPr>
        </p:nvSpPr>
        <p:spPr>
          <a:xfrm>
            <a:off x="96520" y="0"/>
            <a:ext cx="10515600" cy="1325563"/>
          </a:xfrm>
        </p:spPr>
        <p:txBody>
          <a:bodyPr>
            <a:normAutofit/>
          </a:bodyPr>
          <a:lstStyle/>
          <a:p>
            <a:r>
              <a:rPr lang="en-ZA" sz="3600" dirty="0">
                <a:latin typeface="Arial" panose="020B0604020202020204" pitchFamily="34" charset="0"/>
                <a:cs typeface="Arial" panose="020B0604020202020204" pitchFamily="34" charset="0"/>
              </a:rPr>
              <a:t>Impact 1:  Reducing teenage pregnancies*</a:t>
            </a:r>
          </a:p>
        </p:txBody>
      </p:sp>
      <p:grpSp>
        <p:nvGrpSpPr>
          <p:cNvPr id="5" name="Group 4">
            <a:extLst>
              <a:ext uri="{FF2B5EF4-FFF2-40B4-BE49-F238E27FC236}">
                <a16:creationId xmlns:a16="http://schemas.microsoft.com/office/drawing/2014/main" id="{0273F95B-FF6D-308B-87D3-5566E1B4F2F2}"/>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92C36E32-C7D8-EF4C-A238-FB8BFD07A7C2}"/>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01690805-3D96-9C12-E109-5EA4CEBB7694}"/>
                </a:ext>
              </a:extLst>
            </p:cNvPr>
            <p:cNvPicPr>
              <a:picLocks noChangeAspect="1"/>
            </p:cNvPicPr>
            <p:nvPr/>
          </p:nvPicPr>
          <p:blipFill>
            <a:blip r:embed="rId3"/>
            <a:stretch>
              <a:fillRect/>
            </a:stretch>
          </p:blipFill>
          <p:spPr>
            <a:xfrm>
              <a:off x="10345356" y="5239299"/>
              <a:ext cx="1349237" cy="1072831"/>
            </a:xfrm>
            <a:prstGeom prst="rect">
              <a:avLst/>
            </a:prstGeom>
          </p:spPr>
        </p:pic>
      </p:grpSp>
      <p:sp>
        <p:nvSpPr>
          <p:cNvPr id="11" name="TextBox 10">
            <a:extLst>
              <a:ext uri="{FF2B5EF4-FFF2-40B4-BE49-F238E27FC236}">
                <a16:creationId xmlns:a16="http://schemas.microsoft.com/office/drawing/2014/main" id="{2A6938E2-E908-E6BB-6C48-AC294313B9A3}"/>
              </a:ext>
            </a:extLst>
          </p:cNvPr>
          <p:cNvSpPr txBox="1"/>
          <p:nvPr/>
        </p:nvSpPr>
        <p:spPr>
          <a:xfrm>
            <a:off x="96520" y="6519446"/>
            <a:ext cx="3266440" cy="338554"/>
          </a:xfrm>
          <a:prstGeom prst="rect">
            <a:avLst/>
          </a:prstGeom>
          <a:noFill/>
        </p:spPr>
        <p:txBody>
          <a:bodyPr wrap="square" rtlCol="0">
            <a:spAutoFit/>
          </a:bodyPr>
          <a:lstStyle/>
          <a:p>
            <a:r>
              <a:rPr lang="en-US" sz="1600" i="1" dirty="0">
                <a:latin typeface="Arial" panose="020B0604020202020204" pitchFamily="34" charset="0"/>
                <a:cs typeface="Arial" panose="020B0604020202020204" pitchFamily="34" charset="0"/>
              </a:rPr>
              <a:t>*Distinct count of pregnancies </a:t>
            </a:r>
          </a:p>
        </p:txBody>
      </p:sp>
      <p:graphicFrame>
        <p:nvGraphicFramePr>
          <p:cNvPr id="3" name="Table 2">
            <a:extLst>
              <a:ext uri="{FF2B5EF4-FFF2-40B4-BE49-F238E27FC236}">
                <a16:creationId xmlns:a16="http://schemas.microsoft.com/office/drawing/2014/main" id="{A518E670-7240-4C99-B73F-47826131F93A}"/>
              </a:ext>
            </a:extLst>
          </p:cNvPr>
          <p:cNvGraphicFramePr>
            <a:graphicFrameLocks noGrp="1"/>
          </p:cNvGraphicFramePr>
          <p:nvPr>
            <p:extLst>
              <p:ext uri="{D42A27DB-BD31-4B8C-83A1-F6EECF244321}">
                <p14:modId xmlns:p14="http://schemas.microsoft.com/office/powerpoint/2010/main" val="644556490"/>
              </p:ext>
            </p:extLst>
          </p:nvPr>
        </p:nvGraphicFramePr>
        <p:xfrm>
          <a:off x="182433" y="1007975"/>
          <a:ext cx="9855185" cy="2072640"/>
        </p:xfrm>
        <a:graphic>
          <a:graphicData uri="http://schemas.openxmlformats.org/drawingml/2006/table">
            <a:tbl>
              <a:tblPr firstRow="1" bandRow="1">
                <a:tableStyleId>{073A0DAA-6AF3-43AB-8588-CEC1D06C72B9}</a:tableStyleId>
              </a:tblPr>
              <a:tblGrid>
                <a:gridCol w="1646367">
                  <a:extLst>
                    <a:ext uri="{9D8B030D-6E8A-4147-A177-3AD203B41FA5}">
                      <a16:colId xmlns:a16="http://schemas.microsoft.com/office/drawing/2014/main" val="2082780223"/>
                    </a:ext>
                  </a:extLst>
                </a:gridCol>
                <a:gridCol w="706582">
                  <a:extLst>
                    <a:ext uri="{9D8B030D-6E8A-4147-A177-3AD203B41FA5}">
                      <a16:colId xmlns:a16="http://schemas.microsoft.com/office/drawing/2014/main" val="3405549893"/>
                    </a:ext>
                  </a:extLst>
                </a:gridCol>
                <a:gridCol w="644236">
                  <a:extLst>
                    <a:ext uri="{9D8B030D-6E8A-4147-A177-3AD203B41FA5}">
                      <a16:colId xmlns:a16="http://schemas.microsoft.com/office/drawing/2014/main" val="425447361"/>
                    </a:ext>
                  </a:extLst>
                </a:gridCol>
                <a:gridCol w="633846">
                  <a:extLst>
                    <a:ext uri="{9D8B030D-6E8A-4147-A177-3AD203B41FA5}">
                      <a16:colId xmlns:a16="http://schemas.microsoft.com/office/drawing/2014/main" val="714598012"/>
                    </a:ext>
                  </a:extLst>
                </a:gridCol>
                <a:gridCol w="706581">
                  <a:extLst>
                    <a:ext uri="{9D8B030D-6E8A-4147-A177-3AD203B41FA5}">
                      <a16:colId xmlns:a16="http://schemas.microsoft.com/office/drawing/2014/main" val="1267225172"/>
                    </a:ext>
                  </a:extLst>
                </a:gridCol>
                <a:gridCol w="716973">
                  <a:extLst>
                    <a:ext uri="{9D8B030D-6E8A-4147-A177-3AD203B41FA5}">
                      <a16:colId xmlns:a16="http://schemas.microsoft.com/office/drawing/2014/main" val="3613737623"/>
                    </a:ext>
                  </a:extLst>
                </a:gridCol>
                <a:gridCol w="644237">
                  <a:extLst>
                    <a:ext uri="{9D8B030D-6E8A-4147-A177-3AD203B41FA5}">
                      <a16:colId xmlns:a16="http://schemas.microsoft.com/office/drawing/2014/main" val="246804404"/>
                    </a:ext>
                  </a:extLst>
                </a:gridCol>
                <a:gridCol w="685800">
                  <a:extLst>
                    <a:ext uri="{9D8B030D-6E8A-4147-A177-3AD203B41FA5}">
                      <a16:colId xmlns:a16="http://schemas.microsoft.com/office/drawing/2014/main" val="3191244887"/>
                    </a:ext>
                  </a:extLst>
                </a:gridCol>
                <a:gridCol w="706581">
                  <a:extLst>
                    <a:ext uri="{9D8B030D-6E8A-4147-A177-3AD203B41FA5}">
                      <a16:colId xmlns:a16="http://schemas.microsoft.com/office/drawing/2014/main" val="1156926106"/>
                    </a:ext>
                  </a:extLst>
                </a:gridCol>
                <a:gridCol w="436419">
                  <a:extLst>
                    <a:ext uri="{9D8B030D-6E8A-4147-A177-3AD203B41FA5}">
                      <a16:colId xmlns:a16="http://schemas.microsoft.com/office/drawing/2014/main" val="3657706236"/>
                    </a:ext>
                  </a:extLst>
                </a:gridCol>
                <a:gridCol w="2327563">
                  <a:extLst>
                    <a:ext uri="{9D8B030D-6E8A-4147-A177-3AD203B41FA5}">
                      <a16:colId xmlns:a16="http://schemas.microsoft.com/office/drawing/2014/main" val="3722419084"/>
                    </a:ext>
                  </a:extLst>
                </a:gridCol>
              </a:tblGrid>
              <a:tr h="187333">
                <a:tc>
                  <a:txBody>
                    <a:bodyPr/>
                    <a:lstStyle/>
                    <a:p>
                      <a:pPr algn="l" fontAlgn="b">
                        <a:buNone/>
                      </a:pPr>
                      <a:r>
                        <a:rPr lang="en-ZA" sz="1100" u="none" strike="noStrike" dirty="0">
                          <a:effectLst/>
                          <a:latin typeface="Arial" panose="020B0604020202020204" pitchFamily="34" charset="0"/>
                          <a:cs typeface="Arial" panose="020B0604020202020204" pitchFamily="34" charset="0"/>
                        </a:rPr>
                        <a:t>High School</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2018</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2019</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2020</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2021</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2022</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2023</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2024</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2025</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a:effectLst/>
                          <a:latin typeface="Arial" panose="020B0604020202020204" pitchFamily="34" charset="0"/>
                          <a:cs typeface="Arial" panose="020B0604020202020204" pitchFamily="34" charset="0"/>
                        </a:rPr>
                        <a:t> </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a:effectLst/>
                          <a:latin typeface="Arial" panose="020B0604020202020204" pitchFamily="34" charset="0"/>
                          <a:cs typeface="Arial" panose="020B0604020202020204" pitchFamily="34" charset="0"/>
                        </a:rPr>
                        <a:t>Explanation</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846696360"/>
                  </a:ext>
                </a:extLst>
              </a:tr>
              <a:tr h="187333">
                <a:tc>
                  <a:txBody>
                    <a:bodyPr/>
                    <a:lstStyle/>
                    <a:p>
                      <a:pPr algn="l" fontAlgn="b">
                        <a:buNone/>
                      </a:pPr>
                      <a:r>
                        <a:rPr lang="en-ZA" sz="1100" u="none" strike="noStrike">
                          <a:effectLst/>
                          <a:latin typeface="Arial" panose="020B0604020202020204" pitchFamily="34" charset="0"/>
                          <a:cs typeface="Arial" panose="020B0604020202020204" pitchFamily="34" charset="0"/>
                        </a:rPr>
                        <a:t>School AS</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35</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2</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3</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YOSA programme - starts 2018</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047089424"/>
                  </a:ext>
                </a:extLst>
              </a:tr>
              <a:tr h="187333">
                <a:tc>
                  <a:txBody>
                    <a:bodyPr/>
                    <a:lstStyle/>
                    <a:p>
                      <a:pPr algn="l" fontAlgn="b">
                        <a:buNone/>
                      </a:pPr>
                      <a:r>
                        <a:rPr lang="en-ZA" sz="1100" u="none" strike="noStrike">
                          <a:effectLst/>
                          <a:latin typeface="Arial" panose="020B0604020202020204" pitchFamily="34" charset="0"/>
                          <a:cs typeface="Arial" panose="020B0604020202020204" pitchFamily="34" charset="0"/>
                        </a:rPr>
                        <a:t>School BM</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6</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0</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0</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a:effectLst/>
                          <a:latin typeface="Arial" panose="020B0604020202020204" pitchFamily="34" charset="0"/>
                          <a:cs typeface="Arial" panose="020B0604020202020204" pitchFamily="34" charset="0"/>
                        </a:rPr>
                        <a:t>YOSA programme - starts 2019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390185796"/>
                  </a:ext>
                </a:extLst>
              </a:tr>
              <a:tr h="187333">
                <a:tc>
                  <a:txBody>
                    <a:bodyPr/>
                    <a:lstStyle/>
                    <a:p>
                      <a:pPr algn="l" fontAlgn="b">
                        <a:buNone/>
                      </a:pPr>
                      <a:r>
                        <a:rPr lang="en-ZA" sz="1100" u="none" strike="noStrike">
                          <a:effectLst/>
                          <a:latin typeface="Arial" panose="020B0604020202020204" pitchFamily="34" charset="0"/>
                          <a:cs typeface="Arial" panose="020B0604020202020204" pitchFamily="34" charset="0"/>
                        </a:rPr>
                        <a:t>School CT</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0</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a:effectLst/>
                          <a:latin typeface="Arial" panose="020B0604020202020204" pitchFamily="34" charset="0"/>
                          <a:cs typeface="Arial" panose="020B0604020202020204" pitchFamily="34" charset="0"/>
                        </a:rPr>
                        <a:t>YOSA programme - starts 2021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4058387967"/>
                  </a:ext>
                </a:extLst>
              </a:tr>
              <a:tr h="187333">
                <a:tc>
                  <a:txBody>
                    <a:bodyPr/>
                    <a:lstStyle/>
                    <a:p>
                      <a:pPr algn="l" fontAlgn="b">
                        <a:buNone/>
                      </a:pPr>
                      <a:r>
                        <a:rPr lang="en-ZA" sz="1100" u="none" strike="noStrike">
                          <a:effectLst/>
                          <a:latin typeface="Arial" panose="020B0604020202020204" pitchFamily="34" charset="0"/>
                          <a:cs typeface="Arial" panose="020B0604020202020204" pitchFamily="34" charset="0"/>
                        </a:rPr>
                        <a:t>School DI</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64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YOSA programme - starts 2023</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439583210"/>
                  </a:ext>
                </a:extLst>
              </a:tr>
              <a:tr h="187333">
                <a:tc>
                  <a:txBody>
                    <a:bodyPr/>
                    <a:lstStyle/>
                    <a:p>
                      <a:pPr algn="l" fontAlgn="b">
                        <a:buNone/>
                      </a:pPr>
                      <a:r>
                        <a:rPr lang="en-ZA" sz="1100" u="none" strike="noStrike">
                          <a:effectLst/>
                          <a:latin typeface="Arial" panose="020B0604020202020204" pitchFamily="34" charset="0"/>
                          <a:cs typeface="Arial" panose="020B0604020202020204" pitchFamily="34" charset="0"/>
                        </a:rPr>
                        <a:t>School ET</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YOSA programme - starts 2022</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247849163"/>
                  </a:ext>
                </a:extLst>
              </a:tr>
              <a:tr h="187333">
                <a:tc>
                  <a:txBody>
                    <a:bodyPr/>
                    <a:lstStyle/>
                    <a:p>
                      <a:pPr algn="l" fontAlgn="b">
                        <a:buNone/>
                      </a:pPr>
                      <a:r>
                        <a:rPr lang="en-ZA" sz="1100" b="1" u="none" strike="noStrike" dirty="0">
                          <a:effectLst/>
                          <a:latin typeface="Arial" panose="020B0604020202020204" pitchFamily="34" charset="0"/>
                          <a:cs typeface="Arial" panose="020B0604020202020204" pitchFamily="34" charset="0"/>
                        </a:rPr>
                        <a:t>Total</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98</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62</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41</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27</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100</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19</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4</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3</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1195714516"/>
                  </a:ext>
                </a:extLst>
              </a:tr>
              <a:tr h="187333">
                <a:tc>
                  <a:txBody>
                    <a:bodyPr/>
                    <a:lstStyle/>
                    <a:p>
                      <a:pPr algn="l" fontAlgn="b">
                        <a:buNone/>
                      </a:pPr>
                      <a:r>
                        <a:rPr lang="en-ZA" sz="1100" u="none" strike="noStrike">
                          <a:effectLst/>
                          <a:latin typeface="Arial" panose="020B0604020202020204" pitchFamily="34" charset="0"/>
                          <a:cs typeface="Arial" panose="020B0604020202020204" pitchFamily="34" charset="0"/>
                        </a:rPr>
                        <a:t>Average</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916904981"/>
                  </a:ext>
                </a:extLst>
              </a:tr>
            </a:tbl>
          </a:graphicData>
        </a:graphic>
      </p:graphicFrame>
      <p:graphicFrame>
        <p:nvGraphicFramePr>
          <p:cNvPr id="4" name="Chart 3">
            <a:extLst>
              <a:ext uri="{FF2B5EF4-FFF2-40B4-BE49-F238E27FC236}">
                <a16:creationId xmlns:a16="http://schemas.microsoft.com/office/drawing/2014/main" id="{00000000-0008-0000-0800-000005000000}"/>
              </a:ext>
            </a:extLst>
          </p:cNvPr>
          <p:cNvGraphicFramePr>
            <a:graphicFrameLocks/>
          </p:cNvGraphicFramePr>
          <p:nvPr>
            <p:extLst>
              <p:ext uri="{D42A27DB-BD31-4B8C-83A1-F6EECF244321}">
                <p14:modId xmlns:p14="http://schemas.microsoft.com/office/powerpoint/2010/main" val="320962639"/>
              </p:ext>
            </p:extLst>
          </p:nvPr>
        </p:nvGraphicFramePr>
        <p:xfrm>
          <a:off x="1444323" y="3315151"/>
          <a:ext cx="7331404" cy="284506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95435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FD7E2-2A9C-C7F6-CD01-614FDD7282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BFF424-7D5B-DA6C-62AC-F2FACE1AB748}"/>
              </a:ext>
            </a:extLst>
          </p:cNvPr>
          <p:cNvSpPr>
            <a:spLocks noGrp="1"/>
          </p:cNvSpPr>
          <p:nvPr>
            <p:ph type="title"/>
          </p:nvPr>
        </p:nvSpPr>
        <p:spPr>
          <a:xfrm>
            <a:off x="96520" y="0"/>
            <a:ext cx="10515600" cy="1325563"/>
          </a:xfrm>
        </p:spPr>
        <p:txBody>
          <a:bodyPr>
            <a:normAutofit/>
          </a:bodyPr>
          <a:lstStyle/>
          <a:p>
            <a:r>
              <a:rPr lang="en-ZA" sz="3600" dirty="0">
                <a:latin typeface="Arial" panose="020B0604020202020204" pitchFamily="34" charset="0"/>
                <a:cs typeface="Arial" panose="020B0604020202020204" pitchFamily="34" charset="0"/>
              </a:rPr>
              <a:t>Impact 2:  Reducing substance abuse*</a:t>
            </a:r>
          </a:p>
        </p:txBody>
      </p:sp>
      <p:grpSp>
        <p:nvGrpSpPr>
          <p:cNvPr id="5" name="Group 4">
            <a:extLst>
              <a:ext uri="{FF2B5EF4-FFF2-40B4-BE49-F238E27FC236}">
                <a16:creationId xmlns:a16="http://schemas.microsoft.com/office/drawing/2014/main" id="{9E14B70C-62D6-53D6-8C43-3B6761951DFB}"/>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74283392-DDAF-B0D4-6751-7DF85F7B7565}"/>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CEF9870E-5EA9-B96D-8170-5D1C9E22345D}"/>
                </a:ext>
              </a:extLst>
            </p:cNvPr>
            <p:cNvPicPr>
              <a:picLocks noChangeAspect="1"/>
            </p:cNvPicPr>
            <p:nvPr/>
          </p:nvPicPr>
          <p:blipFill>
            <a:blip r:embed="rId3"/>
            <a:stretch>
              <a:fillRect/>
            </a:stretch>
          </p:blipFill>
          <p:spPr>
            <a:xfrm>
              <a:off x="10345356" y="5239299"/>
              <a:ext cx="1349237" cy="1072831"/>
            </a:xfrm>
            <a:prstGeom prst="rect">
              <a:avLst/>
            </a:prstGeom>
          </p:spPr>
        </p:pic>
      </p:grpSp>
      <p:sp>
        <p:nvSpPr>
          <p:cNvPr id="11" name="TextBox 10">
            <a:extLst>
              <a:ext uri="{FF2B5EF4-FFF2-40B4-BE49-F238E27FC236}">
                <a16:creationId xmlns:a16="http://schemas.microsoft.com/office/drawing/2014/main" id="{0FA790B6-784D-6585-5C29-5934A3E04EF3}"/>
              </a:ext>
            </a:extLst>
          </p:cNvPr>
          <p:cNvSpPr txBox="1"/>
          <p:nvPr/>
        </p:nvSpPr>
        <p:spPr>
          <a:xfrm>
            <a:off x="96520" y="6519446"/>
            <a:ext cx="9847580" cy="338554"/>
          </a:xfrm>
          <a:prstGeom prst="rect">
            <a:avLst/>
          </a:prstGeom>
          <a:noFill/>
        </p:spPr>
        <p:txBody>
          <a:bodyPr wrap="square" rtlCol="0">
            <a:spAutoFit/>
          </a:bodyPr>
          <a:lstStyle/>
          <a:p>
            <a:r>
              <a:rPr lang="en-US" sz="1600" i="1" dirty="0">
                <a:latin typeface="Arial" panose="020B0604020202020204" pitchFamily="34" charset="0"/>
                <a:cs typeface="Arial" panose="020B0604020202020204" pitchFamily="34" charset="0"/>
              </a:rPr>
              <a:t>*Distinct count of scholars, on school premises, found to be using or under the influence of substances </a:t>
            </a:r>
          </a:p>
        </p:txBody>
      </p:sp>
      <p:graphicFrame>
        <p:nvGraphicFramePr>
          <p:cNvPr id="8" name="Table 7">
            <a:extLst>
              <a:ext uri="{FF2B5EF4-FFF2-40B4-BE49-F238E27FC236}">
                <a16:creationId xmlns:a16="http://schemas.microsoft.com/office/drawing/2014/main" id="{A546992C-5261-4E41-E43E-3ABEE72F35C2}"/>
              </a:ext>
            </a:extLst>
          </p:cNvPr>
          <p:cNvGraphicFramePr>
            <a:graphicFrameLocks noGrp="1"/>
          </p:cNvGraphicFramePr>
          <p:nvPr>
            <p:extLst>
              <p:ext uri="{D42A27DB-BD31-4B8C-83A1-F6EECF244321}">
                <p14:modId xmlns:p14="http://schemas.microsoft.com/office/powerpoint/2010/main" val="4046585489"/>
              </p:ext>
            </p:extLst>
          </p:nvPr>
        </p:nvGraphicFramePr>
        <p:xfrm>
          <a:off x="182432" y="1046018"/>
          <a:ext cx="9688930" cy="2407920"/>
        </p:xfrm>
        <a:graphic>
          <a:graphicData uri="http://schemas.openxmlformats.org/drawingml/2006/table">
            <a:tbl>
              <a:tblPr firstRow="1" bandRow="1">
                <a:tableStyleId>{073A0DAA-6AF3-43AB-8588-CEC1D06C72B9}</a:tableStyleId>
              </a:tblPr>
              <a:tblGrid>
                <a:gridCol w="849188">
                  <a:extLst>
                    <a:ext uri="{9D8B030D-6E8A-4147-A177-3AD203B41FA5}">
                      <a16:colId xmlns:a16="http://schemas.microsoft.com/office/drawing/2014/main" val="1494220631"/>
                    </a:ext>
                  </a:extLst>
                </a:gridCol>
                <a:gridCol w="791212">
                  <a:extLst>
                    <a:ext uri="{9D8B030D-6E8A-4147-A177-3AD203B41FA5}">
                      <a16:colId xmlns:a16="http://schemas.microsoft.com/office/drawing/2014/main" val="3756696983"/>
                    </a:ext>
                  </a:extLst>
                </a:gridCol>
                <a:gridCol w="791212">
                  <a:extLst>
                    <a:ext uri="{9D8B030D-6E8A-4147-A177-3AD203B41FA5}">
                      <a16:colId xmlns:a16="http://schemas.microsoft.com/office/drawing/2014/main" val="897093503"/>
                    </a:ext>
                  </a:extLst>
                </a:gridCol>
                <a:gridCol w="791212">
                  <a:extLst>
                    <a:ext uri="{9D8B030D-6E8A-4147-A177-3AD203B41FA5}">
                      <a16:colId xmlns:a16="http://schemas.microsoft.com/office/drawing/2014/main" val="3766746043"/>
                    </a:ext>
                  </a:extLst>
                </a:gridCol>
                <a:gridCol w="791212">
                  <a:extLst>
                    <a:ext uri="{9D8B030D-6E8A-4147-A177-3AD203B41FA5}">
                      <a16:colId xmlns:a16="http://schemas.microsoft.com/office/drawing/2014/main" val="3617889163"/>
                    </a:ext>
                  </a:extLst>
                </a:gridCol>
                <a:gridCol w="791212">
                  <a:extLst>
                    <a:ext uri="{9D8B030D-6E8A-4147-A177-3AD203B41FA5}">
                      <a16:colId xmlns:a16="http://schemas.microsoft.com/office/drawing/2014/main" val="1615146877"/>
                    </a:ext>
                  </a:extLst>
                </a:gridCol>
                <a:gridCol w="736645">
                  <a:extLst>
                    <a:ext uri="{9D8B030D-6E8A-4147-A177-3AD203B41FA5}">
                      <a16:colId xmlns:a16="http://schemas.microsoft.com/office/drawing/2014/main" val="932863101"/>
                    </a:ext>
                  </a:extLst>
                </a:gridCol>
                <a:gridCol w="736645">
                  <a:extLst>
                    <a:ext uri="{9D8B030D-6E8A-4147-A177-3AD203B41FA5}">
                      <a16:colId xmlns:a16="http://schemas.microsoft.com/office/drawing/2014/main" val="1100092780"/>
                    </a:ext>
                  </a:extLst>
                </a:gridCol>
                <a:gridCol w="736645">
                  <a:extLst>
                    <a:ext uri="{9D8B030D-6E8A-4147-A177-3AD203B41FA5}">
                      <a16:colId xmlns:a16="http://schemas.microsoft.com/office/drawing/2014/main" val="2516678102"/>
                    </a:ext>
                  </a:extLst>
                </a:gridCol>
                <a:gridCol w="422888">
                  <a:extLst>
                    <a:ext uri="{9D8B030D-6E8A-4147-A177-3AD203B41FA5}">
                      <a16:colId xmlns:a16="http://schemas.microsoft.com/office/drawing/2014/main" val="2713761161"/>
                    </a:ext>
                  </a:extLst>
                </a:gridCol>
                <a:gridCol w="2250859">
                  <a:extLst>
                    <a:ext uri="{9D8B030D-6E8A-4147-A177-3AD203B41FA5}">
                      <a16:colId xmlns:a16="http://schemas.microsoft.com/office/drawing/2014/main" val="2179237316"/>
                    </a:ext>
                  </a:extLst>
                </a:gridCol>
              </a:tblGrid>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High School</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2018</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2019</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2020</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2021</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2022</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2023</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2024</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2025</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a:effectLst/>
                          <a:latin typeface="Arial" panose="020B0604020202020204" pitchFamily="34" charset="0"/>
                          <a:cs typeface="Arial" panose="020B0604020202020204" pitchFamily="34" charset="0"/>
                        </a:rPr>
                        <a:t> </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a:effectLst/>
                          <a:latin typeface="Arial" panose="020B0604020202020204" pitchFamily="34" charset="0"/>
                          <a:cs typeface="Arial" panose="020B0604020202020204" pitchFamily="34" charset="0"/>
                        </a:rPr>
                        <a:t>Explanation</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74840260"/>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AS</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6</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a:effectLst/>
                          <a:latin typeface="Arial" panose="020B0604020202020204" pitchFamily="34" charset="0"/>
                          <a:cs typeface="Arial" panose="020B0604020202020204" pitchFamily="34" charset="0"/>
                        </a:rPr>
                        <a:t>YOSA programme - starts 2018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965024630"/>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BM</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6</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a:effectLst/>
                          <a:latin typeface="Arial" panose="020B0604020202020204" pitchFamily="34" charset="0"/>
                          <a:cs typeface="Arial" panose="020B0604020202020204" pitchFamily="34" charset="0"/>
                        </a:rPr>
                        <a:t>YOSA programme - starts 2019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508933255"/>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CT</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6</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a:effectLst/>
                          <a:latin typeface="Arial" panose="020B0604020202020204" pitchFamily="34" charset="0"/>
                          <a:cs typeface="Arial" panose="020B0604020202020204" pitchFamily="34" charset="0"/>
                        </a:rPr>
                        <a:t>YOSA programme - starts 2021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577758631"/>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DI</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a:effectLst/>
                          <a:latin typeface="Arial" panose="020B0604020202020204" pitchFamily="34" charset="0"/>
                          <a:cs typeface="Arial" panose="020B0604020202020204" pitchFamily="34" charset="0"/>
                        </a:rPr>
                        <a:t>YOSA programme - starts 2023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352397645"/>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ET</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r>
                        <a:rPr lang="en-ZA" sz="1100" u="none" strike="noStrike">
                          <a:effectLst/>
                          <a:latin typeface="Arial" panose="020B0604020202020204" pitchFamily="34" charset="0"/>
                          <a:cs typeface="Arial" panose="020B0604020202020204" pitchFamily="34" charset="0"/>
                        </a:rPr>
                        <a:t>YOSA programme - starts 2022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511223048"/>
                  </a:ext>
                </a:extLst>
              </a:tr>
              <a:tr h="190500">
                <a:tc>
                  <a:txBody>
                    <a:bodyPr/>
                    <a:lstStyle/>
                    <a:p>
                      <a:pPr algn="l" fontAlgn="b">
                        <a:buNone/>
                      </a:pPr>
                      <a:r>
                        <a:rPr lang="en-ZA" sz="1100" b="1" u="none" strike="noStrike" dirty="0">
                          <a:effectLst/>
                          <a:latin typeface="Arial" panose="020B0604020202020204" pitchFamily="34" charset="0"/>
                          <a:cs typeface="Arial" panose="020B0604020202020204" pitchFamily="34" charset="0"/>
                        </a:rPr>
                        <a:t>Total</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128</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73</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55</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41</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101</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36</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27</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b="1" u="none" strike="noStrike" dirty="0">
                          <a:effectLst/>
                          <a:latin typeface="Arial" panose="020B0604020202020204" pitchFamily="34" charset="0"/>
                          <a:cs typeface="Arial" panose="020B0604020202020204" pitchFamily="34" charset="0"/>
                        </a:rPr>
                        <a:t>13</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822694760"/>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Average</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buNone/>
                      </a:pP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buNone/>
                      </a:pP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30670377"/>
                  </a:ext>
                </a:extLst>
              </a:tr>
            </a:tbl>
          </a:graphicData>
        </a:graphic>
      </p:graphicFrame>
      <p:graphicFrame>
        <p:nvGraphicFramePr>
          <p:cNvPr id="9" name="Chart 8">
            <a:extLst>
              <a:ext uri="{FF2B5EF4-FFF2-40B4-BE49-F238E27FC236}">
                <a16:creationId xmlns:a16="http://schemas.microsoft.com/office/drawing/2014/main" id="{00000000-0008-0000-0900-000002000000}"/>
              </a:ext>
            </a:extLst>
          </p:cNvPr>
          <p:cNvGraphicFramePr>
            <a:graphicFrameLocks/>
          </p:cNvGraphicFramePr>
          <p:nvPr>
            <p:extLst>
              <p:ext uri="{D42A27DB-BD31-4B8C-83A1-F6EECF244321}">
                <p14:modId xmlns:p14="http://schemas.microsoft.com/office/powerpoint/2010/main" val="3600264863"/>
              </p:ext>
            </p:extLst>
          </p:nvPr>
        </p:nvGraphicFramePr>
        <p:xfrm>
          <a:off x="1288474" y="3564082"/>
          <a:ext cx="7096990" cy="288694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00785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6BED8-4F9B-0C36-E894-EB4BA4A1C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834398-E81C-53A8-2A39-F79589F63965}"/>
              </a:ext>
            </a:extLst>
          </p:cNvPr>
          <p:cNvSpPr>
            <a:spLocks noGrp="1"/>
          </p:cNvSpPr>
          <p:nvPr>
            <p:ph type="title"/>
          </p:nvPr>
        </p:nvSpPr>
        <p:spPr>
          <a:xfrm>
            <a:off x="96520" y="0"/>
            <a:ext cx="10515600" cy="1325563"/>
          </a:xfrm>
        </p:spPr>
        <p:txBody>
          <a:bodyPr>
            <a:normAutofit/>
          </a:bodyPr>
          <a:lstStyle/>
          <a:p>
            <a:r>
              <a:rPr lang="en-ZA" sz="3600" dirty="0">
                <a:latin typeface="Arial" panose="020B0604020202020204" pitchFamily="34" charset="0"/>
                <a:cs typeface="Arial" panose="020B0604020202020204" pitchFamily="34" charset="0"/>
              </a:rPr>
              <a:t>Impact 3:  Reducing mental health incidents*</a:t>
            </a:r>
          </a:p>
        </p:txBody>
      </p:sp>
      <p:grpSp>
        <p:nvGrpSpPr>
          <p:cNvPr id="5" name="Group 4">
            <a:extLst>
              <a:ext uri="{FF2B5EF4-FFF2-40B4-BE49-F238E27FC236}">
                <a16:creationId xmlns:a16="http://schemas.microsoft.com/office/drawing/2014/main" id="{3339DC5A-58D2-DC14-BD59-83181B0DFD84}"/>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9DDF1D71-76EE-AEF9-B6F3-F40226D8A04D}"/>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39F89BE7-CFEC-50C9-FBBE-5D88447E0B07}"/>
                </a:ext>
              </a:extLst>
            </p:cNvPr>
            <p:cNvPicPr>
              <a:picLocks noChangeAspect="1"/>
            </p:cNvPicPr>
            <p:nvPr/>
          </p:nvPicPr>
          <p:blipFill>
            <a:blip r:embed="rId3"/>
            <a:stretch>
              <a:fillRect/>
            </a:stretch>
          </p:blipFill>
          <p:spPr>
            <a:xfrm>
              <a:off x="10345356" y="5239299"/>
              <a:ext cx="1349237" cy="1072831"/>
            </a:xfrm>
            <a:prstGeom prst="rect">
              <a:avLst/>
            </a:prstGeom>
          </p:spPr>
        </p:pic>
      </p:grpSp>
      <p:sp>
        <p:nvSpPr>
          <p:cNvPr id="11" name="TextBox 10">
            <a:extLst>
              <a:ext uri="{FF2B5EF4-FFF2-40B4-BE49-F238E27FC236}">
                <a16:creationId xmlns:a16="http://schemas.microsoft.com/office/drawing/2014/main" id="{7A06866E-9FB1-9EF7-69C8-C36E5CDC3D39}"/>
              </a:ext>
            </a:extLst>
          </p:cNvPr>
          <p:cNvSpPr txBox="1"/>
          <p:nvPr/>
        </p:nvSpPr>
        <p:spPr>
          <a:xfrm>
            <a:off x="96520" y="6519446"/>
            <a:ext cx="8712200" cy="338554"/>
          </a:xfrm>
          <a:prstGeom prst="rect">
            <a:avLst/>
          </a:prstGeom>
          <a:noFill/>
        </p:spPr>
        <p:txBody>
          <a:bodyPr wrap="square" rtlCol="0">
            <a:spAutoFit/>
          </a:bodyPr>
          <a:lstStyle/>
          <a:p>
            <a:r>
              <a:rPr lang="en-US" sz="1600" i="1" dirty="0">
                <a:latin typeface="Arial" panose="020B0604020202020204" pitchFamily="34" charset="0"/>
                <a:cs typeface="Arial" panose="020B0604020202020204" pitchFamily="34" charset="0"/>
              </a:rPr>
              <a:t>*Number of scholars that seek counselling from social workers</a:t>
            </a:r>
          </a:p>
        </p:txBody>
      </p:sp>
      <p:graphicFrame>
        <p:nvGraphicFramePr>
          <p:cNvPr id="8" name="Table 7">
            <a:extLst>
              <a:ext uri="{FF2B5EF4-FFF2-40B4-BE49-F238E27FC236}">
                <a16:creationId xmlns:a16="http://schemas.microsoft.com/office/drawing/2014/main" id="{285F9936-F09C-44FA-15A1-7C88F80C0401}"/>
              </a:ext>
            </a:extLst>
          </p:cNvPr>
          <p:cNvGraphicFramePr>
            <a:graphicFrameLocks noGrp="1"/>
          </p:cNvGraphicFramePr>
          <p:nvPr>
            <p:extLst>
              <p:ext uri="{D42A27DB-BD31-4B8C-83A1-F6EECF244321}">
                <p14:modId xmlns:p14="http://schemas.microsoft.com/office/powerpoint/2010/main" val="1769704253"/>
              </p:ext>
            </p:extLst>
          </p:nvPr>
        </p:nvGraphicFramePr>
        <p:xfrm>
          <a:off x="182433" y="972008"/>
          <a:ext cx="9713410" cy="2423106"/>
        </p:xfrm>
        <a:graphic>
          <a:graphicData uri="http://schemas.openxmlformats.org/drawingml/2006/table">
            <a:tbl>
              <a:tblPr firstRow="1" bandRow="1">
                <a:tableStyleId>{073A0DAA-6AF3-43AB-8588-CEC1D06C72B9}</a:tableStyleId>
              </a:tblPr>
              <a:tblGrid>
                <a:gridCol w="1059490">
                  <a:extLst>
                    <a:ext uri="{9D8B030D-6E8A-4147-A177-3AD203B41FA5}">
                      <a16:colId xmlns:a16="http://schemas.microsoft.com/office/drawing/2014/main" val="631943219"/>
                    </a:ext>
                  </a:extLst>
                </a:gridCol>
                <a:gridCol w="655353">
                  <a:extLst>
                    <a:ext uri="{9D8B030D-6E8A-4147-A177-3AD203B41FA5}">
                      <a16:colId xmlns:a16="http://schemas.microsoft.com/office/drawing/2014/main" val="1623336760"/>
                    </a:ext>
                  </a:extLst>
                </a:gridCol>
                <a:gridCol w="857421">
                  <a:extLst>
                    <a:ext uri="{9D8B030D-6E8A-4147-A177-3AD203B41FA5}">
                      <a16:colId xmlns:a16="http://schemas.microsoft.com/office/drawing/2014/main" val="724961309"/>
                    </a:ext>
                  </a:extLst>
                </a:gridCol>
                <a:gridCol w="857421">
                  <a:extLst>
                    <a:ext uri="{9D8B030D-6E8A-4147-A177-3AD203B41FA5}">
                      <a16:colId xmlns:a16="http://schemas.microsoft.com/office/drawing/2014/main" val="1168062659"/>
                    </a:ext>
                  </a:extLst>
                </a:gridCol>
                <a:gridCol w="857421">
                  <a:extLst>
                    <a:ext uri="{9D8B030D-6E8A-4147-A177-3AD203B41FA5}">
                      <a16:colId xmlns:a16="http://schemas.microsoft.com/office/drawing/2014/main" val="1027998542"/>
                    </a:ext>
                  </a:extLst>
                </a:gridCol>
                <a:gridCol w="857421">
                  <a:extLst>
                    <a:ext uri="{9D8B030D-6E8A-4147-A177-3AD203B41FA5}">
                      <a16:colId xmlns:a16="http://schemas.microsoft.com/office/drawing/2014/main" val="343642922"/>
                    </a:ext>
                  </a:extLst>
                </a:gridCol>
                <a:gridCol w="857421">
                  <a:extLst>
                    <a:ext uri="{9D8B030D-6E8A-4147-A177-3AD203B41FA5}">
                      <a16:colId xmlns:a16="http://schemas.microsoft.com/office/drawing/2014/main" val="3707201895"/>
                    </a:ext>
                  </a:extLst>
                </a:gridCol>
                <a:gridCol w="857421">
                  <a:extLst>
                    <a:ext uri="{9D8B030D-6E8A-4147-A177-3AD203B41FA5}">
                      <a16:colId xmlns:a16="http://schemas.microsoft.com/office/drawing/2014/main" val="2327806671"/>
                    </a:ext>
                  </a:extLst>
                </a:gridCol>
                <a:gridCol w="470977">
                  <a:extLst>
                    <a:ext uri="{9D8B030D-6E8A-4147-A177-3AD203B41FA5}">
                      <a16:colId xmlns:a16="http://schemas.microsoft.com/office/drawing/2014/main" val="2759481559"/>
                    </a:ext>
                  </a:extLst>
                </a:gridCol>
                <a:gridCol w="2383064">
                  <a:extLst>
                    <a:ext uri="{9D8B030D-6E8A-4147-A177-3AD203B41FA5}">
                      <a16:colId xmlns:a16="http://schemas.microsoft.com/office/drawing/2014/main" val="618515244"/>
                    </a:ext>
                  </a:extLst>
                </a:gridCol>
              </a:tblGrid>
              <a:tr h="386499">
                <a:tc>
                  <a:txBody>
                    <a:bodyPr/>
                    <a:lstStyle/>
                    <a:p>
                      <a:pPr algn="l" fontAlgn="b"/>
                      <a:r>
                        <a:rPr lang="en-ZA" sz="1100" u="none" strike="noStrike" dirty="0">
                          <a:effectLst/>
                          <a:latin typeface="Arial" panose="020B0604020202020204" pitchFamily="34" charset="0"/>
                          <a:cs typeface="Arial" panose="020B0604020202020204" pitchFamily="34" charset="0"/>
                        </a:rPr>
                        <a:t>High School</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dirty="0">
                          <a:effectLst/>
                          <a:latin typeface="Arial" panose="020B0604020202020204" pitchFamily="34" charset="0"/>
                          <a:cs typeface="Arial" panose="020B0604020202020204" pitchFamily="34" charset="0"/>
                        </a:rPr>
                        <a:t>2018</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dirty="0">
                          <a:effectLst/>
                          <a:latin typeface="Arial" panose="020B0604020202020204" pitchFamily="34" charset="0"/>
                          <a:cs typeface="Arial" panose="020B0604020202020204" pitchFamily="34" charset="0"/>
                        </a:rPr>
                        <a:t>2019</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dirty="0">
                          <a:effectLst/>
                          <a:latin typeface="Arial" panose="020B0604020202020204" pitchFamily="34" charset="0"/>
                          <a:cs typeface="Arial" panose="020B0604020202020204" pitchFamily="34" charset="0"/>
                        </a:rPr>
                        <a:t>2020</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dirty="0">
                          <a:effectLst/>
                          <a:latin typeface="Arial" panose="020B0604020202020204" pitchFamily="34" charset="0"/>
                          <a:cs typeface="Arial" panose="020B0604020202020204" pitchFamily="34" charset="0"/>
                        </a:rPr>
                        <a:t>2021</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dirty="0">
                          <a:effectLst/>
                          <a:latin typeface="Arial" panose="020B0604020202020204" pitchFamily="34" charset="0"/>
                          <a:cs typeface="Arial" panose="020B0604020202020204" pitchFamily="34" charset="0"/>
                        </a:rPr>
                        <a:t>2022</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dirty="0">
                          <a:effectLst/>
                          <a:latin typeface="Arial" panose="020B0604020202020204" pitchFamily="34" charset="0"/>
                          <a:cs typeface="Arial" panose="020B0604020202020204" pitchFamily="34" charset="0"/>
                        </a:rPr>
                        <a:t>2023</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dirty="0">
                          <a:effectLst/>
                          <a:latin typeface="Arial" panose="020B0604020202020204" pitchFamily="34" charset="0"/>
                          <a:cs typeface="Arial" panose="020B0604020202020204" pitchFamily="34" charset="0"/>
                        </a:rPr>
                        <a:t>2024</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r>
                        <a:rPr lang="en-ZA" sz="1100" u="none" strike="noStrike">
                          <a:effectLst/>
                          <a:latin typeface="Arial" panose="020B0604020202020204" pitchFamily="34" charset="0"/>
                          <a:cs typeface="Arial" panose="020B0604020202020204" pitchFamily="34" charset="0"/>
                        </a:rPr>
                        <a:t> </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r>
                        <a:rPr lang="en-ZA" sz="1100" u="none" strike="noStrike">
                          <a:effectLst/>
                          <a:latin typeface="Arial" panose="020B0604020202020204" pitchFamily="34" charset="0"/>
                          <a:cs typeface="Arial" panose="020B0604020202020204" pitchFamily="34" charset="0"/>
                        </a:rPr>
                        <a:t>Explanation</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244215294"/>
                  </a:ext>
                </a:extLst>
              </a:tr>
              <a:tr h="307733">
                <a:tc>
                  <a:txBody>
                    <a:bodyPr/>
                    <a:lstStyle/>
                    <a:p>
                      <a:pPr algn="l" fontAlgn="b"/>
                      <a:r>
                        <a:rPr lang="en-ZA" sz="1100" u="none" strike="noStrike">
                          <a:effectLst/>
                          <a:latin typeface="Arial" panose="020B0604020202020204" pitchFamily="34" charset="0"/>
                          <a:cs typeface="Arial" panose="020B0604020202020204" pitchFamily="34" charset="0"/>
                        </a:rPr>
                        <a:t>School AS</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55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45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40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48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dirty="0">
                          <a:effectLst/>
                          <a:latin typeface="Arial" panose="020B0604020202020204" pitchFamily="34" charset="0"/>
                          <a:cs typeface="Arial" panose="020B0604020202020204" pitchFamily="34" charset="0"/>
                        </a:rPr>
                        <a:t>12</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r>
                        <a:rPr lang="en-ZA" sz="1100" u="none" strike="noStrike">
                          <a:effectLst/>
                          <a:latin typeface="Arial" panose="020B0604020202020204" pitchFamily="34" charset="0"/>
                          <a:cs typeface="Arial" panose="020B0604020202020204" pitchFamily="34" charset="0"/>
                        </a:rPr>
                        <a:t>YOSA programme - starts 2018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4203897582"/>
                  </a:ext>
                </a:extLst>
              </a:tr>
              <a:tr h="309880">
                <a:tc>
                  <a:txBody>
                    <a:bodyPr/>
                    <a:lstStyle/>
                    <a:p>
                      <a:pPr algn="l" fontAlgn="b"/>
                      <a:r>
                        <a:rPr lang="en-ZA" sz="1100" u="none" strike="noStrike">
                          <a:effectLst/>
                          <a:latin typeface="Arial" panose="020B0604020202020204" pitchFamily="34" charset="0"/>
                          <a:cs typeface="Arial" panose="020B0604020202020204" pitchFamily="34" charset="0"/>
                        </a:rPr>
                        <a:t>School BM</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67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50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19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35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10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r>
                        <a:rPr lang="en-ZA" sz="1100" u="none" strike="noStrike" dirty="0">
                          <a:effectLst/>
                          <a:latin typeface="Arial" panose="020B0604020202020204" pitchFamily="34" charset="0"/>
                          <a:cs typeface="Arial" panose="020B0604020202020204" pitchFamily="34" charset="0"/>
                        </a:rPr>
                        <a:t>YOSA programme - starts 2019</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141748325"/>
                  </a:ext>
                </a:extLst>
              </a:tr>
              <a:tr h="299720">
                <a:tc>
                  <a:txBody>
                    <a:bodyPr/>
                    <a:lstStyle/>
                    <a:p>
                      <a:pPr algn="l" fontAlgn="b"/>
                      <a:r>
                        <a:rPr lang="en-ZA" sz="1100" u="none" strike="noStrike" dirty="0">
                          <a:effectLst/>
                          <a:latin typeface="Arial" panose="020B0604020202020204" pitchFamily="34" charset="0"/>
                          <a:cs typeface="Arial" panose="020B0604020202020204" pitchFamily="34" charset="0"/>
                        </a:rPr>
                        <a:t>School CT</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76</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78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37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r>
                        <a:rPr lang="en-ZA" sz="1100" u="none" strike="noStrike" dirty="0">
                          <a:effectLst/>
                          <a:latin typeface="Arial" panose="020B0604020202020204" pitchFamily="34" charset="0"/>
                          <a:cs typeface="Arial" panose="020B0604020202020204" pitchFamily="34" charset="0"/>
                        </a:rPr>
                        <a:t>YOSA programme - starts 2021</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27555409"/>
                  </a:ext>
                </a:extLst>
              </a:tr>
              <a:tr h="286249">
                <a:tc>
                  <a:txBody>
                    <a:bodyPr/>
                    <a:lstStyle/>
                    <a:p>
                      <a:pPr algn="l" fontAlgn="b"/>
                      <a:r>
                        <a:rPr lang="en-ZA" sz="1100" u="none" strike="noStrike">
                          <a:effectLst/>
                          <a:latin typeface="Arial" panose="020B0604020202020204" pitchFamily="34" charset="0"/>
                          <a:cs typeface="Arial" panose="020B0604020202020204" pitchFamily="34" charset="0"/>
                        </a:rPr>
                        <a:t>School DI</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58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41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39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r>
                        <a:rPr lang="en-ZA" sz="1100" u="none" strike="noStrike" dirty="0">
                          <a:effectLst/>
                          <a:latin typeface="Arial" panose="020B0604020202020204" pitchFamily="34" charset="0"/>
                          <a:cs typeface="Arial" panose="020B0604020202020204" pitchFamily="34" charset="0"/>
                        </a:rPr>
                        <a:t>YOSA programme - starts 2023</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021259833"/>
                  </a:ext>
                </a:extLst>
              </a:tr>
              <a:tr h="286249">
                <a:tc>
                  <a:txBody>
                    <a:bodyPr/>
                    <a:lstStyle/>
                    <a:p>
                      <a:pPr algn="l" fontAlgn="b"/>
                      <a:r>
                        <a:rPr lang="en-ZA" sz="1100" u="none" strike="noStrike">
                          <a:effectLst/>
                          <a:latin typeface="Arial" panose="020B0604020202020204" pitchFamily="34" charset="0"/>
                          <a:cs typeface="Arial" panose="020B0604020202020204" pitchFamily="34" charset="0"/>
                        </a:rPr>
                        <a:t>School ET</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47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r>
                        <a:rPr lang="en-ZA" sz="1100" u="none" strike="noStrike" dirty="0">
                          <a:effectLst/>
                          <a:latin typeface="Arial" panose="020B0604020202020204" pitchFamily="34" charset="0"/>
                          <a:cs typeface="Arial" panose="020B0604020202020204" pitchFamily="34" charset="0"/>
                        </a:rPr>
                        <a:t> </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r>
                        <a:rPr lang="en-ZA" sz="1100" u="none" strike="noStrike" dirty="0">
                          <a:effectLst/>
                          <a:latin typeface="Arial" panose="020B0604020202020204" pitchFamily="34" charset="0"/>
                          <a:cs typeface="Arial" panose="020B0604020202020204" pitchFamily="34" charset="0"/>
                        </a:rPr>
                        <a:t>YOSA programme - starts 2022</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393859784"/>
                  </a:ext>
                </a:extLst>
              </a:tr>
              <a:tr h="273388">
                <a:tc>
                  <a:txBody>
                    <a:bodyPr/>
                    <a:lstStyle/>
                    <a:p>
                      <a:pPr algn="l" fontAlgn="b"/>
                      <a:r>
                        <a:rPr lang="en-ZA" sz="1100" b="1" u="none" strike="noStrike" dirty="0">
                          <a:effectLst/>
                          <a:latin typeface="Arial" panose="020B0604020202020204" pitchFamily="34" charset="0"/>
                          <a:cs typeface="Arial" panose="020B0604020202020204" pitchFamily="34" charset="0"/>
                        </a:rPr>
                        <a:t>Total</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b="1" u="none" strike="noStrike" dirty="0">
                          <a:effectLst/>
                          <a:latin typeface="Arial" panose="020B0604020202020204" pitchFamily="34" charset="0"/>
                          <a:cs typeface="Arial" panose="020B0604020202020204" pitchFamily="34" charset="0"/>
                        </a:rPr>
                        <a:t>198</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b="1" u="none" strike="noStrike" dirty="0">
                          <a:effectLst/>
                          <a:latin typeface="Arial" panose="020B0604020202020204" pitchFamily="34" charset="0"/>
                          <a:cs typeface="Arial" panose="020B0604020202020204" pitchFamily="34" charset="0"/>
                        </a:rPr>
                        <a:t>173</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b="1" u="none" strike="noStrike" dirty="0">
                          <a:effectLst/>
                          <a:latin typeface="Arial" panose="020B0604020202020204" pitchFamily="34" charset="0"/>
                          <a:cs typeface="Arial" panose="020B0604020202020204" pitchFamily="34" charset="0"/>
                        </a:rPr>
                        <a:t>105</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b="1" u="none" strike="noStrike" dirty="0">
                          <a:effectLst/>
                          <a:latin typeface="Arial" panose="020B0604020202020204" pitchFamily="34" charset="0"/>
                          <a:cs typeface="Arial" panose="020B0604020202020204" pitchFamily="34" charset="0"/>
                        </a:rPr>
                        <a:t>87</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b="1" u="none" strike="noStrike" dirty="0">
                          <a:effectLst/>
                          <a:latin typeface="Arial" panose="020B0604020202020204" pitchFamily="34" charset="0"/>
                          <a:cs typeface="Arial" panose="020B0604020202020204" pitchFamily="34" charset="0"/>
                        </a:rPr>
                        <a:t>194</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b="1" u="none" strike="noStrike" dirty="0">
                          <a:effectLst/>
                          <a:latin typeface="Arial" panose="020B0604020202020204" pitchFamily="34" charset="0"/>
                          <a:cs typeface="Arial" panose="020B0604020202020204" pitchFamily="34" charset="0"/>
                        </a:rPr>
                        <a:t>121</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b="1" u="none" strike="noStrike" dirty="0">
                          <a:effectLst/>
                          <a:latin typeface="Arial" panose="020B0604020202020204" pitchFamily="34" charset="0"/>
                          <a:cs typeface="Arial" panose="020B0604020202020204" pitchFamily="34" charset="0"/>
                        </a:rPr>
                        <a:t>95</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4068832509"/>
                  </a:ext>
                </a:extLst>
              </a:tr>
              <a:tr h="273388">
                <a:tc>
                  <a:txBody>
                    <a:bodyPr/>
                    <a:lstStyle/>
                    <a:p>
                      <a:pPr algn="l" fontAlgn="b"/>
                      <a:r>
                        <a:rPr lang="en-ZA" sz="1100" u="none" strike="noStrike">
                          <a:effectLst/>
                          <a:latin typeface="Arial" panose="020B0604020202020204" pitchFamily="34" charset="0"/>
                          <a:cs typeface="Arial" panose="020B0604020202020204" pitchFamily="34" charset="0"/>
                        </a:rPr>
                        <a:t>Average</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66</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58</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35</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29</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39</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24</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r>
                        <a:rPr lang="en-ZA" sz="1100" u="none" strike="noStrike">
                          <a:effectLst/>
                          <a:latin typeface="Arial" panose="020B0604020202020204" pitchFamily="34" charset="0"/>
                          <a:cs typeface="Arial" panose="020B0604020202020204" pitchFamily="34" charset="0"/>
                        </a:rPr>
                        <a:t>19</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l" fontAlgn="b"/>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solidFill>
                      <a:schemeClr val="tx1"/>
                    </a:solidFill>
                  </a:tcPr>
                </a:tc>
                <a:tc>
                  <a:txBody>
                    <a:bodyPr/>
                    <a:lstStyle/>
                    <a:p>
                      <a:pPr algn="l" fontAlgn="b"/>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336875273"/>
                  </a:ext>
                </a:extLst>
              </a:tr>
            </a:tbl>
          </a:graphicData>
        </a:graphic>
      </p:graphicFrame>
      <p:graphicFrame>
        <p:nvGraphicFramePr>
          <p:cNvPr id="9" name="Chart 8">
            <a:extLst>
              <a:ext uri="{FF2B5EF4-FFF2-40B4-BE49-F238E27FC236}">
                <a16:creationId xmlns:a16="http://schemas.microsoft.com/office/drawing/2014/main" id="{00000000-0008-0000-0A00-000002000000}"/>
              </a:ext>
            </a:extLst>
          </p:cNvPr>
          <p:cNvGraphicFramePr>
            <a:graphicFrameLocks/>
          </p:cNvGraphicFramePr>
          <p:nvPr>
            <p:extLst>
              <p:ext uri="{D42A27DB-BD31-4B8C-83A1-F6EECF244321}">
                <p14:modId xmlns:p14="http://schemas.microsoft.com/office/powerpoint/2010/main" val="1802815792"/>
              </p:ext>
            </p:extLst>
          </p:nvPr>
        </p:nvGraphicFramePr>
        <p:xfrm>
          <a:off x="1598153" y="3584858"/>
          <a:ext cx="6540007" cy="285433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570337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43CA4-AD9E-A817-B322-86436F2C144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B03B1B-92F3-3A12-E2F7-1CE8840C03F3}"/>
              </a:ext>
            </a:extLst>
          </p:cNvPr>
          <p:cNvSpPr>
            <a:spLocks noGrp="1"/>
          </p:cNvSpPr>
          <p:nvPr>
            <p:ph idx="1"/>
          </p:nvPr>
        </p:nvSpPr>
        <p:spPr>
          <a:xfrm>
            <a:off x="513956" y="3733696"/>
            <a:ext cx="4243589" cy="649118"/>
          </a:xfrm>
        </p:spPr>
        <p:txBody>
          <a:bodyPr>
            <a:normAutofit fontScale="70000" lnSpcReduction="20000"/>
          </a:bodyPr>
          <a:lstStyle/>
          <a:p>
            <a:pPr marL="0" indent="0" algn="l">
              <a:buNone/>
            </a:pPr>
            <a:r>
              <a:rPr lang="en-US" b="1" dirty="0">
                <a:solidFill>
                  <a:schemeClr val="accent2">
                    <a:lumMod val="75000"/>
                  </a:schemeClr>
                </a:solidFill>
                <a:latin typeface="Arial" panose="020B0604020202020204" pitchFamily="34" charset="0"/>
                <a:cs typeface="Arial" panose="020B0604020202020204" pitchFamily="34" charset="0"/>
              </a:rPr>
              <a:t>Measuring the Impact:</a:t>
            </a:r>
          </a:p>
          <a:p>
            <a:pPr marL="0" indent="0" algn="l">
              <a:buNone/>
            </a:pPr>
            <a:r>
              <a:rPr lang="en-US" b="1" dirty="0">
                <a:solidFill>
                  <a:schemeClr val="accent2">
                    <a:lumMod val="75000"/>
                  </a:schemeClr>
                </a:solidFill>
                <a:latin typeface="Arial" panose="020B0604020202020204" pitchFamily="34" charset="0"/>
                <a:cs typeface="Arial" panose="020B0604020202020204" pitchFamily="34" charset="0"/>
              </a:rPr>
              <a:t>Academic impacts</a:t>
            </a:r>
          </a:p>
          <a:p>
            <a:pPr marL="0" indent="0" algn="l">
              <a:buNone/>
            </a:pPr>
            <a:endParaRPr lang="en-US" sz="1800" dirty="0">
              <a:latin typeface="Arial" panose="020B0604020202020204" pitchFamily="34" charset="0"/>
              <a:cs typeface="Arial" panose="020B0604020202020204" pitchFamily="34" charset="0"/>
            </a:endParaRPr>
          </a:p>
          <a:p>
            <a:endParaRPr lang="en-US" sz="2200" dirty="0"/>
          </a:p>
        </p:txBody>
      </p:sp>
      <p:grpSp>
        <p:nvGrpSpPr>
          <p:cNvPr id="7" name="Group 6">
            <a:extLst>
              <a:ext uri="{FF2B5EF4-FFF2-40B4-BE49-F238E27FC236}">
                <a16:creationId xmlns:a16="http://schemas.microsoft.com/office/drawing/2014/main" id="{5A1FAFD4-CBCA-C647-D13B-35E8D6E3B98F}"/>
              </a:ext>
            </a:extLst>
          </p:cNvPr>
          <p:cNvGrpSpPr/>
          <p:nvPr/>
        </p:nvGrpSpPr>
        <p:grpSpPr>
          <a:xfrm>
            <a:off x="5460924" y="10"/>
            <a:ext cx="6878775" cy="6857990"/>
            <a:chOff x="5311702" y="10"/>
            <a:chExt cx="6878775" cy="6857990"/>
          </a:xfrm>
        </p:grpSpPr>
        <p:pic>
          <p:nvPicPr>
            <p:cNvPr id="5" name="Picture 4">
              <a:extLst>
                <a:ext uri="{FF2B5EF4-FFF2-40B4-BE49-F238E27FC236}">
                  <a16:creationId xmlns:a16="http://schemas.microsoft.com/office/drawing/2014/main" id="{FE513C28-89FC-0C95-1015-3A00CFF8AD9B}"/>
                </a:ext>
              </a:extLst>
            </p:cNvPr>
            <p:cNvPicPr>
              <a:picLocks noChangeAspect="1"/>
            </p:cNvPicPr>
            <p:nvPr/>
          </p:nvPicPr>
          <p:blipFill rotWithShape="1">
            <a:blip r:embed="rId2"/>
            <a:srcRect l="987" r="6425"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6" name="Picture 5">
              <a:extLst>
                <a:ext uri="{FF2B5EF4-FFF2-40B4-BE49-F238E27FC236}">
                  <a16:creationId xmlns:a16="http://schemas.microsoft.com/office/drawing/2014/main" id="{68BB4018-DC54-1F3D-3818-AEA17C4FFB73}"/>
                </a:ext>
              </a:extLst>
            </p:cNvPr>
            <p:cNvPicPr>
              <a:picLocks noChangeAspect="1"/>
            </p:cNvPicPr>
            <p:nvPr/>
          </p:nvPicPr>
          <p:blipFill>
            <a:blip r:embed="rId3"/>
            <a:stretch>
              <a:fillRect/>
            </a:stretch>
          </p:blipFill>
          <p:spPr>
            <a:xfrm>
              <a:off x="5832842" y="6127013"/>
              <a:ext cx="361950" cy="323850"/>
            </a:xfrm>
            <a:prstGeom prst="rect">
              <a:avLst/>
            </a:prstGeom>
          </p:spPr>
        </p:pic>
      </p:grpSp>
    </p:spTree>
    <p:extLst>
      <p:ext uri="{BB962C8B-B14F-4D97-AF65-F5344CB8AC3E}">
        <p14:creationId xmlns:p14="http://schemas.microsoft.com/office/powerpoint/2010/main" val="2882453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D6F08-ECE1-8745-AEEF-F39F71464B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26C399-A167-1EC2-DE9C-08F7A39CEBD8}"/>
              </a:ext>
            </a:extLst>
          </p:cNvPr>
          <p:cNvSpPr>
            <a:spLocks noGrp="1"/>
          </p:cNvSpPr>
          <p:nvPr>
            <p:ph type="title"/>
          </p:nvPr>
        </p:nvSpPr>
        <p:spPr>
          <a:xfrm>
            <a:off x="96520" y="0"/>
            <a:ext cx="11146444" cy="1325563"/>
          </a:xfrm>
        </p:spPr>
        <p:txBody>
          <a:bodyPr>
            <a:normAutofit/>
          </a:bodyPr>
          <a:lstStyle/>
          <a:p>
            <a:r>
              <a:rPr lang="en-ZA" sz="3600" dirty="0">
                <a:latin typeface="Arial" panose="020B0604020202020204" pitchFamily="34" charset="0"/>
                <a:cs typeface="Arial" panose="020B0604020202020204" pitchFamily="34" charset="0"/>
              </a:rPr>
              <a:t>Matric pass rates &amp; university acceptances</a:t>
            </a:r>
          </a:p>
        </p:txBody>
      </p:sp>
      <p:grpSp>
        <p:nvGrpSpPr>
          <p:cNvPr id="5" name="Group 4">
            <a:extLst>
              <a:ext uri="{FF2B5EF4-FFF2-40B4-BE49-F238E27FC236}">
                <a16:creationId xmlns:a16="http://schemas.microsoft.com/office/drawing/2014/main" id="{B09EA30D-F12A-1CA5-1E9E-2583C98F4B28}"/>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EBA2E157-888A-730C-A7BA-DF8D46693CF9}"/>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8471AC7E-F2E1-0E72-9881-065E215505DA}"/>
                </a:ext>
              </a:extLst>
            </p:cNvPr>
            <p:cNvPicPr>
              <a:picLocks noChangeAspect="1"/>
            </p:cNvPicPr>
            <p:nvPr/>
          </p:nvPicPr>
          <p:blipFill>
            <a:blip r:embed="rId3"/>
            <a:stretch>
              <a:fillRect/>
            </a:stretch>
          </p:blipFill>
          <p:spPr>
            <a:xfrm>
              <a:off x="10345356" y="5239299"/>
              <a:ext cx="1349237" cy="1072831"/>
            </a:xfrm>
            <a:prstGeom prst="rect">
              <a:avLst/>
            </a:prstGeom>
          </p:spPr>
        </p:pic>
      </p:grpSp>
      <p:graphicFrame>
        <p:nvGraphicFramePr>
          <p:cNvPr id="3" name="Table 2">
            <a:extLst>
              <a:ext uri="{FF2B5EF4-FFF2-40B4-BE49-F238E27FC236}">
                <a16:creationId xmlns:a16="http://schemas.microsoft.com/office/drawing/2014/main" id="{78D21DD8-051E-25A3-1C36-93F005210FE3}"/>
              </a:ext>
            </a:extLst>
          </p:cNvPr>
          <p:cNvGraphicFramePr>
            <a:graphicFrameLocks noGrp="1"/>
          </p:cNvGraphicFramePr>
          <p:nvPr>
            <p:extLst>
              <p:ext uri="{D42A27DB-BD31-4B8C-83A1-F6EECF244321}">
                <p14:modId xmlns:p14="http://schemas.microsoft.com/office/powerpoint/2010/main" val="2529730742"/>
              </p:ext>
            </p:extLst>
          </p:nvPr>
        </p:nvGraphicFramePr>
        <p:xfrm>
          <a:off x="279978" y="1258744"/>
          <a:ext cx="5164857" cy="1962439"/>
        </p:xfrm>
        <a:graphic>
          <a:graphicData uri="http://schemas.openxmlformats.org/drawingml/2006/table">
            <a:tbl>
              <a:tblPr firstRow="1" bandRow="1">
                <a:tableStyleId>{073A0DAA-6AF3-43AB-8588-CEC1D06C72B9}</a:tableStyleId>
              </a:tblPr>
              <a:tblGrid>
                <a:gridCol w="1482978">
                  <a:extLst>
                    <a:ext uri="{9D8B030D-6E8A-4147-A177-3AD203B41FA5}">
                      <a16:colId xmlns:a16="http://schemas.microsoft.com/office/drawing/2014/main" val="4014717409"/>
                    </a:ext>
                  </a:extLst>
                </a:gridCol>
                <a:gridCol w="1227293">
                  <a:extLst>
                    <a:ext uri="{9D8B030D-6E8A-4147-A177-3AD203B41FA5}">
                      <a16:colId xmlns:a16="http://schemas.microsoft.com/office/drawing/2014/main" val="2834197981"/>
                    </a:ext>
                  </a:extLst>
                </a:gridCol>
                <a:gridCol w="1227293">
                  <a:extLst>
                    <a:ext uri="{9D8B030D-6E8A-4147-A177-3AD203B41FA5}">
                      <a16:colId xmlns:a16="http://schemas.microsoft.com/office/drawing/2014/main" val="3959124654"/>
                    </a:ext>
                  </a:extLst>
                </a:gridCol>
                <a:gridCol w="1227293">
                  <a:extLst>
                    <a:ext uri="{9D8B030D-6E8A-4147-A177-3AD203B41FA5}">
                      <a16:colId xmlns:a16="http://schemas.microsoft.com/office/drawing/2014/main" val="119670053"/>
                    </a:ext>
                  </a:extLst>
                </a:gridCol>
              </a:tblGrid>
              <a:tr h="275823">
                <a:tc gridSpan="4">
                  <a:txBody>
                    <a:bodyPr/>
                    <a:lstStyle/>
                    <a:p>
                      <a:pPr algn="l" fontAlgn="b">
                        <a:buNone/>
                      </a:pPr>
                      <a:r>
                        <a:rPr lang="en-ZA" sz="1100" u="none" strike="noStrike" dirty="0">
                          <a:effectLst/>
                          <a:latin typeface="Arial" panose="020B0604020202020204" pitchFamily="34" charset="0"/>
                          <a:cs typeface="Arial" panose="020B0604020202020204" pitchFamily="34" charset="0"/>
                        </a:rPr>
                        <a:t>YOSA focused schools - Matric results</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61143677"/>
                  </a:ext>
                </a:extLst>
              </a:tr>
              <a:tr h="307501">
                <a:tc>
                  <a:txBody>
                    <a:bodyPr/>
                    <a:lstStyle/>
                    <a:p>
                      <a:pPr algn="l" fontAlgn="b">
                        <a:buNone/>
                      </a:pPr>
                      <a:r>
                        <a:rPr lang="en-ZA" sz="1100" u="none" strike="noStrike" dirty="0">
                          <a:solidFill>
                            <a:schemeClr val="bg1"/>
                          </a:solidFill>
                          <a:effectLst/>
                          <a:latin typeface="Arial" panose="020B0604020202020204" pitchFamily="34" charset="0"/>
                          <a:cs typeface="Arial" panose="020B0604020202020204" pitchFamily="34" charset="0"/>
                        </a:rPr>
                        <a:t>School</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tc>
                  <a:txBody>
                    <a:bodyPr/>
                    <a:lstStyle/>
                    <a:p>
                      <a:pPr algn="r" fontAlgn="b">
                        <a:buNone/>
                      </a:pPr>
                      <a:r>
                        <a:rPr lang="en-ZA" sz="1100" u="none" strike="noStrike" dirty="0">
                          <a:solidFill>
                            <a:schemeClr val="bg1"/>
                          </a:solidFill>
                          <a:effectLst/>
                          <a:latin typeface="Arial" panose="020B0604020202020204" pitchFamily="34" charset="0"/>
                          <a:cs typeface="Arial" panose="020B0604020202020204" pitchFamily="34" charset="0"/>
                        </a:rPr>
                        <a:t>2023</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tc>
                  <a:txBody>
                    <a:bodyPr/>
                    <a:lstStyle/>
                    <a:p>
                      <a:pPr algn="r" fontAlgn="b">
                        <a:buNone/>
                      </a:pPr>
                      <a:r>
                        <a:rPr lang="en-ZA" sz="1100" u="none" strike="noStrike" dirty="0">
                          <a:solidFill>
                            <a:schemeClr val="bg1"/>
                          </a:solidFill>
                          <a:effectLst/>
                          <a:latin typeface="Arial" panose="020B0604020202020204" pitchFamily="34" charset="0"/>
                          <a:cs typeface="Arial" panose="020B0604020202020204" pitchFamily="34" charset="0"/>
                        </a:rPr>
                        <a:t>2024</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tc>
                  <a:txBody>
                    <a:bodyPr/>
                    <a:lstStyle/>
                    <a:p>
                      <a:pPr algn="r" fontAlgn="b">
                        <a:buNone/>
                      </a:pPr>
                      <a:r>
                        <a:rPr lang="en-ZA" sz="1100" u="none" strike="noStrike" dirty="0">
                          <a:solidFill>
                            <a:schemeClr val="bg1"/>
                          </a:solidFill>
                          <a:effectLst/>
                          <a:latin typeface="Arial" panose="020B0604020202020204" pitchFamily="34" charset="0"/>
                          <a:cs typeface="Arial" panose="020B0604020202020204" pitchFamily="34" charset="0"/>
                        </a:rPr>
                        <a:t>2025</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extLst>
                  <a:ext uri="{0D108BD9-81ED-4DB2-BD59-A6C34878D82A}">
                    <a16:rowId xmlns:a16="http://schemas.microsoft.com/office/drawing/2014/main" val="2579806466"/>
                  </a:ext>
                </a:extLst>
              </a:tr>
              <a:tr h="275823">
                <a:tc>
                  <a:txBody>
                    <a:bodyPr/>
                    <a:lstStyle/>
                    <a:p>
                      <a:pPr algn="l" fontAlgn="b">
                        <a:buNone/>
                      </a:pPr>
                      <a:r>
                        <a:rPr lang="en-ZA" sz="1100" u="none" strike="noStrike">
                          <a:effectLst/>
                          <a:latin typeface="Arial" panose="020B0604020202020204" pitchFamily="34" charset="0"/>
                          <a:cs typeface="Arial" panose="020B0604020202020204" pitchFamily="34" charset="0"/>
                        </a:rPr>
                        <a:t>School AS</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77%</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938813842"/>
                  </a:ext>
                </a:extLst>
              </a:tr>
              <a:tr h="275823">
                <a:tc>
                  <a:txBody>
                    <a:bodyPr/>
                    <a:lstStyle/>
                    <a:p>
                      <a:pPr algn="l" fontAlgn="b">
                        <a:buNone/>
                      </a:pPr>
                      <a:r>
                        <a:rPr lang="en-ZA" sz="1100" u="none" strike="noStrike">
                          <a:effectLst/>
                          <a:latin typeface="Arial" panose="020B0604020202020204" pitchFamily="34" charset="0"/>
                          <a:cs typeface="Arial" panose="020B0604020202020204" pitchFamily="34" charset="0"/>
                        </a:rPr>
                        <a:t>School BM</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83%</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85%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608179757"/>
                  </a:ext>
                </a:extLst>
              </a:tr>
              <a:tr h="275823">
                <a:tc>
                  <a:txBody>
                    <a:bodyPr/>
                    <a:lstStyle/>
                    <a:p>
                      <a:pPr algn="l" fontAlgn="b">
                        <a:buNone/>
                      </a:pPr>
                      <a:r>
                        <a:rPr lang="en-ZA" sz="1100" u="none" strike="noStrike">
                          <a:effectLst/>
                          <a:latin typeface="Arial" panose="020B0604020202020204" pitchFamily="34" charset="0"/>
                          <a:cs typeface="Arial" panose="020B0604020202020204" pitchFamily="34" charset="0"/>
                        </a:rPr>
                        <a:t>School CT</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50%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59%</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88%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1793270381"/>
                  </a:ext>
                </a:extLst>
              </a:tr>
              <a:tr h="275823">
                <a:tc>
                  <a:txBody>
                    <a:bodyPr/>
                    <a:lstStyle/>
                    <a:p>
                      <a:pPr algn="l" fontAlgn="b">
                        <a:buNone/>
                      </a:pPr>
                      <a:r>
                        <a:rPr lang="en-ZA" sz="1100" u="none" strike="noStrike">
                          <a:effectLst/>
                          <a:latin typeface="Arial" panose="020B0604020202020204" pitchFamily="34" charset="0"/>
                          <a:cs typeface="Arial" panose="020B0604020202020204" pitchFamily="34" charset="0"/>
                        </a:rPr>
                        <a:t>School DI</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70%</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76%</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122542866"/>
                  </a:ext>
                </a:extLst>
              </a:tr>
              <a:tr h="275823">
                <a:tc>
                  <a:txBody>
                    <a:bodyPr/>
                    <a:lstStyle/>
                    <a:p>
                      <a:pPr algn="l" fontAlgn="b">
                        <a:buNone/>
                      </a:pPr>
                      <a:r>
                        <a:rPr lang="en-ZA" sz="1100" u="none" strike="noStrike">
                          <a:effectLst/>
                          <a:latin typeface="Arial" panose="020B0604020202020204" pitchFamily="34" charset="0"/>
                          <a:cs typeface="Arial" panose="020B0604020202020204" pitchFamily="34" charset="0"/>
                        </a:rPr>
                        <a:t>School ET</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76%</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79%</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2417100018"/>
                  </a:ext>
                </a:extLst>
              </a:tr>
            </a:tbl>
          </a:graphicData>
        </a:graphic>
      </p:graphicFrame>
      <p:graphicFrame>
        <p:nvGraphicFramePr>
          <p:cNvPr id="4" name="Table 3">
            <a:extLst>
              <a:ext uri="{FF2B5EF4-FFF2-40B4-BE49-F238E27FC236}">
                <a16:creationId xmlns:a16="http://schemas.microsoft.com/office/drawing/2014/main" id="{C6299B41-89F8-8190-5BA1-20C1E071DB63}"/>
              </a:ext>
            </a:extLst>
          </p:cNvPr>
          <p:cNvGraphicFramePr>
            <a:graphicFrameLocks noGrp="1"/>
          </p:cNvGraphicFramePr>
          <p:nvPr>
            <p:extLst>
              <p:ext uri="{D42A27DB-BD31-4B8C-83A1-F6EECF244321}">
                <p14:modId xmlns:p14="http://schemas.microsoft.com/office/powerpoint/2010/main" val="2123346033"/>
              </p:ext>
            </p:extLst>
          </p:nvPr>
        </p:nvGraphicFramePr>
        <p:xfrm>
          <a:off x="279978" y="3429000"/>
          <a:ext cx="5816022" cy="2072640"/>
        </p:xfrm>
        <a:graphic>
          <a:graphicData uri="http://schemas.openxmlformats.org/drawingml/2006/table">
            <a:tbl>
              <a:tblPr firstRow="1" bandRow="1">
                <a:tableStyleId>{073A0DAA-6AF3-43AB-8588-CEC1D06C72B9}</a:tableStyleId>
              </a:tblPr>
              <a:tblGrid>
                <a:gridCol w="974940">
                  <a:extLst>
                    <a:ext uri="{9D8B030D-6E8A-4147-A177-3AD203B41FA5}">
                      <a16:colId xmlns:a16="http://schemas.microsoft.com/office/drawing/2014/main" val="4271430498"/>
                    </a:ext>
                  </a:extLst>
                </a:gridCol>
                <a:gridCol w="806847">
                  <a:extLst>
                    <a:ext uri="{9D8B030D-6E8A-4147-A177-3AD203B41FA5}">
                      <a16:colId xmlns:a16="http://schemas.microsoft.com/office/drawing/2014/main" val="2878464922"/>
                    </a:ext>
                  </a:extLst>
                </a:gridCol>
                <a:gridCol w="806847">
                  <a:extLst>
                    <a:ext uri="{9D8B030D-6E8A-4147-A177-3AD203B41FA5}">
                      <a16:colId xmlns:a16="http://schemas.microsoft.com/office/drawing/2014/main" val="3405535162"/>
                    </a:ext>
                  </a:extLst>
                </a:gridCol>
                <a:gridCol w="806847">
                  <a:extLst>
                    <a:ext uri="{9D8B030D-6E8A-4147-A177-3AD203B41FA5}">
                      <a16:colId xmlns:a16="http://schemas.microsoft.com/office/drawing/2014/main" val="464712275"/>
                    </a:ext>
                  </a:extLst>
                </a:gridCol>
                <a:gridCol w="806847">
                  <a:extLst>
                    <a:ext uri="{9D8B030D-6E8A-4147-A177-3AD203B41FA5}">
                      <a16:colId xmlns:a16="http://schemas.microsoft.com/office/drawing/2014/main" val="759902258"/>
                    </a:ext>
                  </a:extLst>
                </a:gridCol>
                <a:gridCol w="806847">
                  <a:extLst>
                    <a:ext uri="{9D8B030D-6E8A-4147-A177-3AD203B41FA5}">
                      <a16:colId xmlns:a16="http://schemas.microsoft.com/office/drawing/2014/main" val="4285170016"/>
                    </a:ext>
                  </a:extLst>
                </a:gridCol>
                <a:gridCol w="806847">
                  <a:extLst>
                    <a:ext uri="{9D8B030D-6E8A-4147-A177-3AD203B41FA5}">
                      <a16:colId xmlns:a16="http://schemas.microsoft.com/office/drawing/2014/main" val="1116334354"/>
                    </a:ext>
                  </a:extLst>
                </a:gridCol>
              </a:tblGrid>
              <a:tr h="190500">
                <a:tc gridSpan="6">
                  <a:txBody>
                    <a:bodyPr/>
                    <a:lstStyle/>
                    <a:p>
                      <a:pPr algn="l" fontAlgn="b">
                        <a:buNone/>
                      </a:pPr>
                      <a:r>
                        <a:rPr lang="en-ZA" sz="1100" u="none" strike="noStrike">
                          <a:effectLst/>
                          <a:latin typeface="Arial" panose="020B0604020202020204" pitchFamily="34" charset="0"/>
                          <a:cs typeface="Arial" panose="020B0604020202020204" pitchFamily="34" charset="0"/>
                        </a:rPr>
                        <a:t>YOSA focused Schools - learners receiving university acceptances</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buNone/>
                      </a:pP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1808386855"/>
                  </a:ext>
                </a:extLst>
              </a:tr>
              <a:tr h="190500">
                <a:tc>
                  <a:txBody>
                    <a:bodyPr/>
                    <a:lstStyle/>
                    <a:p>
                      <a:pPr algn="l" fontAlgn="b">
                        <a:buNone/>
                      </a:pPr>
                      <a:r>
                        <a:rPr lang="en-ZA" sz="1100" u="none" strike="noStrike" dirty="0">
                          <a:solidFill>
                            <a:schemeClr val="bg1"/>
                          </a:solidFill>
                          <a:effectLst/>
                          <a:latin typeface="Arial" panose="020B0604020202020204" pitchFamily="34" charset="0"/>
                          <a:cs typeface="Arial" panose="020B0604020202020204" pitchFamily="34" charset="0"/>
                        </a:rPr>
                        <a:t>School</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tc>
                  <a:txBody>
                    <a:bodyPr/>
                    <a:lstStyle/>
                    <a:p>
                      <a:pPr algn="r" fontAlgn="b">
                        <a:buNone/>
                      </a:pPr>
                      <a:r>
                        <a:rPr lang="en-ZA" sz="1100" u="none" strike="noStrike" dirty="0">
                          <a:solidFill>
                            <a:schemeClr val="bg1"/>
                          </a:solidFill>
                          <a:effectLst/>
                          <a:latin typeface="Arial" panose="020B0604020202020204" pitchFamily="34" charset="0"/>
                          <a:cs typeface="Arial" panose="020B0604020202020204" pitchFamily="34" charset="0"/>
                        </a:rPr>
                        <a:t>2020</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tc>
                  <a:txBody>
                    <a:bodyPr/>
                    <a:lstStyle/>
                    <a:p>
                      <a:pPr algn="r" fontAlgn="b">
                        <a:buNone/>
                      </a:pPr>
                      <a:r>
                        <a:rPr lang="en-ZA" sz="1100" u="none" strike="noStrike" dirty="0">
                          <a:solidFill>
                            <a:schemeClr val="bg1"/>
                          </a:solidFill>
                          <a:effectLst/>
                          <a:latin typeface="Arial" panose="020B0604020202020204" pitchFamily="34" charset="0"/>
                          <a:cs typeface="Arial" panose="020B0604020202020204" pitchFamily="34" charset="0"/>
                        </a:rPr>
                        <a:t>2021</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tc>
                  <a:txBody>
                    <a:bodyPr/>
                    <a:lstStyle/>
                    <a:p>
                      <a:pPr algn="r" fontAlgn="b">
                        <a:buNone/>
                      </a:pPr>
                      <a:r>
                        <a:rPr lang="en-ZA" sz="1100" u="none" strike="noStrike" dirty="0">
                          <a:solidFill>
                            <a:schemeClr val="bg1"/>
                          </a:solidFill>
                          <a:effectLst/>
                          <a:latin typeface="Arial" panose="020B0604020202020204" pitchFamily="34" charset="0"/>
                          <a:cs typeface="Arial" panose="020B0604020202020204" pitchFamily="34" charset="0"/>
                        </a:rPr>
                        <a:t>2022</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tc>
                  <a:txBody>
                    <a:bodyPr/>
                    <a:lstStyle/>
                    <a:p>
                      <a:pPr algn="r" fontAlgn="b">
                        <a:buNone/>
                      </a:pPr>
                      <a:r>
                        <a:rPr lang="en-ZA" sz="1100" u="none" strike="noStrike" dirty="0">
                          <a:solidFill>
                            <a:schemeClr val="bg1"/>
                          </a:solidFill>
                          <a:effectLst/>
                          <a:latin typeface="Arial" panose="020B0604020202020204" pitchFamily="34" charset="0"/>
                          <a:cs typeface="Arial" panose="020B0604020202020204" pitchFamily="34" charset="0"/>
                        </a:rPr>
                        <a:t>2023</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tc>
                  <a:txBody>
                    <a:bodyPr/>
                    <a:lstStyle/>
                    <a:p>
                      <a:pPr algn="r" fontAlgn="b">
                        <a:buNone/>
                      </a:pPr>
                      <a:r>
                        <a:rPr lang="en-ZA" sz="1100" u="none" strike="noStrike" dirty="0">
                          <a:solidFill>
                            <a:schemeClr val="bg1"/>
                          </a:solidFill>
                          <a:effectLst/>
                          <a:latin typeface="Arial" panose="020B0604020202020204" pitchFamily="34" charset="0"/>
                          <a:cs typeface="Arial" panose="020B0604020202020204" pitchFamily="34" charset="0"/>
                        </a:rPr>
                        <a:t>2024</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tc>
                  <a:txBody>
                    <a:bodyPr/>
                    <a:lstStyle/>
                    <a:p>
                      <a:pPr algn="r" fontAlgn="b">
                        <a:buNone/>
                      </a:pPr>
                      <a:r>
                        <a:rPr lang="en-ZA" sz="1100" u="none" strike="noStrike" dirty="0">
                          <a:solidFill>
                            <a:schemeClr val="bg1"/>
                          </a:solidFill>
                          <a:effectLst/>
                          <a:latin typeface="Arial" panose="020B0604020202020204" pitchFamily="34" charset="0"/>
                          <a:cs typeface="Arial" panose="020B0604020202020204" pitchFamily="34" charset="0"/>
                        </a:rPr>
                        <a:t>Total</a:t>
                      </a:r>
                      <a:endParaRPr lang="en-ZA" sz="1100" b="1" i="0" u="none" strike="noStrike" dirty="0">
                        <a:solidFill>
                          <a:schemeClr val="bg1"/>
                        </a:solidFill>
                        <a:effectLst/>
                        <a:latin typeface="Arial" panose="020B0604020202020204" pitchFamily="34" charset="0"/>
                        <a:cs typeface="Arial" panose="020B0604020202020204" pitchFamily="34" charset="0"/>
                      </a:endParaRPr>
                    </a:p>
                  </a:txBody>
                  <a:tcPr anchor="b">
                    <a:solidFill>
                      <a:schemeClr val="tx1">
                        <a:lumMod val="50000"/>
                        <a:lumOff val="50000"/>
                      </a:schemeClr>
                    </a:solidFill>
                  </a:tcPr>
                </a:tc>
                <a:extLst>
                  <a:ext uri="{0D108BD9-81ED-4DB2-BD59-A6C34878D82A}">
                    <a16:rowId xmlns:a16="http://schemas.microsoft.com/office/drawing/2014/main" val="2851912427"/>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AS</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7</a:t>
                      </a:r>
                      <a:endParaRPr lang="en-ZA" sz="1100" b="0" i="0" u="none" strike="noStrike" dirty="0">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155175156"/>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BM</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4141830834"/>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CT</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363448070"/>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DI</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7</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36</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3171061703"/>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School ET</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0</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5</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8</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9</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31</a:t>
                      </a:r>
                      <a:endParaRPr lang="en-ZA" sz="1100" b="0" i="0" u="none" strike="noStrike">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1747531464"/>
                  </a:ext>
                </a:extLst>
              </a:tr>
              <a:tr h="190500">
                <a:tc>
                  <a:txBody>
                    <a:bodyPr/>
                    <a:lstStyle/>
                    <a:p>
                      <a:pPr algn="l" fontAlgn="b">
                        <a:buNone/>
                      </a:pPr>
                      <a:r>
                        <a:rPr lang="en-ZA" sz="1100" u="none" strike="noStrike">
                          <a:effectLst/>
                          <a:latin typeface="Arial" panose="020B0604020202020204" pitchFamily="34" charset="0"/>
                          <a:cs typeface="Arial" panose="020B0604020202020204" pitchFamily="34" charset="0"/>
                        </a:rPr>
                        <a:t>Total</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12</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21</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37</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45</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a:effectLst/>
                          <a:latin typeface="Arial" panose="020B0604020202020204" pitchFamily="34" charset="0"/>
                          <a:cs typeface="Arial" panose="020B0604020202020204" pitchFamily="34" charset="0"/>
                        </a:rPr>
                        <a:t>47</a:t>
                      </a:r>
                      <a:endParaRPr lang="en-ZA" sz="1100" b="1" i="0" u="none" strike="noStrike">
                        <a:solidFill>
                          <a:srgbClr val="000000"/>
                        </a:solidFill>
                        <a:effectLst/>
                        <a:latin typeface="Arial" panose="020B0604020202020204" pitchFamily="34" charset="0"/>
                        <a:cs typeface="Arial" panose="020B0604020202020204" pitchFamily="34" charset="0"/>
                      </a:endParaRPr>
                    </a:p>
                  </a:txBody>
                  <a:tcPr anchor="b"/>
                </a:tc>
                <a:tc>
                  <a:txBody>
                    <a:bodyPr/>
                    <a:lstStyle/>
                    <a:p>
                      <a:pPr algn="r" fontAlgn="b">
                        <a:buNone/>
                      </a:pPr>
                      <a:r>
                        <a:rPr lang="en-ZA" sz="1100" u="none" strike="noStrike" dirty="0">
                          <a:effectLst/>
                          <a:latin typeface="Arial" panose="020B0604020202020204" pitchFamily="34" charset="0"/>
                          <a:cs typeface="Arial" panose="020B0604020202020204" pitchFamily="34" charset="0"/>
                        </a:rPr>
                        <a:t>162</a:t>
                      </a:r>
                      <a:endParaRPr lang="en-ZA" sz="1100" b="1" i="0" u="none" strike="noStrike" dirty="0">
                        <a:solidFill>
                          <a:srgbClr val="000000"/>
                        </a:solidFill>
                        <a:effectLst/>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1645262171"/>
                  </a:ext>
                </a:extLst>
              </a:tr>
            </a:tbl>
          </a:graphicData>
        </a:graphic>
      </p:graphicFrame>
      <p:sp>
        <p:nvSpPr>
          <p:cNvPr id="10" name="TextBox 9">
            <a:extLst>
              <a:ext uri="{FF2B5EF4-FFF2-40B4-BE49-F238E27FC236}">
                <a16:creationId xmlns:a16="http://schemas.microsoft.com/office/drawing/2014/main" id="{E0306E7C-C38D-4B23-ECF5-F8027240B4EE}"/>
              </a:ext>
            </a:extLst>
          </p:cNvPr>
          <p:cNvSpPr txBox="1"/>
          <p:nvPr/>
        </p:nvSpPr>
        <p:spPr>
          <a:xfrm>
            <a:off x="279978" y="5709457"/>
            <a:ext cx="6463722" cy="1231106"/>
          </a:xfrm>
          <a:prstGeom prst="rect">
            <a:avLst/>
          </a:prstGeom>
          <a:noFill/>
        </p:spPr>
        <p:txBody>
          <a:bodyPr wrap="square" rtlCol="0">
            <a:spAutoFit/>
          </a:bodyPr>
          <a:lstStyle/>
          <a:p>
            <a:pPr marL="285750" lvl="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4 students are studying IT related fields in universities</a:t>
            </a:r>
            <a:endParaRPr lang="en-ZA" sz="1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19 successfully completed university degrees or tertiary qualifications</a:t>
            </a:r>
            <a:endParaRPr lang="en-ZA" sz="1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7 are successfully employed</a:t>
            </a:r>
            <a:endParaRPr lang="en-ZA" sz="1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2 are running their own venture (internet Café)</a:t>
            </a:r>
            <a:endParaRPr lang="en-ZA" sz="1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800122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A6A87-614A-F2FB-69A4-DD1DD8EA50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006C67-DADA-1EB5-889E-C9D7CD33835B}"/>
              </a:ext>
            </a:extLst>
          </p:cNvPr>
          <p:cNvSpPr>
            <a:spLocks noGrp="1"/>
          </p:cNvSpPr>
          <p:nvPr>
            <p:ph idx="1"/>
          </p:nvPr>
        </p:nvSpPr>
        <p:spPr>
          <a:xfrm>
            <a:off x="650240" y="3299619"/>
            <a:ext cx="4243589" cy="3320668"/>
          </a:xfrm>
        </p:spPr>
        <p:txBody>
          <a:bodyPr>
            <a:normAutofit/>
          </a:bodyPr>
          <a:lstStyle/>
          <a:p>
            <a:pPr marL="0" indent="0" algn="l">
              <a:buNone/>
            </a:pPr>
            <a:r>
              <a:rPr lang="en-US" sz="2400" b="1" dirty="0">
                <a:solidFill>
                  <a:schemeClr val="accent2">
                    <a:lumMod val="75000"/>
                  </a:schemeClr>
                </a:solidFill>
                <a:latin typeface="Arial" panose="020B0604020202020204" pitchFamily="34" charset="0"/>
                <a:cs typeface="Arial" panose="020B0604020202020204" pitchFamily="34" charset="0"/>
              </a:rPr>
              <a:t>Digital skills development</a:t>
            </a:r>
          </a:p>
          <a:p>
            <a:pPr marL="0" indent="0" algn="l">
              <a:buNone/>
            </a:pPr>
            <a:endParaRPr lang="en-US" sz="2400" b="1" dirty="0">
              <a:solidFill>
                <a:schemeClr val="accent2">
                  <a:lumMod val="75000"/>
                </a:schemeClr>
              </a:solidFill>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endParaRPr lang="en-US" sz="2200" dirty="0"/>
          </a:p>
          <a:p>
            <a:endParaRPr lang="en-US" sz="2200" dirty="0"/>
          </a:p>
          <a:p>
            <a:pPr marL="0" indent="0">
              <a:buNone/>
            </a:pPr>
            <a:endParaRPr lang="en-US" sz="2200" dirty="0"/>
          </a:p>
        </p:txBody>
      </p:sp>
      <p:grpSp>
        <p:nvGrpSpPr>
          <p:cNvPr id="7" name="Group 6">
            <a:extLst>
              <a:ext uri="{FF2B5EF4-FFF2-40B4-BE49-F238E27FC236}">
                <a16:creationId xmlns:a16="http://schemas.microsoft.com/office/drawing/2014/main" id="{8C429F7A-5ECB-9240-77B3-2B8D32001AFF}"/>
              </a:ext>
            </a:extLst>
          </p:cNvPr>
          <p:cNvGrpSpPr/>
          <p:nvPr/>
        </p:nvGrpSpPr>
        <p:grpSpPr>
          <a:xfrm>
            <a:off x="5460924" y="10"/>
            <a:ext cx="6878775" cy="6857990"/>
            <a:chOff x="5311702" y="10"/>
            <a:chExt cx="6878775" cy="6857990"/>
          </a:xfrm>
        </p:grpSpPr>
        <p:pic>
          <p:nvPicPr>
            <p:cNvPr id="5" name="Picture 4">
              <a:extLst>
                <a:ext uri="{FF2B5EF4-FFF2-40B4-BE49-F238E27FC236}">
                  <a16:creationId xmlns:a16="http://schemas.microsoft.com/office/drawing/2014/main" id="{7562D787-8DBC-5FA5-F147-CFF75C33B36C}"/>
                </a:ext>
              </a:extLst>
            </p:cNvPr>
            <p:cNvPicPr>
              <a:picLocks noChangeAspect="1"/>
            </p:cNvPicPr>
            <p:nvPr/>
          </p:nvPicPr>
          <p:blipFill rotWithShape="1">
            <a:blip r:embed="rId2"/>
            <a:srcRect l="987" r="6425"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6" name="Picture 5">
              <a:extLst>
                <a:ext uri="{FF2B5EF4-FFF2-40B4-BE49-F238E27FC236}">
                  <a16:creationId xmlns:a16="http://schemas.microsoft.com/office/drawing/2014/main" id="{13EF4532-D44E-D594-F3A0-3D7016BC183A}"/>
                </a:ext>
              </a:extLst>
            </p:cNvPr>
            <p:cNvPicPr>
              <a:picLocks noChangeAspect="1"/>
            </p:cNvPicPr>
            <p:nvPr/>
          </p:nvPicPr>
          <p:blipFill>
            <a:blip r:embed="rId3"/>
            <a:stretch>
              <a:fillRect/>
            </a:stretch>
          </p:blipFill>
          <p:spPr>
            <a:xfrm>
              <a:off x="5832842" y="6127013"/>
              <a:ext cx="361950" cy="323850"/>
            </a:xfrm>
            <a:prstGeom prst="rect">
              <a:avLst/>
            </a:prstGeom>
          </p:spPr>
        </p:pic>
      </p:grpSp>
    </p:spTree>
    <p:extLst>
      <p:ext uri="{BB962C8B-B14F-4D97-AF65-F5344CB8AC3E}">
        <p14:creationId xmlns:p14="http://schemas.microsoft.com/office/powerpoint/2010/main" val="899591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14B70-982F-BFB8-7341-F05DDE53DE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A37CA4-71BD-1390-7CCB-D7009486FBA4}"/>
              </a:ext>
            </a:extLst>
          </p:cNvPr>
          <p:cNvSpPr>
            <a:spLocks noGrp="1"/>
          </p:cNvSpPr>
          <p:nvPr>
            <p:ph type="title"/>
          </p:nvPr>
        </p:nvSpPr>
        <p:spPr>
          <a:xfrm>
            <a:off x="96520" y="0"/>
            <a:ext cx="10515600" cy="1325563"/>
          </a:xfrm>
        </p:spPr>
        <p:txBody>
          <a:bodyPr>
            <a:normAutofit/>
          </a:bodyPr>
          <a:lstStyle/>
          <a:p>
            <a:r>
              <a:rPr lang="en-ZA" sz="3600" dirty="0">
                <a:latin typeface="Arial" panose="020B0604020202020204" pitchFamily="34" charset="0"/>
                <a:cs typeface="Arial" panose="020B0604020202020204" pitchFamily="34" charset="0"/>
              </a:rPr>
              <a:t>YOSA Digital Skills Development Programme</a:t>
            </a:r>
          </a:p>
        </p:txBody>
      </p:sp>
      <p:grpSp>
        <p:nvGrpSpPr>
          <p:cNvPr id="5" name="Group 4">
            <a:extLst>
              <a:ext uri="{FF2B5EF4-FFF2-40B4-BE49-F238E27FC236}">
                <a16:creationId xmlns:a16="http://schemas.microsoft.com/office/drawing/2014/main" id="{80ADAF90-0DAF-793F-1758-C0FD9817DBA3}"/>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E2BA1EA8-B0C6-2412-EDFF-0C9AF4339441}"/>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94B3BED7-89B3-31A8-C874-4A97408F8D3F}"/>
                </a:ext>
              </a:extLst>
            </p:cNvPr>
            <p:cNvPicPr>
              <a:picLocks noChangeAspect="1"/>
            </p:cNvPicPr>
            <p:nvPr/>
          </p:nvPicPr>
          <p:blipFill>
            <a:blip r:embed="rId3"/>
            <a:stretch>
              <a:fillRect/>
            </a:stretch>
          </p:blipFill>
          <p:spPr>
            <a:xfrm>
              <a:off x="10345356" y="5239299"/>
              <a:ext cx="1349237" cy="1072831"/>
            </a:xfrm>
            <a:prstGeom prst="rect">
              <a:avLst/>
            </a:prstGeom>
          </p:spPr>
        </p:pic>
      </p:grpSp>
      <p:sp>
        <p:nvSpPr>
          <p:cNvPr id="4" name="TextBox 3">
            <a:extLst>
              <a:ext uri="{FF2B5EF4-FFF2-40B4-BE49-F238E27FC236}">
                <a16:creationId xmlns:a16="http://schemas.microsoft.com/office/drawing/2014/main" id="{673EFF78-D706-412E-BE85-83A3ECD91BC1}"/>
              </a:ext>
            </a:extLst>
          </p:cNvPr>
          <p:cNvSpPr txBox="1"/>
          <p:nvPr/>
        </p:nvSpPr>
        <p:spPr>
          <a:xfrm>
            <a:off x="96520" y="1276458"/>
            <a:ext cx="9062720" cy="5632311"/>
          </a:xfrm>
          <a:prstGeom prst="rect">
            <a:avLst/>
          </a:prstGeom>
          <a:noFill/>
        </p:spPr>
        <p:txBody>
          <a:bodyPr wrap="square" rtlCol="0">
            <a:spAutoFit/>
          </a:bodyPr>
          <a:lstStyle/>
          <a:p>
            <a:r>
              <a:rPr lang="en-US" sz="180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In partnership with FNZ, YOSA has embarked on a </a:t>
            </a:r>
            <a:r>
              <a:rPr lang="en-US" sz="1800" dirty="0" err="1">
                <a:solidFill>
                  <a:srgbClr val="231F20"/>
                </a:solidFill>
                <a:effectLst/>
                <a:latin typeface="Arial" panose="020B0604020202020204" pitchFamily="34" charset="0"/>
                <a:ea typeface="Times New Roman" panose="02020603050405020304" pitchFamily="18" charset="0"/>
                <a:cs typeface="Arial" panose="020B0604020202020204" pitchFamily="34" charset="0"/>
              </a:rPr>
              <a:t>programme</a:t>
            </a:r>
            <a:r>
              <a:rPr lang="en-US" sz="180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 to develop digital skills in the i</a:t>
            </a:r>
            <a:r>
              <a:rPr lang="en-US" dirty="0">
                <a:solidFill>
                  <a:srgbClr val="231F20"/>
                </a:solidFill>
                <a:latin typeface="Arial" panose="020B0604020202020204" pitchFamily="34" charset="0"/>
                <a:ea typeface="Times New Roman" panose="02020603050405020304" pitchFamily="18" charset="0"/>
                <a:cs typeface="Arial" panose="020B0604020202020204" pitchFamily="34" charset="0"/>
              </a:rPr>
              <a:t>dentified schools, to address the shortage of digital skills for students, teachers, support staff, and the wider community surrounding the school.</a:t>
            </a:r>
          </a:p>
          <a:p>
            <a:endParaRPr lang="en-US" dirty="0">
              <a:solidFill>
                <a:srgbClr val="231F20"/>
              </a:solidFill>
              <a:latin typeface="Arial" panose="020B0604020202020204" pitchFamily="34" charset="0"/>
              <a:ea typeface="Calibri" panose="020F0502020204030204" pitchFamily="34" charset="0"/>
              <a:cs typeface="Arial" panose="020B0604020202020204" pitchFamily="34" charset="0"/>
            </a:endParaRPr>
          </a:p>
          <a:p>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Computer labs are set up in the identified school, and a joint digital </a:t>
            </a:r>
            <a:r>
              <a:rPr lang="en-US" dirty="0" err="1">
                <a:solidFill>
                  <a:srgbClr val="231F20"/>
                </a:solidFill>
                <a:latin typeface="Arial" panose="020B0604020202020204" pitchFamily="34" charset="0"/>
                <a:ea typeface="Calibri" panose="020F0502020204030204" pitchFamily="34" charset="0"/>
                <a:cs typeface="Arial" panose="020B0604020202020204" pitchFamily="34" charset="0"/>
              </a:rPr>
              <a:t>programme</a:t>
            </a: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 between the school, YOSA and </a:t>
            </a:r>
            <a:r>
              <a:rPr lang="en-US" dirty="0" err="1">
                <a:solidFill>
                  <a:srgbClr val="231F20"/>
                </a:solidFill>
                <a:latin typeface="Arial" panose="020B0604020202020204" pitchFamily="34" charset="0"/>
                <a:ea typeface="Calibri" panose="020F0502020204030204" pitchFamily="34" charset="0"/>
                <a:cs typeface="Arial" panose="020B0604020202020204" pitchFamily="34" charset="0"/>
              </a:rPr>
              <a:t>Scadco</a:t>
            </a: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 a digital services company specializing in the support of the Educational sector, is implemented to build and support both the hard and soft digital skills required for all stakeholders, across all subjects and aspects of daily life.</a:t>
            </a:r>
          </a:p>
          <a:p>
            <a:endParaRPr lang="en-US" dirty="0">
              <a:solidFill>
                <a:srgbClr val="231F20"/>
              </a:solidFill>
              <a:latin typeface="Arial" panose="020B0604020202020204" pitchFamily="34" charset="0"/>
              <a:ea typeface="Calibri" panose="020F0502020204030204" pitchFamily="34" charset="0"/>
              <a:cs typeface="Arial" panose="020B0604020202020204" pitchFamily="34" charset="0"/>
            </a:endParaRPr>
          </a:p>
          <a:p>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Some teachers are working towards their Microsoft Educator accreditation, as part of this </a:t>
            </a:r>
            <a:r>
              <a:rPr lang="en-US" dirty="0" err="1">
                <a:solidFill>
                  <a:srgbClr val="231F20"/>
                </a:solidFill>
                <a:latin typeface="Arial" panose="020B0604020202020204" pitchFamily="34" charset="0"/>
                <a:ea typeface="Calibri" panose="020F0502020204030204" pitchFamily="34" charset="0"/>
                <a:cs typeface="Arial" panose="020B0604020202020204" pitchFamily="34" charset="0"/>
              </a:rPr>
              <a:t>programme</a:t>
            </a: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a:t>
            </a:r>
          </a:p>
          <a:p>
            <a:endParaRPr lang="en-US" dirty="0">
              <a:solidFill>
                <a:srgbClr val="231F20"/>
              </a:solidFill>
              <a:latin typeface="Arial" panose="020B0604020202020204" pitchFamily="34" charset="0"/>
              <a:ea typeface="Calibri" panose="020F0502020204030204" pitchFamily="34" charset="0"/>
              <a:cs typeface="Arial" panose="020B0604020202020204" pitchFamily="34" charset="0"/>
            </a:endParaRPr>
          </a:p>
          <a:p>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The following aspects will be tracked to assess impact of this </a:t>
            </a:r>
            <a:r>
              <a:rPr lang="en-US" dirty="0" err="1">
                <a:solidFill>
                  <a:srgbClr val="231F20"/>
                </a:solidFill>
                <a:latin typeface="Arial" panose="020B0604020202020204" pitchFamily="34" charset="0"/>
                <a:ea typeface="Calibri" panose="020F0502020204030204" pitchFamily="34" charset="0"/>
                <a:cs typeface="Arial" panose="020B0604020202020204" pitchFamily="34" charset="0"/>
              </a:rPr>
              <a:t>programme</a:t>
            </a: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 alongside the overall YOSA </a:t>
            </a:r>
            <a:r>
              <a:rPr lang="en-US" dirty="0" err="1">
                <a:solidFill>
                  <a:srgbClr val="231F20"/>
                </a:solidFill>
                <a:latin typeface="Arial" panose="020B0604020202020204" pitchFamily="34" charset="0"/>
                <a:ea typeface="Calibri" panose="020F0502020204030204" pitchFamily="34" charset="0"/>
                <a:cs typeface="Arial" panose="020B0604020202020204" pitchFamily="34" charset="0"/>
              </a:rPr>
              <a:t>programme</a:t>
            </a: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 Positive Youth Development objectives:</a:t>
            </a:r>
          </a:p>
          <a:p>
            <a:pPr marL="285750" indent="-285750">
              <a:buFont typeface="Arial" panose="020B0604020202020204" pitchFamily="34" charset="0"/>
              <a:buChar char="•"/>
            </a:pP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Academic performance – improvement in pass rates</a:t>
            </a:r>
          </a:p>
          <a:p>
            <a:pPr marL="285750" indent="-285750">
              <a:buFont typeface="Arial" panose="020B0604020202020204" pitchFamily="34" charset="0"/>
              <a:buChar char="•"/>
            </a:pP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Reduction in late coming (to school)</a:t>
            </a:r>
          </a:p>
          <a:p>
            <a:pPr marL="285750" indent="-285750">
              <a:buFont typeface="Arial" panose="020B0604020202020204" pitchFamily="34" charset="0"/>
              <a:buChar char="•"/>
            </a:pP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Reduction in absenteeism</a:t>
            </a:r>
          </a:p>
          <a:p>
            <a:pPr marL="285750" indent="-285750">
              <a:buFont typeface="Arial" panose="020B0604020202020204" pitchFamily="34" charset="0"/>
              <a:buChar char="•"/>
            </a:pP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Increase in participation in </a:t>
            </a:r>
            <a:r>
              <a:rPr lang="en-US" dirty="0" err="1">
                <a:solidFill>
                  <a:srgbClr val="231F20"/>
                </a:solidFill>
                <a:latin typeface="Arial" panose="020B0604020202020204" pitchFamily="34" charset="0"/>
                <a:ea typeface="Calibri" panose="020F0502020204030204" pitchFamily="34" charset="0"/>
                <a:cs typeface="Arial" panose="020B0604020202020204" pitchFamily="34" charset="0"/>
              </a:rPr>
              <a:t>Maths</a:t>
            </a:r>
            <a:r>
              <a:rPr lang="en-US" dirty="0">
                <a:solidFill>
                  <a:srgbClr val="231F20"/>
                </a:solidFill>
                <a:latin typeface="Arial" panose="020B0604020202020204" pitchFamily="34" charset="0"/>
                <a:ea typeface="Calibri" panose="020F0502020204030204" pitchFamily="34" charset="0"/>
                <a:cs typeface="Arial" panose="020B0604020202020204" pitchFamily="34" charset="0"/>
              </a:rPr>
              <a:t> and Science subjects</a:t>
            </a:r>
          </a:p>
          <a:p>
            <a:pPr marL="285750" indent="-285750">
              <a:buFont typeface="Arial" panose="020B0604020202020204" pitchFamily="34" charset="0"/>
              <a:buChar char="•"/>
            </a:pPr>
            <a:endParaRPr lang="en-US" dirty="0">
              <a:solidFill>
                <a:srgbClr val="231F2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36236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1CC9D-E54D-343B-345D-DD38111195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14BB0-ADE6-14A2-58D9-F734C9E66A35}"/>
              </a:ext>
            </a:extLst>
          </p:cNvPr>
          <p:cNvSpPr>
            <a:spLocks noGrp="1"/>
          </p:cNvSpPr>
          <p:nvPr>
            <p:ph type="title"/>
          </p:nvPr>
        </p:nvSpPr>
        <p:spPr>
          <a:xfrm>
            <a:off x="96520" y="0"/>
            <a:ext cx="10515600" cy="1325563"/>
          </a:xfrm>
        </p:spPr>
        <p:txBody>
          <a:bodyPr>
            <a:normAutofit/>
          </a:bodyPr>
          <a:lstStyle/>
          <a:p>
            <a:r>
              <a:rPr lang="en-ZA" sz="3600" dirty="0">
                <a:latin typeface="Arial" panose="020B0604020202020204" pitchFamily="34" charset="0"/>
                <a:cs typeface="Arial" panose="020B0604020202020204" pitchFamily="34" charset="0"/>
              </a:rPr>
              <a:t>YOSA Digital Skills Development Programme</a:t>
            </a:r>
          </a:p>
        </p:txBody>
      </p:sp>
      <p:grpSp>
        <p:nvGrpSpPr>
          <p:cNvPr id="5" name="Group 4">
            <a:extLst>
              <a:ext uri="{FF2B5EF4-FFF2-40B4-BE49-F238E27FC236}">
                <a16:creationId xmlns:a16="http://schemas.microsoft.com/office/drawing/2014/main" id="{F59C8AB4-E181-E249-E4CF-FAC747195953}"/>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3D25BB25-176F-EB3F-AE7D-EEA34DE87660}"/>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6EF5C7CB-8C8A-4C5F-F0CA-8F7A82B605B8}"/>
                </a:ext>
              </a:extLst>
            </p:cNvPr>
            <p:cNvPicPr>
              <a:picLocks noChangeAspect="1"/>
            </p:cNvPicPr>
            <p:nvPr/>
          </p:nvPicPr>
          <p:blipFill>
            <a:blip r:embed="rId3"/>
            <a:stretch>
              <a:fillRect/>
            </a:stretch>
          </p:blipFill>
          <p:spPr>
            <a:xfrm>
              <a:off x="10345356" y="5239299"/>
              <a:ext cx="1349237" cy="1072831"/>
            </a:xfrm>
            <a:prstGeom prst="rect">
              <a:avLst/>
            </a:prstGeom>
          </p:spPr>
        </p:pic>
      </p:grpSp>
      <p:sp>
        <p:nvSpPr>
          <p:cNvPr id="3" name="Rounded Rectangle 2">
            <a:extLst>
              <a:ext uri="{FF2B5EF4-FFF2-40B4-BE49-F238E27FC236}">
                <a16:creationId xmlns:a16="http://schemas.microsoft.com/office/drawing/2014/main" id="{7E3B607A-51BF-438D-5FC8-30A568AC804B}"/>
              </a:ext>
            </a:extLst>
          </p:cNvPr>
          <p:cNvSpPr/>
          <p:nvPr/>
        </p:nvSpPr>
        <p:spPr>
          <a:xfrm>
            <a:off x="588489" y="944880"/>
            <a:ext cx="4165600" cy="582168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latin typeface="Arial" panose="020B0604020202020204" pitchFamily="34" charset="0"/>
                <a:cs typeface="Arial" panose="020B0604020202020204" pitchFamily="34" charset="0"/>
              </a:rPr>
              <a:t>Activities</a:t>
            </a:r>
          </a:p>
          <a:p>
            <a:pPr marL="285750" lvl="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literacy training</a:t>
            </a:r>
            <a:endParaRPr lang="en-ZA" sz="1800" dirty="0">
              <a:effectLst/>
              <a:latin typeface="Arial" panose="020B0604020202020204" pitchFamily="34" charset="0"/>
              <a:ea typeface="Noto Sans Symbols"/>
              <a:cs typeface="Arial" panose="020B0604020202020204" pitchFamily="34" charset="0"/>
            </a:endParaRPr>
          </a:p>
          <a:p>
            <a:pPr marL="285750" lvl="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Technical skills training</a:t>
            </a:r>
            <a:endParaRPr lang="en-ZA" sz="1800" dirty="0">
              <a:effectLst/>
              <a:latin typeface="Arial" panose="020B0604020202020204" pitchFamily="34" charset="0"/>
              <a:ea typeface="Noto Sans Symbols"/>
              <a:cs typeface="Arial" panose="020B0604020202020204" pitchFamily="34" charset="0"/>
            </a:endParaRPr>
          </a:p>
          <a:p>
            <a:pPr marL="285750" lvl="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Soft skills training</a:t>
            </a:r>
            <a:endParaRPr lang="en-ZA" sz="1800" dirty="0">
              <a:effectLst/>
              <a:latin typeface="Arial" panose="020B0604020202020204" pitchFamily="34" charset="0"/>
              <a:ea typeface="Noto Sans Symbols"/>
              <a:cs typeface="Arial" panose="020B0604020202020204" pitchFamily="34" charset="0"/>
            </a:endParaRPr>
          </a:p>
          <a:p>
            <a:pPr marL="285750" lvl="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Emerging technologies coaching</a:t>
            </a:r>
          </a:p>
          <a:p>
            <a:pPr marL="285750" lvl="0" indent="-285750">
              <a:buFont typeface="Arial" panose="020B0604020202020204" pitchFamily="34" charset="0"/>
              <a:buChar char="•"/>
            </a:pPr>
            <a:r>
              <a:rPr lang="en-US" dirty="0">
                <a:solidFill>
                  <a:srgbClr val="000000"/>
                </a:solidFill>
                <a:latin typeface="Arial" panose="020B0604020202020204" pitchFamily="34" charset="0"/>
                <a:ea typeface="Noto Sans Symbols"/>
                <a:cs typeface="Arial" panose="020B0604020202020204" pitchFamily="34" charset="0"/>
              </a:rPr>
              <a:t>School subject support – all subjects</a:t>
            </a:r>
            <a:endParaRPr lang="en-ZA" sz="1800" dirty="0">
              <a:effectLst/>
              <a:latin typeface="Arial" panose="020B0604020202020204" pitchFamily="34" charset="0"/>
              <a:ea typeface="Noto Sans Symbols"/>
              <a:cs typeface="Arial" panose="020B0604020202020204" pitchFamily="34" charset="0"/>
            </a:endParaRPr>
          </a:p>
          <a:p>
            <a:pPr marL="285750" lvl="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Creativity &amp; innovation coaching</a:t>
            </a:r>
            <a:endParaRPr lang="en-ZA" sz="1800" dirty="0">
              <a:effectLst/>
              <a:latin typeface="Arial" panose="020B0604020202020204" pitchFamily="34" charset="0"/>
              <a:ea typeface="Noto Sans Symbols"/>
              <a:cs typeface="Arial" panose="020B0604020202020204" pitchFamily="34" charset="0"/>
            </a:endParaRPr>
          </a:p>
          <a:p>
            <a:pPr marL="285750" lvl="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Online collaboration &amp; remote work</a:t>
            </a:r>
            <a:endParaRPr lang="en-ZA" sz="1800" dirty="0">
              <a:effectLst/>
              <a:latin typeface="Arial" panose="020B0604020202020204" pitchFamily="34" charset="0"/>
              <a:ea typeface="Noto Sans Symbols"/>
              <a:cs typeface="Arial" panose="020B0604020202020204" pitchFamily="34" charset="0"/>
            </a:endParaRP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citizenship</a:t>
            </a:r>
            <a:r>
              <a:rPr lang="en-ZA" dirty="0">
                <a:effectLst/>
                <a:latin typeface="Arial" panose="020B0604020202020204" pitchFamily="34" charset="0"/>
                <a:cs typeface="Arial" panose="020B0604020202020204" pitchFamily="34" charset="0"/>
              </a:rPr>
              <a:t> </a:t>
            </a:r>
          </a:p>
          <a:p>
            <a:endParaRPr lang="en-ZA" dirty="0">
              <a:latin typeface="Arial" panose="020B0604020202020204" pitchFamily="34" charset="0"/>
              <a:cs typeface="Arial" panose="020B0604020202020204" pitchFamily="34" charset="0"/>
            </a:endParaRPr>
          </a:p>
          <a:p>
            <a:r>
              <a:rPr lang="en-ZA" b="1" dirty="0">
                <a:solidFill>
                  <a:schemeClr val="tx1"/>
                </a:solidFill>
                <a:latin typeface="Arial" panose="020B0604020202020204" pitchFamily="34" charset="0"/>
                <a:cs typeface="Arial" panose="020B0604020202020204" pitchFamily="34" charset="0"/>
              </a:rPr>
              <a:t>Direct involvement:</a:t>
            </a:r>
          </a:p>
          <a:p>
            <a:pPr marL="285750" indent="-285750">
              <a:buFont typeface="Arial" panose="020B0604020202020204" pitchFamily="34" charset="0"/>
              <a:buChar char="•"/>
            </a:pPr>
            <a:r>
              <a:rPr lang="en-ZA" dirty="0">
                <a:solidFill>
                  <a:schemeClr val="tx1"/>
                </a:solidFill>
                <a:effectLst/>
                <a:latin typeface="Arial" panose="020B0604020202020204" pitchFamily="34" charset="0"/>
                <a:cs typeface="Arial" panose="020B0604020202020204" pitchFamily="34" charset="0"/>
              </a:rPr>
              <a:t>Scholars</a:t>
            </a:r>
          </a:p>
          <a:p>
            <a:pPr marL="285750" indent="-285750">
              <a:buFont typeface="Arial" panose="020B0604020202020204" pitchFamily="34" charset="0"/>
              <a:buChar char="•"/>
            </a:pPr>
            <a:r>
              <a:rPr lang="en-ZA" dirty="0">
                <a:solidFill>
                  <a:schemeClr val="tx1"/>
                </a:solidFill>
                <a:latin typeface="Arial" panose="020B0604020202020204" pitchFamily="34" charset="0"/>
                <a:cs typeface="Arial" panose="020B0604020202020204" pitchFamily="34" charset="0"/>
              </a:rPr>
              <a:t>Teachers</a:t>
            </a:r>
          </a:p>
          <a:p>
            <a:pPr marL="285750" indent="-285750">
              <a:buFont typeface="Arial" panose="020B0604020202020204" pitchFamily="34" charset="0"/>
              <a:buChar char="•"/>
            </a:pPr>
            <a:r>
              <a:rPr lang="en-ZA" dirty="0">
                <a:solidFill>
                  <a:schemeClr val="tx1"/>
                </a:solidFill>
                <a:effectLst/>
                <a:latin typeface="Arial" panose="020B0604020202020204" pitchFamily="34" charset="0"/>
                <a:cs typeface="Arial" panose="020B0604020202020204" pitchFamily="34" charset="0"/>
              </a:rPr>
              <a:t>School support </a:t>
            </a:r>
            <a:r>
              <a:rPr lang="en-ZA" dirty="0">
                <a:solidFill>
                  <a:schemeClr val="tx1"/>
                </a:solidFill>
                <a:latin typeface="Arial" panose="020B0604020202020204" pitchFamily="34" charset="0"/>
                <a:cs typeface="Arial" panose="020B0604020202020204" pitchFamily="34" charset="0"/>
              </a:rPr>
              <a:t>s</a:t>
            </a:r>
            <a:r>
              <a:rPr lang="en-ZA" dirty="0">
                <a:solidFill>
                  <a:schemeClr val="tx1"/>
                </a:solidFill>
                <a:effectLst/>
                <a:latin typeface="Arial" panose="020B0604020202020204" pitchFamily="34" charset="0"/>
                <a:cs typeface="Arial" panose="020B0604020202020204" pitchFamily="34" charset="0"/>
              </a:rPr>
              <a:t>taff</a:t>
            </a:r>
            <a:endParaRPr lang="en-ZA" dirty="0">
              <a:solidFill>
                <a:schemeClr val="tx1"/>
              </a:solidFill>
              <a:latin typeface="Arial" panose="020B0604020202020204" pitchFamily="34" charset="0"/>
              <a:cs typeface="Arial" panose="020B0604020202020204" pitchFamily="34" charset="0"/>
            </a:endParaRPr>
          </a:p>
          <a:p>
            <a:r>
              <a:rPr lang="en-ZA" b="1" dirty="0">
                <a:solidFill>
                  <a:schemeClr val="tx1"/>
                </a:solidFill>
                <a:effectLst/>
                <a:latin typeface="Arial" panose="020B0604020202020204" pitchFamily="34" charset="0"/>
                <a:cs typeface="Arial" panose="020B0604020202020204" pitchFamily="34" charset="0"/>
              </a:rPr>
              <a:t>Indirect:</a:t>
            </a:r>
          </a:p>
          <a:p>
            <a:pPr marL="285750" indent="-285750">
              <a:buFont typeface="Arial" panose="020B0604020202020204" pitchFamily="34" charset="0"/>
              <a:buChar char="•"/>
            </a:pPr>
            <a:r>
              <a:rPr lang="en-ZA" dirty="0">
                <a:solidFill>
                  <a:schemeClr val="tx1"/>
                </a:solidFill>
                <a:effectLst/>
                <a:latin typeface="Arial" panose="020B0604020202020204" pitchFamily="34" charset="0"/>
                <a:cs typeface="Arial" panose="020B0604020202020204" pitchFamily="34" charset="0"/>
              </a:rPr>
              <a:t>Parents and family members</a:t>
            </a:r>
          </a:p>
          <a:p>
            <a:pPr marL="285750" indent="-285750">
              <a:buFont typeface="Arial" panose="020B0604020202020204" pitchFamily="34" charset="0"/>
              <a:buChar char="•"/>
            </a:pPr>
            <a:r>
              <a:rPr lang="en-ZA" dirty="0">
                <a:solidFill>
                  <a:schemeClr val="tx1"/>
                </a:solidFill>
                <a:effectLst/>
                <a:latin typeface="Arial" panose="020B0604020202020204" pitchFamily="34" charset="0"/>
                <a:cs typeface="Arial" panose="020B0604020202020204" pitchFamily="34" charset="0"/>
              </a:rPr>
              <a:t>Local community</a:t>
            </a:r>
          </a:p>
        </p:txBody>
      </p:sp>
      <p:sp>
        <p:nvSpPr>
          <p:cNvPr id="10" name="Rounded Rectangle 9">
            <a:extLst>
              <a:ext uri="{FF2B5EF4-FFF2-40B4-BE49-F238E27FC236}">
                <a16:creationId xmlns:a16="http://schemas.microsoft.com/office/drawing/2014/main" id="{D7891A9F-E285-0A4D-31A5-0718B89BA5DF}"/>
              </a:ext>
            </a:extLst>
          </p:cNvPr>
          <p:cNvSpPr/>
          <p:nvPr/>
        </p:nvSpPr>
        <p:spPr>
          <a:xfrm>
            <a:off x="5155187" y="1590328"/>
            <a:ext cx="4165600" cy="4530784"/>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ct val="103000"/>
              </a:lnSpc>
            </a:pPr>
            <a:r>
              <a:rPr lang="en-US"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Achievements</a:t>
            </a: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Basic computer skills</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Online safety and etiquette</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Familiarity with digital tools and platforms</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Programming skills (coding)</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Data analysis and interpretation</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Cloud computing and storage</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Critical thinking and problem solving</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Self-directed learning</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Online ethics and responsibility</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footprint management</a:t>
            </a:r>
            <a:endParaRPr lang="en-ZA" sz="1800" dirty="0">
              <a:effectLst/>
              <a:latin typeface="Arial" panose="020B0604020202020204" pitchFamily="34" charset="0"/>
              <a:ea typeface="Noto Sans Symbols"/>
              <a:cs typeface="Arial" panose="020B0604020202020204" pitchFamily="34" charset="0"/>
            </a:endParaRPr>
          </a:p>
          <a:p>
            <a:pPr marL="342900" lvl="0" indent="-342900">
              <a:lnSpc>
                <a:spcPct val="103000"/>
              </a:lnSpc>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Cyberbullying prevention</a:t>
            </a:r>
            <a:endParaRPr lang="en-ZA" sz="1800" dirty="0">
              <a:effectLst/>
              <a:latin typeface="Arial" panose="020B0604020202020204" pitchFamily="34" charset="0"/>
              <a:ea typeface="Noto Sans Symbols"/>
              <a:cs typeface="Arial" panose="020B0604020202020204" pitchFamily="34" charset="0"/>
            </a:endParaRPr>
          </a:p>
        </p:txBody>
      </p:sp>
    </p:spTree>
    <p:extLst>
      <p:ext uri="{BB962C8B-B14F-4D97-AF65-F5344CB8AC3E}">
        <p14:creationId xmlns:p14="http://schemas.microsoft.com/office/powerpoint/2010/main" val="1671965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A6A87-614A-F2FB-69A4-DD1DD8EA50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006C67-DADA-1EB5-889E-C9D7CD33835B}"/>
              </a:ext>
            </a:extLst>
          </p:cNvPr>
          <p:cNvSpPr>
            <a:spLocks noGrp="1"/>
          </p:cNvSpPr>
          <p:nvPr>
            <p:ph idx="1"/>
          </p:nvPr>
        </p:nvSpPr>
        <p:spPr>
          <a:xfrm>
            <a:off x="650240" y="3299619"/>
            <a:ext cx="4243589" cy="3320668"/>
          </a:xfrm>
        </p:spPr>
        <p:txBody>
          <a:bodyPr>
            <a:normAutofit/>
          </a:bodyPr>
          <a:lstStyle/>
          <a:p>
            <a:pPr marL="0" indent="0" algn="l">
              <a:buNone/>
            </a:pPr>
            <a:r>
              <a:rPr lang="en-US" sz="2400" b="1" dirty="0">
                <a:solidFill>
                  <a:schemeClr val="accent2">
                    <a:lumMod val="75000"/>
                  </a:schemeClr>
                </a:solidFill>
                <a:latin typeface="Arial" panose="020B0604020202020204" pitchFamily="34" charset="0"/>
                <a:cs typeface="Arial" panose="020B0604020202020204" pitchFamily="34" charset="0"/>
              </a:rPr>
              <a:t>Funding needs</a:t>
            </a:r>
          </a:p>
          <a:p>
            <a:pPr marL="0" indent="0" algn="l">
              <a:buNone/>
            </a:pPr>
            <a:endParaRPr lang="en-US" sz="2400" b="1" dirty="0">
              <a:solidFill>
                <a:schemeClr val="accent2">
                  <a:lumMod val="75000"/>
                </a:schemeClr>
              </a:solidFill>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endParaRPr lang="en-US" sz="2200" dirty="0"/>
          </a:p>
          <a:p>
            <a:endParaRPr lang="en-US" sz="2200" dirty="0"/>
          </a:p>
          <a:p>
            <a:pPr marL="0" indent="0">
              <a:buNone/>
            </a:pPr>
            <a:endParaRPr lang="en-US" sz="2200" dirty="0"/>
          </a:p>
        </p:txBody>
      </p:sp>
      <p:grpSp>
        <p:nvGrpSpPr>
          <p:cNvPr id="7" name="Group 6">
            <a:extLst>
              <a:ext uri="{FF2B5EF4-FFF2-40B4-BE49-F238E27FC236}">
                <a16:creationId xmlns:a16="http://schemas.microsoft.com/office/drawing/2014/main" id="{8C429F7A-5ECB-9240-77B3-2B8D32001AFF}"/>
              </a:ext>
            </a:extLst>
          </p:cNvPr>
          <p:cNvGrpSpPr/>
          <p:nvPr/>
        </p:nvGrpSpPr>
        <p:grpSpPr>
          <a:xfrm>
            <a:off x="5460924" y="10"/>
            <a:ext cx="6878775" cy="6857990"/>
            <a:chOff x="5311702" y="10"/>
            <a:chExt cx="6878775" cy="6857990"/>
          </a:xfrm>
        </p:grpSpPr>
        <p:pic>
          <p:nvPicPr>
            <p:cNvPr id="5" name="Picture 4">
              <a:extLst>
                <a:ext uri="{FF2B5EF4-FFF2-40B4-BE49-F238E27FC236}">
                  <a16:creationId xmlns:a16="http://schemas.microsoft.com/office/drawing/2014/main" id="{7562D787-8DBC-5FA5-F147-CFF75C33B36C}"/>
                </a:ext>
              </a:extLst>
            </p:cNvPr>
            <p:cNvPicPr>
              <a:picLocks noChangeAspect="1"/>
            </p:cNvPicPr>
            <p:nvPr/>
          </p:nvPicPr>
          <p:blipFill rotWithShape="1">
            <a:blip r:embed="rId2"/>
            <a:srcRect l="987" r="6425"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6" name="Picture 5">
              <a:extLst>
                <a:ext uri="{FF2B5EF4-FFF2-40B4-BE49-F238E27FC236}">
                  <a16:creationId xmlns:a16="http://schemas.microsoft.com/office/drawing/2014/main" id="{13EF4532-D44E-D594-F3A0-3D7016BC183A}"/>
                </a:ext>
              </a:extLst>
            </p:cNvPr>
            <p:cNvPicPr>
              <a:picLocks noChangeAspect="1"/>
            </p:cNvPicPr>
            <p:nvPr/>
          </p:nvPicPr>
          <p:blipFill>
            <a:blip r:embed="rId3"/>
            <a:stretch>
              <a:fillRect/>
            </a:stretch>
          </p:blipFill>
          <p:spPr>
            <a:xfrm>
              <a:off x="5832842" y="6127013"/>
              <a:ext cx="361950" cy="323850"/>
            </a:xfrm>
            <a:prstGeom prst="rect">
              <a:avLst/>
            </a:prstGeom>
          </p:spPr>
        </p:pic>
      </p:grpSp>
    </p:spTree>
    <p:extLst>
      <p:ext uri="{BB962C8B-B14F-4D97-AF65-F5344CB8AC3E}">
        <p14:creationId xmlns:p14="http://schemas.microsoft.com/office/powerpoint/2010/main" val="2288165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E1B93-1A08-D17D-22A1-026758068004}"/>
            </a:ext>
          </a:extLst>
        </p:cNvPr>
        <p:cNvGrpSpPr/>
        <p:nvPr/>
      </p:nvGrpSpPr>
      <p:grpSpPr>
        <a:xfrm>
          <a:off x="0" y="0"/>
          <a:ext cx="0" cy="0"/>
          <a:chOff x="0" y="0"/>
          <a:chExt cx="0" cy="0"/>
        </a:xfrm>
      </p:grpSpPr>
      <p:sp>
        <p:nvSpPr>
          <p:cNvPr id="4" name="Rounded Rectangle 3">
            <a:extLst>
              <a:ext uri="{FF2B5EF4-FFF2-40B4-BE49-F238E27FC236}">
                <a16:creationId xmlns:a16="http://schemas.microsoft.com/office/drawing/2014/main" id="{3F6F8F6D-0929-E58F-DAB8-3F0420698EBC}"/>
              </a:ext>
            </a:extLst>
          </p:cNvPr>
          <p:cNvSpPr/>
          <p:nvPr/>
        </p:nvSpPr>
        <p:spPr>
          <a:xfrm>
            <a:off x="1704622" y="1524001"/>
            <a:ext cx="6908800" cy="3578578"/>
          </a:xfrm>
          <a:prstGeom prst="roundRect">
            <a:avLst/>
          </a:prstGeom>
          <a:solidFill>
            <a:schemeClr val="bg2">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31BF4CC1-4E02-8298-21BC-83D11EBADBF6}"/>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496B18A4-6FD5-3105-A609-71817D59A1B0}"/>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11CB04F1-4519-BD8B-2280-FFF7D2B4DA8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45356" y="5239299"/>
              <a:ext cx="1349237" cy="1072831"/>
            </a:xfrm>
            <a:prstGeom prst="rect">
              <a:avLst/>
            </a:prstGeom>
          </p:spPr>
        </p:pic>
      </p:grpSp>
      <p:pic>
        <p:nvPicPr>
          <p:cNvPr id="9" name="Picture 8" descr="A orange logo with black background&#10;&#10;AI-generated content may be incorrect.">
            <a:extLst>
              <a:ext uri="{FF2B5EF4-FFF2-40B4-BE49-F238E27FC236}">
                <a16:creationId xmlns:a16="http://schemas.microsoft.com/office/drawing/2014/main" id="{07B46C9C-028D-08D1-A814-6A32B18F046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012019" y="1642845"/>
            <a:ext cx="2083981" cy="2083981"/>
          </a:xfrm>
          <a:prstGeom prst="rect">
            <a:avLst/>
          </a:prstGeom>
        </p:spPr>
      </p:pic>
      <p:sp>
        <p:nvSpPr>
          <p:cNvPr id="3" name="TextBox 2">
            <a:extLst>
              <a:ext uri="{FF2B5EF4-FFF2-40B4-BE49-F238E27FC236}">
                <a16:creationId xmlns:a16="http://schemas.microsoft.com/office/drawing/2014/main" id="{FD453DB4-E6A9-B44C-6942-E7DAB4DB5EDA}"/>
              </a:ext>
            </a:extLst>
          </p:cNvPr>
          <p:cNvSpPr txBox="1"/>
          <p:nvPr/>
        </p:nvSpPr>
        <p:spPr>
          <a:xfrm>
            <a:off x="2292985" y="3437014"/>
            <a:ext cx="6096000" cy="1000274"/>
          </a:xfrm>
          <a:prstGeom prst="rect">
            <a:avLst/>
          </a:prstGeom>
          <a:noFill/>
        </p:spPr>
        <p:txBody>
          <a:bodyPr wrap="square">
            <a:spAutoFit/>
          </a:bodyPr>
          <a:lstStyle/>
          <a:p>
            <a:pPr algn="ctr">
              <a:spcAft>
                <a:spcPts val="300"/>
              </a:spcAft>
              <a:buClr>
                <a:srgbClr val="EE3228"/>
              </a:buClr>
              <a:defRPr/>
            </a:pPr>
            <a:r>
              <a:rPr lang="en-US" sz="1800" i="1" dirty="0">
                <a:solidFill>
                  <a:schemeClr val="bg1"/>
                </a:solidFill>
                <a:latin typeface="Arial" panose="020B0604020202020204" pitchFamily="34" charset="0"/>
                <a:ea typeface="Lato" panose="020F0502020204030203" pitchFamily="34" charset="0"/>
                <a:cs typeface="Arial" panose="020B0604020202020204" pitchFamily="34" charset="0"/>
              </a:rPr>
              <a:t>Developing young change agents  </a:t>
            </a:r>
          </a:p>
          <a:p>
            <a:pPr algn="ctr">
              <a:spcAft>
                <a:spcPts val="300"/>
              </a:spcAft>
              <a:buClr>
                <a:srgbClr val="EE3228"/>
              </a:buClr>
              <a:defRPr/>
            </a:pPr>
            <a:r>
              <a:rPr lang="en-US" sz="1800" i="1" dirty="0">
                <a:solidFill>
                  <a:schemeClr val="bg1"/>
                </a:solidFill>
                <a:latin typeface="Arial" panose="020B0604020202020204" pitchFamily="34" charset="0"/>
                <a:ea typeface="Lato" panose="020F0502020204030203" pitchFamily="34" charset="0"/>
                <a:cs typeface="Arial" panose="020B0604020202020204" pitchFamily="34" charset="0"/>
              </a:rPr>
              <a:t>Creating ripples of impact</a:t>
            </a:r>
          </a:p>
          <a:p>
            <a:pPr algn="ctr">
              <a:spcAft>
                <a:spcPts val="300"/>
              </a:spcAft>
              <a:buClr>
                <a:srgbClr val="EE3228"/>
              </a:buClr>
              <a:defRPr/>
            </a:pPr>
            <a:r>
              <a:rPr lang="en-US" sz="1800" i="1" dirty="0">
                <a:solidFill>
                  <a:schemeClr val="bg1"/>
                </a:solidFill>
                <a:latin typeface="Arial" panose="020B0604020202020204" pitchFamily="34" charset="0"/>
                <a:ea typeface="Lato" panose="020F0502020204030203" pitchFamily="34" charset="0"/>
                <a:cs typeface="Arial" panose="020B0604020202020204" pitchFamily="34" charset="0"/>
              </a:rPr>
              <a:t>Transforming communities</a:t>
            </a:r>
            <a:endParaRPr lang="en-US" dirty="0">
              <a:solidFill>
                <a:schemeClr val="bg1"/>
              </a:solidFill>
            </a:endParaRPr>
          </a:p>
        </p:txBody>
      </p:sp>
    </p:spTree>
    <p:extLst>
      <p:ext uri="{BB962C8B-B14F-4D97-AF65-F5344CB8AC3E}">
        <p14:creationId xmlns:p14="http://schemas.microsoft.com/office/powerpoint/2010/main" val="3532681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148C0-E17D-BBCA-1257-72374C329B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7D293F-E01D-89F3-DA68-3A66D1E6D03E}"/>
              </a:ext>
            </a:extLst>
          </p:cNvPr>
          <p:cNvSpPr>
            <a:spLocks noGrp="1"/>
          </p:cNvSpPr>
          <p:nvPr>
            <p:ph type="title"/>
          </p:nvPr>
        </p:nvSpPr>
        <p:spPr>
          <a:xfrm>
            <a:off x="96520" y="0"/>
            <a:ext cx="10515600" cy="1325563"/>
          </a:xfrm>
        </p:spPr>
        <p:txBody>
          <a:bodyPr>
            <a:normAutofit/>
          </a:bodyPr>
          <a:lstStyle/>
          <a:p>
            <a:r>
              <a:rPr lang="en-ZA" sz="3600" dirty="0">
                <a:latin typeface="Arial" panose="020B0604020202020204" pitchFamily="34" charset="0"/>
                <a:cs typeface="Arial" panose="020B0604020202020204" pitchFamily="34" charset="0"/>
              </a:rPr>
              <a:t>YOSA Funding and Support needs</a:t>
            </a:r>
          </a:p>
        </p:txBody>
      </p:sp>
      <p:grpSp>
        <p:nvGrpSpPr>
          <p:cNvPr id="5" name="Group 4">
            <a:extLst>
              <a:ext uri="{FF2B5EF4-FFF2-40B4-BE49-F238E27FC236}">
                <a16:creationId xmlns:a16="http://schemas.microsoft.com/office/drawing/2014/main" id="{5415E63E-471C-FD69-15CD-1CF544262131}"/>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C248DBF6-73B7-275C-18BA-27FD6B00025C}"/>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C8381F08-E01B-3363-369E-736AA15CC8E9}"/>
                </a:ext>
              </a:extLst>
            </p:cNvPr>
            <p:cNvPicPr>
              <a:picLocks noChangeAspect="1"/>
            </p:cNvPicPr>
            <p:nvPr/>
          </p:nvPicPr>
          <p:blipFill>
            <a:blip r:embed="rId3"/>
            <a:stretch>
              <a:fillRect/>
            </a:stretch>
          </p:blipFill>
          <p:spPr>
            <a:xfrm>
              <a:off x="10345356" y="5239299"/>
              <a:ext cx="1349237" cy="1072831"/>
            </a:xfrm>
            <a:prstGeom prst="rect">
              <a:avLst/>
            </a:prstGeom>
          </p:spPr>
        </p:pic>
      </p:grpSp>
      <p:sp>
        <p:nvSpPr>
          <p:cNvPr id="8" name="Rounded Rectangle 7">
            <a:extLst>
              <a:ext uri="{FF2B5EF4-FFF2-40B4-BE49-F238E27FC236}">
                <a16:creationId xmlns:a16="http://schemas.microsoft.com/office/drawing/2014/main" id="{0B0BCA23-B4F6-7328-9AC4-4B6A31EAD3B4}"/>
              </a:ext>
            </a:extLst>
          </p:cNvPr>
          <p:cNvSpPr/>
          <p:nvPr/>
        </p:nvSpPr>
        <p:spPr>
          <a:xfrm>
            <a:off x="182433" y="1325562"/>
            <a:ext cx="3007360" cy="4841891"/>
          </a:xfrm>
          <a:prstGeom prst="round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YOSA Offerings </a:t>
            </a:r>
            <a:r>
              <a:rPr lang="en-US" b="1" dirty="0" err="1">
                <a:latin typeface="Arial" panose="020B0604020202020204" pitchFamily="34" charset="0"/>
                <a:cs typeface="Arial" panose="020B0604020202020204" pitchFamily="34" charset="0"/>
              </a:rPr>
              <a:t>programme</a:t>
            </a:r>
            <a:endParaRPr lang="en-US" b="1" dirty="0">
              <a:latin typeface="Arial" panose="020B0604020202020204" pitchFamily="34" charset="0"/>
              <a:cs typeface="Arial" panose="020B0604020202020204" pitchFamily="34" charset="0"/>
            </a:endParaRPr>
          </a:p>
          <a:p>
            <a:pPr algn="ctr"/>
            <a:endParaRPr lang="en-US" b="1" dirty="0">
              <a:latin typeface="Arial" panose="020B0604020202020204" pitchFamily="34" charset="0"/>
              <a:cs typeface="Arial" panose="020B0604020202020204" pitchFamily="34" charset="0"/>
            </a:endParaRPr>
          </a:p>
          <a:p>
            <a:pPr algn="ctr"/>
            <a:endParaRPr lang="en-US" b="1" dirty="0">
              <a:latin typeface="Arial" panose="020B0604020202020204" pitchFamily="34" charset="0"/>
              <a:cs typeface="Arial" panose="020B0604020202020204" pitchFamily="34" charset="0"/>
            </a:endParaRPr>
          </a:p>
          <a:p>
            <a:pPr algn="ctr"/>
            <a:r>
              <a:rPr lang="en-US" dirty="0">
                <a:latin typeface="Arial" panose="020B0604020202020204" pitchFamily="34" charset="0"/>
                <a:cs typeface="Arial" panose="020B0604020202020204" pitchFamily="34" charset="0"/>
              </a:rPr>
              <a:t>Specific, ongoing support</a:t>
            </a:r>
          </a:p>
          <a:p>
            <a:pPr algn="ctr"/>
            <a:r>
              <a:rPr lang="en-US" dirty="0">
                <a:latin typeface="Arial" panose="020B0604020202020204" pitchFamily="34" charset="0"/>
                <a:cs typeface="Arial" panose="020B0604020202020204" pitchFamily="34" charset="0"/>
              </a:rPr>
              <a:t>(detail on next slide)</a:t>
            </a:r>
          </a:p>
          <a:p>
            <a:pPr algn="ctr"/>
            <a:endParaRPr lang="en-US" dirty="0"/>
          </a:p>
        </p:txBody>
      </p:sp>
      <p:sp>
        <p:nvSpPr>
          <p:cNvPr id="3" name="Rounded Rectangle 2">
            <a:extLst>
              <a:ext uri="{FF2B5EF4-FFF2-40B4-BE49-F238E27FC236}">
                <a16:creationId xmlns:a16="http://schemas.microsoft.com/office/drawing/2014/main" id="{7B8BE73D-1FDB-FCB3-E7F5-C9A7D1679760}"/>
              </a:ext>
            </a:extLst>
          </p:cNvPr>
          <p:cNvSpPr/>
          <p:nvPr/>
        </p:nvSpPr>
        <p:spPr>
          <a:xfrm>
            <a:off x="3382833" y="1299135"/>
            <a:ext cx="3007360" cy="4841891"/>
          </a:xfrm>
          <a:prstGeom prst="round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Wishlist items</a:t>
            </a:r>
          </a:p>
          <a:p>
            <a:pPr algn="ctr"/>
            <a:endParaRPr lang="en-US" b="1" dirty="0">
              <a:latin typeface="Arial" panose="020B0604020202020204" pitchFamily="34" charset="0"/>
              <a:cs typeface="Arial" panose="020B0604020202020204" pitchFamily="34" charset="0"/>
            </a:endParaRPr>
          </a:p>
          <a:p>
            <a:pPr algn="ctr"/>
            <a:endParaRPr lang="en-US" b="1" dirty="0">
              <a:latin typeface="Arial" panose="020B0604020202020204" pitchFamily="34" charset="0"/>
              <a:cs typeface="Arial" panose="020B0604020202020204" pitchFamily="34" charset="0"/>
            </a:endParaRPr>
          </a:p>
          <a:p>
            <a:pPr algn="ctr"/>
            <a:r>
              <a:rPr lang="en-US" dirty="0" err="1">
                <a:latin typeface="Arial" panose="020B0604020202020204" pitchFamily="34" charset="0"/>
                <a:cs typeface="Arial" panose="020B0604020202020204" pitchFamily="34" charset="0"/>
              </a:rPr>
              <a:t>Adhoc</a:t>
            </a:r>
            <a:r>
              <a:rPr lang="en-US" dirty="0">
                <a:latin typeface="Arial" panose="020B0604020202020204" pitchFamily="34" charset="0"/>
                <a:cs typeface="Arial" panose="020B0604020202020204" pitchFamily="34" charset="0"/>
              </a:rPr>
              <a:t> in nature</a:t>
            </a:r>
          </a:p>
          <a:p>
            <a:pPr algn="ctr"/>
            <a:endParaRPr lang="en-US" dirty="0">
              <a:latin typeface="Arial" panose="020B0604020202020204" pitchFamily="34" charset="0"/>
              <a:cs typeface="Arial" panose="020B0604020202020204" pitchFamily="34" charset="0"/>
            </a:endParaRPr>
          </a:p>
          <a:p>
            <a:pPr algn="ctr"/>
            <a:r>
              <a:rPr lang="en-US" dirty="0">
                <a:latin typeface="Arial" panose="020B0604020202020204" pitchFamily="34" charset="0"/>
                <a:cs typeface="Arial" panose="020B0604020202020204" pitchFamily="34" charset="0"/>
              </a:rPr>
              <a:t>Time</a:t>
            </a:r>
          </a:p>
          <a:p>
            <a:pPr algn="ctr"/>
            <a:r>
              <a:rPr lang="en-US" dirty="0">
                <a:latin typeface="Arial" panose="020B0604020202020204" pitchFamily="34" charset="0"/>
                <a:cs typeface="Arial" panose="020B0604020202020204" pitchFamily="34" charset="0"/>
              </a:rPr>
              <a:t>Resources</a:t>
            </a:r>
          </a:p>
          <a:p>
            <a:pPr algn="ctr"/>
            <a:r>
              <a:rPr lang="en-US" dirty="0">
                <a:latin typeface="Arial" panose="020B0604020202020204" pitchFamily="34" charset="0"/>
                <a:cs typeface="Arial" panose="020B0604020202020204" pitchFamily="34" charset="0"/>
              </a:rPr>
              <a:t>Funds</a:t>
            </a:r>
          </a:p>
        </p:txBody>
      </p:sp>
      <p:sp>
        <p:nvSpPr>
          <p:cNvPr id="9" name="Rounded Rectangle 8">
            <a:extLst>
              <a:ext uri="{FF2B5EF4-FFF2-40B4-BE49-F238E27FC236}">
                <a16:creationId xmlns:a16="http://schemas.microsoft.com/office/drawing/2014/main" id="{C41EFD6F-819F-3885-91C7-F3C03F1AD4A9}"/>
              </a:ext>
            </a:extLst>
          </p:cNvPr>
          <p:cNvSpPr/>
          <p:nvPr/>
        </p:nvSpPr>
        <p:spPr>
          <a:xfrm>
            <a:off x="6583233" y="1299135"/>
            <a:ext cx="3007360" cy="4841891"/>
          </a:xfrm>
          <a:prstGeom prst="round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Partner with </a:t>
            </a:r>
          </a:p>
          <a:p>
            <a:pPr algn="ctr"/>
            <a:r>
              <a:rPr lang="en-US" b="1" dirty="0">
                <a:latin typeface="Arial" panose="020B0604020202020204" pitchFamily="34" charset="0"/>
                <a:cs typeface="Arial" panose="020B0604020202020204" pitchFamily="34" charset="0"/>
              </a:rPr>
              <a:t>YOSA </a:t>
            </a:r>
          </a:p>
          <a:p>
            <a:pPr algn="ctr"/>
            <a:r>
              <a:rPr lang="en-US" b="1" dirty="0">
                <a:latin typeface="Arial" panose="020B0604020202020204" pitchFamily="34" charset="0"/>
                <a:cs typeface="Arial" panose="020B0604020202020204" pitchFamily="34" charset="0"/>
              </a:rPr>
              <a:t>&amp; </a:t>
            </a:r>
          </a:p>
          <a:p>
            <a:pPr algn="ctr"/>
            <a:r>
              <a:rPr lang="en-US" b="1" dirty="0">
                <a:latin typeface="Arial" panose="020B0604020202020204" pitchFamily="34" charset="0"/>
                <a:cs typeface="Arial" panose="020B0604020202020204" pitchFamily="34" charset="0"/>
              </a:rPr>
              <a:t>a YOSA school</a:t>
            </a:r>
          </a:p>
          <a:p>
            <a:pPr algn="ctr"/>
            <a:endParaRPr lang="en-US" b="1" dirty="0">
              <a:latin typeface="Arial" panose="020B0604020202020204" pitchFamily="34" charset="0"/>
              <a:cs typeface="Arial" panose="020B0604020202020204" pitchFamily="34" charset="0"/>
            </a:endParaRPr>
          </a:p>
          <a:p>
            <a:pPr algn="ctr"/>
            <a:endParaRPr lang="en-US" b="1" dirty="0">
              <a:latin typeface="Arial" panose="020B0604020202020204" pitchFamily="34" charset="0"/>
              <a:cs typeface="Arial" panose="020B0604020202020204" pitchFamily="34" charset="0"/>
            </a:endParaRPr>
          </a:p>
          <a:p>
            <a:pPr algn="ctr"/>
            <a:r>
              <a:rPr lang="en-US" dirty="0">
                <a:latin typeface="Arial" panose="020B0604020202020204" pitchFamily="34" charset="0"/>
                <a:cs typeface="Arial" panose="020B0604020202020204" pitchFamily="34" charset="0"/>
              </a:rPr>
              <a:t>Bespoke engagement, depending on needs &amp; objectives</a:t>
            </a:r>
          </a:p>
          <a:p>
            <a:pPr algn="ctr"/>
            <a:endParaRPr lang="en-US" dirty="0"/>
          </a:p>
        </p:txBody>
      </p:sp>
    </p:spTree>
    <p:extLst>
      <p:ext uri="{BB962C8B-B14F-4D97-AF65-F5344CB8AC3E}">
        <p14:creationId xmlns:p14="http://schemas.microsoft.com/office/powerpoint/2010/main" val="6608796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F29DF-5C28-A667-CCC7-7E9C6F63A998}"/>
            </a:ext>
          </a:extLst>
        </p:cNvPr>
        <p:cNvGrpSpPr/>
        <p:nvPr/>
      </p:nvGrpSpPr>
      <p:grpSpPr>
        <a:xfrm>
          <a:off x="0" y="0"/>
          <a:ext cx="0" cy="0"/>
          <a:chOff x="0" y="0"/>
          <a:chExt cx="0" cy="0"/>
        </a:xfrm>
      </p:grpSpPr>
      <p:sp>
        <p:nvSpPr>
          <p:cNvPr id="12" name="Rounded Rectangle 11">
            <a:extLst>
              <a:ext uri="{FF2B5EF4-FFF2-40B4-BE49-F238E27FC236}">
                <a16:creationId xmlns:a16="http://schemas.microsoft.com/office/drawing/2014/main" id="{03DA3ADA-00F3-DDE1-5CE7-4B05B9A3B1CD}"/>
              </a:ext>
            </a:extLst>
          </p:cNvPr>
          <p:cNvSpPr/>
          <p:nvPr/>
        </p:nvSpPr>
        <p:spPr>
          <a:xfrm>
            <a:off x="197423" y="2589672"/>
            <a:ext cx="2265684" cy="1196994"/>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483981B0-C499-1233-02F4-6E364442F3F9}"/>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677FB1AC-711E-72EA-5665-2ED02018875A}"/>
                </a:ext>
              </a:extLst>
            </p:cNvPr>
            <p:cNvPicPr>
              <a:picLocks noChangeAspect="1"/>
            </p:cNvPicPr>
            <p:nvPr/>
          </p:nvPicPr>
          <p:blipFill>
            <a:blip r:embed="rId3"/>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D34C8B92-BA99-9C9A-C88B-36F87303513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345356" y="5239299"/>
              <a:ext cx="1349237" cy="1072831"/>
            </a:xfrm>
            <a:prstGeom prst="rect">
              <a:avLst/>
            </a:prstGeom>
          </p:spPr>
        </p:pic>
      </p:grpSp>
      <p:sp>
        <p:nvSpPr>
          <p:cNvPr id="14" name="Rounded Rectangle 13">
            <a:extLst>
              <a:ext uri="{FF2B5EF4-FFF2-40B4-BE49-F238E27FC236}">
                <a16:creationId xmlns:a16="http://schemas.microsoft.com/office/drawing/2014/main" id="{D4D16B36-EA5C-9CE3-78EC-E89A17BE7C89}"/>
              </a:ext>
            </a:extLst>
          </p:cNvPr>
          <p:cNvSpPr/>
          <p:nvPr/>
        </p:nvSpPr>
        <p:spPr>
          <a:xfrm>
            <a:off x="208024" y="1041887"/>
            <a:ext cx="2265684" cy="1325564"/>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34560723-2E20-B3CE-6F66-18A86E94E14E}"/>
              </a:ext>
            </a:extLst>
          </p:cNvPr>
          <p:cNvSpPr txBox="1"/>
          <p:nvPr/>
        </p:nvSpPr>
        <p:spPr>
          <a:xfrm>
            <a:off x="293420" y="1104000"/>
            <a:ext cx="2069674" cy="1196994"/>
          </a:xfrm>
          <a:prstGeom prst="rect">
            <a:avLst/>
          </a:prstGeom>
          <a:noFill/>
        </p:spPr>
        <p:txBody>
          <a:bodyPr wrap="square" rtlCol="0" anchor="b">
            <a:spAutoFit/>
          </a:bodyPr>
          <a:lstStyle/>
          <a:p>
            <a:pPr algn="ctr">
              <a:lnSpc>
                <a:spcPts val="2160"/>
              </a:lnSpc>
            </a:pPr>
            <a:r>
              <a:rPr lang="en-US" sz="1600" b="1" spc="-15" dirty="0">
                <a:solidFill>
                  <a:srgbClr val="C33E1B"/>
                </a:solidFill>
                <a:latin typeface="Arial" panose="020B0604020202020204" pitchFamily="34" charset="0"/>
                <a:ea typeface="Source Sans Pro" panose="020B0503030403020204" pitchFamily="34" charset="0"/>
                <a:cs typeface="Arial" panose="020B0604020202020204" pitchFamily="34" charset="0"/>
              </a:rPr>
              <a:t>YOSA School sponsorship</a:t>
            </a:r>
          </a:p>
          <a:p>
            <a:pPr algn="ctr">
              <a:lnSpc>
                <a:spcPts val="2160"/>
              </a:lnSpc>
            </a:pPr>
            <a:r>
              <a:rPr lang="en-US" sz="1600" spc="-15" dirty="0">
                <a:latin typeface="Arial" panose="020B0604020202020204" pitchFamily="34" charset="0"/>
                <a:ea typeface="Source Sans Pro" panose="020B0503030403020204" pitchFamily="34" charset="0"/>
                <a:cs typeface="Arial" panose="020B0604020202020204" pitchFamily="34" charset="0"/>
              </a:rPr>
              <a:t>R18,000 pm; or </a:t>
            </a:r>
          </a:p>
          <a:p>
            <a:pPr algn="ctr">
              <a:lnSpc>
                <a:spcPts val="2160"/>
              </a:lnSpc>
            </a:pPr>
            <a:r>
              <a:rPr lang="en-US" sz="1600" spc="-15" dirty="0">
                <a:latin typeface="Arial" panose="020B0604020202020204" pitchFamily="34" charset="0"/>
                <a:ea typeface="Source Sans Pro" panose="020B0503030403020204" pitchFamily="34" charset="0"/>
                <a:cs typeface="Arial" panose="020B0604020202020204" pitchFamily="34" charset="0"/>
              </a:rPr>
              <a:t>R195,000 pa</a:t>
            </a:r>
          </a:p>
        </p:txBody>
      </p:sp>
      <p:sp>
        <p:nvSpPr>
          <p:cNvPr id="10" name="Title 1">
            <a:extLst>
              <a:ext uri="{FF2B5EF4-FFF2-40B4-BE49-F238E27FC236}">
                <a16:creationId xmlns:a16="http://schemas.microsoft.com/office/drawing/2014/main" id="{600AD465-0975-111B-FCFD-4528D6B8C279}"/>
              </a:ext>
            </a:extLst>
          </p:cNvPr>
          <p:cNvSpPr txBox="1">
            <a:spLocks/>
          </p:cNvSpPr>
          <p:nvPr/>
        </p:nvSpPr>
        <p:spPr>
          <a:xfrm>
            <a:off x="249811" y="4585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dirty="0">
                <a:latin typeface="Arial" panose="020B0604020202020204" pitchFamily="34" charset="0"/>
                <a:cs typeface="Arial" panose="020B0604020202020204" pitchFamily="34" charset="0"/>
              </a:rPr>
              <a:t>Offerings – funding needs</a:t>
            </a:r>
            <a:endParaRPr lang="en-ZA" i="1" dirty="0">
              <a:latin typeface="Arial" panose="020B0604020202020204" pitchFamily="34" charset="0"/>
              <a:cs typeface="Arial" panose="020B0604020202020204" pitchFamily="34" charset="0"/>
            </a:endParaRPr>
          </a:p>
        </p:txBody>
      </p:sp>
      <p:sp>
        <p:nvSpPr>
          <p:cNvPr id="2" name="Rounded Rectangle 1">
            <a:extLst>
              <a:ext uri="{FF2B5EF4-FFF2-40B4-BE49-F238E27FC236}">
                <a16:creationId xmlns:a16="http://schemas.microsoft.com/office/drawing/2014/main" id="{639FF815-85A1-89E0-A6BE-F662112CCBBB}"/>
              </a:ext>
            </a:extLst>
          </p:cNvPr>
          <p:cNvSpPr/>
          <p:nvPr/>
        </p:nvSpPr>
        <p:spPr>
          <a:xfrm>
            <a:off x="2698824" y="1104000"/>
            <a:ext cx="7191213" cy="113763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ZA" sz="1400" dirty="0">
                <a:solidFill>
                  <a:schemeClr val="tx1"/>
                </a:solidFill>
              </a:rPr>
              <a:t>Support per YOSA school - named school</a:t>
            </a:r>
          </a:p>
          <a:p>
            <a:pPr marL="285750" indent="-285750">
              <a:buFont typeface="Arial" panose="020B0604020202020204" pitchFamily="34" charset="0"/>
              <a:buChar char="•"/>
            </a:pPr>
            <a:r>
              <a:rPr lang="en-ZA" sz="1400" dirty="0">
                <a:solidFill>
                  <a:schemeClr val="tx1"/>
                </a:solidFill>
              </a:rPr>
              <a:t>Funding covers - YOSA programme oversight, social worker, student mentors</a:t>
            </a:r>
          </a:p>
          <a:p>
            <a:pPr marL="285750" indent="-285750">
              <a:buFont typeface="Arial" panose="020B0604020202020204" pitchFamily="34" charset="0"/>
              <a:buChar char="•"/>
            </a:pPr>
            <a:r>
              <a:rPr lang="en-ZA" sz="1400" dirty="0">
                <a:solidFill>
                  <a:schemeClr val="tx1"/>
                </a:solidFill>
              </a:rPr>
              <a:t>Additional interaction with school actively encouraged</a:t>
            </a:r>
          </a:p>
          <a:p>
            <a:pPr marL="285750" indent="-285750">
              <a:buFont typeface="Arial" panose="020B0604020202020204" pitchFamily="34" charset="0"/>
              <a:buChar char="•"/>
            </a:pPr>
            <a:r>
              <a:rPr lang="en-ZA" sz="1400" dirty="0">
                <a:solidFill>
                  <a:schemeClr val="tx1"/>
                </a:solidFill>
              </a:rPr>
              <a:t>Annual commitment - payable once off at beginning of the year, or monthly</a:t>
            </a:r>
          </a:p>
        </p:txBody>
      </p:sp>
      <p:sp>
        <p:nvSpPr>
          <p:cNvPr id="9" name="TextBox 8">
            <a:extLst>
              <a:ext uri="{FF2B5EF4-FFF2-40B4-BE49-F238E27FC236}">
                <a16:creationId xmlns:a16="http://schemas.microsoft.com/office/drawing/2014/main" id="{9CD40830-3968-1A39-8B65-3435FC57254D}"/>
              </a:ext>
            </a:extLst>
          </p:cNvPr>
          <p:cNvSpPr txBox="1"/>
          <p:nvPr/>
        </p:nvSpPr>
        <p:spPr>
          <a:xfrm>
            <a:off x="293420" y="2589672"/>
            <a:ext cx="2187450" cy="1196994"/>
          </a:xfrm>
          <a:prstGeom prst="rect">
            <a:avLst/>
          </a:prstGeom>
          <a:noFill/>
        </p:spPr>
        <p:txBody>
          <a:bodyPr wrap="square" rtlCol="0" anchor="b">
            <a:spAutoFit/>
          </a:bodyPr>
          <a:lstStyle/>
          <a:p>
            <a:pPr algn="ctr">
              <a:lnSpc>
                <a:spcPts val="2160"/>
              </a:lnSpc>
            </a:pPr>
            <a:r>
              <a:rPr lang="en-US" sz="1600" b="1" spc="-15" dirty="0">
                <a:solidFill>
                  <a:srgbClr val="C33E1B"/>
                </a:solidFill>
                <a:latin typeface="Arial" panose="020B0604020202020204" pitchFamily="34" charset="0"/>
                <a:ea typeface="Source Sans Pro" panose="020B0503030403020204" pitchFamily="34" charset="0"/>
                <a:cs typeface="Arial" panose="020B0604020202020204" pitchFamily="34" charset="0"/>
              </a:rPr>
              <a:t>YOSA Child sponsorship</a:t>
            </a:r>
          </a:p>
          <a:p>
            <a:pPr algn="ctr">
              <a:lnSpc>
                <a:spcPts val="2160"/>
              </a:lnSpc>
            </a:pPr>
            <a:r>
              <a:rPr lang="en-US" sz="1600" spc="-15" dirty="0">
                <a:latin typeface="Arial" panose="020B0604020202020204" pitchFamily="34" charset="0"/>
                <a:ea typeface="Source Sans Pro" panose="020B0503030403020204" pitchFamily="34" charset="0"/>
                <a:cs typeface="Arial" panose="020B0604020202020204" pitchFamily="34" charset="0"/>
              </a:rPr>
              <a:t>R375 per child pm; or </a:t>
            </a:r>
          </a:p>
          <a:p>
            <a:pPr algn="ctr">
              <a:lnSpc>
                <a:spcPts val="2160"/>
              </a:lnSpc>
            </a:pPr>
            <a:r>
              <a:rPr lang="en-US" sz="1600" spc="-15" dirty="0">
                <a:latin typeface="Arial" panose="020B0604020202020204" pitchFamily="34" charset="0"/>
                <a:ea typeface="Source Sans Pro" panose="020B0503030403020204" pitchFamily="34" charset="0"/>
                <a:cs typeface="Arial" panose="020B0604020202020204" pitchFamily="34" charset="0"/>
              </a:rPr>
              <a:t>R4,030 per child pa</a:t>
            </a:r>
          </a:p>
        </p:txBody>
      </p:sp>
      <p:sp>
        <p:nvSpPr>
          <p:cNvPr id="11" name="Rounded Rectangle 10">
            <a:extLst>
              <a:ext uri="{FF2B5EF4-FFF2-40B4-BE49-F238E27FC236}">
                <a16:creationId xmlns:a16="http://schemas.microsoft.com/office/drawing/2014/main" id="{B7AB6188-7CC2-F6D7-668F-B53796D1BA2B}"/>
              </a:ext>
            </a:extLst>
          </p:cNvPr>
          <p:cNvSpPr/>
          <p:nvPr/>
        </p:nvSpPr>
        <p:spPr>
          <a:xfrm>
            <a:off x="2698824" y="2495354"/>
            <a:ext cx="7191213" cy="147912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ZA" sz="1400" dirty="0">
                <a:solidFill>
                  <a:schemeClr val="tx1"/>
                </a:solidFill>
              </a:rPr>
              <a:t>Support per YOSA child - named or anonymous</a:t>
            </a:r>
          </a:p>
          <a:p>
            <a:pPr marL="285750" indent="-285750">
              <a:buFont typeface="Arial" panose="020B0604020202020204" pitchFamily="34" charset="0"/>
              <a:buChar char="•"/>
            </a:pPr>
            <a:r>
              <a:rPr lang="en-ZA" sz="1400" dirty="0">
                <a:solidFill>
                  <a:schemeClr val="tx1"/>
                </a:solidFill>
              </a:rPr>
              <a:t>Funding covers - YOSA programme after school / holiday care, access to YOSA facilities and programmes, additional family support, meals and refreshments while at YOSA</a:t>
            </a:r>
          </a:p>
          <a:p>
            <a:pPr marL="285750" indent="-285750">
              <a:buFont typeface="Arial" panose="020B0604020202020204" pitchFamily="34" charset="0"/>
              <a:buChar char="•"/>
            </a:pPr>
            <a:r>
              <a:rPr lang="en-ZA" sz="1400" dirty="0">
                <a:solidFill>
                  <a:schemeClr val="tx1"/>
                </a:solidFill>
              </a:rPr>
              <a:t>Additional interaction with YOSA actively encouraged</a:t>
            </a:r>
          </a:p>
          <a:p>
            <a:pPr marL="285750" indent="-285750">
              <a:buFont typeface="Arial" panose="020B0604020202020204" pitchFamily="34" charset="0"/>
              <a:buChar char="•"/>
            </a:pPr>
            <a:r>
              <a:rPr lang="en-ZA" sz="1400" dirty="0">
                <a:solidFill>
                  <a:schemeClr val="tx1"/>
                </a:solidFill>
              </a:rPr>
              <a:t>Annual commitment - payable once off at beginning of the year, or monthly</a:t>
            </a:r>
          </a:p>
        </p:txBody>
      </p:sp>
      <p:sp>
        <p:nvSpPr>
          <p:cNvPr id="16" name="Rounded Rectangle 15">
            <a:extLst>
              <a:ext uri="{FF2B5EF4-FFF2-40B4-BE49-F238E27FC236}">
                <a16:creationId xmlns:a16="http://schemas.microsoft.com/office/drawing/2014/main" id="{FC467A80-E412-B626-2E3A-13D0200F98A2}"/>
              </a:ext>
            </a:extLst>
          </p:cNvPr>
          <p:cNvSpPr/>
          <p:nvPr/>
        </p:nvSpPr>
        <p:spPr>
          <a:xfrm>
            <a:off x="182433" y="4093788"/>
            <a:ext cx="2265684" cy="1284406"/>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D30165B7-0A6B-00CE-C6D6-7E43F729CBD9}"/>
              </a:ext>
            </a:extLst>
          </p:cNvPr>
          <p:cNvSpPr txBox="1"/>
          <p:nvPr/>
        </p:nvSpPr>
        <p:spPr>
          <a:xfrm>
            <a:off x="211052" y="4110002"/>
            <a:ext cx="2172459" cy="1196994"/>
          </a:xfrm>
          <a:prstGeom prst="rect">
            <a:avLst/>
          </a:prstGeom>
          <a:noFill/>
        </p:spPr>
        <p:txBody>
          <a:bodyPr wrap="square" rtlCol="0" anchor="b">
            <a:spAutoFit/>
          </a:bodyPr>
          <a:lstStyle/>
          <a:p>
            <a:pPr algn="ctr">
              <a:lnSpc>
                <a:spcPts val="2160"/>
              </a:lnSpc>
            </a:pPr>
            <a:r>
              <a:rPr lang="en-US" sz="1600" b="1" spc="-15" dirty="0">
                <a:solidFill>
                  <a:srgbClr val="C33E1B"/>
                </a:solidFill>
                <a:latin typeface="Arial" panose="020B0604020202020204" pitchFamily="34" charset="0"/>
                <a:ea typeface="Source Sans Pro" panose="020B0503030403020204" pitchFamily="34" charset="0"/>
                <a:cs typeface="Arial" panose="020B0604020202020204" pitchFamily="34" charset="0"/>
              </a:rPr>
              <a:t>YOSA Community support</a:t>
            </a:r>
            <a:endParaRPr lang="en-US" sz="1200" b="1" spc="-15" dirty="0">
              <a:solidFill>
                <a:srgbClr val="C33E1B"/>
              </a:solidFill>
              <a:latin typeface="Arial" panose="020B0604020202020204" pitchFamily="34" charset="0"/>
              <a:ea typeface="Source Sans Pro" panose="020B0503030403020204" pitchFamily="34" charset="0"/>
              <a:cs typeface="Arial" panose="020B0604020202020204" pitchFamily="34" charset="0"/>
            </a:endParaRPr>
          </a:p>
          <a:p>
            <a:pPr algn="ctr">
              <a:lnSpc>
                <a:spcPts val="2160"/>
              </a:lnSpc>
            </a:pPr>
            <a:r>
              <a:rPr lang="en-US" sz="1600" spc="-15" dirty="0">
                <a:latin typeface="Arial" panose="020B0604020202020204" pitchFamily="34" charset="0"/>
                <a:ea typeface="Source Sans Pro" panose="020B0503030403020204" pitchFamily="34" charset="0"/>
                <a:cs typeface="Arial" panose="020B0604020202020204" pitchFamily="34" charset="0"/>
              </a:rPr>
              <a:t>Annual cost per family</a:t>
            </a:r>
          </a:p>
          <a:p>
            <a:pPr algn="ctr">
              <a:lnSpc>
                <a:spcPts val="2160"/>
              </a:lnSpc>
            </a:pPr>
            <a:r>
              <a:rPr lang="en-US" sz="1600" spc="-15" dirty="0">
                <a:latin typeface="Arial" panose="020B0604020202020204" pitchFamily="34" charset="0"/>
                <a:ea typeface="Source Sans Pro" panose="020B0503030403020204" pitchFamily="34" charset="0"/>
                <a:cs typeface="Arial" panose="020B0604020202020204" pitchFamily="34" charset="0"/>
              </a:rPr>
              <a:t>R10,200</a:t>
            </a:r>
          </a:p>
        </p:txBody>
      </p:sp>
      <p:sp>
        <p:nvSpPr>
          <p:cNvPr id="23" name="Rounded Rectangle 22">
            <a:extLst>
              <a:ext uri="{FF2B5EF4-FFF2-40B4-BE49-F238E27FC236}">
                <a16:creationId xmlns:a16="http://schemas.microsoft.com/office/drawing/2014/main" id="{0A8E118B-6251-4F52-848D-AE9FAE1E95AB}"/>
              </a:ext>
            </a:extLst>
          </p:cNvPr>
          <p:cNvSpPr/>
          <p:nvPr/>
        </p:nvSpPr>
        <p:spPr>
          <a:xfrm>
            <a:off x="2698824" y="4145279"/>
            <a:ext cx="7191213" cy="1137631"/>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ZA" sz="1400" dirty="0">
                <a:solidFill>
                  <a:schemeClr val="tx1"/>
                </a:solidFill>
              </a:rPr>
              <a:t>Support per family – named or anonymous</a:t>
            </a:r>
          </a:p>
          <a:p>
            <a:pPr marL="285750" indent="-285750">
              <a:buFont typeface="Arial" panose="020B0604020202020204" pitchFamily="34" charset="0"/>
              <a:buChar char="•"/>
            </a:pPr>
            <a:r>
              <a:rPr lang="en-ZA" sz="1400" dirty="0">
                <a:solidFill>
                  <a:schemeClr val="tx1"/>
                </a:solidFill>
              </a:rPr>
              <a:t>6 hampers per family, per year</a:t>
            </a:r>
          </a:p>
          <a:p>
            <a:pPr marL="285750" indent="-285750">
              <a:buFont typeface="Arial" panose="020B0604020202020204" pitchFamily="34" charset="0"/>
              <a:buChar char="•"/>
            </a:pPr>
            <a:r>
              <a:rPr lang="en-ZA" sz="1400" dirty="0">
                <a:solidFill>
                  <a:schemeClr val="tx1"/>
                </a:solidFill>
              </a:rPr>
              <a:t>Contents dependant on family’s needs</a:t>
            </a:r>
          </a:p>
          <a:p>
            <a:pPr marL="285750" indent="-285750">
              <a:buFont typeface="Arial" panose="020B0604020202020204" pitchFamily="34" charset="0"/>
              <a:buChar char="•"/>
            </a:pPr>
            <a:r>
              <a:rPr lang="en-ZA" sz="1400" dirty="0">
                <a:solidFill>
                  <a:schemeClr val="tx1"/>
                </a:solidFill>
              </a:rPr>
              <a:t>Annual cost per family – payable once off at beginning of the year</a:t>
            </a:r>
            <a:endParaRPr lang="en-US" sz="1400" dirty="0">
              <a:solidFill>
                <a:schemeClr val="tx1"/>
              </a:solidFill>
            </a:endParaRPr>
          </a:p>
        </p:txBody>
      </p:sp>
      <p:sp>
        <p:nvSpPr>
          <p:cNvPr id="25" name="Rounded Rectangle 24">
            <a:extLst>
              <a:ext uri="{FF2B5EF4-FFF2-40B4-BE49-F238E27FC236}">
                <a16:creationId xmlns:a16="http://schemas.microsoft.com/office/drawing/2014/main" id="{B90D8652-B7ED-7B18-7488-B637E89D96C5}"/>
              </a:ext>
            </a:extLst>
          </p:cNvPr>
          <p:cNvSpPr/>
          <p:nvPr/>
        </p:nvSpPr>
        <p:spPr>
          <a:xfrm>
            <a:off x="182433" y="5527743"/>
            <a:ext cx="2265684" cy="1284406"/>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18435EBE-4888-5C7B-056F-6156A2D1BDF6}"/>
              </a:ext>
            </a:extLst>
          </p:cNvPr>
          <p:cNvSpPr txBox="1"/>
          <p:nvPr/>
        </p:nvSpPr>
        <p:spPr>
          <a:xfrm>
            <a:off x="211052" y="5487616"/>
            <a:ext cx="2172459" cy="1196994"/>
          </a:xfrm>
          <a:prstGeom prst="rect">
            <a:avLst/>
          </a:prstGeom>
          <a:noFill/>
        </p:spPr>
        <p:txBody>
          <a:bodyPr wrap="square" rtlCol="0" anchor="b">
            <a:spAutoFit/>
          </a:bodyPr>
          <a:lstStyle/>
          <a:p>
            <a:pPr algn="ctr">
              <a:lnSpc>
                <a:spcPts val="2160"/>
              </a:lnSpc>
            </a:pPr>
            <a:r>
              <a:rPr lang="en-US" sz="1600" b="1" spc="-15" dirty="0">
                <a:solidFill>
                  <a:srgbClr val="C33E1B"/>
                </a:solidFill>
                <a:latin typeface="Arial" panose="020B0604020202020204" pitchFamily="34" charset="0"/>
                <a:ea typeface="Source Sans Pro" panose="020B0503030403020204" pitchFamily="34" charset="0"/>
                <a:cs typeface="Arial" panose="020B0604020202020204" pitchFamily="34" charset="0"/>
              </a:rPr>
              <a:t>YOSA Digital labs</a:t>
            </a:r>
            <a:endParaRPr lang="en-US" sz="1200" b="1" spc="-15" dirty="0">
              <a:solidFill>
                <a:srgbClr val="C33E1B"/>
              </a:solidFill>
              <a:latin typeface="Arial" panose="020B0604020202020204" pitchFamily="34" charset="0"/>
              <a:ea typeface="Source Sans Pro" panose="020B0503030403020204" pitchFamily="34" charset="0"/>
              <a:cs typeface="Arial" panose="020B0604020202020204" pitchFamily="34" charset="0"/>
            </a:endParaRPr>
          </a:p>
          <a:p>
            <a:pPr algn="ctr">
              <a:lnSpc>
                <a:spcPts val="2160"/>
              </a:lnSpc>
            </a:pPr>
            <a:r>
              <a:rPr lang="en-US" sz="1600" spc="-15" dirty="0">
                <a:latin typeface="Arial" panose="020B0604020202020204" pitchFamily="34" charset="0"/>
                <a:ea typeface="Source Sans Pro" panose="020B0503030403020204" pitchFamily="34" charset="0"/>
                <a:cs typeface="Arial" panose="020B0604020202020204" pitchFamily="34" charset="0"/>
              </a:rPr>
              <a:t>R32,644pm; or </a:t>
            </a:r>
          </a:p>
          <a:p>
            <a:pPr algn="ctr">
              <a:lnSpc>
                <a:spcPts val="2160"/>
              </a:lnSpc>
            </a:pPr>
            <a:r>
              <a:rPr lang="en-US" sz="1600" spc="-15" dirty="0">
                <a:latin typeface="Arial" panose="020B0604020202020204" pitchFamily="34" charset="0"/>
                <a:ea typeface="Source Sans Pro" panose="020B0503030403020204" pitchFamily="34" charset="0"/>
                <a:cs typeface="Arial" panose="020B0604020202020204" pitchFamily="34" charset="0"/>
              </a:rPr>
              <a:t>R356,120 pa</a:t>
            </a:r>
          </a:p>
          <a:p>
            <a:pPr algn="ctr">
              <a:lnSpc>
                <a:spcPts val="2160"/>
              </a:lnSpc>
            </a:pPr>
            <a:r>
              <a:rPr lang="en-US" sz="1600" i="1" spc="-15" dirty="0">
                <a:latin typeface="Arial" panose="020B0604020202020204" pitchFamily="34" charset="0"/>
                <a:ea typeface="Source Sans Pro" panose="020B0503030403020204" pitchFamily="34" charset="0"/>
                <a:cs typeface="Arial" panose="020B0604020202020204" pitchFamily="34" charset="0"/>
              </a:rPr>
              <a:t>Excl cost of lab set up</a:t>
            </a:r>
          </a:p>
        </p:txBody>
      </p:sp>
      <p:sp>
        <p:nvSpPr>
          <p:cNvPr id="27" name="Rounded Rectangle 26">
            <a:extLst>
              <a:ext uri="{FF2B5EF4-FFF2-40B4-BE49-F238E27FC236}">
                <a16:creationId xmlns:a16="http://schemas.microsoft.com/office/drawing/2014/main" id="{B3F111EE-8E63-E074-DEFE-93744F1C3B33}"/>
              </a:ext>
            </a:extLst>
          </p:cNvPr>
          <p:cNvSpPr/>
          <p:nvPr/>
        </p:nvSpPr>
        <p:spPr>
          <a:xfrm>
            <a:off x="2698824" y="5487616"/>
            <a:ext cx="7191213" cy="130967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ZA" sz="1400" dirty="0">
                <a:solidFill>
                  <a:schemeClr val="tx1"/>
                </a:solidFill>
              </a:rPr>
              <a:t>Support per digital lab at YOSA school - named school</a:t>
            </a:r>
          </a:p>
          <a:p>
            <a:pPr marL="285750" indent="-285750">
              <a:buFont typeface="Arial" panose="020B0604020202020204" pitchFamily="34" charset="0"/>
              <a:buChar char="•"/>
            </a:pPr>
            <a:r>
              <a:rPr lang="en-ZA" sz="1400" dirty="0">
                <a:solidFill>
                  <a:schemeClr val="tx1"/>
                </a:solidFill>
              </a:rPr>
              <a:t>Additional interaction with school actively encouraged</a:t>
            </a:r>
          </a:p>
          <a:p>
            <a:pPr marL="285750" indent="-285750">
              <a:buFont typeface="Arial" panose="020B0604020202020204" pitchFamily="34" charset="0"/>
              <a:buChar char="•"/>
            </a:pPr>
            <a:r>
              <a:rPr lang="en-ZA" sz="1400" dirty="0">
                <a:solidFill>
                  <a:schemeClr val="tx1"/>
                </a:solidFill>
              </a:rPr>
              <a:t>Annual commitment - payable once off at beginning of the year, or monthly </a:t>
            </a:r>
          </a:p>
          <a:p>
            <a:pPr marL="285750" indent="-285750">
              <a:buFont typeface="Arial" panose="020B0604020202020204" pitchFamily="34" charset="0"/>
              <a:buChar char="•"/>
            </a:pPr>
            <a:r>
              <a:rPr lang="en-ZA" sz="1400" dirty="0">
                <a:solidFill>
                  <a:schemeClr val="tx1"/>
                </a:solidFill>
              </a:rPr>
              <a:t>Funding covers - YOSA programme oversight, </a:t>
            </a:r>
            <a:r>
              <a:rPr lang="en-ZA" sz="1400" dirty="0" err="1">
                <a:solidFill>
                  <a:schemeClr val="tx1"/>
                </a:solidFill>
              </a:rPr>
              <a:t>Edutech</a:t>
            </a:r>
            <a:r>
              <a:rPr lang="en-ZA" sz="1400" dirty="0">
                <a:solidFill>
                  <a:schemeClr val="tx1"/>
                </a:solidFill>
              </a:rPr>
              <a:t> provider digital programme, lab assistant </a:t>
            </a:r>
          </a:p>
        </p:txBody>
      </p:sp>
    </p:spTree>
    <p:extLst>
      <p:ext uri="{BB962C8B-B14F-4D97-AF65-F5344CB8AC3E}">
        <p14:creationId xmlns:p14="http://schemas.microsoft.com/office/powerpoint/2010/main" val="919755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58E13A-74BA-F197-CCFE-1CDC28CFF065}"/>
              </a:ext>
            </a:extLst>
          </p:cNvPr>
          <p:cNvSpPr>
            <a:spLocks noGrp="1"/>
          </p:cNvSpPr>
          <p:nvPr>
            <p:ph idx="1"/>
          </p:nvPr>
        </p:nvSpPr>
        <p:spPr>
          <a:xfrm>
            <a:off x="380094" y="998378"/>
            <a:ext cx="6249306" cy="4842352"/>
          </a:xfrm>
        </p:spPr>
        <p:txBody>
          <a:bodyPr>
            <a:normAutofit fontScale="85000" lnSpcReduction="20000"/>
          </a:bodyPr>
          <a:lstStyle/>
          <a:p>
            <a:pPr marL="0" indent="0" algn="l">
              <a:buNone/>
            </a:pPr>
            <a:r>
              <a:rPr lang="en-US" sz="2400" b="1" dirty="0">
                <a:solidFill>
                  <a:schemeClr val="accent2">
                    <a:lumMod val="75000"/>
                  </a:schemeClr>
                </a:solidFill>
                <a:latin typeface="Arial" panose="020B0604020202020204" pitchFamily="34" charset="0"/>
                <a:cs typeface="Arial" panose="020B0604020202020204" pitchFamily="34" charset="0"/>
              </a:rPr>
              <a:t>For more information:</a:t>
            </a:r>
          </a:p>
          <a:p>
            <a:pPr marL="0" indent="0" algn="l">
              <a:buNone/>
            </a:pPr>
            <a:endParaRPr lang="en-US" sz="1600" b="1" dirty="0">
              <a:latin typeface="Arial" panose="020B0604020202020204" pitchFamily="34" charset="0"/>
              <a:cs typeface="Arial" panose="020B0604020202020204" pitchFamily="34" charset="0"/>
            </a:endParaRPr>
          </a:p>
          <a:p>
            <a:pPr marL="0" indent="0">
              <a:buNone/>
            </a:pPr>
            <a:r>
              <a:rPr lang="en-US" sz="18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752 </a:t>
            </a:r>
            <a:r>
              <a:rPr lang="en-US" sz="1800" dirty="0" err="1">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Metlatoe</a:t>
            </a:r>
            <a:r>
              <a:rPr lang="en-US" sz="18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 Street</a:t>
            </a:r>
            <a:endParaRPr lang="en-ZA" sz="1800" dirty="0">
              <a:solidFill>
                <a:schemeClr val="tx1">
                  <a:lumMod val="95000"/>
                  <a:lumOff val="5000"/>
                </a:schemeClr>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800" dirty="0" err="1">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Molapo</a:t>
            </a:r>
            <a:r>
              <a:rPr lang="en-US" sz="18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buNone/>
            </a:pPr>
            <a:r>
              <a:rPr lang="en-US" sz="18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Soweto, </a:t>
            </a:r>
          </a:p>
          <a:p>
            <a:pPr marL="0" indent="0">
              <a:buNone/>
            </a:pPr>
            <a:r>
              <a:rPr lang="en-US" sz="18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1818</a:t>
            </a:r>
            <a:endParaRPr lang="en-ZA" sz="1800" dirty="0">
              <a:solidFill>
                <a:schemeClr val="tx1">
                  <a:lumMod val="95000"/>
                  <a:lumOff val="5000"/>
                </a:schemeClr>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8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South Africa</a:t>
            </a:r>
          </a:p>
          <a:p>
            <a:pPr marL="0" indent="0">
              <a:buNone/>
            </a:pPr>
            <a:endParaRPr lang="en-ZA" sz="1800" dirty="0">
              <a:solidFill>
                <a:schemeClr val="tx1">
                  <a:lumMod val="95000"/>
                  <a:lumOff val="5000"/>
                </a:schemeClr>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8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+27 63 071 2093 – Astonishment </a:t>
            </a:r>
            <a:r>
              <a:rPr lang="en-US" sz="1800" dirty="0" err="1">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Mapurisa</a:t>
            </a:r>
            <a:endParaRPr lang="en-ZA" sz="1800" dirty="0">
              <a:solidFill>
                <a:schemeClr val="tx1">
                  <a:lumMod val="95000"/>
                  <a:lumOff val="5000"/>
                </a:schemeClr>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8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+27 76 118 6382</a:t>
            </a:r>
          </a:p>
          <a:p>
            <a:pPr marL="0" indent="0">
              <a:buNone/>
            </a:pPr>
            <a:endParaRPr lang="en-ZA" sz="1800" dirty="0">
              <a:solidFill>
                <a:schemeClr val="tx1">
                  <a:lumMod val="95000"/>
                  <a:lumOff val="5000"/>
                </a:schemeClr>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800" b="1" u="sng"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hlinkClick r:id="rId2">
                  <a:extLst>
                    <a:ext uri="{A12FA001-AC4F-418D-AE19-62706E023703}">
                      <ahyp:hlinkClr xmlns:ahyp="http://schemas.microsoft.com/office/drawing/2018/hyperlinkcolor" val="tx"/>
                    </a:ext>
                  </a:extLst>
                </a:hlinkClick>
              </a:rPr>
              <a:t>info@youthopportunitiessa.org</a:t>
            </a:r>
            <a:endParaRPr lang="en-ZA" sz="1800" dirty="0">
              <a:solidFill>
                <a:schemeClr val="tx1">
                  <a:lumMod val="95000"/>
                  <a:lumOff val="5000"/>
                </a:schemeClr>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800" b="1" u="sng"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www.youthopportunitiessouthafrica.org</a:t>
            </a:r>
            <a:endParaRPr lang="en-US" sz="1800" b="1" u="sng"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en-US" sz="1800" b="1" u="sng" dirty="0">
              <a:solidFill>
                <a:schemeClr val="tx1">
                  <a:lumMod val="95000"/>
                  <a:lumOff val="5000"/>
                </a:schemeClr>
              </a:solidFill>
              <a:latin typeface="Arial" panose="020B0604020202020204" pitchFamily="34" charset="0"/>
              <a:cs typeface="Arial" panose="020B0604020202020204" pitchFamily="34" charset="0"/>
            </a:endParaRPr>
          </a:p>
          <a:p>
            <a:pPr marL="0" indent="0">
              <a:buNone/>
            </a:pPr>
            <a:r>
              <a:rPr lang="en-US" sz="15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Reg. 2016/022961/08</a:t>
            </a:r>
            <a:endParaRPr lang="en-ZA" sz="1500" dirty="0">
              <a:solidFill>
                <a:schemeClr val="tx1">
                  <a:lumMod val="95000"/>
                  <a:lumOff val="5000"/>
                </a:schemeClr>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500" dirty="0">
                <a:solidFill>
                  <a:schemeClr val="tx1">
                    <a:lumMod val="95000"/>
                    <a:lumOff val="5000"/>
                  </a:schemeClr>
                </a:solidFill>
                <a:effectLst/>
                <a:latin typeface="Arial" panose="020B0604020202020204" pitchFamily="34" charset="0"/>
                <a:ea typeface="Times New Roman" panose="02020603050405020304" pitchFamily="18" charset="0"/>
                <a:cs typeface="Arial" panose="020B0604020202020204" pitchFamily="34" charset="0"/>
              </a:rPr>
              <a:t>PBO:  930067049</a:t>
            </a:r>
            <a:endParaRPr lang="en-ZA" sz="1500" dirty="0">
              <a:solidFill>
                <a:schemeClr val="tx1">
                  <a:lumMod val="95000"/>
                  <a:lumOff val="5000"/>
                </a:schemeClr>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1800" dirty="0">
              <a:solidFill>
                <a:schemeClr val="tx1">
                  <a:lumMod val="95000"/>
                  <a:lumOff val="5000"/>
                </a:schemeClr>
              </a:solidFill>
              <a:latin typeface="Arial" panose="020B0604020202020204" pitchFamily="34" charset="0"/>
              <a:cs typeface="Arial" panose="020B0604020202020204" pitchFamily="34" charset="0"/>
            </a:endParaRPr>
          </a:p>
          <a:p>
            <a:pPr marL="0" indent="0" algn="l">
              <a:buNone/>
            </a:pPr>
            <a:endParaRPr lang="en-US" sz="1800" dirty="0">
              <a:solidFill>
                <a:schemeClr val="tx1">
                  <a:lumMod val="95000"/>
                  <a:lumOff val="5000"/>
                </a:schemeClr>
              </a:solidFill>
              <a:latin typeface="Arial" panose="020B0604020202020204" pitchFamily="34" charset="0"/>
              <a:cs typeface="Arial" panose="020B0604020202020204" pitchFamily="34" charset="0"/>
            </a:endParaRPr>
          </a:p>
          <a:p>
            <a:pPr marL="0" indent="0" algn="l">
              <a:buNone/>
            </a:pPr>
            <a:endParaRPr lang="en-US" sz="1800"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37758FB1-6E67-3504-E7B1-17F7E04E82D5}"/>
              </a:ext>
            </a:extLst>
          </p:cNvPr>
          <p:cNvGrpSpPr/>
          <p:nvPr/>
        </p:nvGrpSpPr>
        <p:grpSpPr>
          <a:xfrm>
            <a:off x="5460924" y="10"/>
            <a:ext cx="6878775" cy="6857990"/>
            <a:chOff x="5311702" y="10"/>
            <a:chExt cx="6878775" cy="6857990"/>
          </a:xfrm>
        </p:grpSpPr>
        <p:pic>
          <p:nvPicPr>
            <p:cNvPr id="5" name="Picture 4">
              <a:extLst>
                <a:ext uri="{FF2B5EF4-FFF2-40B4-BE49-F238E27FC236}">
                  <a16:creationId xmlns:a16="http://schemas.microsoft.com/office/drawing/2014/main" id="{1EF9C37F-895E-08A4-5A49-ABAE8AFFF49D}"/>
                </a:ext>
              </a:extLst>
            </p:cNvPr>
            <p:cNvPicPr>
              <a:picLocks noChangeAspect="1"/>
            </p:cNvPicPr>
            <p:nvPr/>
          </p:nvPicPr>
          <p:blipFill rotWithShape="1">
            <a:blip r:embed="rId4"/>
            <a:srcRect l="987" r="6425"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6" name="Picture 5">
              <a:extLst>
                <a:ext uri="{FF2B5EF4-FFF2-40B4-BE49-F238E27FC236}">
                  <a16:creationId xmlns:a16="http://schemas.microsoft.com/office/drawing/2014/main" id="{3EF463B7-E4A0-D1BC-7A04-8CB1C22E6BE5}"/>
                </a:ext>
              </a:extLst>
            </p:cNvPr>
            <p:cNvPicPr>
              <a:picLocks noChangeAspect="1"/>
            </p:cNvPicPr>
            <p:nvPr/>
          </p:nvPicPr>
          <p:blipFill>
            <a:blip r:embed="rId5"/>
            <a:stretch>
              <a:fillRect/>
            </a:stretch>
          </p:blipFill>
          <p:spPr>
            <a:xfrm>
              <a:off x="5832842" y="6127013"/>
              <a:ext cx="361950" cy="323850"/>
            </a:xfrm>
            <a:prstGeom prst="rect">
              <a:avLst/>
            </a:prstGeom>
          </p:spPr>
        </p:pic>
      </p:grpSp>
    </p:spTree>
    <p:extLst>
      <p:ext uri="{BB962C8B-B14F-4D97-AF65-F5344CB8AC3E}">
        <p14:creationId xmlns:p14="http://schemas.microsoft.com/office/powerpoint/2010/main" val="2730885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58E13A-74BA-F197-CCFE-1CDC28CFF065}"/>
              </a:ext>
            </a:extLst>
          </p:cNvPr>
          <p:cNvSpPr>
            <a:spLocks noGrp="1"/>
          </p:cNvSpPr>
          <p:nvPr>
            <p:ph idx="1"/>
          </p:nvPr>
        </p:nvSpPr>
        <p:spPr>
          <a:xfrm>
            <a:off x="640080" y="3208179"/>
            <a:ext cx="4243589" cy="3320668"/>
          </a:xfrm>
        </p:spPr>
        <p:txBody>
          <a:bodyPr>
            <a:normAutofit/>
          </a:bodyPr>
          <a:lstStyle/>
          <a:p>
            <a:pPr marL="0" indent="0" algn="l">
              <a:buNone/>
            </a:pPr>
            <a:r>
              <a:rPr lang="en-US" sz="1800" b="1" dirty="0">
                <a:solidFill>
                  <a:schemeClr val="accent2">
                    <a:lumMod val="75000"/>
                  </a:schemeClr>
                </a:solidFill>
                <a:latin typeface="Arial" panose="020B0604020202020204" pitchFamily="34" charset="0"/>
                <a:cs typeface="Arial" panose="020B0604020202020204" pitchFamily="34" charset="0"/>
              </a:rPr>
              <a:t>YOSA overview &amp; model</a:t>
            </a:r>
            <a:endParaRPr lang="en-US" sz="1600" dirty="0">
              <a:solidFill>
                <a:schemeClr val="accent2">
                  <a:lumMod val="75000"/>
                </a:schemeClr>
              </a:solidFill>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endParaRPr lang="en-US" sz="2200" dirty="0"/>
          </a:p>
        </p:txBody>
      </p:sp>
      <p:grpSp>
        <p:nvGrpSpPr>
          <p:cNvPr id="7" name="Group 6">
            <a:extLst>
              <a:ext uri="{FF2B5EF4-FFF2-40B4-BE49-F238E27FC236}">
                <a16:creationId xmlns:a16="http://schemas.microsoft.com/office/drawing/2014/main" id="{37758FB1-6E67-3504-E7B1-17F7E04E82D5}"/>
              </a:ext>
            </a:extLst>
          </p:cNvPr>
          <p:cNvGrpSpPr/>
          <p:nvPr/>
        </p:nvGrpSpPr>
        <p:grpSpPr>
          <a:xfrm>
            <a:off x="5460924" y="10"/>
            <a:ext cx="6878775" cy="6857990"/>
            <a:chOff x="5311702" y="10"/>
            <a:chExt cx="6878775" cy="6857990"/>
          </a:xfrm>
        </p:grpSpPr>
        <p:pic>
          <p:nvPicPr>
            <p:cNvPr id="5" name="Picture 4">
              <a:extLst>
                <a:ext uri="{FF2B5EF4-FFF2-40B4-BE49-F238E27FC236}">
                  <a16:creationId xmlns:a16="http://schemas.microsoft.com/office/drawing/2014/main" id="{1EF9C37F-895E-08A4-5A49-ABAE8AFFF49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l="987" r="6425"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6" name="Picture 5">
              <a:extLst>
                <a:ext uri="{FF2B5EF4-FFF2-40B4-BE49-F238E27FC236}">
                  <a16:creationId xmlns:a16="http://schemas.microsoft.com/office/drawing/2014/main" id="{3EF463B7-E4A0-D1BC-7A04-8CB1C22E6BE5}"/>
                </a:ext>
              </a:extLst>
            </p:cNvPr>
            <p:cNvPicPr>
              <a:picLocks noChangeAspect="1"/>
            </p:cNvPicPr>
            <p:nvPr/>
          </p:nvPicPr>
          <p:blipFill>
            <a:blip r:embed="rId3"/>
            <a:stretch>
              <a:fillRect/>
            </a:stretch>
          </p:blipFill>
          <p:spPr>
            <a:xfrm>
              <a:off x="5832842" y="6127013"/>
              <a:ext cx="361950" cy="323850"/>
            </a:xfrm>
            <a:prstGeom prst="rect">
              <a:avLst/>
            </a:prstGeom>
          </p:spPr>
        </p:pic>
      </p:grpSp>
    </p:spTree>
    <p:extLst>
      <p:ext uri="{BB962C8B-B14F-4D97-AF65-F5344CB8AC3E}">
        <p14:creationId xmlns:p14="http://schemas.microsoft.com/office/powerpoint/2010/main" val="1730787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823C5-58CE-E8A5-AD94-BBAA5DAFB6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D9FA2-3B27-7EFF-2153-89E4BE61F14A}"/>
              </a:ext>
            </a:extLst>
          </p:cNvPr>
          <p:cNvSpPr>
            <a:spLocks noGrp="1"/>
          </p:cNvSpPr>
          <p:nvPr>
            <p:ph type="title"/>
          </p:nvPr>
        </p:nvSpPr>
        <p:spPr>
          <a:xfrm>
            <a:off x="96520" y="0"/>
            <a:ext cx="10515600" cy="1325563"/>
          </a:xfrm>
        </p:spPr>
        <p:txBody>
          <a:bodyPr>
            <a:normAutofit/>
          </a:bodyPr>
          <a:lstStyle/>
          <a:p>
            <a:r>
              <a:rPr lang="en-ZA" sz="3600" dirty="0">
                <a:latin typeface="Arial" panose="020B0604020202020204" pitchFamily="34" charset="0"/>
                <a:cs typeface="Arial" panose="020B0604020202020204" pitchFamily="34" charset="0"/>
              </a:rPr>
              <a:t>Background</a:t>
            </a:r>
          </a:p>
        </p:txBody>
      </p:sp>
      <p:grpSp>
        <p:nvGrpSpPr>
          <p:cNvPr id="5" name="Group 4">
            <a:extLst>
              <a:ext uri="{FF2B5EF4-FFF2-40B4-BE49-F238E27FC236}">
                <a16:creationId xmlns:a16="http://schemas.microsoft.com/office/drawing/2014/main" id="{E6E81FD6-C05F-E889-DF9C-B5E5B0598E46}"/>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7DE67A16-1DFC-23A0-C1A6-03385D5D58D4}"/>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259F1322-9BF7-E311-BAC9-722A5EEB9401}"/>
                </a:ext>
              </a:extLst>
            </p:cNvPr>
            <p:cNvPicPr>
              <a:picLocks noChangeAspect="1"/>
            </p:cNvPicPr>
            <p:nvPr/>
          </p:nvPicPr>
          <p:blipFill>
            <a:blip r:embed="rId3"/>
            <a:stretch>
              <a:fillRect/>
            </a:stretch>
          </p:blipFill>
          <p:spPr>
            <a:xfrm>
              <a:off x="10345356" y="5239299"/>
              <a:ext cx="1349237" cy="1072831"/>
            </a:xfrm>
            <a:prstGeom prst="rect">
              <a:avLst/>
            </a:prstGeom>
          </p:spPr>
        </p:pic>
      </p:grpSp>
      <p:sp>
        <p:nvSpPr>
          <p:cNvPr id="3" name="TextBox 2">
            <a:extLst>
              <a:ext uri="{FF2B5EF4-FFF2-40B4-BE49-F238E27FC236}">
                <a16:creationId xmlns:a16="http://schemas.microsoft.com/office/drawing/2014/main" id="{C79B9C67-BA1F-E01B-6983-DF1D485DFFDA}"/>
              </a:ext>
            </a:extLst>
          </p:cNvPr>
          <p:cNvSpPr txBox="1"/>
          <p:nvPr/>
        </p:nvSpPr>
        <p:spPr>
          <a:xfrm>
            <a:off x="96520" y="1276458"/>
            <a:ext cx="9585960" cy="5909310"/>
          </a:xfrm>
          <a:prstGeom prst="rect">
            <a:avLst/>
          </a:prstGeom>
          <a:noFill/>
        </p:spPr>
        <p:txBody>
          <a:bodyPr wrap="square" rtlCol="0">
            <a:spAutoFit/>
          </a:bodyPr>
          <a:lstStyle/>
          <a:p>
            <a:r>
              <a:rPr lang="en-US" sz="1800" dirty="0">
                <a:solidFill>
                  <a:srgbClr val="231F20"/>
                </a:solidFill>
                <a:effectLst/>
                <a:latin typeface="Arial" panose="020B0604020202020204" pitchFamily="34" charset="0"/>
                <a:ea typeface="Times New Roman" panose="02020603050405020304" pitchFamily="18" charset="0"/>
                <a:cs typeface="Arial" panose="020B0604020202020204" pitchFamily="34" charset="0"/>
              </a:rPr>
              <a:t>Youth Opportunities South Africa (YOSA) is a registered youth development organization that employs a Positive Youth Development approach to </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improve outcomes for the youth, schools, families, and the wider community.  It was founded by Dr Astonishment </a:t>
            </a:r>
            <a:r>
              <a:rPr lang="en-US"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Mapurisa</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in 2015.</a:t>
            </a:r>
          </a:p>
          <a:p>
            <a:endPar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YOSA interventions enrich youth education participation to break the cycle of poverty. The opportunities for growth provided by YOSA include: </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learning support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behavioral support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learner leadership development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psychosocial support</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parental skills training</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teacher professional development &amp; support </a:t>
            </a:r>
          </a:p>
          <a:p>
            <a:pPr marL="285750" indent="-285750">
              <a:buFont typeface="Arial" panose="020B0604020202020204" pitchFamily="34" charset="0"/>
              <a:buChar cha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digital skills training</a:t>
            </a:r>
          </a:p>
          <a:p>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YOSA actively and directly supports over 7 000 people (children and their community), via</a:t>
            </a:r>
          </a:p>
          <a:p>
            <a:pPr marL="285750" indent="-285750">
              <a:buFont typeface="Arial" panose="020B0604020202020204" pitchFamily="34" charset="0"/>
              <a:buChar char="•"/>
            </a:pPr>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10 Soweto schools – junior and high schools</a:t>
            </a:r>
          </a:p>
          <a:p>
            <a:pPr marL="285750" indent="-285750">
              <a:buFont typeface="Arial" panose="020B0604020202020204" pitchFamily="34" charset="0"/>
              <a:buChar char="•"/>
            </a:pPr>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150 YOSA children – after school &amp; holiday care</a:t>
            </a:r>
          </a:p>
          <a:p>
            <a:pPr marL="285750" indent="-285750">
              <a:buFont typeface="Arial" panose="020B0604020202020204" pitchFamily="34" charset="0"/>
              <a:buChar char="•"/>
            </a:pPr>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13 YOSA families – child headed households with regular support based on family needs</a:t>
            </a:r>
          </a:p>
          <a:p>
            <a:pPr marL="285750" indent="-285750">
              <a:buFont typeface="Arial" panose="020B0604020202020204" pitchFamily="34" charset="0"/>
              <a:buChar char="•"/>
            </a:pPr>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Digital labs based in 3 YOSA supported schools</a:t>
            </a:r>
          </a:p>
          <a:p>
            <a:pPr marL="285750" indent="-285750">
              <a:buFont typeface="Arial" panose="020B0604020202020204" pitchFamily="34" charset="0"/>
              <a:buChar char="•"/>
            </a:pP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07062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AD0FE-1726-67B0-AD33-7E9C8B3645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24CC0E-AC3C-1C95-8B4F-8E1F81252DFC}"/>
              </a:ext>
            </a:extLst>
          </p:cNvPr>
          <p:cNvSpPr>
            <a:spLocks noGrp="1"/>
          </p:cNvSpPr>
          <p:nvPr>
            <p:ph type="title"/>
          </p:nvPr>
        </p:nvSpPr>
        <p:spPr>
          <a:xfrm>
            <a:off x="96520" y="0"/>
            <a:ext cx="10515600" cy="1325563"/>
          </a:xfrm>
        </p:spPr>
        <p:txBody>
          <a:bodyPr>
            <a:normAutofit/>
          </a:bodyPr>
          <a:lstStyle/>
          <a:p>
            <a:r>
              <a:rPr lang="en-ZA" sz="3600" dirty="0">
                <a:latin typeface="Arial" panose="020B0604020202020204" pitchFamily="34" charset="0"/>
                <a:cs typeface="Arial" panose="020B0604020202020204" pitchFamily="34" charset="0"/>
              </a:rPr>
              <a:t>Our Vision</a:t>
            </a:r>
          </a:p>
        </p:txBody>
      </p:sp>
      <p:grpSp>
        <p:nvGrpSpPr>
          <p:cNvPr id="5" name="Group 4">
            <a:extLst>
              <a:ext uri="{FF2B5EF4-FFF2-40B4-BE49-F238E27FC236}">
                <a16:creationId xmlns:a16="http://schemas.microsoft.com/office/drawing/2014/main" id="{8933C62E-52DC-4C94-EFCB-99115BFA306B}"/>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728C4B77-D508-CC87-FD96-D7A336846836}"/>
                </a:ext>
              </a:extLst>
            </p:cNvPr>
            <p:cNvPicPr>
              <a:picLocks noChangeAspect="1"/>
            </p:cNvPicPr>
            <p:nvPr/>
          </p:nvPicPr>
          <p:blipFill>
            <a:blip r:embed="rId3"/>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C15E7314-1B07-A74A-9A19-F349D82866A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345356" y="5239299"/>
              <a:ext cx="1349237" cy="1072831"/>
            </a:xfrm>
            <a:prstGeom prst="rect">
              <a:avLst/>
            </a:prstGeom>
          </p:spPr>
        </p:pic>
      </p:grpSp>
      <p:sp>
        <p:nvSpPr>
          <p:cNvPr id="20" name="Cloud 19">
            <a:extLst>
              <a:ext uri="{FF2B5EF4-FFF2-40B4-BE49-F238E27FC236}">
                <a16:creationId xmlns:a16="http://schemas.microsoft.com/office/drawing/2014/main" id="{8F8B8FA9-FC8E-F5BB-BEC9-BBF0EF927C90}"/>
              </a:ext>
            </a:extLst>
          </p:cNvPr>
          <p:cNvSpPr/>
          <p:nvPr/>
        </p:nvSpPr>
        <p:spPr>
          <a:xfrm>
            <a:off x="1207320" y="1325563"/>
            <a:ext cx="7605210" cy="4892357"/>
          </a:xfrm>
          <a:prstGeom prst="cloud">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endParaRPr>
          </a:p>
          <a:p>
            <a:pPr algn="ctr"/>
            <a:r>
              <a:rPr lang="en-ZA" sz="2800" dirty="0">
                <a:solidFill>
                  <a:srgbClr val="42403E"/>
                </a:solidFill>
                <a:latin typeface="Cavolini" panose="03000502040302020204" pitchFamily="66" charset="0"/>
                <a:cs typeface="Cavolini" panose="03000502040302020204" pitchFamily="66" charset="0"/>
              </a:rPr>
              <a:t>To establish a socially cohesive community in which all young people are supported to become positive change agents in </a:t>
            </a:r>
            <a:r>
              <a:rPr lang="en-US" sz="2800" dirty="0">
                <a:solidFill>
                  <a:srgbClr val="42403E"/>
                </a:solidFill>
                <a:latin typeface="Cavolini" panose="03000502040302020204" pitchFamily="66" charset="0"/>
                <a:cs typeface="Cavolini" panose="03000502040302020204" pitchFamily="66" charset="0"/>
              </a:rPr>
              <a:t>society</a:t>
            </a:r>
            <a:endParaRPr lang="en-US" sz="2800" dirty="0">
              <a:latin typeface="Cavolini" panose="03000502040302020204" pitchFamily="66" charset="0"/>
              <a:cs typeface="Cavolini" panose="03000502040302020204" pitchFamily="66" charset="0"/>
            </a:endParaRPr>
          </a:p>
          <a:p>
            <a:pPr algn="ctr"/>
            <a:endParaRPr lang="en-US" b="1" dirty="0">
              <a:solidFill>
                <a:schemeClr val="accent1"/>
              </a:solidFill>
            </a:endParaRPr>
          </a:p>
        </p:txBody>
      </p:sp>
    </p:spTree>
    <p:extLst>
      <p:ext uri="{BB962C8B-B14F-4D97-AF65-F5344CB8AC3E}">
        <p14:creationId xmlns:p14="http://schemas.microsoft.com/office/powerpoint/2010/main" val="2902925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8002A90-79D6-59A7-6699-4F9AACF7BCF4}"/>
              </a:ext>
            </a:extLst>
          </p:cNvPr>
          <p:cNvGrpSpPr/>
          <p:nvPr/>
        </p:nvGrpSpPr>
        <p:grpSpPr>
          <a:xfrm>
            <a:off x="10305417" y="0"/>
            <a:ext cx="1886583" cy="6412090"/>
            <a:chOff x="10076684" y="80785"/>
            <a:chExt cx="1886583" cy="6412090"/>
          </a:xfrm>
        </p:grpSpPr>
        <p:pic>
          <p:nvPicPr>
            <p:cNvPr id="5" name="Content Placeholder 4">
              <a:extLst>
                <a:ext uri="{FF2B5EF4-FFF2-40B4-BE49-F238E27FC236}">
                  <a16:creationId xmlns:a16="http://schemas.microsoft.com/office/drawing/2014/main" id="{39F29ED7-4776-D1FA-04B1-002083F7840D}"/>
                </a:ext>
              </a:extLst>
            </p:cNvPr>
            <p:cNvPicPr>
              <a:picLocks noChangeAspect="1"/>
            </p:cNvPicPr>
            <p:nvPr/>
          </p:nvPicPr>
          <p:blipFill>
            <a:blip r:embed="rId2"/>
            <a:stretch>
              <a:fillRect/>
            </a:stretch>
          </p:blipFill>
          <p:spPr>
            <a:xfrm>
              <a:off x="10076684" y="80785"/>
              <a:ext cx="1886583" cy="6412090"/>
            </a:xfrm>
            <a:prstGeom prst="rect">
              <a:avLst/>
            </a:prstGeom>
          </p:spPr>
        </p:pic>
        <p:pic>
          <p:nvPicPr>
            <p:cNvPr id="6" name="Picture 5">
              <a:extLst>
                <a:ext uri="{FF2B5EF4-FFF2-40B4-BE49-F238E27FC236}">
                  <a16:creationId xmlns:a16="http://schemas.microsoft.com/office/drawing/2014/main" id="{168DC18E-1192-2B93-551A-2D2F40493690}"/>
                </a:ext>
              </a:extLst>
            </p:cNvPr>
            <p:cNvPicPr>
              <a:picLocks noChangeAspect="1"/>
            </p:cNvPicPr>
            <p:nvPr/>
          </p:nvPicPr>
          <p:blipFill>
            <a:blip r:embed="rId3"/>
            <a:stretch>
              <a:fillRect/>
            </a:stretch>
          </p:blipFill>
          <p:spPr>
            <a:xfrm>
              <a:off x="10345356" y="5239299"/>
              <a:ext cx="1349237" cy="1072831"/>
            </a:xfrm>
            <a:prstGeom prst="rect">
              <a:avLst/>
            </a:prstGeom>
          </p:spPr>
        </p:pic>
      </p:grpSp>
      <p:sp>
        <p:nvSpPr>
          <p:cNvPr id="3" name="Rounded Rectangle 2">
            <a:extLst>
              <a:ext uri="{FF2B5EF4-FFF2-40B4-BE49-F238E27FC236}">
                <a16:creationId xmlns:a16="http://schemas.microsoft.com/office/drawing/2014/main" id="{539C0FDB-B56A-6CBE-263D-985A997B0388}"/>
              </a:ext>
            </a:extLst>
          </p:cNvPr>
          <p:cNvSpPr/>
          <p:nvPr/>
        </p:nvSpPr>
        <p:spPr>
          <a:xfrm>
            <a:off x="3549538" y="1923510"/>
            <a:ext cx="3265715" cy="1282535"/>
          </a:xfrm>
          <a:prstGeom prst="roundRect">
            <a:avLst/>
          </a:prstGeom>
          <a:solidFill>
            <a:srgbClr val="CD58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Learner</a:t>
            </a:r>
            <a:r>
              <a:rPr lang="en-US" dirty="0">
                <a:latin typeface="Arial" panose="020B0604020202020204" pitchFamily="34" charset="0"/>
                <a:cs typeface="Arial" panose="020B0604020202020204" pitchFamily="34" charset="0"/>
              </a:rPr>
              <a:t> psychosocial &amp; learning support</a:t>
            </a:r>
          </a:p>
        </p:txBody>
      </p:sp>
      <p:sp>
        <p:nvSpPr>
          <p:cNvPr id="8" name="Rounded Rectangle 7">
            <a:extLst>
              <a:ext uri="{FF2B5EF4-FFF2-40B4-BE49-F238E27FC236}">
                <a16:creationId xmlns:a16="http://schemas.microsoft.com/office/drawing/2014/main" id="{9F9BA4BB-E1E4-E301-C8E5-137C08485DE5}"/>
              </a:ext>
            </a:extLst>
          </p:cNvPr>
          <p:cNvSpPr/>
          <p:nvPr/>
        </p:nvSpPr>
        <p:spPr>
          <a:xfrm>
            <a:off x="855281" y="4617996"/>
            <a:ext cx="3265715" cy="1282535"/>
          </a:xfrm>
          <a:prstGeom prst="round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Parental</a:t>
            </a:r>
            <a:r>
              <a:rPr lang="en-US" dirty="0">
                <a:latin typeface="Arial" panose="020B0604020202020204" pitchFamily="34" charset="0"/>
                <a:cs typeface="Arial" panose="020B0604020202020204" pitchFamily="34" charset="0"/>
              </a:rPr>
              <a:t> involvement in education</a:t>
            </a:r>
          </a:p>
        </p:txBody>
      </p:sp>
      <p:sp>
        <p:nvSpPr>
          <p:cNvPr id="9" name="Rounded Rectangle 8">
            <a:extLst>
              <a:ext uri="{FF2B5EF4-FFF2-40B4-BE49-F238E27FC236}">
                <a16:creationId xmlns:a16="http://schemas.microsoft.com/office/drawing/2014/main" id="{6317AEF9-80BA-51DD-F73E-8CAB7DE0D8AB}"/>
              </a:ext>
            </a:extLst>
          </p:cNvPr>
          <p:cNvSpPr/>
          <p:nvPr/>
        </p:nvSpPr>
        <p:spPr>
          <a:xfrm>
            <a:off x="6098255" y="4621234"/>
            <a:ext cx="3265715" cy="1279297"/>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Educator</a:t>
            </a:r>
            <a:r>
              <a:rPr lang="en-US" dirty="0">
                <a:latin typeface="Arial" panose="020B0604020202020204" pitchFamily="34" charset="0"/>
                <a:cs typeface="Arial" panose="020B0604020202020204" pitchFamily="34" charset="0"/>
              </a:rPr>
              <a:t> professional development &amp; support</a:t>
            </a:r>
          </a:p>
        </p:txBody>
      </p:sp>
      <p:sp>
        <p:nvSpPr>
          <p:cNvPr id="14" name="Title 1">
            <a:extLst>
              <a:ext uri="{FF2B5EF4-FFF2-40B4-BE49-F238E27FC236}">
                <a16:creationId xmlns:a16="http://schemas.microsoft.com/office/drawing/2014/main" id="{9BD79F62-B3B1-F309-7539-136C516D2837}"/>
              </a:ext>
            </a:extLst>
          </p:cNvPr>
          <p:cNvSpPr txBox="1">
            <a:spLocks/>
          </p:cNvSpPr>
          <p:nvPr/>
        </p:nvSpPr>
        <p:spPr>
          <a:xfrm>
            <a:off x="249811" y="4585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dirty="0">
                <a:latin typeface="Arial" panose="020B0604020202020204" pitchFamily="34" charset="0"/>
                <a:cs typeface="Arial" panose="020B0604020202020204" pitchFamily="34" charset="0"/>
              </a:rPr>
              <a:t>Positive Youth Development Approach</a:t>
            </a:r>
          </a:p>
        </p:txBody>
      </p:sp>
      <p:sp>
        <p:nvSpPr>
          <p:cNvPr id="16" name="Up-down Arrow 15">
            <a:extLst>
              <a:ext uri="{FF2B5EF4-FFF2-40B4-BE49-F238E27FC236}">
                <a16:creationId xmlns:a16="http://schemas.microsoft.com/office/drawing/2014/main" id="{114C65F6-4A25-3556-6607-F2C1F4E15D91}"/>
              </a:ext>
            </a:extLst>
          </p:cNvPr>
          <p:cNvSpPr/>
          <p:nvPr/>
        </p:nvSpPr>
        <p:spPr>
          <a:xfrm rot="2748132">
            <a:off x="2981856" y="3146204"/>
            <a:ext cx="332509" cy="1531633"/>
          </a:xfrm>
          <a:prstGeom prst="upDown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Up-down Arrow 16">
            <a:extLst>
              <a:ext uri="{FF2B5EF4-FFF2-40B4-BE49-F238E27FC236}">
                <a16:creationId xmlns:a16="http://schemas.microsoft.com/office/drawing/2014/main" id="{B0F54DC3-2123-1207-EBEA-F9C39B9CB00A}"/>
              </a:ext>
            </a:extLst>
          </p:cNvPr>
          <p:cNvSpPr/>
          <p:nvPr/>
        </p:nvSpPr>
        <p:spPr>
          <a:xfrm rot="7993616">
            <a:off x="6892982" y="3138769"/>
            <a:ext cx="332509" cy="1531633"/>
          </a:xfrm>
          <a:prstGeom prst="upDown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Up-down Arrow 17">
            <a:extLst>
              <a:ext uri="{FF2B5EF4-FFF2-40B4-BE49-F238E27FC236}">
                <a16:creationId xmlns:a16="http://schemas.microsoft.com/office/drawing/2014/main" id="{5E352134-1F0B-6A77-25BF-E7C80E5AE9B5}"/>
              </a:ext>
            </a:extLst>
          </p:cNvPr>
          <p:cNvSpPr/>
          <p:nvPr/>
        </p:nvSpPr>
        <p:spPr>
          <a:xfrm rot="5400000">
            <a:off x="4910446" y="4463180"/>
            <a:ext cx="332509" cy="1626918"/>
          </a:xfrm>
          <a:prstGeom prst="upDown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8023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30E6E-7AFC-8997-0AAD-5D3BBD5BE5F9}"/>
            </a:ext>
          </a:extLst>
        </p:cNvPr>
        <p:cNvGrpSpPr/>
        <p:nvPr/>
      </p:nvGrpSpPr>
      <p:grpSpPr>
        <a:xfrm>
          <a:off x="0" y="0"/>
          <a:ext cx="0" cy="0"/>
          <a:chOff x="0" y="0"/>
          <a:chExt cx="0" cy="0"/>
        </a:xfrm>
      </p:grpSpPr>
      <p:grpSp>
        <p:nvGrpSpPr>
          <p:cNvPr id="5" name="Group 4">
            <a:extLst>
              <a:ext uri="{FF2B5EF4-FFF2-40B4-BE49-F238E27FC236}">
                <a16:creationId xmlns:a16="http://schemas.microsoft.com/office/drawing/2014/main" id="{C58B0029-838D-30C6-3C64-5A6987FCC52C}"/>
              </a:ext>
            </a:extLst>
          </p:cNvPr>
          <p:cNvGrpSpPr/>
          <p:nvPr/>
        </p:nvGrpSpPr>
        <p:grpSpPr>
          <a:xfrm>
            <a:off x="10181639" y="222955"/>
            <a:ext cx="1886583" cy="6412090"/>
            <a:chOff x="10076684" y="80785"/>
            <a:chExt cx="1886583" cy="6412090"/>
          </a:xfrm>
        </p:grpSpPr>
        <p:pic>
          <p:nvPicPr>
            <p:cNvPr id="6" name="Content Placeholder 4">
              <a:extLst>
                <a:ext uri="{FF2B5EF4-FFF2-40B4-BE49-F238E27FC236}">
                  <a16:creationId xmlns:a16="http://schemas.microsoft.com/office/drawing/2014/main" id="{F3B5825C-0FB0-0330-0F4B-B29CA744F589}"/>
                </a:ext>
              </a:extLst>
            </p:cNvPr>
            <p:cNvPicPr>
              <a:picLocks noChangeAspect="1"/>
            </p:cNvPicPr>
            <p:nvPr/>
          </p:nvPicPr>
          <p:blipFill>
            <a:blip r:embed="rId3"/>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5ED1CBD0-2F9B-26B6-4DA2-6B496C5DCD0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345356" y="5239299"/>
              <a:ext cx="1349237" cy="1072831"/>
            </a:xfrm>
            <a:prstGeom prst="rect">
              <a:avLst/>
            </a:prstGeom>
          </p:spPr>
        </p:pic>
      </p:grpSp>
      <p:sp>
        <p:nvSpPr>
          <p:cNvPr id="2" name="Title 1">
            <a:extLst>
              <a:ext uri="{FF2B5EF4-FFF2-40B4-BE49-F238E27FC236}">
                <a16:creationId xmlns:a16="http://schemas.microsoft.com/office/drawing/2014/main" id="{EF949D7D-32BC-D9EA-3A93-E86A1D9BEB59}"/>
              </a:ext>
            </a:extLst>
          </p:cNvPr>
          <p:cNvSpPr>
            <a:spLocks noGrp="1"/>
          </p:cNvSpPr>
          <p:nvPr>
            <p:ph type="title"/>
          </p:nvPr>
        </p:nvSpPr>
        <p:spPr>
          <a:xfrm>
            <a:off x="96520" y="0"/>
            <a:ext cx="10515600" cy="1325563"/>
          </a:xfrm>
          <a:noFill/>
        </p:spPr>
        <p:txBody>
          <a:bodyPr>
            <a:normAutofit/>
          </a:bodyPr>
          <a:lstStyle/>
          <a:p>
            <a:r>
              <a:rPr lang="en-ZA" sz="3600" dirty="0">
                <a:latin typeface="Arial" panose="020B0604020202020204" pitchFamily="34" charset="0"/>
                <a:cs typeface="Arial" panose="020B0604020202020204" pitchFamily="34" charset="0"/>
              </a:rPr>
              <a:t>YOSA’s </a:t>
            </a:r>
            <a:r>
              <a:rPr lang="en-ZA" sz="3600" i="1" dirty="0">
                <a:latin typeface="Arial" panose="020B0604020202020204" pitchFamily="34" charset="0"/>
                <a:cs typeface="Arial" panose="020B0604020202020204" pitchFamily="34" charset="0"/>
              </a:rPr>
              <a:t>‘Positive Youth Development’  </a:t>
            </a:r>
            <a:r>
              <a:rPr lang="en-ZA" sz="3600" dirty="0">
                <a:latin typeface="Arial" panose="020B0604020202020204" pitchFamily="34" charset="0"/>
                <a:cs typeface="Arial" panose="020B0604020202020204" pitchFamily="34" charset="0"/>
              </a:rPr>
              <a:t>6C</a:t>
            </a:r>
            <a:r>
              <a:rPr lang="en-ZA" sz="3600" i="1" dirty="0">
                <a:latin typeface="Arial" panose="020B0604020202020204" pitchFamily="34" charset="0"/>
                <a:cs typeface="Arial" panose="020B0604020202020204" pitchFamily="34" charset="0"/>
              </a:rPr>
              <a:t> </a:t>
            </a:r>
            <a:r>
              <a:rPr lang="en-ZA" sz="3600" dirty="0">
                <a:latin typeface="Arial" panose="020B0604020202020204" pitchFamily="34" charset="0"/>
                <a:cs typeface="Arial" panose="020B0604020202020204" pitchFamily="34" charset="0"/>
              </a:rPr>
              <a:t>Model</a:t>
            </a:r>
          </a:p>
        </p:txBody>
      </p:sp>
      <p:grpSp>
        <p:nvGrpSpPr>
          <p:cNvPr id="3" name="Group 2">
            <a:extLst>
              <a:ext uri="{FF2B5EF4-FFF2-40B4-BE49-F238E27FC236}">
                <a16:creationId xmlns:a16="http://schemas.microsoft.com/office/drawing/2014/main" id="{84350B03-8F4C-4FFD-A655-B0081F99F75C}"/>
              </a:ext>
            </a:extLst>
          </p:cNvPr>
          <p:cNvGrpSpPr/>
          <p:nvPr/>
        </p:nvGrpSpPr>
        <p:grpSpPr>
          <a:xfrm>
            <a:off x="627838" y="1512008"/>
            <a:ext cx="4721225" cy="4906966"/>
            <a:chOff x="627838" y="1512008"/>
            <a:chExt cx="4721225" cy="4906966"/>
          </a:xfrm>
        </p:grpSpPr>
        <p:grpSp>
          <p:nvGrpSpPr>
            <p:cNvPr id="54" name="Group 53">
              <a:extLst>
                <a:ext uri="{FF2B5EF4-FFF2-40B4-BE49-F238E27FC236}">
                  <a16:creationId xmlns:a16="http://schemas.microsoft.com/office/drawing/2014/main" id="{0EE74317-AD3F-297C-D084-BEC3FD5A3CB2}"/>
                </a:ext>
              </a:extLst>
            </p:cNvPr>
            <p:cNvGrpSpPr/>
            <p:nvPr/>
          </p:nvGrpSpPr>
          <p:grpSpPr>
            <a:xfrm>
              <a:off x="627838" y="1512008"/>
              <a:ext cx="4721225" cy="4552157"/>
              <a:chOff x="2256621" y="1785141"/>
              <a:chExt cx="4721225" cy="4552157"/>
            </a:xfrm>
          </p:grpSpPr>
          <p:grpSp>
            <p:nvGrpSpPr>
              <p:cNvPr id="32" name="Group 31">
                <a:extLst>
                  <a:ext uri="{FF2B5EF4-FFF2-40B4-BE49-F238E27FC236}">
                    <a16:creationId xmlns:a16="http://schemas.microsoft.com/office/drawing/2014/main" id="{5C58E47F-2C9B-582E-7DF5-E731A4FC5DD0}"/>
                  </a:ext>
                </a:extLst>
              </p:cNvPr>
              <p:cNvGrpSpPr/>
              <p:nvPr/>
            </p:nvGrpSpPr>
            <p:grpSpPr>
              <a:xfrm>
                <a:off x="2256621" y="1785141"/>
                <a:ext cx="4721225" cy="4552157"/>
                <a:chOff x="1033463" y="1785144"/>
                <a:chExt cx="4721225" cy="4552157"/>
              </a:xfrm>
            </p:grpSpPr>
            <p:sp>
              <p:nvSpPr>
                <p:cNvPr id="4" name="Freeform 401">
                  <a:extLst>
                    <a:ext uri="{FF2B5EF4-FFF2-40B4-BE49-F238E27FC236}">
                      <a16:creationId xmlns:a16="http://schemas.microsoft.com/office/drawing/2014/main" id="{8888DB92-DDF8-5E8D-2692-97A325C99414}"/>
                    </a:ext>
                  </a:extLst>
                </p:cNvPr>
                <p:cNvSpPr>
                  <a:spLocks/>
                </p:cNvSpPr>
                <p:nvPr/>
              </p:nvSpPr>
              <p:spPr bwMode="auto">
                <a:xfrm>
                  <a:off x="4464050" y="3540126"/>
                  <a:ext cx="1290638" cy="2642394"/>
                </a:xfrm>
                <a:custGeom>
                  <a:avLst/>
                  <a:gdLst>
                    <a:gd name="T0" fmla="*/ 1742 w 3390"/>
                    <a:gd name="T1" fmla="*/ 349 h 6945"/>
                    <a:gd name="T2" fmla="*/ 1724 w 3390"/>
                    <a:gd name="T3" fmla="*/ 716 h 6945"/>
                    <a:gd name="T4" fmla="*/ 244 w 3390"/>
                    <a:gd name="T5" fmla="*/ 5271 h 6945"/>
                    <a:gd name="T6" fmla="*/ 0 w 3390"/>
                    <a:gd name="T7" fmla="*/ 5613 h 6945"/>
                    <a:gd name="T8" fmla="*/ 887 w 3390"/>
                    <a:gd name="T9" fmla="*/ 6945 h 6945"/>
                    <a:gd name="T10" fmla="*/ 1765 w 3390"/>
                    <a:gd name="T11" fmla="*/ 5765 h 6945"/>
                    <a:gd name="T12" fmla="*/ 3245 w 3390"/>
                    <a:gd name="T13" fmla="*/ 1210 h 6945"/>
                    <a:gd name="T14" fmla="*/ 3303 w 3390"/>
                    <a:gd name="T15" fmla="*/ 0 h 6945"/>
                    <a:gd name="T16" fmla="*/ 1742 w 3390"/>
                    <a:gd name="T17" fmla="*/ 349 h 6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90" h="6945">
                      <a:moveTo>
                        <a:pt x="1742" y="349"/>
                      </a:moveTo>
                      <a:cubicBezTo>
                        <a:pt x="1768" y="468"/>
                        <a:pt x="1764" y="594"/>
                        <a:pt x="1724" y="716"/>
                      </a:cubicBezTo>
                      <a:lnTo>
                        <a:pt x="244" y="5271"/>
                      </a:lnTo>
                      <a:cubicBezTo>
                        <a:pt x="199" y="5411"/>
                        <a:pt x="112" y="5529"/>
                        <a:pt x="0" y="5613"/>
                      </a:cubicBezTo>
                      <a:cubicBezTo>
                        <a:pt x="331" y="6109"/>
                        <a:pt x="638" y="6571"/>
                        <a:pt x="887" y="6945"/>
                      </a:cubicBezTo>
                      <a:cubicBezTo>
                        <a:pt x="1291" y="6666"/>
                        <a:pt x="1605" y="6257"/>
                        <a:pt x="1765" y="5765"/>
                      </a:cubicBezTo>
                      <a:lnTo>
                        <a:pt x="3245" y="1210"/>
                      </a:lnTo>
                      <a:cubicBezTo>
                        <a:pt x="3375" y="808"/>
                        <a:pt x="3390" y="391"/>
                        <a:pt x="3303" y="0"/>
                      </a:cubicBezTo>
                      <a:lnTo>
                        <a:pt x="1742" y="349"/>
                      </a:lnTo>
                      <a:close/>
                    </a:path>
                  </a:pathLst>
                </a:custGeom>
                <a:solidFill>
                  <a:schemeClr val="accent4"/>
                </a:solidFill>
                <a:ln>
                  <a:noFill/>
                </a:ln>
              </p:spPr>
              <p:txBody>
                <a:bodyPr vert="horz" wrap="square" lIns="45720" tIns="22860" rIns="45720" bIns="22860" numCol="1" anchor="t" anchorCtr="0" compatLnSpc="1">
                  <a:prstTxWarp prst="textNoShape">
                    <a:avLst/>
                  </a:prstTxWarp>
                </a:bodyPr>
                <a:lstStyle/>
                <a:p>
                  <a:endParaRPr lang="en-US" sz="900" dirty="0">
                    <a:latin typeface="Poppins" panose="00000500000000000000" pitchFamily="2" charset="0"/>
                  </a:endParaRPr>
                </a:p>
              </p:txBody>
            </p:sp>
            <p:sp>
              <p:nvSpPr>
                <p:cNvPr id="8" name="Freeform 402">
                  <a:extLst>
                    <a:ext uri="{FF2B5EF4-FFF2-40B4-BE49-F238E27FC236}">
                      <a16:creationId xmlns:a16="http://schemas.microsoft.com/office/drawing/2014/main" id="{D6412E66-B89E-8694-EF99-788D31FE9CFF}"/>
                    </a:ext>
                  </a:extLst>
                </p:cNvPr>
                <p:cNvSpPr>
                  <a:spLocks/>
                </p:cNvSpPr>
                <p:nvPr/>
              </p:nvSpPr>
              <p:spPr bwMode="auto">
                <a:xfrm>
                  <a:off x="1980407" y="5672138"/>
                  <a:ext cx="2820988" cy="665163"/>
                </a:xfrm>
                <a:custGeom>
                  <a:avLst/>
                  <a:gdLst>
                    <a:gd name="T0" fmla="*/ 6109 w 7414"/>
                    <a:gd name="T1" fmla="*/ 149 h 1747"/>
                    <a:gd name="T2" fmla="*/ 1320 w 7414"/>
                    <a:gd name="T3" fmla="*/ 149 h 1747"/>
                    <a:gd name="T4" fmla="*/ 889 w 7414"/>
                    <a:gd name="T5" fmla="*/ 0 h 1747"/>
                    <a:gd name="T6" fmla="*/ 0 w 7414"/>
                    <a:gd name="T7" fmla="*/ 1332 h 1747"/>
                    <a:gd name="T8" fmla="*/ 1320 w 7414"/>
                    <a:gd name="T9" fmla="*/ 1747 h 1747"/>
                    <a:gd name="T10" fmla="*/ 6109 w 7414"/>
                    <a:gd name="T11" fmla="*/ 1747 h 1747"/>
                    <a:gd name="T12" fmla="*/ 7414 w 7414"/>
                    <a:gd name="T13" fmla="*/ 1342 h 1747"/>
                    <a:gd name="T14" fmla="*/ 6526 w 7414"/>
                    <a:gd name="T15" fmla="*/ 11 h 1747"/>
                    <a:gd name="T16" fmla="*/ 6109 w 7414"/>
                    <a:gd name="T17" fmla="*/ 149 h 1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14" h="1747">
                      <a:moveTo>
                        <a:pt x="6109" y="149"/>
                      </a:moveTo>
                      <a:lnTo>
                        <a:pt x="1320" y="149"/>
                      </a:lnTo>
                      <a:cubicBezTo>
                        <a:pt x="1159" y="149"/>
                        <a:pt x="1009" y="94"/>
                        <a:pt x="889" y="0"/>
                      </a:cubicBezTo>
                      <a:lnTo>
                        <a:pt x="0" y="1332"/>
                      </a:lnTo>
                      <a:cubicBezTo>
                        <a:pt x="377" y="1596"/>
                        <a:pt x="834" y="1747"/>
                        <a:pt x="1320" y="1747"/>
                      </a:cubicBezTo>
                      <a:lnTo>
                        <a:pt x="6109" y="1747"/>
                      </a:lnTo>
                      <a:cubicBezTo>
                        <a:pt x="6588" y="1747"/>
                        <a:pt x="7040" y="1600"/>
                        <a:pt x="7414" y="1342"/>
                      </a:cubicBezTo>
                      <a:lnTo>
                        <a:pt x="6526" y="11"/>
                      </a:lnTo>
                      <a:cubicBezTo>
                        <a:pt x="6408" y="98"/>
                        <a:pt x="6263" y="149"/>
                        <a:pt x="6109" y="149"/>
                      </a:cubicBezTo>
                      <a:close/>
                    </a:path>
                  </a:pathLst>
                </a:custGeom>
                <a:solidFill>
                  <a:schemeClr val="accent3"/>
                </a:solidFill>
                <a:ln>
                  <a:noFill/>
                </a:ln>
              </p:spPr>
              <p:txBody>
                <a:bodyPr vert="horz" wrap="square" lIns="45720" tIns="22860" rIns="45720" bIns="22860" numCol="1" anchor="t" anchorCtr="0" compatLnSpc="1">
                  <a:prstTxWarp prst="textNoShape">
                    <a:avLst/>
                  </a:prstTxWarp>
                </a:bodyPr>
                <a:lstStyle/>
                <a:p>
                  <a:endParaRPr lang="en-US" sz="900" dirty="0">
                    <a:latin typeface="Poppins" panose="00000500000000000000" pitchFamily="2" charset="0"/>
                  </a:endParaRPr>
                </a:p>
              </p:txBody>
            </p:sp>
            <p:sp>
              <p:nvSpPr>
                <p:cNvPr id="20" name="Freeform 403">
                  <a:extLst>
                    <a:ext uri="{FF2B5EF4-FFF2-40B4-BE49-F238E27FC236}">
                      <a16:creationId xmlns:a16="http://schemas.microsoft.com/office/drawing/2014/main" id="{748A0A5C-2E2D-4DC5-685E-B2D3CD51A46A}"/>
                    </a:ext>
                  </a:extLst>
                </p:cNvPr>
                <p:cNvSpPr>
                  <a:spLocks/>
                </p:cNvSpPr>
                <p:nvPr/>
              </p:nvSpPr>
              <p:spPr bwMode="auto">
                <a:xfrm>
                  <a:off x="3394869" y="1785144"/>
                  <a:ext cx="2326482" cy="1887538"/>
                </a:xfrm>
                <a:custGeom>
                  <a:avLst/>
                  <a:gdLst>
                    <a:gd name="T0" fmla="*/ 407 w 6114"/>
                    <a:gd name="T1" fmla="*/ 1733 h 4961"/>
                    <a:gd name="T2" fmla="*/ 4282 w 6114"/>
                    <a:gd name="T3" fmla="*/ 4548 h 4961"/>
                    <a:gd name="T4" fmla="*/ 4553 w 6114"/>
                    <a:gd name="T5" fmla="*/ 4961 h 4961"/>
                    <a:gd name="T6" fmla="*/ 6114 w 6114"/>
                    <a:gd name="T7" fmla="*/ 4612 h 4961"/>
                    <a:gd name="T8" fmla="*/ 5222 w 6114"/>
                    <a:gd name="T9" fmla="*/ 3254 h 4961"/>
                    <a:gd name="T10" fmla="*/ 1347 w 6114"/>
                    <a:gd name="T11" fmla="*/ 439 h 4961"/>
                    <a:gd name="T12" fmla="*/ 0 w 6114"/>
                    <a:gd name="T13" fmla="*/ 0 h 4961"/>
                    <a:gd name="T14" fmla="*/ 2 w 6114"/>
                    <a:gd name="T15" fmla="*/ 1599 h 4961"/>
                    <a:gd name="T16" fmla="*/ 407 w 6114"/>
                    <a:gd name="T17" fmla="*/ 1733 h 49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14" h="4961">
                      <a:moveTo>
                        <a:pt x="407" y="1733"/>
                      </a:moveTo>
                      <a:lnTo>
                        <a:pt x="4282" y="4548"/>
                      </a:lnTo>
                      <a:cubicBezTo>
                        <a:pt x="4423" y="4651"/>
                        <a:pt x="4517" y="4799"/>
                        <a:pt x="4553" y="4961"/>
                      </a:cubicBezTo>
                      <a:lnTo>
                        <a:pt x="6114" y="4612"/>
                      </a:lnTo>
                      <a:cubicBezTo>
                        <a:pt x="5995" y="4079"/>
                        <a:pt x="5687" y="3593"/>
                        <a:pt x="5222" y="3254"/>
                      </a:cubicBezTo>
                      <a:lnTo>
                        <a:pt x="1347" y="439"/>
                      </a:lnTo>
                      <a:cubicBezTo>
                        <a:pt x="944" y="147"/>
                        <a:pt x="472" y="0"/>
                        <a:pt x="0" y="0"/>
                      </a:cubicBezTo>
                      <a:lnTo>
                        <a:pt x="2" y="1599"/>
                      </a:lnTo>
                      <a:cubicBezTo>
                        <a:pt x="144" y="1601"/>
                        <a:pt x="286" y="1645"/>
                        <a:pt x="407" y="1733"/>
                      </a:cubicBezTo>
                      <a:close/>
                    </a:path>
                  </a:pathLst>
                </a:custGeom>
                <a:solidFill>
                  <a:schemeClr val="accent5"/>
                </a:solidFill>
                <a:ln>
                  <a:noFill/>
                </a:ln>
              </p:spPr>
              <p:txBody>
                <a:bodyPr vert="horz" wrap="square" lIns="45720" tIns="22860" rIns="45720" bIns="22860" numCol="1" anchor="t" anchorCtr="0" compatLnSpc="1">
                  <a:prstTxWarp prst="textNoShape">
                    <a:avLst/>
                  </a:prstTxWarp>
                </a:bodyPr>
                <a:lstStyle/>
                <a:p>
                  <a:endParaRPr lang="en-US" sz="900" dirty="0">
                    <a:latin typeface="Poppins" panose="00000500000000000000" pitchFamily="2" charset="0"/>
                  </a:endParaRPr>
                </a:p>
              </p:txBody>
            </p:sp>
            <p:sp>
              <p:nvSpPr>
                <p:cNvPr id="22" name="Freeform 404">
                  <a:extLst>
                    <a:ext uri="{FF2B5EF4-FFF2-40B4-BE49-F238E27FC236}">
                      <a16:creationId xmlns:a16="http://schemas.microsoft.com/office/drawing/2014/main" id="{D82DF91E-13C2-54B6-8921-DAC9DC0ED65B}"/>
                    </a:ext>
                  </a:extLst>
                </p:cNvPr>
                <p:cNvSpPr>
                  <a:spLocks/>
                </p:cNvSpPr>
                <p:nvPr/>
              </p:nvSpPr>
              <p:spPr bwMode="auto">
                <a:xfrm>
                  <a:off x="1033463" y="3541713"/>
                  <a:ext cx="1284288" cy="2636838"/>
                </a:xfrm>
                <a:custGeom>
                  <a:avLst/>
                  <a:gdLst>
                    <a:gd name="T0" fmla="*/ 3145 w 3375"/>
                    <a:gd name="T1" fmla="*/ 5267 h 6931"/>
                    <a:gd name="T2" fmla="*/ 1665 w 3375"/>
                    <a:gd name="T3" fmla="*/ 712 h 6931"/>
                    <a:gd name="T4" fmla="*/ 1647 w 3375"/>
                    <a:gd name="T5" fmla="*/ 350 h 6931"/>
                    <a:gd name="T6" fmla="*/ 86 w 3375"/>
                    <a:gd name="T7" fmla="*/ 0 h 6931"/>
                    <a:gd name="T8" fmla="*/ 145 w 3375"/>
                    <a:gd name="T9" fmla="*/ 1206 h 6931"/>
                    <a:gd name="T10" fmla="*/ 1625 w 3375"/>
                    <a:gd name="T11" fmla="*/ 5761 h 6931"/>
                    <a:gd name="T12" fmla="*/ 2488 w 3375"/>
                    <a:gd name="T13" fmla="*/ 6931 h 6931"/>
                    <a:gd name="T14" fmla="*/ 3375 w 3375"/>
                    <a:gd name="T15" fmla="*/ 5598 h 6931"/>
                    <a:gd name="T16" fmla="*/ 3145 w 3375"/>
                    <a:gd name="T17" fmla="*/ 5267 h 69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75" h="6931">
                      <a:moveTo>
                        <a:pt x="3145" y="5267"/>
                      </a:moveTo>
                      <a:lnTo>
                        <a:pt x="1665" y="712"/>
                      </a:lnTo>
                      <a:cubicBezTo>
                        <a:pt x="1626" y="592"/>
                        <a:pt x="1622" y="467"/>
                        <a:pt x="1647" y="350"/>
                      </a:cubicBezTo>
                      <a:lnTo>
                        <a:pt x="86" y="0"/>
                      </a:lnTo>
                      <a:cubicBezTo>
                        <a:pt x="0" y="391"/>
                        <a:pt x="15" y="806"/>
                        <a:pt x="145" y="1206"/>
                      </a:cubicBezTo>
                      <a:lnTo>
                        <a:pt x="1625" y="5761"/>
                      </a:lnTo>
                      <a:cubicBezTo>
                        <a:pt x="1783" y="6247"/>
                        <a:pt x="2091" y="6652"/>
                        <a:pt x="2488" y="6931"/>
                      </a:cubicBezTo>
                      <a:cubicBezTo>
                        <a:pt x="2738" y="6555"/>
                        <a:pt x="3045" y="6093"/>
                        <a:pt x="3375" y="5598"/>
                      </a:cubicBezTo>
                      <a:cubicBezTo>
                        <a:pt x="3270" y="5514"/>
                        <a:pt x="3189" y="5401"/>
                        <a:pt x="3145" y="5267"/>
                      </a:cubicBezTo>
                      <a:close/>
                    </a:path>
                  </a:pathLst>
                </a:custGeom>
                <a:solidFill>
                  <a:schemeClr val="accent2"/>
                </a:solidFill>
                <a:ln>
                  <a:noFill/>
                </a:ln>
              </p:spPr>
              <p:txBody>
                <a:bodyPr vert="horz" wrap="square" lIns="45720" tIns="22860" rIns="45720" bIns="22860" numCol="1" anchor="t" anchorCtr="0" compatLnSpc="1">
                  <a:prstTxWarp prst="textNoShape">
                    <a:avLst/>
                  </a:prstTxWarp>
                </a:bodyPr>
                <a:lstStyle/>
                <a:p>
                  <a:endParaRPr lang="en-US" sz="900" dirty="0">
                    <a:latin typeface="Poppins" panose="00000500000000000000" pitchFamily="2" charset="0"/>
                  </a:endParaRPr>
                </a:p>
              </p:txBody>
            </p:sp>
            <p:sp>
              <p:nvSpPr>
                <p:cNvPr id="24" name="Freeform 405">
                  <a:extLst>
                    <a:ext uri="{FF2B5EF4-FFF2-40B4-BE49-F238E27FC236}">
                      <a16:creationId xmlns:a16="http://schemas.microsoft.com/office/drawing/2014/main" id="{4FF9CE4D-DDF2-A5E3-BB02-A892FDC34B4B}"/>
                    </a:ext>
                  </a:extLst>
                </p:cNvPr>
                <p:cNvSpPr>
                  <a:spLocks/>
                </p:cNvSpPr>
                <p:nvPr/>
              </p:nvSpPr>
              <p:spPr bwMode="auto">
                <a:xfrm>
                  <a:off x="1066007" y="1785144"/>
                  <a:ext cx="2329657" cy="1889919"/>
                </a:xfrm>
                <a:custGeom>
                  <a:avLst/>
                  <a:gdLst>
                    <a:gd name="T0" fmla="*/ 1833 w 6122"/>
                    <a:gd name="T1" fmla="*/ 4549 h 4967"/>
                    <a:gd name="T2" fmla="*/ 5707 w 6122"/>
                    <a:gd name="T3" fmla="*/ 1734 h 4967"/>
                    <a:gd name="T4" fmla="*/ 5707 w 6122"/>
                    <a:gd name="T5" fmla="*/ 1734 h 4967"/>
                    <a:gd name="T6" fmla="*/ 6122 w 6122"/>
                    <a:gd name="T7" fmla="*/ 1600 h 4967"/>
                    <a:gd name="T8" fmla="*/ 6120 w 6122"/>
                    <a:gd name="T9" fmla="*/ 1 h 4967"/>
                    <a:gd name="T10" fmla="*/ 4767 w 6122"/>
                    <a:gd name="T11" fmla="*/ 440 h 4967"/>
                    <a:gd name="T12" fmla="*/ 893 w 6122"/>
                    <a:gd name="T13" fmla="*/ 3255 h 4967"/>
                    <a:gd name="T14" fmla="*/ 0 w 6122"/>
                    <a:gd name="T15" fmla="*/ 4617 h 4967"/>
                    <a:gd name="T16" fmla="*/ 1561 w 6122"/>
                    <a:gd name="T17" fmla="*/ 4967 h 4967"/>
                    <a:gd name="T18" fmla="*/ 1833 w 6122"/>
                    <a:gd name="T19" fmla="*/ 4549 h 49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22" h="4967">
                      <a:moveTo>
                        <a:pt x="1833" y="4549"/>
                      </a:moveTo>
                      <a:lnTo>
                        <a:pt x="5707" y="1734"/>
                      </a:lnTo>
                      <a:lnTo>
                        <a:pt x="5707" y="1734"/>
                      </a:lnTo>
                      <a:cubicBezTo>
                        <a:pt x="5831" y="1644"/>
                        <a:pt x="5977" y="1599"/>
                        <a:pt x="6122" y="1600"/>
                      </a:cubicBezTo>
                      <a:lnTo>
                        <a:pt x="6120" y="1"/>
                      </a:lnTo>
                      <a:cubicBezTo>
                        <a:pt x="5646" y="0"/>
                        <a:pt x="5172" y="147"/>
                        <a:pt x="4767" y="440"/>
                      </a:cubicBezTo>
                      <a:lnTo>
                        <a:pt x="893" y="3255"/>
                      </a:lnTo>
                      <a:cubicBezTo>
                        <a:pt x="426" y="3594"/>
                        <a:pt x="118" y="4083"/>
                        <a:pt x="0" y="4617"/>
                      </a:cubicBezTo>
                      <a:lnTo>
                        <a:pt x="1561" y="4967"/>
                      </a:lnTo>
                      <a:cubicBezTo>
                        <a:pt x="1596" y="4803"/>
                        <a:pt x="1690" y="4653"/>
                        <a:pt x="1833" y="4549"/>
                      </a:cubicBezTo>
                      <a:close/>
                    </a:path>
                  </a:pathLst>
                </a:custGeom>
                <a:solidFill>
                  <a:schemeClr val="accent1"/>
                </a:solidFill>
                <a:ln>
                  <a:noFill/>
                </a:ln>
              </p:spPr>
              <p:txBody>
                <a:bodyPr vert="horz" wrap="square" lIns="45720" tIns="22860" rIns="45720" bIns="22860" numCol="1" anchor="t" anchorCtr="0" compatLnSpc="1">
                  <a:prstTxWarp prst="textNoShape">
                    <a:avLst/>
                  </a:prstTxWarp>
                </a:bodyPr>
                <a:lstStyle/>
                <a:p>
                  <a:endParaRPr lang="en-US" sz="900" dirty="0">
                    <a:latin typeface="Poppins" panose="00000500000000000000" pitchFamily="2" charset="0"/>
                  </a:endParaRPr>
                </a:p>
              </p:txBody>
            </p:sp>
            <p:sp>
              <p:nvSpPr>
                <p:cNvPr id="26" name="Freeform 407">
                  <a:extLst>
                    <a:ext uri="{FF2B5EF4-FFF2-40B4-BE49-F238E27FC236}">
                      <a16:creationId xmlns:a16="http://schemas.microsoft.com/office/drawing/2014/main" id="{FA314DBA-8581-5466-4546-50EFDC85F962}"/>
                    </a:ext>
                  </a:extLst>
                </p:cNvPr>
                <p:cNvSpPr>
                  <a:spLocks/>
                </p:cNvSpPr>
                <p:nvPr/>
              </p:nvSpPr>
              <p:spPr bwMode="auto">
                <a:xfrm>
                  <a:off x="1979613" y="5671344"/>
                  <a:ext cx="338932" cy="508000"/>
                </a:xfrm>
                <a:custGeom>
                  <a:avLst/>
                  <a:gdLst>
                    <a:gd name="T0" fmla="*/ 887 w 890"/>
                    <a:gd name="T1" fmla="*/ 0 h 1334"/>
                    <a:gd name="T2" fmla="*/ 0 w 890"/>
                    <a:gd name="T3" fmla="*/ 1333 h 1334"/>
                    <a:gd name="T4" fmla="*/ 1 w 890"/>
                    <a:gd name="T5" fmla="*/ 1334 h 1334"/>
                    <a:gd name="T6" fmla="*/ 890 w 890"/>
                    <a:gd name="T7" fmla="*/ 2 h 1334"/>
                    <a:gd name="T8" fmla="*/ 887 w 890"/>
                    <a:gd name="T9" fmla="*/ 0 h 1334"/>
                  </a:gdLst>
                  <a:ahLst/>
                  <a:cxnLst>
                    <a:cxn ang="0">
                      <a:pos x="T0" y="T1"/>
                    </a:cxn>
                    <a:cxn ang="0">
                      <a:pos x="T2" y="T3"/>
                    </a:cxn>
                    <a:cxn ang="0">
                      <a:pos x="T4" y="T5"/>
                    </a:cxn>
                    <a:cxn ang="0">
                      <a:pos x="T6" y="T7"/>
                    </a:cxn>
                    <a:cxn ang="0">
                      <a:pos x="T8" y="T9"/>
                    </a:cxn>
                  </a:cxnLst>
                  <a:rect l="0" t="0" r="r" b="b"/>
                  <a:pathLst>
                    <a:path w="890" h="1334">
                      <a:moveTo>
                        <a:pt x="887" y="0"/>
                      </a:moveTo>
                      <a:cubicBezTo>
                        <a:pt x="557" y="495"/>
                        <a:pt x="250" y="957"/>
                        <a:pt x="0" y="1333"/>
                      </a:cubicBezTo>
                      <a:cubicBezTo>
                        <a:pt x="0" y="1333"/>
                        <a:pt x="1" y="1333"/>
                        <a:pt x="1" y="1334"/>
                      </a:cubicBezTo>
                      <a:lnTo>
                        <a:pt x="890" y="2"/>
                      </a:lnTo>
                      <a:cubicBezTo>
                        <a:pt x="889" y="1"/>
                        <a:pt x="888" y="0"/>
                        <a:pt x="887" y="0"/>
                      </a:cubicBezTo>
                      <a:close/>
                    </a:path>
                  </a:pathLst>
                </a:custGeom>
                <a:solidFill>
                  <a:srgbClr val="C4C8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Poppins" panose="00000500000000000000" pitchFamily="2" charset="0"/>
                  </a:endParaRPr>
                </a:p>
              </p:txBody>
            </p:sp>
            <p:sp>
              <p:nvSpPr>
                <p:cNvPr id="28" name="Freeform 408">
                  <a:extLst>
                    <a:ext uri="{FF2B5EF4-FFF2-40B4-BE49-F238E27FC236}">
                      <a16:creationId xmlns:a16="http://schemas.microsoft.com/office/drawing/2014/main" id="{9387682E-09A9-7C6C-D158-3CF7B79E8922}"/>
                    </a:ext>
                  </a:extLst>
                </p:cNvPr>
                <p:cNvSpPr>
                  <a:spLocks/>
                </p:cNvSpPr>
                <p:nvPr/>
              </p:nvSpPr>
              <p:spPr bwMode="auto">
                <a:xfrm>
                  <a:off x="4463257" y="5676107"/>
                  <a:ext cx="338932" cy="507207"/>
                </a:xfrm>
                <a:custGeom>
                  <a:avLst/>
                  <a:gdLst>
                    <a:gd name="T0" fmla="*/ 0 w 889"/>
                    <a:gd name="T1" fmla="*/ 2 h 1333"/>
                    <a:gd name="T2" fmla="*/ 888 w 889"/>
                    <a:gd name="T3" fmla="*/ 1333 h 1333"/>
                    <a:gd name="T4" fmla="*/ 889 w 889"/>
                    <a:gd name="T5" fmla="*/ 1332 h 1333"/>
                    <a:gd name="T6" fmla="*/ 2 w 889"/>
                    <a:gd name="T7" fmla="*/ 0 h 1333"/>
                    <a:gd name="T8" fmla="*/ 0 w 889"/>
                    <a:gd name="T9" fmla="*/ 2 h 1333"/>
                  </a:gdLst>
                  <a:ahLst/>
                  <a:cxnLst>
                    <a:cxn ang="0">
                      <a:pos x="T0" y="T1"/>
                    </a:cxn>
                    <a:cxn ang="0">
                      <a:pos x="T2" y="T3"/>
                    </a:cxn>
                    <a:cxn ang="0">
                      <a:pos x="T4" y="T5"/>
                    </a:cxn>
                    <a:cxn ang="0">
                      <a:pos x="T6" y="T7"/>
                    </a:cxn>
                    <a:cxn ang="0">
                      <a:pos x="T8" y="T9"/>
                    </a:cxn>
                  </a:cxnLst>
                  <a:rect l="0" t="0" r="r" b="b"/>
                  <a:pathLst>
                    <a:path w="889" h="1333">
                      <a:moveTo>
                        <a:pt x="0" y="2"/>
                      </a:moveTo>
                      <a:lnTo>
                        <a:pt x="888" y="1333"/>
                      </a:lnTo>
                      <a:cubicBezTo>
                        <a:pt x="888" y="1333"/>
                        <a:pt x="889" y="1332"/>
                        <a:pt x="889" y="1332"/>
                      </a:cubicBezTo>
                      <a:cubicBezTo>
                        <a:pt x="640" y="958"/>
                        <a:pt x="333" y="496"/>
                        <a:pt x="2" y="0"/>
                      </a:cubicBezTo>
                      <a:cubicBezTo>
                        <a:pt x="1" y="0"/>
                        <a:pt x="0" y="1"/>
                        <a:pt x="0" y="2"/>
                      </a:cubicBezTo>
                      <a:close/>
                    </a:path>
                  </a:pathLst>
                </a:custGeom>
                <a:solidFill>
                  <a:srgbClr val="C4C8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Poppins" panose="00000500000000000000" pitchFamily="2" charset="0"/>
                  </a:endParaRPr>
                </a:p>
              </p:txBody>
            </p:sp>
            <p:sp>
              <p:nvSpPr>
                <p:cNvPr id="30" name="Oval 409">
                  <a:extLst>
                    <a:ext uri="{FF2B5EF4-FFF2-40B4-BE49-F238E27FC236}">
                      <a16:creationId xmlns:a16="http://schemas.microsoft.com/office/drawing/2014/main" id="{8705A2E9-8B65-E713-2AC0-0726AC80B928}"/>
                    </a:ext>
                  </a:extLst>
                </p:cNvPr>
                <p:cNvSpPr>
                  <a:spLocks noChangeArrowheads="1"/>
                </p:cNvSpPr>
                <p:nvPr/>
              </p:nvSpPr>
              <p:spPr bwMode="auto">
                <a:xfrm>
                  <a:off x="2396332" y="3216275"/>
                  <a:ext cx="1994694" cy="1993900"/>
                </a:xfrm>
                <a:prstGeom prst="ellipse">
                  <a:avLst/>
                </a:prstGeom>
                <a:solidFill>
                  <a:schemeClr val="bg1">
                    <a:lumMod val="85000"/>
                  </a:schemeClr>
                </a:solidFill>
                <a:ln>
                  <a:noFill/>
                </a:ln>
              </p:spPr>
              <p:txBody>
                <a:bodyPr vert="horz" wrap="square" lIns="45720" tIns="22860" rIns="45720" bIns="22860" numCol="1" anchor="t" anchorCtr="0" compatLnSpc="1">
                  <a:prstTxWarp prst="textNoShape">
                    <a:avLst/>
                  </a:prstTxWarp>
                </a:bodyPr>
                <a:lstStyle/>
                <a:p>
                  <a:endParaRPr lang="en-US" sz="900" dirty="0">
                    <a:latin typeface="Poppins" panose="00000500000000000000" pitchFamily="2" charset="0"/>
                  </a:endParaRPr>
                </a:p>
              </p:txBody>
            </p:sp>
            <p:sp>
              <p:nvSpPr>
                <p:cNvPr id="31" name="Freeform 13">
                  <a:extLst>
                    <a:ext uri="{FF2B5EF4-FFF2-40B4-BE49-F238E27FC236}">
                      <a16:creationId xmlns:a16="http://schemas.microsoft.com/office/drawing/2014/main" id="{2429482F-03E1-63A8-8D2C-C64DFD90CC9D}"/>
                    </a:ext>
                  </a:extLst>
                </p:cNvPr>
                <p:cNvSpPr>
                  <a:spLocks noChangeArrowheads="1"/>
                </p:cNvSpPr>
                <p:nvPr/>
              </p:nvSpPr>
              <p:spPr bwMode="auto">
                <a:xfrm>
                  <a:off x="2864668" y="3754675"/>
                  <a:ext cx="1068840" cy="921816"/>
                </a:xfrm>
                <a:custGeom>
                  <a:avLst/>
                  <a:gdLst>
                    <a:gd name="connsiteX0" fmla="*/ 144871 w 516320"/>
                    <a:gd name="connsiteY0" fmla="*/ 298957 h 445298"/>
                    <a:gd name="connsiteX1" fmla="*/ 154446 w 516320"/>
                    <a:gd name="connsiteY1" fmla="*/ 298957 h 445298"/>
                    <a:gd name="connsiteX2" fmla="*/ 154446 w 516320"/>
                    <a:gd name="connsiteY2" fmla="*/ 309422 h 445298"/>
                    <a:gd name="connsiteX3" fmla="*/ 94603 w 516320"/>
                    <a:gd name="connsiteY3" fmla="*/ 370199 h 445298"/>
                    <a:gd name="connsiteX4" fmla="*/ 112157 w 516320"/>
                    <a:gd name="connsiteY4" fmla="*/ 372613 h 445298"/>
                    <a:gd name="connsiteX5" fmla="*/ 118141 w 516320"/>
                    <a:gd name="connsiteY5" fmla="*/ 380261 h 445298"/>
                    <a:gd name="connsiteX6" fmla="*/ 111359 w 516320"/>
                    <a:gd name="connsiteY6" fmla="*/ 386701 h 445298"/>
                    <a:gd name="connsiteX7" fmla="*/ 110561 w 516320"/>
                    <a:gd name="connsiteY7" fmla="*/ 386701 h 445298"/>
                    <a:gd name="connsiteX8" fmla="*/ 78646 w 516320"/>
                    <a:gd name="connsiteY8" fmla="*/ 382273 h 445298"/>
                    <a:gd name="connsiteX9" fmla="*/ 72661 w 516320"/>
                    <a:gd name="connsiteY9" fmla="*/ 376236 h 445298"/>
                    <a:gd name="connsiteX10" fmla="*/ 68273 w 516320"/>
                    <a:gd name="connsiteY10" fmla="*/ 343634 h 445298"/>
                    <a:gd name="connsiteX11" fmla="*/ 74257 w 516320"/>
                    <a:gd name="connsiteY11" fmla="*/ 335584 h 445298"/>
                    <a:gd name="connsiteX12" fmla="*/ 82236 w 516320"/>
                    <a:gd name="connsiteY12" fmla="*/ 341622 h 445298"/>
                    <a:gd name="connsiteX13" fmla="*/ 84630 w 516320"/>
                    <a:gd name="connsiteY13" fmla="*/ 360136 h 445298"/>
                    <a:gd name="connsiteX14" fmla="*/ 357932 w 516320"/>
                    <a:gd name="connsiteY14" fmla="*/ 297585 h 445298"/>
                    <a:gd name="connsiteX15" fmla="*/ 367905 w 516320"/>
                    <a:gd name="connsiteY15" fmla="*/ 297585 h 445298"/>
                    <a:gd name="connsiteX16" fmla="*/ 428146 w 516320"/>
                    <a:gd name="connsiteY16" fmla="*/ 358361 h 445298"/>
                    <a:gd name="connsiteX17" fmla="*/ 430540 w 516320"/>
                    <a:gd name="connsiteY17" fmla="*/ 340651 h 445298"/>
                    <a:gd name="connsiteX18" fmla="*/ 438519 w 516320"/>
                    <a:gd name="connsiteY18" fmla="*/ 334614 h 445298"/>
                    <a:gd name="connsiteX19" fmla="*/ 444503 w 516320"/>
                    <a:gd name="connsiteY19" fmla="*/ 342261 h 445298"/>
                    <a:gd name="connsiteX20" fmla="*/ 440115 w 516320"/>
                    <a:gd name="connsiteY20" fmla="*/ 374461 h 445298"/>
                    <a:gd name="connsiteX21" fmla="*/ 434131 w 516320"/>
                    <a:gd name="connsiteY21" fmla="*/ 380498 h 445298"/>
                    <a:gd name="connsiteX22" fmla="*/ 401816 w 516320"/>
                    <a:gd name="connsiteY22" fmla="*/ 384926 h 445298"/>
                    <a:gd name="connsiteX23" fmla="*/ 401018 w 516320"/>
                    <a:gd name="connsiteY23" fmla="*/ 384926 h 445298"/>
                    <a:gd name="connsiteX24" fmla="*/ 394236 w 516320"/>
                    <a:gd name="connsiteY24" fmla="*/ 378888 h 445298"/>
                    <a:gd name="connsiteX25" fmla="*/ 400220 w 516320"/>
                    <a:gd name="connsiteY25" fmla="*/ 370838 h 445298"/>
                    <a:gd name="connsiteX26" fmla="*/ 418173 w 516320"/>
                    <a:gd name="connsiteY26" fmla="*/ 368424 h 445298"/>
                    <a:gd name="connsiteX27" fmla="*/ 357932 w 516320"/>
                    <a:gd name="connsiteY27" fmla="*/ 307647 h 445298"/>
                    <a:gd name="connsiteX28" fmla="*/ 357932 w 516320"/>
                    <a:gd name="connsiteY28" fmla="*/ 297585 h 445298"/>
                    <a:gd name="connsiteX29" fmla="*/ 485542 w 516320"/>
                    <a:gd name="connsiteY29" fmla="*/ 165774 h 445298"/>
                    <a:gd name="connsiteX30" fmla="*/ 495261 w 516320"/>
                    <a:gd name="connsiteY30" fmla="*/ 167381 h 445298"/>
                    <a:gd name="connsiteX31" fmla="*/ 515105 w 516320"/>
                    <a:gd name="connsiteY31" fmla="*/ 193087 h 445298"/>
                    <a:gd name="connsiteX32" fmla="*/ 516320 w 516320"/>
                    <a:gd name="connsiteY32" fmla="*/ 195095 h 445298"/>
                    <a:gd name="connsiteX33" fmla="*/ 516320 w 516320"/>
                    <a:gd name="connsiteY33" fmla="*/ 195497 h 445298"/>
                    <a:gd name="connsiteX34" fmla="*/ 516320 w 516320"/>
                    <a:gd name="connsiteY34" fmla="*/ 197505 h 445298"/>
                    <a:gd name="connsiteX35" fmla="*/ 516320 w 516320"/>
                    <a:gd name="connsiteY35" fmla="*/ 199112 h 445298"/>
                    <a:gd name="connsiteX36" fmla="*/ 516320 w 516320"/>
                    <a:gd name="connsiteY36" fmla="*/ 199915 h 445298"/>
                    <a:gd name="connsiteX37" fmla="*/ 515105 w 516320"/>
                    <a:gd name="connsiteY37" fmla="*/ 201521 h 445298"/>
                    <a:gd name="connsiteX38" fmla="*/ 495261 w 516320"/>
                    <a:gd name="connsiteY38" fmla="*/ 227227 h 445298"/>
                    <a:gd name="connsiteX39" fmla="*/ 489187 w 516320"/>
                    <a:gd name="connsiteY39" fmla="*/ 230441 h 445298"/>
                    <a:gd name="connsiteX40" fmla="*/ 485137 w 516320"/>
                    <a:gd name="connsiteY40" fmla="*/ 228834 h 445298"/>
                    <a:gd name="connsiteX41" fmla="*/ 483922 w 516320"/>
                    <a:gd name="connsiteY41" fmla="*/ 218793 h 445298"/>
                    <a:gd name="connsiteX42" fmla="*/ 494856 w 516320"/>
                    <a:gd name="connsiteY42" fmla="*/ 204333 h 445298"/>
                    <a:gd name="connsiteX43" fmla="*/ 408596 w 516320"/>
                    <a:gd name="connsiteY43" fmla="*/ 204333 h 445298"/>
                    <a:gd name="connsiteX44" fmla="*/ 401306 w 516320"/>
                    <a:gd name="connsiteY44" fmla="*/ 197505 h 445298"/>
                    <a:gd name="connsiteX45" fmla="*/ 408596 w 516320"/>
                    <a:gd name="connsiteY45" fmla="*/ 190275 h 445298"/>
                    <a:gd name="connsiteX46" fmla="*/ 494856 w 516320"/>
                    <a:gd name="connsiteY46" fmla="*/ 190275 h 445298"/>
                    <a:gd name="connsiteX47" fmla="*/ 483922 w 516320"/>
                    <a:gd name="connsiteY47" fmla="*/ 175816 h 445298"/>
                    <a:gd name="connsiteX48" fmla="*/ 485542 w 516320"/>
                    <a:gd name="connsiteY48" fmla="*/ 165774 h 445298"/>
                    <a:gd name="connsiteX49" fmla="*/ 31074 w 516320"/>
                    <a:gd name="connsiteY49" fmla="*/ 165774 h 445298"/>
                    <a:gd name="connsiteX50" fmla="*/ 32689 w 516320"/>
                    <a:gd name="connsiteY50" fmla="*/ 175816 h 445298"/>
                    <a:gd name="connsiteX51" fmla="*/ 21389 w 516320"/>
                    <a:gd name="connsiteY51" fmla="*/ 190677 h 445298"/>
                    <a:gd name="connsiteX52" fmla="*/ 107348 w 516320"/>
                    <a:gd name="connsiteY52" fmla="*/ 190677 h 445298"/>
                    <a:gd name="connsiteX53" fmla="*/ 115016 w 516320"/>
                    <a:gd name="connsiteY53" fmla="*/ 197505 h 445298"/>
                    <a:gd name="connsiteX54" fmla="*/ 107348 w 516320"/>
                    <a:gd name="connsiteY54" fmla="*/ 204735 h 445298"/>
                    <a:gd name="connsiteX55" fmla="*/ 21389 w 516320"/>
                    <a:gd name="connsiteY55" fmla="*/ 204735 h 445298"/>
                    <a:gd name="connsiteX56" fmla="*/ 32285 w 516320"/>
                    <a:gd name="connsiteY56" fmla="*/ 218793 h 445298"/>
                    <a:gd name="connsiteX57" fmla="*/ 31074 w 516320"/>
                    <a:gd name="connsiteY57" fmla="*/ 228834 h 445298"/>
                    <a:gd name="connsiteX58" fmla="*/ 26635 w 516320"/>
                    <a:gd name="connsiteY58" fmla="*/ 230441 h 445298"/>
                    <a:gd name="connsiteX59" fmla="*/ 20985 w 516320"/>
                    <a:gd name="connsiteY59" fmla="*/ 227227 h 445298"/>
                    <a:gd name="connsiteX60" fmla="*/ 1614 w 516320"/>
                    <a:gd name="connsiteY60" fmla="*/ 201923 h 445298"/>
                    <a:gd name="connsiteX61" fmla="*/ 1614 w 516320"/>
                    <a:gd name="connsiteY61" fmla="*/ 201521 h 445298"/>
                    <a:gd name="connsiteX62" fmla="*/ 404 w 516320"/>
                    <a:gd name="connsiteY62" fmla="*/ 199915 h 445298"/>
                    <a:gd name="connsiteX63" fmla="*/ 404 w 516320"/>
                    <a:gd name="connsiteY63" fmla="*/ 199513 h 445298"/>
                    <a:gd name="connsiteX64" fmla="*/ 0 w 516320"/>
                    <a:gd name="connsiteY64" fmla="*/ 197505 h 445298"/>
                    <a:gd name="connsiteX65" fmla="*/ 404 w 516320"/>
                    <a:gd name="connsiteY65" fmla="*/ 195497 h 445298"/>
                    <a:gd name="connsiteX66" fmla="*/ 404 w 516320"/>
                    <a:gd name="connsiteY66" fmla="*/ 195095 h 445298"/>
                    <a:gd name="connsiteX67" fmla="*/ 1614 w 516320"/>
                    <a:gd name="connsiteY67" fmla="*/ 193488 h 445298"/>
                    <a:gd name="connsiteX68" fmla="*/ 1614 w 516320"/>
                    <a:gd name="connsiteY68" fmla="*/ 193087 h 445298"/>
                    <a:gd name="connsiteX69" fmla="*/ 20985 w 516320"/>
                    <a:gd name="connsiteY69" fmla="*/ 167381 h 445298"/>
                    <a:gd name="connsiteX70" fmla="*/ 31074 w 516320"/>
                    <a:gd name="connsiteY70" fmla="*/ 165774 h 445298"/>
                    <a:gd name="connsiteX71" fmla="*/ 233116 w 516320"/>
                    <a:gd name="connsiteY71" fmla="*/ 120607 h 445298"/>
                    <a:gd name="connsiteX72" fmla="*/ 196207 w 516320"/>
                    <a:gd name="connsiteY72" fmla="*/ 125831 h 445298"/>
                    <a:gd name="connsiteX73" fmla="*/ 180159 w 516320"/>
                    <a:gd name="connsiteY73" fmla="*/ 130251 h 445298"/>
                    <a:gd name="connsiteX74" fmla="*/ 168926 w 516320"/>
                    <a:gd name="connsiteY74" fmla="*/ 146727 h 445298"/>
                    <a:gd name="connsiteX75" fmla="*/ 168926 w 516320"/>
                    <a:gd name="connsiteY75" fmla="*/ 219461 h 445298"/>
                    <a:gd name="connsiteX76" fmla="*/ 174944 w 516320"/>
                    <a:gd name="connsiteY76" fmla="*/ 233526 h 445298"/>
                    <a:gd name="connsiteX77" fmla="*/ 193800 w 516320"/>
                    <a:gd name="connsiteY77" fmla="*/ 252010 h 445298"/>
                    <a:gd name="connsiteX78" fmla="*/ 180962 w 516320"/>
                    <a:gd name="connsiteY78" fmla="*/ 162801 h 445298"/>
                    <a:gd name="connsiteX79" fmla="*/ 186578 w 516320"/>
                    <a:gd name="connsiteY79" fmla="*/ 154764 h 445298"/>
                    <a:gd name="connsiteX80" fmla="*/ 194602 w 516320"/>
                    <a:gd name="connsiteY80" fmla="*/ 160791 h 445298"/>
                    <a:gd name="connsiteX81" fmla="*/ 209847 w 516320"/>
                    <a:gd name="connsiteY81" fmla="*/ 264468 h 445298"/>
                    <a:gd name="connsiteX82" fmla="*/ 302924 w 516320"/>
                    <a:gd name="connsiteY82" fmla="*/ 264468 h 445298"/>
                    <a:gd name="connsiteX83" fmla="*/ 318169 w 516320"/>
                    <a:gd name="connsiteY83" fmla="*/ 159184 h 445298"/>
                    <a:gd name="connsiteX84" fmla="*/ 326594 w 516320"/>
                    <a:gd name="connsiteY84" fmla="*/ 153156 h 445298"/>
                    <a:gd name="connsiteX85" fmla="*/ 332211 w 516320"/>
                    <a:gd name="connsiteY85" fmla="*/ 161193 h 445298"/>
                    <a:gd name="connsiteX86" fmla="*/ 319372 w 516320"/>
                    <a:gd name="connsiteY86" fmla="*/ 252010 h 445298"/>
                    <a:gd name="connsiteX87" fmla="*/ 338228 w 516320"/>
                    <a:gd name="connsiteY87" fmla="*/ 233526 h 445298"/>
                    <a:gd name="connsiteX88" fmla="*/ 344246 w 516320"/>
                    <a:gd name="connsiteY88" fmla="*/ 219461 h 445298"/>
                    <a:gd name="connsiteX89" fmla="*/ 344246 w 516320"/>
                    <a:gd name="connsiteY89" fmla="*/ 146727 h 445298"/>
                    <a:gd name="connsiteX90" fmla="*/ 332612 w 516320"/>
                    <a:gd name="connsiteY90" fmla="*/ 130251 h 445298"/>
                    <a:gd name="connsiteX91" fmla="*/ 316965 w 516320"/>
                    <a:gd name="connsiteY91" fmla="*/ 125831 h 445298"/>
                    <a:gd name="connsiteX92" fmla="*/ 279655 w 516320"/>
                    <a:gd name="connsiteY92" fmla="*/ 120607 h 445298"/>
                    <a:gd name="connsiteX93" fmla="*/ 279253 w 516320"/>
                    <a:gd name="connsiteY93" fmla="*/ 120607 h 445298"/>
                    <a:gd name="connsiteX94" fmla="*/ 267218 w 516320"/>
                    <a:gd name="connsiteY94" fmla="*/ 134270 h 445298"/>
                    <a:gd name="connsiteX95" fmla="*/ 276846 w 516320"/>
                    <a:gd name="connsiteY95" fmla="*/ 212630 h 445298"/>
                    <a:gd name="connsiteX96" fmla="*/ 272834 w 516320"/>
                    <a:gd name="connsiteY96" fmla="*/ 224685 h 445298"/>
                    <a:gd name="connsiteX97" fmla="*/ 261200 w 516320"/>
                    <a:gd name="connsiteY97" fmla="*/ 236338 h 445298"/>
                    <a:gd name="connsiteX98" fmla="*/ 251972 w 516320"/>
                    <a:gd name="connsiteY98" fmla="*/ 236338 h 445298"/>
                    <a:gd name="connsiteX99" fmla="*/ 239937 w 516320"/>
                    <a:gd name="connsiteY99" fmla="*/ 224685 h 445298"/>
                    <a:gd name="connsiteX100" fmla="*/ 235925 w 516320"/>
                    <a:gd name="connsiteY100" fmla="*/ 212630 h 445298"/>
                    <a:gd name="connsiteX101" fmla="*/ 245553 w 516320"/>
                    <a:gd name="connsiteY101" fmla="*/ 133868 h 445298"/>
                    <a:gd name="connsiteX102" fmla="*/ 233919 w 516320"/>
                    <a:gd name="connsiteY102" fmla="*/ 120607 h 445298"/>
                    <a:gd name="connsiteX103" fmla="*/ 233116 w 516320"/>
                    <a:gd name="connsiteY103" fmla="*/ 106542 h 445298"/>
                    <a:gd name="connsiteX104" fmla="*/ 279655 w 516320"/>
                    <a:gd name="connsiteY104" fmla="*/ 106542 h 445298"/>
                    <a:gd name="connsiteX105" fmla="*/ 320576 w 516320"/>
                    <a:gd name="connsiteY105" fmla="*/ 112168 h 445298"/>
                    <a:gd name="connsiteX106" fmla="*/ 336624 w 516320"/>
                    <a:gd name="connsiteY106" fmla="*/ 116588 h 445298"/>
                    <a:gd name="connsiteX107" fmla="*/ 337426 w 516320"/>
                    <a:gd name="connsiteY107" fmla="*/ 116588 h 445298"/>
                    <a:gd name="connsiteX108" fmla="*/ 358288 w 516320"/>
                    <a:gd name="connsiteY108" fmla="*/ 146727 h 445298"/>
                    <a:gd name="connsiteX109" fmla="*/ 358288 w 516320"/>
                    <a:gd name="connsiteY109" fmla="*/ 219461 h 445298"/>
                    <a:gd name="connsiteX110" fmla="*/ 348258 w 516320"/>
                    <a:gd name="connsiteY110" fmla="*/ 243974 h 445298"/>
                    <a:gd name="connsiteX111" fmla="*/ 316163 w 516320"/>
                    <a:gd name="connsiteY111" fmla="*/ 274916 h 445298"/>
                    <a:gd name="connsiteX112" fmla="*/ 316163 w 516320"/>
                    <a:gd name="connsiteY112" fmla="*/ 438065 h 445298"/>
                    <a:gd name="connsiteX113" fmla="*/ 308941 w 516320"/>
                    <a:gd name="connsiteY113" fmla="*/ 445298 h 445298"/>
                    <a:gd name="connsiteX114" fmla="*/ 302121 w 516320"/>
                    <a:gd name="connsiteY114" fmla="*/ 438065 h 445298"/>
                    <a:gd name="connsiteX115" fmla="*/ 302121 w 516320"/>
                    <a:gd name="connsiteY115" fmla="*/ 278934 h 445298"/>
                    <a:gd name="connsiteX116" fmla="*/ 264409 w 516320"/>
                    <a:gd name="connsiteY116" fmla="*/ 278934 h 445298"/>
                    <a:gd name="connsiteX117" fmla="*/ 264409 w 516320"/>
                    <a:gd name="connsiteY117" fmla="*/ 438065 h 445298"/>
                    <a:gd name="connsiteX118" fmla="*/ 257188 w 516320"/>
                    <a:gd name="connsiteY118" fmla="*/ 445298 h 445298"/>
                    <a:gd name="connsiteX119" fmla="*/ 249966 w 516320"/>
                    <a:gd name="connsiteY119" fmla="*/ 438065 h 445298"/>
                    <a:gd name="connsiteX120" fmla="*/ 249966 w 516320"/>
                    <a:gd name="connsiteY120" fmla="*/ 278934 h 445298"/>
                    <a:gd name="connsiteX121" fmla="*/ 211051 w 516320"/>
                    <a:gd name="connsiteY121" fmla="*/ 278934 h 445298"/>
                    <a:gd name="connsiteX122" fmla="*/ 211051 w 516320"/>
                    <a:gd name="connsiteY122" fmla="*/ 438065 h 445298"/>
                    <a:gd name="connsiteX123" fmla="*/ 203830 w 516320"/>
                    <a:gd name="connsiteY123" fmla="*/ 445298 h 445298"/>
                    <a:gd name="connsiteX124" fmla="*/ 196608 w 516320"/>
                    <a:gd name="connsiteY124" fmla="*/ 438065 h 445298"/>
                    <a:gd name="connsiteX125" fmla="*/ 196608 w 516320"/>
                    <a:gd name="connsiteY125" fmla="*/ 274916 h 445298"/>
                    <a:gd name="connsiteX126" fmla="*/ 164914 w 516320"/>
                    <a:gd name="connsiteY126" fmla="*/ 243974 h 445298"/>
                    <a:gd name="connsiteX127" fmla="*/ 154483 w 516320"/>
                    <a:gd name="connsiteY127" fmla="*/ 219461 h 445298"/>
                    <a:gd name="connsiteX128" fmla="*/ 154483 w 516320"/>
                    <a:gd name="connsiteY128" fmla="*/ 146727 h 445298"/>
                    <a:gd name="connsiteX129" fmla="*/ 175746 w 516320"/>
                    <a:gd name="connsiteY129" fmla="*/ 116588 h 445298"/>
                    <a:gd name="connsiteX130" fmla="*/ 176147 w 516320"/>
                    <a:gd name="connsiteY130" fmla="*/ 116588 h 445298"/>
                    <a:gd name="connsiteX131" fmla="*/ 192195 w 516320"/>
                    <a:gd name="connsiteY131" fmla="*/ 112168 h 445298"/>
                    <a:gd name="connsiteX132" fmla="*/ 233116 w 516320"/>
                    <a:gd name="connsiteY132" fmla="*/ 106542 h 445298"/>
                    <a:gd name="connsiteX133" fmla="*/ 257070 w 516320"/>
                    <a:gd name="connsiteY133" fmla="*/ 14125 h 445298"/>
                    <a:gd name="connsiteX134" fmla="*/ 227206 w 516320"/>
                    <a:gd name="connsiteY134" fmla="*/ 44393 h 445298"/>
                    <a:gd name="connsiteX135" fmla="*/ 257070 w 516320"/>
                    <a:gd name="connsiteY135" fmla="*/ 73854 h 445298"/>
                    <a:gd name="connsiteX136" fmla="*/ 287338 w 516320"/>
                    <a:gd name="connsiteY136" fmla="*/ 44393 h 445298"/>
                    <a:gd name="connsiteX137" fmla="*/ 257070 w 516320"/>
                    <a:gd name="connsiteY137" fmla="*/ 14125 h 445298"/>
                    <a:gd name="connsiteX138" fmla="*/ 110752 w 516320"/>
                    <a:gd name="connsiteY138" fmla="*/ 9281 h 445298"/>
                    <a:gd name="connsiteX139" fmla="*/ 118766 w 516320"/>
                    <a:gd name="connsiteY139" fmla="*/ 15318 h 445298"/>
                    <a:gd name="connsiteX140" fmla="*/ 112756 w 516320"/>
                    <a:gd name="connsiteY140" fmla="*/ 23368 h 445298"/>
                    <a:gd name="connsiteX141" fmla="*/ 94724 w 516320"/>
                    <a:gd name="connsiteY141" fmla="*/ 25783 h 445298"/>
                    <a:gd name="connsiteX142" fmla="*/ 154830 w 516320"/>
                    <a:gd name="connsiteY142" fmla="*/ 86559 h 445298"/>
                    <a:gd name="connsiteX143" fmla="*/ 154830 w 516320"/>
                    <a:gd name="connsiteY143" fmla="*/ 96622 h 445298"/>
                    <a:gd name="connsiteX144" fmla="*/ 150022 w 516320"/>
                    <a:gd name="connsiteY144" fmla="*/ 99037 h 445298"/>
                    <a:gd name="connsiteX145" fmla="*/ 145213 w 516320"/>
                    <a:gd name="connsiteY145" fmla="*/ 96622 h 445298"/>
                    <a:gd name="connsiteX146" fmla="*/ 84706 w 516320"/>
                    <a:gd name="connsiteY146" fmla="*/ 36248 h 445298"/>
                    <a:gd name="connsiteX147" fmla="*/ 81901 w 516320"/>
                    <a:gd name="connsiteY147" fmla="*/ 53958 h 445298"/>
                    <a:gd name="connsiteX148" fmla="*/ 75089 w 516320"/>
                    <a:gd name="connsiteY148" fmla="*/ 59995 h 445298"/>
                    <a:gd name="connsiteX149" fmla="*/ 74287 w 516320"/>
                    <a:gd name="connsiteY149" fmla="*/ 59995 h 445298"/>
                    <a:gd name="connsiteX150" fmla="*/ 68276 w 516320"/>
                    <a:gd name="connsiteY150" fmla="*/ 51945 h 445298"/>
                    <a:gd name="connsiteX151" fmla="*/ 72284 w 516320"/>
                    <a:gd name="connsiteY151" fmla="*/ 19746 h 445298"/>
                    <a:gd name="connsiteX152" fmla="*/ 78294 w 516320"/>
                    <a:gd name="connsiteY152" fmla="*/ 13708 h 445298"/>
                    <a:gd name="connsiteX153" fmla="*/ 402423 w 516320"/>
                    <a:gd name="connsiteY153" fmla="*/ 7908 h 445298"/>
                    <a:gd name="connsiteX154" fmla="*/ 434480 w 516320"/>
                    <a:gd name="connsiteY154" fmla="*/ 12336 h 445298"/>
                    <a:gd name="connsiteX155" fmla="*/ 440491 w 516320"/>
                    <a:gd name="connsiteY155" fmla="*/ 18373 h 445298"/>
                    <a:gd name="connsiteX156" fmla="*/ 444899 w 516320"/>
                    <a:gd name="connsiteY156" fmla="*/ 50573 h 445298"/>
                    <a:gd name="connsiteX157" fmla="*/ 438888 w 516320"/>
                    <a:gd name="connsiteY157" fmla="*/ 58622 h 445298"/>
                    <a:gd name="connsiteX158" fmla="*/ 437686 w 516320"/>
                    <a:gd name="connsiteY158" fmla="*/ 58622 h 445298"/>
                    <a:gd name="connsiteX159" fmla="*/ 430874 w 516320"/>
                    <a:gd name="connsiteY159" fmla="*/ 52585 h 445298"/>
                    <a:gd name="connsiteX160" fmla="*/ 428469 w 516320"/>
                    <a:gd name="connsiteY160" fmla="*/ 34473 h 445298"/>
                    <a:gd name="connsiteX161" fmla="*/ 367962 w 516320"/>
                    <a:gd name="connsiteY161" fmla="*/ 94847 h 445298"/>
                    <a:gd name="connsiteX162" fmla="*/ 362753 w 516320"/>
                    <a:gd name="connsiteY162" fmla="*/ 97262 h 445298"/>
                    <a:gd name="connsiteX163" fmla="*/ 357944 w 516320"/>
                    <a:gd name="connsiteY163" fmla="*/ 94847 h 445298"/>
                    <a:gd name="connsiteX164" fmla="*/ 357944 w 516320"/>
                    <a:gd name="connsiteY164" fmla="*/ 85187 h 445298"/>
                    <a:gd name="connsiteX165" fmla="*/ 418051 w 516320"/>
                    <a:gd name="connsiteY165" fmla="*/ 24410 h 445298"/>
                    <a:gd name="connsiteX166" fmla="*/ 400420 w 516320"/>
                    <a:gd name="connsiteY166" fmla="*/ 21996 h 445298"/>
                    <a:gd name="connsiteX167" fmla="*/ 394409 w 516320"/>
                    <a:gd name="connsiteY167" fmla="*/ 13946 h 445298"/>
                    <a:gd name="connsiteX168" fmla="*/ 402423 w 516320"/>
                    <a:gd name="connsiteY168" fmla="*/ 7908 h 445298"/>
                    <a:gd name="connsiteX169" fmla="*/ 257070 w 516320"/>
                    <a:gd name="connsiteY169" fmla="*/ 0 h 445298"/>
                    <a:gd name="connsiteX170" fmla="*/ 301463 w 516320"/>
                    <a:gd name="connsiteY170" fmla="*/ 44393 h 445298"/>
                    <a:gd name="connsiteX171" fmla="*/ 257070 w 516320"/>
                    <a:gd name="connsiteY171" fmla="*/ 88383 h 445298"/>
                    <a:gd name="connsiteX172" fmla="*/ 213081 w 516320"/>
                    <a:gd name="connsiteY172" fmla="*/ 44393 h 445298"/>
                    <a:gd name="connsiteX173" fmla="*/ 257070 w 516320"/>
                    <a:gd name="connsiteY173" fmla="*/ 0 h 445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Lst>
                  <a:rect l="l" t="t" r="r" b="b"/>
                  <a:pathLst>
                    <a:path w="516320" h="445298">
                      <a:moveTo>
                        <a:pt x="144871" y="298957"/>
                      </a:moveTo>
                      <a:cubicBezTo>
                        <a:pt x="147264" y="296542"/>
                        <a:pt x="152052" y="296542"/>
                        <a:pt x="154446" y="298957"/>
                      </a:cubicBezTo>
                      <a:cubicBezTo>
                        <a:pt x="157637" y="301775"/>
                        <a:pt x="157637" y="306605"/>
                        <a:pt x="154446" y="309422"/>
                      </a:cubicBezTo>
                      <a:lnTo>
                        <a:pt x="94603" y="370199"/>
                      </a:lnTo>
                      <a:lnTo>
                        <a:pt x="112157" y="372613"/>
                      </a:lnTo>
                      <a:cubicBezTo>
                        <a:pt x="116147" y="373016"/>
                        <a:pt x="118939" y="376638"/>
                        <a:pt x="118141" y="380261"/>
                      </a:cubicBezTo>
                      <a:cubicBezTo>
                        <a:pt x="117742" y="383883"/>
                        <a:pt x="114551" y="386701"/>
                        <a:pt x="111359" y="386701"/>
                      </a:cubicBezTo>
                      <a:cubicBezTo>
                        <a:pt x="110960" y="386701"/>
                        <a:pt x="110561" y="386701"/>
                        <a:pt x="110561" y="386701"/>
                      </a:cubicBezTo>
                      <a:lnTo>
                        <a:pt x="78646" y="382273"/>
                      </a:lnTo>
                      <a:cubicBezTo>
                        <a:pt x="75454" y="381468"/>
                        <a:pt x="73060" y="379053"/>
                        <a:pt x="72661" y="376236"/>
                      </a:cubicBezTo>
                      <a:lnTo>
                        <a:pt x="68273" y="343634"/>
                      </a:lnTo>
                      <a:cubicBezTo>
                        <a:pt x="67475" y="339609"/>
                        <a:pt x="70268" y="335987"/>
                        <a:pt x="74257" y="335584"/>
                      </a:cubicBezTo>
                      <a:cubicBezTo>
                        <a:pt x="77848" y="334779"/>
                        <a:pt x="81438" y="337597"/>
                        <a:pt x="82236" y="341622"/>
                      </a:cubicBezTo>
                      <a:lnTo>
                        <a:pt x="84630" y="360136"/>
                      </a:lnTo>
                      <a:close/>
                      <a:moveTo>
                        <a:pt x="357932" y="297585"/>
                      </a:moveTo>
                      <a:cubicBezTo>
                        <a:pt x="360724" y="294767"/>
                        <a:pt x="365113" y="294767"/>
                        <a:pt x="367905" y="297585"/>
                      </a:cubicBezTo>
                      <a:lnTo>
                        <a:pt x="428146" y="358361"/>
                      </a:lnTo>
                      <a:lnTo>
                        <a:pt x="430540" y="340651"/>
                      </a:lnTo>
                      <a:cubicBezTo>
                        <a:pt x="430939" y="336627"/>
                        <a:pt x="434530" y="333809"/>
                        <a:pt x="438519" y="334614"/>
                      </a:cubicBezTo>
                      <a:cubicBezTo>
                        <a:pt x="442509" y="335017"/>
                        <a:pt x="445301" y="338237"/>
                        <a:pt x="444503" y="342261"/>
                      </a:cubicBezTo>
                      <a:lnTo>
                        <a:pt x="440115" y="374461"/>
                      </a:lnTo>
                      <a:cubicBezTo>
                        <a:pt x="439716" y="377681"/>
                        <a:pt x="437322" y="380096"/>
                        <a:pt x="434131" y="380498"/>
                      </a:cubicBezTo>
                      <a:lnTo>
                        <a:pt x="401816" y="384926"/>
                      </a:lnTo>
                      <a:cubicBezTo>
                        <a:pt x="401816" y="384926"/>
                        <a:pt x="401417" y="384926"/>
                        <a:pt x="401018" y="384926"/>
                      </a:cubicBezTo>
                      <a:cubicBezTo>
                        <a:pt x="397428" y="384926"/>
                        <a:pt x="394635" y="382511"/>
                        <a:pt x="394236" y="378888"/>
                      </a:cubicBezTo>
                      <a:cubicBezTo>
                        <a:pt x="393438" y="375266"/>
                        <a:pt x="396231" y="371241"/>
                        <a:pt x="400220" y="370838"/>
                      </a:cubicBezTo>
                      <a:lnTo>
                        <a:pt x="418173" y="368424"/>
                      </a:lnTo>
                      <a:lnTo>
                        <a:pt x="357932" y="307647"/>
                      </a:lnTo>
                      <a:cubicBezTo>
                        <a:pt x="355139" y="305232"/>
                        <a:pt x="355139" y="300402"/>
                        <a:pt x="357932" y="297585"/>
                      </a:cubicBezTo>
                      <a:close/>
                      <a:moveTo>
                        <a:pt x="485542" y="165774"/>
                      </a:moveTo>
                      <a:cubicBezTo>
                        <a:pt x="488377" y="163364"/>
                        <a:pt x="492831" y="164168"/>
                        <a:pt x="495261" y="167381"/>
                      </a:cubicBezTo>
                      <a:lnTo>
                        <a:pt x="515105" y="193087"/>
                      </a:lnTo>
                      <a:cubicBezTo>
                        <a:pt x="515510" y="193890"/>
                        <a:pt x="515915" y="194292"/>
                        <a:pt x="516320" y="195095"/>
                      </a:cubicBezTo>
                      <a:lnTo>
                        <a:pt x="516320" y="195497"/>
                      </a:lnTo>
                      <a:cubicBezTo>
                        <a:pt x="516320" y="195898"/>
                        <a:pt x="516320" y="196702"/>
                        <a:pt x="516320" y="197505"/>
                      </a:cubicBezTo>
                      <a:cubicBezTo>
                        <a:pt x="516320" y="197907"/>
                        <a:pt x="516320" y="198710"/>
                        <a:pt x="516320" y="199112"/>
                      </a:cubicBezTo>
                      <a:cubicBezTo>
                        <a:pt x="516320" y="199513"/>
                        <a:pt x="516320" y="199513"/>
                        <a:pt x="516320" y="199915"/>
                      </a:cubicBezTo>
                      <a:cubicBezTo>
                        <a:pt x="515915" y="200316"/>
                        <a:pt x="515510" y="201120"/>
                        <a:pt x="515105" y="201521"/>
                      </a:cubicBezTo>
                      <a:lnTo>
                        <a:pt x="495261" y="227227"/>
                      </a:lnTo>
                      <a:cubicBezTo>
                        <a:pt x="493641" y="229637"/>
                        <a:pt x="491616" y="230441"/>
                        <a:pt x="489187" y="230441"/>
                      </a:cubicBezTo>
                      <a:cubicBezTo>
                        <a:pt x="487972" y="230441"/>
                        <a:pt x="486352" y="230039"/>
                        <a:pt x="485137" y="228834"/>
                      </a:cubicBezTo>
                      <a:cubicBezTo>
                        <a:pt x="481897" y="226424"/>
                        <a:pt x="481492" y="222006"/>
                        <a:pt x="483922" y="218793"/>
                      </a:cubicBezTo>
                      <a:lnTo>
                        <a:pt x="494856" y="204333"/>
                      </a:lnTo>
                      <a:lnTo>
                        <a:pt x="408596" y="204333"/>
                      </a:lnTo>
                      <a:cubicBezTo>
                        <a:pt x="404546" y="204333"/>
                        <a:pt x="401306" y="201521"/>
                        <a:pt x="401306" y="197505"/>
                      </a:cubicBezTo>
                      <a:cubicBezTo>
                        <a:pt x="401306" y="193488"/>
                        <a:pt x="404546" y="190275"/>
                        <a:pt x="408596" y="190275"/>
                      </a:cubicBezTo>
                      <a:lnTo>
                        <a:pt x="494856" y="190275"/>
                      </a:lnTo>
                      <a:lnTo>
                        <a:pt x="483922" y="175816"/>
                      </a:lnTo>
                      <a:cubicBezTo>
                        <a:pt x="481492" y="172602"/>
                        <a:pt x="482302" y="168184"/>
                        <a:pt x="485542" y="165774"/>
                      </a:cubicBezTo>
                      <a:close/>
                      <a:moveTo>
                        <a:pt x="31074" y="165774"/>
                      </a:moveTo>
                      <a:cubicBezTo>
                        <a:pt x="34706" y="168184"/>
                        <a:pt x="35110" y="172602"/>
                        <a:pt x="32689" y="175816"/>
                      </a:cubicBezTo>
                      <a:lnTo>
                        <a:pt x="21389" y="190677"/>
                      </a:lnTo>
                      <a:lnTo>
                        <a:pt x="107348" y="190677"/>
                      </a:lnTo>
                      <a:cubicBezTo>
                        <a:pt x="111383" y="190677"/>
                        <a:pt x="115016" y="193488"/>
                        <a:pt x="115016" y="197505"/>
                      </a:cubicBezTo>
                      <a:cubicBezTo>
                        <a:pt x="115016" y="201521"/>
                        <a:pt x="111383" y="204735"/>
                        <a:pt x="107348" y="204735"/>
                      </a:cubicBezTo>
                      <a:lnTo>
                        <a:pt x="21389" y="204735"/>
                      </a:lnTo>
                      <a:lnTo>
                        <a:pt x="32285" y="218793"/>
                      </a:lnTo>
                      <a:cubicBezTo>
                        <a:pt x="34706" y="222006"/>
                        <a:pt x="34303" y="226424"/>
                        <a:pt x="31074" y="228834"/>
                      </a:cubicBezTo>
                      <a:cubicBezTo>
                        <a:pt x="29864" y="230039"/>
                        <a:pt x="28249" y="230441"/>
                        <a:pt x="26635" y="230441"/>
                      </a:cubicBezTo>
                      <a:cubicBezTo>
                        <a:pt x="24617" y="230441"/>
                        <a:pt x="22599" y="229637"/>
                        <a:pt x="20985" y="227227"/>
                      </a:cubicBezTo>
                      <a:lnTo>
                        <a:pt x="1614" y="201923"/>
                      </a:lnTo>
                      <a:cubicBezTo>
                        <a:pt x="1614" y="201521"/>
                        <a:pt x="1614" y="201521"/>
                        <a:pt x="1614" y="201521"/>
                      </a:cubicBezTo>
                      <a:cubicBezTo>
                        <a:pt x="807" y="201120"/>
                        <a:pt x="807" y="200316"/>
                        <a:pt x="404" y="199915"/>
                      </a:cubicBezTo>
                      <a:lnTo>
                        <a:pt x="404" y="199513"/>
                      </a:lnTo>
                      <a:cubicBezTo>
                        <a:pt x="0" y="199112"/>
                        <a:pt x="0" y="198308"/>
                        <a:pt x="0" y="197505"/>
                      </a:cubicBezTo>
                      <a:cubicBezTo>
                        <a:pt x="0" y="196702"/>
                        <a:pt x="0" y="196300"/>
                        <a:pt x="404" y="195497"/>
                      </a:cubicBezTo>
                      <a:cubicBezTo>
                        <a:pt x="404" y="195497"/>
                        <a:pt x="404" y="195497"/>
                        <a:pt x="404" y="195095"/>
                      </a:cubicBezTo>
                      <a:cubicBezTo>
                        <a:pt x="807" y="194292"/>
                        <a:pt x="807" y="193890"/>
                        <a:pt x="1614" y="193488"/>
                      </a:cubicBezTo>
                      <a:cubicBezTo>
                        <a:pt x="1614" y="193087"/>
                        <a:pt x="1614" y="193087"/>
                        <a:pt x="1614" y="193087"/>
                      </a:cubicBezTo>
                      <a:lnTo>
                        <a:pt x="20985" y="167381"/>
                      </a:lnTo>
                      <a:cubicBezTo>
                        <a:pt x="23810" y="164168"/>
                        <a:pt x="28249" y="163364"/>
                        <a:pt x="31074" y="165774"/>
                      </a:cubicBezTo>
                      <a:close/>
                      <a:moveTo>
                        <a:pt x="233116" y="120607"/>
                      </a:moveTo>
                      <a:cubicBezTo>
                        <a:pt x="220680" y="120607"/>
                        <a:pt x="208243" y="122214"/>
                        <a:pt x="196207" y="125831"/>
                      </a:cubicBezTo>
                      <a:lnTo>
                        <a:pt x="180159" y="130251"/>
                      </a:lnTo>
                      <a:cubicBezTo>
                        <a:pt x="173339" y="132662"/>
                        <a:pt x="168926" y="139092"/>
                        <a:pt x="168926" y="146727"/>
                      </a:cubicBezTo>
                      <a:lnTo>
                        <a:pt x="168926" y="219461"/>
                      </a:lnTo>
                      <a:cubicBezTo>
                        <a:pt x="168926" y="225087"/>
                        <a:pt x="170932" y="229909"/>
                        <a:pt x="174944" y="233526"/>
                      </a:cubicBezTo>
                      <a:lnTo>
                        <a:pt x="193800" y="252010"/>
                      </a:lnTo>
                      <a:lnTo>
                        <a:pt x="180962" y="162801"/>
                      </a:lnTo>
                      <a:cubicBezTo>
                        <a:pt x="180159" y="158782"/>
                        <a:pt x="182968" y="155166"/>
                        <a:pt x="186578" y="154764"/>
                      </a:cubicBezTo>
                      <a:cubicBezTo>
                        <a:pt x="190590" y="153960"/>
                        <a:pt x="194201" y="156773"/>
                        <a:pt x="194602" y="160791"/>
                      </a:cubicBezTo>
                      <a:lnTo>
                        <a:pt x="209847" y="264468"/>
                      </a:lnTo>
                      <a:lnTo>
                        <a:pt x="302924" y="264468"/>
                      </a:lnTo>
                      <a:lnTo>
                        <a:pt x="318169" y="159184"/>
                      </a:lnTo>
                      <a:cubicBezTo>
                        <a:pt x="318971" y="155166"/>
                        <a:pt x="322582" y="152755"/>
                        <a:pt x="326594" y="153156"/>
                      </a:cubicBezTo>
                      <a:cubicBezTo>
                        <a:pt x="330606" y="153960"/>
                        <a:pt x="333013" y="157577"/>
                        <a:pt x="332211" y="161193"/>
                      </a:cubicBezTo>
                      <a:lnTo>
                        <a:pt x="319372" y="252010"/>
                      </a:lnTo>
                      <a:lnTo>
                        <a:pt x="338228" y="233526"/>
                      </a:lnTo>
                      <a:cubicBezTo>
                        <a:pt x="341839" y="229909"/>
                        <a:pt x="344246" y="225087"/>
                        <a:pt x="344246" y="219461"/>
                      </a:cubicBezTo>
                      <a:lnTo>
                        <a:pt x="344246" y="146727"/>
                      </a:lnTo>
                      <a:cubicBezTo>
                        <a:pt x="344246" y="139092"/>
                        <a:pt x="339432" y="132662"/>
                        <a:pt x="332612" y="130251"/>
                      </a:cubicBezTo>
                      <a:lnTo>
                        <a:pt x="316965" y="125831"/>
                      </a:lnTo>
                      <a:cubicBezTo>
                        <a:pt x="304930" y="122214"/>
                        <a:pt x="292091" y="120607"/>
                        <a:pt x="279655" y="120607"/>
                      </a:cubicBezTo>
                      <a:lnTo>
                        <a:pt x="279253" y="120607"/>
                      </a:lnTo>
                      <a:cubicBezTo>
                        <a:pt x="276846" y="126635"/>
                        <a:pt x="272834" y="131457"/>
                        <a:pt x="267218" y="134270"/>
                      </a:cubicBezTo>
                      <a:lnTo>
                        <a:pt x="276846" y="212630"/>
                      </a:lnTo>
                      <a:cubicBezTo>
                        <a:pt x="277649" y="217050"/>
                        <a:pt x="276044" y="221470"/>
                        <a:pt x="272834" y="224685"/>
                      </a:cubicBezTo>
                      <a:lnTo>
                        <a:pt x="261200" y="236338"/>
                      </a:lnTo>
                      <a:cubicBezTo>
                        <a:pt x="258391" y="239151"/>
                        <a:pt x="254380" y="239151"/>
                        <a:pt x="251972" y="236338"/>
                      </a:cubicBezTo>
                      <a:lnTo>
                        <a:pt x="239937" y="224685"/>
                      </a:lnTo>
                      <a:cubicBezTo>
                        <a:pt x="236727" y="221470"/>
                        <a:pt x="235122" y="217050"/>
                        <a:pt x="235925" y="212630"/>
                      </a:cubicBezTo>
                      <a:lnTo>
                        <a:pt x="245553" y="133868"/>
                      </a:lnTo>
                      <a:cubicBezTo>
                        <a:pt x="239937" y="131055"/>
                        <a:pt x="236326" y="126635"/>
                        <a:pt x="233919" y="120607"/>
                      </a:cubicBezTo>
                      <a:close/>
                      <a:moveTo>
                        <a:pt x="233116" y="106542"/>
                      </a:moveTo>
                      <a:lnTo>
                        <a:pt x="279655" y="106542"/>
                      </a:lnTo>
                      <a:cubicBezTo>
                        <a:pt x="293696" y="106542"/>
                        <a:pt x="307337" y="108150"/>
                        <a:pt x="320576" y="112168"/>
                      </a:cubicBezTo>
                      <a:lnTo>
                        <a:pt x="336624" y="116588"/>
                      </a:lnTo>
                      <a:cubicBezTo>
                        <a:pt x="337025" y="116588"/>
                        <a:pt x="337426" y="116588"/>
                        <a:pt x="337426" y="116588"/>
                      </a:cubicBezTo>
                      <a:cubicBezTo>
                        <a:pt x="350264" y="121411"/>
                        <a:pt x="358288" y="133064"/>
                        <a:pt x="358288" y="146727"/>
                      </a:cubicBezTo>
                      <a:lnTo>
                        <a:pt x="358288" y="219461"/>
                      </a:lnTo>
                      <a:cubicBezTo>
                        <a:pt x="358288" y="228703"/>
                        <a:pt x="354677" y="237544"/>
                        <a:pt x="348258" y="243974"/>
                      </a:cubicBezTo>
                      <a:lnTo>
                        <a:pt x="316163" y="274916"/>
                      </a:lnTo>
                      <a:lnTo>
                        <a:pt x="316163" y="438065"/>
                      </a:lnTo>
                      <a:cubicBezTo>
                        <a:pt x="316163" y="442084"/>
                        <a:pt x="312953" y="445298"/>
                        <a:pt x="308941" y="445298"/>
                      </a:cubicBezTo>
                      <a:cubicBezTo>
                        <a:pt x="305331" y="445298"/>
                        <a:pt x="302121" y="442084"/>
                        <a:pt x="302121" y="438065"/>
                      </a:cubicBezTo>
                      <a:lnTo>
                        <a:pt x="302121" y="278934"/>
                      </a:lnTo>
                      <a:lnTo>
                        <a:pt x="264409" y="278934"/>
                      </a:lnTo>
                      <a:lnTo>
                        <a:pt x="264409" y="438065"/>
                      </a:lnTo>
                      <a:cubicBezTo>
                        <a:pt x="264409" y="442084"/>
                        <a:pt x="261200" y="445298"/>
                        <a:pt x="257188" y="445298"/>
                      </a:cubicBezTo>
                      <a:cubicBezTo>
                        <a:pt x="253176" y="445298"/>
                        <a:pt x="249966" y="442084"/>
                        <a:pt x="249966" y="438065"/>
                      </a:cubicBezTo>
                      <a:lnTo>
                        <a:pt x="249966" y="278934"/>
                      </a:lnTo>
                      <a:lnTo>
                        <a:pt x="211051" y="278934"/>
                      </a:lnTo>
                      <a:lnTo>
                        <a:pt x="211051" y="438065"/>
                      </a:lnTo>
                      <a:cubicBezTo>
                        <a:pt x="211051" y="442084"/>
                        <a:pt x="207841" y="445298"/>
                        <a:pt x="203830" y="445298"/>
                      </a:cubicBezTo>
                      <a:cubicBezTo>
                        <a:pt x="199818" y="445298"/>
                        <a:pt x="196608" y="442084"/>
                        <a:pt x="196608" y="438065"/>
                      </a:cubicBezTo>
                      <a:lnTo>
                        <a:pt x="196608" y="274916"/>
                      </a:lnTo>
                      <a:lnTo>
                        <a:pt x="164914" y="243974"/>
                      </a:lnTo>
                      <a:cubicBezTo>
                        <a:pt x="158094" y="237544"/>
                        <a:pt x="154483" y="228703"/>
                        <a:pt x="154483" y="219461"/>
                      </a:cubicBezTo>
                      <a:lnTo>
                        <a:pt x="154483" y="146727"/>
                      </a:lnTo>
                      <a:cubicBezTo>
                        <a:pt x="154483" y="133064"/>
                        <a:pt x="162908" y="121411"/>
                        <a:pt x="175746" y="116588"/>
                      </a:cubicBezTo>
                      <a:cubicBezTo>
                        <a:pt x="175746" y="116588"/>
                        <a:pt x="176147" y="116588"/>
                        <a:pt x="176147" y="116588"/>
                      </a:cubicBezTo>
                      <a:lnTo>
                        <a:pt x="192195" y="112168"/>
                      </a:lnTo>
                      <a:cubicBezTo>
                        <a:pt x="205835" y="108150"/>
                        <a:pt x="219476" y="106542"/>
                        <a:pt x="233116" y="106542"/>
                      </a:cubicBezTo>
                      <a:close/>
                      <a:moveTo>
                        <a:pt x="257070" y="14125"/>
                      </a:moveTo>
                      <a:cubicBezTo>
                        <a:pt x="240524" y="14125"/>
                        <a:pt x="227206" y="27847"/>
                        <a:pt x="227206" y="44393"/>
                      </a:cubicBezTo>
                      <a:cubicBezTo>
                        <a:pt x="227206" y="60536"/>
                        <a:pt x="240524" y="73854"/>
                        <a:pt x="257070" y="73854"/>
                      </a:cubicBezTo>
                      <a:cubicBezTo>
                        <a:pt x="273617" y="73854"/>
                        <a:pt x="287338" y="60536"/>
                        <a:pt x="287338" y="44393"/>
                      </a:cubicBezTo>
                      <a:cubicBezTo>
                        <a:pt x="287338" y="27847"/>
                        <a:pt x="273617" y="14125"/>
                        <a:pt x="257070" y="14125"/>
                      </a:cubicBezTo>
                      <a:close/>
                      <a:moveTo>
                        <a:pt x="110752" y="9281"/>
                      </a:moveTo>
                      <a:cubicBezTo>
                        <a:pt x="114759" y="8878"/>
                        <a:pt x="118366" y="11696"/>
                        <a:pt x="118766" y="15318"/>
                      </a:cubicBezTo>
                      <a:cubicBezTo>
                        <a:pt x="119568" y="19343"/>
                        <a:pt x="116362" y="22966"/>
                        <a:pt x="112756" y="23368"/>
                      </a:cubicBezTo>
                      <a:lnTo>
                        <a:pt x="94724" y="25783"/>
                      </a:lnTo>
                      <a:lnTo>
                        <a:pt x="154830" y="86559"/>
                      </a:lnTo>
                      <a:cubicBezTo>
                        <a:pt x="157635" y="89377"/>
                        <a:pt x="157635" y="93804"/>
                        <a:pt x="154830" y="96622"/>
                      </a:cubicBezTo>
                      <a:cubicBezTo>
                        <a:pt x="153628" y="98232"/>
                        <a:pt x="151625" y="99037"/>
                        <a:pt x="150022" y="99037"/>
                      </a:cubicBezTo>
                      <a:cubicBezTo>
                        <a:pt x="148018" y="99037"/>
                        <a:pt x="146415" y="98232"/>
                        <a:pt x="145213" y="96622"/>
                      </a:cubicBezTo>
                      <a:lnTo>
                        <a:pt x="84706" y="36248"/>
                      </a:lnTo>
                      <a:lnTo>
                        <a:pt x="81901" y="53958"/>
                      </a:lnTo>
                      <a:cubicBezTo>
                        <a:pt x="81500" y="57177"/>
                        <a:pt x="78294" y="59995"/>
                        <a:pt x="75089" y="59995"/>
                      </a:cubicBezTo>
                      <a:cubicBezTo>
                        <a:pt x="74688" y="59995"/>
                        <a:pt x="74287" y="59995"/>
                        <a:pt x="74287" y="59995"/>
                      </a:cubicBezTo>
                      <a:cubicBezTo>
                        <a:pt x="70280" y="59592"/>
                        <a:pt x="67475" y="55970"/>
                        <a:pt x="68276" y="51945"/>
                      </a:cubicBezTo>
                      <a:lnTo>
                        <a:pt x="72284" y="19746"/>
                      </a:lnTo>
                      <a:cubicBezTo>
                        <a:pt x="73085" y="16526"/>
                        <a:pt x="75489" y="14111"/>
                        <a:pt x="78294" y="13708"/>
                      </a:cubicBezTo>
                      <a:close/>
                      <a:moveTo>
                        <a:pt x="402423" y="7908"/>
                      </a:moveTo>
                      <a:lnTo>
                        <a:pt x="434480" y="12336"/>
                      </a:lnTo>
                      <a:cubicBezTo>
                        <a:pt x="437686" y="12738"/>
                        <a:pt x="440090" y="15153"/>
                        <a:pt x="440491" y="18373"/>
                      </a:cubicBezTo>
                      <a:lnTo>
                        <a:pt x="444899" y="50573"/>
                      </a:lnTo>
                      <a:cubicBezTo>
                        <a:pt x="445299" y="54597"/>
                        <a:pt x="442494" y="58220"/>
                        <a:pt x="438888" y="58622"/>
                      </a:cubicBezTo>
                      <a:cubicBezTo>
                        <a:pt x="438487" y="58622"/>
                        <a:pt x="438087" y="58622"/>
                        <a:pt x="437686" y="58622"/>
                      </a:cubicBezTo>
                      <a:cubicBezTo>
                        <a:pt x="434079" y="58622"/>
                        <a:pt x="431274" y="56207"/>
                        <a:pt x="430874" y="52585"/>
                      </a:cubicBezTo>
                      <a:lnTo>
                        <a:pt x="428469" y="34473"/>
                      </a:lnTo>
                      <a:lnTo>
                        <a:pt x="367962" y="94847"/>
                      </a:lnTo>
                      <a:cubicBezTo>
                        <a:pt x="366359" y="96457"/>
                        <a:pt x="364356" y="97262"/>
                        <a:pt x="362753" y="97262"/>
                      </a:cubicBezTo>
                      <a:cubicBezTo>
                        <a:pt x="360749" y="97262"/>
                        <a:pt x="359146" y="96457"/>
                        <a:pt x="357944" y="94847"/>
                      </a:cubicBezTo>
                      <a:cubicBezTo>
                        <a:pt x="355139" y="92432"/>
                        <a:pt x="355139" y="87602"/>
                        <a:pt x="357944" y="85187"/>
                      </a:cubicBezTo>
                      <a:lnTo>
                        <a:pt x="418051" y="24410"/>
                      </a:lnTo>
                      <a:lnTo>
                        <a:pt x="400420" y="21996"/>
                      </a:lnTo>
                      <a:cubicBezTo>
                        <a:pt x="396413" y="21191"/>
                        <a:pt x="393608" y="17568"/>
                        <a:pt x="394409" y="13946"/>
                      </a:cubicBezTo>
                      <a:cubicBezTo>
                        <a:pt x="394810" y="9921"/>
                        <a:pt x="398416" y="7103"/>
                        <a:pt x="402423" y="7908"/>
                      </a:cubicBezTo>
                      <a:close/>
                      <a:moveTo>
                        <a:pt x="257070" y="0"/>
                      </a:moveTo>
                      <a:cubicBezTo>
                        <a:pt x="281285" y="0"/>
                        <a:pt x="301463" y="19775"/>
                        <a:pt x="301463" y="44393"/>
                      </a:cubicBezTo>
                      <a:cubicBezTo>
                        <a:pt x="301463" y="68608"/>
                        <a:pt x="281285" y="88383"/>
                        <a:pt x="257070" y="88383"/>
                      </a:cubicBezTo>
                      <a:cubicBezTo>
                        <a:pt x="232856" y="88383"/>
                        <a:pt x="213081" y="68608"/>
                        <a:pt x="213081" y="44393"/>
                      </a:cubicBezTo>
                      <a:cubicBezTo>
                        <a:pt x="213081" y="19775"/>
                        <a:pt x="232856" y="0"/>
                        <a:pt x="257070" y="0"/>
                      </a:cubicBezTo>
                      <a:close/>
                    </a:path>
                  </a:pathLst>
                </a:custGeom>
                <a:solidFill>
                  <a:schemeClr val="bg1"/>
                </a:solidFill>
                <a:ln>
                  <a:noFill/>
                </a:ln>
                <a:effectLst/>
              </p:spPr>
              <p:txBody>
                <a:bodyPr wrap="square" anchor="ctr">
                  <a:noAutofit/>
                </a:bodyPr>
                <a:lstStyle/>
                <a:p>
                  <a:endParaRPr lang="en-US" sz="363" dirty="0">
                    <a:latin typeface="Poppins" panose="00000500000000000000" pitchFamily="2" charset="0"/>
                  </a:endParaRPr>
                </a:p>
              </p:txBody>
            </p:sp>
          </p:grpSp>
          <p:sp>
            <p:nvSpPr>
              <p:cNvPr id="33" name="TextBox 32">
                <a:extLst>
                  <a:ext uri="{FF2B5EF4-FFF2-40B4-BE49-F238E27FC236}">
                    <a16:creationId xmlns:a16="http://schemas.microsoft.com/office/drawing/2014/main" id="{0F00BC60-937A-3FF5-EAB5-871E50876D10}"/>
                  </a:ext>
                </a:extLst>
              </p:cNvPr>
              <p:cNvSpPr txBox="1"/>
              <p:nvPr/>
            </p:nvSpPr>
            <p:spPr>
              <a:xfrm rot="2175527">
                <a:off x="4891362" y="2326674"/>
                <a:ext cx="1821886" cy="565539"/>
              </a:xfrm>
              <a:prstGeom prst="rect">
                <a:avLst/>
              </a:prstGeom>
              <a:noFill/>
            </p:spPr>
            <p:txBody>
              <a:bodyPr wrap="square" rtlCol="0" anchor="b">
                <a:spAutoFit/>
              </a:bodyPr>
              <a:lstStyle/>
              <a:p>
                <a:pPr>
                  <a:lnSpc>
                    <a:spcPts val="1800"/>
                  </a:lnSpc>
                </a:pPr>
                <a:r>
                  <a:rPr lang="en-US" spc="-10" dirty="0">
                    <a:solidFill>
                      <a:schemeClr val="bg1"/>
                    </a:solidFill>
                    <a:latin typeface="Poppins" panose="00000500000000000000" pitchFamily="2" charset="0"/>
                  </a:rPr>
                  <a:t>   Competence</a:t>
                </a:r>
              </a:p>
            </p:txBody>
          </p:sp>
          <p:sp>
            <p:nvSpPr>
              <p:cNvPr id="35" name="TextBox 34">
                <a:extLst>
                  <a:ext uri="{FF2B5EF4-FFF2-40B4-BE49-F238E27FC236}">
                    <a16:creationId xmlns:a16="http://schemas.microsoft.com/office/drawing/2014/main" id="{D7BFF716-9C43-33AB-C127-A35582CF4742}"/>
                  </a:ext>
                </a:extLst>
              </p:cNvPr>
              <p:cNvSpPr txBox="1"/>
              <p:nvPr/>
            </p:nvSpPr>
            <p:spPr>
              <a:xfrm>
                <a:off x="3899817" y="5916078"/>
                <a:ext cx="2909005" cy="334707"/>
              </a:xfrm>
              <a:prstGeom prst="rect">
                <a:avLst/>
              </a:prstGeom>
              <a:noFill/>
            </p:spPr>
            <p:txBody>
              <a:bodyPr wrap="square" rtlCol="0" anchor="b">
                <a:spAutoFit/>
              </a:bodyPr>
              <a:lstStyle/>
              <a:p>
                <a:pPr>
                  <a:lnSpc>
                    <a:spcPts val="1800"/>
                  </a:lnSpc>
                </a:pPr>
                <a:r>
                  <a:rPr lang="en-US" spc="-10" dirty="0">
                    <a:solidFill>
                      <a:schemeClr val="bg1"/>
                    </a:solidFill>
                    <a:latin typeface="Poppins" panose="00000500000000000000" pitchFamily="2" charset="0"/>
                  </a:rPr>
                  <a:t>Connection</a:t>
                </a:r>
              </a:p>
            </p:txBody>
          </p:sp>
          <p:sp>
            <p:nvSpPr>
              <p:cNvPr id="36" name="TextBox 35">
                <a:extLst>
                  <a:ext uri="{FF2B5EF4-FFF2-40B4-BE49-F238E27FC236}">
                    <a16:creationId xmlns:a16="http://schemas.microsoft.com/office/drawing/2014/main" id="{69013427-56C0-9C6F-CAD1-7F9F72C9400D}"/>
                  </a:ext>
                </a:extLst>
              </p:cNvPr>
              <p:cNvSpPr txBox="1"/>
              <p:nvPr/>
            </p:nvSpPr>
            <p:spPr>
              <a:xfrm rot="15006142">
                <a:off x="1740167" y="4247948"/>
                <a:ext cx="2090228" cy="334707"/>
              </a:xfrm>
              <a:prstGeom prst="rect">
                <a:avLst/>
              </a:prstGeom>
              <a:noFill/>
            </p:spPr>
            <p:txBody>
              <a:bodyPr wrap="square" rtlCol="0" anchor="b">
                <a:spAutoFit/>
              </a:bodyPr>
              <a:lstStyle/>
              <a:p>
                <a:pPr>
                  <a:lnSpc>
                    <a:spcPts val="1800"/>
                  </a:lnSpc>
                </a:pPr>
                <a:r>
                  <a:rPr lang="en-US" spc="-10" dirty="0">
                    <a:solidFill>
                      <a:schemeClr val="bg1"/>
                    </a:solidFill>
                    <a:latin typeface="Poppins" panose="00000500000000000000" pitchFamily="2" charset="0"/>
                  </a:rPr>
                  <a:t>Character</a:t>
                </a:r>
              </a:p>
            </p:txBody>
          </p:sp>
          <p:sp>
            <p:nvSpPr>
              <p:cNvPr id="37" name="TextBox 36">
                <a:extLst>
                  <a:ext uri="{FF2B5EF4-FFF2-40B4-BE49-F238E27FC236}">
                    <a16:creationId xmlns:a16="http://schemas.microsoft.com/office/drawing/2014/main" id="{C9E1BF2A-4BF8-ED10-50A1-C5D42B622EDB}"/>
                  </a:ext>
                </a:extLst>
              </p:cNvPr>
              <p:cNvSpPr txBox="1"/>
              <p:nvPr/>
            </p:nvSpPr>
            <p:spPr>
              <a:xfrm rot="19477890">
                <a:off x="2948008" y="2295614"/>
                <a:ext cx="2090228" cy="334707"/>
              </a:xfrm>
              <a:prstGeom prst="rect">
                <a:avLst/>
              </a:prstGeom>
              <a:noFill/>
            </p:spPr>
            <p:txBody>
              <a:bodyPr wrap="square" rtlCol="0" anchor="b">
                <a:spAutoFit/>
              </a:bodyPr>
              <a:lstStyle/>
              <a:p>
                <a:pPr>
                  <a:lnSpc>
                    <a:spcPts val="1800"/>
                  </a:lnSpc>
                </a:pPr>
                <a:r>
                  <a:rPr lang="en-US" spc="-10" dirty="0">
                    <a:solidFill>
                      <a:schemeClr val="bg1"/>
                    </a:solidFill>
                    <a:latin typeface="Poppins" panose="00000500000000000000" pitchFamily="2" charset="0"/>
                  </a:rPr>
                  <a:t>Care</a:t>
                </a:r>
              </a:p>
            </p:txBody>
          </p:sp>
          <p:sp>
            <p:nvSpPr>
              <p:cNvPr id="38" name="TextBox 37">
                <a:extLst>
                  <a:ext uri="{FF2B5EF4-FFF2-40B4-BE49-F238E27FC236}">
                    <a16:creationId xmlns:a16="http://schemas.microsoft.com/office/drawing/2014/main" id="{55912DC1-CE4B-E2E5-0462-6E1FF3E391A7}"/>
                  </a:ext>
                </a:extLst>
              </p:cNvPr>
              <p:cNvSpPr txBox="1"/>
              <p:nvPr/>
            </p:nvSpPr>
            <p:spPr>
              <a:xfrm>
                <a:off x="3897112" y="4696622"/>
                <a:ext cx="2090228" cy="327013"/>
              </a:xfrm>
              <a:prstGeom prst="rect">
                <a:avLst/>
              </a:prstGeom>
              <a:noFill/>
              <a:ln>
                <a:noFill/>
              </a:ln>
            </p:spPr>
            <p:txBody>
              <a:bodyPr wrap="square" rtlCol="0" anchor="b">
                <a:spAutoFit/>
              </a:bodyPr>
              <a:lstStyle/>
              <a:p>
                <a:pPr>
                  <a:lnSpc>
                    <a:spcPts val="1800"/>
                  </a:lnSpc>
                </a:pPr>
                <a:r>
                  <a:rPr lang="en-US" sz="1600" spc="-10" dirty="0">
                    <a:latin typeface="Poppins" panose="00000500000000000000" pitchFamily="2" charset="0"/>
                  </a:rPr>
                  <a:t>Contribution</a:t>
                </a:r>
              </a:p>
            </p:txBody>
          </p:sp>
          <p:sp>
            <p:nvSpPr>
              <p:cNvPr id="40" name="Oval 39">
                <a:extLst>
                  <a:ext uri="{FF2B5EF4-FFF2-40B4-BE49-F238E27FC236}">
                    <a16:creationId xmlns:a16="http://schemas.microsoft.com/office/drawing/2014/main" id="{A2939B42-41EA-763F-7EF5-9EE5EA34170E}"/>
                  </a:ext>
                </a:extLst>
              </p:cNvPr>
              <p:cNvSpPr/>
              <p:nvPr/>
            </p:nvSpPr>
            <p:spPr>
              <a:xfrm rot="19244283">
                <a:off x="2718479" y="2964057"/>
                <a:ext cx="393670" cy="388821"/>
              </a:xfrm>
              <a:prstGeom prst="ellipse">
                <a:avLst/>
              </a:prstGeom>
              <a:solidFill>
                <a:schemeClr val="accent1"/>
              </a:solidFill>
              <a:ln w="31750">
                <a:solidFill>
                  <a:schemeClr val="bg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41" name="Oval 40">
                <a:extLst>
                  <a:ext uri="{FF2B5EF4-FFF2-40B4-BE49-F238E27FC236}">
                    <a16:creationId xmlns:a16="http://schemas.microsoft.com/office/drawing/2014/main" id="{6ABC7DF8-CB7C-7D2B-0F84-27A42B2A267D}"/>
                  </a:ext>
                </a:extLst>
              </p:cNvPr>
              <p:cNvSpPr/>
              <p:nvPr/>
            </p:nvSpPr>
            <p:spPr>
              <a:xfrm>
                <a:off x="3502531" y="5866804"/>
                <a:ext cx="393670" cy="388821"/>
              </a:xfrm>
              <a:prstGeom prst="ellipse">
                <a:avLst/>
              </a:prstGeom>
              <a:solidFill>
                <a:schemeClr val="bg2">
                  <a:lumMod val="50000"/>
                </a:schemeClr>
              </a:solidFill>
              <a:ln w="31750">
                <a:solidFill>
                  <a:schemeClr val="bg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42" name="Oval 41">
                <a:extLst>
                  <a:ext uri="{FF2B5EF4-FFF2-40B4-BE49-F238E27FC236}">
                    <a16:creationId xmlns:a16="http://schemas.microsoft.com/office/drawing/2014/main" id="{EDB5EF4B-1D6C-B3AD-970F-109668032C3E}"/>
                  </a:ext>
                </a:extLst>
              </p:cNvPr>
              <p:cNvSpPr/>
              <p:nvPr/>
            </p:nvSpPr>
            <p:spPr>
              <a:xfrm rot="6607748">
                <a:off x="6429061" y="3737755"/>
                <a:ext cx="393670" cy="388821"/>
              </a:xfrm>
              <a:prstGeom prst="ellipse">
                <a:avLst/>
              </a:prstGeom>
              <a:solidFill>
                <a:schemeClr val="accent4"/>
              </a:solidFill>
              <a:ln w="31750">
                <a:solidFill>
                  <a:schemeClr val="bg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43" name="Oval 42">
                <a:extLst>
                  <a:ext uri="{FF2B5EF4-FFF2-40B4-BE49-F238E27FC236}">
                    <a16:creationId xmlns:a16="http://schemas.microsoft.com/office/drawing/2014/main" id="{DE3C1F47-F733-5104-7471-7CD0AEFDF7B5}"/>
                  </a:ext>
                </a:extLst>
              </p:cNvPr>
              <p:cNvSpPr/>
              <p:nvPr/>
            </p:nvSpPr>
            <p:spPr>
              <a:xfrm>
                <a:off x="4630135" y="1940200"/>
                <a:ext cx="393670" cy="388821"/>
              </a:xfrm>
              <a:prstGeom prst="ellipse">
                <a:avLst/>
              </a:prstGeom>
              <a:solidFill>
                <a:schemeClr val="accent5"/>
              </a:solidFill>
              <a:ln w="31750">
                <a:solidFill>
                  <a:schemeClr val="bg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46" name="Oval 45">
                <a:extLst>
                  <a:ext uri="{FF2B5EF4-FFF2-40B4-BE49-F238E27FC236}">
                    <a16:creationId xmlns:a16="http://schemas.microsoft.com/office/drawing/2014/main" id="{78CBF189-6C60-47BB-754F-A484D5BE6DC1}"/>
                  </a:ext>
                </a:extLst>
              </p:cNvPr>
              <p:cNvSpPr/>
              <p:nvPr/>
            </p:nvSpPr>
            <p:spPr>
              <a:xfrm rot="14926190">
                <a:off x="2969530" y="5416173"/>
                <a:ext cx="393670" cy="388821"/>
              </a:xfrm>
              <a:prstGeom prst="ellipse">
                <a:avLst/>
              </a:prstGeom>
              <a:solidFill>
                <a:schemeClr val="accent2"/>
              </a:solidFill>
              <a:ln w="31750">
                <a:solidFill>
                  <a:schemeClr val="bg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49" name="Oval 48">
                <a:extLst>
                  <a:ext uri="{FF2B5EF4-FFF2-40B4-BE49-F238E27FC236}">
                    <a16:creationId xmlns:a16="http://schemas.microsoft.com/office/drawing/2014/main" id="{FE4C8A28-4F26-FCF7-F316-17F8D9ACF53A}"/>
                  </a:ext>
                </a:extLst>
              </p:cNvPr>
              <p:cNvSpPr/>
              <p:nvPr/>
            </p:nvSpPr>
            <p:spPr>
              <a:xfrm>
                <a:off x="4386854" y="3299811"/>
                <a:ext cx="393670" cy="388821"/>
              </a:xfrm>
              <a:prstGeom prst="ellipse">
                <a:avLst/>
              </a:prstGeom>
              <a:solidFill>
                <a:schemeClr val="bg2">
                  <a:lumMod val="50000"/>
                </a:schemeClr>
              </a:solidFill>
              <a:ln w="31750">
                <a:solidFill>
                  <a:schemeClr val="bg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6</a:t>
                </a:r>
              </a:p>
            </p:txBody>
          </p:sp>
        </p:grpSp>
        <p:sp>
          <p:nvSpPr>
            <p:cNvPr id="34" name="TextBox 33">
              <a:extLst>
                <a:ext uri="{FF2B5EF4-FFF2-40B4-BE49-F238E27FC236}">
                  <a16:creationId xmlns:a16="http://schemas.microsoft.com/office/drawing/2014/main" id="{BF8DF79B-80A5-C2E8-2B63-5B475F7897A6}"/>
                </a:ext>
              </a:extLst>
            </p:cNvPr>
            <p:cNvSpPr txBox="1"/>
            <p:nvPr/>
          </p:nvSpPr>
          <p:spPr>
            <a:xfrm rot="6447878">
              <a:off x="3157497" y="4916222"/>
              <a:ext cx="2670796" cy="334707"/>
            </a:xfrm>
            <a:prstGeom prst="rect">
              <a:avLst/>
            </a:prstGeom>
            <a:noFill/>
          </p:spPr>
          <p:txBody>
            <a:bodyPr wrap="square" rtlCol="0" anchor="b">
              <a:spAutoFit/>
            </a:bodyPr>
            <a:lstStyle/>
            <a:p>
              <a:pPr>
                <a:lnSpc>
                  <a:spcPts val="1800"/>
                </a:lnSpc>
              </a:pPr>
              <a:r>
                <a:rPr lang="en-US" spc="-10" dirty="0">
                  <a:solidFill>
                    <a:schemeClr val="bg1"/>
                  </a:solidFill>
                  <a:latin typeface="Poppins" panose="00000500000000000000" pitchFamily="2" charset="0"/>
                </a:rPr>
                <a:t> Confidence</a:t>
              </a:r>
            </a:p>
          </p:txBody>
        </p:sp>
      </p:grpSp>
      <p:sp>
        <p:nvSpPr>
          <p:cNvPr id="55" name="TextBox 54">
            <a:extLst>
              <a:ext uri="{FF2B5EF4-FFF2-40B4-BE49-F238E27FC236}">
                <a16:creationId xmlns:a16="http://schemas.microsoft.com/office/drawing/2014/main" id="{98AB4E3C-88C0-4DAA-514B-B21D1CEEC900}"/>
              </a:ext>
            </a:extLst>
          </p:cNvPr>
          <p:cNvSpPr txBox="1"/>
          <p:nvPr/>
        </p:nvSpPr>
        <p:spPr>
          <a:xfrm>
            <a:off x="5718914" y="2405919"/>
            <a:ext cx="4014043" cy="2677656"/>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When a child gains </a:t>
            </a:r>
            <a:r>
              <a:rPr lang="en-US" sz="2400" b="1" dirty="0">
                <a:latin typeface="Arial" panose="020B0604020202020204" pitchFamily="34" charset="0"/>
                <a:cs typeface="Arial" panose="020B0604020202020204" pitchFamily="34" charset="0"/>
              </a:rPr>
              <a:t>c</a:t>
            </a:r>
            <a:r>
              <a:rPr lang="en-US" sz="2400" dirty="0">
                <a:latin typeface="Arial" panose="020B0604020202020204" pitchFamily="34" charset="0"/>
                <a:cs typeface="Arial" panose="020B0604020202020204" pitchFamily="34" charset="0"/>
              </a:rPr>
              <a:t>ompetence, they become </a:t>
            </a:r>
            <a:r>
              <a:rPr lang="en-US" sz="2400" b="1" dirty="0">
                <a:latin typeface="Arial" panose="020B0604020202020204" pitchFamily="34" charset="0"/>
                <a:cs typeface="Arial" panose="020B0604020202020204" pitchFamily="34" charset="0"/>
              </a:rPr>
              <a:t>c</a:t>
            </a:r>
            <a:r>
              <a:rPr lang="en-US" sz="2400" dirty="0">
                <a:latin typeface="Arial" panose="020B0604020202020204" pitchFamily="34" charset="0"/>
                <a:cs typeface="Arial" panose="020B0604020202020204" pitchFamily="34" charset="0"/>
              </a:rPr>
              <a:t>onfident, establishing </a:t>
            </a:r>
            <a:r>
              <a:rPr lang="en-US" sz="2400" b="1" dirty="0">
                <a:latin typeface="Arial" panose="020B0604020202020204" pitchFamily="34" charset="0"/>
                <a:cs typeface="Arial" panose="020B0604020202020204" pitchFamily="34" charset="0"/>
              </a:rPr>
              <a:t>c</a:t>
            </a:r>
            <a:r>
              <a:rPr lang="en-US" sz="2400" dirty="0">
                <a:latin typeface="Arial" panose="020B0604020202020204" pitchFamily="34" charset="0"/>
                <a:cs typeface="Arial" panose="020B0604020202020204" pitchFamily="34" charset="0"/>
              </a:rPr>
              <a:t>onnection which builds </a:t>
            </a:r>
            <a:r>
              <a:rPr lang="en-US" sz="2400" b="1" dirty="0">
                <a:latin typeface="Arial" panose="020B0604020202020204" pitchFamily="34" charset="0"/>
                <a:cs typeface="Arial" panose="020B0604020202020204" pitchFamily="34" charset="0"/>
              </a:rPr>
              <a:t>c</a:t>
            </a:r>
            <a:r>
              <a:rPr lang="en-US" sz="2400" dirty="0">
                <a:latin typeface="Arial" panose="020B0604020202020204" pitchFamily="34" charset="0"/>
                <a:cs typeface="Arial" panose="020B0604020202020204" pitchFamily="34" charset="0"/>
              </a:rPr>
              <a:t>haracter, enabling </a:t>
            </a:r>
            <a:r>
              <a:rPr lang="en-US" sz="2400" b="1" dirty="0">
                <a:latin typeface="Arial" panose="020B0604020202020204" pitchFamily="34" charset="0"/>
                <a:cs typeface="Arial" panose="020B0604020202020204" pitchFamily="34" charset="0"/>
              </a:rPr>
              <a:t>c</a:t>
            </a:r>
            <a:r>
              <a:rPr lang="en-US" sz="2400" dirty="0">
                <a:latin typeface="Arial" panose="020B0604020202020204" pitchFamily="34" charset="0"/>
                <a:cs typeface="Arial" panose="020B0604020202020204" pitchFamily="34" charset="0"/>
              </a:rPr>
              <a:t>are and </a:t>
            </a:r>
            <a:r>
              <a:rPr lang="en-US" sz="2400" b="1" dirty="0">
                <a:latin typeface="Arial" panose="020B0604020202020204" pitchFamily="34" charset="0"/>
                <a:cs typeface="Arial" panose="020B0604020202020204" pitchFamily="34" charset="0"/>
              </a:rPr>
              <a:t>c</a:t>
            </a:r>
            <a:r>
              <a:rPr lang="en-US" sz="2400" dirty="0">
                <a:latin typeface="Arial" panose="020B0604020202020204" pitchFamily="34" charset="0"/>
                <a:cs typeface="Arial" panose="020B0604020202020204" pitchFamily="34" charset="0"/>
              </a:rPr>
              <a:t>ontribution to their community </a:t>
            </a:r>
          </a:p>
        </p:txBody>
      </p:sp>
    </p:spTree>
    <p:extLst>
      <p:ext uri="{BB962C8B-B14F-4D97-AF65-F5344CB8AC3E}">
        <p14:creationId xmlns:p14="http://schemas.microsoft.com/office/powerpoint/2010/main" val="1895501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CD9FF-5E74-0991-0334-C5CB19255394}"/>
            </a:ext>
          </a:extLst>
        </p:cNvPr>
        <p:cNvGrpSpPr/>
        <p:nvPr/>
      </p:nvGrpSpPr>
      <p:grpSpPr>
        <a:xfrm>
          <a:off x="0" y="0"/>
          <a:ext cx="0" cy="0"/>
          <a:chOff x="0" y="0"/>
          <a:chExt cx="0" cy="0"/>
        </a:xfrm>
      </p:grpSpPr>
      <p:grpSp>
        <p:nvGrpSpPr>
          <p:cNvPr id="5" name="Group 4">
            <a:extLst>
              <a:ext uri="{FF2B5EF4-FFF2-40B4-BE49-F238E27FC236}">
                <a16:creationId xmlns:a16="http://schemas.microsoft.com/office/drawing/2014/main" id="{D335104A-86BE-AB7E-A85D-2CCC289EB994}"/>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D0770881-92D7-1245-0CC0-84009601C47E}"/>
                </a:ext>
              </a:extLst>
            </p:cNvPr>
            <p:cNvPicPr>
              <a:picLocks noChangeAspect="1"/>
            </p:cNvPicPr>
            <p:nvPr/>
          </p:nvPicPr>
          <p:blipFill>
            <a:blip r:embed="rId3"/>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4B23BD9F-D1FF-BF08-074B-F2132C55EC1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345356" y="5239299"/>
              <a:ext cx="1349237" cy="1072831"/>
            </a:xfrm>
            <a:prstGeom prst="rect">
              <a:avLst/>
            </a:prstGeom>
          </p:spPr>
        </p:pic>
      </p:grpSp>
      <p:sp>
        <p:nvSpPr>
          <p:cNvPr id="10" name="Rounded Rectangle 9">
            <a:extLst>
              <a:ext uri="{FF2B5EF4-FFF2-40B4-BE49-F238E27FC236}">
                <a16:creationId xmlns:a16="http://schemas.microsoft.com/office/drawing/2014/main" id="{873B6009-9A3A-2A64-B7E8-A960005C34DC}"/>
              </a:ext>
            </a:extLst>
          </p:cNvPr>
          <p:cNvSpPr/>
          <p:nvPr/>
        </p:nvSpPr>
        <p:spPr>
          <a:xfrm>
            <a:off x="5460232" y="1428182"/>
            <a:ext cx="4867625" cy="531206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18F63612-56F8-90B1-6E5F-02719B3C0272}"/>
              </a:ext>
            </a:extLst>
          </p:cNvPr>
          <p:cNvSpPr/>
          <p:nvPr/>
        </p:nvSpPr>
        <p:spPr>
          <a:xfrm>
            <a:off x="268940" y="1454855"/>
            <a:ext cx="4867625" cy="531206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4">
            <a:extLst>
              <a:ext uri="{FF2B5EF4-FFF2-40B4-BE49-F238E27FC236}">
                <a16:creationId xmlns:a16="http://schemas.microsoft.com/office/drawing/2014/main" id="{2B8156BD-3DA6-81C9-A9E9-9A8C52B48189}"/>
              </a:ext>
            </a:extLst>
          </p:cNvPr>
          <p:cNvSpPr>
            <a:spLocks noGrp="1"/>
          </p:cNvSpPr>
          <p:nvPr>
            <p:ph sz="half" idx="1"/>
          </p:nvPr>
        </p:nvSpPr>
        <p:spPr>
          <a:xfrm>
            <a:off x="515177" y="1695585"/>
            <a:ext cx="4375150" cy="4830600"/>
          </a:xfrm>
          <a:prstGeom prst="roundRect">
            <a:avLst/>
          </a:prstGeom>
          <a:solidFill>
            <a:schemeClr val="bg1"/>
          </a:solidFill>
          <a:ln w="76200">
            <a:solidFill>
              <a:schemeClr val="bg1">
                <a:lumMod val="65000"/>
              </a:schemeClr>
            </a:solidFill>
          </a:ln>
        </p:spPr>
        <p:txBody>
          <a:bodyPr>
            <a:noAutofit/>
          </a:bodyPr>
          <a:lstStyle/>
          <a:p>
            <a:pPr marL="0" indent="0">
              <a:buNone/>
            </a:pPr>
            <a:r>
              <a:rPr lang="en-US" b="1" dirty="0">
                <a:solidFill>
                  <a:schemeClr val="accent2"/>
                </a:solidFill>
              </a:rPr>
              <a:t>….. for the YOSA Schools</a:t>
            </a:r>
          </a:p>
          <a:p>
            <a:r>
              <a:rPr lang="en-US" sz="1800" dirty="0"/>
              <a:t>Academic learning support</a:t>
            </a:r>
          </a:p>
          <a:p>
            <a:r>
              <a:rPr lang="en-US" sz="1800" dirty="0"/>
              <a:t>Psychosocial support (individual and Group)</a:t>
            </a:r>
          </a:p>
          <a:p>
            <a:r>
              <a:rPr lang="en-US" sz="1800" dirty="0"/>
              <a:t>Awareness programs (</a:t>
            </a:r>
            <a:r>
              <a:rPr lang="en-US" sz="1800" dirty="0" err="1"/>
              <a:t>eg</a:t>
            </a:r>
            <a:r>
              <a:rPr lang="en-US" sz="1800" dirty="0"/>
              <a:t> Bullying)</a:t>
            </a:r>
          </a:p>
          <a:p>
            <a:pPr lvl="1"/>
            <a:r>
              <a:rPr lang="en-US" sz="1400" dirty="0"/>
              <a:t>For learners, teachers &amp; school staff, parents &amp; caregivers</a:t>
            </a:r>
          </a:p>
          <a:p>
            <a:r>
              <a:rPr lang="en-US" sz="1800" dirty="0"/>
              <a:t>Parental support programs </a:t>
            </a:r>
          </a:p>
          <a:p>
            <a:pPr lvl="1"/>
            <a:r>
              <a:rPr lang="en-US" sz="1400" dirty="0"/>
              <a:t>How to better support learners</a:t>
            </a:r>
          </a:p>
          <a:p>
            <a:pPr lvl="1"/>
            <a:r>
              <a:rPr lang="en-US" sz="1400" dirty="0"/>
              <a:t>How to better engage with the school</a:t>
            </a:r>
          </a:p>
          <a:p>
            <a:r>
              <a:rPr lang="en-US" sz="1800" dirty="0"/>
              <a:t>Teacher identification of social learning barriers</a:t>
            </a:r>
          </a:p>
          <a:p>
            <a:r>
              <a:rPr lang="en-US" sz="1800" dirty="0"/>
              <a:t>Teacher pedagogical coaching and skill development </a:t>
            </a:r>
          </a:p>
        </p:txBody>
      </p:sp>
      <p:sp>
        <p:nvSpPr>
          <p:cNvPr id="4" name="Content Placeholder 5">
            <a:extLst>
              <a:ext uri="{FF2B5EF4-FFF2-40B4-BE49-F238E27FC236}">
                <a16:creationId xmlns:a16="http://schemas.microsoft.com/office/drawing/2014/main" id="{3FB096FD-BDDA-3AD0-34AB-FF035FB9C6F7}"/>
              </a:ext>
            </a:extLst>
          </p:cNvPr>
          <p:cNvSpPr txBox="1">
            <a:spLocks/>
          </p:cNvSpPr>
          <p:nvPr/>
        </p:nvSpPr>
        <p:spPr>
          <a:xfrm>
            <a:off x="5758438" y="1668913"/>
            <a:ext cx="4271212" cy="4830599"/>
          </a:xfrm>
          <a:prstGeom prst="roundRect">
            <a:avLst/>
          </a:prstGeom>
          <a:solidFill>
            <a:schemeClr val="bg1"/>
          </a:solidFill>
          <a:ln w="76200">
            <a:solidFill>
              <a:schemeClr val="bg1">
                <a:lumMod val="6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accent2"/>
                </a:solidFill>
              </a:rPr>
              <a:t>….. at the YOSA Centre</a:t>
            </a:r>
            <a:endParaRPr lang="en-US" sz="2400" b="1" dirty="0">
              <a:solidFill>
                <a:schemeClr val="accent2"/>
              </a:solidFill>
            </a:endParaRPr>
          </a:p>
          <a:p>
            <a:r>
              <a:rPr lang="en-US" sz="1800" dirty="0"/>
              <a:t>After school care</a:t>
            </a:r>
          </a:p>
          <a:p>
            <a:r>
              <a:rPr lang="en-US" sz="1800" dirty="0"/>
              <a:t>Holiday care</a:t>
            </a:r>
          </a:p>
          <a:p>
            <a:r>
              <a:rPr lang="en-US" sz="1800" dirty="0"/>
              <a:t>Granny program</a:t>
            </a:r>
          </a:p>
          <a:p>
            <a:r>
              <a:rPr lang="en-US" sz="1800" dirty="0"/>
              <a:t>Feeding program </a:t>
            </a:r>
          </a:p>
          <a:p>
            <a:r>
              <a:rPr lang="en-US" sz="1800" dirty="0"/>
              <a:t>Vegetable garden</a:t>
            </a:r>
          </a:p>
          <a:p>
            <a:pPr lvl="1"/>
            <a:r>
              <a:rPr lang="en-US" sz="1400" dirty="0"/>
              <a:t>Production and gardening training</a:t>
            </a:r>
          </a:p>
          <a:p>
            <a:r>
              <a:rPr lang="en-US" sz="1800" dirty="0"/>
              <a:t>Psychosocial support</a:t>
            </a:r>
          </a:p>
          <a:p>
            <a:r>
              <a:rPr lang="en-US" sz="1800" dirty="0"/>
              <a:t>Cultural activities</a:t>
            </a:r>
          </a:p>
          <a:p>
            <a:r>
              <a:rPr lang="en-US" sz="1800" dirty="0"/>
              <a:t>Water provision</a:t>
            </a:r>
          </a:p>
        </p:txBody>
      </p:sp>
      <p:sp>
        <p:nvSpPr>
          <p:cNvPr id="8" name="Title 1">
            <a:extLst>
              <a:ext uri="{FF2B5EF4-FFF2-40B4-BE49-F238E27FC236}">
                <a16:creationId xmlns:a16="http://schemas.microsoft.com/office/drawing/2014/main" id="{5EF27D15-DFBE-7111-ED19-DA3E094658E4}"/>
              </a:ext>
            </a:extLst>
          </p:cNvPr>
          <p:cNvSpPr txBox="1">
            <a:spLocks/>
          </p:cNvSpPr>
          <p:nvPr/>
        </p:nvSpPr>
        <p:spPr>
          <a:xfrm>
            <a:off x="249811" y="4585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dirty="0">
                <a:latin typeface="Arial" panose="020B0604020202020204" pitchFamily="34" charset="0"/>
                <a:cs typeface="Arial" panose="020B0604020202020204" pitchFamily="34" charset="0"/>
              </a:rPr>
              <a:t>The YOSA Offerings….</a:t>
            </a:r>
          </a:p>
        </p:txBody>
      </p:sp>
    </p:spTree>
    <p:extLst>
      <p:ext uri="{BB962C8B-B14F-4D97-AF65-F5344CB8AC3E}">
        <p14:creationId xmlns:p14="http://schemas.microsoft.com/office/powerpoint/2010/main" val="2753266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13C9B-8F18-6F1E-34B1-A639369CB384}"/>
            </a:ext>
          </a:extLst>
        </p:cNvPr>
        <p:cNvGrpSpPr/>
        <p:nvPr/>
      </p:nvGrpSpPr>
      <p:grpSpPr>
        <a:xfrm>
          <a:off x="0" y="0"/>
          <a:ext cx="0" cy="0"/>
          <a:chOff x="0" y="0"/>
          <a:chExt cx="0" cy="0"/>
        </a:xfrm>
      </p:grpSpPr>
      <p:grpSp>
        <p:nvGrpSpPr>
          <p:cNvPr id="5" name="Group 4">
            <a:extLst>
              <a:ext uri="{FF2B5EF4-FFF2-40B4-BE49-F238E27FC236}">
                <a16:creationId xmlns:a16="http://schemas.microsoft.com/office/drawing/2014/main" id="{1A84C417-B0E0-A4D0-635D-520AD5471ECF}"/>
              </a:ext>
            </a:extLst>
          </p:cNvPr>
          <p:cNvGrpSpPr/>
          <p:nvPr/>
        </p:nvGrpSpPr>
        <p:grpSpPr>
          <a:xfrm>
            <a:off x="10122984" y="219680"/>
            <a:ext cx="1886583" cy="6412090"/>
            <a:chOff x="10076684" y="80785"/>
            <a:chExt cx="1886583" cy="6412090"/>
          </a:xfrm>
        </p:grpSpPr>
        <p:pic>
          <p:nvPicPr>
            <p:cNvPr id="6" name="Content Placeholder 4">
              <a:extLst>
                <a:ext uri="{FF2B5EF4-FFF2-40B4-BE49-F238E27FC236}">
                  <a16:creationId xmlns:a16="http://schemas.microsoft.com/office/drawing/2014/main" id="{DAD91A53-5510-93C7-2B72-DB511F920912}"/>
                </a:ext>
              </a:extLst>
            </p:cNvPr>
            <p:cNvPicPr>
              <a:picLocks noChangeAspect="1"/>
            </p:cNvPicPr>
            <p:nvPr/>
          </p:nvPicPr>
          <p:blipFill>
            <a:blip r:embed="rId3"/>
            <a:stretch>
              <a:fillRect/>
            </a:stretch>
          </p:blipFill>
          <p:spPr>
            <a:xfrm>
              <a:off x="10076684" y="80785"/>
              <a:ext cx="1886583" cy="6412090"/>
            </a:xfrm>
            <a:prstGeom prst="rect">
              <a:avLst/>
            </a:prstGeom>
          </p:spPr>
        </p:pic>
        <p:pic>
          <p:nvPicPr>
            <p:cNvPr id="7" name="Picture 6">
              <a:extLst>
                <a:ext uri="{FF2B5EF4-FFF2-40B4-BE49-F238E27FC236}">
                  <a16:creationId xmlns:a16="http://schemas.microsoft.com/office/drawing/2014/main" id="{E29A4AF9-D058-D4B9-D681-FDCEEF47039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345356" y="5239299"/>
              <a:ext cx="1349237" cy="1072831"/>
            </a:xfrm>
            <a:prstGeom prst="rect">
              <a:avLst/>
            </a:prstGeom>
          </p:spPr>
        </p:pic>
      </p:grpSp>
      <p:sp>
        <p:nvSpPr>
          <p:cNvPr id="20" name="Rounded Rectangle 19">
            <a:extLst>
              <a:ext uri="{FF2B5EF4-FFF2-40B4-BE49-F238E27FC236}">
                <a16:creationId xmlns:a16="http://schemas.microsoft.com/office/drawing/2014/main" id="{C5B46CFC-7BE7-6E25-096D-8A6C3B603B04}"/>
              </a:ext>
            </a:extLst>
          </p:cNvPr>
          <p:cNvSpPr/>
          <p:nvPr/>
        </p:nvSpPr>
        <p:spPr>
          <a:xfrm>
            <a:off x="6426061" y="1509116"/>
            <a:ext cx="4975023" cy="192574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a:extLst>
              <a:ext uri="{FF2B5EF4-FFF2-40B4-BE49-F238E27FC236}">
                <a16:creationId xmlns:a16="http://schemas.microsoft.com/office/drawing/2014/main" id="{10486921-1FC8-7BC3-2B31-A509492552D6}"/>
              </a:ext>
            </a:extLst>
          </p:cNvPr>
          <p:cNvSpPr/>
          <p:nvPr/>
        </p:nvSpPr>
        <p:spPr>
          <a:xfrm>
            <a:off x="268939" y="3277808"/>
            <a:ext cx="5354319" cy="3353962"/>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a:extLst>
              <a:ext uri="{FF2B5EF4-FFF2-40B4-BE49-F238E27FC236}">
                <a16:creationId xmlns:a16="http://schemas.microsoft.com/office/drawing/2014/main" id="{BB76BB8A-C71D-915A-AE8F-3B724559842E}"/>
              </a:ext>
            </a:extLst>
          </p:cNvPr>
          <p:cNvSpPr/>
          <p:nvPr/>
        </p:nvSpPr>
        <p:spPr>
          <a:xfrm>
            <a:off x="6412224" y="3590361"/>
            <a:ext cx="4988860" cy="2497767"/>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ounded Rectangle 13">
            <a:extLst>
              <a:ext uri="{FF2B5EF4-FFF2-40B4-BE49-F238E27FC236}">
                <a16:creationId xmlns:a16="http://schemas.microsoft.com/office/drawing/2014/main" id="{E50BF6AB-AE32-64CC-17A4-1BB283838110}"/>
              </a:ext>
            </a:extLst>
          </p:cNvPr>
          <p:cNvSpPr/>
          <p:nvPr/>
        </p:nvSpPr>
        <p:spPr>
          <a:xfrm>
            <a:off x="268939" y="1176697"/>
            <a:ext cx="5354320" cy="192574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4">
            <a:extLst>
              <a:ext uri="{FF2B5EF4-FFF2-40B4-BE49-F238E27FC236}">
                <a16:creationId xmlns:a16="http://schemas.microsoft.com/office/drawing/2014/main" id="{684F1A71-3595-B1CA-CA5E-4BAA6D4F497B}"/>
              </a:ext>
            </a:extLst>
          </p:cNvPr>
          <p:cNvSpPr>
            <a:spLocks noGrp="1"/>
          </p:cNvSpPr>
          <p:nvPr>
            <p:ph sz="half" idx="1"/>
          </p:nvPr>
        </p:nvSpPr>
        <p:spPr>
          <a:xfrm>
            <a:off x="451108" y="1362750"/>
            <a:ext cx="4855096" cy="1544969"/>
          </a:xfrm>
          <a:prstGeom prst="roundRect">
            <a:avLst/>
          </a:prstGeom>
          <a:solidFill>
            <a:schemeClr val="bg1"/>
          </a:solidFill>
          <a:ln w="76200">
            <a:solidFill>
              <a:schemeClr val="bg1">
                <a:lumMod val="65000"/>
              </a:schemeClr>
            </a:solidFill>
          </a:ln>
        </p:spPr>
        <p:txBody>
          <a:bodyPr>
            <a:noAutofit/>
          </a:bodyPr>
          <a:lstStyle/>
          <a:p>
            <a:pPr marL="0" indent="0">
              <a:buNone/>
            </a:pPr>
            <a:r>
              <a:rPr lang="en-US" b="1" dirty="0">
                <a:solidFill>
                  <a:schemeClr val="accent2"/>
                </a:solidFill>
              </a:rPr>
              <a:t>… for the YOSA Child</a:t>
            </a:r>
          </a:p>
          <a:p>
            <a:r>
              <a:rPr lang="en-US" sz="1800" dirty="0"/>
              <a:t>Development program for children using the YOSA 6C model, creating </a:t>
            </a:r>
            <a:r>
              <a:rPr lang="en-US" sz="1800"/>
              <a:t>youth Change </a:t>
            </a:r>
            <a:r>
              <a:rPr lang="en-US" sz="1800" dirty="0"/>
              <a:t>A</a:t>
            </a:r>
            <a:r>
              <a:rPr lang="en-US" sz="1800"/>
              <a:t>gents</a:t>
            </a:r>
            <a:endParaRPr lang="en-US" sz="1800" dirty="0"/>
          </a:p>
          <a:p>
            <a:pPr marL="0" indent="0">
              <a:buNone/>
            </a:pPr>
            <a:endParaRPr lang="en-US" sz="1600" b="1" dirty="0"/>
          </a:p>
        </p:txBody>
      </p:sp>
      <p:sp>
        <p:nvSpPr>
          <p:cNvPr id="4" name="Content Placeholder 5">
            <a:extLst>
              <a:ext uri="{FF2B5EF4-FFF2-40B4-BE49-F238E27FC236}">
                <a16:creationId xmlns:a16="http://schemas.microsoft.com/office/drawing/2014/main" id="{4D3C276C-6733-E201-F429-B06219255F3E}"/>
              </a:ext>
            </a:extLst>
          </p:cNvPr>
          <p:cNvSpPr txBox="1">
            <a:spLocks/>
          </p:cNvSpPr>
          <p:nvPr/>
        </p:nvSpPr>
        <p:spPr>
          <a:xfrm>
            <a:off x="6603000" y="1689076"/>
            <a:ext cx="4611846" cy="1582156"/>
          </a:xfrm>
          <a:prstGeom prst="roundRect">
            <a:avLst/>
          </a:prstGeom>
          <a:solidFill>
            <a:schemeClr val="bg1"/>
          </a:solidFill>
          <a:ln w="76200">
            <a:solidFill>
              <a:schemeClr val="bg1">
                <a:lumMod val="6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accent2"/>
                </a:solidFill>
              </a:rPr>
              <a:t>… for university students</a:t>
            </a:r>
          </a:p>
          <a:p>
            <a:r>
              <a:rPr lang="en-US" sz="1800" dirty="0"/>
              <a:t>Social worker internships</a:t>
            </a:r>
          </a:p>
        </p:txBody>
      </p:sp>
      <p:sp>
        <p:nvSpPr>
          <p:cNvPr id="18" name="Content Placeholder 5">
            <a:extLst>
              <a:ext uri="{FF2B5EF4-FFF2-40B4-BE49-F238E27FC236}">
                <a16:creationId xmlns:a16="http://schemas.microsoft.com/office/drawing/2014/main" id="{C3B8828A-0680-377F-A1F9-5562CE31DEFA}"/>
              </a:ext>
            </a:extLst>
          </p:cNvPr>
          <p:cNvSpPr txBox="1">
            <a:spLocks/>
          </p:cNvSpPr>
          <p:nvPr/>
        </p:nvSpPr>
        <p:spPr>
          <a:xfrm>
            <a:off x="6656294" y="3783170"/>
            <a:ext cx="4558552" cy="2089001"/>
          </a:xfrm>
          <a:prstGeom prst="roundRect">
            <a:avLst/>
          </a:prstGeom>
          <a:solidFill>
            <a:schemeClr val="bg1"/>
          </a:solidFill>
          <a:ln w="76200">
            <a:solidFill>
              <a:schemeClr val="bg1">
                <a:lumMod val="6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accent2"/>
                </a:solidFill>
              </a:rPr>
              <a:t>…. for our community</a:t>
            </a:r>
          </a:p>
          <a:p>
            <a:pPr marL="285750" indent="-285750"/>
            <a:r>
              <a:rPr lang="en-US" sz="1800" dirty="0"/>
              <a:t>Toiletries</a:t>
            </a:r>
          </a:p>
          <a:p>
            <a:pPr marL="285750" indent="-285750"/>
            <a:r>
              <a:rPr lang="en-US" sz="1800" dirty="0"/>
              <a:t>Stationery</a:t>
            </a:r>
          </a:p>
          <a:p>
            <a:pPr marL="285750" indent="-285750"/>
            <a:r>
              <a:rPr lang="en-US" sz="1800" dirty="0"/>
              <a:t>Clothes</a:t>
            </a:r>
          </a:p>
          <a:p>
            <a:r>
              <a:rPr lang="en-US" sz="1800" dirty="0"/>
              <a:t> Uniforms</a:t>
            </a:r>
            <a:endParaRPr lang="en-US" sz="1600" dirty="0"/>
          </a:p>
        </p:txBody>
      </p:sp>
      <p:sp>
        <p:nvSpPr>
          <p:cNvPr id="19" name="Content Placeholder 4">
            <a:extLst>
              <a:ext uri="{FF2B5EF4-FFF2-40B4-BE49-F238E27FC236}">
                <a16:creationId xmlns:a16="http://schemas.microsoft.com/office/drawing/2014/main" id="{2A081321-5657-0710-8EB3-931A0BE11090}"/>
              </a:ext>
            </a:extLst>
          </p:cNvPr>
          <p:cNvSpPr txBox="1">
            <a:spLocks/>
          </p:cNvSpPr>
          <p:nvPr/>
        </p:nvSpPr>
        <p:spPr>
          <a:xfrm>
            <a:off x="451106" y="3470433"/>
            <a:ext cx="4988859" cy="2980591"/>
          </a:xfrm>
          <a:prstGeom prst="roundRect">
            <a:avLst/>
          </a:prstGeom>
          <a:solidFill>
            <a:schemeClr val="bg1"/>
          </a:solidFill>
          <a:ln w="76200">
            <a:solidFill>
              <a:schemeClr val="bg1">
                <a:lumMod val="65000"/>
              </a:schemeClr>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chemeClr val="accent2"/>
                </a:solidFill>
              </a:rPr>
              <a:t>… creating Digital learning</a:t>
            </a:r>
          </a:p>
          <a:p>
            <a:r>
              <a:rPr lang="en-US" sz="1800" dirty="0"/>
              <a:t>Digital Lab Facility</a:t>
            </a:r>
          </a:p>
          <a:p>
            <a:r>
              <a:rPr lang="en-US" sz="1800" dirty="0"/>
              <a:t>Access to Wi-fi</a:t>
            </a:r>
          </a:p>
          <a:p>
            <a:r>
              <a:rPr lang="en-US" sz="1800" dirty="0"/>
              <a:t>Digital programs (teachers, learners, social workers)</a:t>
            </a:r>
          </a:p>
          <a:p>
            <a:r>
              <a:rPr lang="en-US" sz="1800" dirty="0"/>
              <a:t>Teacher training </a:t>
            </a:r>
          </a:p>
          <a:p>
            <a:r>
              <a:rPr lang="en-US" sz="1800" dirty="0"/>
              <a:t>Support staff for running schools digitally</a:t>
            </a:r>
          </a:p>
        </p:txBody>
      </p:sp>
      <p:sp>
        <p:nvSpPr>
          <p:cNvPr id="2" name="Title 1">
            <a:extLst>
              <a:ext uri="{FF2B5EF4-FFF2-40B4-BE49-F238E27FC236}">
                <a16:creationId xmlns:a16="http://schemas.microsoft.com/office/drawing/2014/main" id="{B4F2E97B-F332-7ED6-B3E5-3FB894A29440}"/>
              </a:ext>
            </a:extLst>
          </p:cNvPr>
          <p:cNvSpPr txBox="1">
            <a:spLocks/>
          </p:cNvSpPr>
          <p:nvPr/>
        </p:nvSpPr>
        <p:spPr>
          <a:xfrm>
            <a:off x="249811" y="4585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dirty="0">
                <a:latin typeface="Arial" panose="020B0604020202020204" pitchFamily="34" charset="0"/>
                <a:cs typeface="Arial" panose="020B0604020202020204" pitchFamily="34" charset="0"/>
              </a:rPr>
              <a:t>The YOSA Offerings…. - continued</a:t>
            </a:r>
          </a:p>
        </p:txBody>
      </p:sp>
    </p:spTree>
    <p:extLst>
      <p:ext uri="{BB962C8B-B14F-4D97-AF65-F5344CB8AC3E}">
        <p14:creationId xmlns:p14="http://schemas.microsoft.com/office/powerpoint/2010/main" val="27358544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YOSA PowerPoint template" id="{A2CFBCC3-94A2-4BDA-9712-6F19BDDCE1BE}" vid="{4CEEB932-D858-4562-8F74-B1691E8286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19533</TotalTime>
  <Words>1781</Words>
  <Application>Microsoft Macintosh PowerPoint</Application>
  <PresentationFormat>Widescreen</PresentationFormat>
  <Paragraphs>621</Paragraphs>
  <Slides>22</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Aptos</vt:lpstr>
      <vt:lpstr>Arial</vt:lpstr>
      <vt:lpstr>Calibri</vt:lpstr>
      <vt:lpstr>Calibri Light</vt:lpstr>
      <vt:lpstr>Cavolini</vt:lpstr>
      <vt:lpstr>Poppins</vt:lpstr>
      <vt:lpstr>Office Theme</vt:lpstr>
      <vt:lpstr>PowerPoint Presentation</vt:lpstr>
      <vt:lpstr>PowerPoint Presentation</vt:lpstr>
      <vt:lpstr>PowerPoint Presentation</vt:lpstr>
      <vt:lpstr>Background</vt:lpstr>
      <vt:lpstr>Our Vision</vt:lpstr>
      <vt:lpstr>PowerPoint Presentation</vt:lpstr>
      <vt:lpstr>YOSA’s ‘Positive Youth Development’  6C Model</vt:lpstr>
      <vt:lpstr>PowerPoint Presentation</vt:lpstr>
      <vt:lpstr>PowerPoint Presentation</vt:lpstr>
      <vt:lpstr>PowerPoint Presentation</vt:lpstr>
      <vt:lpstr>Impact 1:  Reducing teenage pregnancies*</vt:lpstr>
      <vt:lpstr>Impact 2:  Reducing substance abuse*</vt:lpstr>
      <vt:lpstr>Impact 3:  Reducing mental health incidents*</vt:lpstr>
      <vt:lpstr>PowerPoint Presentation</vt:lpstr>
      <vt:lpstr>Matric pass rates &amp; university acceptances</vt:lpstr>
      <vt:lpstr>PowerPoint Presentation</vt:lpstr>
      <vt:lpstr>YOSA Digital Skills Development Programme</vt:lpstr>
      <vt:lpstr>YOSA Digital Skills Development Programme</vt:lpstr>
      <vt:lpstr>PowerPoint Presentation</vt:lpstr>
      <vt:lpstr>YOSA Funding and Support needs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header</dc:title>
  <dc:creator>Jennifer Van Oerle</dc:creator>
  <cp:lastModifiedBy>Jennifer Van Oerle</cp:lastModifiedBy>
  <cp:revision>21</cp:revision>
  <cp:lastPrinted>2025-11-17T13:40:44Z</cp:lastPrinted>
  <dcterms:created xsi:type="dcterms:W3CDTF">2023-11-12T16:46:18Z</dcterms:created>
  <dcterms:modified xsi:type="dcterms:W3CDTF">2026-02-10T18:54:46Z</dcterms:modified>
</cp:coreProperties>
</file>