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1" r:id="rId1"/>
    <p:sldMasterId id="2147483676" r:id="rId2"/>
  </p:sldMasterIdLst>
  <p:notesMasterIdLst>
    <p:notesMasterId r:id="rId11"/>
  </p:notesMasterIdLst>
  <p:sldIdLst>
    <p:sldId id="439" r:id="rId3"/>
    <p:sldId id="258" r:id="rId4"/>
    <p:sldId id="437" r:id="rId5"/>
    <p:sldId id="257" r:id="rId6"/>
    <p:sldId id="438" r:id="rId7"/>
    <p:sldId id="440" r:id="rId8"/>
    <p:sldId id="435" r:id="rId9"/>
    <p:sldId id="434" r:id="rId10"/>
  </p:sldIdLst>
  <p:sldSz cx="12192000" cy="6858000"/>
  <p:notesSz cx="7172325" cy="93138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083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62413" y="0"/>
            <a:ext cx="310832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BD268-97E8-4692-9110-EE4F23647605}" type="datetimeFigureOut">
              <a:rPr lang="en-US" smtClean="0"/>
              <a:t>6/26/2024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2163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7550" y="4481513"/>
            <a:ext cx="5737225" cy="3668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31083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62413" y="8847138"/>
            <a:ext cx="310832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C45C3-CBD1-4818-A751-126F3A3219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550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1163638"/>
            <a:ext cx="5584825" cy="3141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1603DA-D522-2F4E-B1C2-F1A6F440C2B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4794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BB701504-844A-5040-A32F-99C262D0406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640080"/>
            <a:ext cx="9144000" cy="2743200"/>
          </a:xfrm>
        </p:spPr>
        <p:txBody>
          <a:bodyPr anchor="b">
            <a:normAutofit/>
          </a:bodyPr>
          <a:lstStyle>
            <a:lvl1pPr algn="l">
              <a:defRPr sz="6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3440" y="36576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="1" cap="all" spc="113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4D49AF-8F3C-734B-ADB2-566873CA5FA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648" y="5266944"/>
            <a:ext cx="3488267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637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cess Slide / 3-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ECF06A-6CC6-7B46-86C0-5D84D809C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5360" y="1691640"/>
            <a:ext cx="323088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0970ACB-774A-404F-AAA4-BBAB0DA57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85760" y="1691640"/>
            <a:ext cx="323088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i="0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6EC88196-D5DD-1646-A480-5E00AFAD208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80560" y="1691640"/>
            <a:ext cx="323088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23768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cess Slide / 4-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ECF06A-6CC6-7B46-86C0-5D84D809C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536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0970ACB-774A-404F-AAA4-BBAB0DA57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3920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i="0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6EC88196-D5DD-1646-A480-5E00AFAD208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59664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77F4BE5-0C1B-FF47-9CE3-17F842B9617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1792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467166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948166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961069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BE36FF7-09B0-44D8-9DD9-F5E41D694ED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BE36FF7-09B0-44D8-9DD9-F5E41D694E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8663D623-25A7-4EEB-AF7E-C514621339B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1800" b="1" i="0" baseline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93129-02F7-5C3C-B135-1A6DB5976123}"/>
              </a:ext>
            </a:extLst>
          </p:cNvPr>
          <p:cNvSpPr txBox="1">
            <a:spLocks/>
          </p:cNvSpPr>
          <p:nvPr/>
        </p:nvSpPr>
        <p:spPr>
          <a:xfrm>
            <a:off x="640082" y="6126480"/>
            <a:ext cx="2454809" cy="73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3C0A73-EE5C-9246-97B4-6AF29FD73FB0}" type="slidenum">
              <a:rPr lang="en-US" sz="1000" smtClean="0"/>
              <a:pPr/>
              <a:t>‹#›</a:t>
            </a:fld>
            <a:r>
              <a:rPr lang="en-US" sz="1000"/>
              <a:t> | Charter: Confidential</a:t>
            </a:r>
          </a:p>
          <a:p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2931928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ver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computer&#10;&#10;Description automatically generated">
            <a:extLst>
              <a:ext uri="{FF2B5EF4-FFF2-40B4-BE49-F238E27FC236}">
                <a16:creationId xmlns:a16="http://schemas.microsoft.com/office/drawing/2014/main" id="{BB701504-844A-5040-A32F-99C262D04062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640080"/>
            <a:ext cx="9144000" cy="2743200"/>
          </a:xfrm>
        </p:spPr>
        <p:txBody>
          <a:bodyPr anchor="b">
            <a:normAutofit/>
          </a:bodyPr>
          <a:lstStyle>
            <a:lvl1pPr algn="l">
              <a:defRPr sz="62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3440" y="3657600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b="1" cap="all" spc="113" baseline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4D49AF-8F3C-734B-ADB2-566873CA5FA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648" y="5266944"/>
            <a:ext cx="3488267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875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0D3DA59-D72A-8F4A-91FF-D2266608E762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75360" y="1554163"/>
            <a:ext cx="10241280" cy="4572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5127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ight&#10;&#10;Description automatically generated">
            <a:extLst>
              <a:ext uri="{FF2B5EF4-FFF2-40B4-BE49-F238E27FC236}">
                <a16:creationId xmlns:a16="http://schemas.microsoft.com/office/drawing/2014/main" id="{8D8D8F29-1961-EC42-BEDE-D64170D1C07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1600200"/>
            <a:ext cx="9144000" cy="4572000"/>
          </a:xfrm>
        </p:spPr>
        <p:txBody>
          <a:bodyPr anchor="ctr" anchorCtr="0">
            <a:normAutofit/>
          </a:bodyPr>
          <a:lstStyle>
            <a:lvl1pPr>
              <a:defRPr sz="4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168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ragraph Slide / 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182880" indent="-182880">
              <a:buFont typeface="Arial" panose="020B0604020202020204" pitchFamily="34" charset="0"/>
              <a:buChar char="•"/>
              <a:defRPr/>
            </a:lvl2pPr>
            <a:lvl3pPr marL="0" indent="0">
              <a:buFontTx/>
              <a:buNone/>
              <a:defRPr/>
            </a:lvl3pPr>
            <a:lvl4pPr marL="182880" indent="-182880">
              <a:buFont typeface="Arial" panose="020B0604020202020204" pitchFamily="34" charset="0"/>
              <a:buChar char="•"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4232717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ragraph Slide /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7336" y="1554480"/>
            <a:ext cx="5218176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80" indent="-182880">
              <a:buFont typeface="Arial" panose="020B0604020202020204" pitchFamily="34" charset="0"/>
              <a:buChar char="•"/>
              <a:defRPr/>
            </a:lvl2pPr>
            <a:lvl3pPr marL="0" indent="0">
              <a:buFontTx/>
              <a:buNone/>
              <a:defRPr/>
            </a:lvl3pPr>
            <a:lvl4pPr marL="182880" indent="-182880">
              <a:buFont typeface="Arial" panose="020B0604020202020204" pitchFamily="34" charset="0"/>
              <a:buChar char="•"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951E2F0-878F-324E-B1E3-502A1333FAB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53440" y="1554480"/>
            <a:ext cx="5218176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80" indent="-182880">
              <a:buFont typeface="Arial" panose="020B0604020202020204" pitchFamily="34" charset="0"/>
              <a:buChar char="•"/>
              <a:defRPr/>
            </a:lvl2pPr>
            <a:lvl3pPr marL="0" indent="0">
              <a:buFontTx/>
              <a:buNone/>
              <a:defRPr/>
            </a:lvl3pPr>
            <a:lvl4pPr marL="182880" indent="-182880">
              <a:buFont typeface="Arial" panose="020B0604020202020204" pitchFamily="34" charset="0"/>
              <a:buChar char="•"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64528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O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0D3DA59-D72A-8F4A-91FF-D2266608E762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75360" y="1554163"/>
            <a:ext cx="10241280" cy="4572000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5100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/ 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722228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ullet Slide /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3440" y="1554480"/>
            <a:ext cx="5218176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7336" y="1554480"/>
            <a:ext cx="5218176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900231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g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 sz="2400"/>
            </a:lvl1pPr>
            <a:lvl2pPr>
              <a:spcBef>
                <a:spcPts val="900"/>
              </a:spcBef>
              <a:defRPr sz="24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900"/>
              </a:spcBef>
              <a:defRPr sz="2000"/>
            </a:lvl4pPr>
            <a:lvl5pPr>
              <a:spcBef>
                <a:spcPts val="12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42080253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cess Slide / 2-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ECF06A-6CC6-7B46-86C0-5D84D809C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5360" y="1691640"/>
            <a:ext cx="4998719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DA91DE8-576B-F449-AE6E-524E5A22857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17922" y="1691640"/>
            <a:ext cx="4998719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5879433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cess Slide / 3-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ECF06A-6CC6-7B46-86C0-5D84D809C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5360" y="1691640"/>
            <a:ext cx="323088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0970ACB-774A-404F-AAA4-BBAB0DA57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985760" y="1691640"/>
            <a:ext cx="323088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i="0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6EC88196-D5DD-1646-A480-5E00AFAD208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80560" y="1691640"/>
            <a:ext cx="323088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659502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cess Slide / 4-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ECF06A-6CC6-7B46-86C0-5D84D809C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536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F0970ACB-774A-404F-AAA4-BBAB0DA57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83920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i="0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6EC88196-D5DD-1646-A480-5E00AFAD208A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359664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377F4BE5-0C1B-FF47-9CE3-17F842B9617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17920" y="1691640"/>
            <a:ext cx="2377440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9285768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0618483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27019920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BE36FF7-09B0-44D8-9DD9-F5E41D694ED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9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BE36FF7-09B0-44D8-9DD9-F5E41D694E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9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8663D623-25A7-4EEB-AF7E-C514621339B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" y="0"/>
            <a:ext cx="158751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1800" b="1" i="0" baseline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93129-02F7-5C3C-B135-1A6DB5976123}"/>
              </a:ext>
            </a:extLst>
          </p:cNvPr>
          <p:cNvSpPr txBox="1">
            <a:spLocks/>
          </p:cNvSpPr>
          <p:nvPr/>
        </p:nvSpPr>
        <p:spPr>
          <a:xfrm>
            <a:off x="640082" y="6126480"/>
            <a:ext cx="2454809" cy="73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3C0A73-EE5C-9246-97B4-6AF29FD73FB0}" type="slidenum">
              <a:rPr lang="en-US" sz="1000" smtClean="0"/>
              <a:pPr/>
              <a:t>‹#›</a:t>
            </a:fld>
            <a:r>
              <a:rPr lang="en-US" sz="1000"/>
              <a:t> | Charter: Confidential</a:t>
            </a:r>
          </a:p>
          <a:p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570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light&#10;&#10;Description automatically generated">
            <a:extLst>
              <a:ext uri="{FF2B5EF4-FFF2-40B4-BE49-F238E27FC236}">
                <a16:creationId xmlns:a16="http://schemas.microsoft.com/office/drawing/2014/main" id="{8D8D8F29-1961-EC42-BEDE-D64170D1C07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440" y="1600200"/>
            <a:ext cx="9144000" cy="4572000"/>
          </a:xfrm>
        </p:spPr>
        <p:txBody>
          <a:bodyPr anchor="ctr" anchorCtr="0">
            <a:normAutofit/>
          </a:bodyPr>
          <a:lstStyle>
            <a:lvl1pPr>
              <a:defRPr sz="4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100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ragraph Slide / 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182880" indent="-182880">
              <a:buFont typeface="Arial" panose="020B0604020202020204" pitchFamily="34" charset="0"/>
              <a:buChar char="•"/>
              <a:defRPr/>
            </a:lvl2pPr>
            <a:lvl3pPr marL="0" indent="0">
              <a:buFontTx/>
              <a:buNone/>
              <a:defRPr/>
            </a:lvl3pPr>
            <a:lvl4pPr marL="182880" indent="-182880">
              <a:buFont typeface="Arial" panose="020B0604020202020204" pitchFamily="34" charset="0"/>
              <a:buChar char="•"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8BDB756-2ACE-83FF-8385-0570E7E188B8}"/>
              </a:ext>
            </a:extLst>
          </p:cNvPr>
          <p:cNvSpPr/>
          <p:nvPr userDrawn="1"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422829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ragraph Slide /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7336" y="1554480"/>
            <a:ext cx="5218176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80" indent="-182880">
              <a:buFont typeface="Arial" panose="020B0604020202020204" pitchFamily="34" charset="0"/>
              <a:buChar char="•"/>
              <a:defRPr/>
            </a:lvl2pPr>
            <a:lvl3pPr marL="0" indent="0">
              <a:buFontTx/>
              <a:buNone/>
              <a:defRPr/>
            </a:lvl3pPr>
            <a:lvl4pPr marL="182880" indent="-182880">
              <a:buFont typeface="Arial" panose="020B0604020202020204" pitchFamily="34" charset="0"/>
              <a:buChar char="•"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951E2F0-878F-324E-B1E3-502A1333FAB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53440" y="1554480"/>
            <a:ext cx="5218176" cy="4343400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182880" indent="-182880">
              <a:buFont typeface="Arial" panose="020B0604020202020204" pitchFamily="34" charset="0"/>
              <a:buChar char="•"/>
              <a:defRPr/>
            </a:lvl2pPr>
            <a:lvl3pPr marL="0" indent="0">
              <a:buFontTx/>
              <a:buNone/>
              <a:defRPr/>
            </a:lvl3pPr>
            <a:lvl4pPr marL="182880" indent="-182880">
              <a:buFont typeface="Arial" panose="020B0604020202020204" pitchFamily="34" charset="0"/>
              <a:buChar char="•"/>
              <a:defRPr/>
            </a:lvl4pPr>
            <a:lvl5pPr marL="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4002098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ullet Slide / 1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89133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Bullet Slide /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3440" y="1554480"/>
            <a:ext cx="5218176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7336" y="1554480"/>
            <a:ext cx="5218176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37943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ig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defRPr sz="2400"/>
            </a:lvl1pPr>
            <a:lvl2pPr>
              <a:spcBef>
                <a:spcPts val="900"/>
              </a:spcBef>
              <a:defRPr sz="24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900"/>
              </a:spcBef>
              <a:defRPr sz="2000"/>
            </a:lvl4pPr>
            <a:lvl5pPr>
              <a:spcBef>
                <a:spcPts val="120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168795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ocess Slide / 2-I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5CECF06A-6CC6-7B46-86C0-5D84D809C8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75360" y="1691640"/>
            <a:ext cx="4998719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FDA91DE8-576B-F449-AE6E-524E5A22857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217922" y="1691640"/>
            <a:ext cx="4998719" cy="4114800"/>
          </a:xfrm>
          <a:solidFill>
            <a:schemeClr val="bg2"/>
          </a:solidFill>
        </p:spPr>
        <p:txBody>
          <a:bodyPr lIns="228600" tIns="228600" rIns="228600" bIns="228600"/>
          <a:lstStyle>
            <a:lvl1pPr marL="0" indent="0">
              <a:buFontTx/>
              <a:buNone/>
              <a:defRPr sz="1400" b="1" cap="all" spc="75" baseline="0">
                <a:solidFill>
                  <a:schemeClr val="accent1"/>
                </a:solidFill>
              </a:defRPr>
            </a:lvl1pPr>
            <a:lvl2pPr marL="0" indent="0">
              <a:spcBef>
                <a:spcPts val="1200"/>
              </a:spcBef>
              <a:buFontTx/>
              <a:buNone/>
              <a:defRPr sz="1600">
                <a:solidFill>
                  <a:schemeClr val="accent1"/>
                </a:solidFill>
              </a:defRPr>
            </a:lvl2pPr>
            <a:lvl3pPr marL="182880">
              <a:spcBef>
                <a:spcPts val="600"/>
              </a:spcBef>
              <a:defRPr sz="1600">
                <a:solidFill>
                  <a:schemeClr val="accent1"/>
                </a:solidFill>
              </a:defRPr>
            </a:lvl3pPr>
            <a:lvl4pPr marL="0" indent="0">
              <a:spcBef>
                <a:spcPts val="900"/>
              </a:spcBef>
              <a:buFontTx/>
              <a:buNone/>
              <a:defRPr sz="1400">
                <a:solidFill>
                  <a:schemeClr val="accent1"/>
                </a:solidFill>
              </a:defRPr>
            </a:lvl4pPr>
            <a:lvl5pPr marL="182880">
              <a:spcBef>
                <a:spcPts val="450"/>
              </a:spcBef>
              <a:defRPr sz="1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4890" y="6345718"/>
            <a:ext cx="1720343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900" b="1" dirty="0">
                <a:solidFill>
                  <a:schemeClr val="bg1"/>
                </a:solidFill>
                <a:latin typeface="Generis Sans Com" charset="0"/>
                <a:ea typeface="ヒラギノ角ゴ Pro W3" pitchFamily="123" charset="-128"/>
                <a:cs typeface="Arial" panose="020B0604020202020204" pitchFamily="34" charset="0"/>
              </a:rPr>
              <a:t>Confidential – Internal Use Only</a:t>
            </a:r>
          </a:p>
        </p:txBody>
      </p:sp>
    </p:spTree>
    <p:extLst>
      <p:ext uri="{BB962C8B-B14F-4D97-AF65-F5344CB8AC3E}">
        <p14:creationId xmlns:p14="http://schemas.microsoft.com/office/powerpoint/2010/main" val="3050019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C851035-9F84-2245-82C1-97669FD30F66}"/>
              </a:ext>
            </a:extLst>
          </p:cNvPr>
          <p:cNvSpPr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3440" y="640081"/>
            <a:ext cx="10485120" cy="914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40" y="1554480"/>
            <a:ext cx="1048512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1" y="6126480"/>
            <a:ext cx="460300" cy="73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2EC4C62A-5666-450E-8F32-207C088BF7A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050F25-B735-F24C-B1F0-60FACC799044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8960" y="6206489"/>
            <a:ext cx="18796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63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685800" rtl="0" eaLnBrk="1" latinLnBrk="0" hangingPunct="1">
        <a:lnSpc>
          <a:spcPct val="12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182880" algn="l" defTabSz="685800" rtl="0" eaLnBrk="1" latinLnBrk="0" hangingPunct="1">
        <a:lnSpc>
          <a:spcPct val="120000"/>
        </a:lnSpc>
        <a:spcBef>
          <a:spcPts val="600"/>
        </a:spcBef>
        <a:buFont typeface="System Font Regular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82880" algn="l" defTabSz="685800" rtl="0" eaLnBrk="1" latinLnBrk="0" hangingPunct="1">
        <a:lnSpc>
          <a:spcPct val="120000"/>
        </a:lnSpc>
        <a:spcBef>
          <a:spcPts val="9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82880" algn="l" defTabSz="685800" rtl="0" eaLnBrk="1" latinLnBrk="0" hangingPunct="1">
        <a:lnSpc>
          <a:spcPct val="120000"/>
        </a:lnSpc>
        <a:spcBef>
          <a:spcPts val="450"/>
        </a:spcBef>
        <a:buFont typeface="System Font Regular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82880" algn="l" defTabSz="6858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4C851035-9F84-2245-82C1-97669FD30F66}"/>
              </a:ext>
            </a:extLst>
          </p:cNvPr>
          <p:cNvSpPr/>
          <p:nvPr/>
        </p:nvSpPr>
        <p:spPr>
          <a:xfrm>
            <a:off x="0" y="6126480"/>
            <a:ext cx="12192000" cy="7315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3440" y="640081"/>
            <a:ext cx="10485120" cy="914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440" y="1554480"/>
            <a:ext cx="1048512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1" y="6126480"/>
            <a:ext cx="460300" cy="7315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C53C0A73-EE5C-9246-97B4-6AF29FD73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050F25-B735-F24C-B1F0-60FACC799044}"/>
              </a:ext>
            </a:extLst>
          </p:cNvPr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58960" y="6206489"/>
            <a:ext cx="18796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76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685800" rtl="0" eaLnBrk="1" latinLnBrk="0" hangingPunct="1">
        <a:lnSpc>
          <a:spcPct val="12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-182880" algn="l" defTabSz="685800" rtl="0" eaLnBrk="1" latinLnBrk="0" hangingPunct="1">
        <a:lnSpc>
          <a:spcPct val="120000"/>
        </a:lnSpc>
        <a:spcBef>
          <a:spcPts val="600"/>
        </a:spcBef>
        <a:buFont typeface="System Font Regular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" indent="-182880" algn="l" defTabSz="685800" rtl="0" eaLnBrk="1" latinLnBrk="0" hangingPunct="1">
        <a:lnSpc>
          <a:spcPct val="120000"/>
        </a:lnSpc>
        <a:spcBef>
          <a:spcPts val="9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31520" indent="-182880" algn="l" defTabSz="685800" rtl="0" eaLnBrk="1" latinLnBrk="0" hangingPunct="1">
        <a:lnSpc>
          <a:spcPct val="120000"/>
        </a:lnSpc>
        <a:spcBef>
          <a:spcPts val="450"/>
        </a:spcBef>
        <a:buFont typeface="System Font Regular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-182880" algn="l" defTabSz="685800" rtl="0" eaLnBrk="1" latinLnBrk="0" hangingPunct="1">
        <a:lnSpc>
          <a:spcPct val="120000"/>
        </a:lnSpc>
        <a:spcBef>
          <a:spcPts val="6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13.png"/><Relationship Id="rId7" Type="http://schemas.openxmlformats.org/officeDocument/2006/relationships/image" Target="../media/image17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98074" y="972588"/>
            <a:ext cx="8445731" cy="2743200"/>
          </a:xfrm>
        </p:spPr>
        <p:txBody>
          <a:bodyPr>
            <a:normAutofit/>
          </a:bodyPr>
          <a:lstStyle/>
          <a:p>
            <a:r>
              <a:rPr lang="en-US" sz="3600" i="1" dirty="0"/>
              <a:t>Refurbished Xumo Devices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81200" y="4181301"/>
            <a:ext cx="6858000" cy="1655762"/>
          </a:xfrm>
        </p:spPr>
        <p:txBody>
          <a:bodyPr/>
          <a:lstStyle/>
          <a:p>
            <a:r>
              <a:rPr lang="en-US" dirty="0"/>
              <a:t>June 24</a:t>
            </a:r>
            <a:r>
              <a:rPr lang="en-US" baseline="30000" dirty="0"/>
              <a:t>th</a:t>
            </a:r>
            <a:r>
              <a:rPr lang="en-US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2092188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217AB-1FAD-D197-629C-6D4081FE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Field Ops Use of Refurbished Xumo Devices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B6F7F-2469-E2E9-F266-0F084DDF9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4278"/>
            <a:ext cx="10653346" cy="1325564"/>
          </a:xfrm>
          <a:solidFill>
            <a:schemeClr val="accent1">
              <a:lumMod val="10000"/>
              <a:lumOff val="9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700" dirty="0"/>
              <a:t>Current situation: </a:t>
            </a:r>
          </a:p>
          <a:p>
            <a:r>
              <a:rPr lang="en-US" sz="1400" dirty="0"/>
              <a:t>Field Techs only have New Xumo devices in their Totes (No refurbished devices) </a:t>
            </a:r>
          </a:p>
          <a:p>
            <a:r>
              <a:rPr lang="en-US" sz="1400" dirty="0"/>
              <a:t>We are running through our inventory of new devices and building up inventory of returned devices and therefore want to start refurbishing and redistributing Xumo devices. 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7ED87F2-0AE5-992C-89F3-550B1A0A9DC7}"/>
              </a:ext>
            </a:extLst>
          </p:cNvPr>
          <p:cNvSpPr txBox="1">
            <a:spLocks/>
          </p:cNvSpPr>
          <p:nvPr/>
        </p:nvSpPr>
        <p:spPr>
          <a:xfrm>
            <a:off x="838200" y="2707764"/>
            <a:ext cx="10653346" cy="2205585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Project Aim: </a:t>
            </a:r>
          </a:p>
          <a:p>
            <a:r>
              <a:rPr lang="en-US" sz="1400" dirty="0"/>
              <a:t>To ensure that returned devices are refurbished and redistributed to Lease Xumo customers only </a:t>
            </a:r>
          </a:p>
          <a:p>
            <a:pPr lvl="1"/>
            <a:r>
              <a:rPr lang="en-US" sz="1400" dirty="0"/>
              <a:t>Currently there is  approx. 450K devices on hand </a:t>
            </a:r>
          </a:p>
          <a:p>
            <a:pPr lvl="1"/>
            <a:r>
              <a:rPr lang="en-US" sz="1400" dirty="0"/>
              <a:t>Xumo </a:t>
            </a:r>
            <a:r>
              <a:rPr lang="en-US" sz="1400" u="sng" dirty="0"/>
              <a:t>Purchase Customers </a:t>
            </a:r>
            <a:r>
              <a:rPr lang="en-US" sz="1400" dirty="0"/>
              <a:t>should continue to receive </a:t>
            </a:r>
            <a:r>
              <a:rPr lang="en-US" sz="1400" u="sng" dirty="0"/>
              <a:t>new devices only </a:t>
            </a:r>
          </a:p>
          <a:p>
            <a:r>
              <a:rPr lang="en-US" sz="1400" dirty="0"/>
              <a:t>Refurbished Xumo devices will be distributed by: </a:t>
            </a:r>
            <a:r>
              <a:rPr lang="en-US" sz="1400" u="sng" dirty="0"/>
              <a:t>Home ship &amp; Field (Stores</a:t>
            </a:r>
            <a:r>
              <a:rPr lang="en-US" sz="1400" dirty="0"/>
              <a:t> will not distribute Refurbished Xumo devices)</a:t>
            </a:r>
          </a:p>
          <a:p>
            <a:r>
              <a:rPr lang="en-US" sz="1400" dirty="0"/>
              <a:t>Launch needs to be in approximately a one-month time frame. Therefore, we will need to identify the MVP solution as well as the full-scale launch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99EACB0-526F-DBDD-C209-A935CB13566B}"/>
              </a:ext>
            </a:extLst>
          </p:cNvPr>
          <p:cNvSpPr txBox="1">
            <a:spLocks/>
          </p:cNvSpPr>
          <p:nvPr/>
        </p:nvSpPr>
        <p:spPr>
          <a:xfrm>
            <a:off x="832063" y="5011545"/>
            <a:ext cx="10653346" cy="992012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Key dates: </a:t>
            </a:r>
          </a:p>
          <a:p>
            <a:r>
              <a:rPr lang="en-US" sz="1400" dirty="0"/>
              <a:t>Logic to deploy on June 18th </a:t>
            </a:r>
          </a:p>
          <a:p>
            <a:r>
              <a:rPr lang="en-US" sz="1400" dirty="0"/>
              <a:t>X1 Xumo to deploy August 8th</a:t>
            </a:r>
          </a:p>
        </p:txBody>
      </p:sp>
    </p:spTree>
    <p:extLst>
      <p:ext uri="{BB962C8B-B14F-4D97-AF65-F5344CB8AC3E}">
        <p14:creationId xmlns:p14="http://schemas.microsoft.com/office/powerpoint/2010/main" val="66260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0EA2F-A56A-EFFE-A79C-62A8B6229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Refurbished Xumo Devices – Equipment Labeling </a:t>
            </a:r>
            <a:endParaRPr lang="en-US" dirty="0"/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38D96535-2D08-2A8D-680A-FF60E9496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400" y="3610235"/>
            <a:ext cx="10653346" cy="2433308"/>
          </a:xfrm>
          <a:solidFill>
            <a:schemeClr val="accent1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700" b="1" dirty="0"/>
              <a:t>Purchased Device Packaging: </a:t>
            </a:r>
          </a:p>
          <a:p>
            <a:endParaRPr lang="en-US" dirty="0"/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41E62662-6B34-771C-39AD-9BFBA062E61E}"/>
              </a:ext>
            </a:extLst>
          </p:cNvPr>
          <p:cNvSpPr txBox="1">
            <a:spLocks/>
          </p:cNvSpPr>
          <p:nvPr/>
        </p:nvSpPr>
        <p:spPr>
          <a:xfrm>
            <a:off x="6820415" y="4145061"/>
            <a:ext cx="4589585" cy="1478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rgbClr val="0070C0"/>
              </a:buClr>
              <a:buSzPct val="85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00A44A"/>
              </a:buClr>
              <a:buSzPct val="85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7155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002060"/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5000"/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5000"/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68275" indent="-16827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PURCHASE</a:t>
            </a:r>
            <a:r>
              <a:rPr lang="en-US" sz="1200" dirty="0"/>
              <a:t> on Green Born-On Sticker.</a:t>
            </a:r>
          </a:p>
          <a:p>
            <a:pPr marL="168275" indent="-16827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For Xumo Purchase and Lease Customers </a:t>
            </a:r>
          </a:p>
          <a:p>
            <a:pPr marL="176213" indent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200" dirty="0"/>
              <a:t>(Purchase Only for the upcoming months due to new device shortages)</a:t>
            </a:r>
          </a:p>
          <a:p>
            <a:pPr marL="168275" indent="-16827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For Technicians &amp; Contractors</a:t>
            </a:r>
          </a:p>
        </p:txBody>
      </p:sp>
      <p:pic>
        <p:nvPicPr>
          <p:cNvPr id="32" name="Picture 31" descr="A plastic bag with a black rectangular object in it&#10;&#10;Description automatically generated">
            <a:extLst>
              <a:ext uri="{FF2B5EF4-FFF2-40B4-BE49-F238E27FC236}">
                <a16:creationId xmlns:a16="http://schemas.microsoft.com/office/drawing/2014/main" id="{FD3EEDFD-8A11-D6D9-1572-E8D91B0E10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14" r="29651"/>
          <a:stretch/>
        </p:blipFill>
        <p:spPr>
          <a:xfrm>
            <a:off x="3642988" y="4147773"/>
            <a:ext cx="1382974" cy="1610543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33" name="Group 32">
            <a:extLst>
              <a:ext uri="{FF2B5EF4-FFF2-40B4-BE49-F238E27FC236}">
                <a16:creationId xmlns:a16="http://schemas.microsoft.com/office/drawing/2014/main" id="{49162956-813C-F653-3D00-73D41C75306E}"/>
              </a:ext>
            </a:extLst>
          </p:cNvPr>
          <p:cNvGrpSpPr/>
          <p:nvPr/>
        </p:nvGrpSpPr>
        <p:grpSpPr>
          <a:xfrm>
            <a:off x="5513006" y="4154398"/>
            <a:ext cx="971741" cy="626574"/>
            <a:chOff x="9261901" y="1939169"/>
            <a:chExt cx="971741" cy="626574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ADF9D929-ADC3-F607-761B-0C2547649546}"/>
                </a:ext>
              </a:extLst>
            </p:cNvPr>
            <p:cNvSpPr/>
            <p:nvPr/>
          </p:nvSpPr>
          <p:spPr>
            <a:xfrm>
              <a:off x="9345432" y="1939169"/>
              <a:ext cx="804681" cy="626574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6BA7A8D2-D54A-0D64-428B-5CECB55FB216}"/>
                </a:ext>
              </a:extLst>
            </p:cNvPr>
            <p:cNvSpPr txBox="1"/>
            <p:nvPr/>
          </p:nvSpPr>
          <p:spPr>
            <a:xfrm>
              <a:off x="9261901" y="1962777"/>
              <a:ext cx="9717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PURCHASE</a:t>
              </a:r>
            </a:p>
            <a:p>
              <a:pPr algn="ctr"/>
              <a:r>
                <a:rPr lang="en-US" dirty="0"/>
                <a:t>6/7/24</a:t>
              </a:r>
            </a:p>
          </p:txBody>
        </p:sp>
      </p:grpSp>
      <p:pic>
        <p:nvPicPr>
          <p:cNvPr id="36" name="Picture 35" descr="A green sign with black text&#10;&#10;Description automatically generated">
            <a:extLst>
              <a:ext uri="{FF2B5EF4-FFF2-40B4-BE49-F238E27FC236}">
                <a16:creationId xmlns:a16="http://schemas.microsoft.com/office/drawing/2014/main" id="{B7E60DFE-D879-ACBD-2020-BF779582718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0" t="4621" r="5961" b="11150"/>
          <a:stretch/>
        </p:blipFill>
        <p:spPr>
          <a:xfrm>
            <a:off x="4001647" y="4618886"/>
            <a:ext cx="192687" cy="142918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0AA8DF7F-696B-1CD5-15D1-21D64A26E337}"/>
              </a:ext>
            </a:extLst>
          </p:cNvPr>
          <p:cNvCxnSpPr>
            <a:cxnSpLocks/>
          </p:cNvCxnSpPr>
          <p:nvPr/>
        </p:nvCxnSpPr>
        <p:spPr>
          <a:xfrm flipH="1">
            <a:off x="4238163" y="4689857"/>
            <a:ext cx="668671" cy="0"/>
          </a:xfrm>
          <a:prstGeom prst="straightConnector1">
            <a:avLst/>
          </a:prstGeom>
          <a:ln w="57150">
            <a:solidFill>
              <a:srgbClr val="92D05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D18A1FCD-FCF4-1BA0-6852-A22BBA9E4D38}"/>
              </a:ext>
            </a:extLst>
          </p:cNvPr>
          <p:cNvSpPr txBox="1">
            <a:spLocks/>
          </p:cNvSpPr>
          <p:nvPr/>
        </p:nvSpPr>
        <p:spPr>
          <a:xfrm>
            <a:off x="894400" y="1257098"/>
            <a:ext cx="10653346" cy="228069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700" b="1" dirty="0"/>
              <a:t>Leased Device Packaging: </a:t>
            </a:r>
          </a:p>
          <a:p>
            <a:endParaRPr lang="en-US" dirty="0"/>
          </a:p>
        </p:txBody>
      </p:sp>
      <p:sp>
        <p:nvSpPr>
          <p:cNvPr id="42" name="Content Placeholder 5">
            <a:extLst>
              <a:ext uri="{FF2B5EF4-FFF2-40B4-BE49-F238E27FC236}">
                <a16:creationId xmlns:a16="http://schemas.microsoft.com/office/drawing/2014/main" id="{AA6911AF-B828-C89B-46FB-77C1E4DA6C25}"/>
              </a:ext>
            </a:extLst>
          </p:cNvPr>
          <p:cNvSpPr txBox="1">
            <a:spLocks/>
          </p:cNvSpPr>
          <p:nvPr/>
        </p:nvSpPr>
        <p:spPr>
          <a:xfrm>
            <a:off x="6820415" y="1658105"/>
            <a:ext cx="4191000" cy="139109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Clr>
                <a:srgbClr val="0070C0"/>
              </a:buClr>
              <a:buSzPct val="85000"/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00A44A"/>
              </a:buClr>
              <a:buSzPct val="85000"/>
              <a:buFont typeface="Courier New" panose="02070309020205020404" pitchFamily="49" charset="0"/>
              <a:buChar char="o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7155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Clr>
                <a:srgbClr val="002060"/>
              </a:buClr>
              <a:buSzPct val="85000"/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5000"/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5000"/>
              <a:buFont typeface="Wingdings" panose="05000000000000000000" pitchFamily="2" charset="2"/>
              <a:buChar char="Ø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b="1" dirty="0"/>
              <a:t>LEASED</a:t>
            </a:r>
            <a:r>
              <a:rPr lang="en-US" sz="1200" dirty="0"/>
              <a:t> on Yellow Born-On Sticker.</a:t>
            </a:r>
          </a:p>
          <a:p>
            <a:pPr marL="168275" indent="-16827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For Xumo Lease Customers ONLY</a:t>
            </a:r>
          </a:p>
          <a:p>
            <a:pPr marL="168275" indent="-16827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For Technicians &amp; Contractors</a:t>
            </a:r>
          </a:p>
          <a:p>
            <a:pPr marL="168275" indent="-168275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1200" dirty="0"/>
          </a:p>
        </p:txBody>
      </p:sp>
      <p:pic>
        <p:nvPicPr>
          <p:cNvPr id="43" name="Picture 42" descr="A plastic bag with a black rectangular object in it&#10;&#10;Description automatically generated">
            <a:extLst>
              <a:ext uri="{FF2B5EF4-FFF2-40B4-BE49-F238E27FC236}">
                <a16:creationId xmlns:a16="http://schemas.microsoft.com/office/drawing/2014/main" id="{A13A0759-FDA0-A211-ACF8-8A284961058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14" r="29651"/>
          <a:stretch/>
        </p:blipFill>
        <p:spPr>
          <a:xfrm>
            <a:off x="3634725" y="1693130"/>
            <a:ext cx="1382974" cy="1610543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67FC259-22FE-FCE7-8BCE-FAEBEC74D30A}"/>
              </a:ext>
            </a:extLst>
          </p:cNvPr>
          <p:cNvCxnSpPr>
            <a:cxnSpLocks/>
          </p:cNvCxnSpPr>
          <p:nvPr/>
        </p:nvCxnSpPr>
        <p:spPr>
          <a:xfrm flipH="1">
            <a:off x="4220407" y="2326208"/>
            <a:ext cx="668671" cy="0"/>
          </a:xfrm>
          <a:prstGeom prst="straightConnector1">
            <a:avLst/>
          </a:prstGeom>
          <a:ln w="57150">
            <a:solidFill>
              <a:srgbClr val="FFFF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97DB910-DBAD-A091-3ADE-2E1EDB302FD1}"/>
              </a:ext>
            </a:extLst>
          </p:cNvPr>
          <p:cNvGrpSpPr/>
          <p:nvPr/>
        </p:nvGrpSpPr>
        <p:grpSpPr>
          <a:xfrm>
            <a:off x="5596537" y="1678219"/>
            <a:ext cx="832279" cy="626574"/>
            <a:chOff x="9331631" y="4178468"/>
            <a:chExt cx="832279" cy="626574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D28B1345-9589-700D-92B7-7F50AF796598}"/>
                </a:ext>
              </a:extLst>
            </p:cNvPr>
            <p:cNvSpPr/>
            <p:nvPr/>
          </p:nvSpPr>
          <p:spPr>
            <a:xfrm>
              <a:off x="9345432" y="4178468"/>
              <a:ext cx="804681" cy="626574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82E391D-83AB-6CDC-64CB-96F5B5C6FAB9}"/>
                </a:ext>
              </a:extLst>
            </p:cNvPr>
            <p:cNvSpPr txBox="1"/>
            <p:nvPr/>
          </p:nvSpPr>
          <p:spPr>
            <a:xfrm>
              <a:off x="9331631" y="4199367"/>
              <a:ext cx="83227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LEASED</a:t>
              </a:r>
            </a:p>
            <a:p>
              <a:pPr algn="ctr"/>
              <a:r>
                <a:rPr lang="en-US" dirty="0"/>
                <a:t>6/7/24</a:t>
              </a:r>
            </a:p>
          </p:txBody>
        </p:sp>
      </p:grpSp>
      <p:pic>
        <p:nvPicPr>
          <p:cNvPr id="48" name="Picture 47" descr="A yellow sign with black text&#10;&#10;Description automatically generated">
            <a:extLst>
              <a:ext uri="{FF2B5EF4-FFF2-40B4-BE49-F238E27FC236}">
                <a16:creationId xmlns:a16="http://schemas.microsoft.com/office/drawing/2014/main" id="{82E2A941-4BCC-E21D-AA89-534060B6C42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1" t="2528" r="7704" b="11304"/>
          <a:stretch/>
        </p:blipFill>
        <p:spPr>
          <a:xfrm>
            <a:off x="3987338" y="2256381"/>
            <a:ext cx="190794" cy="147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1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648B4-B648-78F4-61F3-B0A684F4F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98071"/>
            <a:ext cx="11887200" cy="1325563"/>
          </a:xfrm>
        </p:spPr>
        <p:txBody>
          <a:bodyPr>
            <a:normAutofit/>
          </a:bodyPr>
          <a:lstStyle/>
          <a:p>
            <a:r>
              <a:rPr lang="en-US" sz="3200" dirty="0"/>
              <a:t>Xumo Initiative – Field Ops to Install Refurbished Xumo Devices (on Leased Devices Only)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AB030-A7BE-D2D6-3ADF-FFD4EB3040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476" y="1816103"/>
            <a:ext cx="3382108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DD09679B-4648-9F21-5209-C3A73CA58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9965488"/>
              </p:ext>
            </p:extLst>
          </p:nvPr>
        </p:nvGraphicFramePr>
        <p:xfrm>
          <a:off x="152400" y="1523634"/>
          <a:ext cx="11887199" cy="4251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498">
                  <a:extLst>
                    <a:ext uri="{9D8B030D-6E8A-4147-A177-3AD203B41FA5}">
                      <a16:colId xmlns:a16="http://schemas.microsoft.com/office/drawing/2014/main" val="4247325214"/>
                    </a:ext>
                  </a:extLst>
                </a:gridCol>
                <a:gridCol w="3185840">
                  <a:extLst>
                    <a:ext uri="{9D8B030D-6E8A-4147-A177-3AD203B41FA5}">
                      <a16:colId xmlns:a16="http://schemas.microsoft.com/office/drawing/2014/main" val="1019655064"/>
                    </a:ext>
                  </a:extLst>
                </a:gridCol>
                <a:gridCol w="3751385">
                  <a:extLst>
                    <a:ext uri="{9D8B030D-6E8A-4147-A177-3AD203B41FA5}">
                      <a16:colId xmlns:a16="http://schemas.microsoft.com/office/drawing/2014/main" val="1951406430"/>
                    </a:ext>
                  </a:extLst>
                </a:gridCol>
                <a:gridCol w="3493476">
                  <a:extLst>
                    <a:ext uri="{9D8B030D-6E8A-4147-A177-3AD203B41FA5}">
                      <a16:colId xmlns:a16="http://schemas.microsoft.com/office/drawing/2014/main" val="2163607777"/>
                    </a:ext>
                  </a:extLst>
                </a:gridCol>
              </a:tblGrid>
              <a:tr h="34981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Current State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MVP 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Full Scale Solution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192163"/>
                  </a:ext>
                </a:extLst>
              </a:tr>
              <a:tr h="9036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Installation policy/ Process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During professional installs Field techs only install new Xumo devices for all installations (Purchased and Leased).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During professional installs Field techs will install: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New devices only for purchases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New or refurbished devices for leases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5756584"/>
                  </a:ext>
                </a:extLst>
              </a:tr>
              <a:tr h="699626">
                <a:tc>
                  <a:txBody>
                    <a:bodyPr/>
                    <a:lstStyle/>
                    <a:p>
                      <a:r>
                        <a:rPr lang="en-US" sz="1400" dirty="0"/>
                        <a:t>Totes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Techs have only new Xumo devices in their Totes.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All Field Techs will have a totes containing New and Refurbished Xumo devices which are clearly labeled/ differentiated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5165434"/>
                  </a:ext>
                </a:extLst>
              </a:tr>
              <a:tr h="1515858">
                <a:tc>
                  <a:txBody>
                    <a:bodyPr/>
                    <a:lstStyle/>
                    <a:p>
                      <a:r>
                        <a:rPr lang="en-US" sz="1400" dirty="0"/>
                        <a:t>Systems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TechMobile does not identify new and refurbished Xumo devices.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There is no warning to notify the field tech that there a Purchase installation is required(Filed Tech must refer to job details)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Guardrails to prevent refurbished devices from being installed for Xumo purchases do not exist. 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Use of job details to determine whether New or Refurbished equipment can be installed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TechMobile and Device Qualification build will allow TechMobile to: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/>
                        <a:t>prevent the installation of refurbished equipment for purchases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to notify the Field Tech when only new equipment can be installed at the beginning of the Job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/>
                        <a:t>Inform the Tech of Tote levels of purchased and Leased devices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062335"/>
                  </a:ext>
                </a:extLst>
              </a:tr>
            </a:tbl>
          </a:graphicData>
        </a:graphic>
      </p:graphicFrame>
      <p:pic>
        <p:nvPicPr>
          <p:cNvPr id="4" name="Picture 2">
            <a:extLst>
              <a:ext uri="{FF2B5EF4-FFF2-40B4-BE49-F238E27FC236}">
                <a16:creationId xmlns:a16="http://schemas.microsoft.com/office/drawing/2014/main" id="{947EDC1B-DFE6-48D6-310F-A9AD6E467D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71242"/>
          <a:stretch/>
        </p:blipFill>
        <p:spPr bwMode="auto">
          <a:xfrm>
            <a:off x="5329728" y="4533585"/>
            <a:ext cx="1813902" cy="1093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25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DB2EC-F4EA-A232-76FE-32B93D099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61D52D-C666-077F-F903-FA76F3335E3A}"/>
              </a:ext>
            </a:extLst>
          </p:cNvPr>
          <p:cNvSpPr txBox="1"/>
          <p:nvPr/>
        </p:nvSpPr>
        <p:spPr>
          <a:xfrm>
            <a:off x="853440" y="1311396"/>
            <a:ext cx="9683524" cy="39549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Agree on MVP solution,  approximate launch date,  and to accept risk that a refurbished device may be installed for a Xumo Purchase 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Inform Contractors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Add Refurbished Devices to Tech Totes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Create New Processes based on current TechMobile Build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Provide Training on New Processes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Publish FON articles regarding the change 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400" dirty="0"/>
              <a:t>Prioritize and work towards the full-scale solution </a:t>
            </a:r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16962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4A33A-6CF5-498D-EA90-E9504F197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934" y="74096"/>
            <a:ext cx="10485120" cy="914400"/>
          </a:xfrm>
        </p:spPr>
        <p:txBody>
          <a:bodyPr/>
          <a:lstStyle/>
          <a:p>
            <a:r>
              <a:rPr lang="en-US" dirty="0"/>
              <a:t>Process for Identifying when to use a Purchased Device </a:t>
            </a: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115E8684-2096-4679-CE94-A85C7591C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82" y="613771"/>
            <a:ext cx="10485120" cy="749449"/>
          </a:xfrm>
        </p:spPr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Starting July 12</a:t>
            </a:r>
            <a:r>
              <a:rPr lang="en-US" sz="1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all Field Techs will start receiving Xumo kits that will be labeled with one of the following stickers. </a:t>
            </a:r>
          </a:p>
        </p:txBody>
      </p:sp>
      <p:sp>
        <p:nvSpPr>
          <p:cNvPr id="36" name="Content Placeholder 34">
            <a:extLst>
              <a:ext uri="{FF2B5EF4-FFF2-40B4-BE49-F238E27FC236}">
                <a16:creationId xmlns:a16="http://schemas.microsoft.com/office/drawing/2014/main" id="{D3C6E7AB-7CDB-62AA-DC76-372DBE1FBE92}"/>
              </a:ext>
            </a:extLst>
          </p:cNvPr>
          <p:cNvSpPr txBox="1">
            <a:spLocks/>
          </p:cNvSpPr>
          <p:nvPr/>
        </p:nvSpPr>
        <p:spPr>
          <a:xfrm>
            <a:off x="512781" y="1740972"/>
            <a:ext cx="11679219" cy="142180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l" defTabSz="685800" rtl="0" eaLnBrk="1" latinLnBrk="0" hangingPunct="1">
              <a:lnSpc>
                <a:spcPct val="120000"/>
              </a:lnSpc>
              <a:spcBef>
                <a:spcPts val="12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880" indent="-182880" algn="l" defTabSz="685800" rtl="0" eaLnBrk="1" latinLnBrk="0" hangingPunct="1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0" indent="0" algn="l" defTabSz="685800" rtl="0" eaLnBrk="1" latinLnBrk="0" hangingPunct="1">
              <a:lnSpc>
                <a:spcPct val="120000"/>
              </a:lnSpc>
              <a:spcBef>
                <a:spcPts val="900"/>
              </a:spcBef>
              <a:buFontTx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" indent="-182880" algn="l" defTabSz="685800" rtl="0" eaLnBrk="1" latinLnBrk="0" hangingPunct="1">
              <a:lnSpc>
                <a:spcPct val="120000"/>
              </a:lnSpc>
              <a:spcBef>
                <a:spcPts val="45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0" indent="0" algn="l" defTabSz="685800" rtl="0" eaLnBrk="1" latinLnBrk="0" hangingPunct="1">
              <a:lnSpc>
                <a:spcPct val="120000"/>
              </a:lnSpc>
              <a:spcBef>
                <a:spcPts val="600"/>
              </a:spcBef>
              <a:buFontTx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0" marR="0" indent="-6858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n-US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Field Techs that have Kits with the Leased Sticker in their tote should take the following steps before any Xumo installation:</a:t>
            </a:r>
          </a:p>
          <a:p>
            <a:pPr marL="1147763" lvl="3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1147763" algn="l"/>
              </a:tabLst>
            </a:pPr>
            <a:r>
              <a:rPr lang="en-US" sz="5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 to Job Detail Screen =&gt; Select Requested Services: </a:t>
            </a:r>
          </a:p>
          <a:p>
            <a:pPr marL="1487488" lvl="5" indent="-3397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/>
              <a:tabLst>
                <a:tab pos="1147763" algn="l"/>
                <a:tab pos="1487488" algn="l"/>
              </a:tabLst>
            </a:pPr>
            <a:r>
              <a:rPr lang="en-US" sz="555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LV816 - S XUMO SVC </a:t>
            </a:r>
            <a:r>
              <a:rPr lang="en-US" sz="55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listed =&gt; Do not install a device with a Leased Sticker</a:t>
            </a: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	 			            	              Install a device with: No sticker (from devices currently in your tote) or with a green purchase sticker </a:t>
            </a:r>
          </a:p>
          <a:p>
            <a:pPr marL="1487488" lvl="4" indent="-339725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UcPeriod" startAt="2"/>
            </a:pPr>
            <a:r>
              <a:rPr lang="en-US" sz="56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all other cases 	</a:t>
            </a:r>
            <a:r>
              <a:rPr lang="en-US" sz="56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=&gt; Install a Device with a Leased Sticker</a:t>
            </a:r>
          </a:p>
          <a:p>
            <a:pPr marL="3719513" lvl="7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56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If one is not available install a device with a Purchased Sticker. </a:t>
            </a:r>
            <a:endParaRPr lang="en-US" sz="535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A795F185-545F-BB69-6F20-4BCB556973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896" y="936195"/>
            <a:ext cx="3430681" cy="88008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C1657837-8600-912B-AE64-6612E23511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305" t="2954" r="5616" b="2931"/>
          <a:stretch/>
        </p:blipFill>
        <p:spPr>
          <a:xfrm>
            <a:off x="1779494" y="3429000"/>
            <a:ext cx="7355541" cy="3285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28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F00CD-88CA-0EFF-4A98-F323DF12E1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Appendix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1D4299-08C9-7D06-A6F0-0E5BCEE9C2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67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3BDFD-A773-CA90-BCC3-7A0F10D29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TechMobile – Display screens Leased Device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D016190-D049-6E57-D596-DAEB34EEF16F}"/>
              </a:ext>
            </a:extLst>
          </p:cNvPr>
          <p:cNvSpPr/>
          <p:nvPr/>
        </p:nvSpPr>
        <p:spPr>
          <a:xfrm>
            <a:off x="59690" y="60337700"/>
            <a:ext cx="6362700" cy="23590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D378E7D8-A23A-AD81-6AE7-64D2BDCC1E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5" y="1690688"/>
            <a:ext cx="2023189" cy="3479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6">
            <a:extLst>
              <a:ext uri="{FF2B5EF4-FFF2-40B4-BE49-F238E27FC236}">
                <a16:creationId xmlns:a16="http://schemas.microsoft.com/office/drawing/2014/main" id="{E7DD0E41-8B46-7E44-1D04-CA27EA7599C9}"/>
              </a:ext>
            </a:extLst>
          </p:cNvPr>
          <p:cNvPicPr>
            <a:picLocks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70" r="1528"/>
          <a:stretch/>
        </p:blipFill>
        <p:spPr bwMode="auto">
          <a:xfrm>
            <a:off x="1716160" y="1690688"/>
            <a:ext cx="1904778" cy="345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7">
            <a:extLst>
              <a:ext uri="{FF2B5EF4-FFF2-40B4-BE49-F238E27FC236}">
                <a16:creationId xmlns:a16="http://schemas.microsoft.com/office/drawing/2014/main" id="{6E4F2969-AA38-18A1-A8BF-DC2D23F955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311" y="1675474"/>
            <a:ext cx="1721117" cy="3457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8">
            <a:extLst>
              <a:ext uri="{FF2B5EF4-FFF2-40B4-BE49-F238E27FC236}">
                <a16:creationId xmlns:a16="http://schemas.microsoft.com/office/drawing/2014/main" id="{5B5077D9-0C59-D798-DCB4-360A9AB798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602" y="1675474"/>
            <a:ext cx="1711750" cy="345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10">
            <a:extLst>
              <a:ext uri="{FF2B5EF4-FFF2-40B4-BE49-F238E27FC236}">
                <a16:creationId xmlns:a16="http://schemas.microsoft.com/office/drawing/2014/main" id="{ACFEEA35-FB4C-F32A-2116-ACD19A4BCF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4319" y="1683081"/>
            <a:ext cx="1678967" cy="345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DD951F2-1982-4652-F457-B6C9854AC94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445" y="61161295"/>
            <a:ext cx="1457325" cy="14801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1DC14F0E-F427-942C-1B5A-AB8E45566A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36"/>
          <a:stretch>
            <a:fillRect/>
          </a:stretch>
        </p:blipFill>
        <p:spPr bwMode="auto">
          <a:xfrm>
            <a:off x="8560306" y="1664353"/>
            <a:ext cx="1813902" cy="26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5">
            <a:extLst>
              <a:ext uri="{FF2B5EF4-FFF2-40B4-BE49-F238E27FC236}">
                <a16:creationId xmlns:a16="http://schemas.microsoft.com/office/drawing/2014/main" id="{FF0A0814-32EB-6726-B02B-A04AB4153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28" b="48611"/>
          <a:stretch>
            <a:fillRect/>
          </a:stretch>
        </p:blipFill>
        <p:spPr bwMode="auto">
          <a:xfrm>
            <a:off x="10374208" y="1664353"/>
            <a:ext cx="1794337" cy="2633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11">
            <a:extLst>
              <a:ext uri="{FF2B5EF4-FFF2-40B4-BE49-F238E27FC236}">
                <a16:creationId xmlns:a16="http://schemas.microsoft.com/office/drawing/2014/main" id="{B017832E-2200-5528-EFB8-A5F72516E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066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A0972BE-E686-3760-2486-64124792B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26960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FFF0EF4-64C6-9B14-21C3-ECC145058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6">
            <a:extLst>
              <a:ext uri="{FF2B5EF4-FFF2-40B4-BE49-F238E27FC236}">
                <a16:creationId xmlns:a16="http://schemas.microsoft.com/office/drawing/2014/main" id="{AFB364AC-2B7C-2DFB-788A-49235A93F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9839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p.jCyLiSdR2V9jJa7vV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ep.jCyLiSdR2V9jJa7vVg"/>
</p:tagLst>
</file>

<file path=ppt/theme/theme1.xml><?xml version="1.0" encoding="utf-8"?>
<a:theme xmlns:a="http://schemas.openxmlformats.org/drawingml/2006/main" name="Theme1">
  <a:themeElements>
    <a:clrScheme name="Charter Template">
      <a:dk1>
        <a:srgbClr val="323232"/>
      </a:dk1>
      <a:lt1>
        <a:srgbClr val="FFFFFF"/>
      </a:lt1>
      <a:dk2>
        <a:srgbClr val="001B33"/>
      </a:dk2>
      <a:lt2>
        <a:srgbClr val="E3E3E3"/>
      </a:lt2>
      <a:accent1>
        <a:srgbClr val="002F57"/>
      </a:accent1>
      <a:accent2>
        <a:srgbClr val="0099D7"/>
      </a:accent2>
      <a:accent3>
        <a:srgbClr val="009D8B"/>
      </a:accent3>
      <a:accent4>
        <a:srgbClr val="FAA91A"/>
      </a:accent4>
      <a:accent5>
        <a:srgbClr val="96004D"/>
      </a:accent5>
      <a:accent6>
        <a:srgbClr val="530778"/>
      </a:accent6>
      <a:hlink>
        <a:srgbClr val="0099D8"/>
      </a:hlink>
      <a:folHlink>
        <a:srgbClr val="78787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390FDEC6-96F3-4757-ACD5-27DF1BB8BE63}" vid="{93E2DDB7-D64E-477D-A10C-2D7F243E09B5}"/>
    </a:ext>
  </a:extLst>
</a:theme>
</file>

<file path=ppt/theme/theme2.xml><?xml version="1.0" encoding="utf-8"?>
<a:theme xmlns:a="http://schemas.openxmlformats.org/drawingml/2006/main" name="1_Charter Template A">
  <a:themeElements>
    <a:clrScheme name="Charter Template">
      <a:dk1>
        <a:srgbClr val="323232"/>
      </a:dk1>
      <a:lt1>
        <a:srgbClr val="FFFFFF"/>
      </a:lt1>
      <a:dk2>
        <a:srgbClr val="001B33"/>
      </a:dk2>
      <a:lt2>
        <a:srgbClr val="E3E3E3"/>
      </a:lt2>
      <a:accent1>
        <a:srgbClr val="002F57"/>
      </a:accent1>
      <a:accent2>
        <a:srgbClr val="0099D7"/>
      </a:accent2>
      <a:accent3>
        <a:srgbClr val="009D8B"/>
      </a:accent3>
      <a:accent4>
        <a:srgbClr val="FAA91A"/>
      </a:accent4>
      <a:accent5>
        <a:srgbClr val="96004D"/>
      </a:accent5>
      <a:accent6>
        <a:srgbClr val="530778"/>
      </a:accent6>
      <a:hlink>
        <a:srgbClr val="0099D8"/>
      </a:hlink>
      <a:folHlink>
        <a:srgbClr val="787878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r_PPT_TemplateA_080519" id="{81C6EA2F-A8C2-5140-BC3A-8331A4929AB2}" vid="{E1277C9D-C6D7-1B42-824D-EBAEB69AD1A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2774</TotalTime>
  <Words>636</Words>
  <Application>Microsoft Office PowerPoint</Application>
  <PresentationFormat>Widescreen</PresentationFormat>
  <Paragraphs>73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Courier New</vt:lpstr>
      <vt:lpstr>Generis Sans Com</vt:lpstr>
      <vt:lpstr>System Font Regular</vt:lpstr>
      <vt:lpstr>Wingdings</vt:lpstr>
      <vt:lpstr>Theme1</vt:lpstr>
      <vt:lpstr>1_Charter Template A</vt:lpstr>
      <vt:lpstr>think-cell Slide</vt:lpstr>
      <vt:lpstr>Refurbished Xumo Devices </vt:lpstr>
      <vt:lpstr>Field Ops Use of Refurbished Xumo Devices </vt:lpstr>
      <vt:lpstr>Refurbished Xumo Devices – Equipment Labeling </vt:lpstr>
      <vt:lpstr>Xumo Initiative – Field Ops to Install Refurbished Xumo Devices (on Leased Devices Only) </vt:lpstr>
      <vt:lpstr>Next Steps </vt:lpstr>
      <vt:lpstr>Process for Identifying when to use a Purchased Device </vt:lpstr>
      <vt:lpstr>Appendix</vt:lpstr>
      <vt:lpstr>TechMobile – Display screens Leased Device </vt:lpstr>
    </vt:vector>
  </TitlesOfParts>
  <Company>Charter Communications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Xumo Initiative</dc:title>
  <dc:creator>Zarakiotis, Demetra</dc:creator>
  <cp:lastModifiedBy>Humphreys, Jay</cp:lastModifiedBy>
  <cp:revision>11</cp:revision>
  <cp:lastPrinted>2024-06-13T19:38:11Z</cp:lastPrinted>
  <dcterms:created xsi:type="dcterms:W3CDTF">2024-06-13T17:48:57Z</dcterms:created>
  <dcterms:modified xsi:type="dcterms:W3CDTF">2024-06-26T15:23:57Z</dcterms:modified>
</cp:coreProperties>
</file>