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4" roundtripDataSignature="AMtx7mhtYuVLtXuyi+4eYVfe0azzsozo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35cc6f63400_0_4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g35cc6f63400_0_4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g35cc6f63400_0_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5cc6f63400_0_39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g35cc6f63400_0_39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g35cc6f63400_0_3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5cc6f63400_0_4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cc6f63400_0_4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g35cc6f63400_0_4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3" name="Google Shape;53;g35cc6f63400_0_4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g35cc6f63400_0_4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g35cc6f63400_0_4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35cc6f63400_0_8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g35cc6f63400_0_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35cc6f63400_0_1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g35cc6f63400_0_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g35cc6f63400_0_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35cc6f63400_0_1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g35cc6f63400_0_1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g35cc6f63400_0_1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g35cc6f63400_0_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35cc6f63400_0_2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g35cc6f63400_0_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35cc6f63400_0_23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g35cc6f63400_0_23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g35cc6f63400_0_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35cc6f63400_0_27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g35cc6f63400_0_2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35cc6f63400_0_30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g35cc6f63400_0_30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g35cc6f63400_0_30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g35cc6f63400_0_30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g35cc6f63400_0_3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5cc6f63400_0_36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g35cc6f63400_0_3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35cc6f63400_0_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g35cc6f63400_0_0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g35cc6f63400_0_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Osborne Capital Group</a:t>
            </a:r>
            <a:endParaRPr/>
          </a:p>
        </p:txBody>
      </p:sp>
      <p:sp>
        <p:nvSpPr>
          <p:cNvPr id="61" name="Google Shape;61;p1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solidFill>
                  <a:srgbClr val="888888"/>
                </a:solidFill>
              </a:rPr>
              <a:t>Global capital. Local impact. Building generational wealth through innovation.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Vision</a:t>
            </a:r>
            <a:endParaRPr/>
          </a:p>
        </p:txBody>
      </p:sp>
      <p:sp>
        <p:nvSpPr>
          <p:cNvPr id="67" name="Google Shape;6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a leading force in generational wealth building by bridging global capital with high impact ventures across Africa and America; empowering bold founders, transforming infrastructure, and creating sustainable growth where it's needed most.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Two-Lane Investment Strategy</a:t>
            </a:r>
            <a:endParaRPr/>
          </a:p>
        </p:txBody>
      </p:sp>
      <p:sp>
        <p:nvSpPr>
          <p:cNvPr id="73" name="Google Shape;7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Africa: Fintech, Infrastructure, Minerals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U.S.: Real Estate (Charlotte &amp; Detroit), U.S. Minerals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 txBox="1"/>
          <p:nvPr>
            <p:ph type="title"/>
          </p:nvPr>
        </p:nvSpPr>
        <p:spPr>
          <a:xfrm>
            <a:off x="457200" y="1044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Investment Focus</a:t>
            </a:r>
            <a:endParaRPr/>
          </a:p>
        </p:txBody>
      </p:sp>
      <p:sp>
        <p:nvSpPr>
          <p:cNvPr id="79" name="Google Shape;79;p4"/>
          <p:cNvSpPr txBox="1"/>
          <p:nvPr>
            <p:ph idx="1" type="body"/>
          </p:nvPr>
        </p:nvSpPr>
        <p:spPr>
          <a:xfrm>
            <a:off x="457200" y="1247413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b="1" lang="en-US" sz="1900">
                <a:solidFill>
                  <a:schemeClr val="dk1"/>
                </a:solidFill>
              </a:rPr>
              <a:t>Technology &amp; Digital Innovation</a:t>
            </a:r>
            <a:br>
              <a:rPr b="1"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</a:rPr>
              <a:t> </a:t>
            </a:r>
            <a:r>
              <a:rPr i="1" lang="en-US" sz="1900">
                <a:solidFill>
                  <a:schemeClr val="dk1"/>
                </a:solidFill>
              </a:rPr>
              <a:t>(Includes: ICT, FinTech, EdTech, HealthTech, Crypto)</a:t>
            </a:r>
            <a:br>
              <a:rPr i="1" lang="en-US" sz="1900">
                <a:solidFill>
                  <a:schemeClr val="dk1"/>
                </a:solidFill>
              </a:rPr>
            </a:br>
            <a:endParaRPr i="1" sz="1900">
              <a:solidFill>
                <a:schemeClr val="dk1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-US" sz="1900">
                <a:solidFill>
                  <a:schemeClr val="dk1"/>
                </a:solidFill>
              </a:rPr>
              <a:t>Real Estate &amp; Infrastructure</a:t>
            </a:r>
            <a:br>
              <a:rPr b="1"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</a:rPr>
              <a:t> </a:t>
            </a:r>
            <a:r>
              <a:rPr i="1" lang="en-US" sz="1900">
                <a:solidFill>
                  <a:schemeClr val="dk1"/>
                </a:solidFill>
              </a:rPr>
              <a:t>(Includes: REI, construction, housing, public/private works)</a:t>
            </a:r>
            <a:br>
              <a:rPr i="1" lang="en-US" sz="1900">
                <a:solidFill>
                  <a:schemeClr val="dk1"/>
                </a:solidFill>
              </a:rPr>
            </a:br>
            <a:endParaRPr i="1" sz="1900">
              <a:solidFill>
                <a:schemeClr val="dk1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-US" sz="1900">
                <a:solidFill>
                  <a:schemeClr val="dk1"/>
                </a:solidFill>
              </a:rPr>
              <a:t>Natural Resources &amp; Sustainability</a:t>
            </a:r>
            <a:br>
              <a:rPr b="1"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</a:rPr>
              <a:t> </a:t>
            </a:r>
            <a:r>
              <a:rPr i="1" lang="en-US" sz="1900">
                <a:solidFill>
                  <a:schemeClr val="dk1"/>
                </a:solidFill>
              </a:rPr>
              <a:t>(Includes: Mining, minerals, green infrastructure, energy)</a:t>
            </a:r>
            <a:br>
              <a:rPr i="1" lang="en-US" sz="1900">
                <a:solidFill>
                  <a:schemeClr val="dk1"/>
                </a:solidFill>
              </a:rPr>
            </a:br>
            <a:endParaRPr i="1" sz="1900">
              <a:solidFill>
                <a:schemeClr val="dk1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-US" sz="1900">
                <a:solidFill>
                  <a:schemeClr val="dk1"/>
                </a:solidFill>
              </a:rPr>
              <a:t>Media, Brands &amp; Creative Ventures</a:t>
            </a:r>
            <a:br>
              <a:rPr b="1"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</a:rPr>
              <a:t> </a:t>
            </a:r>
            <a:r>
              <a:rPr i="1" lang="en-US" sz="1900">
                <a:solidFill>
                  <a:schemeClr val="dk1"/>
                </a:solidFill>
              </a:rPr>
              <a:t>(Includes: Media, franchising, content, consumer startups)</a:t>
            </a:r>
            <a:br>
              <a:rPr i="1" lang="en-US" sz="1900">
                <a:solidFill>
                  <a:schemeClr val="dk1"/>
                </a:solidFill>
              </a:rPr>
            </a:br>
            <a:endParaRPr i="1" sz="1900">
              <a:solidFill>
                <a:schemeClr val="dk1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-US" sz="1900">
                <a:solidFill>
                  <a:schemeClr val="dk1"/>
                </a:solidFill>
              </a:rPr>
              <a:t>Emerging Markets &amp; Frontier Economies</a:t>
            </a:r>
            <a:br>
              <a:rPr b="1"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</a:rPr>
              <a:t> </a:t>
            </a:r>
            <a:r>
              <a:rPr i="1" lang="en-US" sz="1900">
                <a:solidFill>
                  <a:schemeClr val="dk1"/>
                </a:solidFill>
              </a:rPr>
              <a:t>(Covers all sectors with high-growth potential in Africa &amp; underserved U.S. cities)</a:t>
            </a:r>
            <a:endParaRPr i="1"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We Do</a:t>
            </a:r>
            <a:endParaRPr/>
          </a:p>
        </p:txBody>
      </p:sp>
      <p:sp>
        <p:nvSpPr>
          <p:cNvPr id="85" name="Google Shape;85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34327" lvl="0" marL="3429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1" lang="en-US">
                <a:solidFill>
                  <a:schemeClr val="dk1"/>
                </a:solidFill>
              </a:rPr>
              <a:t>Flexible capital structures</a:t>
            </a:r>
            <a:r>
              <a:rPr lang="en-US">
                <a:solidFill>
                  <a:schemeClr val="dk1"/>
                </a:solidFill>
              </a:rPr>
              <a:t> (angel investments, equity, JV deals, project finance)</a:t>
            </a:r>
            <a:endParaRPr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Minority equity stakes (1–25%)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34327" lvl="0" marL="3429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1" lang="en-US">
                <a:solidFill>
                  <a:schemeClr val="dk1"/>
                </a:solidFill>
              </a:rPr>
              <a:t>Strategic partnerships</a:t>
            </a:r>
            <a:r>
              <a:rPr lang="en-US">
                <a:solidFill>
                  <a:schemeClr val="dk1"/>
                </a:solidFill>
              </a:rPr>
              <a:t> with long-term value beyond funding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34327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1" lang="en-US">
                <a:solidFill>
                  <a:schemeClr val="dk1"/>
                </a:solidFill>
              </a:rPr>
              <a:t>Access to networks</a:t>
            </a:r>
            <a:r>
              <a:rPr lang="en-US">
                <a:solidFill>
                  <a:schemeClr val="dk1"/>
                </a:solidFill>
              </a:rPr>
              <a:t> of investors, developers, and institutions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34327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1" lang="en-US">
                <a:solidFill>
                  <a:schemeClr val="dk1"/>
                </a:solidFill>
              </a:rPr>
              <a:t>Support with market entry</a:t>
            </a:r>
            <a:r>
              <a:rPr lang="en-US">
                <a:solidFill>
                  <a:schemeClr val="dk1"/>
                </a:solidFill>
              </a:rPr>
              <a:t> and regulatory navigation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34327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1" lang="en-US">
                <a:solidFill>
                  <a:schemeClr val="dk1"/>
                </a:solidFill>
              </a:rPr>
              <a:t>Advisory in resource development</a:t>
            </a:r>
            <a:r>
              <a:rPr lang="en-US">
                <a:solidFill>
                  <a:schemeClr val="dk1"/>
                </a:solidFill>
              </a:rPr>
              <a:t> (minerals, sustainability, logistics)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34327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1" lang="en-US">
                <a:solidFill>
                  <a:schemeClr val="dk1"/>
                </a:solidFill>
              </a:rPr>
              <a:t>Brand &amp; media backing</a:t>
            </a:r>
            <a:r>
              <a:rPr lang="en-US">
                <a:solidFill>
                  <a:schemeClr val="dk1"/>
                </a:solidFill>
              </a:rPr>
              <a:t> for consumer-facing and creative startups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34327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3636"/>
              <a:buChar char="●"/>
            </a:pPr>
            <a:r>
              <a:rPr b="1" lang="en-US">
                <a:solidFill>
                  <a:schemeClr val="dk1"/>
                </a:solidFill>
              </a:rPr>
              <a:t>Committed capital with purpose</a:t>
            </a:r>
            <a:r>
              <a:rPr lang="en-US">
                <a:solidFill>
                  <a:schemeClr val="dk1"/>
                </a:solidFill>
              </a:rPr>
              <a:t> — patient, impactful, and generational</a:t>
            </a:r>
            <a:br>
              <a:rPr lang="en-US" sz="1100">
                <a:solidFill>
                  <a:schemeClr val="dk1"/>
                </a:solidFill>
              </a:rPr>
            </a:b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Edge</a:t>
            </a:r>
            <a:endParaRPr/>
          </a:p>
        </p:txBody>
      </p:sp>
      <p:sp>
        <p:nvSpPr>
          <p:cNvPr id="91" name="Google Shape;91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Founder-first mindset</a:t>
            </a:r>
            <a:r>
              <a:rPr lang="en-US" sz="1700">
                <a:solidFill>
                  <a:schemeClr val="dk1"/>
                </a:solidFill>
              </a:rPr>
              <a:t> — we invest in people, not just ideas</a:t>
            </a:r>
            <a:br>
              <a:rPr lang="en-US" sz="1700">
                <a:solidFill>
                  <a:schemeClr val="dk1"/>
                </a:solidFill>
              </a:rPr>
            </a:b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Long-term partnerships</a:t>
            </a:r>
            <a:r>
              <a:rPr lang="en-US" sz="1700">
                <a:solidFill>
                  <a:schemeClr val="dk1"/>
                </a:solidFill>
              </a:rPr>
              <a:t> — we grow with our companies, not out of them</a:t>
            </a:r>
            <a:br>
              <a:rPr lang="en-US" sz="1700">
                <a:solidFill>
                  <a:schemeClr val="dk1"/>
                </a:solidFill>
              </a:rPr>
            </a:b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Deep understanding of frontier markets</a:t>
            </a:r>
            <a:r>
              <a:rPr lang="en-US" sz="1700">
                <a:solidFill>
                  <a:schemeClr val="dk1"/>
                </a:solidFill>
              </a:rPr>
              <a:t> — especially in underserved sectors</a:t>
            </a:r>
            <a:br>
              <a:rPr lang="en-US" sz="1700">
                <a:solidFill>
                  <a:schemeClr val="dk1"/>
                </a:solidFill>
              </a:rPr>
            </a:b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Values-driven investing</a:t>
            </a:r>
            <a:r>
              <a:rPr lang="en-US" sz="1700">
                <a:solidFill>
                  <a:schemeClr val="dk1"/>
                </a:solidFill>
              </a:rPr>
              <a:t> — focused on wealth-building and real-world impact</a:t>
            </a:r>
            <a:br>
              <a:rPr lang="en-US" sz="1700">
                <a:solidFill>
                  <a:schemeClr val="dk1"/>
                </a:solidFill>
              </a:rPr>
            </a:b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Cross-sector insight</a:t>
            </a:r>
            <a:r>
              <a:rPr lang="en-US" sz="1700">
                <a:solidFill>
                  <a:schemeClr val="dk1"/>
                </a:solidFill>
              </a:rPr>
              <a:t> — from fintech to minerals to media, we see the full picture</a:t>
            </a:r>
            <a:br>
              <a:rPr lang="en-US" sz="1700">
                <a:solidFill>
                  <a:schemeClr val="dk1"/>
                </a:solidFill>
              </a:rPr>
            </a:br>
            <a:endParaRPr sz="17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b="1" lang="en-US" sz="1700">
                <a:solidFill>
                  <a:schemeClr val="dk1"/>
                </a:solidFill>
              </a:rPr>
              <a:t>Generational vision</a:t>
            </a:r>
            <a:r>
              <a:rPr lang="en-US" sz="1700">
                <a:solidFill>
                  <a:schemeClr val="dk1"/>
                </a:solidFill>
              </a:rPr>
              <a:t> — we invest to build, not just to exit</a:t>
            </a:r>
            <a:br>
              <a:rPr lang="en-US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Ideal Partners</a:t>
            </a:r>
            <a:endParaRPr/>
          </a:p>
        </p:txBody>
      </p:sp>
      <p:sp>
        <p:nvSpPr>
          <p:cNvPr id="97" name="Google Shape;9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Early-stage or growing businesses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 estate developers with local vision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Resource/tech startups needing strategic capital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Build</a:t>
            </a:r>
            <a:endParaRPr/>
          </a:p>
        </p:txBody>
      </p: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Email: oz@osbornecapitalgroup.com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Website: osbornecapitalgroup.com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Schedule: Calendly or WhatsApp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</cp:coreProperties>
</file>