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96" r:id="rId1"/>
  </p:sldMasterIdLst>
  <p:notesMasterIdLst>
    <p:notesMasterId r:id="rId49"/>
  </p:notesMasterIdLst>
  <p:handoutMasterIdLst>
    <p:handoutMasterId r:id="rId50"/>
  </p:handoutMasterIdLst>
  <p:sldIdLst>
    <p:sldId id="258" r:id="rId2"/>
    <p:sldId id="257" r:id="rId3"/>
    <p:sldId id="260" r:id="rId4"/>
    <p:sldId id="296" r:id="rId5"/>
    <p:sldId id="330" r:id="rId6"/>
    <p:sldId id="329" r:id="rId7"/>
    <p:sldId id="294" r:id="rId8"/>
    <p:sldId id="310" r:id="rId9"/>
    <p:sldId id="293" r:id="rId10"/>
    <p:sldId id="263" r:id="rId11"/>
    <p:sldId id="261" r:id="rId12"/>
    <p:sldId id="301" r:id="rId13"/>
    <p:sldId id="300" r:id="rId14"/>
    <p:sldId id="319" r:id="rId15"/>
    <p:sldId id="283" r:id="rId16"/>
    <p:sldId id="307" r:id="rId17"/>
    <p:sldId id="317" r:id="rId18"/>
    <p:sldId id="306" r:id="rId19"/>
    <p:sldId id="315" r:id="rId20"/>
    <p:sldId id="311" r:id="rId21"/>
    <p:sldId id="312" r:id="rId22"/>
    <p:sldId id="314" r:id="rId23"/>
    <p:sldId id="297" r:id="rId24"/>
    <p:sldId id="298" r:id="rId25"/>
    <p:sldId id="304" r:id="rId26"/>
    <p:sldId id="305" r:id="rId27"/>
    <p:sldId id="303" r:id="rId28"/>
    <p:sldId id="309" r:id="rId29"/>
    <p:sldId id="320" r:id="rId30"/>
    <p:sldId id="321" r:id="rId31"/>
    <p:sldId id="323" r:id="rId32"/>
    <p:sldId id="322" r:id="rId33"/>
    <p:sldId id="324" r:id="rId34"/>
    <p:sldId id="325" r:id="rId35"/>
    <p:sldId id="326" r:id="rId36"/>
    <p:sldId id="327" r:id="rId37"/>
    <p:sldId id="328" r:id="rId38"/>
    <p:sldId id="299" r:id="rId39"/>
    <p:sldId id="264" r:id="rId40"/>
    <p:sldId id="271" r:id="rId41"/>
    <p:sldId id="280" r:id="rId42"/>
    <p:sldId id="281" r:id="rId43"/>
    <p:sldId id="266" r:id="rId44"/>
    <p:sldId id="268" r:id="rId45"/>
    <p:sldId id="316" r:id="rId46"/>
    <p:sldId id="318" r:id="rId47"/>
    <p:sldId id="313" r:id="rId48"/>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42968-4B0F-4D5B-9025-444DF09BEDC9}" v="5" dt="2026-09-24T06:41:22.3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p:cViewPr varScale="1">
        <p:scale>
          <a:sx n="101" d="100"/>
          <a:sy n="101" d="100"/>
        </p:scale>
        <p:origin x="1914" y="102"/>
      </p:cViewPr>
      <p:guideLst>
        <p:guide orient="horz" pos="2160"/>
        <p:guide pos="2880"/>
      </p:guideLst>
    </p:cSldViewPr>
  </p:slideViewPr>
  <p:outlineViewPr>
    <p:cViewPr>
      <p:scale>
        <a:sx n="33" d="100"/>
        <a:sy n="33" d="100"/>
      </p:scale>
      <p:origin x="0" y="-24228"/>
    </p:cViewPr>
  </p:outlineViewPr>
  <p:notesTextViewPr>
    <p:cViewPr>
      <p:scale>
        <a:sx n="100" d="100"/>
        <a:sy n="100" d="100"/>
      </p:scale>
      <p:origin x="0" y="0"/>
    </p:cViewPr>
  </p:notesTextViewPr>
  <p:notesViewPr>
    <p:cSldViewPr>
      <p:cViewPr varScale="1">
        <p:scale>
          <a:sx n="82" d="100"/>
          <a:sy n="82" d="100"/>
        </p:scale>
        <p:origin x="3894" y="96"/>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8D64F38A-D8A2-D6EB-0853-1B30D808E380}"/>
              </a:ext>
            </a:extLst>
          </p:cNvPr>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latin typeface="Constantia" pitchFamily="18" charset="0"/>
              </a:defRPr>
            </a:lvl1pPr>
          </a:lstStyle>
          <a:p>
            <a:pPr>
              <a:defRPr/>
            </a:pPr>
            <a:endParaRPr lang="en-US" altLang="en-US"/>
          </a:p>
        </p:txBody>
      </p:sp>
      <p:sp>
        <p:nvSpPr>
          <p:cNvPr id="40963" name="Rectangle 3">
            <a:extLst>
              <a:ext uri="{FF2B5EF4-FFF2-40B4-BE49-F238E27FC236}">
                <a16:creationId xmlns:a16="http://schemas.microsoft.com/office/drawing/2014/main" id="{0C4D37B2-5033-238D-5FD8-CE7FBBB5C84F}"/>
              </a:ext>
            </a:extLst>
          </p:cNvPr>
          <p:cNvSpPr>
            <a:spLocks noGrp="1" noChangeArrowheads="1"/>
          </p:cNvSpPr>
          <p:nvPr>
            <p:ph type="dt" sz="quarter"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latin typeface="Constantia" pitchFamily="18" charset="0"/>
              </a:defRPr>
            </a:lvl1pPr>
          </a:lstStyle>
          <a:p>
            <a:pPr>
              <a:defRPr/>
            </a:pPr>
            <a:fld id="{7B643EC4-DD5F-47B7-8B6F-140A69FE7563}" type="datetimeFigureOut">
              <a:rPr lang="en-US" altLang="en-US"/>
              <a:pPr>
                <a:defRPr/>
              </a:pPr>
              <a:t>9/24/2026</a:t>
            </a:fld>
            <a:endParaRPr lang="en-US" altLang="en-US"/>
          </a:p>
        </p:txBody>
      </p:sp>
      <p:sp>
        <p:nvSpPr>
          <p:cNvPr id="40964" name="Rectangle 4">
            <a:extLst>
              <a:ext uri="{FF2B5EF4-FFF2-40B4-BE49-F238E27FC236}">
                <a16:creationId xmlns:a16="http://schemas.microsoft.com/office/drawing/2014/main" id="{3A80C0E0-8FD6-57E7-BF22-263CA8BFD166}"/>
              </a:ext>
            </a:extLst>
          </p:cNvPr>
          <p:cNvSpPr>
            <a:spLocks noGrp="1" noChangeArrowheads="1"/>
          </p:cNvSpPr>
          <p:nvPr>
            <p:ph type="ftr" sz="quarter" idx="2"/>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latin typeface="Constantia" pitchFamily="18" charset="0"/>
              </a:defRPr>
            </a:lvl1pPr>
          </a:lstStyle>
          <a:p>
            <a:pPr>
              <a:defRPr/>
            </a:pPr>
            <a:endParaRPr lang="en-US" altLang="en-US"/>
          </a:p>
        </p:txBody>
      </p:sp>
      <p:sp>
        <p:nvSpPr>
          <p:cNvPr id="40965" name="Rectangle 5">
            <a:extLst>
              <a:ext uri="{FF2B5EF4-FFF2-40B4-BE49-F238E27FC236}">
                <a16:creationId xmlns:a16="http://schemas.microsoft.com/office/drawing/2014/main" id="{F70D106A-6116-C43C-054C-1523F9C1A9A8}"/>
              </a:ext>
            </a:extLst>
          </p:cNvPr>
          <p:cNvSpPr>
            <a:spLocks noGrp="1" noChangeArrowheads="1"/>
          </p:cNvSpPr>
          <p:nvPr>
            <p:ph type="sldNum" sz="quarter" idx="3"/>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latin typeface="Constantia" panose="02030602050306030303" pitchFamily="18" charset="0"/>
              </a:defRPr>
            </a:lvl1pPr>
          </a:lstStyle>
          <a:p>
            <a:fld id="{032531E8-C55E-4E55-8BF9-4F1664F8AD08}"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B804EA51-79D8-7EB8-91DD-F621FF1D5F8C}"/>
              </a:ext>
            </a:extLst>
          </p:cNvPr>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latin typeface="Constantia" pitchFamily="18" charset="0"/>
              </a:defRPr>
            </a:lvl1pPr>
          </a:lstStyle>
          <a:p>
            <a:pPr>
              <a:defRPr/>
            </a:pPr>
            <a:endParaRPr lang="en-US" altLang="en-US"/>
          </a:p>
        </p:txBody>
      </p:sp>
      <p:sp>
        <p:nvSpPr>
          <p:cNvPr id="45059" name="Rectangle 3">
            <a:extLst>
              <a:ext uri="{FF2B5EF4-FFF2-40B4-BE49-F238E27FC236}">
                <a16:creationId xmlns:a16="http://schemas.microsoft.com/office/drawing/2014/main" id="{EDE79930-F99B-204E-E8CC-4FE35ECD6946}"/>
              </a:ext>
            </a:extLst>
          </p:cNvPr>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latin typeface="Constantia" pitchFamily="18" charset="0"/>
              </a:defRPr>
            </a:lvl1pPr>
          </a:lstStyle>
          <a:p>
            <a:pPr>
              <a:defRPr/>
            </a:pPr>
            <a:fld id="{99AA76F8-8801-4050-8C2E-A868999F6B1A}" type="datetimeFigureOut">
              <a:rPr lang="en-US" altLang="en-US"/>
              <a:pPr>
                <a:defRPr/>
              </a:pPr>
              <a:t>9/24/2026</a:t>
            </a:fld>
            <a:endParaRPr lang="en-US" altLang="en-US"/>
          </a:p>
        </p:txBody>
      </p:sp>
      <p:sp>
        <p:nvSpPr>
          <p:cNvPr id="38916" name="Rectangle 4">
            <a:extLst>
              <a:ext uri="{FF2B5EF4-FFF2-40B4-BE49-F238E27FC236}">
                <a16:creationId xmlns:a16="http://schemas.microsoft.com/office/drawing/2014/main" id="{11B41003-D28E-E4E9-558B-6EDEA49D4332}"/>
              </a:ext>
            </a:extLst>
          </p:cNvPr>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5061" name="Rectangle 5">
            <a:extLst>
              <a:ext uri="{FF2B5EF4-FFF2-40B4-BE49-F238E27FC236}">
                <a16:creationId xmlns:a16="http://schemas.microsoft.com/office/drawing/2014/main" id="{B79FF551-2088-EDE7-6745-97CDC266E2D4}"/>
              </a:ext>
            </a:extLst>
          </p:cNvPr>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45062" name="Rectangle 6">
            <a:extLst>
              <a:ext uri="{FF2B5EF4-FFF2-40B4-BE49-F238E27FC236}">
                <a16:creationId xmlns:a16="http://schemas.microsoft.com/office/drawing/2014/main" id="{5FA60531-FD76-62DC-A683-DDEC0824D75B}"/>
              </a:ext>
            </a:extLst>
          </p:cNvPr>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latin typeface="Constantia" pitchFamily="18" charset="0"/>
              </a:defRPr>
            </a:lvl1pPr>
          </a:lstStyle>
          <a:p>
            <a:pPr>
              <a:defRPr/>
            </a:pPr>
            <a:endParaRPr lang="en-US" altLang="en-US"/>
          </a:p>
        </p:txBody>
      </p:sp>
      <p:sp>
        <p:nvSpPr>
          <p:cNvPr id="45063" name="Rectangle 7">
            <a:extLst>
              <a:ext uri="{FF2B5EF4-FFF2-40B4-BE49-F238E27FC236}">
                <a16:creationId xmlns:a16="http://schemas.microsoft.com/office/drawing/2014/main" id="{6FF03EA3-8EA4-C8C1-4BCC-B98FC251545B}"/>
              </a:ext>
            </a:extLst>
          </p:cNvPr>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latin typeface="Constantia" panose="02030602050306030303" pitchFamily="18" charset="0"/>
              </a:defRPr>
            </a:lvl1pPr>
          </a:lstStyle>
          <a:p>
            <a:fld id="{C9A2CC8E-B271-436D-86B3-E66C09ED69A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ADD741A-E079-3C24-1C7F-0B75DDD4FBA0}"/>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C8CA1144-894C-A419-6935-6CC7EAFA6E78}"/>
              </a:ext>
            </a:extLst>
          </p:cNvPr>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a:t>
            </a:fld>
            <a:endParaRPr lang="en-US" altLang="en-US"/>
          </a:p>
        </p:txBody>
      </p:sp>
    </p:spTree>
    <p:extLst>
      <p:ext uri="{BB962C8B-B14F-4D97-AF65-F5344CB8AC3E}">
        <p14:creationId xmlns:p14="http://schemas.microsoft.com/office/powerpoint/2010/main" val="3059842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3</a:t>
            </a:fld>
            <a:endParaRPr lang="en-US" altLang="en-US"/>
          </a:p>
        </p:txBody>
      </p:sp>
    </p:spTree>
    <p:extLst>
      <p:ext uri="{BB962C8B-B14F-4D97-AF65-F5344CB8AC3E}">
        <p14:creationId xmlns:p14="http://schemas.microsoft.com/office/powerpoint/2010/main" val="151485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93839-3A8E-51BB-FB57-DE4C05557832}"/>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42A75207-2222-C960-26FC-2DF805F50CDF}"/>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37365FCD-4AF7-8752-74F7-B95538E51383}"/>
              </a:ext>
            </a:extLst>
          </p:cNvPr>
          <p:cNvSpPr>
            <a:spLocks noGrp="1"/>
          </p:cNvSpPr>
          <p:nvPr>
            <p:ph type="body" idx="1"/>
          </p:nvPr>
        </p:nvSpPr>
        <p:spPr>
          <a:noFill/>
        </p:spPr>
        <p:txBody>
          <a:bodyPr/>
          <a:lstStyle/>
          <a:p>
            <a:endParaRPr lang="en-US" altLang="en-US" dirty="0"/>
          </a:p>
        </p:txBody>
      </p:sp>
      <p:sp>
        <p:nvSpPr>
          <p:cNvPr id="40964" name="Slide Number Placeholder 3">
            <a:extLst>
              <a:ext uri="{FF2B5EF4-FFF2-40B4-BE49-F238E27FC236}">
                <a16:creationId xmlns:a16="http://schemas.microsoft.com/office/drawing/2014/main" id="{E37F0541-1719-F436-9608-172667412D1A}"/>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F22C85-992A-4E39-A85D-0F969B68FA4F}" type="slidenum">
              <a:rPr lang="en-US" altLang="en-US">
                <a:latin typeface="Constantia" panose="02030602050306030303" pitchFamily="18" charset="0"/>
              </a:rPr>
              <a:pPr eaLnBrk="1" hangingPunct="1"/>
              <a:t>4</a:t>
            </a:fld>
            <a:endParaRPr lang="en-US" altLang="en-US">
              <a:latin typeface="Constantia" panose="02030602050306030303" pitchFamily="18" charset="0"/>
            </a:endParaRPr>
          </a:p>
        </p:txBody>
      </p:sp>
    </p:spTree>
    <p:extLst>
      <p:ext uri="{BB962C8B-B14F-4D97-AF65-F5344CB8AC3E}">
        <p14:creationId xmlns:p14="http://schemas.microsoft.com/office/powerpoint/2010/main" val="70711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79101-BA69-9E8B-2F9C-2070E677E84B}"/>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C0FD27E2-FEF0-D8DF-27CC-15CB8CD09FE3}"/>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80926132-95C3-1123-FC47-B3FBE51659C9}"/>
              </a:ext>
            </a:extLst>
          </p:cNvPr>
          <p:cNvSpPr>
            <a:spLocks noGrp="1"/>
          </p:cNvSpPr>
          <p:nvPr>
            <p:ph type="body" idx="1"/>
          </p:nvPr>
        </p:nvSpPr>
        <p:spPr>
          <a:noFill/>
        </p:spPr>
        <p:txBody>
          <a:bodyPr/>
          <a:lstStyle/>
          <a:p>
            <a:endParaRPr lang="en-US" altLang="en-US" dirty="0"/>
          </a:p>
        </p:txBody>
      </p:sp>
      <p:sp>
        <p:nvSpPr>
          <p:cNvPr id="40964" name="Slide Number Placeholder 3">
            <a:extLst>
              <a:ext uri="{FF2B5EF4-FFF2-40B4-BE49-F238E27FC236}">
                <a16:creationId xmlns:a16="http://schemas.microsoft.com/office/drawing/2014/main" id="{AC50C603-D3D3-32BD-4C75-BC51D8F147EB}"/>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F22C85-992A-4E39-A85D-0F969B68FA4F}" type="slidenum">
              <a:rPr lang="en-US" altLang="en-US">
                <a:latin typeface="Constantia" panose="02030602050306030303" pitchFamily="18" charset="0"/>
              </a:rPr>
              <a:pPr eaLnBrk="1" hangingPunct="1"/>
              <a:t>5</a:t>
            </a:fld>
            <a:endParaRPr lang="en-US" altLang="en-US">
              <a:latin typeface="Constantia" panose="02030602050306030303" pitchFamily="18" charset="0"/>
            </a:endParaRPr>
          </a:p>
        </p:txBody>
      </p:sp>
    </p:spTree>
    <p:extLst>
      <p:ext uri="{BB962C8B-B14F-4D97-AF65-F5344CB8AC3E}">
        <p14:creationId xmlns:p14="http://schemas.microsoft.com/office/powerpoint/2010/main" val="2814413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1701B-636C-6654-1FBF-C0B810470F45}"/>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BE9428B-3FB6-7762-6D7F-70A2DE2B722D}"/>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04E7C591-38F1-9270-3EE2-30D37F233D8C}"/>
              </a:ext>
            </a:extLst>
          </p:cNvPr>
          <p:cNvSpPr>
            <a:spLocks noGrp="1"/>
          </p:cNvSpPr>
          <p:nvPr>
            <p:ph type="body" idx="1"/>
          </p:nvPr>
        </p:nvSpPr>
        <p:spPr>
          <a:noFill/>
        </p:spPr>
        <p:txBody>
          <a:bodyPr/>
          <a:lstStyle/>
          <a:p>
            <a:endParaRPr lang="en-US" altLang="en-US" dirty="0"/>
          </a:p>
        </p:txBody>
      </p:sp>
      <p:sp>
        <p:nvSpPr>
          <p:cNvPr id="40964" name="Slide Number Placeholder 3">
            <a:extLst>
              <a:ext uri="{FF2B5EF4-FFF2-40B4-BE49-F238E27FC236}">
                <a16:creationId xmlns:a16="http://schemas.microsoft.com/office/drawing/2014/main" id="{7DC1C3E2-2A9A-B147-67FE-BA448627549A}"/>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F22C85-992A-4E39-A85D-0F969B68FA4F}" type="slidenum">
              <a:rPr lang="en-US" altLang="en-US">
                <a:latin typeface="Constantia" panose="02030602050306030303" pitchFamily="18" charset="0"/>
              </a:rPr>
              <a:pPr eaLnBrk="1" hangingPunct="1"/>
              <a:t>6</a:t>
            </a:fld>
            <a:endParaRPr lang="en-US" altLang="en-US">
              <a:latin typeface="Constantia" panose="02030602050306030303" pitchFamily="18" charset="0"/>
            </a:endParaRPr>
          </a:p>
        </p:txBody>
      </p:sp>
    </p:spTree>
    <p:extLst>
      <p:ext uri="{BB962C8B-B14F-4D97-AF65-F5344CB8AC3E}">
        <p14:creationId xmlns:p14="http://schemas.microsoft.com/office/powerpoint/2010/main" val="10402129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7</a:t>
            </a:fld>
            <a:endParaRPr lang="en-US" altLang="en-US"/>
          </a:p>
        </p:txBody>
      </p:sp>
    </p:spTree>
    <p:extLst>
      <p:ext uri="{BB962C8B-B14F-4D97-AF65-F5344CB8AC3E}">
        <p14:creationId xmlns:p14="http://schemas.microsoft.com/office/powerpoint/2010/main" val="460635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8</a:t>
            </a:fld>
            <a:endParaRPr lang="en-US" altLang="en-US"/>
          </a:p>
        </p:txBody>
      </p:sp>
    </p:spTree>
    <p:extLst>
      <p:ext uri="{BB962C8B-B14F-4D97-AF65-F5344CB8AC3E}">
        <p14:creationId xmlns:p14="http://schemas.microsoft.com/office/powerpoint/2010/main" val="829666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F3917194-0DBC-9197-F0DF-85F6ECD4506E}"/>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0A4D1D0F-1A2F-073F-5A0B-361FB95F8858}"/>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52724438-0325-2790-9281-ED9180C6F2C0}"/>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F22C85-992A-4E39-A85D-0F969B68FA4F}" type="slidenum">
              <a:rPr lang="en-US" altLang="en-US">
                <a:latin typeface="Constantia" panose="02030602050306030303" pitchFamily="18" charset="0"/>
              </a:rPr>
              <a:pPr eaLnBrk="1" hangingPunct="1"/>
              <a:t>9</a:t>
            </a:fld>
            <a:endParaRPr lang="en-US" altLang="en-US">
              <a:latin typeface="Constantia" panose="02030602050306030303"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8ADFDBC5-D30C-60C4-D4CD-7C5266CE0F8F}"/>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D893D8D6-B902-3F32-72AC-A6A3892F98A9}"/>
              </a:ext>
            </a:extLst>
          </p:cNvPr>
          <p:cNvSpPr>
            <a:spLocks noGrp="1"/>
          </p:cNvSpPr>
          <p:nvPr>
            <p:ph type="body" idx="1"/>
          </p:nvPr>
        </p:nvSpPr>
        <p:spPr>
          <a:noFill/>
        </p:spPr>
        <p:txBody>
          <a:bodyPr/>
          <a:lstStyle/>
          <a:p>
            <a:endParaRPr lang="en-US" altLang="en-US"/>
          </a:p>
        </p:txBody>
      </p:sp>
      <p:sp>
        <p:nvSpPr>
          <p:cNvPr id="48132" name="Slide Number Placeholder 3">
            <a:extLst>
              <a:ext uri="{FF2B5EF4-FFF2-40B4-BE49-F238E27FC236}">
                <a16:creationId xmlns:a16="http://schemas.microsoft.com/office/drawing/2014/main" id="{E67ED7C9-C61D-A0CD-0848-B82C4A96140C}"/>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2342BE8-4A21-4A07-B258-3693D289AFDC}" type="slidenum">
              <a:rPr lang="en-US" altLang="en-US">
                <a:latin typeface="Constantia" panose="02030602050306030303" pitchFamily="18" charset="0"/>
              </a:rPr>
              <a:pPr eaLnBrk="1" hangingPunct="1"/>
              <a:t>10</a:t>
            </a:fld>
            <a:endParaRPr lang="en-US" altLang="en-US">
              <a:latin typeface="Constantia" panose="02030602050306030303"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F1E10053-2BB4-ED1B-7F69-F6D6C6D659DC}"/>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5BFE7B8E-5351-D66A-71B1-9E358D6688B5}"/>
              </a:ext>
            </a:extLst>
          </p:cNvPr>
          <p:cNvSpPr>
            <a:spLocks noGrp="1"/>
          </p:cNvSpPr>
          <p:nvPr>
            <p:ph type="body" idx="1"/>
          </p:nvPr>
        </p:nvSpPr>
        <p:spPr>
          <a:noFill/>
        </p:spPr>
        <p:txBody>
          <a:bodyPr/>
          <a:lstStyle/>
          <a:p>
            <a:endParaRPr lang="en-US" altLang="en-US" dirty="0"/>
          </a:p>
        </p:txBody>
      </p:sp>
      <p:sp>
        <p:nvSpPr>
          <p:cNvPr id="47108" name="Slide Number Placeholder 3">
            <a:extLst>
              <a:ext uri="{FF2B5EF4-FFF2-40B4-BE49-F238E27FC236}">
                <a16:creationId xmlns:a16="http://schemas.microsoft.com/office/drawing/2014/main" id="{799F671C-9EC5-3ABB-12DE-F98A256AEE67}"/>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56522AD-356B-4B08-A769-61A7BCA42A36}" type="slidenum">
              <a:rPr lang="en-US" altLang="en-US">
                <a:latin typeface="Constantia" panose="02030602050306030303" pitchFamily="18" charset="0"/>
              </a:rPr>
              <a:pPr eaLnBrk="1" hangingPunct="1"/>
              <a:t>11</a:t>
            </a:fld>
            <a:endParaRPr lang="en-US" altLang="en-US">
              <a:latin typeface="Constantia" panose="02030602050306030303"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12</a:t>
            </a:fld>
            <a:endParaRPr lang="en-US" altLang="en-US"/>
          </a:p>
        </p:txBody>
      </p:sp>
    </p:spTree>
    <p:extLst>
      <p:ext uri="{BB962C8B-B14F-4D97-AF65-F5344CB8AC3E}">
        <p14:creationId xmlns:p14="http://schemas.microsoft.com/office/powerpoint/2010/main" val="388571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13</a:t>
            </a:fld>
            <a:endParaRPr lang="en-US" altLang="en-US"/>
          </a:p>
        </p:txBody>
      </p:sp>
    </p:spTree>
    <p:extLst>
      <p:ext uri="{BB962C8B-B14F-4D97-AF65-F5344CB8AC3E}">
        <p14:creationId xmlns:p14="http://schemas.microsoft.com/office/powerpoint/2010/main" val="1657224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14</a:t>
            </a:fld>
            <a:endParaRPr lang="en-US" altLang="en-US"/>
          </a:p>
        </p:txBody>
      </p:sp>
    </p:spTree>
    <p:extLst>
      <p:ext uri="{BB962C8B-B14F-4D97-AF65-F5344CB8AC3E}">
        <p14:creationId xmlns:p14="http://schemas.microsoft.com/office/powerpoint/2010/main" val="305596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15</a:t>
            </a:fld>
            <a:endParaRPr lang="en-US" altLang="en-US"/>
          </a:p>
        </p:txBody>
      </p:sp>
    </p:spTree>
    <p:extLst>
      <p:ext uri="{BB962C8B-B14F-4D97-AF65-F5344CB8AC3E}">
        <p14:creationId xmlns:p14="http://schemas.microsoft.com/office/powerpoint/2010/main" val="4083575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16</a:t>
            </a:fld>
            <a:endParaRPr lang="en-US" altLang="en-US"/>
          </a:p>
        </p:txBody>
      </p:sp>
    </p:spTree>
    <p:extLst>
      <p:ext uri="{BB962C8B-B14F-4D97-AF65-F5344CB8AC3E}">
        <p14:creationId xmlns:p14="http://schemas.microsoft.com/office/powerpoint/2010/main" val="827574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17</a:t>
            </a:fld>
            <a:endParaRPr lang="en-US" altLang="en-US"/>
          </a:p>
        </p:txBody>
      </p:sp>
    </p:spTree>
    <p:extLst>
      <p:ext uri="{BB962C8B-B14F-4D97-AF65-F5344CB8AC3E}">
        <p14:creationId xmlns:p14="http://schemas.microsoft.com/office/powerpoint/2010/main" val="2473956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18</a:t>
            </a:fld>
            <a:endParaRPr lang="en-US" altLang="en-US"/>
          </a:p>
        </p:txBody>
      </p:sp>
    </p:spTree>
    <p:extLst>
      <p:ext uri="{BB962C8B-B14F-4D97-AF65-F5344CB8AC3E}">
        <p14:creationId xmlns:p14="http://schemas.microsoft.com/office/powerpoint/2010/main" val="511558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19</a:t>
            </a:fld>
            <a:endParaRPr lang="en-US" altLang="en-US"/>
          </a:p>
        </p:txBody>
      </p:sp>
    </p:spTree>
    <p:extLst>
      <p:ext uri="{BB962C8B-B14F-4D97-AF65-F5344CB8AC3E}">
        <p14:creationId xmlns:p14="http://schemas.microsoft.com/office/powerpoint/2010/main" val="2654939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20</a:t>
            </a:fld>
            <a:endParaRPr lang="en-US" altLang="en-US"/>
          </a:p>
        </p:txBody>
      </p:sp>
    </p:spTree>
    <p:extLst>
      <p:ext uri="{BB962C8B-B14F-4D97-AF65-F5344CB8AC3E}">
        <p14:creationId xmlns:p14="http://schemas.microsoft.com/office/powerpoint/2010/main" val="19762467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21</a:t>
            </a:fld>
            <a:endParaRPr lang="en-US" altLang="en-US"/>
          </a:p>
        </p:txBody>
      </p:sp>
    </p:spTree>
    <p:extLst>
      <p:ext uri="{BB962C8B-B14F-4D97-AF65-F5344CB8AC3E}">
        <p14:creationId xmlns:p14="http://schemas.microsoft.com/office/powerpoint/2010/main" val="2245241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22</a:t>
            </a:fld>
            <a:endParaRPr lang="en-US" altLang="en-US"/>
          </a:p>
        </p:txBody>
      </p:sp>
    </p:spTree>
    <p:extLst>
      <p:ext uri="{BB962C8B-B14F-4D97-AF65-F5344CB8AC3E}">
        <p14:creationId xmlns:p14="http://schemas.microsoft.com/office/powerpoint/2010/main" val="835408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23</a:t>
            </a:fld>
            <a:endParaRPr lang="en-US" altLang="en-US"/>
          </a:p>
        </p:txBody>
      </p:sp>
    </p:spTree>
    <p:extLst>
      <p:ext uri="{BB962C8B-B14F-4D97-AF65-F5344CB8AC3E}">
        <p14:creationId xmlns:p14="http://schemas.microsoft.com/office/powerpoint/2010/main" val="3961873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24</a:t>
            </a:fld>
            <a:endParaRPr lang="en-US" altLang="en-US"/>
          </a:p>
        </p:txBody>
      </p:sp>
    </p:spTree>
    <p:extLst>
      <p:ext uri="{BB962C8B-B14F-4D97-AF65-F5344CB8AC3E}">
        <p14:creationId xmlns:p14="http://schemas.microsoft.com/office/powerpoint/2010/main" val="3929592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25</a:t>
            </a:fld>
            <a:endParaRPr lang="en-US" altLang="en-US"/>
          </a:p>
        </p:txBody>
      </p:sp>
    </p:spTree>
    <p:extLst>
      <p:ext uri="{BB962C8B-B14F-4D97-AF65-F5344CB8AC3E}">
        <p14:creationId xmlns:p14="http://schemas.microsoft.com/office/powerpoint/2010/main" val="3383002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26</a:t>
            </a:fld>
            <a:endParaRPr lang="en-US" altLang="en-US"/>
          </a:p>
        </p:txBody>
      </p:sp>
    </p:spTree>
    <p:extLst>
      <p:ext uri="{BB962C8B-B14F-4D97-AF65-F5344CB8AC3E}">
        <p14:creationId xmlns:p14="http://schemas.microsoft.com/office/powerpoint/2010/main" val="4167551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27</a:t>
            </a:fld>
            <a:endParaRPr lang="en-US" altLang="en-US"/>
          </a:p>
        </p:txBody>
      </p:sp>
    </p:spTree>
    <p:extLst>
      <p:ext uri="{BB962C8B-B14F-4D97-AF65-F5344CB8AC3E}">
        <p14:creationId xmlns:p14="http://schemas.microsoft.com/office/powerpoint/2010/main" val="2772878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28</a:t>
            </a:fld>
            <a:endParaRPr lang="en-US" altLang="en-US"/>
          </a:p>
        </p:txBody>
      </p:sp>
    </p:spTree>
    <p:extLst>
      <p:ext uri="{BB962C8B-B14F-4D97-AF65-F5344CB8AC3E}">
        <p14:creationId xmlns:p14="http://schemas.microsoft.com/office/powerpoint/2010/main" val="479587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29</a:t>
            </a:fld>
            <a:endParaRPr lang="en-US" altLang="en-US"/>
          </a:p>
        </p:txBody>
      </p:sp>
    </p:spTree>
    <p:extLst>
      <p:ext uri="{BB962C8B-B14F-4D97-AF65-F5344CB8AC3E}">
        <p14:creationId xmlns:p14="http://schemas.microsoft.com/office/powerpoint/2010/main" val="41688559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AA842-2D5D-5730-FAB7-FCFE3C1AC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B427BA-D209-3CF3-FFBA-3C887600D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FB9698-A87C-0D02-7273-09BBCCBEDE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C6490D-6414-EE8D-D998-2D181623C067}"/>
              </a:ext>
            </a:extLst>
          </p:cNvPr>
          <p:cNvSpPr>
            <a:spLocks noGrp="1"/>
          </p:cNvSpPr>
          <p:nvPr>
            <p:ph type="sldNum" sz="quarter" idx="5"/>
          </p:nvPr>
        </p:nvSpPr>
        <p:spPr/>
        <p:txBody>
          <a:bodyPr/>
          <a:lstStyle/>
          <a:p>
            <a:fld id="{C9A2CC8E-B271-436D-86B3-E66C09ED69AE}" type="slidenum">
              <a:rPr lang="en-US" altLang="en-US" smtClean="0"/>
              <a:pPr/>
              <a:t>30</a:t>
            </a:fld>
            <a:endParaRPr lang="en-US" altLang="en-US"/>
          </a:p>
        </p:txBody>
      </p:sp>
    </p:spTree>
    <p:extLst>
      <p:ext uri="{BB962C8B-B14F-4D97-AF65-F5344CB8AC3E}">
        <p14:creationId xmlns:p14="http://schemas.microsoft.com/office/powerpoint/2010/main" val="325934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7ABFF-D550-FBD5-A02D-E7982A288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4711D0-8EFB-06CE-A7DF-370F5C6DD7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58257-AA38-D18E-2266-447C4214EF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AF13AD-AE85-06AD-FA08-70FBD67E1C3C}"/>
              </a:ext>
            </a:extLst>
          </p:cNvPr>
          <p:cNvSpPr>
            <a:spLocks noGrp="1"/>
          </p:cNvSpPr>
          <p:nvPr>
            <p:ph type="sldNum" sz="quarter" idx="5"/>
          </p:nvPr>
        </p:nvSpPr>
        <p:spPr/>
        <p:txBody>
          <a:bodyPr/>
          <a:lstStyle/>
          <a:p>
            <a:fld id="{C9A2CC8E-B271-436D-86B3-E66C09ED69AE}" type="slidenum">
              <a:rPr lang="en-US" altLang="en-US" smtClean="0"/>
              <a:pPr/>
              <a:t>31</a:t>
            </a:fld>
            <a:endParaRPr lang="en-US" altLang="en-US"/>
          </a:p>
        </p:txBody>
      </p:sp>
    </p:spTree>
    <p:extLst>
      <p:ext uri="{BB962C8B-B14F-4D97-AF65-F5344CB8AC3E}">
        <p14:creationId xmlns:p14="http://schemas.microsoft.com/office/powerpoint/2010/main" val="1954083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AAFEF-FB01-085A-D0B0-F5016881F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5BEAF-BD66-DD78-1591-2876BFF83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C7978-3D35-551E-0514-1977EF698F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2C0009-0038-0648-41C3-D83C8C68665D}"/>
              </a:ext>
            </a:extLst>
          </p:cNvPr>
          <p:cNvSpPr>
            <a:spLocks noGrp="1"/>
          </p:cNvSpPr>
          <p:nvPr>
            <p:ph type="sldNum" sz="quarter" idx="5"/>
          </p:nvPr>
        </p:nvSpPr>
        <p:spPr/>
        <p:txBody>
          <a:bodyPr/>
          <a:lstStyle/>
          <a:p>
            <a:fld id="{C9A2CC8E-B271-436D-86B3-E66C09ED69AE}" type="slidenum">
              <a:rPr lang="en-US" altLang="en-US" smtClean="0"/>
              <a:pPr/>
              <a:t>32</a:t>
            </a:fld>
            <a:endParaRPr lang="en-US" altLang="en-US"/>
          </a:p>
        </p:txBody>
      </p:sp>
    </p:spTree>
    <p:extLst>
      <p:ext uri="{BB962C8B-B14F-4D97-AF65-F5344CB8AC3E}">
        <p14:creationId xmlns:p14="http://schemas.microsoft.com/office/powerpoint/2010/main" val="836066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C4A3A-58F9-040D-ADC9-3A5FE0B9E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DEC3A-A3FF-6CC2-09B9-DA4834094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BAEAE4-65CF-2E60-74F2-454D523247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0A3583-3DB1-F202-8A6A-51E6AA31165D}"/>
              </a:ext>
            </a:extLst>
          </p:cNvPr>
          <p:cNvSpPr>
            <a:spLocks noGrp="1"/>
          </p:cNvSpPr>
          <p:nvPr>
            <p:ph type="sldNum" sz="quarter" idx="5"/>
          </p:nvPr>
        </p:nvSpPr>
        <p:spPr/>
        <p:txBody>
          <a:bodyPr/>
          <a:lstStyle/>
          <a:p>
            <a:fld id="{C9A2CC8E-B271-436D-86B3-E66C09ED69AE}" type="slidenum">
              <a:rPr lang="en-US" altLang="en-US" smtClean="0"/>
              <a:pPr/>
              <a:t>33</a:t>
            </a:fld>
            <a:endParaRPr lang="en-US" altLang="en-US"/>
          </a:p>
        </p:txBody>
      </p:sp>
    </p:spTree>
    <p:extLst>
      <p:ext uri="{BB962C8B-B14F-4D97-AF65-F5344CB8AC3E}">
        <p14:creationId xmlns:p14="http://schemas.microsoft.com/office/powerpoint/2010/main" val="40417753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47C83-1912-AF87-982B-64DD41977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FBA31-1736-56AE-9C1E-7FBD24849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EEE8D-E65D-ADC7-60CB-D0D995E582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9CF539-00EB-DD28-31A7-DAA338A1F692}"/>
              </a:ext>
            </a:extLst>
          </p:cNvPr>
          <p:cNvSpPr>
            <a:spLocks noGrp="1"/>
          </p:cNvSpPr>
          <p:nvPr>
            <p:ph type="sldNum" sz="quarter" idx="5"/>
          </p:nvPr>
        </p:nvSpPr>
        <p:spPr/>
        <p:txBody>
          <a:bodyPr/>
          <a:lstStyle/>
          <a:p>
            <a:fld id="{C9A2CC8E-B271-436D-86B3-E66C09ED69AE}" type="slidenum">
              <a:rPr lang="en-US" altLang="en-US" smtClean="0"/>
              <a:pPr/>
              <a:t>34</a:t>
            </a:fld>
            <a:endParaRPr lang="en-US" altLang="en-US"/>
          </a:p>
        </p:txBody>
      </p:sp>
    </p:spTree>
    <p:extLst>
      <p:ext uri="{BB962C8B-B14F-4D97-AF65-F5344CB8AC3E}">
        <p14:creationId xmlns:p14="http://schemas.microsoft.com/office/powerpoint/2010/main" val="1857822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B8EF3-3551-9ED7-1A25-15872EBC38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1A787-135F-5570-CFB0-306C0B6CE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F9CBF-AEB6-2C18-AC30-8B67EAA3D8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C77037-898F-2FD1-4EA0-8DE992BDB8E6}"/>
              </a:ext>
            </a:extLst>
          </p:cNvPr>
          <p:cNvSpPr>
            <a:spLocks noGrp="1"/>
          </p:cNvSpPr>
          <p:nvPr>
            <p:ph type="sldNum" sz="quarter" idx="5"/>
          </p:nvPr>
        </p:nvSpPr>
        <p:spPr/>
        <p:txBody>
          <a:bodyPr/>
          <a:lstStyle/>
          <a:p>
            <a:fld id="{C9A2CC8E-B271-436D-86B3-E66C09ED69AE}" type="slidenum">
              <a:rPr lang="en-US" altLang="en-US" smtClean="0"/>
              <a:pPr/>
              <a:t>35</a:t>
            </a:fld>
            <a:endParaRPr lang="en-US" altLang="en-US"/>
          </a:p>
        </p:txBody>
      </p:sp>
    </p:spTree>
    <p:extLst>
      <p:ext uri="{BB962C8B-B14F-4D97-AF65-F5344CB8AC3E}">
        <p14:creationId xmlns:p14="http://schemas.microsoft.com/office/powerpoint/2010/main" val="6272129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002D5-82F4-8966-9476-B173B9CFEC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A61D7-140E-E179-3689-5BCA0E058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545D40-8232-27D2-0E8E-0E89844EAD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407546-EE74-D7BE-9270-0F710B94F19A}"/>
              </a:ext>
            </a:extLst>
          </p:cNvPr>
          <p:cNvSpPr>
            <a:spLocks noGrp="1"/>
          </p:cNvSpPr>
          <p:nvPr>
            <p:ph type="sldNum" sz="quarter" idx="5"/>
          </p:nvPr>
        </p:nvSpPr>
        <p:spPr/>
        <p:txBody>
          <a:bodyPr/>
          <a:lstStyle/>
          <a:p>
            <a:fld id="{C9A2CC8E-B271-436D-86B3-E66C09ED69AE}" type="slidenum">
              <a:rPr lang="en-US" altLang="en-US" smtClean="0"/>
              <a:pPr/>
              <a:t>36</a:t>
            </a:fld>
            <a:endParaRPr lang="en-US" altLang="en-US"/>
          </a:p>
        </p:txBody>
      </p:sp>
    </p:spTree>
    <p:extLst>
      <p:ext uri="{BB962C8B-B14F-4D97-AF65-F5344CB8AC3E}">
        <p14:creationId xmlns:p14="http://schemas.microsoft.com/office/powerpoint/2010/main" val="16789439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5A758-A238-806A-585F-E0AFC7434F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9FFDF-BA8E-BCDC-820E-F97E2C513B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137445-476C-A3F8-FD89-3DE258524F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9A1405-F762-E749-BF12-2C9684E5A5FE}"/>
              </a:ext>
            </a:extLst>
          </p:cNvPr>
          <p:cNvSpPr>
            <a:spLocks noGrp="1"/>
          </p:cNvSpPr>
          <p:nvPr>
            <p:ph type="sldNum" sz="quarter" idx="5"/>
          </p:nvPr>
        </p:nvSpPr>
        <p:spPr/>
        <p:txBody>
          <a:bodyPr/>
          <a:lstStyle/>
          <a:p>
            <a:fld id="{C9A2CC8E-B271-436D-86B3-E66C09ED69AE}" type="slidenum">
              <a:rPr lang="en-US" altLang="en-US" smtClean="0"/>
              <a:pPr/>
              <a:t>37</a:t>
            </a:fld>
            <a:endParaRPr lang="en-US" altLang="en-US"/>
          </a:p>
        </p:txBody>
      </p:sp>
    </p:spTree>
    <p:extLst>
      <p:ext uri="{BB962C8B-B14F-4D97-AF65-F5344CB8AC3E}">
        <p14:creationId xmlns:p14="http://schemas.microsoft.com/office/powerpoint/2010/main" val="32279190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A2CC8E-B271-436D-86B3-E66C09ED69AE}" type="slidenum">
              <a:rPr lang="en-US" altLang="en-US" smtClean="0"/>
              <a:pPr/>
              <a:t>38</a:t>
            </a:fld>
            <a:endParaRPr lang="en-US" altLang="en-US"/>
          </a:p>
        </p:txBody>
      </p:sp>
    </p:spTree>
    <p:extLst>
      <p:ext uri="{BB962C8B-B14F-4D97-AF65-F5344CB8AC3E}">
        <p14:creationId xmlns:p14="http://schemas.microsoft.com/office/powerpoint/2010/main" val="4052531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E6BD748C-BE15-F16C-FA33-846AD7806591}"/>
              </a:ext>
            </a:extLst>
          </p:cNvPr>
          <p:cNvSpPr>
            <a:spLocks noGrp="1" noRot="1" noChangeAspect="1" noTextEdit="1"/>
          </p:cNvSpPr>
          <p:nvPr>
            <p:ph type="sldImg"/>
          </p:nvPr>
        </p:nvSpPr>
        <p:spPr>
          <a:ln/>
        </p:spPr>
      </p:sp>
      <p:sp>
        <p:nvSpPr>
          <p:cNvPr id="49155" name="Notes Placeholder 2">
            <a:extLst>
              <a:ext uri="{FF2B5EF4-FFF2-40B4-BE49-F238E27FC236}">
                <a16:creationId xmlns:a16="http://schemas.microsoft.com/office/drawing/2014/main" id="{4BB4CABF-46C7-DDBD-7667-87C066E96758}"/>
              </a:ext>
            </a:extLst>
          </p:cNvPr>
          <p:cNvSpPr>
            <a:spLocks noGrp="1"/>
          </p:cNvSpPr>
          <p:nvPr>
            <p:ph type="body" idx="1"/>
          </p:nvPr>
        </p:nvSpPr>
        <p:spPr>
          <a:noFill/>
        </p:spPr>
        <p:txBody>
          <a:bodyPr/>
          <a:lstStyle/>
          <a:p>
            <a:endParaRPr lang="en-US" altLang="en-US" dirty="0"/>
          </a:p>
        </p:txBody>
      </p:sp>
      <p:sp>
        <p:nvSpPr>
          <p:cNvPr id="49156" name="Slide Number Placeholder 3">
            <a:extLst>
              <a:ext uri="{FF2B5EF4-FFF2-40B4-BE49-F238E27FC236}">
                <a16:creationId xmlns:a16="http://schemas.microsoft.com/office/drawing/2014/main" id="{F7533C98-B295-9B1C-B2DE-F87B04318E74}"/>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C2EFB5-506F-465C-AB39-7039ECEBE70F}" type="slidenum">
              <a:rPr lang="en-US" altLang="en-US">
                <a:latin typeface="Constantia" panose="02030602050306030303" pitchFamily="18" charset="0"/>
              </a:rPr>
              <a:pPr eaLnBrk="1" hangingPunct="1"/>
              <a:t>39</a:t>
            </a:fld>
            <a:endParaRPr lang="en-US" altLang="en-US">
              <a:latin typeface="Constantia" panose="02030602050306030303"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8E9E6F58-032B-BF3E-4A82-3BEC9082F2D3}"/>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802FB470-EE62-93D2-23F9-16F6C8C383F9}"/>
              </a:ext>
            </a:extLst>
          </p:cNvPr>
          <p:cNvSpPr>
            <a:spLocks noGrp="1"/>
          </p:cNvSpPr>
          <p:nvPr>
            <p:ph type="body" idx="1"/>
          </p:nvPr>
        </p:nvSpPr>
        <p:spPr>
          <a:noFill/>
        </p:spPr>
        <p:txBody>
          <a:bodyPr/>
          <a:lstStyle/>
          <a:p>
            <a:endParaRPr lang="en-US" altLang="en-US"/>
          </a:p>
        </p:txBody>
      </p:sp>
      <p:sp>
        <p:nvSpPr>
          <p:cNvPr id="51204" name="Slide Number Placeholder 3">
            <a:extLst>
              <a:ext uri="{FF2B5EF4-FFF2-40B4-BE49-F238E27FC236}">
                <a16:creationId xmlns:a16="http://schemas.microsoft.com/office/drawing/2014/main" id="{1630DF8F-A215-E8AC-1A26-82E3CA9E9095}"/>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53779E-00DA-462A-A0E8-1F92CED897F2}" type="slidenum">
              <a:rPr lang="en-US" altLang="en-US">
                <a:latin typeface="Constantia" panose="02030602050306030303" pitchFamily="18" charset="0"/>
              </a:rPr>
              <a:pPr eaLnBrk="1" hangingPunct="1"/>
              <a:t>40</a:t>
            </a:fld>
            <a:endParaRPr lang="en-US" altLang="en-US">
              <a:latin typeface="Constantia" panose="02030602050306030303"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AD20BB58-9DE7-A973-D7FD-59ACB6B7A72A}"/>
              </a:ext>
            </a:extLst>
          </p:cNvPr>
          <p:cNvSpPr>
            <a:spLocks noGrp="1" noRot="1" noChangeAspect="1" noTextEdit="1"/>
          </p:cNvSpPr>
          <p:nvPr>
            <p:ph type="sldImg"/>
          </p:nvPr>
        </p:nvSpPr>
        <p:spPr>
          <a:ln/>
        </p:spPr>
      </p:sp>
      <p:sp>
        <p:nvSpPr>
          <p:cNvPr id="55299" name="Notes Placeholder 2">
            <a:extLst>
              <a:ext uri="{FF2B5EF4-FFF2-40B4-BE49-F238E27FC236}">
                <a16:creationId xmlns:a16="http://schemas.microsoft.com/office/drawing/2014/main" id="{11835D33-C725-2D1B-73F4-CE52D60991BD}"/>
              </a:ext>
            </a:extLst>
          </p:cNvPr>
          <p:cNvSpPr>
            <a:spLocks noGrp="1"/>
          </p:cNvSpPr>
          <p:nvPr>
            <p:ph type="body" idx="1"/>
          </p:nvPr>
        </p:nvSpPr>
        <p:spPr>
          <a:noFill/>
        </p:spPr>
        <p:txBody>
          <a:bodyPr/>
          <a:lstStyle/>
          <a:p>
            <a:endParaRPr lang="en-US" altLang="en-US" dirty="0"/>
          </a:p>
        </p:txBody>
      </p:sp>
      <p:sp>
        <p:nvSpPr>
          <p:cNvPr id="55300" name="Slide Number Placeholder 3">
            <a:extLst>
              <a:ext uri="{FF2B5EF4-FFF2-40B4-BE49-F238E27FC236}">
                <a16:creationId xmlns:a16="http://schemas.microsoft.com/office/drawing/2014/main" id="{B47FABDA-5896-AB3B-D49D-2D705A24553B}"/>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8C44C03-D77A-4EDA-8BD3-B67D393EF1EB}" type="slidenum">
              <a:rPr lang="en-US" altLang="en-US">
                <a:latin typeface="Constantia" panose="02030602050306030303" pitchFamily="18" charset="0"/>
              </a:rPr>
              <a:pPr eaLnBrk="1" hangingPunct="1"/>
              <a:t>41</a:t>
            </a:fld>
            <a:endParaRPr lang="en-US" altLang="en-US">
              <a:latin typeface="Constantia" panose="02030602050306030303"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25D94A8C-7197-82F1-0FED-DACC32193FB5}"/>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5CE68032-DBA6-53D8-BF7B-15C9BCDD3718}"/>
              </a:ext>
            </a:extLst>
          </p:cNvPr>
          <p:cNvSpPr>
            <a:spLocks noGrp="1"/>
          </p:cNvSpPr>
          <p:nvPr>
            <p:ph type="body" idx="1"/>
          </p:nvPr>
        </p:nvSpPr>
        <p:spPr>
          <a:noFill/>
        </p:spPr>
        <p:txBody>
          <a:bodyPr/>
          <a:lstStyle/>
          <a:p>
            <a:endParaRPr lang="en-US" altLang="en-US"/>
          </a:p>
        </p:txBody>
      </p:sp>
      <p:sp>
        <p:nvSpPr>
          <p:cNvPr id="56324" name="Slide Number Placeholder 3">
            <a:extLst>
              <a:ext uri="{FF2B5EF4-FFF2-40B4-BE49-F238E27FC236}">
                <a16:creationId xmlns:a16="http://schemas.microsoft.com/office/drawing/2014/main" id="{172DF29C-1C14-5FF7-B755-6525DF0C7874}"/>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54D0EC-F17C-42E4-97D6-673E0A3F4DC1}" type="slidenum">
              <a:rPr lang="en-US" altLang="en-US">
                <a:latin typeface="Constantia" panose="02030602050306030303" pitchFamily="18" charset="0"/>
              </a:rPr>
              <a:pPr eaLnBrk="1" hangingPunct="1"/>
              <a:t>42</a:t>
            </a:fld>
            <a:endParaRPr lang="en-US" altLang="en-US">
              <a:latin typeface="Constantia" panose="02030602050306030303"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2359E3C8-1C6A-8FC1-A6FD-1732CBADAE3A}"/>
              </a:ext>
            </a:extLst>
          </p:cNvPr>
          <p:cNvSpPr>
            <a:spLocks noGrp="1" noRot="1" noChangeAspect="1" noTextEdit="1"/>
          </p:cNvSpPr>
          <p:nvPr>
            <p:ph type="sldImg"/>
          </p:nvPr>
        </p:nvSpPr>
        <p:spPr>
          <a:ln/>
        </p:spPr>
      </p:sp>
      <p:sp>
        <p:nvSpPr>
          <p:cNvPr id="59395" name="Notes Placeholder 2">
            <a:extLst>
              <a:ext uri="{FF2B5EF4-FFF2-40B4-BE49-F238E27FC236}">
                <a16:creationId xmlns:a16="http://schemas.microsoft.com/office/drawing/2014/main" id="{D827277F-77D7-55CD-55B5-602B04FABC16}"/>
              </a:ext>
            </a:extLst>
          </p:cNvPr>
          <p:cNvSpPr>
            <a:spLocks noGrp="1"/>
          </p:cNvSpPr>
          <p:nvPr>
            <p:ph type="body" idx="1"/>
          </p:nvPr>
        </p:nvSpPr>
        <p:spPr>
          <a:noFill/>
        </p:spPr>
        <p:txBody>
          <a:bodyPr/>
          <a:lstStyle/>
          <a:p>
            <a:endParaRPr lang="en-US" altLang="en-US"/>
          </a:p>
        </p:txBody>
      </p:sp>
      <p:sp>
        <p:nvSpPr>
          <p:cNvPr id="59396" name="Slide Number Placeholder 3">
            <a:extLst>
              <a:ext uri="{FF2B5EF4-FFF2-40B4-BE49-F238E27FC236}">
                <a16:creationId xmlns:a16="http://schemas.microsoft.com/office/drawing/2014/main" id="{75DAD7E3-FE57-81ED-BF05-6757F028A97D}"/>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2A363E-AA81-4AC3-AC54-46F6735CF472}" type="slidenum">
              <a:rPr lang="en-US" altLang="en-US">
                <a:latin typeface="Constantia" panose="02030602050306030303" pitchFamily="18" charset="0"/>
              </a:rPr>
              <a:pPr eaLnBrk="1" hangingPunct="1"/>
              <a:t>43</a:t>
            </a:fld>
            <a:endParaRPr lang="en-US" altLang="en-US">
              <a:latin typeface="Constantia" panose="02030602050306030303"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91C54A9E-DCBB-B72E-9D74-80539990778F}"/>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D202D7AA-3528-E2F5-19C7-0044FE26E52A}"/>
              </a:ext>
            </a:extLst>
          </p:cNvPr>
          <p:cNvSpPr>
            <a:spLocks noGrp="1"/>
          </p:cNvSpPr>
          <p:nvPr>
            <p:ph type="body" idx="1"/>
          </p:nvPr>
        </p:nvSpPr>
        <p:spPr>
          <a:noFill/>
        </p:spPr>
        <p:txBody>
          <a:bodyPr/>
          <a:lstStyle/>
          <a:p>
            <a:endParaRPr lang="en-US" altLang="en-US"/>
          </a:p>
        </p:txBody>
      </p:sp>
      <p:sp>
        <p:nvSpPr>
          <p:cNvPr id="65540" name="Slide Number Placeholder 3">
            <a:extLst>
              <a:ext uri="{FF2B5EF4-FFF2-40B4-BE49-F238E27FC236}">
                <a16:creationId xmlns:a16="http://schemas.microsoft.com/office/drawing/2014/main" id="{29ACC007-F2DE-BB75-C726-DB93DB87C8C4}"/>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7351DD2-8F5C-48C2-91BF-9DF7F4791D11}" type="slidenum">
              <a:rPr lang="en-US" altLang="en-US">
                <a:latin typeface="Constantia" panose="02030602050306030303" pitchFamily="18" charset="0"/>
              </a:rPr>
              <a:pPr eaLnBrk="1" hangingPunct="1"/>
              <a:t>44</a:t>
            </a:fld>
            <a:endParaRPr lang="en-US" altLang="en-US">
              <a:latin typeface="Constantia" panose="02030602050306030303"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CB0F7-0F08-B450-965F-F32E691BD5CC}"/>
            </a:ext>
          </a:extLst>
        </p:cNvPr>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3E409516-BAC0-E8D8-C837-38FB3B437CB7}"/>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B36F9CB5-B914-932C-EF03-2EA4EE1F3494}"/>
              </a:ext>
            </a:extLst>
          </p:cNvPr>
          <p:cNvSpPr>
            <a:spLocks noGrp="1"/>
          </p:cNvSpPr>
          <p:nvPr>
            <p:ph type="body" idx="1"/>
          </p:nvPr>
        </p:nvSpPr>
        <p:spPr>
          <a:noFill/>
        </p:spPr>
        <p:txBody>
          <a:bodyPr/>
          <a:lstStyle/>
          <a:p>
            <a:endParaRPr lang="en-US" altLang="en-US"/>
          </a:p>
        </p:txBody>
      </p:sp>
      <p:sp>
        <p:nvSpPr>
          <p:cNvPr id="65540" name="Slide Number Placeholder 3">
            <a:extLst>
              <a:ext uri="{FF2B5EF4-FFF2-40B4-BE49-F238E27FC236}">
                <a16:creationId xmlns:a16="http://schemas.microsoft.com/office/drawing/2014/main" id="{694A96D8-AEC6-F481-F0C0-37A0CBED29EC}"/>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7351DD2-8F5C-48C2-91BF-9DF7F4791D11}" type="slidenum">
              <a:rPr lang="en-US" altLang="en-US">
                <a:latin typeface="Constantia" panose="02030602050306030303" pitchFamily="18" charset="0"/>
              </a:rPr>
              <a:pPr eaLnBrk="1" hangingPunct="1"/>
              <a:t>45</a:t>
            </a:fld>
            <a:endParaRPr lang="en-US" altLang="en-US">
              <a:latin typeface="Constantia" panose="02030602050306030303" pitchFamily="18" charset="0"/>
            </a:endParaRPr>
          </a:p>
        </p:txBody>
      </p:sp>
    </p:spTree>
    <p:extLst>
      <p:ext uri="{BB962C8B-B14F-4D97-AF65-F5344CB8AC3E}">
        <p14:creationId xmlns:p14="http://schemas.microsoft.com/office/powerpoint/2010/main" val="26416401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D61B4-76CD-DDED-E17F-9D6D88ECAEC1}"/>
            </a:ext>
          </a:extLst>
        </p:cNvPr>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5F9B59A0-9B4C-723D-9EE3-46D995E1323A}"/>
              </a:ext>
            </a:extLst>
          </p:cNvPr>
          <p:cNvSpPr>
            <a:spLocks noGrp="1" noRot="1" noChangeAspect="1" noTextEdit="1"/>
          </p:cNvSpPr>
          <p:nvPr>
            <p:ph type="sldImg"/>
          </p:nvPr>
        </p:nvSpPr>
        <p:spPr>
          <a:ln/>
        </p:spPr>
      </p:sp>
      <p:sp>
        <p:nvSpPr>
          <p:cNvPr id="65539" name="Notes Placeholder 2">
            <a:extLst>
              <a:ext uri="{FF2B5EF4-FFF2-40B4-BE49-F238E27FC236}">
                <a16:creationId xmlns:a16="http://schemas.microsoft.com/office/drawing/2014/main" id="{1118885D-BD2A-E519-9D22-CDDEF0E7CC30}"/>
              </a:ext>
            </a:extLst>
          </p:cNvPr>
          <p:cNvSpPr>
            <a:spLocks noGrp="1"/>
          </p:cNvSpPr>
          <p:nvPr>
            <p:ph type="body" idx="1"/>
          </p:nvPr>
        </p:nvSpPr>
        <p:spPr>
          <a:noFill/>
        </p:spPr>
        <p:txBody>
          <a:bodyPr/>
          <a:lstStyle/>
          <a:p>
            <a:endParaRPr lang="en-US" altLang="en-US"/>
          </a:p>
        </p:txBody>
      </p:sp>
      <p:sp>
        <p:nvSpPr>
          <p:cNvPr id="65540" name="Slide Number Placeholder 3">
            <a:extLst>
              <a:ext uri="{FF2B5EF4-FFF2-40B4-BE49-F238E27FC236}">
                <a16:creationId xmlns:a16="http://schemas.microsoft.com/office/drawing/2014/main" id="{CE8FE493-0CD9-3BCF-37B8-CF3292466B45}"/>
              </a:ext>
            </a:extLst>
          </p:cNvPr>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65610" indent="-294465" eaLnBrk="0" hangingPunct="0">
              <a:defRPr>
                <a:solidFill>
                  <a:schemeClr val="tx1"/>
                </a:solidFill>
                <a:latin typeface="Arial" panose="020B0604020202020204" pitchFamily="34" charset="0"/>
              </a:defRPr>
            </a:lvl2pPr>
            <a:lvl3pPr marL="1177862" indent="-235572" eaLnBrk="0" hangingPunct="0">
              <a:defRPr>
                <a:solidFill>
                  <a:schemeClr val="tx1"/>
                </a:solidFill>
                <a:latin typeface="Arial" panose="020B0604020202020204" pitchFamily="34" charset="0"/>
              </a:defRPr>
            </a:lvl3pPr>
            <a:lvl4pPr marL="1649006" indent="-235572" eaLnBrk="0" hangingPunct="0">
              <a:defRPr>
                <a:solidFill>
                  <a:schemeClr val="tx1"/>
                </a:solidFill>
                <a:latin typeface="Arial" panose="020B0604020202020204" pitchFamily="34" charset="0"/>
              </a:defRPr>
            </a:lvl4pPr>
            <a:lvl5pPr marL="2120151" indent="-235572" eaLnBrk="0" hangingPunct="0">
              <a:defRPr>
                <a:solidFill>
                  <a:schemeClr val="tx1"/>
                </a:solidFill>
                <a:latin typeface="Arial" panose="020B0604020202020204" pitchFamily="34" charset="0"/>
              </a:defRPr>
            </a:lvl5pPr>
            <a:lvl6pPr marL="2591295" indent="-235572" eaLnBrk="0" fontAlgn="base" hangingPunct="0">
              <a:spcBef>
                <a:spcPct val="0"/>
              </a:spcBef>
              <a:spcAft>
                <a:spcPct val="0"/>
              </a:spcAft>
              <a:defRPr>
                <a:solidFill>
                  <a:schemeClr val="tx1"/>
                </a:solidFill>
                <a:latin typeface="Arial" panose="020B0604020202020204" pitchFamily="34" charset="0"/>
              </a:defRPr>
            </a:lvl6pPr>
            <a:lvl7pPr marL="3062440" indent="-235572" eaLnBrk="0" fontAlgn="base" hangingPunct="0">
              <a:spcBef>
                <a:spcPct val="0"/>
              </a:spcBef>
              <a:spcAft>
                <a:spcPct val="0"/>
              </a:spcAft>
              <a:defRPr>
                <a:solidFill>
                  <a:schemeClr val="tx1"/>
                </a:solidFill>
                <a:latin typeface="Arial" panose="020B0604020202020204" pitchFamily="34" charset="0"/>
              </a:defRPr>
            </a:lvl7pPr>
            <a:lvl8pPr marL="3533585" indent="-235572" eaLnBrk="0" fontAlgn="base" hangingPunct="0">
              <a:spcBef>
                <a:spcPct val="0"/>
              </a:spcBef>
              <a:spcAft>
                <a:spcPct val="0"/>
              </a:spcAft>
              <a:defRPr>
                <a:solidFill>
                  <a:schemeClr val="tx1"/>
                </a:solidFill>
                <a:latin typeface="Arial" panose="020B0604020202020204" pitchFamily="34" charset="0"/>
              </a:defRPr>
            </a:lvl8pPr>
            <a:lvl9pPr marL="4004729" indent="-235572"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7351DD2-8F5C-48C2-91BF-9DF7F4791D11}" type="slidenum">
              <a:rPr lang="en-US" altLang="en-US">
                <a:latin typeface="Constantia" panose="02030602050306030303" pitchFamily="18" charset="0"/>
              </a:rPr>
              <a:pPr eaLnBrk="1" hangingPunct="1"/>
              <a:t>46</a:t>
            </a:fld>
            <a:endParaRPr lang="en-US" altLang="en-US">
              <a:latin typeface="Constantia" panose="02030602050306030303" pitchFamily="18" charset="0"/>
            </a:endParaRPr>
          </a:p>
        </p:txBody>
      </p:sp>
    </p:spTree>
    <p:extLst>
      <p:ext uri="{BB962C8B-B14F-4D97-AF65-F5344CB8AC3E}">
        <p14:creationId xmlns:p14="http://schemas.microsoft.com/office/powerpoint/2010/main" val="40285640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3A3FE-F541-A372-5BC8-B084218B03E4}"/>
            </a:ext>
          </a:extLst>
        </p:cNvPr>
        <p:cNvGrpSpPr/>
        <p:nvPr/>
      </p:nvGrpSpPr>
      <p:grpSpPr>
        <a:xfrm>
          <a:off x="0" y="0"/>
          <a:ext cx="0" cy="0"/>
          <a:chOff x="0" y="0"/>
          <a:chExt cx="0" cy="0"/>
        </a:xfrm>
      </p:grpSpPr>
      <p:sp>
        <p:nvSpPr>
          <p:cNvPr id="39938" name="Rectangle 2">
            <a:extLst>
              <a:ext uri="{FF2B5EF4-FFF2-40B4-BE49-F238E27FC236}">
                <a16:creationId xmlns:a16="http://schemas.microsoft.com/office/drawing/2014/main" id="{73CB00BA-BC80-9843-3845-10726A9A791C}"/>
              </a:ext>
            </a:extLst>
          </p:cNvPr>
          <p:cNvSpPr>
            <a:spLocks noGrp="1" noRot="1" noChangeAspect="1" noChangeArrowheads="1" noTextEdit="1"/>
          </p:cNvSpPr>
          <p:nvPr>
            <p:ph type="sldImg"/>
          </p:nvPr>
        </p:nvSpPr>
        <p:spPr>
          <a:ln/>
        </p:spPr>
      </p:sp>
      <p:sp>
        <p:nvSpPr>
          <p:cNvPr id="39939" name="Rectangle 3">
            <a:extLst>
              <a:ext uri="{FF2B5EF4-FFF2-40B4-BE49-F238E27FC236}">
                <a16:creationId xmlns:a16="http://schemas.microsoft.com/office/drawing/2014/main" id="{09124AD5-BAD8-73A2-9B03-C011123203A2}"/>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876922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862965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522249"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4127898" y="1354138"/>
            <a:ext cx="3992165"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85800" y="831992"/>
            <a:ext cx="4423410" cy="4258956"/>
          </a:xfrm>
          <a:solidFill>
            <a:schemeClr val="bg2"/>
          </a:solidFill>
        </p:spPr>
        <p:txBody>
          <a:bodyPr lIns="182880" rIns="228600" bIns="91440" anchor="b">
            <a:normAutofit/>
          </a:bodyPr>
          <a:lstStyle>
            <a:lvl1pPr algn="r">
              <a:lnSpc>
                <a:spcPct val="80000"/>
              </a:lnSpc>
              <a:defRPr sz="54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454073" y="5372810"/>
            <a:ext cx="1773710" cy="909119"/>
          </a:xfrm>
          <a:solidFill>
            <a:schemeClr val="bg2"/>
          </a:solidFill>
        </p:spPr>
        <p:txBody>
          <a:bodyPr vert="horz" lIns="91440" tIns="45720" rIns="91440" bIns="45720" rtlCol="0" anchor="b">
            <a:normAutofit/>
          </a:bodyPr>
          <a:lstStyle>
            <a:lvl1pPr marL="0" indent="0">
              <a:lnSpc>
                <a:spcPct val="100000"/>
              </a:lnSpc>
              <a:buNone/>
              <a:defRPr lang="en-US" sz="12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7160647" y="612252"/>
            <a:ext cx="1552798" cy="518965"/>
          </a:xfrm>
          <a:solidFill>
            <a:schemeClr val="bg2"/>
          </a:solidFill>
        </p:spPr>
        <p:txBody>
          <a:bodyPr anchor="t"/>
          <a:lstStyle>
            <a:lvl1pPr algn="r">
              <a:defRPr sz="788"/>
            </a:lvl1pPr>
          </a:lstStyle>
          <a:p>
            <a:pPr>
              <a:defRPr/>
            </a:pPr>
            <a:endParaRPr 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8020021" y="5275576"/>
            <a:ext cx="1223795" cy="273844"/>
          </a:xfrm>
          <a:solidFill>
            <a:schemeClr val="bg2"/>
          </a:solidFill>
        </p:spPr>
        <p:txBody>
          <a:bodyPr rIns="182880"/>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8401050" y="6029867"/>
            <a:ext cx="346079" cy="365125"/>
          </a:xfrm>
          <a:solidFill>
            <a:schemeClr val="bg2"/>
          </a:solid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88369943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240" y="265729"/>
            <a:ext cx="8235853"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2240" y="1736177"/>
            <a:ext cx="8235853" cy="4198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2332474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8627171" y="1090398"/>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593" y="1371600"/>
            <a:ext cx="5029794"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3100387" y="685800"/>
            <a:ext cx="4780253" cy="2743201"/>
          </a:xfrm>
          <a:solidFill>
            <a:schemeClr val="bg2"/>
          </a:solidFill>
        </p:spPr>
        <p:txBody>
          <a:bodyPr vert="horz" lIns="182880" tIns="45720" rIns="91440" bIns="91440" rtlCol="0" anchor="b">
            <a:normAutofit/>
          </a:bodyPr>
          <a:lstStyle>
            <a:lvl1pPr>
              <a:lnSpc>
                <a:spcPct val="80000"/>
              </a:lnSpc>
              <a:defRPr lang="en-US" sz="51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625343" y="5570290"/>
            <a:ext cx="3086099" cy="699518"/>
          </a:xfrm>
        </p:spPr>
        <p:txBody>
          <a:bodyPr vert="horz" lIns="91440" tIns="45720" rIns="91440" bIns="45720" rtlCol="0" anchor="b">
            <a:normAutofit/>
          </a:bodyPr>
          <a:lstStyle>
            <a:lvl1pPr marL="0" indent="0" algn="r">
              <a:buNone/>
              <a:defRPr lang="en-US" sz="12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09287" y="508085"/>
            <a:ext cx="322029" cy="365125"/>
          </a:xfrm>
          <a:noFill/>
        </p:spPr>
        <p:txBody>
          <a:bodyPr/>
          <a:lstStyle/>
          <a:p>
            <a:fld id="{537A5FC8-9000-4EC2-A1DC-7ADC38FF6443}" type="slidenum">
              <a:rPr lang="en-US" altLang="en-US" smtClean="0"/>
              <a:pPr/>
              <a:t>‹#›</a:t>
            </a:fld>
            <a:endParaRPr lang="en-US" alt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452747" y="508085"/>
            <a:ext cx="902490" cy="365125"/>
          </a:xfrm>
          <a:solidFill>
            <a:schemeClr val="bg2"/>
          </a:solidFill>
        </p:spPr>
        <p:txBody>
          <a:bodyPr/>
          <a:lstStyle>
            <a:lvl1pPr algn="l">
              <a:defRPr/>
            </a:lvl1pPr>
          </a:lstStyle>
          <a:p>
            <a:pPr>
              <a:defRPr/>
            </a:pPr>
            <a:fld id="{545E2757-CDFF-4E74-9238-1706785C6B92}" type="datetimeFigureOut">
              <a:rPr lang="en-US" smtClean="0"/>
              <a:pPr>
                <a:defRPr/>
              </a:pPr>
              <a:t>9/24/2026</a:t>
            </a:fld>
            <a:endParaRPr lang="en-US"/>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7600952" y="612063"/>
            <a:ext cx="1115472" cy="478334"/>
          </a:xfrm>
          <a:solidFill>
            <a:schemeClr val="bg2"/>
          </a:solidFill>
        </p:spPr>
        <p:txBody>
          <a:bodyPr anchor="t"/>
          <a:lstStyle>
            <a:lvl1pPr algn="r">
              <a:defRPr sz="788"/>
            </a:lvl1pPr>
          </a:lstStyle>
          <a:p>
            <a:pPr>
              <a:defRPr/>
            </a:pPr>
            <a:endParaRPr lang="en-US"/>
          </a:p>
        </p:txBody>
      </p:sp>
    </p:spTree>
    <p:extLst>
      <p:ext uri="{BB962C8B-B14F-4D97-AF65-F5344CB8AC3E}">
        <p14:creationId xmlns:p14="http://schemas.microsoft.com/office/powerpoint/2010/main" val="56429746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8627171"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02869" y="338328"/>
            <a:ext cx="6126480" cy="4462272"/>
          </a:xfrm>
          <a:noFill/>
        </p:spPr>
        <p:txBody>
          <a:bodyPr vert="horz" lIns="91440" tIns="45720" rIns="91440" bIns="137160" rtlCol="0" anchor="t">
            <a:normAutofit/>
          </a:bodyPr>
          <a:lstStyle>
            <a:lvl1pPr>
              <a:lnSpc>
                <a:spcPct val="80000"/>
              </a:lnSpc>
              <a:defRPr lang="en-US" sz="7200" spc="-75"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400800" y="4754729"/>
            <a:ext cx="2313331" cy="1080302"/>
          </a:xfrm>
          <a:solidFill>
            <a:schemeClr val="bg2"/>
          </a:solidFill>
        </p:spPr>
        <p:txBody>
          <a:bodyPr vert="horz" lIns="91440" tIns="45720" rIns="91440" bIns="45720" rtlCol="0" anchor="b">
            <a:normAutofit/>
          </a:bodyPr>
          <a:lstStyle>
            <a:lvl1pPr marL="0" indent="0" algn="r">
              <a:buNone/>
              <a:defRPr lang="en-US" sz="1200" cap="all" spc="75"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6858001" y="447580"/>
            <a:ext cx="1858424" cy="586001"/>
          </a:xfrm>
          <a:noFill/>
        </p:spPr>
        <p:txBody>
          <a:bodyPr/>
          <a:lstStyle>
            <a:lvl1pPr algn="r">
              <a:defRPr sz="788"/>
            </a:lvl1pPr>
          </a:lstStyle>
          <a:p>
            <a:pPr>
              <a:defRPr/>
            </a:pPr>
            <a:endParaRPr 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14751138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694723" y="6172185"/>
            <a:ext cx="7745068"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96012" y="365761"/>
            <a:ext cx="8651093" cy="5525653"/>
          </a:xfrm>
          <a:noFill/>
        </p:spPr>
        <p:txBody>
          <a:bodyPr anchor="t">
            <a:normAutofit/>
          </a:bodyPr>
          <a:lstStyle>
            <a:lvl1pPr>
              <a:defRPr sz="8625"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pPr>
              <a:defRPr/>
            </a:pPr>
            <a:endParaRPr lang="en-US"/>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395137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9143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991429" y="685800"/>
            <a:ext cx="7638221"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3543303" y="2043904"/>
            <a:ext cx="5600698"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760309" y="3032185"/>
            <a:ext cx="5645423" cy="1870732"/>
          </a:xfrm>
          <a:solidFill>
            <a:schemeClr val="bg2">
              <a:lumMod val="90000"/>
            </a:schemeClr>
          </a:solidFill>
        </p:spPr>
        <p:txBody>
          <a:bodyPr vert="horz" lIns="91440" tIns="45720" rIns="91440" bIns="137160" rtlCol="0" anchor="t">
            <a:normAutofit/>
          </a:bodyPr>
          <a:lstStyle>
            <a:lvl1pPr>
              <a:defRPr lang="en-US" sz="9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39808" y="569843"/>
            <a:ext cx="1103244" cy="541698"/>
          </a:xfrm>
          <a:solidFill>
            <a:schemeClr val="bg2">
              <a:lumMod val="90000"/>
            </a:schemeClr>
          </a:solidFill>
        </p:spPr>
        <p:txBody>
          <a:bodyPr anchor="t"/>
          <a:lstStyle>
            <a:lvl1pPr algn="l">
              <a:defRPr sz="788"/>
            </a:lvl1pPr>
          </a:lstStyle>
          <a:p>
            <a:pPr>
              <a:defRPr/>
            </a:pPr>
            <a:endParaRPr lang="en-US"/>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57649" y="2743202"/>
            <a:ext cx="4572001" cy="3467098"/>
          </a:xfrm>
        </p:spPr>
        <p:txBody>
          <a:bodyPr>
            <a:normAutofit/>
          </a:bodyPr>
          <a:lstStyle>
            <a:lvl1pPr marL="257175" indent="-257175">
              <a:buClr>
                <a:schemeClr val="accent2"/>
              </a:buClr>
              <a:buFont typeface="+mj-lt"/>
              <a:buAutoNum type="arabicPeriod"/>
              <a:defRPr sz="1350"/>
            </a:lvl1pPr>
            <a:lvl2pPr marL="600075" indent="-257175">
              <a:buClr>
                <a:schemeClr val="accent2"/>
              </a:buClr>
              <a:buFont typeface="+mj-lt"/>
              <a:buAutoNum type="arabicPeriod"/>
              <a:defRPr sz="1200"/>
            </a:lvl2pPr>
            <a:lvl3pPr marL="942975" indent="-257175">
              <a:buClr>
                <a:schemeClr val="accent2"/>
              </a:buClr>
              <a:buFont typeface="+mj-lt"/>
              <a:buAutoNum type="arabicPeriod"/>
              <a:defRPr sz="1050"/>
            </a:lvl3pPr>
            <a:lvl4pPr>
              <a:buClr>
                <a:schemeClr val="accent2"/>
              </a:buClr>
              <a:buFont typeface="+mj-lt"/>
              <a:buAutoNum type="arabicPeriod"/>
              <a:defRPr sz="900"/>
            </a:lvl4pPr>
            <a:lvl5pPr>
              <a:buClr>
                <a:schemeClr val="accent2"/>
              </a:buClr>
              <a:buFont typeface="+mj-lt"/>
              <a:buAutoNum type="arabicPeriod"/>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425343" y="413627"/>
            <a:ext cx="942554" cy="545500"/>
          </a:xfrm>
          <a:solidFill>
            <a:schemeClr val="bg2">
              <a:lumMod val="90000"/>
            </a:schemeClr>
          </a:solidFill>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367897" y="413627"/>
            <a:ext cx="322029" cy="545500"/>
          </a:xfrm>
          <a:solidFill>
            <a:schemeClr val="bg2">
              <a:lumMod val="90000"/>
            </a:schemeClr>
          </a:solid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1821622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9143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028703" y="3415504"/>
            <a:ext cx="8115298"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862965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9730" y="182881"/>
            <a:ext cx="5948169" cy="2238587"/>
          </a:xfrm>
          <a:noFill/>
        </p:spPr>
        <p:txBody>
          <a:bodyPr anchor="t">
            <a:normAutofit/>
          </a:bodyPr>
          <a:lstStyle>
            <a:lvl1pPr>
              <a:defRPr sz="9000" spc="-38"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353710" y="3840480"/>
            <a:ext cx="4907943" cy="2536466"/>
          </a:xfrm>
        </p:spPr>
        <p:txBody>
          <a:bodyPr>
            <a:normAutofit/>
          </a:bodyPr>
          <a:lstStyle>
            <a:lvl1pPr marL="257175" indent="-257175">
              <a:buClr>
                <a:schemeClr val="accent2"/>
              </a:buClr>
              <a:buFont typeface="+mj-lt"/>
              <a:buAutoNum type="arabicPeriod"/>
              <a:defRPr sz="1350"/>
            </a:lvl1pPr>
            <a:lvl2pPr marL="600075" indent="-257175">
              <a:buClr>
                <a:schemeClr val="accent2"/>
              </a:buClr>
              <a:buFont typeface="+mj-lt"/>
              <a:buAutoNum type="arabicPeriod"/>
              <a:defRPr sz="1200"/>
            </a:lvl2pPr>
            <a:lvl3pPr marL="942975" indent="-257175">
              <a:buClr>
                <a:schemeClr val="accent2"/>
              </a:buClr>
              <a:buFont typeface="+mj-lt"/>
              <a:buAutoNum type="arabicPeriod"/>
              <a:defRPr sz="1050"/>
            </a:lvl3pPr>
            <a:lvl4pPr>
              <a:buClr>
                <a:schemeClr val="accent2"/>
              </a:buClr>
              <a:buFont typeface="+mj-lt"/>
              <a:buAutoNum type="arabicPeriod"/>
              <a:defRPr sz="900"/>
            </a:lvl4pPr>
            <a:lvl5pPr>
              <a:buClr>
                <a:schemeClr val="accent2"/>
              </a:buClr>
              <a:buFont typeface="+mj-lt"/>
              <a:buAutoNum type="arabicPeriod"/>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600958" y="612381"/>
            <a:ext cx="1113171" cy="479352"/>
          </a:xfrm>
          <a:noFill/>
        </p:spPr>
        <p:txBody>
          <a:bodyPr anchor="t"/>
          <a:lstStyle>
            <a:lvl1pPr algn="r">
              <a:defRPr sz="788"/>
            </a:lvl1p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450134" y="2756700"/>
            <a:ext cx="942554" cy="423823"/>
          </a:xfrm>
          <a:solidFill>
            <a:schemeClr val="bg2">
              <a:lumMod val="90000"/>
            </a:schemeClr>
          </a:solidFill>
        </p:spPr>
        <p:txBody>
          <a:bodyPr anchor="ctr"/>
          <a:lstStyle>
            <a:lvl1pPr algn="r">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07908" y="2756700"/>
            <a:ext cx="322029" cy="423823"/>
          </a:xfrm>
          <a:solidFill>
            <a:schemeClr val="bg2">
              <a:lumMod val="90000"/>
            </a:schemeClr>
          </a:solidFill>
        </p:spPr>
        <p:txBody>
          <a:bodyPr/>
          <a:lstStyle/>
          <a:p>
            <a:fld id="{537A5FC8-9000-4EC2-A1DC-7ADC38FF6443}" type="slidenum">
              <a:rPr lang="en-US" altLang="en-US" smtClean="0"/>
              <a:pPr/>
              <a:t>‹#›</a:t>
            </a:fld>
            <a:endParaRPr lang="en-US" altLang="en-US"/>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6572250" y="3415504"/>
            <a:ext cx="257175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965297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28701" y="2057400"/>
            <a:ext cx="257175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2057401"/>
            <a:ext cx="34861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1430540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1031916"/>
            <a:ext cx="2976372"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817515" y="1001865"/>
            <a:ext cx="4812135" cy="46833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8"/>
            <a:ext cx="884682" cy="365125"/>
          </a:xfrm>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2935927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234315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828800" y="0"/>
            <a:ext cx="554355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800350" y="1367623"/>
            <a:ext cx="5946755" cy="44775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2857500" y="6210300"/>
            <a:ext cx="577215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2743201" y="6029869"/>
            <a:ext cx="1518407" cy="365125"/>
          </a:xfrm>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2159608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1148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797489" y="0"/>
            <a:ext cx="328911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41292" y="1965281"/>
            <a:ext cx="3644994" cy="3732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1236000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499475"/>
            <a:ext cx="271908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4074" y="2124222"/>
            <a:ext cx="2675553" cy="3488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3600451" y="0"/>
            <a:ext cx="554355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28655" y="6029869"/>
            <a:ext cx="322029" cy="365125"/>
          </a:xfrm>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37704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430047"/>
            <a:ext cx="3704254"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4074" y="1746792"/>
            <a:ext cx="4332672" cy="396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5543550" y="0"/>
            <a:ext cx="360045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28655" y="6029869"/>
            <a:ext cx="322029" cy="365125"/>
          </a:xfrm>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427366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88645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5587842" y="1"/>
            <a:ext cx="3107123" cy="1978681"/>
          </a:xfrm>
        </p:spPr>
        <p:txBody>
          <a:bodyPr l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331647" y="2112973"/>
            <a:ext cx="2363318" cy="3678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329934" y="6029869"/>
            <a:ext cx="1433322" cy="365125"/>
          </a:xfrm>
          <a:noFill/>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763256" y="6029869"/>
            <a:ext cx="667558" cy="365125"/>
          </a:xfrm>
          <a:noFill/>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4115389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9144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1001376"/>
            <a:ext cx="270084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2628" y="2496848"/>
            <a:ext cx="270084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2629" y="503238"/>
            <a:ext cx="1430849" cy="365125"/>
          </a:xfrm>
          <a:noFill/>
        </p:spPr>
        <p:txBody>
          <a:bodyPr/>
          <a:lstStyle>
            <a:lvl1pPr algn="l">
              <a:defRPr/>
            </a:lvl1p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452628" y="4800601"/>
            <a:ext cx="942554" cy="365125"/>
          </a:xfrm>
          <a:noFill/>
        </p:spPr>
        <p:txBody>
          <a:bodyPr/>
          <a:lstStyle>
            <a:lvl1pPr algn="l">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2960731" y="4800601"/>
            <a:ext cx="322029" cy="365125"/>
          </a:xfrm>
          <a:no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2271681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4673956"/>
            <a:ext cx="236601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1" y="0"/>
            <a:ext cx="9143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086100" y="4647061"/>
            <a:ext cx="5664086" cy="1382807"/>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a:noFill/>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28157" y="6029869"/>
            <a:ext cx="322029" cy="365125"/>
          </a:xfrm>
          <a:no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113253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52629" y="337063"/>
            <a:ext cx="5090924" cy="845931"/>
          </a:xfrm>
        </p:spPr>
        <p:txBody>
          <a:bodyPr tIns="91440" bIns="91440"/>
          <a:lstStyle>
            <a:lvl1pP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79102" y="637707"/>
            <a:ext cx="1430849" cy="365125"/>
          </a:xfrm>
        </p:spPr>
        <p:txBody>
          <a:bodyPr anchor="t"/>
          <a:lstStyle>
            <a:lvl1pPr algn="r">
              <a:defRPr/>
            </a:lvl1pPr>
          </a:lstStyle>
          <a:p>
            <a:pPr>
              <a:defRPr/>
            </a:pPr>
            <a:endParaRPr lang="en-US"/>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554355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974623" y="1266738"/>
            <a:ext cx="2171096" cy="4763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8627028"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216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360045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51564" y="4374100"/>
            <a:ext cx="2923429"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42137" y="685801"/>
            <a:ext cx="4073163"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2231" y="6029867"/>
            <a:ext cx="1433322" cy="365126"/>
          </a:xfrm>
          <a:solidFill>
            <a:schemeClr val="bg1"/>
          </a:solidFill>
        </p:spPr>
        <p:txBody>
          <a:bodyPr anchor="ctr"/>
          <a:lstStyle>
            <a:lvl1pPr algn="l">
              <a:defRPr/>
            </a:lvl1p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a:solidFill>
            <a:schemeClr val="bg1"/>
          </a:solidFill>
        </p:spPr>
        <p:txBody>
          <a:body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543641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600450" y="5149122"/>
            <a:ext cx="5145830" cy="842527"/>
          </a:xfrm>
          <a:noFill/>
        </p:spPr>
        <p:txBody>
          <a:bodyPr anchor="t"/>
          <a:lstStyle>
            <a:lvl1pPr algn="r">
              <a:defRPr b="0" cap="all" baseline="0">
                <a:solidFill>
                  <a:schemeClr val="accent1"/>
                </a:solidFill>
                <a:effectLst/>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25647" y="120765"/>
            <a:ext cx="8042250" cy="4260404"/>
          </a:xfrm>
        </p:spPr>
        <p:txBody>
          <a:bodyPr lIns="0" tIns="0" rIns="0" bIns="0" anchor="b">
            <a:normAutofit/>
          </a:bodyPr>
          <a:lstStyle>
            <a:lvl1pPr marL="0" indent="0">
              <a:buNone/>
              <a:defRPr sz="21000" spc="-150" baseline="0">
                <a:solidFill>
                  <a:schemeClr val="accent3"/>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4074" y="6029868"/>
            <a:ext cx="1603327" cy="365125"/>
          </a:xfrm>
          <a:noFill/>
        </p:spPr>
        <p:txBody>
          <a:bodyPr/>
          <a:lstStyle>
            <a:lvl1pPr>
              <a:defRPr b="0">
                <a:solidFill>
                  <a:schemeClr val="tx2"/>
                </a:solidFill>
              </a:defRPr>
            </a:lvl1p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537A5FC8-9000-4EC2-A1DC-7ADC38FF6443}" type="slidenum">
              <a:rPr lang="en-US" altLang="en-US" smtClean="0"/>
              <a:pPr/>
              <a:t>‹#›</a:t>
            </a:fld>
            <a:endParaRPr lang="en-US" altLang="en-US"/>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8627696" y="675862"/>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7537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9144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54074" y="-785191"/>
            <a:ext cx="8235853"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253448" y="1649896"/>
            <a:ext cx="7627441" cy="4949687"/>
          </a:xfrm>
        </p:spPr>
        <p:txBody>
          <a:bodyPr anchor="b">
            <a:normAutofit/>
          </a:bodyPr>
          <a:lstStyle>
            <a:lvl1pPr marL="0" indent="0">
              <a:lnSpc>
                <a:spcPct val="80000"/>
              </a:lnSpc>
              <a:spcBef>
                <a:spcPts val="0"/>
              </a:spcBef>
              <a:buNone/>
              <a:defRPr sz="5400" cap="all" spc="-75" baseline="0">
                <a:solidFill>
                  <a:schemeClr val="accent1"/>
                </a:solidFill>
                <a:latin typeface="+mj-lt"/>
              </a:defRPr>
            </a:lvl1pPr>
            <a:lvl2pPr marL="342900" indent="0">
              <a:lnSpc>
                <a:spcPct val="80000"/>
              </a:lnSpc>
              <a:buNone/>
              <a:defRPr sz="5400" cap="all" baseline="0">
                <a:solidFill>
                  <a:schemeClr val="bg1"/>
                </a:solidFill>
                <a:latin typeface="+mj-lt"/>
              </a:defRPr>
            </a:lvl2pPr>
            <a:lvl3pPr marL="685800" indent="0">
              <a:lnSpc>
                <a:spcPct val="80000"/>
              </a:lnSpc>
              <a:buNone/>
              <a:defRPr sz="5400" cap="all" baseline="0">
                <a:solidFill>
                  <a:schemeClr val="bg1"/>
                </a:solidFill>
                <a:latin typeface="+mj-lt"/>
              </a:defRPr>
            </a:lvl3pPr>
            <a:lvl4pPr marL="1028700" indent="0">
              <a:lnSpc>
                <a:spcPct val="80000"/>
              </a:lnSpc>
              <a:buNone/>
              <a:defRPr sz="4950" cap="all" baseline="0">
                <a:solidFill>
                  <a:schemeClr val="bg1"/>
                </a:solidFill>
                <a:latin typeface="+mj-lt"/>
              </a:defRPr>
            </a:lvl4pPr>
            <a:lvl5pPr marL="1371600" indent="0">
              <a:lnSpc>
                <a:spcPct val="80000"/>
              </a:lnSpc>
              <a:buNone/>
              <a:defRPr sz="495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694723" y="685800"/>
            <a:ext cx="7745068"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4074" y="501228"/>
            <a:ext cx="1430849" cy="365125"/>
          </a:xfrm>
          <a:solidFill>
            <a:schemeClr val="accent2">
              <a:lumMod val="60000"/>
              <a:lumOff val="40000"/>
            </a:schemeClr>
          </a:solidFill>
        </p:spPr>
        <p:txBody>
          <a:bodyPr/>
          <a:lstStyle>
            <a:lvl1pPr>
              <a:defRPr b="0" spc="0">
                <a:solidFill>
                  <a:schemeClr val="bg1"/>
                </a:solidFill>
              </a:defRPr>
            </a:lvl1p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425343" y="501228"/>
            <a:ext cx="942554" cy="365125"/>
          </a:xfrm>
          <a:solidFill>
            <a:schemeClr val="accent2">
              <a:lumMod val="60000"/>
              <a:lumOff val="40000"/>
            </a:schemeClr>
          </a:solidFill>
        </p:spPr>
        <p:txBody>
          <a:bodyPr/>
          <a:lstStyle>
            <a:lvl1pPr>
              <a:defRPr>
                <a:solidFill>
                  <a:schemeClr val="bg1"/>
                </a:solidFill>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367897" y="501228"/>
            <a:ext cx="322029" cy="365125"/>
          </a:xfrm>
          <a:solidFill>
            <a:schemeClr val="accent2">
              <a:lumMod val="60000"/>
              <a:lumOff val="40000"/>
            </a:schemeClr>
          </a:solidFill>
        </p:spPr>
        <p:txBody>
          <a:bodyPr/>
          <a:lstStyle>
            <a:lvl1pPr>
              <a:defRPr>
                <a:solidFill>
                  <a:schemeClr val="bg1"/>
                </a:solidFill>
              </a:defRPr>
            </a:lvl1p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5541837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9143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657225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541820" y="6212437"/>
            <a:ext cx="8106459"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3086100" y="5410203"/>
            <a:ext cx="5657850" cy="372746"/>
          </a:xfrm>
          <a:noFill/>
        </p:spPr>
        <p:txBody>
          <a:bodyPr tIns="91440" bIns="91440" anchor="ctr">
            <a:normAutofit/>
          </a:bodyPr>
          <a:lstStyle>
            <a:lvl1pPr algn="r">
              <a:defRPr sz="15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52628" y="725556"/>
            <a:ext cx="6633972" cy="3656168"/>
          </a:xfrm>
        </p:spPr>
        <p:txBody>
          <a:bodyPr>
            <a:normAutofit/>
          </a:bodyPr>
          <a:lstStyle>
            <a:lvl1pPr marL="171450" indent="-171450">
              <a:lnSpc>
                <a:spcPct val="85000"/>
              </a:lnSpc>
              <a:spcBef>
                <a:spcPts val="0"/>
              </a:spcBef>
              <a:buNone/>
              <a:defRPr sz="435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454073" y="6029869"/>
            <a:ext cx="1433322" cy="365125"/>
          </a:xfrm>
          <a:solidFill>
            <a:schemeClr val="accent3">
              <a:lumMod val="60000"/>
              <a:lumOff val="40000"/>
            </a:schemeClr>
          </a:solidFill>
        </p:spPr>
        <p:txBody>
          <a:bodyPr/>
          <a:lstStyle>
            <a:lvl1pPr>
              <a:defRPr b="0">
                <a:solidFill>
                  <a:schemeClr val="accent5"/>
                </a:solidFill>
                <a:latin typeface="+mn-lt"/>
              </a:defRPr>
            </a:lvl1pPr>
          </a:lstStyle>
          <a:p>
            <a:pPr>
              <a:defRPr/>
            </a:pPr>
            <a:endParaRPr lang="en-US"/>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7351776" y="6029869"/>
            <a:ext cx="1076706" cy="365125"/>
          </a:xfrm>
          <a:solidFill>
            <a:schemeClr val="accent3">
              <a:lumMod val="60000"/>
              <a:lumOff val="40000"/>
            </a:schemeClr>
          </a:solidFill>
        </p:spPr>
        <p:txBody>
          <a:bodyPr/>
          <a:lstStyle>
            <a:lvl1pPr>
              <a:defRPr b="0">
                <a:solidFill>
                  <a:schemeClr val="accent5"/>
                </a:solidFill>
                <a:latin typeface="+mn-lt"/>
              </a:defRPr>
            </a:lvl1pPr>
          </a:lstStyle>
          <a:p>
            <a:pPr>
              <a:defRPr/>
            </a:pPr>
            <a:fld id="{545E2757-CDFF-4E74-9238-1706785C6B92}" type="datetimeFigureOut">
              <a:rPr lang="en-US" smtClean="0"/>
              <a:pPr>
                <a:defRPr/>
              </a:pPr>
              <a:t>9/24/2026</a:t>
            </a:fld>
            <a:endParaRPr lang="en-US"/>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935596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452628" y="521186"/>
            <a:ext cx="8177022" cy="1070849"/>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454073" y="1756231"/>
            <a:ext cx="38862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4743450" y="1756231"/>
            <a:ext cx="38862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pPr>
              <a:defRPr/>
            </a:pPr>
            <a:endParaRPr lang="en-US"/>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pPr>
              <a:defRPr/>
            </a:pPr>
            <a:fld id="{2664EF17-6D77-41EA-AD65-C3EA73BCABF3}" type="datetimeFigureOut">
              <a:rPr lang="en-US" smtClean="0"/>
              <a:pPr>
                <a:defRPr/>
              </a:pPr>
              <a:t>9/24/2026</a:t>
            </a:fld>
            <a:endParaRPr lang="en-US"/>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D1DCE3D9-F2C6-4C80-8AEA-28B54F3A3A34}" type="slidenum">
              <a:rPr lang="en-US" altLang="en-US" smtClean="0"/>
              <a:pPr/>
              <a:t>‹#›</a:t>
            </a:fld>
            <a:endParaRPr lang="en-US" altLang="en-US"/>
          </a:p>
        </p:txBody>
      </p:sp>
    </p:spTree>
    <p:extLst>
      <p:ext uri="{BB962C8B-B14F-4D97-AF65-F5344CB8AC3E}">
        <p14:creationId xmlns:p14="http://schemas.microsoft.com/office/powerpoint/2010/main" val="27671975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452628" y="521206"/>
            <a:ext cx="8174736" cy="1069848"/>
          </a:xfrm>
          <a:noFill/>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454074" y="1631076"/>
            <a:ext cx="3868340" cy="709394"/>
          </a:xfrm>
        </p:spPr>
        <p:txBody>
          <a:bodyPr anchor="b">
            <a:normAutofit/>
          </a:bodyPr>
          <a:lstStyle>
            <a:lvl1pPr marL="0" indent="0">
              <a:buNone/>
              <a:defRPr sz="1350" b="1" cap="all"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454074" y="2372147"/>
            <a:ext cx="3868340" cy="3495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4743450" y="1631077"/>
            <a:ext cx="3887391" cy="709393"/>
          </a:xfrm>
        </p:spPr>
        <p:txBody>
          <a:bodyPr anchor="b">
            <a:normAutofit/>
          </a:bodyPr>
          <a:lstStyle>
            <a:lvl1pPr marL="0" indent="0">
              <a:buNone/>
              <a:defRPr sz="1350" b="1" cap="all"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4743450" y="2372146"/>
            <a:ext cx="3887391" cy="3495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pPr>
              <a:defRPr/>
            </a:pPr>
            <a:endParaRPr lang="en-US"/>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pPr>
              <a:defRPr/>
            </a:pPr>
            <a:fld id="{E31925AD-E1A9-4BC9-8052-2E7A87DCCFFF}" type="datetimeFigureOut">
              <a:rPr lang="en-US" smtClean="0"/>
              <a:pPr>
                <a:defRPr/>
              </a:pPr>
              <a:t>9/24/2026</a:t>
            </a:fld>
            <a:endParaRPr lang="en-US"/>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F23007D7-D304-4ACA-8E3D-9757B435B1F3}" type="slidenum">
              <a:rPr lang="en-US" altLang="en-US" smtClean="0"/>
              <a:pPr/>
              <a:t>‹#›</a:t>
            </a:fld>
            <a:endParaRPr lang="en-US" altLang="en-US"/>
          </a:p>
        </p:txBody>
      </p:sp>
    </p:spTree>
    <p:extLst>
      <p:ext uri="{BB962C8B-B14F-4D97-AF65-F5344CB8AC3E}">
        <p14:creationId xmlns:p14="http://schemas.microsoft.com/office/powerpoint/2010/main" val="25778985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452629" y="265176"/>
            <a:ext cx="8271692" cy="1325880"/>
          </a:xfrm>
          <a:noFill/>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pPr>
              <a:defRPr/>
            </a:pPr>
            <a:endParaRPr lang="en-US"/>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pPr>
              <a:defRPr/>
            </a:pPr>
            <a:fld id="{730E0DF2-8DF4-4C13-AA63-8839FA28F7D9}" type="datetimeFigureOut">
              <a:rPr lang="en-US" smtClean="0"/>
              <a:pPr>
                <a:defRPr/>
              </a:pPr>
              <a:t>9/24/2026</a:t>
            </a:fld>
            <a:endParaRPr lang="en-US"/>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51A57032-6A7D-4BEB-AD39-EB3F3213904C}" type="slidenum">
              <a:rPr lang="en-US" altLang="en-US" smtClean="0"/>
              <a:pPr/>
              <a:t>‹#›</a:t>
            </a:fld>
            <a:endParaRPr lang="en-US" altLang="en-US"/>
          </a:p>
        </p:txBody>
      </p:sp>
    </p:spTree>
    <p:extLst>
      <p:ext uri="{BB962C8B-B14F-4D97-AF65-F5344CB8AC3E}">
        <p14:creationId xmlns:p14="http://schemas.microsoft.com/office/powerpoint/2010/main" val="2991295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pPr>
              <a:defRPr/>
            </a:pPr>
            <a:endParaRPr lang="en-US"/>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pPr>
              <a:defRPr/>
            </a:pPr>
            <a:fld id="{545E2757-CDFF-4E74-9238-1706785C6B92}" type="datetimeFigureOut">
              <a:rPr lang="en-US" smtClean="0"/>
              <a:pPr>
                <a:defRPr/>
              </a:pPr>
              <a:t>9/24/2026</a:t>
            </a:fld>
            <a:endParaRPr lang="en-US"/>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28397016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1543050" y="3084660"/>
            <a:ext cx="7600467"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09730" y="182881"/>
            <a:ext cx="6462513" cy="1874520"/>
          </a:xfrm>
          <a:noFill/>
        </p:spPr>
        <p:txBody>
          <a:bodyPr anchor="t">
            <a:normAutofit/>
          </a:bodyPr>
          <a:lstStyle>
            <a:lvl1pPr>
              <a:defRPr sz="7200">
                <a:solidFill>
                  <a:schemeClr val="accent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315200" y="617924"/>
            <a:ext cx="1400173" cy="461881"/>
          </a:xfrm>
          <a:noFill/>
        </p:spPr>
        <p:txBody>
          <a:bodyPr anchor="t"/>
          <a:lstStyle>
            <a:lvl1pPr algn="r">
              <a:defRPr sz="675"/>
            </a:lvl1pPr>
          </a:lstStyle>
          <a:p>
            <a:pPr>
              <a:defRPr/>
            </a:pPr>
            <a:endParaRPr lang="en-US"/>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946884" y="3544866"/>
            <a:ext cx="6743042" cy="2446782"/>
          </a:xfrm>
        </p:spPr>
        <p:txBody>
          <a:bodyPr>
            <a:normAutofit/>
          </a:bodyPr>
          <a:lstStyle>
            <a:lvl1pPr marL="0" indent="0">
              <a:buClr>
                <a:schemeClr val="tx2"/>
              </a:buClr>
              <a:buFont typeface="Arial" panose="020B0604020202020204" pitchFamily="34" charset="0"/>
              <a:buNone/>
              <a:defRPr sz="1350"/>
            </a:lvl1pPr>
            <a:lvl2pPr marL="342900" indent="0">
              <a:buClr>
                <a:schemeClr val="tx2"/>
              </a:buClr>
              <a:buFont typeface="Arial" panose="020B0604020202020204" pitchFamily="34" charset="0"/>
              <a:buNone/>
              <a:defRPr sz="1200"/>
            </a:lvl2pPr>
            <a:lvl3pPr marL="685800" indent="0">
              <a:buClr>
                <a:schemeClr val="tx2"/>
              </a:buClr>
              <a:buFont typeface="Arial" panose="020B0604020202020204" pitchFamily="34" charset="0"/>
              <a:buNone/>
              <a:defRPr sz="1050"/>
            </a:lvl3pPr>
            <a:lvl4pPr marL="1028700" indent="0">
              <a:buClr>
                <a:schemeClr val="tx2"/>
              </a:buClr>
              <a:buFont typeface="Arial" panose="020B0604020202020204" pitchFamily="34" charset="0"/>
              <a:buNone/>
              <a:defRPr sz="900"/>
            </a:lvl4pPr>
            <a:lvl5pPr marL="1371600" indent="0">
              <a:buClr>
                <a:schemeClr val="tx2"/>
              </a:buClr>
              <a:buFont typeface="Arial" panose="020B0604020202020204" pitchFamily="34" charset="0"/>
              <a:buNone/>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946885" y="6024817"/>
            <a:ext cx="1357121" cy="365125"/>
          </a:xfrm>
          <a:solidFill>
            <a:schemeClr val="bg2"/>
          </a:solidFill>
        </p:spPr>
        <p:txBody>
          <a:bodyPr/>
          <a:lstStyle>
            <a:lvl1pPr algn="l">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8093852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6327058"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514350" y="4564627"/>
            <a:ext cx="38010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280219" y="530940"/>
            <a:ext cx="5777682" cy="1308290"/>
          </a:xfrm>
          <a:noFill/>
        </p:spPr>
        <p:txBody>
          <a:bodyPr anchor="t">
            <a:normAutofit/>
          </a:bodyPr>
          <a:lstStyle>
            <a:lvl1pPr>
              <a:defRPr sz="6000">
                <a:solidFill>
                  <a:schemeClr val="accent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27754" y="3571531"/>
            <a:ext cx="3757151" cy="1987694"/>
          </a:xfrm>
        </p:spPr>
        <p:txBody>
          <a:bodyPr anchor="ctr">
            <a:normAutofit/>
          </a:bodyPr>
          <a:lstStyle>
            <a:lvl1pPr marL="0" indent="0">
              <a:buClr>
                <a:schemeClr val="tx2"/>
              </a:buClr>
              <a:buFont typeface="Arial" panose="020B0604020202020204" pitchFamily="34" charset="0"/>
              <a:buNone/>
              <a:defRPr sz="1350"/>
            </a:lvl1pPr>
            <a:lvl2pPr marL="342900" indent="0">
              <a:buClr>
                <a:schemeClr val="tx2"/>
              </a:buClr>
              <a:buFont typeface="Arial" panose="020B0604020202020204" pitchFamily="34" charset="0"/>
              <a:buNone/>
              <a:defRPr sz="1200"/>
            </a:lvl2pPr>
            <a:lvl3pPr marL="685800" indent="0">
              <a:buClr>
                <a:schemeClr val="tx2"/>
              </a:buClr>
              <a:buFont typeface="Arial" panose="020B0604020202020204" pitchFamily="34" charset="0"/>
              <a:buNone/>
              <a:defRPr sz="1050"/>
            </a:lvl3pPr>
            <a:lvl4pPr marL="1028700" indent="0">
              <a:buClr>
                <a:schemeClr val="tx2"/>
              </a:buClr>
              <a:buFont typeface="Arial" panose="020B0604020202020204" pitchFamily="34" charset="0"/>
              <a:buNone/>
              <a:defRPr sz="900"/>
            </a:lvl4pPr>
            <a:lvl5pPr marL="1371600" indent="0">
              <a:buClr>
                <a:schemeClr val="tx2"/>
              </a:buClr>
              <a:buFont typeface="Arial" panose="020B0604020202020204" pitchFamily="34" charset="0"/>
              <a:buNone/>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4073" y="6029867"/>
            <a:ext cx="1433322" cy="365126"/>
          </a:xfrm>
          <a:noFill/>
        </p:spPr>
        <p:txBody>
          <a:bodyPr anchor="ctr"/>
          <a:lstStyle>
            <a:lvl1pPr algn="l">
              <a:defRPr sz="675" b="1"/>
            </a:lvl1pPr>
          </a:lstStyle>
          <a:p>
            <a:pPr>
              <a:defRPr/>
            </a:pPr>
            <a:endParaRPr lang="en-US"/>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349490" y="6029868"/>
            <a:ext cx="1081325" cy="365125"/>
          </a:xfrm>
          <a:noFill/>
        </p:spPr>
        <p:txBody>
          <a:bodyPr/>
          <a:lstStyle>
            <a:lvl1pPr algn="r">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537A5FC8-9000-4EC2-A1DC-7ADC38FF6443}" type="slidenum">
              <a:rPr lang="en-US" altLang="en-US" smtClean="0"/>
              <a:pPr/>
              <a:t>‹#›</a:t>
            </a:fld>
            <a:endParaRPr lang="en-US" altLang="en-US"/>
          </a:p>
        </p:txBody>
      </p:sp>
    </p:spTree>
    <p:extLst>
      <p:ext uri="{BB962C8B-B14F-4D97-AF65-F5344CB8AC3E}">
        <p14:creationId xmlns:p14="http://schemas.microsoft.com/office/powerpoint/2010/main" val="3395190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541820" y="6212437"/>
            <a:ext cx="8106459"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452628" y="351270"/>
            <a:ext cx="8235853" cy="1239720"/>
          </a:xfrm>
          <a:prstGeom prst="rect">
            <a:avLst/>
          </a:prstGeom>
          <a:solidFill>
            <a:schemeClr val="bg1"/>
          </a:solidFill>
        </p:spPr>
        <p:txBody>
          <a:bodyPr vert="horz" lIns="91440" tIns="45720" rIns="91440" bIns="13716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454074" y="1745957"/>
            <a:ext cx="8235853" cy="3983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454073" y="6029869"/>
            <a:ext cx="1433322" cy="365125"/>
          </a:xfrm>
          <a:prstGeom prst="rect">
            <a:avLst/>
          </a:prstGeom>
          <a:solidFill>
            <a:schemeClr val="bg1"/>
          </a:solidFill>
        </p:spPr>
        <p:txBody>
          <a:bodyPr vert="horz" lIns="91440" tIns="45720" rIns="91440" bIns="45720" rtlCol="0" anchor="ctr"/>
          <a:lstStyle>
            <a:lvl1pPr algn="l">
              <a:defRPr sz="675" b="1" cap="all" spc="45" baseline="0">
                <a:solidFill>
                  <a:schemeClr val="tx2"/>
                </a:solidFill>
              </a:defRPr>
            </a:lvl1pPr>
          </a:lstStyle>
          <a:p>
            <a:pPr>
              <a:defRPr/>
            </a:pPr>
            <a:endParaRPr lang="en-US"/>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7543800" y="6029869"/>
            <a:ext cx="887015" cy="365125"/>
          </a:xfrm>
          <a:prstGeom prst="rect">
            <a:avLst/>
          </a:prstGeom>
          <a:solidFill>
            <a:schemeClr val="bg1"/>
          </a:solidFill>
        </p:spPr>
        <p:txBody>
          <a:bodyPr vert="horz" lIns="91440" tIns="45720" rIns="91440" bIns="45720" rtlCol="0" anchor="ctr"/>
          <a:lstStyle>
            <a:lvl1pPr algn="r">
              <a:defRPr sz="675" cap="all" baseline="0">
                <a:solidFill>
                  <a:schemeClr val="tx2"/>
                </a:solidFill>
              </a:defRPr>
            </a:lvl1pPr>
          </a:lstStyle>
          <a:p>
            <a:pPr>
              <a:defRPr/>
            </a:pPr>
            <a:fld id="{545E2757-CDFF-4E74-9238-1706785C6B92}" type="datetimeFigureOut">
              <a:rPr lang="en-US" smtClean="0"/>
              <a:pPr>
                <a:defRPr/>
              </a:pPr>
              <a:t>9/24/2026</a:t>
            </a:fld>
            <a:endParaRPr lang="en-US"/>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8425076" y="6029869"/>
            <a:ext cx="322029" cy="365125"/>
          </a:xfrm>
          <a:prstGeom prst="rect">
            <a:avLst/>
          </a:prstGeom>
          <a:solidFill>
            <a:schemeClr val="bg1"/>
          </a:solidFill>
        </p:spPr>
        <p:txBody>
          <a:bodyPr vert="horz" lIns="91440" tIns="45720" rIns="91440" bIns="45720" rtlCol="0" anchor="ctr"/>
          <a:lstStyle>
            <a:lvl1pPr algn="r">
              <a:defRPr sz="675" cap="all" baseline="0">
                <a:solidFill>
                  <a:schemeClr val="tx2"/>
                </a:solidFill>
              </a:defRPr>
            </a:lvl1pPr>
          </a:lstStyle>
          <a:p>
            <a:fld id="{537A5FC8-9000-4EC2-A1DC-7ADC38FF6443}" type="slidenum">
              <a:rPr lang="en-US" altLang="en-US" smtClean="0"/>
              <a:pPr/>
              <a:t>‹#›</a:t>
            </a:fld>
            <a:endParaRPr lang="en-US" altLang="en-US"/>
          </a:p>
        </p:txBody>
      </p:sp>
      <p:pic>
        <p:nvPicPr>
          <p:cNvPr id="11" name="Picture 10">
            <a:extLst>
              <a:ext uri="{FF2B5EF4-FFF2-40B4-BE49-F238E27FC236}">
                <a16:creationId xmlns:a16="http://schemas.microsoft.com/office/drawing/2014/main" id="{096B6795-EBF1-1020-DF30-A3BB92E122F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rot="10800000">
            <a:off x="-1446" y="0"/>
            <a:ext cx="9144000" cy="447675"/>
          </a:xfrm>
          <a:prstGeom prst="rect">
            <a:avLst/>
          </a:prstGeom>
        </p:spPr>
      </p:pic>
    </p:spTree>
    <p:extLst>
      <p:ext uri="{BB962C8B-B14F-4D97-AF65-F5344CB8AC3E}">
        <p14:creationId xmlns:p14="http://schemas.microsoft.com/office/powerpoint/2010/main" val="3510678955"/>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 id="2147483816" r:id="rId20"/>
    <p:sldLayoutId id="2147483817" r:id="rId21"/>
    <p:sldLayoutId id="2147483818" r:id="rId22"/>
    <p:sldLayoutId id="2147483819" r:id="rId23"/>
    <p:sldLayoutId id="2147483820" r:id="rId24"/>
    <p:sldLayoutId id="2147483821" r:id="rId25"/>
    <p:sldLayoutId id="2147483822" r:id="rId26"/>
    <p:sldLayoutId id="2147483823" r:id="rId27"/>
  </p:sldLayoutIdLst>
  <p:txStyles>
    <p:titleStyle>
      <a:lvl1pPr marL="0" algn="l" defTabSz="685800" rtl="0" eaLnBrk="1" latinLnBrk="0" hangingPunct="1">
        <a:lnSpc>
          <a:spcPct val="100000"/>
        </a:lnSpc>
        <a:spcBef>
          <a:spcPct val="0"/>
        </a:spcBef>
        <a:spcAft>
          <a:spcPts val="0"/>
        </a:spcAft>
        <a:buNone/>
        <a:defRPr sz="2100" kern="1200" cap="all" baseline="0">
          <a:solidFill>
            <a:schemeClr val="accent5"/>
          </a:solidFill>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050" kern="1200">
          <a:solidFill>
            <a:schemeClr val="tx2"/>
          </a:solidFill>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900" kern="1200">
          <a:solidFill>
            <a:schemeClr val="tx2"/>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9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acf.gov/cb/data-research/child-maltreatmen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cfs.illinois.gov/content/dam/soi/en/web/dcfs/documents/about-us/reports-and-statistics/documents/illinois-dcfs-annual-report-2025.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cdc.gov/child-abuse-neglect/about/about-child-sexual-abuse.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cjfcj.org/bench-cards/engaging-youth-in-the-courtroom/#section-3" TargetMode="External"/><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hyperlink" Target="https://www.ncjfcj.org/wp-content/uploads/2025/08/AcesInfographic.pdf"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hyperlink" Target="https://'pediatrics.aapublications.org/content/pediatrics/" TargetMode="External"/><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hyperlink" Target="https://www.ojp.gov/pdffiles1/Digitization/172840NCJRS.pdf" TargetMode="External"/><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hyperlink" Target="https://ovc.ojp.gov/child-victims-and-witnesses-support"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oGmFk-ZKnGg&amp;list=PLm96StMNF3kIxutyPKdu1s16R9L6ZKype&amp;index=2" TargetMode="External"/><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hyperlink" Target="https://ovc.ojp.gov/child-victims-and-witnesses-support/guides/practitioner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shorts/JsySG_89qFA?feature=shar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hyperlink" Target="http://www.abanet.org/crimjust/policy/my09101d.pdf" TargetMode="External"/><Relationship Id="rId2" Type="http://schemas.openxmlformats.org/officeDocument/2006/relationships/notesSlide" Target="../notesSlides/notesSlide42.xml"/><Relationship Id="rId1" Type="http://schemas.openxmlformats.org/officeDocument/2006/relationships/slideLayout" Target="../slideLayouts/slideLayout25.xml"/><Relationship Id="rId4" Type="http://schemas.openxmlformats.org/officeDocument/2006/relationships/hyperlink" Target="https://www.americanbar.org/groups/criminal_justice/resources/standards/special-functions-trial-judge/"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ojjdp.ojp.gov/sites/g/files/xyckuh176/files/pubs/248749.pdf"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3D4D-CBFC-F04C-E8E5-E04EE774FC12}"/>
              </a:ext>
            </a:extLst>
          </p:cNvPr>
          <p:cNvSpPr>
            <a:spLocks noGrp="1"/>
          </p:cNvSpPr>
          <p:nvPr>
            <p:ph type="title"/>
          </p:nvPr>
        </p:nvSpPr>
        <p:spPr>
          <a:xfrm>
            <a:off x="457200" y="2819400"/>
            <a:ext cx="8229600" cy="685800"/>
          </a:xfrm>
        </p:spPr>
        <p:txBody>
          <a:bodyPr>
            <a:normAutofit fontScale="90000"/>
          </a:bodyPr>
          <a:lstStyle/>
          <a:p>
            <a:pPr algn="ctr" eaLnBrk="1" fontAlgn="auto" hangingPunct="1">
              <a:spcAft>
                <a:spcPts val="0"/>
              </a:spcAft>
              <a:defRPr/>
            </a:pPr>
            <a:br>
              <a:rPr lang="en-US" dirty="0"/>
            </a:br>
            <a:br>
              <a:rPr lang="en-US" dirty="0"/>
            </a:br>
            <a:br>
              <a:rPr lang="en-US" dirty="0"/>
            </a:br>
            <a:br>
              <a:rPr lang="en-US" dirty="0"/>
            </a:br>
            <a:br>
              <a:rPr lang="en-US" dirty="0"/>
            </a:br>
            <a:r>
              <a:rPr lang="en-US" dirty="0"/>
              <a:t>Illinois DOWNSTATE CONFERENCE</a:t>
            </a:r>
            <a:br>
              <a:rPr lang="en-US" dirty="0"/>
            </a:br>
            <a:r>
              <a:rPr lang="en-US" dirty="0"/>
              <a:t>ON </a:t>
            </a:r>
            <a:br>
              <a:rPr lang="en-US" dirty="0"/>
            </a:br>
            <a:r>
              <a:rPr lang="en-US" dirty="0"/>
              <a:t>CHILD ABUSE</a:t>
            </a:r>
            <a:br>
              <a:rPr lang="en-US" dirty="0"/>
            </a:br>
            <a:br>
              <a:rPr lang="en-US" dirty="0"/>
            </a:br>
            <a:r>
              <a:rPr lang="en-US" sz="3600" dirty="0"/>
              <a:t>Accommodating</a:t>
            </a:r>
            <a:br>
              <a:rPr lang="en-US" sz="3600" dirty="0"/>
            </a:br>
            <a:r>
              <a:rPr lang="en-US" sz="3600" dirty="0"/>
              <a:t>Child victims in Court  </a:t>
            </a:r>
            <a:br>
              <a:rPr lang="en-US" sz="4400" dirty="0"/>
            </a:br>
            <a:endParaRPr lang="en-US" sz="4400" dirty="0"/>
          </a:p>
        </p:txBody>
      </p:sp>
      <p:sp>
        <p:nvSpPr>
          <p:cNvPr id="5123" name="Content Placeholder 2">
            <a:extLst>
              <a:ext uri="{FF2B5EF4-FFF2-40B4-BE49-F238E27FC236}">
                <a16:creationId xmlns:a16="http://schemas.microsoft.com/office/drawing/2014/main" id="{4C332AA5-F878-B168-C4A4-69D5FFCD8F7C}"/>
              </a:ext>
            </a:extLst>
          </p:cNvPr>
          <p:cNvSpPr>
            <a:spLocks noGrp="1"/>
          </p:cNvSpPr>
          <p:nvPr>
            <p:ph idx="1"/>
          </p:nvPr>
        </p:nvSpPr>
        <p:spPr>
          <a:xfrm>
            <a:off x="457200" y="3810000"/>
            <a:ext cx="8229600" cy="2514600"/>
          </a:xfrm>
        </p:spPr>
        <p:txBody>
          <a:bodyPr>
            <a:normAutofit fontScale="92500" lnSpcReduction="10000"/>
          </a:bodyPr>
          <a:lstStyle/>
          <a:p>
            <a:pPr eaLnBrk="1" hangingPunct="1">
              <a:buFont typeface="Wingdings 2" panose="05020102010507070707" pitchFamily="18" charset="2"/>
              <a:buNone/>
            </a:pPr>
            <a:endParaRPr lang="en-US" altLang="en-US" dirty="0"/>
          </a:p>
          <a:p>
            <a:pPr algn="ctr" eaLnBrk="1" hangingPunct="1">
              <a:buFont typeface="Wingdings 2" panose="05020102010507070707" pitchFamily="18" charset="2"/>
              <a:buNone/>
            </a:pPr>
            <a:r>
              <a:rPr lang="en-US" altLang="en-US" sz="2800" b="1" dirty="0"/>
              <a:t>				</a:t>
            </a:r>
            <a:r>
              <a:rPr lang="en-US" altLang="en-US" sz="2000" b="1" dirty="0"/>
              <a:t>Attorney Mary L. Boland</a:t>
            </a:r>
          </a:p>
          <a:p>
            <a:pPr algn="ctr">
              <a:buNone/>
            </a:pPr>
            <a:r>
              <a:rPr lang="en-US" altLang="en-US" sz="2000" b="1" dirty="0"/>
              <a:t>				Public Policy Consultant</a:t>
            </a:r>
          </a:p>
          <a:p>
            <a:pPr algn="ctr">
              <a:buNone/>
            </a:pPr>
            <a:r>
              <a:rPr lang="en-US" altLang="en-US" sz="2000" b="1" dirty="0"/>
              <a:t>				Child Advocacy Centers of Illinois</a:t>
            </a:r>
          </a:p>
          <a:p>
            <a:pPr algn="ctr">
              <a:buNone/>
            </a:pPr>
            <a:r>
              <a:rPr lang="en-US" altLang="en-US" sz="2000" b="1" dirty="0"/>
              <a:t>									September 24</a:t>
            </a:r>
            <a:r>
              <a:rPr lang="en-US" sz="2000" b="1" dirty="0">
                <a:solidFill>
                  <a:schemeClr val="tx2">
                    <a:lumMod val="75000"/>
                  </a:schemeClr>
                </a:solidFill>
              </a:rPr>
              <a:t>, 2026</a:t>
            </a:r>
            <a:endParaRPr lang="en-US" altLang="en-US" sz="2000" b="1" dirty="0"/>
          </a:p>
          <a:p>
            <a:pPr algn="ctr" eaLnBrk="1" hangingPunct="1">
              <a:buFont typeface="Wingdings 2" panose="05020102010507070707" pitchFamily="18" charset="2"/>
              <a:buNone/>
            </a:pPr>
            <a:r>
              <a:rPr lang="en-US" altLang="en-US" sz="2000" b="1" dirty="0"/>
              <a:t>				</a:t>
            </a:r>
          </a:p>
          <a:p>
            <a:pPr eaLnBrk="1" hangingPunct="1">
              <a:buFont typeface="Wingdings 2" panose="05020102010507070707" pitchFamily="18" charset="2"/>
              <a:buNone/>
            </a:pPr>
            <a:endParaRPr lang="en-US" altLang="en-US" dirty="0"/>
          </a:p>
          <a:p>
            <a:pPr algn="ctr" eaLnBrk="1" hangingPunct="1">
              <a:buFont typeface="Wingdings 2" panose="05020102010507070707" pitchFamily="18" charset="2"/>
              <a:buNone/>
            </a:pPr>
            <a:endParaRPr lang="en-US" altLang="en-US" sz="2400" b="1" dirty="0"/>
          </a:p>
          <a:p>
            <a:pPr algn="ctr" eaLnBrk="1" hangingPunct="1">
              <a:buFont typeface="Wingdings 2" panose="05020102010507070707" pitchFamily="18" charset="2"/>
              <a:buNone/>
            </a:pPr>
            <a:endParaRPr lang="en-US" altLang="en-US" sz="2400" b="1" dirty="0"/>
          </a:p>
          <a:p>
            <a:pPr algn="ctr" eaLnBrk="1" hangingPunct="1">
              <a:buFont typeface="Wingdings 2" panose="05020102010507070707" pitchFamily="18" charset="2"/>
              <a:buNone/>
            </a:pPr>
            <a:endParaRPr lang="en-US" altLang="en-US" sz="2400" b="1" dirty="0"/>
          </a:p>
          <a:p>
            <a:pPr algn="ctr" eaLnBrk="1" hangingPunct="1">
              <a:buFont typeface="Wingdings 2" panose="05020102010507070707" pitchFamily="18" charset="2"/>
              <a:buNone/>
            </a:pPr>
            <a:endParaRPr lang="en-US" altLang="en-US" sz="2400" b="1" dirty="0"/>
          </a:p>
        </p:txBody>
      </p:sp>
      <p:pic>
        <p:nvPicPr>
          <p:cNvPr id="5124" name="Picture 3" descr="scales-of-justice">
            <a:extLst>
              <a:ext uri="{FF2B5EF4-FFF2-40B4-BE49-F238E27FC236}">
                <a16:creationId xmlns:a16="http://schemas.microsoft.com/office/drawing/2014/main" id="{38A4CFB8-7CEF-1C08-B8DC-AF150A8CA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038600"/>
            <a:ext cx="16002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4D232F62-F6B1-8233-E96C-DFB06AF2C64D}"/>
              </a:ext>
            </a:extLst>
          </p:cNvPr>
          <p:cNvSpPr>
            <a:spLocks noGrp="1"/>
          </p:cNvSpPr>
          <p:nvPr>
            <p:ph type="title"/>
          </p:nvPr>
        </p:nvSpPr>
        <p:spPr/>
        <p:txBody>
          <a:bodyPr>
            <a:normAutofit fontScale="90000"/>
          </a:bodyPr>
          <a:lstStyle/>
          <a:p>
            <a:pPr marL="274320" indent="-274320" algn="ctr">
              <a:buClr>
                <a:schemeClr val="accent3"/>
              </a:buClr>
              <a:defRPr/>
            </a:pPr>
            <a:br>
              <a:rPr lang="en-US" altLang="en-US" sz="4000" dirty="0"/>
            </a:br>
            <a:br>
              <a:rPr lang="en-US" altLang="en-US" sz="4000" dirty="0"/>
            </a:br>
            <a:br>
              <a:rPr lang="en-US" altLang="en-US" sz="4000" dirty="0"/>
            </a:br>
            <a:r>
              <a:rPr lang="en-US" sz="4000" dirty="0"/>
              <a:t>children exposed to violence</a:t>
            </a:r>
            <a:br>
              <a:rPr lang="en-US" sz="4000" dirty="0"/>
            </a:br>
            <a:r>
              <a:rPr lang="en-US" sz="2000" dirty="0"/>
              <a:t>2024</a:t>
            </a:r>
            <a:endParaRPr lang="en-US" altLang="en-US" sz="4000" dirty="0"/>
          </a:p>
        </p:txBody>
      </p:sp>
      <p:sp>
        <p:nvSpPr>
          <p:cNvPr id="3" name="Content Placeholder 2">
            <a:extLst>
              <a:ext uri="{FF2B5EF4-FFF2-40B4-BE49-F238E27FC236}">
                <a16:creationId xmlns:a16="http://schemas.microsoft.com/office/drawing/2014/main" id="{6400B98C-1AC1-4878-DA3C-59C91F27D9E4}"/>
              </a:ext>
            </a:extLst>
          </p:cNvPr>
          <p:cNvSpPr>
            <a:spLocks noGrp="1"/>
          </p:cNvSpPr>
          <p:nvPr>
            <p:ph idx="1"/>
          </p:nvPr>
        </p:nvSpPr>
        <p:spPr/>
        <p:txBody>
          <a:bodyPr>
            <a:normAutofit fontScale="25000" lnSpcReduction="20000"/>
          </a:bodyPr>
          <a:lstStyle/>
          <a:p>
            <a:pPr marL="274320" indent="-274320" eaLnBrk="1" fontAlgn="auto" hangingPunct="1">
              <a:spcAft>
                <a:spcPts val="0"/>
              </a:spcAft>
              <a:buClr>
                <a:schemeClr val="accent3"/>
              </a:buClr>
              <a:buFont typeface="Wingdings 2"/>
              <a:buChar char=""/>
              <a:defRPr/>
            </a:pPr>
            <a:r>
              <a:rPr lang="en-US" sz="5000" dirty="0"/>
              <a:t>7.3 million children nationwide were the subject of abuse and neglect reports </a:t>
            </a:r>
          </a:p>
          <a:p>
            <a:pPr marL="274320" indent="-274320" eaLnBrk="1" fontAlgn="auto" hangingPunct="1">
              <a:spcAft>
                <a:spcPts val="0"/>
              </a:spcAft>
              <a:buClr>
                <a:schemeClr val="accent3"/>
              </a:buClr>
              <a:buFont typeface="Wingdings 2"/>
              <a:buChar char=""/>
              <a:defRPr/>
            </a:pPr>
            <a:r>
              <a:rPr lang="en-US" sz="5000" dirty="0"/>
              <a:t>47% screened-in reports for abuse/neglect</a:t>
            </a:r>
          </a:p>
          <a:p>
            <a:pPr marL="274320" indent="-274320">
              <a:buClr>
                <a:schemeClr val="accent3"/>
              </a:buClr>
              <a:buFont typeface="Wingdings 2"/>
              <a:buChar char=""/>
              <a:defRPr/>
            </a:pPr>
            <a:r>
              <a:rPr lang="en-US" sz="5000" dirty="0"/>
              <a:t>Between 3.3 - 10 million children are exposed to adult domestic violence each year</a:t>
            </a:r>
          </a:p>
          <a:p>
            <a:pPr marL="274320" indent="-274320" eaLnBrk="1" fontAlgn="auto" hangingPunct="1">
              <a:spcAft>
                <a:spcPts val="0"/>
              </a:spcAft>
              <a:buClr>
                <a:schemeClr val="accent3"/>
              </a:buClr>
              <a:buFont typeface="Wingdings 2"/>
              <a:buChar char=""/>
              <a:defRPr/>
            </a:pPr>
            <a:r>
              <a:rPr lang="en-US" sz="5000" dirty="0"/>
              <a:t>Illinois – DCFS received 238,169 reports; 78,096 reports were investigated; 75% unfounded</a:t>
            </a:r>
          </a:p>
          <a:p>
            <a:pPr marL="641033" lvl="1" indent="-274320" eaLnBrk="1" fontAlgn="auto" hangingPunct="1">
              <a:spcAft>
                <a:spcPts val="0"/>
              </a:spcAft>
              <a:buClr>
                <a:schemeClr val="accent3"/>
              </a:buClr>
              <a:buFont typeface="Wingdings 2"/>
              <a:buChar char=""/>
              <a:defRPr/>
            </a:pPr>
            <a:r>
              <a:rPr lang="en-US" sz="5000" dirty="0"/>
              <a:t>74%  neglected</a:t>
            </a:r>
          </a:p>
          <a:p>
            <a:pPr marL="641033" lvl="1" indent="-274320" eaLnBrk="1" fontAlgn="auto" hangingPunct="1">
              <a:spcAft>
                <a:spcPts val="0"/>
              </a:spcAft>
              <a:buClr>
                <a:schemeClr val="accent3"/>
              </a:buClr>
              <a:buFont typeface="Wingdings 2"/>
              <a:buChar char=""/>
              <a:defRPr/>
            </a:pPr>
            <a:r>
              <a:rPr lang="en-US" sz="5000" dirty="0"/>
              <a:t> 18%  physically abused </a:t>
            </a:r>
          </a:p>
          <a:p>
            <a:pPr marL="641033" lvl="1" indent="-274320" eaLnBrk="1" fontAlgn="auto" hangingPunct="1">
              <a:spcAft>
                <a:spcPts val="0"/>
              </a:spcAft>
              <a:buClr>
                <a:schemeClr val="accent3"/>
              </a:buClr>
              <a:buFont typeface="Wingdings 2"/>
              <a:buChar char=""/>
              <a:defRPr/>
            </a:pPr>
            <a:r>
              <a:rPr lang="en-US" sz="5000" dirty="0"/>
              <a:t>10.5%  sexually abused</a:t>
            </a:r>
          </a:p>
          <a:p>
            <a:pPr marL="298133" indent="-274320">
              <a:buClr>
                <a:schemeClr val="accent3"/>
              </a:buClr>
              <a:buFont typeface="Wingdings 2"/>
              <a:buChar char=""/>
              <a:defRPr/>
            </a:pPr>
            <a:r>
              <a:rPr lang="en-US" sz="5000" dirty="0"/>
              <a:t>Perpetrators</a:t>
            </a:r>
          </a:p>
          <a:p>
            <a:pPr marL="617220" lvl="1" indent="-274320">
              <a:buClr>
                <a:schemeClr val="accent3"/>
              </a:buClr>
              <a:buFont typeface="Wingdings 2"/>
              <a:buChar char=""/>
              <a:defRPr/>
            </a:pPr>
            <a:r>
              <a:rPr lang="en-US" sz="6000" dirty="0"/>
              <a:t>69.4% - 25 and 44 years old </a:t>
            </a:r>
          </a:p>
          <a:p>
            <a:pPr marL="617220" lvl="1" indent="-274320">
              <a:buClr>
                <a:schemeClr val="accent3"/>
              </a:buClr>
              <a:buFont typeface="Wingdings 2"/>
              <a:buChar char=""/>
              <a:defRPr/>
            </a:pPr>
            <a:r>
              <a:rPr lang="en-US" sz="6000" dirty="0"/>
              <a:t>87% parents/caregivers</a:t>
            </a:r>
          </a:p>
          <a:p>
            <a:pPr marL="617220" lvl="1" indent="-274320">
              <a:buClr>
                <a:schemeClr val="accent3"/>
              </a:buClr>
              <a:buFont typeface="Wingdings 2"/>
              <a:buChar char=""/>
              <a:defRPr/>
            </a:pPr>
            <a:r>
              <a:rPr lang="en-US" sz="6000" dirty="0"/>
              <a:t>47% males; 52% females</a:t>
            </a:r>
          </a:p>
          <a:p>
            <a:pPr marL="641033" lvl="1" indent="-274320" eaLnBrk="1" fontAlgn="auto" hangingPunct="1">
              <a:spcAft>
                <a:spcPts val="0"/>
              </a:spcAft>
              <a:buClr>
                <a:schemeClr val="accent3"/>
              </a:buClr>
              <a:buFont typeface="Wingdings 2"/>
              <a:buChar char=""/>
              <a:defRPr/>
            </a:pPr>
            <a:endParaRPr lang="en-US" sz="5000" dirty="0"/>
          </a:p>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None/>
              <a:defRPr/>
            </a:pPr>
            <a:r>
              <a:rPr lang="en-US" sz="3700" dirty="0"/>
              <a:t>U.S. Department of Health and Human Services, Administration for Children and Families, The Children’s Bureau. (2026). Child Maltreatment 2024. Available at</a:t>
            </a:r>
            <a:r>
              <a:rPr lang="en-US" sz="3700" dirty="0">
                <a:hlinkClick r:id="rId3"/>
              </a:rPr>
              <a:t> Child Maltreatment | The Administration for Children and Families</a:t>
            </a:r>
            <a:endParaRPr lang="en-US" sz="3700" dirty="0"/>
          </a:p>
          <a:p>
            <a:pPr marL="274320" indent="-274320" eaLnBrk="1" fontAlgn="auto" hangingPunct="1">
              <a:spcAft>
                <a:spcPts val="0"/>
              </a:spcAft>
              <a:buClr>
                <a:schemeClr val="accent3"/>
              </a:buClr>
              <a:buFont typeface="Wingdings 2"/>
              <a:buNone/>
              <a:defRPr/>
            </a:pPr>
            <a:r>
              <a:rPr lang="en-US" sz="3700" dirty="0"/>
              <a:t>Illinois DCFS Annual Report, 2025. Available at  </a:t>
            </a:r>
            <a:r>
              <a:rPr lang="en-US" sz="3700" dirty="0">
                <a:hlinkClick r:id="rId4"/>
              </a:rPr>
              <a:t>illinois-dcfs-annual-report-2025.pdf</a:t>
            </a:r>
            <a:r>
              <a:rPr lang="en-US" sz="3700" dirty="0"/>
              <a:t> </a:t>
            </a:r>
          </a:p>
          <a:p>
            <a:pPr marL="274320" indent="-274320" eaLnBrk="1" fontAlgn="auto" hangingPunct="1">
              <a:spcAft>
                <a:spcPts val="0"/>
              </a:spcAft>
              <a:buClr>
                <a:schemeClr val="accent3"/>
              </a:buClr>
              <a:buFont typeface="Wingdings 2"/>
              <a:buNone/>
              <a:defRPr/>
            </a:pPr>
            <a:endParaRPr lang="en-US" dirty="0"/>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587BDDBF-BC92-419B-AEB1-AB050C4D5568}"/>
              </a:ext>
            </a:extLst>
          </p:cNvPr>
          <p:cNvSpPr>
            <a:spLocks noGrp="1"/>
          </p:cNvSpPr>
          <p:nvPr>
            <p:ph type="title"/>
          </p:nvPr>
        </p:nvSpPr>
        <p:spPr/>
        <p:txBody>
          <a:bodyPr/>
          <a:lstStyle/>
          <a:p>
            <a:pPr algn="ctr" eaLnBrk="1" hangingPunct="1"/>
            <a:r>
              <a:rPr lang="en-US" altLang="en-US" sz="4000" dirty="0"/>
              <a:t>Beyond Official Statistics:  U.S.</a:t>
            </a:r>
          </a:p>
        </p:txBody>
      </p:sp>
      <p:sp>
        <p:nvSpPr>
          <p:cNvPr id="8195" name="Content Placeholder 2">
            <a:extLst>
              <a:ext uri="{FF2B5EF4-FFF2-40B4-BE49-F238E27FC236}">
                <a16:creationId xmlns:a16="http://schemas.microsoft.com/office/drawing/2014/main" id="{D5D318F1-B3B4-0E8F-7836-629CF1E2FCE0}"/>
              </a:ext>
            </a:extLst>
          </p:cNvPr>
          <p:cNvSpPr>
            <a:spLocks noGrp="1"/>
          </p:cNvSpPr>
          <p:nvPr>
            <p:ph idx="1"/>
          </p:nvPr>
        </p:nvSpPr>
        <p:spPr/>
        <p:txBody>
          <a:bodyPr/>
          <a:lstStyle/>
          <a:p>
            <a:pPr eaLnBrk="1" hangingPunct="1"/>
            <a:r>
              <a:rPr lang="en-US" altLang="en-US" sz="2400" dirty="0"/>
              <a:t>Many victims not reported to DCFS</a:t>
            </a:r>
          </a:p>
          <a:p>
            <a:pPr lvl="1" eaLnBrk="1" hangingPunct="1"/>
            <a:r>
              <a:rPr lang="en-US" sz="2200" dirty="0"/>
              <a:t>10- to 17-year-olds: 66.3% of incidents not reported to parents or any adult</a:t>
            </a:r>
          </a:p>
          <a:p>
            <a:pPr eaLnBrk="1" hangingPunct="1"/>
            <a:r>
              <a:rPr lang="en-US" altLang="en-US" sz="2400" dirty="0"/>
              <a:t>Half of cases in Child Advocacy Centers involve sexual abuse of children (NCA)</a:t>
            </a:r>
          </a:p>
          <a:p>
            <a:r>
              <a:rPr lang="en-US" sz="1800" dirty="0"/>
              <a:t>Estimated to experience </a:t>
            </a:r>
            <a:r>
              <a:rPr lang="en-US" sz="1800" b="1" dirty="0"/>
              <a:t>child sexual abuse:</a:t>
            </a:r>
          </a:p>
          <a:p>
            <a:pPr lvl="1"/>
            <a:r>
              <a:rPr lang="en-US" sz="1800" b="1" dirty="0"/>
              <a:t>1 in 4</a:t>
            </a:r>
            <a:r>
              <a:rPr lang="en-US" sz="1800" dirty="0"/>
              <a:t> girls and</a:t>
            </a:r>
          </a:p>
          <a:p>
            <a:pPr lvl="1"/>
            <a:r>
              <a:rPr lang="en-US" sz="1800" b="1" dirty="0"/>
              <a:t>1 in 13 - 20</a:t>
            </a:r>
            <a:r>
              <a:rPr lang="en-US" sz="1800" dirty="0"/>
              <a:t> boys</a:t>
            </a:r>
          </a:p>
          <a:p>
            <a:pPr lvl="1"/>
            <a:endParaRPr lang="en-US" dirty="0"/>
          </a:p>
          <a:p>
            <a:pPr eaLnBrk="1" hangingPunct="1">
              <a:buNone/>
            </a:pPr>
            <a:r>
              <a:rPr lang="en-US" altLang="en-US" sz="1200" dirty="0"/>
              <a:t>CDC, 2024 (and studies therein). Available at:  </a:t>
            </a:r>
            <a:r>
              <a:rPr lang="en-US" altLang="en-US" sz="1200" dirty="0">
                <a:hlinkClick r:id="rId3"/>
              </a:rPr>
              <a:t>https://www.cdc.gov/child-abuse-neglect/about/about-child-sexual-abuse.html</a:t>
            </a:r>
            <a:endParaRPr lang="en-US" altLang="en-US" sz="1200" dirty="0"/>
          </a:p>
          <a:p>
            <a:pPr eaLnBrk="1" hangingPunct="1">
              <a:buNone/>
            </a:pPr>
            <a:endParaRPr lang="en-US" altLang="en-US" sz="1200" dirty="0"/>
          </a:p>
          <a:p>
            <a:pPr eaLnBrk="1" hangingPunct="1">
              <a:buFont typeface="Wingdings 2" panose="05020102010507070707" pitchFamily="18" charset="2"/>
              <a:buNone/>
            </a:pPr>
            <a:endParaRPr lang="en-US" alt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6D8B5-AA10-73C7-905F-F114A37A4324}"/>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1FDAA1F3-0B4C-D785-C869-A5E7CDBB32E7}"/>
              </a:ext>
            </a:extLst>
          </p:cNvPr>
          <p:cNvSpPr>
            <a:spLocks noGrp="1"/>
          </p:cNvSpPr>
          <p:nvPr>
            <p:ph type="title" idx="4294967295"/>
          </p:nvPr>
        </p:nvSpPr>
        <p:spPr>
          <a:xfrm>
            <a:off x="0" y="704850"/>
            <a:ext cx="8229600" cy="1352550"/>
          </a:xfrm>
          <a:noFill/>
        </p:spPr>
        <p:txBody>
          <a:bodyPr>
            <a:normAutofit fontScale="90000"/>
          </a:bodyPr>
          <a:lstStyle/>
          <a:p>
            <a:pPr algn="ctr" eaLnBrk="1" hangingPunct="1"/>
            <a:br>
              <a:rPr lang="en-US" altLang="en-US" sz="4000" dirty="0"/>
            </a:br>
            <a:br>
              <a:rPr lang="en-US" altLang="en-US" sz="4000" dirty="0"/>
            </a:br>
            <a:r>
              <a:rPr lang="en-US" altLang="en-US" sz="4000" dirty="0"/>
              <a:t>TRAUMA-INFORMED TRAINING</a:t>
            </a:r>
            <a:br>
              <a:rPr lang="en-US" altLang="en-US" sz="4000" dirty="0"/>
            </a:br>
            <a:r>
              <a:rPr lang="en-US" altLang="en-US" sz="4000" dirty="0"/>
              <a:t>Setting the Stage for Court</a:t>
            </a:r>
          </a:p>
        </p:txBody>
      </p:sp>
      <p:sp>
        <p:nvSpPr>
          <p:cNvPr id="12291" name="Content Placeholder 2">
            <a:extLst>
              <a:ext uri="{FF2B5EF4-FFF2-40B4-BE49-F238E27FC236}">
                <a16:creationId xmlns:a16="http://schemas.microsoft.com/office/drawing/2014/main" id="{F4F4D9E6-F2E1-51DB-8573-CD31E78281E6}"/>
              </a:ext>
            </a:extLst>
          </p:cNvPr>
          <p:cNvSpPr>
            <a:spLocks noGrp="1"/>
          </p:cNvSpPr>
          <p:nvPr>
            <p:ph idx="4294967295"/>
          </p:nvPr>
        </p:nvSpPr>
        <p:spPr>
          <a:xfrm>
            <a:off x="0" y="1935163"/>
            <a:ext cx="8229600" cy="4389437"/>
          </a:xfrm>
        </p:spPr>
        <p:txBody>
          <a:bodyPr>
            <a:normAutofit lnSpcReduction="10000"/>
          </a:bodyPr>
          <a:lstStyle/>
          <a:p>
            <a:pPr eaLnBrk="1" hangingPunct="1"/>
            <a:endParaRPr lang="en-US" sz="2400" dirty="0"/>
          </a:p>
          <a:p>
            <a:pPr eaLnBrk="1" hangingPunct="1"/>
            <a:r>
              <a:rPr lang="en-US" sz="2400" dirty="0"/>
              <a:t>Most law enforcement, prosecutors and judges have historically limited training in child development</a:t>
            </a:r>
          </a:p>
          <a:p>
            <a:pPr eaLnBrk="1" hangingPunct="1"/>
            <a:r>
              <a:rPr lang="en-US" altLang="en-US" sz="2400" dirty="0"/>
              <a:t>Trauma-informed Training Began in 2017 in Illinois</a:t>
            </a:r>
          </a:p>
          <a:p>
            <a:pPr lvl="1" eaLnBrk="1" hangingPunct="1"/>
            <a:r>
              <a:rPr lang="en-US" altLang="en-US" sz="2200" dirty="0"/>
              <a:t>Law enforcement		Medical (SANE)</a:t>
            </a:r>
          </a:p>
          <a:p>
            <a:pPr lvl="1" eaLnBrk="1" hangingPunct="1"/>
            <a:r>
              <a:rPr lang="en-US" altLang="en-US" sz="2200" dirty="0"/>
              <a:t>Prosecution			Judges</a:t>
            </a:r>
          </a:p>
          <a:p>
            <a:pPr lvl="1" eaLnBrk="1" hangingPunct="1"/>
            <a:endParaRPr lang="en-US" altLang="en-US" sz="2200" dirty="0"/>
          </a:p>
          <a:p>
            <a:r>
              <a:rPr lang="en-US" sz="2000" dirty="0">
                <a:hlinkClick r:id="rId3"/>
              </a:rPr>
              <a:t>Engaging Youth in the Courtroom – NCJFCJ</a:t>
            </a:r>
            <a:r>
              <a:rPr lang="en-US" sz="2000" dirty="0"/>
              <a:t> (resources for judges in juvenile/family court)</a:t>
            </a:r>
          </a:p>
          <a:p>
            <a:r>
              <a:rPr lang="en-US" sz="2000" dirty="0" err="1">
                <a:hlinkClick r:id="rId4"/>
              </a:rPr>
              <a:t>AcesInfographic</a:t>
            </a:r>
            <a:r>
              <a:rPr lang="en-US" sz="2000" dirty="0"/>
              <a:t> (trauma-informed bench card for judges)</a:t>
            </a:r>
            <a:endParaRPr lang="en-US" altLang="en-US" sz="2000" dirty="0"/>
          </a:p>
          <a:p>
            <a:pPr eaLnBrk="1" hangingPunct="1"/>
            <a:endParaRPr lang="en-US" altLang="en-US" sz="2400" dirty="0"/>
          </a:p>
        </p:txBody>
      </p:sp>
    </p:spTree>
    <p:extLst>
      <p:ext uri="{BB962C8B-B14F-4D97-AF65-F5344CB8AC3E}">
        <p14:creationId xmlns:p14="http://schemas.microsoft.com/office/powerpoint/2010/main" val="1085076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B7022-F0A8-29CD-F4EB-29A68AAC2F8E}"/>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3ADBAD4A-C65B-9015-1055-6B2D785150DB}"/>
              </a:ext>
            </a:extLst>
          </p:cNvPr>
          <p:cNvSpPr>
            <a:spLocks noGrp="1"/>
          </p:cNvSpPr>
          <p:nvPr>
            <p:ph type="title" idx="4294967295"/>
          </p:nvPr>
        </p:nvSpPr>
        <p:spPr>
          <a:xfrm>
            <a:off x="0" y="704850"/>
            <a:ext cx="8229600" cy="1143000"/>
          </a:xfrm>
          <a:noFill/>
        </p:spPr>
        <p:txBody>
          <a:bodyPr>
            <a:normAutofit fontScale="90000"/>
          </a:bodyPr>
          <a:lstStyle/>
          <a:p>
            <a:pPr algn="ctr" eaLnBrk="1" hangingPunct="1"/>
            <a:r>
              <a:rPr lang="en-US" altLang="en-US" sz="4000" dirty="0"/>
              <a:t>Investigation:  </a:t>
            </a:r>
            <a:br>
              <a:rPr lang="en-US" altLang="en-US" sz="4000" dirty="0"/>
            </a:br>
            <a:r>
              <a:rPr lang="en-US" altLang="en-US" sz="2700" dirty="0"/>
              <a:t>No deception - minors</a:t>
            </a:r>
          </a:p>
        </p:txBody>
      </p:sp>
      <p:sp>
        <p:nvSpPr>
          <p:cNvPr id="12291" name="Content Placeholder 2">
            <a:extLst>
              <a:ext uri="{FF2B5EF4-FFF2-40B4-BE49-F238E27FC236}">
                <a16:creationId xmlns:a16="http://schemas.microsoft.com/office/drawing/2014/main" id="{4A9CB43F-6DF7-4A1D-7FD9-2611AF832B09}"/>
              </a:ext>
            </a:extLst>
          </p:cNvPr>
          <p:cNvSpPr>
            <a:spLocks noGrp="1"/>
          </p:cNvSpPr>
          <p:nvPr>
            <p:ph idx="4294967295"/>
          </p:nvPr>
        </p:nvSpPr>
        <p:spPr>
          <a:xfrm>
            <a:off x="0" y="1935163"/>
            <a:ext cx="8229600" cy="4389437"/>
          </a:xfrm>
        </p:spPr>
        <p:txBody>
          <a:bodyPr>
            <a:normAutofit fontScale="25000" lnSpcReduction="20000"/>
          </a:bodyPr>
          <a:lstStyle/>
          <a:p>
            <a:pPr lvl="1"/>
            <a:r>
              <a:rPr lang="en-US" sz="7200" b="1" dirty="0">
                <a:latin typeface="Times New Roman" panose="02020603050405020304" pitchFamily="18" charset="0"/>
                <a:cs typeface="Times New Roman" panose="02020603050405020304" pitchFamily="18" charset="0"/>
              </a:rPr>
              <a:t>2022 - </a:t>
            </a:r>
            <a:r>
              <a:rPr lang="en-US" sz="7200" dirty="0">
                <a:latin typeface="Times New Roman" panose="02020603050405020304" pitchFamily="18" charset="0"/>
                <a:cs typeface="Times New Roman" panose="02020603050405020304" pitchFamily="18" charset="0"/>
              </a:rPr>
              <a:t>Illinois was the first state to ban police from using deception in custodial settings with juveniles under 18 during criminal interrogations. P.A. 102-0101, eff. 1-1-2022, adding 705 ILCS 405/5-401.6 to the Juvenile Court Act.</a:t>
            </a:r>
          </a:p>
          <a:p>
            <a:pPr lvl="1"/>
            <a:endParaRPr lang="en-US" sz="7200" dirty="0">
              <a:latin typeface="Times New Roman" panose="02020603050405020304" pitchFamily="18" charset="0"/>
              <a:cs typeface="Times New Roman" panose="02020603050405020304" pitchFamily="18" charset="0"/>
            </a:endParaRPr>
          </a:p>
          <a:p>
            <a:pPr lvl="1"/>
            <a:r>
              <a:rPr lang="en-US" sz="7200" b="1" dirty="0">
                <a:latin typeface="Times New Roman" panose="02020603050405020304" pitchFamily="18" charset="0"/>
                <a:cs typeface="Times New Roman" panose="02020603050405020304" pitchFamily="18" charset="0"/>
              </a:rPr>
              <a:t>2024 - </a:t>
            </a:r>
            <a:r>
              <a:rPr lang="en-US" sz="7200" dirty="0">
                <a:latin typeface="Times New Roman" panose="02020603050405020304" pitchFamily="18" charset="0"/>
                <a:cs typeface="Times New Roman" panose="02020603050405020304" pitchFamily="18" charset="0"/>
              </a:rPr>
              <a:t>Illinois added persons who have severe/ profound intellectual disability (IQ less than 40 or IQ up to 55 who has significant mental illness to the extent that the person’s ability to exercise rational judgment is impaired).  P.A. 103-0341, effective January 1, 2024).</a:t>
            </a:r>
          </a:p>
          <a:p>
            <a:pPr lvl="1"/>
            <a:endParaRPr lang="en-US" sz="7200" dirty="0">
              <a:latin typeface="Times New Roman" panose="02020603050405020304" pitchFamily="18" charset="0"/>
              <a:cs typeface="Times New Roman" panose="02020603050405020304" pitchFamily="18" charset="0"/>
            </a:endParaRPr>
          </a:p>
          <a:p>
            <a:pPr lvl="1"/>
            <a:r>
              <a:rPr lang="en-US" sz="7200" b="1" dirty="0">
                <a:latin typeface="Times New Roman" panose="02020603050405020304" pitchFamily="18" charset="0"/>
                <a:cs typeface="Times New Roman" panose="02020603050405020304" pitchFamily="18" charset="0"/>
              </a:rPr>
              <a:t>2026 - </a:t>
            </a:r>
            <a:r>
              <a:rPr lang="en-US" sz="7200" dirty="0">
                <a:latin typeface="Times New Roman" panose="02020603050405020304" pitchFamily="18" charset="0"/>
                <a:cs typeface="Times New Roman" panose="02020603050405020304" pitchFamily="18" charset="0"/>
              </a:rPr>
              <a:t>Amends the Rights of Crime Victims and Witnesses Act.   Provides that crime victims have the right to be treated with fairness and respect during the investigatory process, including the right to be free from deception, which is the knowing communication of false facts about evidence.</a:t>
            </a:r>
            <a:r>
              <a:rPr lang="en-US" sz="7200" b="1" dirty="0">
                <a:latin typeface="Times New Roman" panose="02020603050405020304" pitchFamily="18" charset="0"/>
                <a:cs typeface="Times New Roman" panose="02020603050405020304" pitchFamily="18" charset="0"/>
              </a:rPr>
              <a:t> </a:t>
            </a:r>
            <a:r>
              <a:rPr lang="en-US" sz="7200" dirty="0">
                <a:latin typeface="Times New Roman" panose="02020603050405020304" pitchFamily="18" charset="0"/>
                <a:cs typeface="Times New Roman" panose="02020603050405020304" pitchFamily="18" charset="0"/>
              </a:rPr>
              <a:t>P.A. 104-0326, effective January 1, 2026).</a:t>
            </a:r>
            <a:endParaRPr lang="en-US" altLang="en-US" sz="2400" dirty="0"/>
          </a:p>
        </p:txBody>
      </p:sp>
    </p:spTree>
    <p:extLst>
      <p:ext uri="{BB962C8B-B14F-4D97-AF65-F5344CB8AC3E}">
        <p14:creationId xmlns:p14="http://schemas.microsoft.com/office/powerpoint/2010/main" val="3686534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CFC33-FA6F-8D0D-7C3D-A03AF96C8EB0}"/>
            </a:ext>
          </a:extLst>
        </p:cNvPr>
        <p:cNvGrpSpPr/>
        <p:nvPr/>
      </p:nvGrpSpPr>
      <p:grpSpPr>
        <a:xfrm>
          <a:off x="0" y="0"/>
          <a:ext cx="0" cy="0"/>
          <a:chOff x="0" y="0"/>
          <a:chExt cx="0" cy="0"/>
        </a:xfrm>
      </p:grpSpPr>
      <p:sp>
        <p:nvSpPr>
          <p:cNvPr id="12290" name="Title 1">
            <a:extLst>
              <a:ext uri="{FF2B5EF4-FFF2-40B4-BE49-F238E27FC236}">
                <a16:creationId xmlns:a16="http://schemas.microsoft.com/office/drawing/2014/main" id="{FFF1FA8C-5F07-B87E-4AA1-67E9FCE4B39C}"/>
              </a:ext>
            </a:extLst>
          </p:cNvPr>
          <p:cNvSpPr>
            <a:spLocks noGrp="1"/>
          </p:cNvSpPr>
          <p:nvPr>
            <p:ph type="title" idx="4294967295"/>
          </p:nvPr>
        </p:nvSpPr>
        <p:spPr>
          <a:xfrm>
            <a:off x="0" y="704850"/>
            <a:ext cx="8229600" cy="1143000"/>
          </a:xfrm>
          <a:noFill/>
        </p:spPr>
        <p:txBody>
          <a:bodyPr>
            <a:normAutofit/>
          </a:bodyPr>
          <a:lstStyle/>
          <a:p>
            <a:pPr algn="ctr" eaLnBrk="1" hangingPunct="1"/>
            <a:r>
              <a:rPr lang="en-US" altLang="en-US" sz="4000" dirty="0"/>
              <a:t>CHILD ADVOCACY CENTERS</a:t>
            </a:r>
          </a:p>
        </p:txBody>
      </p:sp>
      <p:sp>
        <p:nvSpPr>
          <p:cNvPr id="12291" name="Content Placeholder 2">
            <a:extLst>
              <a:ext uri="{FF2B5EF4-FFF2-40B4-BE49-F238E27FC236}">
                <a16:creationId xmlns:a16="http://schemas.microsoft.com/office/drawing/2014/main" id="{8E347731-BF4C-343C-AE98-48A92E70B9EE}"/>
              </a:ext>
            </a:extLst>
          </p:cNvPr>
          <p:cNvSpPr>
            <a:spLocks noGrp="1"/>
          </p:cNvSpPr>
          <p:nvPr>
            <p:ph idx="4294967295"/>
          </p:nvPr>
        </p:nvSpPr>
        <p:spPr>
          <a:xfrm>
            <a:off x="0" y="1935163"/>
            <a:ext cx="8229600" cy="4389437"/>
          </a:xfrm>
        </p:spPr>
        <p:txBody>
          <a:bodyPr>
            <a:normAutofit fontScale="40000" lnSpcReduction="20000"/>
          </a:bodyPr>
          <a:lstStyle/>
          <a:p>
            <a:pPr marL="0" indent="0">
              <a:buNone/>
            </a:pPr>
            <a:r>
              <a:rPr lang="en-US" altLang="en-US" sz="5100" dirty="0"/>
              <a:t>CAC’s:  quicker charging decision times and speedier dispositions</a:t>
            </a:r>
          </a:p>
          <a:p>
            <a:pPr marL="0" indent="0">
              <a:buNone/>
            </a:pPr>
            <a:endParaRPr lang="en-US" altLang="en-US" sz="5100" dirty="0"/>
          </a:p>
          <a:p>
            <a:pPr lvl="1"/>
            <a:r>
              <a:rPr lang="en-US" sz="3600" dirty="0"/>
              <a:t>2022 - every sexually abused/assaulted child reported to DCFS or police whose case is accepted by either agency for investigation has the right to have that child’s forensic interview conducted by a forensic interviewer from a child advocacy center. P.A. 102-477, effective January 1, 2022.</a:t>
            </a:r>
          </a:p>
          <a:p>
            <a:pPr lvl="1"/>
            <a:endParaRPr lang="en-US" sz="3600" dirty="0"/>
          </a:p>
          <a:p>
            <a:pPr lvl="1"/>
            <a:r>
              <a:rPr lang="en-US" sz="3600" dirty="0"/>
              <a:t>2027 – P.A. 104-832 Amends the right to a forensic interview to provide for notice.  </a:t>
            </a:r>
          </a:p>
          <a:p>
            <a:pPr lvl="2"/>
            <a:r>
              <a:rPr lang="en-US" sz="3600" dirty="0"/>
              <a:t>Amends the Bill of Rights for Children, provides that the agency with statutory investigative authority shall notify a child and any parent or guardian of the right to request a forensic interview through the Children's Advocacy Center, subject to acceptance of the referral by the CAC, and that such right may be asserted by the child or the child's parent or guardian with the child's assent. </a:t>
            </a:r>
          </a:p>
          <a:p>
            <a:pPr lvl="2"/>
            <a:r>
              <a:rPr lang="en-US" sz="3600" dirty="0"/>
              <a:t>Where there is no DCFS involvement, law enforcement may notify parents/guardians with victim’s consent.</a:t>
            </a:r>
          </a:p>
          <a:p>
            <a:pPr eaLnBrk="1" hangingPunct="1"/>
            <a:endParaRPr lang="en-US" altLang="en-US" sz="2400" dirty="0"/>
          </a:p>
        </p:txBody>
      </p:sp>
    </p:spTree>
    <p:extLst>
      <p:ext uri="{BB962C8B-B14F-4D97-AF65-F5344CB8AC3E}">
        <p14:creationId xmlns:p14="http://schemas.microsoft.com/office/powerpoint/2010/main" val="2443866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3E8D7-E89A-18F8-67AE-0717439CE71B}"/>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CE2A3303-8D1A-AB2B-61A7-E10BD1037645}"/>
              </a:ext>
            </a:extLst>
          </p:cNvPr>
          <p:cNvSpPr>
            <a:spLocks noGrp="1"/>
          </p:cNvSpPr>
          <p:nvPr>
            <p:ph type="title" idx="4294967295"/>
          </p:nvPr>
        </p:nvSpPr>
        <p:spPr>
          <a:xfrm>
            <a:off x="0" y="704850"/>
            <a:ext cx="8229600" cy="1143000"/>
          </a:xfrm>
          <a:noFill/>
        </p:spPr>
        <p:txBody>
          <a:bodyPr/>
          <a:lstStyle/>
          <a:p>
            <a:pPr algn="ctr" eaLnBrk="1" hangingPunct="1"/>
            <a:r>
              <a:rPr lang="en-US" altLang="en-US" sz="4000" dirty="0"/>
              <a:t>The Child in Court</a:t>
            </a:r>
          </a:p>
        </p:txBody>
      </p:sp>
      <p:sp>
        <p:nvSpPr>
          <p:cNvPr id="11267" name="Content Placeholder 2">
            <a:extLst>
              <a:ext uri="{FF2B5EF4-FFF2-40B4-BE49-F238E27FC236}">
                <a16:creationId xmlns:a16="http://schemas.microsoft.com/office/drawing/2014/main" id="{BB0C3F9B-5FB1-9C12-9F3A-67717E9EF008}"/>
              </a:ext>
            </a:extLst>
          </p:cNvPr>
          <p:cNvSpPr>
            <a:spLocks noGrp="1"/>
          </p:cNvSpPr>
          <p:nvPr>
            <p:ph idx="4294967295"/>
          </p:nvPr>
        </p:nvSpPr>
        <p:spPr>
          <a:xfrm>
            <a:off x="0" y="1935163"/>
            <a:ext cx="8229600" cy="4389437"/>
          </a:xfrm>
        </p:spPr>
        <p:txBody>
          <a:bodyPr>
            <a:normAutofit fontScale="85000" lnSpcReduction="20000"/>
          </a:bodyPr>
          <a:lstStyle/>
          <a:p>
            <a:pPr eaLnBrk="1" hangingPunct="1">
              <a:buFont typeface="Wingdings 2" panose="05020102010507070707" pitchFamily="18" charset="2"/>
              <a:buNone/>
            </a:pPr>
            <a:endParaRPr lang="en-US" altLang="en-US" sz="2400" b="1" dirty="0"/>
          </a:p>
          <a:p>
            <a:pPr lvl="1"/>
            <a:r>
              <a:rPr lang="en-US" altLang="en-US" sz="2400" dirty="0"/>
              <a:t>1895 - children are court witnesses</a:t>
            </a:r>
          </a:p>
          <a:p>
            <a:pPr lvl="2"/>
            <a:r>
              <a:rPr lang="en-US" altLang="en-US" sz="2400" dirty="0"/>
              <a:t>No minimum age of child</a:t>
            </a:r>
          </a:p>
          <a:p>
            <a:pPr lvl="2"/>
            <a:r>
              <a:rPr lang="en-US" altLang="en-US" sz="2400" dirty="0"/>
              <a:t>As young as 3</a:t>
            </a:r>
          </a:p>
          <a:p>
            <a:pPr lvl="1"/>
            <a:r>
              <a:rPr lang="en-US" altLang="en-US" sz="2400" dirty="0"/>
              <a:t>2017 – 150,000 child witnesses in court every year</a:t>
            </a:r>
          </a:p>
          <a:p>
            <a:pPr lvl="1"/>
            <a:r>
              <a:rPr lang="en-US" altLang="en-US" sz="2400" dirty="0"/>
              <a:t>Numbers are increasing.  Why?</a:t>
            </a:r>
          </a:p>
          <a:p>
            <a:pPr lvl="2"/>
            <a:r>
              <a:rPr lang="en-US" altLang="en-US" sz="2200" dirty="0"/>
              <a:t>Better identification and investigation</a:t>
            </a:r>
          </a:p>
          <a:p>
            <a:pPr lvl="2"/>
            <a:r>
              <a:rPr lang="en-US" altLang="en-US" sz="2200" dirty="0"/>
              <a:t>Willingness to listen</a:t>
            </a:r>
          </a:p>
          <a:p>
            <a:pPr lvl="2"/>
            <a:r>
              <a:rPr lang="en-US" altLang="en-US" sz="2200" dirty="0"/>
              <a:t>Legislative amendments that extend charging options and change the way a child’s evidence is heard in court </a:t>
            </a:r>
          </a:p>
          <a:p>
            <a:pPr lvl="1" eaLnBrk="1" hangingPunct="1"/>
            <a:endParaRPr lang="en-US" altLang="en-US" sz="2400" dirty="0"/>
          </a:p>
          <a:p>
            <a:pPr eaLnBrk="1" hangingPunct="1"/>
            <a:r>
              <a:rPr lang="en-US" altLang="en-US" sz="1200" dirty="0"/>
              <a:t>Pantell RH and AAP COMMITTEE ON PSYCHOSOCIAL ASPECTS OF CHILD AND FAMILY HEALTH. The Child Witness in the Courtroom. Pediatrics. 2017;139(3):e20164008</a:t>
            </a:r>
          </a:p>
        </p:txBody>
      </p:sp>
    </p:spTree>
    <p:extLst>
      <p:ext uri="{BB962C8B-B14F-4D97-AF65-F5344CB8AC3E}">
        <p14:creationId xmlns:p14="http://schemas.microsoft.com/office/powerpoint/2010/main" val="2246034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660C1-EEBC-0C72-36F7-6584C91420C2}"/>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F58E7AD4-9870-105E-9312-DAC71B0387CD}"/>
              </a:ext>
            </a:extLst>
          </p:cNvPr>
          <p:cNvSpPr>
            <a:spLocks noGrp="1"/>
          </p:cNvSpPr>
          <p:nvPr>
            <p:ph type="title" idx="4294967295"/>
          </p:nvPr>
        </p:nvSpPr>
        <p:spPr>
          <a:xfrm>
            <a:off x="0" y="704850"/>
            <a:ext cx="8229600" cy="1143000"/>
          </a:xfrm>
          <a:noFill/>
        </p:spPr>
        <p:txBody>
          <a:bodyPr>
            <a:normAutofit fontScale="90000"/>
          </a:bodyPr>
          <a:lstStyle/>
          <a:p>
            <a:pPr algn="ctr" eaLnBrk="1" hangingPunct="1"/>
            <a:r>
              <a:rPr lang="en-US" altLang="en-US" sz="4000" dirty="0"/>
              <a:t>Anxiety Impacts a Child’s Ability to Participate in Court</a:t>
            </a:r>
          </a:p>
        </p:txBody>
      </p:sp>
      <p:sp>
        <p:nvSpPr>
          <p:cNvPr id="11267" name="Content Placeholder 2">
            <a:extLst>
              <a:ext uri="{FF2B5EF4-FFF2-40B4-BE49-F238E27FC236}">
                <a16:creationId xmlns:a16="http://schemas.microsoft.com/office/drawing/2014/main" id="{47FC42A6-7955-2F85-B1FB-9F067B99E182}"/>
              </a:ext>
            </a:extLst>
          </p:cNvPr>
          <p:cNvSpPr>
            <a:spLocks noGrp="1"/>
          </p:cNvSpPr>
          <p:nvPr>
            <p:ph idx="4294967295"/>
          </p:nvPr>
        </p:nvSpPr>
        <p:spPr>
          <a:xfrm>
            <a:off x="0" y="1935163"/>
            <a:ext cx="8229600" cy="4389437"/>
          </a:xfrm>
        </p:spPr>
        <p:txBody>
          <a:bodyPr>
            <a:normAutofit lnSpcReduction="10000"/>
          </a:bodyPr>
          <a:lstStyle/>
          <a:p>
            <a:pPr eaLnBrk="1" hangingPunct="1"/>
            <a:r>
              <a:rPr lang="en-US" sz="2400" dirty="0"/>
              <a:t>“The more frightened a child is, the less he or she is able to answer questions.” </a:t>
            </a:r>
          </a:p>
          <a:p>
            <a:pPr eaLnBrk="1" hangingPunct="1"/>
            <a:r>
              <a:rPr lang="en-US" sz="2400" dirty="0"/>
              <a:t>Main fear - facing defendant</a:t>
            </a:r>
          </a:p>
          <a:p>
            <a:pPr eaLnBrk="1" hangingPunct="1"/>
            <a:r>
              <a:rPr lang="en-US" sz="2400" dirty="0"/>
              <a:t>Others</a:t>
            </a:r>
          </a:p>
          <a:p>
            <a:pPr lvl="1" eaLnBrk="1" hangingPunct="1"/>
            <a:r>
              <a:rPr lang="en-US" sz="1900" dirty="0"/>
              <a:t>being hurt by the defendant</a:t>
            </a:r>
          </a:p>
          <a:p>
            <a:pPr lvl="1" eaLnBrk="1" hangingPunct="1"/>
            <a:r>
              <a:rPr lang="en-US" sz="1900" dirty="0"/>
              <a:t>embarrassment</a:t>
            </a:r>
          </a:p>
          <a:p>
            <a:pPr lvl="1" eaLnBrk="1" hangingPunct="1"/>
            <a:r>
              <a:rPr lang="en-US" sz="1900" dirty="0"/>
              <a:t>not being able to answer questions and</a:t>
            </a:r>
          </a:p>
          <a:p>
            <a:pPr lvl="1" eaLnBrk="1" hangingPunct="1"/>
            <a:r>
              <a:rPr lang="en-US" sz="1900" dirty="0"/>
              <a:t>going to jail </a:t>
            </a:r>
          </a:p>
          <a:p>
            <a:pPr eaLnBrk="1" hangingPunct="1"/>
            <a:r>
              <a:rPr lang="en-US" sz="1200" i="1" dirty="0"/>
              <a:t>See</a:t>
            </a:r>
            <a:r>
              <a:rPr lang="en-US" sz="1200" dirty="0"/>
              <a:t> Robert H. Pantell, “The Child Witness in the Courtroom,” American Academy of Pediatrics Policy Statement, </a:t>
            </a:r>
            <a:r>
              <a:rPr lang="en-US" sz="1200" i="1" dirty="0"/>
              <a:t>Pediatrics</a:t>
            </a:r>
            <a:r>
              <a:rPr lang="en-US" sz="1200" dirty="0"/>
              <a:t> vol. 139, no.3 (March 2017) avail at:  </a:t>
            </a:r>
            <a:r>
              <a:rPr lang="en-US" sz="1200" u="sng" dirty="0">
                <a:hlinkClick r:id="rId3"/>
              </a:rPr>
              <a:t>https://’pediatrics.aapublications.org/content/pediatrics/</a:t>
            </a:r>
            <a:r>
              <a:rPr lang="en-US" sz="1200" dirty="0"/>
              <a:t>early/2017/02/16/peds.2016-008.full.pdf.  </a:t>
            </a:r>
          </a:p>
          <a:p>
            <a:pPr eaLnBrk="1" hangingPunct="1"/>
            <a:endParaRPr lang="en-US" sz="1200" dirty="0"/>
          </a:p>
        </p:txBody>
      </p:sp>
    </p:spTree>
    <p:extLst>
      <p:ext uri="{BB962C8B-B14F-4D97-AF65-F5344CB8AC3E}">
        <p14:creationId xmlns:p14="http://schemas.microsoft.com/office/powerpoint/2010/main" val="3392654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B4827BA3-F33D-5DB6-F75D-47DD9E28700C}"/>
              </a:ext>
            </a:extLst>
          </p:cNvPr>
          <p:cNvSpPr>
            <a:spLocks noGrp="1"/>
          </p:cNvSpPr>
          <p:nvPr>
            <p:ph type="title" idx="4294967295"/>
          </p:nvPr>
        </p:nvSpPr>
        <p:spPr>
          <a:xfrm>
            <a:off x="0" y="704850"/>
            <a:ext cx="8229600" cy="1143000"/>
          </a:xfrm>
          <a:noFill/>
        </p:spPr>
        <p:txBody>
          <a:bodyPr>
            <a:normAutofit fontScale="90000"/>
          </a:bodyPr>
          <a:lstStyle/>
          <a:p>
            <a:pPr algn="ctr" eaLnBrk="1" hangingPunct="1"/>
            <a:r>
              <a:rPr lang="en-US" altLang="en-US" sz="4000" dirty="0"/>
              <a:t>Additional Stressors for Children Who Will Testify</a:t>
            </a:r>
          </a:p>
        </p:txBody>
      </p:sp>
      <p:sp>
        <p:nvSpPr>
          <p:cNvPr id="12291" name="Content Placeholder 2">
            <a:extLst>
              <a:ext uri="{FF2B5EF4-FFF2-40B4-BE49-F238E27FC236}">
                <a16:creationId xmlns:a16="http://schemas.microsoft.com/office/drawing/2014/main" id="{03B2B39A-82B9-A6FF-4DE9-6FEECB9F1D8E}"/>
              </a:ext>
            </a:extLst>
          </p:cNvPr>
          <p:cNvSpPr>
            <a:spLocks noGrp="1"/>
          </p:cNvSpPr>
          <p:nvPr>
            <p:ph idx="4294967295"/>
          </p:nvPr>
        </p:nvSpPr>
        <p:spPr>
          <a:xfrm>
            <a:off x="0" y="1935163"/>
            <a:ext cx="8229600" cy="4389437"/>
          </a:xfrm>
        </p:spPr>
        <p:txBody>
          <a:bodyPr>
            <a:normAutofit fontScale="92500" lnSpcReduction="20000"/>
          </a:bodyPr>
          <a:lstStyle/>
          <a:p>
            <a:pPr eaLnBrk="1" hangingPunct="1">
              <a:buFont typeface="Wingdings 2" panose="05020102010507070707" pitchFamily="18" charset="2"/>
              <a:buNone/>
            </a:pPr>
            <a:endParaRPr lang="en-US" altLang="en-US" sz="2400" b="1" dirty="0"/>
          </a:p>
          <a:p>
            <a:r>
              <a:rPr lang="en-US" sz="2400" dirty="0"/>
              <a:t>Multiple interviews</a:t>
            </a:r>
          </a:p>
          <a:p>
            <a:r>
              <a:rPr lang="en-US" sz="2400" dirty="0"/>
              <a:t>Lack of understanding of court procedures</a:t>
            </a:r>
          </a:p>
          <a:p>
            <a:r>
              <a:rPr lang="en-US" sz="2400" dirty="0"/>
              <a:t>Delays and continuances</a:t>
            </a:r>
          </a:p>
          <a:p>
            <a:r>
              <a:rPr lang="en-US" sz="2400" dirty="0"/>
              <a:t>Inadequate preparation for testimony</a:t>
            </a:r>
          </a:p>
          <a:p>
            <a:r>
              <a:rPr lang="en-US" sz="2400" dirty="0"/>
              <a:t>Fear of public exposure</a:t>
            </a:r>
          </a:p>
          <a:p>
            <a:r>
              <a:rPr lang="en-US" sz="2400" dirty="0"/>
              <a:t>Cross-examination</a:t>
            </a:r>
          </a:p>
          <a:p>
            <a:endParaRPr lang="en-US" dirty="0"/>
          </a:p>
          <a:p>
            <a:pPr marL="0" indent="0" eaLnBrk="1" hangingPunct="1">
              <a:buNone/>
            </a:pPr>
            <a:r>
              <a:rPr lang="en-US" altLang="en-US" sz="1200" dirty="0"/>
              <a:t>Lipovsky, J., and Stern, P., "Preparing Children for Court: An Interdisciplinary View," Child Maltreatment, vol. 2, no. 2, May 1997.</a:t>
            </a:r>
          </a:p>
          <a:p>
            <a:pPr marL="0" indent="0" eaLnBrk="1" hangingPunct="1">
              <a:buNone/>
            </a:pPr>
            <a:r>
              <a:rPr lang="en-US" altLang="en-US" sz="1200" dirty="0"/>
              <a:t>Kathryn M. Turman and Kimberly L. Poyer, </a:t>
            </a:r>
            <a:r>
              <a:rPr lang="en-US" sz="1200" dirty="0"/>
              <a:t>CHILD VICTIMS AND WITNESSES: A Handbook for Criminal Justice Professionals  (1998) available at:  </a:t>
            </a:r>
            <a:r>
              <a:rPr lang="en-US" sz="1200" dirty="0">
                <a:hlinkClick r:id="rId3"/>
              </a:rPr>
              <a:t>https://www.ojp.gov/pdffiles1/Digitization/172840NCJRS.pdf</a:t>
            </a:r>
            <a:endParaRPr lang="en-US" sz="1200" dirty="0"/>
          </a:p>
          <a:p>
            <a:pPr marL="0" indent="0">
              <a:buNone/>
            </a:pPr>
            <a:r>
              <a:rPr lang="en-US" sz="1200" u="sng" dirty="0">
                <a:hlinkClick r:id="rId4"/>
              </a:rPr>
              <a:t>Center for Court Innovation:  Checklist for Supporting Child witnesses.</a:t>
            </a:r>
            <a:endParaRPr lang="en-US" sz="1200" dirty="0"/>
          </a:p>
          <a:p>
            <a:pPr marL="0" indent="0" eaLnBrk="1" hangingPunct="1">
              <a:buNone/>
            </a:pPr>
            <a:endParaRPr lang="en-US" alt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60126E70-D37F-8B5C-4EAB-9417079AB351}"/>
              </a:ext>
            </a:extLst>
          </p:cNvPr>
          <p:cNvSpPr>
            <a:spLocks noGrp="1"/>
          </p:cNvSpPr>
          <p:nvPr>
            <p:ph type="title"/>
          </p:nvPr>
        </p:nvSpPr>
        <p:spPr/>
        <p:txBody>
          <a:bodyPr/>
          <a:lstStyle/>
          <a:p>
            <a:pPr algn="ctr" eaLnBrk="1" hangingPunct="1"/>
            <a:r>
              <a:rPr lang="en-US" altLang="en-US" sz="4000" b="1" dirty="0"/>
              <a:t>Improvement in Treatment</a:t>
            </a:r>
            <a:endParaRPr lang="en-US" altLang="en-US" sz="4000" dirty="0"/>
          </a:p>
        </p:txBody>
      </p:sp>
      <p:sp>
        <p:nvSpPr>
          <p:cNvPr id="20483" name="Content Placeholder 2">
            <a:extLst>
              <a:ext uri="{FF2B5EF4-FFF2-40B4-BE49-F238E27FC236}">
                <a16:creationId xmlns:a16="http://schemas.microsoft.com/office/drawing/2014/main" id="{3FFEC6C5-1B82-1F81-D7FB-785C3DF9C11F}"/>
              </a:ext>
            </a:extLst>
          </p:cNvPr>
          <p:cNvSpPr>
            <a:spLocks noGrp="1"/>
          </p:cNvSpPr>
          <p:nvPr>
            <p:ph idx="1"/>
          </p:nvPr>
        </p:nvSpPr>
        <p:spPr/>
        <p:txBody>
          <a:bodyPr/>
          <a:lstStyle/>
          <a:p>
            <a:pPr eaLnBrk="1" hangingPunct="1">
              <a:buFont typeface="Wingdings 2" panose="05020102010507070707" pitchFamily="18" charset="2"/>
              <a:buNone/>
            </a:pPr>
            <a:endParaRPr lang="en-US" altLang="en-US" dirty="0"/>
          </a:p>
          <a:p>
            <a:pPr eaLnBrk="1" hangingPunct="1"/>
            <a:r>
              <a:rPr lang="en-US" altLang="en-US" sz="2400" dirty="0"/>
              <a:t>Specialized Units in police/prosecutor’s offices  (collaborative working arrangements) (Special Prosecution Unit)</a:t>
            </a:r>
          </a:p>
          <a:p>
            <a:pPr eaLnBrk="1" hangingPunct="1"/>
            <a:r>
              <a:rPr lang="en-US" altLang="en-US" sz="2400" dirty="0"/>
              <a:t>Court Monitoring of Continuances</a:t>
            </a:r>
          </a:p>
          <a:p>
            <a:pPr eaLnBrk="1" hangingPunct="1"/>
            <a:r>
              <a:rPr lang="en-US" altLang="en-US" sz="2400" dirty="0"/>
              <a:t>Vertical Prosecution</a:t>
            </a:r>
          </a:p>
          <a:p>
            <a:pPr eaLnBrk="1" hangingPunct="1"/>
            <a:r>
              <a:rPr lang="en-US" altLang="en-US" sz="2400" dirty="0" err="1"/>
              <a:t>Caseflow</a:t>
            </a:r>
            <a:r>
              <a:rPr lang="en-US" altLang="en-US" sz="2400" dirty="0"/>
              <a:t> Management</a:t>
            </a:r>
          </a:p>
          <a:p>
            <a:pPr eaLnBrk="1" hangingPunct="1"/>
            <a:r>
              <a:rPr lang="en-US" altLang="en-US" sz="2400" dirty="0"/>
              <a:t>Plea Management</a:t>
            </a:r>
          </a:p>
          <a:p>
            <a:pPr eaLnBrk="1" hangingPunct="1">
              <a:buFont typeface="Wingdings 2" panose="05020102010507070707" pitchFamily="18" charset="2"/>
              <a:buNone/>
            </a:pPr>
            <a:r>
              <a:rPr lang="en-US" altLang="en-US" sz="2400" dirty="0"/>
              <a:t> </a:t>
            </a:r>
          </a:p>
          <a:p>
            <a:pPr eaLnBrk="1" hangingPunct="1">
              <a:buFont typeface="Wingdings 2" panose="05020102010507070707" pitchFamily="18" charset="2"/>
              <a:buNone/>
            </a:pPr>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6FB40736-9996-E929-BAB2-64810BC32E06}"/>
              </a:ext>
            </a:extLst>
          </p:cNvPr>
          <p:cNvSpPr>
            <a:spLocks noGrp="1"/>
          </p:cNvSpPr>
          <p:nvPr>
            <p:ph type="title"/>
          </p:nvPr>
        </p:nvSpPr>
        <p:spPr>
          <a:xfrm>
            <a:off x="452240" y="265729"/>
            <a:ext cx="8235853" cy="1715471"/>
          </a:xfrm>
        </p:spPr>
        <p:txBody>
          <a:bodyPr>
            <a:normAutofit/>
          </a:bodyPr>
          <a:lstStyle/>
          <a:p>
            <a:pPr algn="ctr" eaLnBrk="1" hangingPunct="1"/>
            <a:r>
              <a:rPr lang="en-US" altLang="en-US" sz="4000" b="1" dirty="0"/>
              <a:t>Improvements in the Law</a:t>
            </a:r>
            <a:endParaRPr lang="en-US" altLang="en-US" sz="4000" dirty="0"/>
          </a:p>
        </p:txBody>
      </p:sp>
      <p:sp>
        <p:nvSpPr>
          <p:cNvPr id="19459" name="Content Placeholder 2">
            <a:extLst>
              <a:ext uri="{FF2B5EF4-FFF2-40B4-BE49-F238E27FC236}">
                <a16:creationId xmlns:a16="http://schemas.microsoft.com/office/drawing/2014/main" id="{97D02182-928E-5D2A-107B-E216E48D8756}"/>
              </a:ext>
            </a:extLst>
          </p:cNvPr>
          <p:cNvSpPr>
            <a:spLocks noGrp="1"/>
          </p:cNvSpPr>
          <p:nvPr>
            <p:ph idx="1"/>
          </p:nvPr>
        </p:nvSpPr>
        <p:spPr/>
        <p:txBody>
          <a:bodyPr>
            <a:normAutofit/>
          </a:bodyPr>
          <a:lstStyle/>
          <a:p>
            <a:pPr eaLnBrk="1" hangingPunct="1">
              <a:buFont typeface="Wingdings 2" panose="05020102010507070707" pitchFamily="18" charset="2"/>
              <a:buNone/>
            </a:pPr>
            <a:endParaRPr lang="en-US" altLang="en-US" dirty="0"/>
          </a:p>
          <a:p>
            <a:pPr eaLnBrk="1" hangingPunct="1"/>
            <a:r>
              <a:rPr lang="en-US" altLang="en-US" sz="2400" dirty="0"/>
              <a:t>Child Victim Rights (all states)</a:t>
            </a:r>
          </a:p>
          <a:p>
            <a:pPr eaLnBrk="1" hangingPunct="1"/>
            <a:r>
              <a:rPr lang="en-US" altLang="en-US" sz="2400" dirty="0"/>
              <a:t>Special Court Procedures/Rules (hearsay, videotaping, closed-circuit TV, therapy dog, restricted access)</a:t>
            </a:r>
          </a:p>
          <a:p>
            <a:r>
              <a:rPr lang="en-US" altLang="en-US" sz="2400" dirty="0"/>
              <a:t>Speedy Trial (continuances) </a:t>
            </a:r>
          </a:p>
          <a:p>
            <a:pPr lvl="1"/>
            <a:r>
              <a:rPr lang="en-US" altLang="en-US" sz="2000" dirty="0"/>
              <a:t>Criminal cases take about 1-2 years to disposition</a:t>
            </a:r>
          </a:p>
          <a:p>
            <a:pPr lvl="1"/>
            <a:r>
              <a:rPr lang="en-US" altLang="en-US" sz="2000" dirty="0"/>
              <a:t>ABA standards are 6 months to disposition</a:t>
            </a:r>
          </a:p>
          <a:p>
            <a:pPr lvl="1"/>
            <a:r>
              <a:rPr lang="en-US" altLang="en-US" sz="2000" dirty="0"/>
              <a:t>Only about 20% of cases are resolved in this time</a:t>
            </a:r>
          </a:p>
          <a:p>
            <a:pPr eaLnBrk="1" hangingPunct="1"/>
            <a:r>
              <a:rPr lang="en-US" altLang="en-US" sz="2400" dirty="0"/>
              <a:t>Statutes of Limitation (extended prosecution)</a:t>
            </a:r>
          </a:p>
          <a:p>
            <a:pPr eaLnBrk="1" hangingPunct="1"/>
            <a:endParaRPr lang="en-US"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57FBA-AA1D-4052-C07D-D81915F68648}"/>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ABF34BEB-9597-5DE3-7C4B-4E07A6EB84FE}"/>
              </a:ext>
            </a:extLst>
          </p:cNvPr>
          <p:cNvSpPr>
            <a:spLocks noGrp="1"/>
          </p:cNvSpPr>
          <p:nvPr>
            <p:ph type="title" idx="4294967295"/>
          </p:nvPr>
        </p:nvSpPr>
        <p:spPr>
          <a:xfrm>
            <a:off x="0" y="704850"/>
            <a:ext cx="8229600" cy="1143000"/>
          </a:xfrm>
          <a:noFill/>
        </p:spPr>
        <p:txBody>
          <a:bodyPr>
            <a:normAutofit fontScale="90000"/>
          </a:bodyPr>
          <a:lstStyle/>
          <a:p>
            <a:pPr algn="ctr" eaLnBrk="1" hangingPunct="1"/>
            <a:r>
              <a:rPr lang="en-US" altLang="en-US" sz="4000" dirty="0"/>
              <a:t>Pretrial: Competency of Child Witnesses</a:t>
            </a:r>
          </a:p>
        </p:txBody>
      </p:sp>
      <p:sp>
        <p:nvSpPr>
          <p:cNvPr id="11267" name="Content Placeholder 2">
            <a:extLst>
              <a:ext uri="{FF2B5EF4-FFF2-40B4-BE49-F238E27FC236}">
                <a16:creationId xmlns:a16="http://schemas.microsoft.com/office/drawing/2014/main" id="{FCE2B1CE-4BBD-0722-201B-063E1E3360CA}"/>
              </a:ext>
            </a:extLst>
          </p:cNvPr>
          <p:cNvSpPr>
            <a:spLocks noGrp="1"/>
          </p:cNvSpPr>
          <p:nvPr>
            <p:ph idx="4294967295"/>
          </p:nvPr>
        </p:nvSpPr>
        <p:spPr>
          <a:xfrm>
            <a:off x="0" y="1935163"/>
            <a:ext cx="8229600" cy="4389437"/>
          </a:xfrm>
        </p:spPr>
        <p:txBody>
          <a:bodyPr/>
          <a:lstStyle/>
          <a:p>
            <a:endParaRPr lang="en-US" dirty="0"/>
          </a:p>
          <a:p>
            <a:pPr marL="0" indent="0">
              <a:buNone/>
            </a:pPr>
            <a:r>
              <a:rPr lang="en-US" sz="2400" dirty="0"/>
              <a:t>All witnesses are presumed competent to testify, unless the person </a:t>
            </a:r>
          </a:p>
          <a:p>
            <a:pPr lvl="1"/>
            <a:r>
              <a:rPr lang="en-US" sz="2400" dirty="0"/>
              <a:t>(</a:t>
            </a:r>
            <a:r>
              <a:rPr lang="en-US" sz="2400" dirty="0" err="1"/>
              <a:t>i</a:t>
            </a:r>
            <a:r>
              <a:rPr lang="en-US" sz="2400" dirty="0"/>
              <a:t>) is incapable of expressing himself or herself concerning the matter; or </a:t>
            </a:r>
          </a:p>
          <a:p>
            <a:pPr lvl="1"/>
            <a:r>
              <a:rPr lang="en-US" sz="2400" dirty="0"/>
              <a:t>(ii) incapable of understanding the duty of a witness to tell the truth.</a:t>
            </a:r>
          </a:p>
          <a:p>
            <a:pPr lvl="1"/>
            <a:endParaRPr lang="en-US" dirty="0"/>
          </a:p>
          <a:p>
            <a:pPr marL="0" indent="0">
              <a:buNone/>
            </a:pPr>
            <a:r>
              <a:rPr lang="en-US" sz="1200" dirty="0"/>
              <a:t>						</a:t>
            </a:r>
            <a:r>
              <a:rPr lang="en-US" sz="1800" dirty="0"/>
              <a:t>Illinois Rule of Evidence 601 </a:t>
            </a:r>
          </a:p>
          <a:p>
            <a:endParaRPr lang="en-US" sz="2400" dirty="0"/>
          </a:p>
          <a:p>
            <a:pPr eaLnBrk="1" hangingPunct="1"/>
            <a:endParaRPr lang="en-US" sz="2400" dirty="0"/>
          </a:p>
          <a:p>
            <a:pPr eaLnBrk="1" hangingPunct="1"/>
            <a:endParaRPr lang="en-US" altLang="en-US" sz="2400" dirty="0"/>
          </a:p>
          <a:p>
            <a:pPr eaLnBrk="1" hangingPunct="1"/>
            <a:endParaRPr lang="en-US" altLang="en-US" sz="2400" dirty="0"/>
          </a:p>
          <a:p>
            <a:pPr eaLnBrk="1" hangingPunct="1"/>
            <a:endParaRPr lang="en-US" altLang="en-US" sz="2400" dirty="0"/>
          </a:p>
          <a:p>
            <a:pPr eaLnBrk="1" hangingPunct="1"/>
            <a:endParaRPr lang="en-US" altLang="en-US" sz="2400" dirty="0"/>
          </a:p>
        </p:txBody>
      </p:sp>
    </p:spTree>
    <p:extLst>
      <p:ext uri="{BB962C8B-B14F-4D97-AF65-F5344CB8AC3E}">
        <p14:creationId xmlns:p14="http://schemas.microsoft.com/office/powerpoint/2010/main" val="2390487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3948-FE25-CBE2-DB5C-7CA5428036FF}"/>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9670E7B5-2E63-A403-4EED-A04DD51647FB}"/>
              </a:ext>
            </a:extLst>
          </p:cNvPr>
          <p:cNvSpPr>
            <a:spLocks noGrp="1"/>
          </p:cNvSpPr>
          <p:nvPr>
            <p:ph type="title" idx="4294967295"/>
          </p:nvPr>
        </p:nvSpPr>
        <p:spPr>
          <a:xfrm>
            <a:off x="0" y="704850"/>
            <a:ext cx="8229600" cy="1143000"/>
          </a:xfrm>
          <a:noFill/>
        </p:spPr>
        <p:txBody>
          <a:bodyPr/>
          <a:lstStyle/>
          <a:p>
            <a:pPr algn="ctr" eaLnBrk="1" hangingPunct="1"/>
            <a:r>
              <a:rPr lang="en-US" altLang="en-US" sz="4000" dirty="0"/>
              <a:t>Issues in Competency</a:t>
            </a:r>
          </a:p>
        </p:txBody>
      </p:sp>
      <p:sp>
        <p:nvSpPr>
          <p:cNvPr id="11267" name="Content Placeholder 2">
            <a:extLst>
              <a:ext uri="{FF2B5EF4-FFF2-40B4-BE49-F238E27FC236}">
                <a16:creationId xmlns:a16="http://schemas.microsoft.com/office/drawing/2014/main" id="{8196FE67-1492-6123-85F6-64EF00B9E150}"/>
              </a:ext>
            </a:extLst>
          </p:cNvPr>
          <p:cNvSpPr>
            <a:spLocks noGrp="1"/>
          </p:cNvSpPr>
          <p:nvPr>
            <p:ph idx="4294967295"/>
          </p:nvPr>
        </p:nvSpPr>
        <p:spPr>
          <a:xfrm>
            <a:off x="0" y="1935163"/>
            <a:ext cx="8229600" cy="4389437"/>
          </a:xfrm>
        </p:spPr>
        <p:txBody>
          <a:bodyPr>
            <a:normAutofit fontScale="77500" lnSpcReduction="20000"/>
          </a:bodyPr>
          <a:lstStyle/>
          <a:p>
            <a:r>
              <a:rPr lang="en-US" sz="2900" dirty="0">
                <a:latin typeface="Times New Roman" panose="02020603050405020304" pitchFamily="18" charset="0"/>
                <a:cs typeface="Times New Roman" panose="02020603050405020304" pitchFamily="18" charset="0"/>
              </a:rPr>
              <a:t>The witness’s intelligence and understanding, rather than mere age, controls </a:t>
            </a:r>
            <a:r>
              <a:rPr lang="en-US" sz="2900" i="1" dirty="0">
                <a:latin typeface="Times New Roman" panose="02020603050405020304" pitchFamily="18" charset="0"/>
                <a:cs typeface="Times New Roman" panose="02020603050405020304" pitchFamily="18" charset="0"/>
              </a:rPr>
              <a:t>People v. Williams</a:t>
            </a:r>
            <a:r>
              <a:rPr lang="en-US" sz="2900" dirty="0">
                <a:latin typeface="Times New Roman" panose="02020603050405020304" pitchFamily="18" charset="0"/>
                <a:cs typeface="Times New Roman" panose="02020603050405020304" pitchFamily="18" charset="0"/>
              </a:rPr>
              <a:t>, 383 Ill.App.3d 596 (1st Dist. 2008).</a:t>
            </a:r>
          </a:p>
          <a:p>
            <a:r>
              <a:rPr lang="en-US" sz="2900" dirty="0">
                <a:latin typeface="Times New Roman" panose="02020603050405020304" pitchFamily="18" charset="0"/>
                <a:cs typeface="Times New Roman" panose="02020603050405020304" pitchFamily="18" charset="0"/>
              </a:rPr>
              <a:t>In a competency motion, the judge should consider four factors: </a:t>
            </a:r>
          </a:p>
          <a:p>
            <a:pPr lvl="1"/>
            <a:r>
              <a:rPr lang="en-US" sz="2900" dirty="0">
                <a:latin typeface="Times New Roman" panose="02020603050405020304" pitchFamily="18" charset="0"/>
                <a:cs typeface="Times New Roman" panose="02020603050405020304" pitchFamily="18" charset="0"/>
              </a:rPr>
              <a:t>(1) ability to receive correct impressions from one’s  senses, </a:t>
            </a:r>
          </a:p>
          <a:p>
            <a:pPr lvl="1"/>
            <a:r>
              <a:rPr lang="en-US" sz="2900" dirty="0">
                <a:latin typeface="Times New Roman" panose="02020603050405020304" pitchFamily="18" charset="0"/>
                <a:cs typeface="Times New Roman" panose="02020603050405020304" pitchFamily="18" charset="0"/>
              </a:rPr>
              <a:t>(2) the ability to recollect these impressions, </a:t>
            </a:r>
          </a:p>
          <a:p>
            <a:pPr lvl="1"/>
            <a:r>
              <a:rPr lang="en-US" sz="2900" dirty="0">
                <a:latin typeface="Times New Roman" panose="02020603050405020304" pitchFamily="18" charset="0"/>
                <a:cs typeface="Times New Roman" panose="02020603050405020304" pitchFamily="18" charset="0"/>
              </a:rPr>
              <a:t>(3) the ability to understand questions and express answers, and</a:t>
            </a:r>
          </a:p>
          <a:p>
            <a:pPr lvl="1"/>
            <a:r>
              <a:rPr lang="en-US" sz="2900" dirty="0">
                <a:latin typeface="Times New Roman" panose="02020603050405020304" pitchFamily="18" charset="0"/>
                <a:cs typeface="Times New Roman" panose="02020603050405020304" pitchFamily="18" charset="0"/>
              </a:rPr>
              <a:t> (4) the ability to appreciate the moral duty to tell the truth </a:t>
            </a:r>
          </a:p>
          <a:p>
            <a:pPr eaLnBrk="1" hangingPunct="1"/>
            <a:r>
              <a:rPr lang="en-US" altLang="en-US" sz="2400" dirty="0">
                <a:latin typeface="Times New Roman" panose="02020603050405020304" pitchFamily="18" charset="0"/>
                <a:cs typeface="Times New Roman" panose="02020603050405020304" pitchFamily="18" charset="0"/>
              </a:rPr>
              <a:t>People v. </a:t>
            </a:r>
            <a:r>
              <a:rPr lang="en-US" altLang="en-US" sz="2400" dirty="0" err="1">
                <a:latin typeface="Times New Roman" panose="02020603050405020304" pitchFamily="18" charset="0"/>
                <a:cs typeface="Times New Roman" panose="02020603050405020304" pitchFamily="18" charset="0"/>
              </a:rPr>
              <a:t>Zeintek</a:t>
            </a:r>
            <a:r>
              <a:rPr lang="en-US" altLang="en-US" sz="2400" dirty="0">
                <a:latin typeface="Times New Roman" panose="02020603050405020304" pitchFamily="18" charset="0"/>
                <a:cs typeface="Times New Roman" panose="02020603050405020304" pitchFamily="18" charset="0"/>
              </a:rPr>
              <a:t>, 2020 IL App (1st) 181971-U </a:t>
            </a:r>
          </a:p>
          <a:p>
            <a:pPr eaLnBrk="1" hangingPunct="1"/>
            <a:r>
              <a:rPr lang="en-US" altLang="en-US" sz="1200" dirty="0"/>
              <a:t>Pantell RH and AAP COMMITTEE ON PSYCHOSOCIAL ASPECTS OF CHILD AND FAMILY HEALTH. The Child Witness in the Courtroom. Pediatrics. 2017;139(3):e20164008</a:t>
            </a:r>
          </a:p>
        </p:txBody>
      </p:sp>
    </p:spTree>
    <p:extLst>
      <p:ext uri="{BB962C8B-B14F-4D97-AF65-F5344CB8AC3E}">
        <p14:creationId xmlns:p14="http://schemas.microsoft.com/office/powerpoint/2010/main" val="3516989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97DAA-5D3E-61B1-A31A-A79B890B0549}"/>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54F02039-34B3-BBB9-B207-6BDD3921B14C}"/>
              </a:ext>
            </a:extLst>
          </p:cNvPr>
          <p:cNvSpPr>
            <a:spLocks noGrp="1"/>
          </p:cNvSpPr>
          <p:nvPr>
            <p:ph type="title" idx="4294967295"/>
          </p:nvPr>
        </p:nvSpPr>
        <p:spPr>
          <a:xfrm>
            <a:off x="0" y="704850"/>
            <a:ext cx="8229600" cy="1143000"/>
          </a:xfrm>
          <a:noFill/>
        </p:spPr>
        <p:txBody>
          <a:bodyPr>
            <a:normAutofit/>
          </a:bodyPr>
          <a:lstStyle/>
          <a:p>
            <a:pPr algn="ctr" eaLnBrk="1" hangingPunct="1"/>
            <a:r>
              <a:rPr lang="en-US" altLang="en-US" sz="4000" dirty="0"/>
              <a:t>Competency:  Trial Case</a:t>
            </a:r>
          </a:p>
        </p:txBody>
      </p:sp>
      <p:sp>
        <p:nvSpPr>
          <p:cNvPr id="11267" name="Content Placeholder 2">
            <a:extLst>
              <a:ext uri="{FF2B5EF4-FFF2-40B4-BE49-F238E27FC236}">
                <a16:creationId xmlns:a16="http://schemas.microsoft.com/office/drawing/2014/main" id="{0753A415-D901-38C5-75E7-ED153BD6F210}"/>
              </a:ext>
            </a:extLst>
          </p:cNvPr>
          <p:cNvSpPr>
            <a:spLocks noGrp="1"/>
          </p:cNvSpPr>
          <p:nvPr>
            <p:ph idx="4294967295"/>
          </p:nvPr>
        </p:nvSpPr>
        <p:spPr>
          <a:xfrm>
            <a:off x="0" y="1935163"/>
            <a:ext cx="8229600" cy="4389437"/>
          </a:xfrm>
        </p:spPr>
        <p:txBody>
          <a:bodyPr/>
          <a:lstStyle/>
          <a:p>
            <a:endParaRPr lang="en-US" dirty="0"/>
          </a:p>
          <a:p>
            <a:r>
              <a:rPr lang="en-US" sz="2400" dirty="0"/>
              <a:t>Florida case Amanda Lewis convicted in 2008 of murdering her seven‑year‑old daughter Adrianna Hutto.</a:t>
            </a:r>
          </a:p>
          <a:p>
            <a:r>
              <a:rPr lang="en-US" sz="2400" dirty="0"/>
              <a:t>AJ testified before a jury that his mother drowned his seven-year-old sister, Adrianna.</a:t>
            </a:r>
          </a:p>
          <a:p>
            <a:pPr lvl="1"/>
            <a:endParaRPr lang="en-US" dirty="0"/>
          </a:p>
          <a:p>
            <a:pPr marL="0" marR="0">
              <a:lnSpc>
                <a:spcPct val="115000"/>
              </a:lnSpc>
              <a:spcAft>
                <a:spcPts val="800"/>
              </a:spcAft>
              <a:buNone/>
            </a:pPr>
            <a:r>
              <a:rPr lang="en-US" sz="1200" dirty="0"/>
              <a:t>	</a:t>
            </a:r>
            <a:r>
              <a:rPr lang="en-US" sz="24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2639879</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US" sz="1200" dirty="0"/>
              <a:t>					</a:t>
            </a:r>
            <a:endParaRPr lang="en-US" sz="2400" dirty="0"/>
          </a:p>
          <a:p>
            <a:pPr eaLnBrk="1" hangingPunct="1"/>
            <a:endParaRPr lang="en-US" altLang="en-US" sz="2400" dirty="0"/>
          </a:p>
          <a:p>
            <a:pPr eaLnBrk="1" hangingPunct="1"/>
            <a:endParaRPr lang="en-US" altLang="en-US" sz="2400" dirty="0"/>
          </a:p>
          <a:p>
            <a:pPr eaLnBrk="1" hangingPunct="1"/>
            <a:endParaRPr lang="en-US" altLang="en-US" sz="2400" dirty="0"/>
          </a:p>
          <a:p>
            <a:pPr eaLnBrk="1" hangingPunct="1"/>
            <a:endParaRPr lang="en-US" altLang="en-US" sz="2400" dirty="0"/>
          </a:p>
        </p:txBody>
      </p:sp>
    </p:spTree>
    <p:extLst>
      <p:ext uri="{BB962C8B-B14F-4D97-AF65-F5344CB8AC3E}">
        <p14:creationId xmlns:p14="http://schemas.microsoft.com/office/powerpoint/2010/main" val="2066665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6A5C-0ECB-3EE5-F0A3-89EE8A4E9482}"/>
              </a:ext>
            </a:extLst>
          </p:cNvPr>
          <p:cNvSpPr>
            <a:spLocks noGrp="1"/>
          </p:cNvSpPr>
          <p:nvPr>
            <p:ph type="title"/>
          </p:nvPr>
        </p:nvSpPr>
        <p:spPr>
          <a:xfrm>
            <a:off x="457200" y="704850"/>
            <a:ext cx="8229600" cy="1200150"/>
          </a:xfrm>
        </p:spPr>
        <p:txBody>
          <a:bodyPr>
            <a:normAutofit fontScale="90000"/>
          </a:bodyPr>
          <a:lstStyle/>
          <a:p>
            <a:pPr algn="ctr">
              <a:defRPr/>
            </a:pPr>
            <a:r>
              <a:rPr lang="en-US" sz="4000" dirty="0"/>
              <a:t>Making Courtrooms</a:t>
            </a:r>
            <a:br>
              <a:rPr lang="en-US" sz="4000" dirty="0"/>
            </a:br>
            <a:r>
              <a:rPr lang="en-US" sz="4000" dirty="0"/>
              <a:t>More Inviting for Children</a:t>
            </a:r>
          </a:p>
        </p:txBody>
      </p:sp>
      <p:sp>
        <p:nvSpPr>
          <p:cNvPr id="13315" name="Content Placeholder 2">
            <a:extLst>
              <a:ext uri="{FF2B5EF4-FFF2-40B4-BE49-F238E27FC236}">
                <a16:creationId xmlns:a16="http://schemas.microsoft.com/office/drawing/2014/main" id="{FE0F1D24-2E14-C3CE-689D-CA3087BFF6EC}"/>
              </a:ext>
            </a:extLst>
          </p:cNvPr>
          <p:cNvSpPr>
            <a:spLocks noGrp="1"/>
          </p:cNvSpPr>
          <p:nvPr>
            <p:ph idx="1"/>
          </p:nvPr>
        </p:nvSpPr>
        <p:spPr>
          <a:xfrm>
            <a:off x="457200" y="2438400"/>
            <a:ext cx="8229600" cy="3657600"/>
          </a:xfrm>
        </p:spPr>
        <p:txBody>
          <a:bodyPr>
            <a:noAutofit/>
          </a:bodyPr>
          <a:lstStyle/>
          <a:p>
            <a:pPr lvl="1"/>
            <a:r>
              <a:rPr lang="en-US" sz="2400" dirty="0"/>
              <a:t>Courts have inherent authority to manage courtrooms to facilitate the testimony of witnesses.  This is important to remember where the circumstances are not covered by a statute.</a:t>
            </a:r>
          </a:p>
          <a:p>
            <a:pPr lvl="1"/>
            <a:r>
              <a:rPr lang="en-US" sz="2400" dirty="0"/>
              <a:t>Courts can provide specialized accommodations to help children feel safe, supported, and able to participate meaningfully in proceedings.</a:t>
            </a:r>
          </a:p>
          <a:p>
            <a:pPr lvl="1"/>
            <a:r>
              <a:rPr lang="en-US" sz="2400" dirty="0"/>
              <a:t>Dedicated Children’s Rooms</a:t>
            </a:r>
          </a:p>
          <a:p>
            <a:pPr marL="342900" lvl="1" indent="0">
              <a:buNone/>
            </a:pPr>
            <a:r>
              <a:rPr lang="en-US" sz="1800" dirty="0">
                <a:hlinkClick r:id="rId3"/>
              </a:rPr>
              <a:t>See OVC, A Guide for Practitioners | Child Victims and Witnesses Support Materials</a:t>
            </a:r>
            <a:r>
              <a:rPr lang="en-US" sz="1800" dirty="0"/>
              <a:t> (2022).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73850-62C5-BA34-F1E4-76B2063B00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D6BF38-7EED-E559-20C4-3048D2CD1823}"/>
              </a:ext>
            </a:extLst>
          </p:cNvPr>
          <p:cNvSpPr>
            <a:spLocks noGrp="1"/>
          </p:cNvSpPr>
          <p:nvPr>
            <p:ph type="title"/>
          </p:nvPr>
        </p:nvSpPr>
        <p:spPr>
          <a:xfrm>
            <a:off x="457200" y="704850"/>
            <a:ext cx="8229600" cy="1200150"/>
          </a:xfrm>
        </p:spPr>
        <p:txBody>
          <a:bodyPr>
            <a:normAutofit fontScale="90000"/>
          </a:bodyPr>
          <a:lstStyle/>
          <a:p>
            <a:pPr algn="ctr">
              <a:defRPr/>
            </a:pPr>
            <a:r>
              <a:rPr lang="en-US" sz="4000" dirty="0"/>
              <a:t>Court Preparation</a:t>
            </a:r>
            <a:br>
              <a:rPr lang="en-US" sz="4000" dirty="0"/>
            </a:br>
            <a:r>
              <a:rPr lang="en-US" sz="4000" dirty="0"/>
              <a:t>Prosecutor/Victim Assistance</a:t>
            </a:r>
          </a:p>
        </p:txBody>
      </p:sp>
      <p:sp>
        <p:nvSpPr>
          <p:cNvPr id="13315" name="Content Placeholder 2">
            <a:extLst>
              <a:ext uri="{FF2B5EF4-FFF2-40B4-BE49-F238E27FC236}">
                <a16:creationId xmlns:a16="http://schemas.microsoft.com/office/drawing/2014/main" id="{35F21F75-CF70-4916-E312-B623C44B822D}"/>
              </a:ext>
            </a:extLst>
          </p:cNvPr>
          <p:cNvSpPr>
            <a:spLocks noGrp="1"/>
          </p:cNvSpPr>
          <p:nvPr>
            <p:ph idx="1"/>
          </p:nvPr>
        </p:nvSpPr>
        <p:spPr>
          <a:xfrm>
            <a:off x="457200" y="2133600"/>
            <a:ext cx="8229600" cy="3962400"/>
          </a:xfrm>
        </p:spPr>
        <p:txBody>
          <a:bodyPr>
            <a:normAutofit fontScale="92500" lnSpcReduction="10000"/>
          </a:bodyPr>
          <a:lstStyle/>
          <a:p>
            <a:r>
              <a:rPr lang="en-US" sz="2400" b="1" dirty="0"/>
              <a:t>Visit the Courtroom</a:t>
            </a:r>
          </a:p>
          <a:p>
            <a:pPr lvl="1"/>
            <a:r>
              <a:rPr lang="en-US" sz="2400" dirty="0"/>
              <a:t>Empty - so the child can see where the judge, jury, and attorneys sit</a:t>
            </a:r>
          </a:p>
          <a:p>
            <a:pPr lvl="1"/>
            <a:r>
              <a:rPr lang="en-US" sz="2400" dirty="0"/>
              <a:t>Explain Roles:  judge, prosecutor, defense lawyer, emphasizing that the prosecutor is there to help them </a:t>
            </a:r>
          </a:p>
          <a:p>
            <a:r>
              <a:rPr lang="en-US" sz="2400" b="1" dirty="0"/>
              <a:t>Basics:</a:t>
            </a:r>
            <a:r>
              <a:rPr lang="en-US" sz="2400" dirty="0"/>
              <a:t> Speak out loud instead of nodding; it is okay to say, “I don't know” or “I don't understand.”</a:t>
            </a:r>
          </a:p>
          <a:p>
            <a:r>
              <a:rPr lang="en-US" sz="2400" b="1" dirty="0"/>
              <a:t>Reassure and validate:</a:t>
            </a:r>
            <a:r>
              <a:rPr lang="en-US" sz="2400" dirty="0"/>
              <a:t> Child did the right thing by telling the truth and what happened was not their fault</a:t>
            </a:r>
          </a:p>
        </p:txBody>
      </p:sp>
    </p:spTree>
    <p:extLst>
      <p:ext uri="{BB962C8B-B14F-4D97-AF65-F5344CB8AC3E}">
        <p14:creationId xmlns:p14="http://schemas.microsoft.com/office/powerpoint/2010/main" val="335828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D1177-9E13-45DB-13AD-7FD222576B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C87DB-07E3-DDB8-1E2F-D578133769EA}"/>
              </a:ext>
            </a:extLst>
          </p:cNvPr>
          <p:cNvSpPr>
            <a:spLocks noGrp="1"/>
          </p:cNvSpPr>
          <p:nvPr>
            <p:ph type="title"/>
          </p:nvPr>
        </p:nvSpPr>
        <p:spPr>
          <a:xfrm>
            <a:off x="457200" y="704850"/>
            <a:ext cx="8229600" cy="1200150"/>
          </a:xfrm>
        </p:spPr>
        <p:txBody>
          <a:bodyPr>
            <a:normAutofit/>
          </a:bodyPr>
          <a:lstStyle/>
          <a:p>
            <a:pPr algn="ctr">
              <a:defRPr/>
            </a:pPr>
            <a:r>
              <a:rPr lang="en-US" sz="4000" dirty="0"/>
              <a:t>Courtroom Modifications</a:t>
            </a:r>
          </a:p>
        </p:txBody>
      </p:sp>
      <p:sp>
        <p:nvSpPr>
          <p:cNvPr id="13315" name="Content Placeholder 2">
            <a:extLst>
              <a:ext uri="{FF2B5EF4-FFF2-40B4-BE49-F238E27FC236}">
                <a16:creationId xmlns:a16="http://schemas.microsoft.com/office/drawing/2014/main" id="{F95B61F6-190D-39D0-EF5F-28F152469A3C}"/>
              </a:ext>
            </a:extLst>
          </p:cNvPr>
          <p:cNvSpPr>
            <a:spLocks noGrp="1"/>
          </p:cNvSpPr>
          <p:nvPr>
            <p:ph idx="1"/>
          </p:nvPr>
        </p:nvSpPr>
        <p:spPr>
          <a:xfrm>
            <a:off x="457200" y="2438400"/>
            <a:ext cx="8229600" cy="3657600"/>
          </a:xfrm>
        </p:spPr>
        <p:txBody>
          <a:bodyPr>
            <a:normAutofit/>
          </a:bodyPr>
          <a:lstStyle/>
          <a:p>
            <a:pPr lvl="1"/>
            <a:r>
              <a:rPr lang="en-US" sz="2800" dirty="0"/>
              <a:t>Age-appropriate toys, books, and materials</a:t>
            </a:r>
          </a:p>
          <a:p>
            <a:pPr lvl="1"/>
            <a:r>
              <a:rPr lang="en-US" sz="2800" dirty="0"/>
              <a:t>Waiting area away from court</a:t>
            </a:r>
          </a:p>
          <a:p>
            <a:pPr lvl="1"/>
            <a:r>
              <a:rPr lang="en-US" sz="2800" dirty="0"/>
              <a:t>Some judges stash beanie baby pets or stuffed toys behind the bench and allow children to pick one to hold during court hearings </a:t>
            </a:r>
          </a:p>
          <a:p>
            <a:pPr lvl="1"/>
            <a:r>
              <a:rPr lang="en-US" sz="2800" dirty="0"/>
              <a:t>Leading questions of young children</a:t>
            </a:r>
          </a:p>
        </p:txBody>
      </p:sp>
    </p:spTree>
    <p:extLst>
      <p:ext uri="{BB962C8B-B14F-4D97-AF65-F5344CB8AC3E}">
        <p14:creationId xmlns:p14="http://schemas.microsoft.com/office/powerpoint/2010/main" val="1088698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C7138-5720-D1E6-ADCC-D578C76100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0FE42A-3F17-DAEE-3CDD-456D571D323E}"/>
              </a:ext>
            </a:extLst>
          </p:cNvPr>
          <p:cNvSpPr>
            <a:spLocks noGrp="1"/>
          </p:cNvSpPr>
          <p:nvPr>
            <p:ph type="title"/>
          </p:nvPr>
        </p:nvSpPr>
        <p:spPr>
          <a:xfrm>
            <a:off x="457200" y="704850"/>
            <a:ext cx="8229600" cy="1200150"/>
          </a:xfrm>
        </p:spPr>
        <p:txBody>
          <a:bodyPr>
            <a:normAutofit/>
          </a:bodyPr>
          <a:lstStyle/>
          <a:p>
            <a:pPr algn="ctr">
              <a:defRPr/>
            </a:pPr>
            <a:r>
              <a:rPr lang="en-US" sz="4000" dirty="0"/>
              <a:t>Supportive Procedures</a:t>
            </a:r>
          </a:p>
        </p:txBody>
      </p:sp>
      <p:sp>
        <p:nvSpPr>
          <p:cNvPr id="13315" name="Content Placeholder 2">
            <a:extLst>
              <a:ext uri="{FF2B5EF4-FFF2-40B4-BE49-F238E27FC236}">
                <a16:creationId xmlns:a16="http://schemas.microsoft.com/office/drawing/2014/main" id="{231DBCAF-337C-AE95-342E-108B1F0D12CF}"/>
              </a:ext>
            </a:extLst>
          </p:cNvPr>
          <p:cNvSpPr>
            <a:spLocks noGrp="1"/>
          </p:cNvSpPr>
          <p:nvPr>
            <p:ph idx="1"/>
          </p:nvPr>
        </p:nvSpPr>
        <p:spPr>
          <a:xfrm>
            <a:off x="457200" y="2133600"/>
            <a:ext cx="8229600" cy="3962400"/>
          </a:xfrm>
        </p:spPr>
        <p:txBody>
          <a:bodyPr>
            <a:normAutofit fontScale="92500" lnSpcReduction="10000"/>
          </a:bodyPr>
          <a:lstStyle/>
          <a:p>
            <a:pPr marL="0" indent="0">
              <a:buNone/>
            </a:pPr>
            <a:r>
              <a:rPr lang="en-US" sz="2800" b="1" dirty="0"/>
              <a:t>Personal Support</a:t>
            </a:r>
          </a:p>
          <a:p>
            <a:pPr lvl="1"/>
            <a:r>
              <a:rPr lang="en-US" sz="2600" dirty="0"/>
              <a:t>Children have the right to have a supportive adult or victim advocate in court.  725 ILCS 120/4.</a:t>
            </a:r>
          </a:p>
          <a:p>
            <a:pPr lvl="1"/>
            <a:r>
              <a:rPr lang="en-US" sz="2600" dirty="0"/>
              <a:t>If a child has a disability, courts must provide reasonable accommodations under the Americans with Disabilities Act (Title II) and Section 504. This can include:</a:t>
            </a:r>
          </a:p>
          <a:p>
            <a:pPr lvl="2"/>
            <a:r>
              <a:rPr lang="en-US" sz="2300" dirty="0"/>
              <a:t>Sign language interpreters or other communication aids</a:t>
            </a:r>
          </a:p>
          <a:p>
            <a:pPr lvl="2"/>
            <a:r>
              <a:rPr lang="en-US" sz="2300" dirty="0"/>
              <a:t>Assistive listening devices</a:t>
            </a:r>
          </a:p>
          <a:p>
            <a:pPr lvl="2"/>
            <a:r>
              <a:rPr lang="en-US" sz="2300" dirty="0"/>
              <a:t>Accessible seating</a:t>
            </a:r>
          </a:p>
        </p:txBody>
      </p:sp>
    </p:spTree>
    <p:extLst>
      <p:ext uri="{BB962C8B-B14F-4D97-AF65-F5344CB8AC3E}">
        <p14:creationId xmlns:p14="http://schemas.microsoft.com/office/powerpoint/2010/main" val="725691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633B9-8A37-CC28-C5E9-4F086EC339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F0FD8-49D8-07B9-1D6D-D3449AA9F012}"/>
              </a:ext>
            </a:extLst>
          </p:cNvPr>
          <p:cNvSpPr>
            <a:spLocks noGrp="1"/>
          </p:cNvSpPr>
          <p:nvPr>
            <p:ph type="title"/>
          </p:nvPr>
        </p:nvSpPr>
        <p:spPr>
          <a:xfrm>
            <a:off x="457200" y="704850"/>
            <a:ext cx="8229600" cy="1200150"/>
          </a:xfrm>
        </p:spPr>
        <p:txBody>
          <a:bodyPr>
            <a:normAutofit/>
          </a:bodyPr>
          <a:lstStyle/>
          <a:p>
            <a:pPr algn="ctr">
              <a:defRPr/>
            </a:pPr>
            <a:r>
              <a:rPr lang="en-US" sz="4000" b="1" dirty="0"/>
              <a:t>Therapy Dog</a:t>
            </a:r>
            <a:endParaRPr lang="en-US" sz="4000" dirty="0"/>
          </a:p>
        </p:txBody>
      </p:sp>
      <p:sp>
        <p:nvSpPr>
          <p:cNvPr id="13315" name="Content Placeholder 2">
            <a:extLst>
              <a:ext uri="{FF2B5EF4-FFF2-40B4-BE49-F238E27FC236}">
                <a16:creationId xmlns:a16="http://schemas.microsoft.com/office/drawing/2014/main" id="{85C3FD53-158E-C977-BC22-E347BFADE176}"/>
              </a:ext>
            </a:extLst>
          </p:cNvPr>
          <p:cNvSpPr>
            <a:spLocks noGrp="1"/>
          </p:cNvSpPr>
          <p:nvPr>
            <p:ph idx="1"/>
          </p:nvPr>
        </p:nvSpPr>
        <p:spPr>
          <a:xfrm>
            <a:off x="457200" y="2438400"/>
            <a:ext cx="8229600" cy="3657600"/>
          </a:xfrm>
        </p:spPr>
        <p:txBody>
          <a:bodyPr>
            <a:normAutofit fontScale="92500"/>
          </a:bodyPr>
          <a:lstStyle/>
          <a:p>
            <a:r>
              <a:rPr lang="en-US" sz="2000" dirty="0"/>
              <a:t>The mere presence of a dog can have dramatic emotional and psychological benefits. </a:t>
            </a:r>
          </a:p>
          <a:p>
            <a:r>
              <a:rPr lang="en-US" sz="2000" dirty="0"/>
              <a:t>41+ states use facility dogs.</a:t>
            </a:r>
          </a:p>
          <a:p>
            <a:r>
              <a:rPr lang="en-US" sz="2000" dirty="0"/>
              <a:t>725 ILCS 5/106B-10 (2016)  permits specially trained “facility dog” to assist a child under 18 or vulnerable victim (as defined in the statute) testify in court.</a:t>
            </a:r>
          </a:p>
          <a:p>
            <a:pPr marL="1371600" lvl="4" indent="0">
              <a:buNone/>
            </a:pPr>
            <a:r>
              <a:rPr lang="en-US" sz="1450" dirty="0"/>
              <a:t>Andrew Leaser, </a:t>
            </a:r>
            <a:r>
              <a:rPr lang="en-US" sz="1450" i="1" dirty="0"/>
              <a:t>See Spot Mediate: Utilizing the Emotional and Psychological Benefits of “Dog Therapy” in Victim-Offender Mediation</a:t>
            </a:r>
            <a:r>
              <a:rPr lang="en-US" sz="1450" dirty="0"/>
              <a:t>, 20 Ohio St. J. on Disp. </a:t>
            </a:r>
            <a:r>
              <a:rPr lang="en-US" sz="1450" dirty="0" err="1"/>
              <a:t>Resol</a:t>
            </a:r>
            <a:r>
              <a:rPr lang="en-US" sz="1450" dirty="0"/>
              <a:t>. 943, 961 [2005]. </a:t>
            </a:r>
          </a:p>
          <a:p>
            <a:pPr lvl="1"/>
            <a:endParaRPr lang="en-US" sz="2000" dirty="0"/>
          </a:p>
          <a:p>
            <a:pPr marL="0" indent="0">
              <a:buNone/>
            </a:pPr>
            <a:r>
              <a:rPr lang="en-US" sz="2000" b="1" dirty="0">
                <a:hlinkClick r:id="rId3"/>
              </a:rPr>
              <a:t>https://www.youtube.com/shorts/JsySG_89qFA?feature=share</a:t>
            </a:r>
            <a:endParaRPr lang="en-US" sz="2000" b="1" dirty="0"/>
          </a:p>
          <a:p>
            <a:pPr marL="0" indent="0">
              <a:buNone/>
            </a:pPr>
            <a:endParaRPr lang="en-US" sz="2800" b="1" dirty="0"/>
          </a:p>
          <a:p>
            <a:endParaRPr lang="en-US" sz="2800" b="1" dirty="0"/>
          </a:p>
        </p:txBody>
      </p:sp>
    </p:spTree>
    <p:extLst>
      <p:ext uri="{BB962C8B-B14F-4D97-AF65-F5344CB8AC3E}">
        <p14:creationId xmlns:p14="http://schemas.microsoft.com/office/powerpoint/2010/main" val="3295365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3E9E0-855D-32F2-07A3-A94096ECD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75E3C-C8F9-B6E1-5163-F004CAF8EBB1}"/>
              </a:ext>
            </a:extLst>
          </p:cNvPr>
          <p:cNvSpPr>
            <a:spLocks noGrp="1"/>
          </p:cNvSpPr>
          <p:nvPr>
            <p:ph type="title"/>
          </p:nvPr>
        </p:nvSpPr>
        <p:spPr>
          <a:xfrm>
            <a:off x="457200" y="704850"/>
            <a:ext cx="8229600" cy="1200150"/>
          </a:xfrm>
        </p:spPr>
        <p:txBody>
          <a:bodyPr>
            <a:normAutofit fontScale="90000"/>
          </a:bodyPr>
          <a:lstStyle/>
          <a:p>
            <a:pPr algn="ctr">
              <a:defRPr/>
            </a:pPr>
            <a:r>
              <a:rPr lang="en-US" sz="4000" b="1" dirty="0"/>
              <a:t>Therapy Dog</a:t>
            </a:r>
            <a:br>
              <a:rPr lang="en-US" sz="4000" dirty="0"/>
            </a:br>
            <a:r>
              <a:rPr lang="en-US" sz="4000" dirty="0"/>
              <a:t>725 ILCS 5/106B-10</a:t>
            </a:r>
          </a:p>
        </p:txBody>
      </p:sp>
      <p:sp>
        <p:nvSpPr>
          <p:cNvPr id="13315" name="Content Placeholder 2">
            <a:extLst>
              <a:ext uri="{FF2B5EF4-FFF2-40B4-BE49-F238E27FC236}">
                <a16:creationId xmlns:a16="http://schemas.microsoft.com/office/drawing/2014/main" id="{F497E762-3919-86AA-29C7-61A1D38F3080}"/>
              </a:ext>
            </a:extLst>
          </p:cNvPr>
          <p:cNvSpPr>
            <a:spLocks noGrp="1"/>
          </p:cNvSpPr>
          <p:nvPr>
            <p:ph idx="1"/>
          </p:nvPr>
        </p:nvSpPr>
        <p:spPr>
          <a:xfrm>
            <a:off x="457200" y="2133600"/>
            <a:ext cx="8229600" cy="3962400"/>
          </a:xfrm>
        </p:spPr>
        <p:txBody>
          <a:bodyPr>
            <a:normAutofit fontScale="92500" lnSpcReduction="10000"/>
          </a:bodyPr>
          <a:lstStyle/>
          <a:p>
            <a:pPr lvl="0"/>
            <a:r>
              <a:rPr lang="en-US" sz="2800" dirty="0"/>
              <a:t>What is Covered</a:t>
            </a:r>
            <a:endParaRPr lang="en-US" sz="2400" dirty="0"/>
          </a:p>
          <a:p>
            <a:pPr lvl="1"/>
            <a:r>
              <a:rPr lang="en-US" sz="2000" dirty="0"/>
              <a:t>Any criminal proceeding</a:t>
            </a:r>
          </a:p>
          <a:p>
            <a:pPr lvl="1"/>
            <a:r>
              <a:rPr lang="en-US" sz="2000" dirty="0"/>
              <a:t>testimony of a victim/witness</a:t>
            </a:r>
          </a:p>
          <a:p>
            <a:r>
              <a:rPr lang="en-US" sz="2800" dirty="0"/>
              <a:t> Who is Covered</a:t>
            </a:r>
            <a:endParaRPr lang="en-US" sz="2400" dirty="0"/>
          </a:p>
          <a:p>
            <a:pPr lvl="1"/>
            <a:r>
              <a:rPr lang="en-US" sz="2000" dirty="0"/>
              <a:t>child &lt; 18</a:t>
            </a:r>
          </a:p>
          <a:p>
            <a:pPr lvl="1"/>
            <a:r>
              <a:rPr lang="en-US" sz="2000" dirty="0"/>
              <a:t>a moderately, severely, or profoundly intellectually disabled person, or</a:t>
            </a:r>
          </a:p>
          <a:p>
            <a:pPr lvl="1"/>
            <a:r>
              <a:rPr lang="en-US" sz="2000" dirty="0"/>
              <a:t>a person affected by a developmental disability</a:t>
            </a:r>
          </a:p>
          <a:p>
            <a:r>
              <a:rPr lang="en-US" sz="2800" dirty="0"/>
              <a:t> Offenses Covered</a:t>
            </a:r>
            <a:endParaRPr lang="en-US" sz="2400" dirty="0"/>
          </a:p>
          <a:p>
            <a:pPr lvl="1"/>
            <a:r>
              <a:rPr lang="en-US" sz="2200" dirty="0"/>
              <a:t>Any crimes</a:t>
            </a:r>
            <a:endParaRPr lang="en-US" sz="2200" b="1" dirty="0"/>
          </a:p>
        </p:txBody>
      </p:sp>
    </p:spTree>
    <p:extLst>
      <p:ext uri="{BB962C8B-B14F-4D97-AF65-F5344CB8AC3E}">
        <p14:creationId xmlns:p14="http://schemas.microsoft.com/office/powerpoint/2010/main" val="3521292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3BCDD-4CCF-00CC-C175-539C47557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8ECA1-0078-B1A8-C609-22BEA50134F0}"/>
              </a:ext>
            </a:extLst>
          </p:cNvPr>
          <p:cNvSpPr>
            <a:spLocks noGrp="1"/>
          </p:cNvSpPr>
          <p:nvPr>
            <p:ph type="title"/>
          </p:nvPr>
        </p:nvSpPr>
        <p:spPr>
          <a:xfrm>
            <a:off x="457200" y="704850"/>
            <a:ext cx="8229600" cy="1200150"/>
          </a:xfrm>
        </p:spPr>
        <p:txBody>
          <a:bodyPr>
            <a:normAutofit fontScale="90000"/>
          </a:bodyPr>
          <a:lstStyle/>
          <a:p>
            <a:pPr algn="ctr">
              <a:defRPr/>
            </a:pPr>
            <a:r>
              <a:rPr lang="en-US" sz="4000" b="1" dirty="0"/>
              <a:t>Therapy Dog</a:t>
            </a:r>
            <a:br>
              <a:rPr lang="en-US" sz="4000" dirty="0"/>
            </a:br>
            <a:r>
              <a:rPr lang="en-US" sz="2700" dirty="0"/>
              <a:t>725 ILCS 5/106B-10</a:t>
            </a:r>
          </a:p>
        </p:txBody>
      </p:sp>
      <p:sp>
        <p:nvSpPr>
          <p:cNvPr id="13315" name="Content Placeholder 2">
            <a:extLst>
              <a:ext uri="{FF2B5EF4-FFF2-40B4-BE49-F238E27FC236}">
                <a16:creationId xmlns:a16="http://schemas.microsoft.com/office/drawing/2014/main" id="{B82CF3E0-C117-E50D-BF71-C6B48DC962CB}"/>
              </a:ext>
            </a:extLst>
          </p:cNvPr>
          <p:cNvSpPr>
            <a:spLocks noGrp="1"/>
          </p:cNvSpPr>
          <p:nvPr>
            <p:ph idx="1"/>
          </p:nvPr>
        </p:nvSpPr>
        <p:spPr>
          <a:xfrm>
            <a:off x="457200" y="1981200"/>
            <a:ext cx="8229600" cy="4114800"/>
          </a:xfrm>
        </p:spPr>
        <p:txBody>
          <a:bodyPr>
            <a:normAutofit lnSpcReduction="10000"/>
          </a:bodyPr>
          <a:lstStyle/>
          <a:p>
            <a:pPr lvl="0"/>
            <a:r>
              <a:rPr lang="en-US" sz="2800" dirty="0"/>
              <a:t>Confrontation Not Implicated </a:t>
            </a:r>
          </a:p>
          <a:p>
            <a:pPr lvl="1"/>
            <a:r>
              <a:rPr lang="en-US" sz="2000" dirty="0"/>
              <a:t>Simple balancing of interests that shows the accommodation will help the witness to testify reliably and completely against any possible prejudice to the defendant’s right to a fair trial should suffice </a:t>
            </a:r>
          </a:p>
          <a:p>
            <a:pPr lvl="0"/>
            <a:r>
              <a:rPr lang="en-US" sz="2800" dirty="0"/>
              <a:t>Procedures</a:t>
            </a:r>
            <a:endParaRPr lang="en-US" sz="2400" dirty="0"/>
          </a:p>
          <a:p>
            <a:pPr lvl="1"/>
            <a:r>
              <a:rPr lang="en-US" sz="2000" dirty="0"/>
              <a:t>None designated by statute, but record should show:</a:t>
            </a:r>
          </a:p>
          <a:p>
            <a:pPr lvl="2"/>
            <a:r>
              <a:rPr lang="en-US" sz="2000" dirty="0"/>
              <a:t>the basis for the prosecutor’s request</a:t>
            </a:r>
          </a:p>
          <a:p>
            <a:pPr lvl="2"/>
            <a:r>
              <a:rPr lang="en-US" sz="2000" dirty="0"/>
              <a:t>the court’s procedures balancing the interests, and</a:t>
            </a:r>
          </a:p>
          <a:p>
            <a:pPr lvl="2"/>
            <a:r>
              <a:rPr lang="en-US" sz="2000" dirty="0"/>
              <a:t>the findings of the court to show that the court took adequate measures to protect the defendant from possible prejudice.  </a:t>
            </a:r>
          </a:p>
        </p:txBody>
      </p:sp>
    </p:spTree>
    <p:extLst>
      <p:ext uri="{BB962C8B-B14F-4D97-AF65-F5344CB8AC3E}">
        <p14:creationId xmlns:p14="http://schemas.microsoft.com/office/powerpoint/2010/main" val="141855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59C99-A1D2-CF93-35AD-56EC6E992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F7CAD-2C29-64F6-1510-2882A5BF4C91}"/>
              </a:ext>
            </a:extLst>
          </p:cNvPr>
          <p:cNvSpPr>
            <a:spLocks noGrp="1"/>
          </p:cNvSpPr>
          <p:nvPr>
            <p:ph type="title"/>
          </p:nvPr>
        </p:nvSpPr>
        <p:spPr>
          <a:xfrm>
            <a:off x="457200" y="704850"/>
            <a:ext cx="8229600" cy="1200150"/>
          </a:xfrm>
        </p:spPr>
        <p:txBody>
          <a:bodyPr>
            <a:normAutofit fontScale="90000"/>
          </a:bodyPr>
          <a:lstStyle/>
          <a:p>
            <a:pPr algn="ctr">
              <a:defRPr/>
            </a:pPr>
            <a:r>
              <a:rPr lang="en-US" sz="4000" b="1" dirty="0"/>
              <a:t>Closure of Courtroom</a:t>
            </a:r>
            <a:br>
              <a:rPr lang="en-US" sz="4000" dirty="0"/>
            </a:br>
            <a:r>
              <a:rPr lang="en-US" sz="2700" dirty="0"/>
              <a:t>725 ILCS 5/115-11</a:t>
            </a:r>
          </a:p>
        </p:txBody>
      </p:sp>
      <p:sp>
        <p:nvSpPr>
          <p:cNvPr id="13315" name="Content Placeholder 2">
            <a:extLst>
              <a:ext uri="{FF2B5EF4-FFF2-40B4-BE49-F238E27FC236}">
                <a16:creationId xmlns:a16="http://schemas.microsoft.com/office/drawing/2014/main" id="{2CE86119-5376-0CBA-3227-15EACFAB25DA}"/>
              </a:ext>
            </a:extLst>
          </p:cNvPr>
          <p:cNvSpPr>
            <a:spLocks noGrp="1"/>
          </p:cNvSpPr>
          <p:nvPr>
            <p:ph idx="1"/>
          </p:nvPr>
        </p:nvSpPr>
        <p:spPr>
          <a:xfrm>
            <a:off x="457200" y="2438400"/>
            <a:ext cx="8229600" cy="3657600"/>
          </a:xfrm>
        </p:spPr>
        <p:txBody>
          <a:bodyPr>
            <a:normAutofit fontScale="92500" lnSpcReduction="10000"/>
          </a:bodyPr>
          <a:lstStyle/>
          <a:p>
            <a:pPr marL="0" indent="0">
              <a:buNone/>
            </a:pPr>
            <a:r>
              <a:rPr lang="en-US" sz="2800" dirty="0"/>
              <a:t>Right to Access Proceedings is not absolute</a:t>
            </a:r>
          </a:p>
          <a:p>
            <a:pPr lvl="1"/>
            <a:r>
              <a:rPr lang="en-US" sz="2800" dirty="0"/>
              <a:t>	What is Covered</a:t>
            </a:r>
            <a:endParaRPr lang="en-US" sz="2400" dirty="0"/>
          </a:p>
          <a:p>
            <a:pPr lvl="2"/>
            <a:r>
              <a:rPr lang="en-US" sz="2000" dirty="0"/>
              <a:t>Exclusion of those who do not have a direct interest in sex offense proceedings </a:t>
            </a:r>
          </a:p>
          <a:p>
            <a:pPr lvl="1"/>
            <a:r>
              <a:rPr lang="en-US" sz="3000" dirty="0"/>
              <a:t>	 Who is Covered</a:t>
            </a:r>
            <a:endParaRPr lang="en-US" dirty="0"/>
          </a:p>
          <a:p>
            <a:pPr lvl="2"/>
            <a:r>
              <a:rPr lang="en-US" sz="2000" dirty="0"/>
              <a:t>child victim &lt; 18 regardless of the alleged victim’s age at the time of the testimony</a:t>
            </a:r>
          </a:p>
          <a:p>
            <a:pPr lvl="2"/>
            <a:r>
              <a:rPr lang="en-US" sz="2000" dirty="0"/>
              <a:t>moderately, severely, or profoundly intellectually disabled person, or a person affected by a developmental disability </a:t>
            </a:r>
            <a:endParaRPr lang="en-US" sz="2000" b="1" dirty="0"/>
          </a:p>
        </p:txBody>
      </p:sp>
    </p:spTree>
    <p:extLst>
      <p:ext uri="{BB962C8B-B14F-4D97-AF65-F5344CB8AC3E}">
        <p14:creationId xmlns:p14="http://schemas.microsoft.com/office/powerpoint/2010/main" val="40507562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531C1-C542-6D9C-0A14-EC9092300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B5E636-6994-6366-1856-42E737859139}"/>
              </a:ext>
            </a:extLst>
          </p:cNvPr>
          <p:cNvSpPr>
            <a:spLocks noGrp="1"/>
          </p:cNvSpPr>
          <p:nvPr>
            <p:ph type="title"/>
          </p:nvPr>
        </p:nvSpPr>
        <p:spPr>
          <a:xfrm>
            <a:off x="457200" y="704850"/>
            <a:ext cx="8229600" cy="1428750"/>
          </a:xfrm>
        </p:spPr>
        <p:txBody>
          <a:bodyPr>
            <a:normAutofit/>
          </a:bodyPr>
          <a:lstStyle/>
          <a:p>
            <a:pPr algn="ctr">
              <a:defRPr/>
            </a:pPr>
            <a:r>
              <a:rPr lang="en-US" sz="3600" b="1" dirty="0"/>
              <a:t>Closure of Courtroom</a:t>
            </a:r>
            <a:br>
              <a:rPr lang="en-US" sz="5400" b="1" dirty="0"/>
            </a:br>
            <a:r>
              <a:rPr lang="en-US" sz="2400" dirty="0"/>
              <a:t>725 ILCS 5/115-11 (cont’d)</a:t>
            </a:r>
          </a:p>
        </p:txBody>
      </p:sp>
      <p:sp>
        <p:nvSpPr>
          <p:cNvPr id="13315" name="Content Placeholder 2">
            <a:extLst>
              <a:ext uri="{FF2B5EF4-FFF2-40B4-BE49-F238E27FC236}">
                <a16:creationId xmlns:a16="http://schemas.microsoft.com/office/drawing/2014/main" id="{23E310F4-8F27-DDF3-1AFA-AC9A9920A310}"/>
              </a:ext>
            </a:extLst>
          </p:cNvPr>
          <p:cNvSpPr>
            <a:spLocks noGrp="1"/>
          </p:cNvSpPr>
          <p:nvPr>
            <p:ph idx="1"/>
          </p:nvPr>
        </p:nvSpPr>
        <p:spPr>
          <a:xfrm>
            <a:off x="457200" y="2438400"/>
            <a:ext cx="8229600" cy="3657600"/>
          </a:xfrm>
        </p:spPr>
        <p:txBody>
          <a:bodyPr/>
          <a:lstStyle/>
          <a:p>
            <a:pPr marL="0" indent="0">
              <a:buNone/>
            </a:pPr>
            <a:r>
              <a:rPr lang="en-US" sz="2400" dirty="0"/>
              <a:t> Order may exclude</a:t>
            </a:r>
          </a:p>
          <a:p>
            <a:pPr lvl="2"/>
            <a:r>
              <a:rPr lang="en-US" sz="2000" dirty="0"/>
              <a:t>all persons, who, in the opinion of the court, do not have a direct interest in the case, except the media</a:t>
            </a:r>
          </a:p>
          <a:p>
            <a:pPr lvl="2"/>
            <a:r>
              <a:rPr lang="en-US" sz="2000" dirty="0"/>
              <a:t>Also, when the court publishes to the trier of fact videos, photographs, or any depiction of a minor under 18 years of age engaged in a sex act</a:t>
            </a:r>
          </a:p>
          <a:p>
            <a:pPr lvl="2"/>
            <a:endParaRPr lang="en-US" sz="2000" dirty="0"/>
          </a:p>
          <a:p>
            <a:pPr marL="0" indent="0">
              <a:buNone/>
            </a:pPr>
            <a:r>
              <a:rPr lang="en-US" i="1" dirty="0"/>
              <a:t>People v. Schoonover</a:t>
            </a:r>
            <a:r>
              <a:rPr lang="en-US" dirty="0"/>
              <a:t>, 2021 IL 124832, 190 N.E.3d 802(2021)</a:t>
            </a:r>
            <a:endParaRPr lang="en-US" sz="2800" dirty="0"/>
          </a:p>
        </p:txBody>
      </p:sp>
    </p:spTree>
    <p:extLst>
      <p:ext uri="{BB962C8B-B14F-4D97-AF65-F5344CB8AC3E}">
        <p14:creationId xmlns:p14="http://schemas.microsoft.com/office/powerpoint/2010/main" val="3014820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E8DCF-4C96-5493-0A4A-ABEC1F6647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B3DD42-2F50-C895-BCFE-3D7D398235EE}"/>
              </a:ext>
            </a:extLst>
          </p:cNvPr>
          <p:cNvSpPr>
            <a:spLocks noGrp="1"/>
          </p:cNvSpPr>
          <p:nvPr>
            <p:ph type="title"/>
          </p:nvPr>
        </p:nvSpPr>
        <p:spPr>
          <a:xfrm>
            <a:off x="457200" y="704850"/>
            <a:ext cx="8229600" cy="1428750"/>
          </a:xfrm>
        </p:spPr>
        <p:txBody>
          <a:bodyPr>
            <a:normAutofit/>
          </a:bodyPr>
          <a:lstStyle/>
          <a:p>
            <a:pPr algn="ctr">
              <a:defRPr/>
            </a:pPr>
            <a:r>
              <a:rPr lang="en-US" sz="4000" b="1" dirty="0"/>
              <a:t>Closed Circuit TV</a:t>
            </a:r>
            <a:br>
              <a:rPr lang="en-US" sz="5400" b="1" dirty="0"/>
            </a:br>
            <a:r>
              <a:rPr lang="en-US" sz="2700" dirty="0"/>
              <a:t>725 ILCS 5/106B-5</a:t>
            </a:r>
          </a:p>
        </p:txBody>
      </p:sp>
      <p:sp>
        <p:nvSpPr>
          <p:cNvPr id="13315" name="Content Placeholder 2">
            <a:extLst>
              <a:ext uri="{FF2B5EF4-FFF2-40B4-BE49-F238E27FC236}">
                <a16:creationId xmlns:a16="http://schemas.microsoft.com/office/drawing/2014/main" id="{1A489712-70E9-FEA1-07C3-1A2DE6F78A85}"/>
              </a:ext>
            </a:extLst>
          </p:cNvPr>
          <p:cNvSpPr>
            <a:spLocks noGrp="1"/>
          </p:cNvSpPr>
          <p:nvPr>
            <p:ph idx="1"/>
          </p:nvPr>
        </p:nvSpPr>
        <p:spPr>
          <a:xfrm>
            <a:off x="459658" y="2495550"/>
            <a:ext cx="8229600" cy="3657600"/>
          </a:xfrm>
        </p:spPr>
        <p:txBody>
          <a:bodyPr>
            <a:normAutofit fontScale="55000" lnSpcReduction="20000"/>
          </a:bodyPr>
          <a:lstStyle/>
          <a:p>
            <a:pPr marL="0" lvl="0" indent="0">
              <a:buNone/>
            </a:pPr>
            <a:r>
              <a:rPr lang="en-US" sz="4400" dirty="0"/>
              <a:t>	What is Covered</a:t>
            </a:r>
          </a:p>
          <a:p>
            <a:pPr lvl="2"/>
            <a:r>
              <a:rPr lang="en-US" sz="3600" dirty="0"/>
              <a:t>Courts may allow closed-circuit television to reduce trauma</a:t>
            </a:r>
          </a:p>
          <a:p>
            <a:pPr lvl="2"/>
            <a:r>
              <a:rPr lang="en-US" sz="3600" dirty="0"/>
              <a:t> Limited to cases of sexual assault/abuse,  aggravated battery/aggravated domestic battery and human trafficking</a:t>
            </a:r>
          </a:p>
          <a:p>
            <a:pPr marL="342900" lvl="1" indent="0">
              <a:buNone/>
            </a:pPr>
            <a:r>
              <a:rPr lang="en-US" sz="5100" dirty="0"/>
              <a:t>	Who is Covered</a:t>
            </a:r>
          </a:p>
          <a:p>
            <a:pPr lvl="2"/>
            <a:r>
              <a:rPr lang="en-US" sz="4200" dirty="0"/>
              <a:t>Child victim &lt; 18 regardless of the alleged victim’s age at the time of the testimony</a:t>
            </a:r>
          </a:p>
          <a:p>
            <a:pPr lvl="2"/>
            <a:r>
              <a:rPr lang="en-US" sz="4200" dirty="0"/>
              <a:t>Moderately, severely, or profoundly intellectually disabled person, or a person affected by a developmental disability </a:t>
            </a:r>
            <a:endParaRPr lang="en-US" sz="4200" b="1"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val="3233996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00E99-A9D7-5C83-EBA6-567005FC7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B1DBB-0B49-2A80-FAD4-0493BE2BD6FF}"/>
              </a:ext>
            </a:extLst>
          </p:cNvPr>
          <p:cNvSpPr>
            <a:spLocks noGrp="1"/>
          </p:cNvSpPr>
          <p:nvPr>
            <p:ph type="title"/>
          </p:nvPr>
        </p:nvSpPr>
        <p:spPr>
          <a:xfrm>
            <a:off x="457200" y="704850"/>
            <a:ext cx="8229600" cy="1047750"/>
          </a:xfrm>
        </p:spPr>
        <p:txBody>
          <a:bodyPr>
            <a:normAutofit fontScale="90000"/>
          </a:bodyPr>
          <a:lstStyle/>
          <a:p>
            <a:pPr algn="ctr">
              <a:defRPr/>
            </a:pPr>
            <a:r>
              <a:rPr lang="en-US" sz="4000" b="1" dirty="0"/>
              <a:t>Closed Circuit TV</a:t>
            </a:r>
            <a:br>
              <a:rPr lang="en-US" sz="4000" b="1" dirty="0"/>
            </a:br>
            <a:r>
              <a:rPr lang="en-US" sz="2700" dirty="0"/>
              <a:t>725 ILCS 5/106B-5</a:t>
            </a:r>
          </a:p>
        </p:txBody>
      </p:sp>
      <p:sp>
        <p:nvSpPr>
          <p:cNvPr id="13315" name="Content Placeholder 2">
            <a:extLst>
              <a:ext uri="{FF2B5EF4-FFF2-40B4-BE49-F238E27FC236}">
                <a16:creationId xmlns:a16="http://schemas.microsoft.com/office/drawing/2014/main" id="{28A43B8F-2E83-F1FB-3B79-30946207917F}"/>
              </a:ext>
            </a:extLst>
          </p:cNvPr>
          <p:cNvSpPr>
            <a:spLocks noGrp="1"/>
          </p:cNvSpPr>
          <p:nvPr>
            <p:ph idx="1"/>
          </p:nvPr>
        </p:nvSpPr>
        <p:spPr>
          <a:xfrm>
            <a:off x="457200" y="2057400"/>
            <a:ext cx="8229600" cy="4038600"/>
          </a:xfrm>
        </p:spPr>
        <p:txBody>
          <a:bodyPr>
            <a:normAutofit/>
          </a:bodyPr>
          <a:lstStyle/>
          <a:p>
            <a:pPr marL="0" indent="0">
              <a:buNone/>
            </a:pPr>
            <a:r>
              <a:rPr lang="en-US" sz="2800" dirty="0"/>
              <a:t>How it Works</a:t>
            </a:r>
            <a:endParaRPr lang="en-US" sz="2400" dirty="0"/>
          </a:p>
          <a:p>
            <a:pPr marL="0" indent="0">
              <a:buNone/>
            </a:pPr>
            <a:r>
              <a:rPr lang="en-US" sz="2800" dirty="0"/>
              <a:t>Testimony taken outside the courtroom and shown in the courtroom by means of a CCTV, if:</a:t>
            </a:r>
          </a:p>
          <a:p>
            <a:pPr marL="514350" indent="-514350">
              <a:buAutoNum type="arabicParenBoth"/>
            </a:pPr>
            <a:r>
              <a:rPr lang="en-US" sz="2800" dirty="0"/>
              <a:t>the testimony is taken during the proceeding; and</a:t>
            </a:r>
          </a:p>
          <a:p>
            <a:pPr marL="514350" indent="-514350">
              <a:buAutoNum type="arabicParenBoth"/>
            </a:pPr>
            <a:r>
              <a:rPr lang="en-US" sz="2800" dirty="0"/>
              <a:t>the judge finds that the child/witness will suffer serious emotional distress that is likely to cause severe adverse effects</a:t>
            </a:r>
          </a:p>
        </p:txBody>
      </p:sp>
    </p:spTree>
    <p:extLst>
      <p:ext uri="{BB962C8B-B14F-4D97-AF65-F5344CB8AC3E}">
        <p14:creationId xmlns:p14="http://schemas.microsoft.com/office/powerpoint/2010/main" val="3582081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2B2E1-6EF4-B446-B46B-19AE0924E6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A17BE-1FEE-112B-0CDB-6F11BAD05447}"/>
              </a:ext>
            </a:extLst>
          </p:cNvPr>
          <p:cNvSpPr>
            <a:spLocks noGrp="1"/>
          </p:cNvSpPr>
          <p:nvPr>
            <p:ph type="title"/>
          </p:nvPr>
        </p:nvSpPr>
        <p:spPr>
          <a:xfrm>
            <a:off x="457200" y="704850"/>
            <a:ext cx="8229600" cy="1047750"/>
          </a:xfrm>
        </p:spPr>
        <p:txBody>
          <a:bodyPr>
            <a:normAutofit fontScale="90000"/>
          </a:bodyPr>
          <a:lstStyle/>
          <a:p>
            <a:pPr algn="ctr">
              <a:defRPr/>
            </a:pPr>
            <a:r>
              <a:rPr lang="en-US" sz="4000" b="1" dirty="0"/>
              <a:t>Closed Circuit TV</a:t>
            </a:r>
            <a:br>
              <a:rPr lang="en-US" sz="4000" b="1" dirty="0"/>
            </a:br>
            <a:r>
              <a:rPr lang="en-US" sz="2700" dirty="0"/>
              <a:t>725 ILCS 5/106B-5</a:t>
            </a:r>
          </a:p>
        </p:txBody>
      </p:sp>
      <p:sp>
        <p:nvSpPr>
          <p:cNvPr id="13315" name="Content Placeholder 2">
            <a:extLst>
              <a:ext uri="{FF2B5EF4-FFF2-40B4-BE49-F238E27FC236}">
                <a16:creationId xmlns:a16="http://schemas.microsoft.com/office/drawing/2014/main" id="{A8CF1407-E368-8BB9-4C6D-04CF2817AA6C}"/>
              </a:ext>
            </a:extLst>
          </p:cNvPr>
          <p:cNvSpPr>
            <a:spLocks noGrp="1"/>
          </p:cNvSpPr>
          <p:nvPr>
            <p:ph idx="1"/>
          </p:nvPr>
        </p:nvSpPr>
        <p:spPr>
          <a:xfrm>
            <a:off x="457200" y="2209800"/>
            <a:ext cx="8229600" cy="3886200"/>
          </a:xfrm>
        </p:spPr>
        <p:txBody>
          <a:bodyPr>
            <a:normAutofit fontScale="92500" lnSpcReduction="20000"/>
          </a:bodyPr>
          <a:lstStyle/>
          <a:p>
            <a:r>
              <a:rPr lang="en-US" sz="2400" dirty="0"/>
              <a:t>Who Can Question Victim</a:t>
            </a:r>
          </a:p>
          <a:p>
            <a:pPr lvl="1"/>
            <a:r>
              <a:rPr lang="en-US" sz="2200" dirty="0"/>
              <a:t>Prosecutor, defense attorney, and judge </a:t>
            </a:r>
          </a:p>
          <a:p>
            <a:r>
              <a:rPr lang="en-US" sz="2400" dirty="0"/>
              <a:t>Who can Be Present</a:t>
            </a:r>
            <a:endParaRPr lang="en-US" sz="2000" dirty="0"/>
          </a:p>
          <a:p>
            <a:pPr lvl="1"/>
            <a:r>
              <a:rPr lang="en-US" sz="2000" dirty="0"/>
              <a:t>Prosecutor, defense attorney, judge</a:t>
            </a:r>
          </a:p>
          <a:p>
            <a:pPr lvl="1"/>
            <a:r>
              <a:rPr lang="en-US" sz="2200" dirty="0"/>
              <a:t>Support person, such as advocate, therapist, parent or guardian or a person who contributes to V’s well-being, and </a:t>
            </a:r>
          </a:p>
          <a:p>
            <a:pPr lvl="1"/>
            <a:r>
              <a:rPr lang="en-US" sz="2200" dirty="0"/>
              <a:t>Court security personnel </a:t>
            </a:r>
          </a:p>
          <a:p>
            <a:pPr lvl="1"/>
            <a:endParaRPr lang="en-US" sz="2200" dirty="0"/>
          </a:p>
          <a:p>
            <a:r>
              <a:rPr lang="en-US" sz="2400" dirty="0"/>
              <a:t>Defendant remains in the courtroom but is not allowed to communicate with the jury</a:t>
            </a:r>
          </a:p>
        </p:txBody>
      </p:sp>
    </p:spTree>
    <p:extLst>
      <p:ext uri="{BB962C8B-B14F-4D97-AF65-F5344CB8AC3E}">
        <p14:creationId xmlns:p14="http://schemas.microsoft.com/office/powerpoint/2010/main" val="2869965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17871-3D22-4B45-A5AA-5C02D9E165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7C968-2DD2-2499-DCAF-4A614D4CBB6C}"/>
              </a:ext>
            </a:extLst>
          </p:cNvPr>
          <p:cNvSpPr>
            <a:spLocks noGrp="1"/>
          </p:cNvSpPr>
          <p:nvPr>
            <p:ph type="title"/>
          </p:nvPr>
        </p:nvSpPr>
        <p:spPr>
          <a:xfrm>
            <a:off x="457200" y="704850"/>
            <a:ext cx="8229600" cy="1047750"/>
          </a:xfrm>
        </p:spPr>
        <p:txBody>
          <a:bodyPr>
            <a:normAutofit fontScale="90000"/>
          </a:bodyPr>
          <a:lstStyle/>
          <a:p>
            <a:pPr algn="ctr">
              <a:defRPr/>
            </a:pPr>
            <a:r>
              <a:rPr lang="en-US" sz="4000" b="1" dirty="0"/>
              <a:t>Closed Circuit TV</a:t>
            </a:r>
            <a:br>
              <a:rPr lang="en-US" sz="4000" b="1" dirty="0"/>
            </a:br>
            <a:r>
              <a:rPr lang="en-US" sz="2700" dirty="0"/>
              <a:t>725 ILCS 5/106B-5</a:t>
            </a:r>
          </a:p>
        </p:txBody>
      </p:sp>
      <p:sp>
        <p:nvSpPr>
          <p:cNvPr id="13315" name="Content Placeholder 2">
            <a:extLst>
              <a:ext uri="{FF2B5EF4-FFF2-40B4-BE49-F238E27FC236}">
                <a16:creationId xmlns:a16="http://schemas.microsoft.com/office/drawing/2014/main" id="{A0EC93AC-9CB4-FA42-C4AC-E768AF384009}"/>
              </a:ext>
            </a:extLst>
          </p:cNvPr>
          <p:cNvSpPr>
            <a:spLocks noGrp="1"/>
          </p:cNvSpPr>
          <p:nvPr>
            <p:ph idx="1"/>
          </p:nvPr>
        </p:nvSpPr>
        <p:spPr>
          <a:xfrm>
            <a:off x="457200" y="2438400"/>
            <a:ext cx="8229600" cy="3657600"/>
          </a:xfrm>
        </p:spPr>
        <p:txBody>
          <a:bodyPr>
            <a:normAutofit lnSpcReduction="10000"/>
          </a:bodyPr>
          <a:lstStyle/>
          <a:p>
            <a:r>
              <a:rPr lang="en-US" sz="2800" dirty="0"/>
              <a:t>Applied to disabled adult (</a:t>
            </a:r>
            <a:r>
              <a:rPr lang="en-US" sz="2800" i="1" dirty="0"/>
              <a:t>People v. Franklin</a:t>
            </a:r>
            <a:r>
              <a:rPr lang="en-US" sz="2800" dirty="0"/>
              <a:t>, 2023 IL App (1st) 200996)</a:t>
            </a:r>
          </a:p>
          <a:p>
            <a:r>
              <a:rPr lang="en-US" sz="2800" dirty="0"/>
              <a:t>Zoom is okay (</a:t>
            </a:r>
            <a:r>
              <a:rPr lang="en-US" sz="2800" i="1" dirty="0"/>
              <a:t>People v. Deleon</a:t>
            </a:r>
            <a:r>
              <a:rPr lang="en-US" sz="2800" dirty="0"/>
              <a:t>, 2025 IL App (3d) 240288-U)</a:t>
            </a:r>
          </a:p>
          <a:p>
            <a:endParaRPr lang="en-US" dirty="0"/>
          </a:p>
          <a:p>
            <a:r>
              <a:rPr lang="en-US" sz="2800" dirty="0"/>
              <a:t>P.A. 104-0760, eff. Jan. 1, 2027 (HB3393)(returns to necessity standard)</a:t>
            </a:r>
          </a:p>
          <a:p>
            <a:endParaRPr lang="en-US" sz="2800" dirty="0"/>
          </a:p>
        </p:txBody>
      </p:sp>
    </p:spTree>
    <p:extLst>
      <p:ext uri="{BB962C8B-B14F-4D97-AF65-F5344CB8AC3E}">
        <p14:creationId xmlns:p14="http://schemas.microsoft.com/office/powerpoint/2010/main" val="2267976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46AA3-E563-2ECB-C3DF-507CD5072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176D5D-E32B-B984-E255-58736B2C9C55}"/>
              </a:ext>
            </a:extLst>
          </p:cNvPr>
          <p:cNvSpPr>
            <a:spLocks noGrp="1"/>
          </p:cNvSpPr>
          <p:nvPr>
            <p:ph type="title"/>
          </p:nvPr>
        </p:nvSpPr>
        <p:spPr>
          <a:xfrm>
            <a:off x="457200" y="704850"/>
            <a:ext cx="8229600" cy="1200150"/>
          </a:xfrm>
        </p:spPr>
        <p:txBody>
          <a:bodyPr>
            <a:normAutofit/>
          </a:bodyPr>
          <a:lstStyle/>
          <a:p>
            <a:pPr algn="ctr">
              <a:defRPr/>
            </a:pPr>
            <a:r>
              <a:rPr lang="en-US" sz="4000" b="1" dirty="0"/>
              <a:t>Evidentiary Rules</a:t>
            </a:r>
            <a:endParaRPr lang="en-US" sz="4000" dirty="0"/>
          </a:p>
        </p:txBody>
      </p:sp>
      <p:sp>
        <p:nvSpPr>
          <p:cNvPr id="13315" name="Content Placeholder 2">
            <a:extLst>
              <a:ext uri="{FF2B5EF4-FFF2-40B4-BE49-F238E27FC236}">
                <a16:creationId xmlns:a16="http://schemas.microsoft.com/office/drawing/2014/main" id="{6BFA19C0-2B7A-C985-22AE-A37AF18E9597}"/>
              </a:ext>
            </a:extLst>
          </p:cNvPr>
          <p:cNvSpPr>
            <a:spLocks noGrp="1"/>
          </p:cNvSpPr>
          <p:nvPr>
            <p:ph idx="1"/>
          </p:nvPr>
        </p:nvSpPr>
        <p:spPr>
          <a:xfrm>
            <a:off x="457200" y="2438400"/>
            <a:ext cx="8229600" cy="3657600"/>
          </a:xfrm>
        </p:spPr>
        <p:txBody>
          <a:bodyPr/>
          <a:lstStyle/>
          <a:p>
            <a:r>
              <a:rPr lang="en-US" sz="2400" dirty="0"/>
              <a:t>725 ILCS 5/115-10 (child hearsay)</a:t>
            </a:r>
          </a:p>
          <a:p>
            <a:r>
              <a:rPr lang="en-US" sz="2400" dirty="0"/>
              <a:t>725 ILCS 5/115-7.3 and 115/7.4 (other-crimes)</a:t>
            </a:r>
          </a:p>
          <a:p>
            <a:r>
              <a:rPr lang="en-US" sz="2400" dirty="0"/>
              <a:t>725 ILCS 5/115-13 (medical records)</a:t>
            </a:r>
          </a:p>
          <a:p>
            <a:r>
              <a:rPr lang="en-US" sz="2400" dirty="0"/>
              <a:t>725 ILCS 5/115-7 (rape shield)</a:t>
            </a:r>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3436071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C218C-01B1-5FEB-321F-1C85C9FD84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EDB03-85C3-7582-275B-225B5FDA8B2A}"/>
              </a:ext>
            </a:extLst>
          </p:cNvPr>
          <p:cNvSpPr>
            <a:spLocks noGrp="1"/>
          </p:cNvSpPr>
          <p:nvPr>
            <p:ph type="title"/>
          </p:nvPr>
        </p:nvSpPr>
        <p:spPr>
          <a:xfrm>
            <a:off x="457200" y="704850"/>
            <a:ext cx="8229600" cy="1200150"/>
          </a:xfrm>
        </p:spPr>
        <p:txBody>
          <a:bodyPr>
            <a:normAutofit/>
          </a:bodyPr>
          <a:lstStyle/>
          <a:p>
            <a:pPr algn="ctr">
              <a:defRPr/>
            </a:pPr>
            <a:r>
              <a:rPr lang="en-US" sz="2700" dirty="0"/>
              <a:t>child hearsay exception</a:t>
            </a:r>
            <a:br>
              <a:rPr lang="en-US" sz="2700" dirty="0"/>
            </a:br>
            <a:r>
              <a:rPr lang="en-US" sz="2000" dirty="0"/>
              <a:t>725 ILCS 5/115-10</a:t>
            </a:r>
          </a:p>
        </p:txBody>
      </p:sp>
      <p:sp>
        <p:nvSpPr>
          <p:cNvPr id="13315" name="Content Placeholder 2">
            <a:extLst>
              <a:ext uri="{FF2B5EF4-FFF2-40B4-BE49-F238E27FC236}">
                <a16:creationId xmlns:a16="http://schemas.microsoft.com/office/drawing/2014/main" id="{BE353887-A574-31E4-0A7C-9C16E35D8524}"/>
              </a:ext>
            </a:extLst>
          </p:cNvPr>
          <p:cNvSpPr>
            <a:spLocks noGrp="1"/>
          </p:cNvSpPr>
          <p:nvPr>
            <p:ph idx="1"/>
          </p:nvPr>
        </p:nvSpPr>
        <p:spPr>
          <a:xfrm>
            <a:off x="457200" y="1905000"/>
            <a:ext cx="8229600" cy="4191000"/>
          </a:xfrm>
        </p:spPr>
        <p:txBody>
          <a:bodyPr>
            <a:normAutofit fontScale="92500" lnSpcReduction="10000"/>
          </a:bodyPr>
          <a:lstStyle/>
          <a:p>
            <a:r>
              <a:rPr lang="en-US" sz="2400" b="1" dirty="0"/>
              <a:t>What Offenses are Eligible</a:t>
            </a:r>
          </a:p>
          <a:p>
            <a:pPr lvl="1"/>
            <a:r>
              <a:rPr lang="en-US" sz="2000" dirty="0"/>
              <a:t>physical or sexual act or enumerated offenses, </a:t>
            </a:r>
            <a:r>
              <a:rPr lang="en-US" sz="2000" i="1" dirty="0"/>
              <a:t>e.g., </a:t>
            </a:r>
            <a:r>
              <a:rPr lang="en-US" sz="2000" dirty="0"/>
              <a:t>stalking/kidnapping/child abduction</a:t>
            </a:r>
          </a:p>
          <a:p>
            <a:r>
              <a:rPr lang="en-US" sz="2400" b="1" dirty="0"/>
              <a:t>Who is Covered</a:t>
            </a:r>
          </a:p>
          <a:p>
            <a:pPr lvl="1"/>
            <a:r>
              <a:rPr lang="en-US" sz="2000" dirty="0"/>
              <a:t>V&lt;13 or person with intellectual disability, cognitive impairment, or developmental disability </a:t>
            </a:r>
          </a:p>
          <a:p>
            <a:pPr lvl="1"/>
            <a:r>
              <a:rPr lang="en-US" sz="2000" dirty="0"/>
              <a:t>P.A. 104-159 (SB2323) added HT victims (eff. 8/14/2025)</a:t>
            </a:r>
          </a:p>
          <a:p>
            <a:pPr lvl="1"/>
            <a:r>
              <a:rPr lang="en-US" sz="2000" dirty="0"/>
              <a:t> As long as hearsay was made while V &lt;13 or within 3 months after the offense, whichever occurs later, the statement may be admitted regardless of V’s age at the time of trial</a:t>
            </a:r>
          </a:p>
          <a:p>
            <a:pPr marL="2286000" lvl="8" indent="0" algn="r">
              <a:buNone/>
            </a:pPr>
            <a:r>
              <a:rPr lang="en-US" sz="2400" dirty="0"/>
              <a:t>725 ILCS 5/115-10(a), (b)(3)</a:t>
            </a:r>
          </a:p>
          <a:p>
            <a:endParaRPr lang="en-US" sz="2400" dirty="0"/>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1163652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F2256-C768-8F1F-5BAD-C52A297BB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2DEE8-0F2F-B0FA-3F88-99504291538C}"/>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r>
              <a:rPr lang="en-US" sz="2700" dirty="0"/>
              <a:t>child hearsay exception</a:t>
            </a:r>
            <a:br>
              <a:rPr lang="en-US" sz="2700" dirty="0"/>
            </a:br>
            <a:r>
              <a:rPr lang="en-US" sz="2200" dirty="0"/>
              <a:t>725 ILCS 5/115-10</a:t>
            </a:r>
            <a:endParaRPr lang="en-US" sz="2200" b="1" dirty="0"/>
          </a:p>
        </p:txBody>
      </p:sp>
      <p:sp>
        <p:nvSpPr>
          <p:cNvPr id="13315" name="Content Placeholder 2">
            <a:extLst>
              <a:ext uri="{FF2B5EF4-FFF2-40B4-BE49-F238E27FC236}">
                <a16:creationId xmlns:a16="http://schemas.microsoft.com/office/drawing/2014/main" id="{CB589393-5EDB-AD72-B424-D6F347D03AE2}"/>
              </a:ext>
            </a:extLst>
          </p:cNvPr>
          <p:cNvSpPr>
            <a:spLocks noGrp="1"/>
          </p:cNvSpPr>
          <p:nvPr>
            <p:ph idx="1"/>
          </p:nvPr>
        </p:nvSpPr>
        <p:spPr>
          <a:xfrm>
            <a:off x="457200" y="2286000"/>
            <a:ext cx="8229600" cy="3810000"/>
          </a:xfrm>
        </p:spPr>
        <p:txBody>
          <a:bodyPr/>
          <a:lstStyle/>
          <a:p>
            <a:pPr marL="342900" lvl="1" indent="0">
              <a:buNone/>
            </a:pPr>
            <a:r>
              <a:rPr lang="en-US" sz="2400" b="1" dirty="0"/>
              <a:t>WHAT IS COVERED</a:t>
            </a:r>
          </a:p>
          <a:p>
            <a:pPr lvl="1"/>
            <a:endParaRPr lang="en-US" dirty="0"/>
          </a:p>
          <a:p>
            <a:pPr lvl="1"/>
            <a:r>
              <a:rPr lang="en-US" sz="2000" dirty="0"/>
              <a:t>Pretrial motion (reasonable notice required) to allow:</a:t>
            </a:r>
          </a:p>
          <a:p>
            <a:pPr lvl="1"/>
            <a:r>
              <a:rPr lang="en-US" sz="2000" dirty="0"/>
              <a:t>(1) V testimony of an out of court statement that V complained of such act to another,” and</a:t>
            </a:r>
          </a:p>
          <a:p>
            <a:pPr lvl="1"/>
            <a:r>
              <a:rPr lang="en-US" sz="2000" dirty="0"/>
              <a:t>(2)  Statement includes any complaint of such act or matter or detail pertaining to any act which is an element of an offense in the prosecution for a sexual or physical act against that victim </a:t>
            </a:r>
          </a:p>
          <a:p>
            <a:pPr marL="2743200" lvl="8" indent="0">
              <a:buNone/>
            </a:pPr>
            <a:r>
              <a:rPr lang="en-US" dirty="0"/>
              <a:t>				</a:t>
            </a:r>
            <a:r>
              <a:rPr lang="en-US" sz="1400" dirty="0"/>
              <a:t>725 ILCS 5/115-10(a),(d)</a:t>
            </a:r>
          </a:p>
          <a:p>
            <a:endParaRPr lang="en-US" dirty="0"/>
          </a:p>
          <a:p>
            <a:pPr lvl="1"/>
            <a:endParaRPr lang="en-US" dirty="0"/>
          </a:p>
          <a:p>
            <a:endParaRPr lang="en-US" sz="2800" b="1" dirty="0"/>
          </a:p>
        </p:txBody>
      </p:sp>
      <p:sp>
        <p:nvSpPr>
          <p:cNvPr id="4" name="TextBox 3">
            <a:extLst>
              <a:ext uri="{FF2B5EF4-FFF2-40B4-BE49-F238E27FC236}">
                <a16:creationId xmlns:a16="http://schemas.microsoft.com/office/drawing/2014/main" id="{F2885517-B97D-BEED-55BE-90A2652E7792}"/>
              </a:ext>
            </a:extLst>
          </p:cNvPr>
          <p:cNvSpPr txBox="1"/>
          <p:nvPr/>
        </p:nvSpPr>
        <p:spPr>
          <a:xfrm>
            <a:off x="2286000" y="2980898"/>
            <a:ext cx="4572000" cy="369332"/>
          </a:xfrm>
          <a:prstGeom prst="rect">
            <a:avLst/>
          </a:prstGeom>
          <a:noFill/>
        </p:spPr>
        <p:txBody>
          <a:bodyPr wrap="square">
            <a:spAutoFit/>
          </a:bodyPr>
          <a:lstStyle/>
          <a:p>
            <a:endParaRPr lang="en-US" dirty="0"/>
          </a:p>
        </p:txBody>
      </p:sp>
    </p:spTree>
    <p:extLst>
      <p:ext uri="{BB962C8B-B14F-4D97-AF65-F5344CB8AC3E}">
        <p14:creationId xmlns:p14="http://schemas.microsoft.com/office/powerpoint/2010/main" val="2107785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965E8-DAD8-7ABB-4376-0FEAA3E4E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E06B9-0051-6FBA-199E-5964A836F773}"/>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r>
              <a:rPr lang="en-US" sz="2700" dirty="0"/>
              <a:t>child hearsay exception</a:t>
            </a:r>
            <a:br>
              <a:rPr lang="en-US" sz="2700" dirty="0"/>
            </a:br>
            <a:r>
              <a:rPr lang="en-US" sz="2700" dirty="0"/>
              <a:t>725 ILCS 5/115-10</a:t>
            </a:r>
          </a:p>
        </p:txBody>
      </p:sp>
      <p:sp>
        <p:nvSpPr>
          <p:cNvPr id="13315" name="Content Placeholder 2">
            <a:extLst>
              <a:ext uri="{FF2B5EF4-FFF2-40B4-BE49-F238E27FC236}">
                <a16:creationId xmlns:a16="http://schemas.microsoft.com/office/drawing/2014/main" id="{5FCEEB0F-6AF0-EFA2-F865-BEAD008AA74A}"/>
              </a:ext>
            </a:extLst>
          </p:cNvPr>
          <p:cNvSpPr>
            <a:spLocks noGrp="1"/>
          </p:cNvSpPr>
          <p:nvPr>
            <p:ph idx="1"/>
          </p:nvPr>
        </p:nvSpPr>
        <p:spPr>
          <a:xfrm>
            <a:off x="457200" y="1905000"/>
            <a:ext cx="8229600" cy="4191000"/>
          </a:xfrm>
        </p:spPr>
        <p:txBody>
          <a:bodyPr>
            <a:normAutofit/>
          </a:bodyPr>
          <a:lstStyle/>
          <a:p>
            <a:pPr marL="0" indent="0">
              <a:buNone/>
            </a:pPr>
            <a:r>
              <a:rPr lang="en-US" sz="2800" b="1" dirty="0"/>
              <a:t>CASE FACTORS </a:t>
            </a:r>
          </a:p>
          <a:p>
            <a:r>
              <a:rPr lang="en-US" sz="2000" dirty="0"/>
              <a:t>(1) spontaneity and consistency of V’s repetition of the incident;</a:t>
            </a:r>
          </a:p>
          <a:p>
            <a:r>
              <a:rPr lang="en-US" sz="2000" dirty="0"/>
              <a:t>(2) V’s mental state;</a:t>
            </a:r>
          </a:p>
          <a:p>
            <a:r>
              <a:rPr lang="en-US" sz="2000" dirty="0"/>
              <a:t>(3) the use of terminology not expected by a child of that age; and</a:t>
            </a:r>
          </a:p>
          <a:p>
            <a:r>
              <a:rPr lang="en-US" sz="2000" dirty="0"/>
              <a:t>(4) the presence or absence of a motive to fabricate </a:t>
            </a:r>
          </a:p>
          <a:p>
            <a:pPr marL="0" indent="0">
              <a:buNone/>
            </a:pPr>
            <a:r>
              <a:rPr lang="en-US" sz="2000" dirty="0"/>
              <a:t> 				</a:t>
            </a:r>
            <a:r>
              <a:rPr lang="en-US" sz="2000" u="sng" dirty="0"/>
              <a:t>People v. Cookson</a:t>
            </a:r>
            <a:r>
              <a:rPr lang="en-US" sz="2000" dirty="0"/>
              <a:t>, 215 Ill. 2d 194 (2005)</a:t>
            </a:r>
          </a:p>
          <a:p>
            <a:pPr marL="668337" lvl="2" indent="0">
              <a:buNone/>
            </a:pPr>
            <a:r>
              <a:rPr lang="en-US" sz="2300" dirty="0"/>
              <a:t>								 </a:t>
            </a:r>
            <a:r>
              <a:rPr lang="en-US" sz="1600" dirty="0"/>
              <a:t>725 ILCS 5/115-10(b)</a:t>
            </a:r>
          </a:p>
          <a:p>
            <a:endParaRPr lang="en-US" sz="1600" dirty="0"/>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3359848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5FB1C-958C-4CA9-9110-49E3CD0049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8A0491-EF62-3DAD-92FD-9220F715F1BD}"/>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r>
              <a:rPr lang="en-US" sz="2700" dirty="0"/>
              <a:t>child hearsay exception</a:t>
            </a:r>
            <a:br>
              <a:rPr lang="en-US" sz="2700" dirty="0"/>
            </a:br>
            <a:r>
              <a:rPr lang="en-US" sz="2200" dirty="0"/>
              <a:t>725 ILCS 5/115-10</a:t>
            </a:r>
            <a:endParaRPr lang="en-US" sz="2200" b="1" dirty="0"/>
          </a:p>
        </p:txBody>
      </p:sp>
      <p:sp>
        <p:nvSpPr>
          <p:cNvPr id="13315" name="Content Placeholder 2">
            <a:extLst>
              <a:ext uri="{FF2B5EF4-FFF2-40B4-BE49-F238E27FC236}">
                <a16:creationId xmlns:a16="http://schemas.microsoft.com/office/drawing/2014/main" id="{98DA6161-7D4C-557C-9DD2-5B81BFC35B5D}"/>
              </a:ext>
            </a:extLst>
          </p:cNvPr>
          <p:cNvSpPr>
            <a:spLocks noGrp="1"/>
          </p:cNvSpPr>
          <p:nvPr>
            <p:ph idx="1"/>
          </p:nvPr>
        </p:nvSpPr>
        <p:spPr>
          <a:xfrm>
            <a:off x="457200" y="1905000"/>
            <a:ext cx="8229600" cy="4191000"/>
          </a:xfrm>
        </p:spPr>
        <p:txBody>
          <a:bodyPr>
            <a:normAutofit fontScale="92500" lnSpcReduction="10000"/>
          </a:bodyPr>
          <a:lstStyle/>
          <a:p>
            <a:pPr marL="0" indent="0">
              <a:buNone/>
            </a:pPr>
            <a:r>
              <a:rPr lang="en-US" sz="2800" b="1" dirty="0"/>
              <a:t>Court Finding and Testimony</a:t>
            </a:r>
            <a:endParaRPr lang="en-US" sz="2800" dirty="0"/>
          </a:p>
          <a:p>
            <a:pPr marL="0" indent="0">
              <a:buNone/>
            </a:pPr>
            <a:r>
              <a:rPr lang="en-US" sz="2800" dirty="0"/>
              <a:t>Court must find at a hearing conducted outside the presence of the jury that</a:t>
            </a:r>
          </a:p>
          <a:p>
            <a:pPr marL="393700" lvl="1" indent="0">
              <a:buNone/>
            </a:pPr>
            <a:r>
              <a:rPr lang="en-US" sz="2000" b="1" dirty="0"/>
              <a:t>(1)</a:t>
            </a:r>
            <a:r>
              <a:rPr lang="en-US" sz="2000" dirty="0"/>
              <a:t> Time, content, and circumstances of the statement provide sufficient safeguards of reliability; and</a:t>
            </a:r>
          </a:p>
          <a:p>
            <a:pPr marL="393700" lvl="1" indent="0">
              <a:buNone/>
            </a:pPr>
            <a:r>
              <a:rPr lang="en-US" sz="2000" b="1" dirty="0"/>
              <a:t>(2)</a:t>
            </a:r>
            <a:r>
              <a:rPr lang="en-US" sz="2000" dirty="0"/>
              <a:t> V either:</a:t>
            </a:r>
          </a:p>
          <a:p>
            <a:pPr marL="668337" lvl="2" indent="0">
              <a:buNone/>
            </a:pPr>
            <a:r>
              <a:rPr lang="en-US" sz="2300" b="1" dirty="0"/>
              <a:t>(A)</a:t>
            </a:r>
            <a:r>
              <a:rPr lang="en-US" sz="2300" dirty="0"/>
              <a:t> testifies at the proceeding; or</a:t>
            </a:r>
          </a:p>
          <a:p>
            <a:pPr marL="668337" lvl="2" indent="0">
              <a:buNone/>
            </a:pPr>
            <a:r>
              <a:rPr lang="en-US" sz="2300" b="1" dirty="0"/>
              <a:t>(B)</a:t>
            </a:r>
            <a:r>
              <a:rPr lang="en-US" sz="2300" dirty="0"/>
              <a:t> is unavailable as a witness and there is corroborative evidence of the act which is the subject of the statement </a:t>
            </a:r>
          </a:p>
          <a:p>
            <a:pPr marL="668337" lvl="2" indent="0">
              <a:buNone/>
            </a:pPr>
            <a:r>
              <a:rPr lang="en-US" dirty="0"/>
              <a:t>							</a:t>
            </a:r>
            <a:r>
              <a:rPr lang="en-US" sz="1300" dirty="0"/>
              <a:t>725 ILCS 5/115-10(b)</a:t>
            </a:r>
          </a:p>
          <a:p>
            <a:endParaRPr lang="en-US" dirty="0"/>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16713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AA0FF-7706-AED0-58F1-3819C1F2B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86F33-F542-3719-4C7B-BBD168CD78FA}"/>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r>
              <a:rPr lang="en-US" sz="2700" dirty="0"/>
              <a:t>child hearsay exception</a:t>
            </a:r>
            <a:br>
              <a:rPr lang="en-US" sz="2700" dirty="0"/>
            </a:br>
            <a:r>
              <a:rPr lang="en-US" sz="2200" dirty="0"/>
              <a:t>725 ILCS 5/115-10</a:t>
            </a:r>
          </a:p>
        </p:txBody>
      </p:sp>
      <p:sp>
        <p:nvSpPr>
          <p:cNvPr id="13315" name="Content Placeholder 2">
            <a:extLst>
              <a:ext uri="{FF2B5EF4-FFF2-40B4-BE49-F238E27FC236}">
                <a16:creationId xmlns:a16="http://schemas.microsoft.com/office/drawing/2014/main" id="{03F008D3-4E05-952F-AA1E-AB3D53D14535}"/>
              </a:ext>
            </a:extLst>
          </p:cNvPr>
          <p:cNvSpPr>
            <a:spLocks noGrp="1"/>
          </p:cNvSpPr>
          <p:nvPr>
            <p:ph idx="1"/>
          </p:nvPr>
        </p:nvSpPr>
        <p:spPr>
          <a:xfrm>
            <a:off x="457200" y="1905000"/>
            <a:ext cx="8229600" cy="4191000"/>
          </a:xfrm>
        </p:spPr>
        <p:txBody>
          <a:bodyPr/>
          <a:lstStyle/>
          <a:p>
            <a:pPr marL="342900" lvl="1" indent="0">
              <a:buNone/>
            </a:pPr>
            <a:r>
              <a:rPr lang="en-US" sz="2400" b="1" dirty="0"/>
              <a:t>Issues</a:t>
            </a:r>
          </a:p>
          <a:p>
            <a:pPr lvl="2"/>
            <a:r>
              <a:rPr lang="en-US" sz="2000" dirty="0"/>
              <a:t>Parent, guardian</a:t>
            </a:r>
          </a:p>
          <a:p>
            <a:pPr lvl="2"/>
            <a:r>
              <a:rPr lang="en-US" sz="2000" dirty="0"/>
              <a:t>Teacher, coach</a:t>
            </a:r>
          </a:p>
          <a:p>
            <a:pPr lvl="2"/>
            <a:r>
              <a:rPr lang="en-US" sz="2000" dirty="0"/>
              <a:t>Child Advocacy Center Forensic Interview</a:t>
            </a:r>
          </a:p>
          <a:p>
            <a:pPr marL="393700" lvl="1" indent="0">
              <a:buNone/>
            </a:pPr>
            <a:endParaRPr lang="en-US" sz="2000" b="1" dirty="0"/>
          </a:p>
          <a:p>
            <a:pPr marL="393700" lvl="1" indent="0">
              <a:buNone/>
            </a:pPr>
            <a:r>
              <a:rPr lang="en-US" sz="2400" b="1" dirty="0"/>
              <a:t>Testimonial or Not?</a:t>
            </a:r>
          </a:p>
          <a:p>
            <a:pPr lvl="1"/>
            <a:r>
              <a:rPr lang="en-US" sz="2000" i="1" dirty="0"/>
              <a:t>Crawford v. Washington</a:t>
            </a:r>
            <a:r>
              <a:rPr lang="en-US" sz="2000" dirty="0"/>
              <a:t>, 541 U.S. 36 (2004) affects only cases where child is unavailable as witness</a:t>
            </a:r>
          </a:p>
          <a:p>
            <a:pPr lvl="1"/>
            <a:r>
              <a:rPr lang="en-US" sz="2000" dirty="0"/>
              <a:t>Forensic Interviews are testimonial</a:t>
            </a:r>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340455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76893-8F61-D707-F9BA-4939BD83F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CD6CCF-EB64-09B6-E932-ACF4974CD8C6}"/>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r>
              <a:rPr lang="en-US" sz="2800" dirty="0"/>
              <a:t>other-crimes evidence</a:t>
            </a:r>
            <a:br>
              <a:rPr lang="en-US" sz="2800" dirty="0"/>
            </a:br>
            <a:r>
              <a:rPr lang="en-US" sz="2200" dirty="0"/>
              <a:t>725 ILCS 5/115-7.3 AND 7.4</a:t>
            </a:r>
          </a:p>
        </p:txBody>
      </p:sp>
      <p:sp>
        <p:nvSpPr>
          <p:cNvPr id="13315" name="Content Placeholder 2">
            <a:extLst>
              <a:ext uri="{FF2B5EF4-FFF2-40B4-BE49-F238E27FC236}">
                <a16:creationId xmlns:a16="http://schemas.microsoft.com/office/drawing/2014/main" id="{77EAF71A-6B93-5756-0A8E-B2EA29F3B411}"/>
              </a:ext>
            </a:extLst>
          </p:cNvPr>
          <p:cNvSpPr>
            <a:spLocks noGrp="1"/>
          </p:cNvSpPr>
          <p:nvPr>
            <p:ph idx="1"/>
          </p:nvPr>
        </p:nvSpPr>
        <p:spPr>
          <a:xfrm>
            <a:off x="457200" y="1905000"/>
            <a:ext cx="8229600" cy="4191000"/>
          </a:xfrm>
        </p:spPr>
        <p:txBody>
          <a:bodyPr>
            <a:normAutofit/>
          </a:bodyPr>
          <a:lstStyle/>
          <a:p>
            <a:r>
              <a:rPr lang="en-US" sz="2400" b="1" dirty="0"/>
              <a:t>What Offenses are Eligible</a:t>
            </a:r>
          </a:p>
          <a:p>
            <a:pPr lvl="1"/>
            <a:r>
              <a:rPr lang="en-US" sz="2000" dirty="0"/>
              <a:t>sexual crimes and certain battery/murder offenses (7.3)</a:t>
            </a:r>
          </a:p>
          <a:p>
            <a:pPr lvl="1"/>
            <a:r>
              <a:rPr lang="en-US" sz="2000" dirty="0"/>
              <a:t>Domestic violence offenses (7.4)</a:t>
            </a:r>
          </a:p>
          <a:p>
            <a:pPr lvl="1"/>
            <a:r>
              <a:rPr lang="en-US" sz="2000" dirty="0"/>
              <a:t>P.A. 104-245 (SB2690) added HT victims to 115-7.3 (eff. Jan. 1, 2026)</a:t>
            </a:r>
          </a:p>
          <a:p>
            <a:pPr lvl="1"/>
            <a:endParaRPr lang="en-US" sz="2000" dirty="0"/>
          </a:p>
          <a:p>
            <a:r>
              <a:rPr lang="en-US" sz="2400" b="1" dirty="0"/>
              <a:t>Who is Covered</a:t>
            </a:r>
          </a:p>
          <a:p>
            <a:pPr lvl="1"/>
            <a:r>
              <a:rPr lang="en-US" sz="2000" dirty="0"/>
              <a:t>No age limit </a:t>
            </a:r>
          </a:p>
          <a:p>
            <a:pPr marL="2286000" lvl="8" indent="0" algn="r">
              <a:buNone/>
            </a:pPr>
            <a:r>
              <a:rPr lang="en-US" sz="2400" dirty="0"/>
              <a:t>725 ILCS 5/115-7.3, 7.4</a:t>
            </a:r>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3200171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087EE-0867-1341-1C47-EF64619009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7CE07-DD90-F027-FDF1-100042278F74}"/>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r>
              <a:rPr lang="en-US" sz="2800" dirty="0"/>
              <a:t>other-crimes evidence</a:t>
            </a:r>
            <a:br>
              <a:rPr lang="en-US" sz="2800" dirty="0"/>
            </a:br>
            <a:r>
              <a:rPr lang="en-US" sz="2200" dirty="0"/>
              <a:t>725 ILCS 5/115-7.3 AND 7.4</a:t>
            </a:r>
          </a:p>
        </p:txBody>
      </p:sp>
      <p:sp>
        <p:nvSpPr>
          <p:cNvPr id="13315" name="Content Placeholder 2">
            <a:extLst>
              <a:ext uri="{FF2B5EF4-FFF2-40B4-BE49-F238E27FC236}">
                <a16:creationId xmlns:a16="http://schemas.microsoft.com/office/drawing/2014/main" id="{4E625DE0-770F-BE42-F773-7A86533CF02A}"/>
              </a:ext>
            </a:extLst>
          </p:cNvPr>
          <p:cNvSpPr>
            <a:spLocks noGrp="1"/>
          </p:cNvSpPr>
          <p:nvPr>
            <p:ph idx="1"/>
          </p:nvPr>
        </p:nvSpPr>
        <p:spPr>
          <a:xfrm>
            <a:off x="457200" y="1905000"/>
            <a:ext cx="8229600" cy="4191000"/>
          </a:xfrm>
        </p:spPr>
        <p:txBody>
          <a:bodyPr>
            <a:normAutofit/>
          </a:bodyPr>
          <a:lstStyle/>
          <a:p>
            <a:pPr marL="342900" lvl="1" indent="0">
              <a:buNone/>
            </a:pPr>
            <a:r>
              <a:rPr lang="en-US" sz="2400" b="1" dirty="0"/>
              <a:t>Court:</a:t>
            </a:r>
          </a:p>
          <a:p>
            <a:pPr marL="342900" lvl="1" indent="0">
              <a:buNone/>
            </a:pPr>
            <a:r>
              <a:rPr lang="en-US" sz="2400" b="1" dirty="0"/>
              <a:t>weighs</a:t>
            </a:r>
            <a:r>
              <a:rPr lang="en-US" sz="2000" dirty="0"/>
              <a:t> the probative value of the evidence against undue prejudice to the defendant:</a:t>
            </a:r>
          </a:p>
          <a:p>
            <a:pPr lvl="2"/>
            <a:r>
              <a:rPr lang="en-US" sz="2000" dirty="0"/>
              <a:t>(1) the proximity in time to the charged or predicate offense;</a:t>
            </a:r>
          </a:p>
          <a:p>
            <a:pPr lvl="2"/>
            <a:r>
              <a:rPr lang="en-US" sz="2000" dirty="0"/>
              <a:t>(2) the degree of factual similarity to the charged or predicate offense; or</a:t>
            </a:r>
          </a:p>
          <a:p>
            <a:pPr lvl="2"/>
            <a:r>
              <a:rPr lang="en-US" sz="2000" dirty="0"/>
              <a:t>(3) other relevant facts and circumstances</a:t>
            </a:r>
            <a:endParaRPr lang="en-US" sz="2000" b="1" dirty="0"/>
          </a:p>
          <a:p>
            <a:pPr lvl="1"/>
            <a:endParaRPr lang="en-US" dirty="0"/>
          </a:p>
          <a:p>
            <a:pPr marL="0" indent="0">
              <a:buNone/>
            </a:pPr>
            <a:endParaRPr lang="en-US" sz="2800" b="1" dirty="0"/>
          </a:p>
          <a:p>
            <a:endParaRPr lang="en-US" sz="2800" b="1" dirty="0"/>
          </a:p>
        </p:txBody>
      </p:sp>
    </p:spTree>
    <p:extLst>
      <p:ext uri="{BB962C8B-B14F-4D97-AF65-F5344CB8AC3E}">
        <p14:creationId xmlns:p14="http://schemas.microsoft.com/office/powerpoint/2010/main" val="1090179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E9F10-D551-AD1B-3A1B-AED34CE5A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0BF58-1535-02EA-4B86-BCAC63487596}"/>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br>
              <a:rPr lang="en-US" sz="2800" dirty="0"/>
            </a:br>
            <a:r>
              <a:rPr lang="en-US" sz="2800" dirty="0"/>
              <a:t>medical TESTIMONY</a:t>
            </a:r>
            <a:br>
              <a:rPr lang="en-US" sz="2800" dirty="0"/>
            </a:br>
            <a:r>
              <a:rPr lang="en-US" sz="2200" dirty="0"/>
              <a:t>725 ILCS 5/115-13</a:t>
            </a:r>
          </a:p>
        </p:txBody>
      </p:sp>
      <p:sp>
        <p:nvSpPr>
          <p:cNvPr id="13315" name="Content Placeholder 2">
            <a:extLst>
              <a:ext uri="{FF2B5EF4-FFF2-40B4-BE49-F238E27FC236}">
                <a16:creationId xmlns:a16="http://schemas.microsoft.com/office/drawing/2014/main" id="{DB73ED06-77A3-29A9-C71A-31FE399F015A}"/>
              </a:ext>
            </a:extLst>
          </p:cNvPr>
          <p:cNvSpPr>
            <a:spLocks noGrp="1"/>
          </p:cNvSpPr>
          <p:nvPr>
            <p:ph idx="1"/>
          </p:nvPr>
        </p:nvSpPr>
        <p:spPr>
          <a:xfrm>
            <a:off x="457200" y="1905000"/>
            <a:ext cx="8229600" cy="4191000"/>
          </a:xfrm>
        </p:spPr>
        <p:txBody>
          <a:bodyPr>
            <a:normAutofit/>
          </a:bodyPr>
          <a:lstStyle/>
          <a:p>
            <a:pPr lvl="1">
              <a:spcBef>
                <a:spcPts val="0"/>
              </a:spcBef>
            </a:pPr>
            <a:endParaRPr lang="en-US" sz="2400" dirty="0">
              <a:latin typeface="Times New Roman" panose="02020603050405020304" pitchFamily="18" charset="0"/>
              <a:cs typeface="Times New Roman" panose="02020603050405020304" pitchFamily="18" charset="0"/>
            </a:endParaRPr>
          </a:p>
          <a:p>
            <a:pPr marL="274320" lvl="1">
              <a:lnSpc>
                <a:spcPct val="100000"/>
              </a:lnSpc>
              <a:spcBef>
                <a:spcPts val="0"/>
              </a:spcBef>
            </a:pPr>
            <a:r>
              <a:rPr lang="en-US" sz="2400" dirty="0">
                <a:latin typeface="Times New Roman" panose="02020603050405020304" pitchFamily="18" charset="0"/>
                <a:cs typeface="Times New Roman" panose="02020603050405020304" pitchFamily="18" charset="0"/>
              </a:rPr>
              <a:t>Allows medical records/testimony as evidence in trial for sexual offense concerning a cause of injury. </a:t>
            </a:r>
            <a:r>
              <a:rPr lang="en-US" sz="1500" i="1" dirty="0">
                <a:latin typeface="Times New Roman" panose="02020603050405020304" pitchFamily="18" charset="0"/>
                <a:cs typeface="Times New Roman" panose="02020603050405020304" pitchFamily="18" charset="0"/>
              </a:rPr>
              <a:t>People v. McNeal</a:t>
            </a:r>
            <a:r>
              <a:rPr lang="en-US" sz="1500" dirty="0">
                <a:latin typeface="Times New Roman" panose="02020603050405020304" pitchFamily="18" charset="0"/>
                <a:cs typeface="Times New Roman" panose="02020603050405020304" pitchFamily="18" charset="0"/>
              </a:rPr>
              <a:t>, 405 Ill. App. 3d 647 (1 Dist. 2010) (nurse may testify about the triage note prepared by another nurse).</a:t>
            </a:r>
          </a:p>
          <a:p>
            <a:pPr marL="274320" lvl="1">
              <a:lnSpc>
                <a:spcPct val="100000"/>
              </a:lnSpc>
              <a:spcBef>
                <a:spcPts val="0"/>
              </a:spcBef>
            </a:pPr>
            <a:endParaRPr lang="en-US" sz="1500" dirty="0">
              <a:latin typeface="Times New Roman" panose="02020603050405020304" pitchFamily="18" charset="0"/>
              <a:cs typeface="Times New Roman" panose="02020603050405020304" pitchFamily="18" charset="0"/>
            </a:endParaRPr>
          </a:p>
          <a:p>
            <a:pPr marL="274320" lvl="1">
              <a:lnSpc>
                <a:spcPct val="100000"/>
              </a:lnSpc>
              <a:spcBef>
                <a:spcPts val="0"/>
              </a:spcBef>
            </a:pPr>
            <a:r>
              <a:rPr lang="en-US" sz="2400" dirty="0">
                <a:latin typeface="Times New Roman" panose="02020603050405020304" pitchFamily="18" charset="0"/>
                <a:cs typeface="Times New Roman" panose="02020603050405020304" pitchFamily="18" charset="0"/>
              </a:rPr>
              <a:t>No Prior Reliability Hearing Required</a:t>
            </a:r>
          </a:p>
          <a:p>
            <a:pPr marL="274320" lvl="1">
              <a:lnSpc>
                <a:spcPct val="100000"/>
              </a:lnSpc>
              <a:spcBef>
                <a:spcPts val="0"/>
              </a:spcBef>
            </a:pPr>
            <a:endParaRPr lang="en-US" sz="2400" dirty="0">
              <a:latin typeface="Times New Roman" panose="02020603050405020304" pitchFamily="18" charset="0"/>
              <a:cs typeface="Times New Roman" panose="02020603050405020304" pitchFamily="18" charset="0"/>
            </a:endParaRPr>
          </a:p>
          <a:p>
            <a:pPr marL="274320" lvl="1">
              <a:lnSpc>
                <a:spcPct val="100000"/>
              </a:lnSpc>
              <a:spcBef>
                <a:spcPts val="0"/>
              </a:spcBef>
            </a:pPr>
            <a:r>
              <a:rPr lang="en-US" sz="2400" dirty="0">
                <a:latin typeface="Times New Roman" panose="02020603050405020304" pitchFamily="18" charset="0"/>
                <a:cs typeface="Times New Roman" panose="02020603050405020304" pitchFamily="18" charset="0"/>
              </a:rPr>
              <a:t>In children’s cases, identification of a family member admissible because of concern that child may be returned to abuser.</a:t>
            </a:r>
            <a:r>
              <a:rPr lang="en-US" sz="2800"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People v. </a:t>
            </a:r>
            <a:r>
              <a:rPr lang="en-US" sz="1400" i="1" dirty="0" err="1">
                <a:latin typeface="Times New Roman" panose="02020603050405020304" pitchFamily="18" charset="0"/>
                <a:cs typeface="Times New Roman" panose="02020603050405020304" pitchFamily="18" charset="0"/>
              </a:rPr>
              <a:t>Falaster</a:t>
            </a:r>
            <a:r>
              <a:rPr lang="en-US" sz="1400" dirty="0">
                <a:latin typeface="Times New Roman" panose="02020603050405020304" pitchFamily="18" charset="0"/>
                <a:cs typeface="Times New Roman" panose="02020603050405020304" pitchFamily="18" charset="0"/>
              </a:rPr>
              <a:t>, 173 Ill. 2d 220, 231 (1996) (nurse was permitted to testify about the identification of father in a 115-13 statement). </a:t>
            </a:r>
          </a:p>
          <a:p>
            <a:endParaRPr lang="en-US" sz="2800" b="1" dirty="0"/>
          </a:p>
        </p:txBody>
      </p:sp>
    </p:spTree>
    <p:extLst>
      <p:ext uri="{BB962C8B-B14F-4D97-AF65-F5344CB8AC3E}">
        <p14:creationId xmlns:p14="http://schemas.microsoft.com/office/powerpoint/2010/main" val="27986751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0278A-EF34-6751-516E-85B9C1446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DA5C8-6CD8-D14C-CDEC-E61A4AD410F2}"/>
              </a:ext>
            </a:extLst>
          </p:cNvPr>
          <p:cNvSpPr>
            <a:spLocks noGrp="1"/>
          </p:cNvSpPr>
          <p:nvPr>
            <p:ph type="title"/>
          </p:nvPr>
        </p:nvSpPr>
        <p:spPr>
          <a:xfrm>
            <a:off x="457200" y="704850"/>
            <a:ext cx="8229600" cy="1200150"/>
          </a:xfrm>
        </p:spPr>
        <p:txBody>
          <a:bodyPr>
            <a:normAutofit fontScale="90000"/>
          </a:bodyPr>
          <a:lstStyle/>
          <a:p>
            <a:pPr algn="ctr">
              <a:defRPr/>
            </a:pPr>
            <a:br>
              <a:rPr lang="en-US" sz="4000" b="1" dirty="0"/>
            </a:br>
            <a:br>
              <a:rPr lang="en-US" sz="2800" dirty="0"/>
            </a:br>
            <a:r>
              <a:rPr lang="en-US" sz="2800" dirty="0"/>
              <a:t>rape shield</a:t>
            </a:r>
            <a:br>
              <a:rPr lang="en-US" sz="2800" dirty="0"/>
            </a:br>
            <a:r>
              <a:rPr lang="en-US" sz="2200" dirty="0"/>
              <a:t>725 ILCS 5/115-7</a:t>
            </a:r>
          </a:p>
        </p:txBody>
      </p:sp>
      <p:sp>
        <p:nvSpPr>
          <p:cNvPr id="13315" name="Content Placeholder 2">
            <a:extLst>
              <a:ext uri="{FF2B5EF4-FFF2-40B4-BE49-F238E27FC236}">
                <a16:creationId xmlns:a16="http://schemas.microsoft.com/office/drawing/2014/main" id="{A221D5E4-A65F-1080-5219-E484D7C1890D}"/>
              </a:ext>
            </a:extLst>
          </p:cNvPr>
          <p:cNvSpPr>
            <a:spLocks noGrp="1"/>
          </p:cNvSpPr>
          <p:nvPr>
            <p:ph idx="1"/>
          </p:nvPr>
        </p:nvSpPr>
        <p:spPr>
          <a:xfrm>
            <a:off x="457200" y="1905000"/>
            <a:ext cx="8229600" cy="4191000"/>
          </a:xfrm>
        </p:spPr>
        <p:txBody>
          <a:bodyPr>
            <a:normAutofit/>
          </a:bodyPr>
          <a:lstStyle/>
          <a:p>
            <a:r>
              <a:rPr lang="en-US" sz="2400" b="1" dirty="0"/>
              <a:t>Applies to prior sexual activity or reputation</a:t>
            </a:r>
            <a:r>
              <a:rPr lang="en-US" dirty="0"/>
              <a:t> </a:t>
            </a:r>
            <a:endParaRPr lang="en-US" sz="2400" b="1" dirty="0"/>
          </a:p>
          <a:p>
            <a:r>
              <a:rPr lang="en-US" sz="2400" b="1" dirty="0"/>
              <a:t>What Offenses are Eligible</a:t>
            </a:r>
          </a:p>
          <a:p>
            <a:pPr lvl="1"/>
            <a:r>
              <a:rPr lang="en-US" sz="2000" dirty="0"/>
              <a:t>sexual crimes and batteries involving sexual penetration/conduct</a:t>
            </a:r>
          </a:p>
          <a:p>
            <a:r>
              <a:rPr lang="en-US" sz="2400" b="1" dirty="0"/>
              <a:t>Who is Covered</a:t>
            </a:r>
          </a:p>
          <a:p>
            <a:pPr lvl="1"/>
            <a:r>
              <a:rPr lang="en-US" sz="2200" dirty="0">
                <a:latin typeface="Times New Roman" panose="02020603050405020304" pitchFamily="18" charset="0"/>
                <a:cs typeface="Times New Roman" panose="02020603050405020304" pitchFamily="18" charset="0"/>
              </a:rPr>
              <a:t>Applies to a victim or corroborating witness  725 ILCS 5/115-7(a)</a:t>
            </a:r>
          </a:p>
          <a:p>
            <a:pPr lvl="1"/>
            <a:r>
              <a:rPr lang="en-US" sz="2200" dirty="0">
                <a:latin typeface="Times New Roman" panose="02020603050405020304" pitchFamily="18" charset="0"/>
                <a:cs typeface="Times New Roman" panose="02020603050405020304" pitchFamily="18" charset="0"/>
              </a:rPr>
              <a:t>P.A. 104-159 (SB2323) added HT victims (eff. 8/14/2025</a:t>
            </a:r>
          </a:p>
          <a:p>
            <a:r>
              <a:rPr lang="en-US" sz="2200" dirty="0">
                <a:latin typeface="Times New Roman" panose="02020603050405020304" pitchFamily="18" charset="0"/>
                <a:cs typeface="Times New Roman" panose="02020603050405020304" pitchFamily="18" charset="0"/>
              </a:rPr>
              <a:t>Exception where source of knowledge or injury is the basis for the claim that the evidence is “constitutionally required”</a:t>
            </a:r>
          </a:p>
          <a:p>
            <a:pPr marL="342900" lvl="1" indent="0">
              <a:buNone/>
            </a:pPr>
            <a:endParaRPr lang="en-US" sz="2400" b="1" dirty="0">
              <a:latin typeface="Times New Roman" panose="02020603050405020304" pitchFamily="18" charset="0"/>
              <a:cs typeface="Times New Roman" panose="02020603050405020304" pitchFamily="18" charset="0"/>
            </a:endParaRPr>
          </a:p>
          <a:p>
            <a:pPr marL="342900" lvl="1" indent="0">
              <a:buNone/>
            </a:pP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4453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1E98C-FC78-98F2-238D-B67CA7AB2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03FD9-8F24-9E96-349F-F84EF33461ED}"/>
              </a:ext>
            </a:extLst>
          </p:cNvPr>
          <p:cNvSpPr>
            <a:spLocks noGrp="1"/>
          </p:cNvSpPr>
          <p:nvPr>
            <p:ph type="title"/>
          </p:nvPr>
        </p:nvSpPr>
        <p:spPr>
          <a:xfrm>
            <a:off x="457200" y="704850"/>
            <a:ext cx="8229600" cy="1428750"/>
          </a:xfrm>
        </p:spPr>
        <p:txBody>
          <a:bodyPr>
            <a:normAutofit/>
          </a:bodyPr>
          <a:lstStyle/>
          <a:p>
            <a:pPr algn="ctr">
              <a:defRPr/>
            </a:pPr>
            <a:r>
              <a:rPr lang="en-US" sz="3600" b="1" dirty="0"/>
              <a:t>Privacy and sealing</a:t>
            </a:r>
            <a:br>
              <a:rPr lang="en-US" sz="5400" b="1" dirty="0"/>
            </a:br>
            <a:r>
              <a:rPr lang="en-US" sz="2700" dirty="0"/>
              <a:t>725 ILCS 190/3</a:t>
            </a:r>
          </a:p>
        </p:txBody>
      </p:sp>
      <p:sp>
        <p:nvSpPr>
          <p:cNvPr id="13315" name="Content Placeholder 2">
            <a:extLst>
              <a:ext uri="{FF2B5EF4-FFF2-40B4-BE49-F238E27FC236}">
                <a16:creationId xmlns:a16="http://schemas.microsoft.com/office/drawing/2014/main" id="{BB5FA772-18E0-A9A3-5FB4-E8A37F706E07}"/>
              </a:ext>
            </a:extLst>
          </p:cNvPr>
          <p:cNvSpPr>
            <a:spLocks noGrp="1"/>
          </p:cNvSpPr>
          <p:nvPr>
            <p:ph idx="1"/>
          </p:nvPr>
        </p:nvSpPr>
        <p:spPr>
          <a:xfrm>
            <a:off x="457200" y="2438400"/>
            <a:ext cx="8229600" cy="3657600"/>
          </a:xfrm>
        </p:spPr>
        <p:txBody>
          <a:bodyPr>
            <a:normAutofit fontScale="92500" lnSpcReduction="10000"/>
          </a:bodyPr>
          <a:lstStyle/>
          <a:p>
            <a:pPr marL="0" indent="0">
              <a:buNone/>
            </a:pPr>
            <a:r>
              <a:rPr lang="en-US" sz="2800" dirty="0"/>
              <a:t>Identity of child victim kept confidential</a:t>
            </a:r>
          </a:p>
          <a:p>
            <a:pPr lvl="1"/>
            <a:r>
              <a:rPr lang="en-US" sz="2000" dirty="0"/>
              <a:t>Provides for confidentiality of law enforcement and court records of child victim of criminal sexual offense unless a court order is issued authorizing the removal of such restriction </a:t>
            </a:r>
          </a:p>
          <a:p>
            <a:pPr lvl="1"/>
            <a:r>
              <a:rPr lang="en-US" sz="2000" dirty="0"/>
              <a:t>P.A. 104-832 adds CAC MDT’s as those who can access records. (eff. 1/1/27)</a:t>
            </a:r>
          </a:p>
          <a:p>
            <a:pPr lvl="1"/>
            <a:r>
              <a:rPr lang="en-US" sz="2000" dirty="0"/>
              <a:t>A court may, for the child’s protection and for good cause shown, prohibit any person or agency present in court from further disclosing the child’s identity</a:t>
            </a:r>
          </a:p>
          <a:p>
            <a:pPr lvl="1"/>
            <a:r>
              <a:rPr lang="en-US" sz="2000" dirty="0"/>
              <a:t>P.A. 104-0837 amends Juvenile Court Act (705 ILCS 405/5-905) to allow victims and their attorneys access to law enforcement records. (eff. 1/1/27)</a:t>
            </a:r>
          </a:p>
          <a:p>
            <a:pPr marL="0" indent="0">
              <a:buNone/>
            </a:pPr>
            <a:endParaRPr lang="en-US" sz="2000" dirty="0"/>
          </a:p>
          <a:p>
            <a:pPr marL="0" indent="0">
              <a:buNone/>
            </a:pPr>
            <a:endParaRPr lang="en-US" sz="2800" dirty="0"/>
          </a:p>
        </p:txBody>
      </p:sp>
    </p:spTree>
    <p:extLst>
      <p:ext uri="{BB962C8B-B14F-4D97-AF65-F5344CB8AC3E}">
        <p14:creationId xmlns:p14="http://schemas.microsoft.com/office/powerpoint/2010/main" val="3671293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EF44C80A-E975-D6D3-B0B9-9ED98B01B6E2}"/>
              </a:ext>
            </a:extLst>
          </p:cNvPr>
          <p:cNvSpPr>
            <a:spLocks noGrp="1"/>
          </p:cNvSpPr>
          <p:nvPr>
            <p:ph type="title"/>
          </p:nvPr>
        </p:nvSpPr>
        <p:spPr/>
        <p:txBody>
          <a:bodyPr>
            <a:normAutofit fontScale="90000"/>
          </a:bodyPr>
          <a:lstStyle/>
          <a:p>
            <a:pPr algn="ctr" eaLnBrk="1" hangingPunct="1"/>
            <a:r>
              <a:rPr lang="en-US" altLang="en-US" sz="4000" b="1" dirty="0"/>
              <a:t>Promising Practices:  Coordination</a:t>
            </a:r>
            <a:endParaRPr lang="en-US" altLang="en-US" sz="4000" dirty="0"/>
          </a:p>
        </p:txBody>
      </p:sp>
      <p:sp>
        <p:nvSpPr>
          <p:cNvPr id="21507" name="Content Placeholder 2">
            <a:extLst>
              <a:ext uri="{FF2B5EF4-FFF2-40B4-BE49-F238E27FC236}">
                <a16:creationId xmlns:a16="http://schemas.microsoft.com/office/drawing/2014/main" id="{BC7FC507-CB5E-C893-117B-3652510072B1}"/>
              </a:ext>
            </a:extLst>
          </p:cNvPr>
          <p:cNvSpPr>
            <a:spLocks noGrp="1"/>
          </p:cNvSpPr>
          <p:nvPr>
            <p:ph idx="1"/>
          </p:nvPr>
        </p:nvSpPr>
        <p:spPr/>
        <p:txBody>
          <a:bodyPr>
            <a:normAutofit fontScale="70000" lnSpcReduction="20000"/>
          </a:bodyPr>
          <a:lstStyle/>
          <a:p>
            <a:pPr eaLnBrk="1" hangingPunct="1">
              <a:buFont typeface="Wingdings 2" panose="05020102010507070707" pitchFamily="18" charset="2"/>
              <a:buNone/>
            </a:pPr>
            <a:endParaRPr lang="en-US" altLang="en-US" sz="2800" dirty="0"/>
          </a:p>
          <a:p>
            <a:pPr eaLnBrk="1" hangingPunct="1"/>
            <a:r>
              <a:rPr lang="en-US" altLang="en-US" sz="2800" dirty="0"/>
              <a:t>Family Justice Centers Act. P.A. 104-780 (eff. Jan. 1, 2027) </a:t>
            </a:r>
          </a:p>
          <a:p>
            <a:pPr lvl="1"/>
            <a:r>
              <a:rPr lang="en-US" altLang="en-US" sz="2800" dirty="0"/>
              <a:t>Authorizes cities, counties, the State, and community-based nonprofits to establish multiagency, multidisciplinary Family Justice Centers to serve survivors of domestic violence, sexual violence, stalking, and human trafficking. </a:t>
            </a:r>
          </a:p>
          <a:p>
            <a:pPr lvl="1"/>
            <a:r>
              <a:rPr lang="en-US" altLang="en-US" sz="2800" dirty="0"/>
              <a:t>Sets requirements for center operations, including survivor consent and confidentiality policies, privacy protections, collaboration with law enforcement and community providers, operating agreements, survivor feedback processes, and annual training standards. </a:t>
            </a:r>
          </a:p>
          <a:p>
            <a:pPr lvl="1"/>
            <a:r>
              <a:rPr lang="en-US" altLang="en-US" sz="2800" dirty="0"/>
              <a:t>Provides a framework for coordinated service delivery among participating agencies. </a:t>
            </a:r>
            <a:endParaRPr lang="en-US" altLang="en-US" sz="3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5C51F12A-5650-4540-69B7-0C6D235BEA91}"/>
              </a:ext>
            </a:extLst>
          </p:cNvPr>
          <p:cNvSpPr>
            <a:spLocks noGrp="1"/>
          </p:cNvSpPr>
          <p:nvPr>
            <p:ph type="title"/>
          </p:nvPr>
        </p:nvSpPr>
        <p:spPr/>
        <p:txBody>
          <a:bodyPr/>
          <a:lstStyle/>
          <a:p>
            <a:pPr algn="ctr" eaLnBrk="1" hangingPunct="1">
              <a:buFont typeface="Wingdings 2" panose="05020102010507070707" pitchFamily="18" charset="2"/>
              <a:buNone/>
            </a:pPr>
            <a:r>
              <a:rPr lang="en-US" altLang="en-US" sz="4400" b="1" dirty="0"/>
              <a:t>Coordination (</a:t>
            </a:r>
            <a:r>
              <a:rPr lang="en-US" altLang="en-US" sz="2400" b="1" dirty="0"/>
              <a:t>cont’d</a:t>
            </a:r>
            <a:r>
              <a:rPr lang="en-US" altLang="en-US" sz="4400" b="1" dirty="0"/>
              <a:t>)</a:t>
            </a:r>
            <a:endParaRPr lang="en-US" altLang="en-US" sz="4400" dirty="0"/>
          </a:p>
        </p:txBody>
      </p:sp>
      <p:sp>
        <p:nvSpPr>
          <p:cNvPr id="23555" name="Rectangle 3">
            <a:extLst>
              <a:ext uri="{FF2B5EF4-FFF2-40B4-BE49-F238E27FC236}">
                <a16:creationId xmlns:a16="http://schemas.microsoft.com/office/drawing/2014/main" id="{60AE13C6-DF6D-AC19-B2DC-A4D6B451F8C0}"/>
              </a:ext>
            </a:extLst>
          </p:cNvPr>
          <p:cNvSpPr>
            <a:spLocks noGrp="1"/>
          </p:cNvSpPr>
          <p:nvPr>
            <p:ph idx="1"/>
          </p:nvPr>
        </p:nvSpPr>
        <p:spPr/>
        <p:txBody>
          <a:bodyPr/>
          <a:lstStyle/>
          <a:p>
            <a:pPr eaLnBrk="1" hangingPunct="1">
              <a:buFont typeface="Wingdings 2" panose="05020102010507070707" pitchFamily="18" charset="2"/>
              <a:buNone/>
            </a:pPr>
            <a:endParaRPr lang="en-US" altLang="en-US" dirty="0"/>
          </a:p>
          <a:p>
            <a:pPr eaLnBrk="1" hangingPunct="1"/>
            <a:r>
              <a:rPr lang="en-US" altLang="en-US" sz="2400" dirty="0"/>
              <a:t>Requires Consensus Building Efforts</a:t>
            </a:r>
          </a:p>
          <a:p>
            <a:pPr eaLnBrk="1" hangingPunct="1"/>
            <a:r>
              <a:rPr lang="en-US" altLang="en-US" sz="2400" dirty="0"/>
              <a:t>Ensures Complete Information is Available to Both Courts</a:t>
            </a:r>
          </a:p>
          <a:p>
            <a:pPr eaLnBrk="1" hangingPunct="1"/>
            <a:r>
              <a:rPr lang="en-US" altLang="en-US" sz="2400" dirty="0"/>
              <a:t>Prevents Conflicts in Orders</a:t>
            </a:r>
          </a:p>
          <a:p>
            <a:pPr eaLnBrk="1" hangingPunct="1"/>
            <a:r>
              <a:rPr lang="en-US" altLang="en-US" sz="2400" dirty="0"/>
              <a:t>Reduces Trauma to Child Victims</a:t>
            </a:r>
          </a:p>
          <a:p>
            <a:pPr eaLnBrk="1" hangingPunct="1"/>
            <a:r>
              <a:rPr lang="en-US" altLang="en-US" sz="2400" dirty="0"/>
              <a:t>Joint Litigation Strategies Avoid Duplication of Effort</a:t>
            </a:r>
          </a:p>
          <a:p>
            <a:pPr eaLnBrk="1" hangingPunct="1"/>
            <a:endParaRPr lang="en-US" altLang="en-US"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4EBA0176-1319-97CF-1D27-6FCCA4D5B81C}"/>
              </a:ext>
            </a:extLst>
          </p:cNvPr>
          <p:cNvSpPr>
            <a:spLocks noGrp="1"/>
          </p:cNvSpPr>
          <p:nvPr>
            <p:ph type="title" idx="4294967295"/>
          </p:nvPr>
        </p:nvSpPr>
        <p:spPr>
          <a:xfrm>
            <a:off x="0" y="704850"/>
            <a:ext cx="8229600" cy="1143000"/>
          </a:xfrm>
          <a:noFill/>
        </p:spPr>
        <p:txBody>
          <a:bodyPr/>
          <a:lstStyle/>
          <a:p>
            <a:pPr algn="ctr" eaLnBrk="1" hangingPunct="1"/>
            <a:r>
              <a:rPr lang="en-US" altLang="en-US" sz="4000" b="1" dirty="0"/>
              <a:t>Encouraging Practices</a:t>
            </a:r>
            <a:endParaRPr lang="en-US" altLang="en-US" sz="4000" dirty="0"/>
          </a:p>
        </p:txBody>
      </p:sp>
      <p:sp>
        <p:nvSpPr>
          <p:cNvPr id="27651" name="Content Placeholder 2">
            <a:extLst>
              <a:ext uri="{FF2B5EF4-FFF2-40B4-BE49-F238E27FC236}">
                <a16:creationId xmlns:a16="http://schemas.microsoft.com/office/drawing/2014/main" id="{6A64A14C-2B9B-95A7-2C6C-A35B9235C755}"/>
              </a:ext>
            </a:extLst>
          </p:cNvPr>
          <p:cNvSpPr>
            <a:spLocks noGrp="1"/>
          </p:cNvSpPr>
          <p:nvPr>
            <p:ph idx="4294967295"/>
          </p:nvPr>
        </p:nvSpPr>
        <p:spPr>
          <a:xfrm>
            <a:off x="0" y="1935163"/>
            <a:ext cx="8229600" cy="4389437"/>
          </a:xfrm>
        </p:spPr>
        <p:txBody>
          <a:bodyPr>
            <a:normAutofit fontScale="92500" lnSpcReduction="20000"/>
          </a:bodyPr>
          <a:lstStyle/>
          <a:p>
            <a:pPr eaLnBrk="1" hangingPunct="1"/>
            <a:r>
              <a:rPr lang="en-US" altLang="en-US" sz="2000" dirty="0"/>
              <a:t>To assert any statutory privacy and/or confidentiality interests regarding name and identifying information;</a:t>
            </a:r>
          </a:p>
          <a:p>
            <a:pPr eaLnBrk="1" hangingPunct="1"/>
            <a:r>
              <a:rPr lang="en-US" altLang="en-US" sz="2000" dirty="0"/>
              <a:t>To obtain protective orders if private and/or confidential information is admitted into evidence;</a:t>
            </a:r>
          </a:p>
          <a:p>
            <a:pPr eaLnBrk="1" hangingPunct="1"/>
            <a:r>
              <a:rPr lang="en-US" altLang="en-US" sz="2000" dirty="0"/>
              <a:t>To request that the courtroom be closed to all nonessential persons;</a:t>
            </a:r>
          </a:p>
          <a:p>
            <a:pPr eaLnBrk="1" hangingPunct="1"/>
            <a:r>
              <a:rPr lang="en-US" altLang="en-US" sz="2000" dirty="0"/>
              <a:t>To have consideration be given to the best interests of the child in scheduling interviews, meetings, or hearings; </a:t>
            </a:r>
          </a:p>
          <a:p>
            <a:pPr eaLnBrk="1" hangingPunct="1"/>
            <a:r>
              <a:rPr lang="en-US" altLang="en-US" sz="2000" dirty="0"/>
              <a:t>To have an advocate or representative present at every interview, meeting, or hearing;</a:t>
            </a:r>
          </a:p>
          <a:p>
            <a:pPr eaLnBrk="1" hangingPunct="1"/>
            <a:r>
              <a:rPr lang="en-US" altLang="en-US" sz="2000" dirty="0"/>
              <a:t>To be reasonably protected throughout the proceedings; </a:t>
            </a:r>
          </a:p>
          <a:p>
            <a:pPr eaLnBrk="1" hangingPunct="1"/>
            <a:r>
              <a:rPr lang="en-US" altLang="en-US" sz="2000" dirty="0"/>
              <a:t>To make a victim impact statement at sentencing release proceedings; and</a:t>
            </a:r>
          </a:p>
          <a:p>
            <a:pPr eaLnBrk="1" hangingPunct="1"/>
            <a:r>
              <a:rPr lang="en-US" altLang="en-US" sz="2000" dirty="0"/>
              <a:t>To obtain appropriate restitution </a:t>
            </a:r>
          </a:p>
          <a:p>
            <a:pPr eaLnBrk="1" hangingPunct="1"/>
            <a:endParaRPr lang="en-US" altLang="en-US" sz="2000" dirty="0"/>
          </a:p>
          <a:p>
            <a:pPr lvl="1" eaLnBrk="1" hangingPunct="1">
              <a:buFont typeface="Wingdings 2" panose="05020102010507070707" pitchFamily="18" charset="2"/>
              <a:buNone/>
            </a:pPr>
            <a:endParaRPr lang="en-US" altLang="en-US" sz="2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646766E5-AAE4-3615-C79A-ADA1860686C7}"/>
              </a:ext>
            </a:extLst>
          </p:cNvPr>
          <p:cNvSpPr>
            <a:spLocks noGrp="1"/>
          </p:cNvSpPr>
          <p:nvPr>
            <p:ph type="title" idx="4294967295"/>
          </p:nvPr>
        </p:nvSpPr>
        <p:spPr>
          <a:xfrm>
            <a:off x="0" y="704850"/>
            <a:ext cx="8229600" cy="1143000"/>
          </a:xfrm>
          <a:noFill/>
        </p:spPr>
        <p:txBody>
          <a:bodyPr/>
          <a:lstStyle/>
          <a:p>
            <a:pPr algn="ctr" eaLnBrk="1" hangingPunct="1"/>
            <a:r>
              <a:rPr lang="en-US" altLang="en-US" sz="4000" b="1" dirty="0"/>
              <a:t>Encouraging Practices</a:t>
            </a:r>
            <a:endParaRPr lang="en-US" altLang="en-US" sz="4000" dirty="0"/>
          </a:p>
        </p:txBody>
      </p:sp>
      <p:sp>
        <p:nvSpPr>
          <p:cNvPr id="28675" name="Content Placeholder 2">
            <a:extLst>
              <a:ext uri="{FF2B5EF4-FFF2-40B4-BE49-F238E27FC236}">
                <a16:creationId xmlns:a16="http://schemas.microsoft.com/office/drawing/2014/main" id="{FDBDDEFB-81E8-0112-53F0-CC2A5D610047}"/>
              </a:ext>
            </a:extLst>
          </p:cNvPr>
          <p:cNvSpPr>
            <a:spLocks noGrp="1"/>
          </p:cNvSpPr>
          <p:nvPr>
            <p:ph idx="4294967295"/>
          </p:nvPr>
        </p:nvSpPr>
        <p:spPr>
          <a:xfrm>
            <a:off x="0" y="1935163"/>
            <a:ext cx="8229600" cy="4389437"/>
          </a:xfrm>
        </p:spPr>
        <p:txBody>
          <a:bodyPr>
            <a:normAutofit lnSpcReduction="10000"/>
          </a:bodyPr>
          <a:lstStyle/>
          <a:p>
            <a:pPr eaLnBrk="1" hangingPunct="1">
              <a:buFont typeface="Wingdings 2" panose="05020102010507070707" pitchFamily="18" charset="2"/>
              <a:buNone/>
            </a:pPr>
            <a:r>
              <a:rPr lang="en-US" altLang="en-US" sz="2800" b="1" dirty="0"/>
              <a:t> </a:t>
            </a:r>
          </a:p>
          <a:p>
            <a:pPr eaLnBrk="1" hangingPunct="1"/>
            <a:r>
              <a:rPr lang="en-US" altLang="en-US" sz="2000" dirty="0"/>
              <a:t>To have consideration be given to the best interests of the child in scheduling interviews, meetings, or hearings; </a:t>
            </a:r>
          </a:p>
          <a:p>
            <a:pPr eaLnBrk="1" hangingPunct="1"/>
            <a:r>
              <a:rPr lang="en-US" altLang="en-US" sz="2000" dirty="0"/>
              <a:t>To have an advocate or representative present at every interview, meeting, or hearing;</a:t>
            </a:r>
          </a:p>
          <a:p>
            <a:pPr eaLnBrk="1" hangingPunct="1"/>
            <a:r>
              <a:rPr lang="en-US" altLang="en-US" sz="2000" dirty="0"/>
              <a:t>To be reasonably protected throughout the proceedings; </a:t>
            </a:r>
          </a:p>
          <a:p>
            <a:pPr eaLnBrk="1" hangingPunct="1"/>
            <a:r>
              <a:rPr lang="en-US" altLang="en-US" sz="2000" dirty="0"/>
              <a:t>To make a victim impact statement at sentencing/release proceedings; and</a:t>
            </a:r>
          </a:p>
          <a:p>
            <a:pPr eaLnBrk="1" hangingPunct="1"/>
            <a:r>
              <a:rPr lang="en-US" altLang="en-US" sz="2000" dirty="0"/>
              <a:t>To obtain appropriate restitution </a:t>
            </a:r>
          </a:p>
          <a:p>
            <a:pPr eaLnBrk="1" hangingPunct="1"/>
            <a:endParaRPr lang="en-US" altLang="en-US" sz="2000" dirty="0"/>
          </a:p>
          <a:p>
            <a:pPr lvl="1" eaLnBrk="1" hangingPunct="1">
              <a:buNone/>
            </a:pPr>
            <a:r>
              <a:rPr lang="en-US" altLang="en-US" sz="1100" dirty="0"/>
              <a:t>See ABA report, at </a:t>
            </a:r>
            <a:r>
              <a:rPr lang="en-US" altLang="en-US" sz="1100" dirty="0">
                <a:hlinkClick r:id="rId3"/>
              </a:rPr>
              <a:t>http://www.abanet.org/crimjust/policy/my09101d.pdf</a:t>
            </a:r>
            <a:r>
              <a:rPr lang="en-US" altLang="en-US" sz="1100" dirty="0"/>
              <a:t>. and </a:t>
            </a:r>
            <a:r>
              <a:rPr lang="en-US" sz="1200" dirty="0">
                <a:hlinkClick r:id="rId4"/>
              </a:rPr>
              <a:t>Special Functions of the Trial Judge</a:t>
            </a:r>
            <a:endParaRPr lang="en-US" altLang="en-US" sz="1200" dirty="0"/>
          </a:p>
          <a:p>
            <a:pPr lvl="1" eaLnBrk="1" hangingPunct="1"/>
            <a:endParaRPr lang="en-US" altLang="en-US" dirty="0"/>
          </a:p>
          <a:p>
            <a:pPr lvl="1" eaLnBrk="1" hangingPunct="1">
              <a:buFont typeface="Wingdings 2" panose="05020102010507070707" pitchFamily="18" charset="2"/>
              <a:buNone/>
            </a:pPr>
            <a:endParaRPr lang="en-US"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2EF60365-4EB6-A27C-87EA-E0993AAA275A}"/>
              </a:ext>
            </a:extLst>
          </p:cNvPr>
          <p:cNvSpPr>
            <a:spLocks noGrp="1"/>
          </p:cNvSpPr>
          <p:nvPr>
            <p:ph type="title"/>
          </p:nvPr>
        </p:nvSpPr>
        <p:spPr>
          <a:xfrm>
            <a:off x="452240" y="1219200"/>
            <a:ext cx="8235853" cy="1325563"/>
          </a:xfrm>
        </p:spPr>
        <p:txBody>
          <a:bodyPr>
            <a:normAutofit fontScale="90000"/>
          </a:bodyPr>
          <a:lstStyle/>
          <a:p>
            <a:pPr algn="ctr" eaLnBrk="1" hangingPunct="1"/>
            <a:r>
              <a:rPr lang="en-US" altLang="en-US" sz="4000" dirty="0"/>
              <a:t>Improving Court for Child Victims/Witnesses</a:t>
            </a:r>
          </a:p>
        </p:txBody>
      </p:sp>
      <p:sp>
        <p:nvSpPr>
          <p:cNvPr id="31747" name="Content Placeholder 2">
            <a:extLst>
              <a:ext uri="{FF2B5EF4-FFF2-40B4-BE49-F238E27FC236}">
                <a16:creationId xmlns:a16="http://schemas.microsoft.com/office/drawing/2014/main" id="{6E4A404A-06EB-E0E6-C03B-9424640A73BF}"/>
              </a:ext>
            </a:extLst>
          </p:cNvPr>
          <p:cNvSpPr>
            <a:spLocks noGrp="1"/>
          </p:cNvSpPr>
          <p:nvPr>
            <p:ph idx="1"/>
          </p:nvPr>
        </p:nvSpPr>
        <p:spPr/>
        <p:txBody>
          <a:bodyPr/>
          <a:lstStyle/>
          <a:p>
            <a:pPr eaLnBrk="1" hangingPunct="1">
              <a:buFont typeface="Wingdings 2" panose="05020102010507070707" pitchFamily="18" charset="2"/>
              <a:buNone/>
            </a:pPr>
            <a:endParaRPr lang="en-US" altLang="en-US" dirty="0"/>
          </a:p>
          <a:p>
            <a:pPr algn="ctr" eaLnBrk="1" hangingPunct="1">
              <a:buFont typeface="Wingdings 2" panose="05020102010507070707" pitchFamily="18" charset="2"/>
              <a:buNone/>
            </a:pPr>
            <a:endParaRPr lang="en-US" altLang="en-US" sz="3200" b="1" dirty="0"/>
          </a:p>
          <a:p>
            <a:pPr algn="ctr" eaLnBrk="1" hangingPunct="1">
              <a:buFont typeface="Wingdings 2" panose="05020102010507070707" pitchFamily="18" charset="2"/>
              <a:buNone/>
            </a:pPr>
            <a:r>
              <a:rPr lang="en-US" altLang="en-US" sz="3200" b="1" dirty="0"/>
              <a:t>Our Responsibilities?</a:t>
            </a:r>
          </a:p>
          <a:p>
            <a:pPr algn="ctr" eaLnBrk="1" hangingPunct="1">
              <a:buFont typeface="Wingdings 2" panose="05020102010507070707" pitchFamily="18" charset="2"/>
              <a:buNone/>
            </a:pPr>
            <a:r>
              <a:rPr lang="en-US" altLang="en-US" sz="3200" b="1" dirty="0"/>
              <a:t>Paper to Practice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9E1F6A67-8E63-3DB0-4C54-45E421211EEB}"/>
              </a:ext>
            </a:extLst>
          </p:cNvPr>
          <p:cNvSpPr>
            <a:spLocks noGrp="1"/>
          </p:cNvSpPr>
          <p:nvPr>
            <p:ph type="title"/>
          </p:nvPr>
        </p:nvSpPr>
        <p:spPr/>
        <p:txBody>
          <a:bodyPr/>
          <a:lstStyle/>
          <a:p>
            <a:pPr algn="ctr" eaLnBrk="1" hangingPunct="1"/>
            <a:r>
              <a:rPr lang="en-US" altLang="en-US" sz="4000" b="1" dirty="0"/>
              <a:t>Resources</a:t>
            </a:r>
            <a:endParaRPr lang="en-US" altLang="en-US" sz="4000" dirty="0"/>
          </a:p>
        </p:txBody>
      </p:sp>
      <p:sp>
        <p:nvSpPr>
          <p:cNvPr id="37891" name="Content Placeholder 2">
            <a:extLst>
              <a:ext uri="{FF2B5EF4-FFF2-40B4-BE49-F238E27FC236}">
                <a16:creationId xmlns:a16="http://schemas.microsoft.com/office/drawing/2014/main" id="{E7835481-938B-3B8D-47E6-E087DF05418B}"/>
              </a:ext>
            </a:extLst>
          </p:cNvPr>
          <p:cNvSpPr>
            <a:spLocks noGrp="1"/>
          </p:cNvSpPr>
          <p:nvPr>
            <p:ph idx="1"/>
          </p:nvPr>
        </p:nvSpPr>
        <p:spPr/>
        <p:txBody>
          <a:bodyPr>
            <a:normAutofit lnSpcReduction="10000"/>
          </a:bodyPr>
          <a:lstStyle/>
          <a:p>
            <a:pPr eaLnBrk="1" hangingPunct="1">
              <a:buFont typeface="Wingdings 2" panose="05020102010507070707" pitchFamily="18" charset="2"/>
              <a:buNone/>
            </a:pPr>
            <a:endParaRPr lang="en-US" altLang="en-US" b="1" dirty="0"/>
          </a:p>
          <a:p>
            <a:pPr eaLnBrk="1" hangingPunct="1">
              <a:buFont typeface="Wingdings 2" panose="05020102010507070707" pitchFamily="18" charset="2"/>
              <a:buNone/>
            </a:pPr>
            <a:r>
              <a:rPr lang="en-US" sz="1300" b="0" i="0" dirty="0" err="1">
                <a:effectLst/>
                <a:latin typeface="Times New Roman" panose="02020603050405020304" pitchFamily="18" charset="0"/>
                <a:cs typeface="Times New Roman" panose="02020603050405020304" pitchFamily="18" charset="0"/>
              </a:rPr>
              <a:t>Alaggia</a:t>
            </a:r>
            <a:r>
              <a:rPr lang="en-US" sz="1300" b="0" i="0" dirty="0">
                <a:effectLst/>
                <a:latin typeface="Times New Roman" panose="02020603050405020304" pitchFamily="18" charset="0"/>
                <a:cs typeface="Times New Roman" panose="02020603050405020304" pitchFamily="18" charset="0"/>
              </a:rPr>
              <a:t>, R., Collin-</a:t>
            </a:r>
            <a:r>
              <a:rPr lang="en-US" sz="1300" b="0" i="0" dirty="0" err="1">
                <a:effectLst/>
                <a:latin typeface="Times New Roman" panose="02020603050405020304" pitchFamily="18" charset="0"/>
                <a:cs typeface="Times New Roman" panose="02020603050405020304" pitchFamily="18" charset="0"/>
              </a:rPr>
              <a:t>Vézina</a:t>
            </a:r>
            <a:r>
              <a:rPr lang="en-US" sz="1300" b="0" i="0" dirty="0">
                <a:effectLst/>
                <a:latin typeface="Times New Roman" panose="02020603050405020304" pitchFamily="18" charset="0"/>
                <a:cs typeface="Times New Roman" panose="02020603050405020304" pitchFamily="18" charset="0"/>
              </a:rPr>
              <a:t>, D., &amp; Lateef, R. (2019). Facilitators and barriers to child sexual abuse (CSA) disclosures: A research update (2000–2016). </a:t>
            </a:r>
            <a:r>
              <a:rPr lang="en-US" sz="1300" b="0" i="1" dirty="0">
                <a:effectLst/>
                <a:latin typeface="Times New Roman" panose="02020603050405020304" pitchFamily="18" charset="0"/>
                <a:cs typeface="Times New Roman" panose="02020603050405020304" pitchFamily="18" charset="0"/>
              </a:rPr>
              <a:t>Trauma, violence, &amp; abuse</a:t>
            </a:r>
            <a:r>
              <a:rPr lang="en-US" sz="1300" b="0" i="0" dirty="0">
                <a:effectLst/>
                <a:latin typeface="Times New Roman" panose="02020603050405020304" pitchFamily="18" charset="0"/>
                <a:cs typeface="Times New Roman" panose="02020603050405020304" pitchFamily="18" charset="0"/>
              </a:rPr>
              <a:t>, </a:t>
            </a:r>
            <a:r>
              <a:rPr lang="en-US" sz="1300" b="0" i="1" dirty="0">
                <a:effectLst/>
                <a:latin typeface="Times New Roman" panose="02020603050405020304" pitchFamily="18" charset="0"/>
                <a:cs typeface="Times New Roman" panose="02020603050405020304" pitchFamily="18" charset="0"/>
              </a:rPr>
              <a:t>20</a:t>
            </a:r>
            <a:r>
              <a:rPr lang="en-US" sz="1300" b="0" i="0" dirty="0">
                <a:effectLst/>
                <a:latin typeface="Times New Roman" panose="02020603050405020304" pitchFamily="18" charset="0"/>
                <a:cs typeface="Times New Roman" panose="02020603050405020304" pitchFamily="18" charset="0"/>
              </a:rPr>
              <a:t>(2), 260-283. </a:t>
            </a:r>
          </a:p>
          <a:p>
            <a:pPr eaLnBrk="1" hangingPunct="1">
              <a:buFont typeface="Wingdings 2" panose="05020102010507070707" pitchFamily="18" charset="2"/>
              <a:buNone/>
            </a:pPr>
            <a:r>
              <a:rPr lang="en-US" altLang="en-US" sz="1300" dirty="0">
                <a:latin typeface="Times New Roman" panose="02020603050405020304" pitchFamily="18" charset="0"/>
                <a:cs typeface="Times New Roman" panose="02020603050405020304" pitchFamily="18" charset="0"/>
              </a:rPr>
              <a:t>American Bar Association, Criminal Justice Section, Resolution, </a:t>
            </a:r>
            <a:r>
              <a:rPr lang="en-US" altLang="en-US" sz="1300" i="1" dirty="0">
                <a:latin typeface="Times New Roman" panose="02020603050405020304" pitchFamily="18" charset="0"/>
                <a:cs typeface="Times New Roman" panose="02020603050405020304" pitchFamily="18" charset="0"/>
              </a:rPr>
              <a:t>Child Victims in the Criminal Justice System</a:t>
            </a:r>
            <a:r>
              <a:rPr lang="en-US" altLang="en-US" sz="1300" dirty="0">
                <a:latin typeface="Times New Roman" panose="02020603050405020304" pitchFamily="18" charset="0"/>
                <a:cs typeface="Times New Roman" panose="02020603050405020304" pitchFamily="18" charset="0"/>
              </a:rPr>
              <a:t>, (101D) (</a:t>
            </a:r>
            <a:r>
              <a:rPr lang="en-US" altLang="en-US" sz="1300" dirty="0" err="1">
                <a:latin typeface="Times New Roman" panose="02020603050405020304" pitchFamily="18" charset="0"/>
                <a:cs typeface="Times New Roman" panose="02020603050405020304" pitchFamily="18" charset="0"/>
              </a:rPr>
              <a:t>app’d</a:t>
            </a:r>
            <a:r>
              <a:rPr lang="en-US" altLang="en-US" sz="1300" dirty="0">
                <a:latin typeface="Times New Roman" panose="02020603050405020304" pitchFamily="18" charset="0"/>
                <a:cs typeface="Times New Roman" panose="02020603050405020304" pitchFamily="18" charset="0"/>
              </a:rPr>
              <a:t> February 2009), The State of Criminal Justice, 336-37 (April 2009).</a:t>
            </a:r>
          </a:p>
          <a:p>
            <a:pPr eaLnBrk="1" hangingPunct="1">
              <a:buFont typeface="Wingdings 2" panose="05020102010507070707" pitchFamily="18" charset="2"/>
              <a:buNone/>
            </a:pPr>
            <a:r>
              <a:rPr lang="en-US" altLang="en-US" sz="1300" dirty="0">
                <a:latin typeface="Times New Roman" panose="02020603050405020304" pitchFamily="18" charset="0"/>
                <a:cs typeface="Times New Roman" panose="02020603050405020304" pitchFamily="18" charset="0"/>
              </a:rPr>
              <a:t> American Bar Association, Criminal Justice Task Force on Child Witnesses. </a:t>
            </a:r>
            <a:r>
              <a:rPr lang="en-US" altLang="en-US" sz="1300" i="1" dirty="0">
                <a:latin typeface="Times New Roman" panose="02020603050405020304" pitchFamily="18" charset="0"/>
                <a:cs typeface="Times New Roman" panose="02020603050405020304" pitchFamily="18" charset="0"/>
              </a:rPr>
              <a:t>The Child Witness in Criminal Cases.  </a:t>
            </a:r>
            <a:r>
              <a:rPr lang="en-US" altLang="en-US" sz="1300" dirty="0">
                <a:latin typeface="Times New Roman" panose="02020603050405020304" pitchFamily="18" charset="0"/>
                <a:cs typeface="Times New Roman" panose="02020603050405020304" pitchFamily="18" charset="0"/>
              </a:rPr>
              <a:t>Washington D.C.:  American Bar Association (2002).</a:t>
            </a:r>
          </a:p>
          <a:p>
            <a:pPr eaLnBrk="1" hangingPunct="1">
              <a:buNone/>
            </a:pPr>
            <a:r>
              <a:rPr lang="en-US" sz="1300" dirty="0">
                <a:latin typeface="Times New Roman" panose="02020603050405020304" pitchFamily="18" charset="0"/>
                <a:cs typeface="Times New Roman" panose="02020603050405020304" pitchFamily="18" charset="0"/>
              </a:rPr>
              <a:t>Assini-</a:t>
            </a:r>
            <a:r>
              <a:rPr lang="en-US" sz="1300" dirty="0" err="1">
                <a:latin typeface="Times New Roman" panose="02020603050405020304" pitchFamily="18" charset="0"/>
                <a:cs typeface="Times New Roman" panose="02020603050405020304" pitchFamily="18" charset="0"/>
              </a:rPr>
              <a:t>Meytin</a:t>
            </a:r>
            <a:r>
              <a:rPr lang="en-US" sz="1300" dirty="0">
                <a:latin typeface="Times New Roman" panose="02020603050405020304" pitchFamily="18" charset="0"/>
                <a:cs typeface="Times New Roman" panose="02020603050405020304" pitchFamily="18" charset="0"/>
              </a:rPr>
              <a:t>, L. C., Fix, R. L., Sun, Y., </a:t>
            </a:r>
            <a:r>
              <a:rPr lang="en-US" sz="1300" dirty="0" err="1">
                <a:latin typeface="Times New Roman" panose="02020603050405020304" pitchFamily="18" charset="0"/>
                <a:cs typeface="Times New Roman" panose="02020603050405020304" pitchFamily="18" charset="0"/>
              </a:rPr>
              <a:t>Finkelhor</a:t>
            </a:r>
            <a:r>
              <a:rPr lang="en-US" sz="1300" dirty="0">
                <a:latin typeface="Times New Roman" panose="02020603050405020304" pitchFamily="18" charset="0"/>
                <a:cs typeface="Times New Roman" panose="02020603050405020304" pitchFamily="18" charset="0"/>
              </a:rPr>
              <a:t>, D., Letourneau, E. J., Kaufman, K. L., &amp; Mathews, B. (2026). Prevalence of Contact Child Sexual Abuse Victimization in the US: Perpetration Types and Cohort Differences. </a:t>
            </a:r>
            <a:r>
              <a:rPr lang="en-US" sz="1300" i="1" dirty="0">
                <a:latin typeface="Times New Roman" panose="02020603050405020304" pitchFamily="18" charset="0"/>
                <a:cs typeface="Times New Roman" panose="02020603050405020304" pitchFamily="18" charset="0"/>
              </a:rPr>
              <a:t>Child Maltreatment</a:t>
            </a:r>
            <a:r>
              <a:rPr lang="en-US" sz="1300" dirty="0">
                <a:latin typeface="Times New Roman" panose="02020603050405020304" pitchFamily="18" charset="0"/>
                <a:cs typeface="Times New Roman" panose="02020603050405020304" pitchFamily="18" charset="0"/>
              </a:rPr>
              <a:t>, </a:t>
            </a:r>
            <a:r>
              <a:rPr lang="en-US" sz="1300" i="1" dirty="0">
                <a:latin typeface="Times New Roman" panose="02020603050405020304" pitchFamily="18" charset="0"/>
                <a:cs typeface="Times New Roman" panose="02020603050405020304" pitchFamily="18" charset="0"/>
              </a:rPr>
              <a:t>0</a:t>
            </a:r>
            <a:r>
              <a:rPr lang="en-US" sz="1300" dirty="0">
                <a:latin typeface="Times New Roman" panose="02020603050405020304" pitchFamily="18" charset="0"/>
                <a:cs typeface="Times New Roman" panose="02020603050405020304" pitchFamily="18" charset="0"/>
              </a:rPr>
              <a:t>(0).</a:t>
            </a:r>
          </a:p>
          <a:p>
            <a:pPr eaLnBrk="1" hangingPunct="1">
              <a:buNone/>
            </a:pPr>
            <a:r>
              <a:rPr lang="en-US" sz="1300" dirty="0">
                <a:latin typeface="Times New Roman" panose="02020603050405020304" pitchFamily="18" charset="0"/>
                <a:cs typeface="Times New Roman" panose="02020603050405020304" pitchFamily="18" charset="0"/>
              </a:rPr>
              <a:t>Cho, S. J., Henderson, H. M., </a:t>
            </a:r>
            <a:r>
              <a:rPr lang="en-US" sz="1300" dirty="0" err="1">
                <a:latin typeface="Times New Roman" panose="02020603050405020304" pitchFamily="18" charset="0"/>
                <a:cs typeface="Times New Roman" panose="02020603050405020304" pitchFamily="18" charset="0"/>
              </a:rPr>
              <a:t>Nogalska</a:t>
            </a:r>
            <a:r>
              <a:rPr lang="en-US" sz="1300" dirty="0">
                <a:latin typeface="Times New Roman" panose="02020603050405020304" pitchFamily="18" charset="0"/>
                <a:cs typeface="Times New Roman" panose="02020603050405020304" pitchFamily="18" charset="0"/>
              </a:rPr>
              <a:t>, A. M., Siepmann, H. J., &amp; Lyon, T. D. (2026). Subtle Forms of Reluctance in Commercially Sexually Exploited Adolescents’ Responses when Questioned by the Police and at Trial. </a:t>
            </a:r>
            <a:r>
              <a:rPr lang="en-US" sz="1300" i="1" dirty="0">
                <a:latin typeface="Times New Roman" panose="02020603050405020304" pitchFamily="18" charset="0"/>
                <a:cs typeface="Times New Roman" panose="02020603050405020304" pitchFamily="18" charset="0"/>
              </a:rPr>
              <a:t>Child Maltreatment</a:t>
            </a:r>
            <a:r>
              <a:rPr lang="en-US" sz="1300" dirty="0">
                <a:latin typeface="Times New Roman" panose="02020603050405020304" pitchFamily="18" charset="0"/>
                <a:cs typeface="Times New Roman" panose="02020603050405020304" pitchFamily="18" charset="0"/>
              </a:rPr>
              <a:t>, </a:t>
            </a:r>
            <a:r>
              <a:rPr lang="en-US" sz="1300" i="1" dirty="0">
                <a:latin typeface="Times New Roman" panose="02020603050405020304" pitchFamily="18" charset="0"/>
                <a:cs typeface="Times New Roman" panose="02020603050405020304" pitchFamily="18" charset="0"/>
              </a:rPr>
              <a:t>31</a:t>
            </a:r>
            <a:r>
              <a:rPr lang="en-US" sz="1300" dirty="0">
                <a:latin typeface="Times New Roman" panose="02020603050405020304" pitchFamily="18" charset="0"/>
                <a:cs typeface="Times New Roman" panose="02020603050405020304" pitchFamily="18" charset="0"/>
              </a:rPr>
              <a:t>(2), 287-298.</a:t>
            </a:r>
          </a:p>
          <a:p>
            <a:pPr eaLnBrk="1" hangingPunct="1">
              <a:buFont typeface="Wingdings 2" panose="05020102010507070707" pitchFamily="18" charset="2"/>
              <a:buNone/>
            </a:pPr>
            <a:r>
              <a:rPr lang="en-US" altLang="en-US" sz="1300" dirty="0">
                <a:latin typeface="Times New Roman" panose="02020603050405020304" pitchFamily="18" charset="0"/>
                <a:cs typeface="Times New Roman" panose="02020603050405020304" pitchFamily="18" charset="0"/>
              </a:rPr>
              <a:t>Debra Whitcomb &amp; Mark Hardin.  Research Preview.  </a:t>
            </a:r>
            <a:r>
              <a:rPr lang="en-US" altLang="en-US" sz="1300" i="1" dirty="0">
                <a:latin typeface="Times New Roman" panose="02020603050405020304" pitchFamily="18" charset="0"/>
                <a:cs typeface="Times New Roman" panose="02020603050405020304" pitchFamily="18" charset="0"/>
              </a:rPr>
              <a:t>Coordinating Criminal and Juvenile Court Proceedings in Child Maltreatment Cases</a:t>
            </a:r>
            <a:r>
              <a:rPr lang="en-US" altLang="en-US" sz="1300" dirty="0">
                <a:latin typeface="Times New Roman" panose="02020603050405020304" pitchFamily="18" charset="0"/>
                <a:cs typeface="Times New Roman" panose="02020603050405020304" pitchFamily="18" charset="0"/>
              </a:rPr>
              <a:t>. National Institute of Justice (1996). </a:t>
            </a:r>
          </a:p>
          <a:p>
            <a:pPr eaLnBrk="1" hangingPunct="1">
              <a:buFont typeface="Wingdings 2" panose="05020102010507070707" pitchFamily="18" charset="2"/>
              <a:buNone/>
            </a:pPr>
            <a:endParaRPr lang="en-US" altLang="en-US" sz="1200" dirty="0"/>
          </a:p>
          <a:p>
            <a:pPr eaLnBrk="1" hangingPunct="1">
              <a:buFont typeface="Wingdings 2" panose="05020102010507070707" pitchFamily="18" charset="2"/>
              <a:buNone/>
            </a:pPr>
            <a:endParaRPr lang="en-US" alt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ABF80-B185-F393-D7E5-0F7DA532C6DE}"/>
            </a:ext>
          </a:extLst>
        </p:cNvPr>
        <p:cNvGrpSpPr/>
        <p:nvPr/>
      </p:nvGrpSpPr>
      <p:grpSpPr>
        <a:xfrm>
          <a:off x="0" y="0"/>
          <a:ext cx="0" cy="0"/>
          <a:chOff x="0" y="0"/>
          <a:chExt cx="0" cy="0"/>
        </a:xfrm>
      </p:grpSpPr>
      <p:sp>
        <p:nvSpPr>
          <p:cNvPr id="37890" name="Title 1">
            <a:extLst>
              <a:ext uri="{FF2B5EF4-FFF2-40B4-BE49-F238E27FC236}">
                <a16:creationId xmlns:a16="http://schemas.microsoft.com/office/drawing/2014/main" id="{F4796E73-B69C-44FB-C599-6C0889BF00D2}"/>
              </a:ext>
            </a:extLst>
          </p:cNvPr>
          <p:cNvSpPr>
            <a:spLocks noGrp="1"/>
          </p:cNvSpPr>
          <p:nvPr>
            <p:ph type="title"/>
          </p:nvPr>
        </p:nvSpPr>
        <p:spPr/>
        <p:txBody>
          <a:bodyPr/>
          <a:lstStyle/>
          <a:p>
            <a:pPr algn="ctr" eaLnBrk="1" hangingPunct="1"/>
            <a:r>
              <a:rPr lang="en-US" altLang="en-US" sz="4000" b="1" dirty="0"/>
              <a:t>Resources </a:t>
            </a:r>
            <a:r>
              <a:rPr lang="en-US" altLang="en-US" sz="3200" dirty="0"/>
              <a:t>(</a:t>
            </a:r>
            <a:r>
              <a:rPr lang="en-US" altLang="en-US" sz="1800" dirty="0"/>
              <a:t>cont’d</a:t>
            </a:r>
            <a:r>
              <a:rPr lang="en-US" altLang="en-US" sz="3200" dirty="0"/>
              <a:t>)</a:t>
            </a:r>
            <a:endParaRPr lang="en-US" altLang="en-US" sz="4000" dirty="0"/>
          </a:p>
        </p:txBody>
      </p:sp>
      <p:sp>
        <p:nvSpPr>
          <p:cNvPr id="37891" name="Content Placeholder 2">
            <a:extLst>
              <a:ext uri="{FF2B5EF4-FFF2-40B4-BE49-F238E27FC236}">
                <a16:creationId xmlns:a16="http://schemas.microsoft.com/office/drawing/2014/main" id="{C3247764-711A-1FBF-FCDE-628C1D98DA20}"/>
              </a:ext>
            </a:extLst>
          </p:cNvPr>
          <p:cNvSpPr>
            <a:spLocks noGrp="1"/>
          </p:cNvSpPr>
          <p:nvPr>
            <p:ph idx="1"/>
          </p:nvPr>
        </p:nvSpPr>
        <p:spPr/>
        <p:txBody>
          <a:bodyPr>
            <a:normAutofit fontScale="92500" lnSpcReduction="20000"/>
          </a:bodyPr>
          <a:lstStyle/>
          <a:p>
            <a:pPr eaLnBrk="1" hangingPunct="1">
              <a:buFont typeface="Wingdings 2" panose="05020102010507070707" pitchFamily="18" charset="2"/>
              <a:buNone/>
            </a:pPr>
            <a:endParaRPr lang="en-US" altLang="en-US" sz="1200" dirty="0"/>
          </a:p>
          <a:p>
            <a:pPr eaLnBrk="1" hangingPunct="1">
              <a:buFont typeface="Wingdings 2" panose="05020102010507070707" pitchFamily="18" charset="2"/>
              <a:buNone/>
            </a:pPr>
            <a:r>
              <a:rPr lang="en-US" sz="1400" b="0" i="0" dirty="0">
                <a:effectLst/>
                <a:latin typeface="Times New Roman" panose="02020603050405020304" pitchFamily="18" charset="0"/>
                <a:cs typeface="Times New Roman" panose="02020603050405020304" pitchFamily="18" charset="0"/>
              </a:rPr>
              <a:t>Goodman GS, Tobey AE, Batterman-Faunce JM, Orcutt H, Thomas S, Shapiro C, </a:t>
            </a:r>
            <a:r>
              <a:rPr lang="en-US" sz="1400" b="0" i="0" dirty="0" err="1">
                <a:effectLst/>
                <a:latin typeface="Times New Roman" panose="02020603050405020304" pitchFamily="18" charset="0"/>
                <a:cs typeface="Times New Roman" panose="02020603050405020304" pitchFamily="18" charset="0"/>
              </a:rPr>
              <a:t>Sachsenmaier</a:t>
            </a:r>
            <a:r>
              <a:rPr lang="en-US" sz="1400" b="0" i="0" dirty="0">
                <a:effectLst/>
                <a:latin typeface="Times New Roman" panose="02020603050405020304" pitchFamily="18" charset="0"/>
                <a:cs typeface="Times New Roman" panose="02020603050405020304" pitchFamily="18" charset="0"/>
              </a:rPr>
              <a:t> T. Face-to-face confrontation: effects of closed-circuit technology on children's eyewitness testimony and jurors' decisions. </a:t>
            </a:r>
            <a:r>
              <a:rPr lang="en-US" sz="1400" b="0" i="1" dirty="0">
                <a:effectLst/>
                <a:latin typeface="Times New Roman" panose="02020603050405020304" pitchFamily="18" charset="0"/>
                <a:cs typeface="Times New Roman" panose="02020603050405020304" pitchFamily="18" charset="0"/>
              </a:rPr>
              <a:t>Law Hum </a:t>
            </a:r>
            <a:r>
              <a:rPr lang="en-US" sz="1400" b="0" i="1" dirty="0" err="1">
                <a:effectLst/>
                <a:latin typeface="Times New Roman" panose="02020603050405020304" pitchFamily="18" charset="0"/>
                <a:cs typeface="Times New Roman" panose="02020603050405020304" pitchFamily="18" charset="0"/>
              </a:rPr>
              <a:t>Behav</a:t>
            </a:r>
            <a:r>
              <a:rPr lang="en-US" sz="1400" b="0" i="0" dirty="0">
                <a:effectLst/>
                <a:latin typeface="Times New Roman" panose="02020603050405020304" pitchFamily="18" charset="0"/>
                <a:cs typeface="Times New Roman" panose="02020603050405020304" pitchFamily="18" charset="0"/>
              </a:rPr>
              <a:t>. 1998 Apr;22(2):165-203. </a:t>
            </a:r>
            <a:r>
              <a:rPr lang="en-US" sz="1400" b="0" i="0" dirty="0" err="1">
                <a:effectLst/>
                <a:latin typeface="Times New Roman" panose="02020603050405020304" pitchFamily="18" charset="0"/>
                <a:cs typeface="Times New Roman" panose="02020603050405020304" pitchFamily="18" charset="0"/>
              </a:rPr>
              <a:t>doi</a:t>
            </a:r>
            <a:r>
              <a:rPr lang="en-US" sz="1400" b="0" i="0" dirty="0">
                <a:effectLst/>
                <a:latin typeface="Times New Roman" panose="02020603050405020304" pitchFamily="18" charset="0"/>
                <a:cs typeface="Times New Roman" panose="02020603050405020304" pitchFamily="18" charset="0"/>
              </a:rPr>
              <a:t>: 10.1023/a:1025742119977. PMID: 9566121.</a:t>
            </a:r>
          </a:p>
          <a:p>
            <a:pPr eaLnBrk="1" hangingPunct="1">
              <a:buFont typeface="Wingdings 2" panose="05020102010507070707" pitchFamily="18" charset="2"/>
              <a:buNone/>
            </a:pPr>
            <a:r>
              <a:rPr lang="en-US" altLang="en-US" sz="1400" dirty="0">
                <a:latin typeface="Times New Roman" panose="02020603050405020304" pitchFamily="18" charset="0"/>
                <a:cs typeface="Times New Roman" panose="02020603050405020304" pitchFamily="18" charset="0"/>
              </a:rPr>
              <a:t>Goodman, G. S., Taub, E. P., David P. H. Jones, England, P., Port, L. K., Rudy, L., Prado, L., John E. B. Myers, &amp; Melton, G. B. (1992). Testifying in Criminal Court: Emotional Effects on Child Sexual Assault Victims. Monographs of the Society for Research in Child Development, 57(5), </a:t>
            </a:r>
            <a:r>
              <a:rPr lang="en-US" altLang="en-US" sz="1400" dirty="0" err="1">
                <a:latin typeface="Times New Roman" panose="02020603050405020304" pitchFamily="18" charset="0"/>
                <a:cs typeface="Times New Roman" panose="02020603050405020304" pitchFamily="18" charset="0"/>
              </a:rPr>
              <a:t>i</a:t>
            </a:r>
            <a:r>
              <a:rPr lang="en-US" altLang="en-US" sz="1400" dirty="0">
                <a:latin typeface="Times New Roman" panose="02020603050405020304" pitchFamily="18" charset="0"/>
                <a:cs typeface="Times New Roman" panose="02020603050405020304" pitchFamily="18" charset="0"/>
              </a:rPr>
              <a:t>–159. https://doi.org/10.2307/1166127</a:t>
            </a:r>
          </a:p>
          <a:p>
            <a:pPr eaLnBrk="1" hangingPunct="1">
              <a:buFont typeface="Wingdings 2" panose="05020102010507070707" pitchFamily="18" charset="2"/>
              <a:buNone/>
            </a:pPr>
            <a:r>
              <a:rPr lang="en-US" altLang="en-US" sz="1300" dirty="0">
                <a:latin typeface="Times New Roman" panose="02020603050405020304" pitchFamily="18" charset="0"/>
                <a:cs typeface="Times New Roman" panose="02020603050405020304" pitchFamily="18" charset="0"/>
              </a:rPr>
              <a:t>Marcia Sprague &amp; Mark Hardin, </a:t>
            </a:r>
            <a:r>
              <a:rPr lang="en-US" altLang="en-US" sz="1300" i="1" dirty="0">
                <a:latin typeface="Times New Roman" panose="02020603050405020304" pitchFamily="18" charset="0"/>
                <a:cs typeface="Times New Roman" panose="02020603050405020304" pitchFamily="18" charset="0"/>
              </a:rPr>
              <a:t>Coordination of Juvenile and Criminal Court Child Abuse and Neglect Proceedings</a:t>
            </a:r>
            <a:r>
              <a:rPr lang="en-US" altLang="en-US" sz="1300" dirty="0">
                <a:latin typeface="Times New Roman" panose="02020603050405020304" pitchFamily="18" charset="0"/>
                <a:cs typeface="Times New Roman" panose="02020603050405020304" pitchFamily="18" charset="0"/>
              </a:rPr>
              <a:t>.  35 U. of Louisville J. of Fam. L. 239 (1996-97).</a:t>
            </a:r>
          </a:p>
          <a:p>
            <a:pPr eaLnBrk="1" hangingPunct="1">
              <a:buNone/>
            </a:pPr>
            <a:r>
              <a:rPr lang="en-US" sz="1300" dirty="0">
                <a:latin typeface="Times New Roman" panose="02020603050405020304" pitchFamily="18" charset="0"/>
                <a:cs typeface="Times New Roman" panose="02020603050405020304" pitchFamily="18" charset="0"/>
              </a:rPr>
              <a:t>Myers, J.E.B., </a:t>
            </a:r>
            <a:r>
              <a:rPr lang="en-US" sz="1300" dirty="0" err="1">
                <a:latin typeface="Times New Roman" panose="02020603050405020304" pitchFamily="18" charset="0"/>
                <a:cs typeface="Times New Roman" panose="02020603050405020304" pitchFamily="18" charset="0"/>
              </a:rPr>
              <a:t>Saywitz</a:t>
            </a:r>
            <a:r>
              <a:rPr lang="en-US" sz="1300" dirty="0">
                <a:latin typeface="Times New Roman" panose="02020603050405020304" pitchFamily="18" charset="0"/>
                <a:cs typeface="Times New Roman" panose="02020603050405020304" pitchFamily="18" charset="0"/>
              </a:rPr>
              <a:t>, K.J., and Goodman, G.S. 1996. Psychological research on children as witnesses: Practical implications for forensic interviews and courtroom testimony</a:t>
            </a:r>
            <a:r>
              <a:rPr lang="en-US" sz="1300" i="1" dirty="0">
                <a:latin typeface="Times New Roman" panose="02020603050405020304" pitchFamily="18" charset="0"/>
                <a:cs typeface="Times New Roman" panose="02020603050405020304" pitchFamily="18" charset="0"/>
              </a:rPr>
              <a:t>. Pacific Law Journal </a:t>
            </a:r>
            <a:r>
              <a:rPr lang="en-US" sz="1300" dirty="0">
                <a:latin typeface="Times New Roman" panose="02020603050405020304" pitchFamily="18" charset="0"/>
                <a:cs typeface="Times New Roman" panose="02020603050405020304" pitchFamily="18" charset="0"/>
              </a:rPr>
              <a:t>28(1):3–91.</a:t>
            </a:r>
          </a:p>
          <a:p>
            <a:pPr eaLnBrk="1" hangingPunct="1">
              <a:buFont typeface="Wingdings 2" panose="05020102010507070707" pitchFamily="18" charset="2"/>
              <a:buNone/>
            </a:pPr>
            <a:r>
              <a:rPr lang="en-US" sz="1300" b="0" i="0" dirty="0">
                <a:effectLst/>
                <a:latin typeface="Times New Roman" panose="02020603050405020304" pitchFamily="18" charset="0"/>
                <a:cs typeface="Times New Roman" panose="02020603050405020304" pitchFamily="18" charset="0"/>
              </a:rPr>
              <a:t>Newlin c., Steele L. C., Chamberlin A., Anderson J., Kenniston J., Russell A., Stewart H., Vaughan-Eden V. (2015). </a:t>
            </a:r>
            <a:r>
              <a:rPr lang="en-US" sz="1300" b="0" i="1" dirty="0">
                <a:effectLst/>
                <a:latin typeface="Times New Roman" panose="02020603050405020304" pitchFamily="18" charset="0"/>
                <a:cs typeface="Times New Roman" panose="02020603050405020304" pitchFamily="18" charset="0"/>
              </a:rPr>
              <a:t>Child forensic interviewing: Best practices (NCJ 248749)</a:t>
            </a:r>
            <a:r>
              <a:rPr lang="en-US" sz="1300" b="0" i="0" dirty="0">
                <a:effectLst/>
                <a:latin typeface="Times New Roman" panose="02020603050405020304" pitchFamily="18" charset="0"/>
                <a:cs typeface="Times New Roman" panose="02020603050405020304" pitchFamily="18" charset="0"/>
              </a:rPr>
              <a:t>. U.S. Department of Justice. Available at: </a:t>
            </a:r>
            <a:r>
              <a:rPr lang="en-US" sz="1300" b="0" i="0" dirty="0">
                <a:effectLst/>
                <a:latin typeface="Times New Roman" panose="02020603050405020304" pitchFamily="18" charset="0"/>
                <a:cs typeface="Times New Roman" panose="02020603050405020304" pitchFamily="18" charset="0"/>
                <a:hlinkClick r:id="rId3"/>
              </a:rPr>
              <a:t>https://ojjdp.ojp.gov/sites/g/files/xyckuh176/files/pubs/248749.pdf</a:t>
            </a:r>
            <a:endParaRPr lang="en-US" sz="1300" b="0" i="0" dirty="0">
              <a:effectLst/>
              <a:latin typeface="Times New Roman" panose="02020603050405020304" pitchFamily="18" charset="0"/>
              <a:cs typeface="Times New Roman" panose="02020603050405020304" pitchFamily="18" charset="0"/>
            </a:endParaRPr>
          </a:p>
          <a:p>
            <a:pPr eaLnBrk="1" hangingPunct="1">
              <a:buFont typeface="Wingdings 2" panose="05020102010507070707" pitchFamily="18" charset="2"/>
              <a:buNone/>
            </a:pPr>
            <a:r>
              <a:rPr lang="en-US" sz="1300" b="0" i="0" dirty="0">
                <a:effectLst/>
                <a:latin typeface="Times New Roman" panose="02020603050405020304" pitchFamily="18" charset="0"/>
                <a:cs typeface="Times New Roman" panose="02020603050405020304" pitchFamily="18" charset="0"/>
              </a:rPr>
              <a:t>Peterson L, Rolls Reutz JA, Hazen AL, Habib A, Williams R. </a:t>
            </a:r>
            <a:r>
              <a:rPr lang="en-US" sz="1300" b="0" i="1" dirty="0">
                <a:effectLst/>
                <a:latin typeface="Times New Roman" panose="02020603050405020304" pitchFamily="18" charset="0"/>
                <a:cs typeface="Times New Roman" panose="02020603050405020304" pitchFamily="18" charset="0"/>
              </a:rPr>
              <a:t>Kids and Teens in Court (KTIC): A Model for Preparing Child Witnesses for Court</a:t>
            </a:r>
            <a:r>
              <a:rPr lang="en-US" sz="1300" b="0" i="0" dirty="0">
                <a:effectLst/>
                <a:latin typeface="Times New Roman" panose="02020603050405020304" pitchFamily="18" charset="0"/>
                <a:cs typeface="Times New Roman" panose="02020603050405020304" pitchFamily="18" charset="0"/>
              </a:rPr>
              <a:t>. Am J Community Psychol. 2020 Mar;65(1-2):35-43. </a:t>
            </a:r>
            <a:r>
              <a:rPr lang="en-US" sz="1300" b="0" i="0" dirty="0" err="1">
                <a:effectLst/>
                <a:latin typeface="Times New Roman" panose="02020603050405020304" pitchFamily="18" charset="0"/>
                <a:cs typeface="Times New Roman" panose="02020603050405020304" pitchFamily="18" charset="0"/>
              </a:rPr>
              <a:t>doi</a:t>
            </a:r>
            <a:r>
              <a:rPr lang="en-US" sz="1300" b="0" i="0" dirty="0">
                <a:effectLst/>
                <a:latin typeface="Times New Roman" panose="02020603050405020304" pitchFamily="18" charset="0"/>
                <a:cs typeface="Times New Roman" panose="02020603050405020304" pitchFamily="18" charset="0"/>
              </a:rPr>
              <a:t>: 10.1002/ajcp.12390. </a:t>
            </a:r>
            <a:r>
              <a:rPr lang="en-US" sz="1300" b="0" i="0" dirty="0" err="1">
                <a:effectLst/>
                <a:latin typeface="Times New Roman" panose="02020603050405020304" pitchFamily="18" charset="0"/>
                <a:cs typeface="Times New Roman" panose="02020603050405020304" pitchFamily="18" charset="0"/>
              </a:rPr>
              <a:t>Epub</a:t>
            </a:r>
            <a:r>
              <a:rPr lang="en-US" sz="1300" b="0" i="0" dirty="0">
                <a:effectLst/>
                <a:latin typeface="Times New Roman" panose="02020603050405020304" pitchFamily="18" charset="0"/>
                <a:cs typeface="Times New Roman" panose="02020603050405020304" pitchFamily="18" charset="0"/>
              </a:rPr>
              <a:t> 2019 Sep 11. PMID: 31506959.</a:t>
            </a:r>
          </a:p>
          <a:p>
            <a:pPr eaLnBrk="1" hangingPunct="1">
              <a:buFont typeface="Wingdings 2" panose="05020102010507070707" pitchFamily="18" charset="2"/>
              <a:buNone/>
            </a:pPr>
            <a:endParaRPr lang="en-US" sz="1200" b="0" i="0" dirty="0">
              <a:effectLst/>
              <a:latin typeface="Times New Roman" panose="02020603050405020304" pitchFamily="18" charset="0"/>
              <a:cs typeface="Times New Roman" panose="02020603050405020304" pitchFamily="18" charset="0"/>
            </a:endParaRPr>
          </a:p>
          <a:p>
            <a:pPr eaLnBrk="1" hangingPunct="1">
              <a:buFont typeface="Wingdings 2" panose="05020102010507070707" pitchFamily="18" charset="2"/>
              <a:buNone/>
            </a:pPr>
            <a:endParaRPr lang="en-US" altLang="en-US" sz="1200" dirty="0"/>
          </a:p>
          <a:p>
            <a:pPr eaLnBrk="1" hangingPunct="1">
              <a:buFont typeface="Wingdings 2" panose="05020102010507070707" pitchFamily="18" charset="2"/>
              <a:buNone/>
            </a:pPr>
            <a:endParaRPr lang="en-US" altLang="en-US" dirty="0"/>
          </a:p>
        </p:txBody>
      </p:sp>
    </p:spTree>
    <p:extLst>
      <p:ext uri="{BB962C8B-B14F-4D97-AF65-F5344CB8AC3E}">
        <p14:creationId xmlns:p14="http://schemas.microsoft.com/office/powerpoint/2010/main" val="2724322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3A76C-77FE-B162-353A-517EE33CF9AC}"/>
            </a:ext>
          </a:extLst>
        </p:cNvPr>
        <p:cNvGrpSpPr/>
        <p:nvPr/>
      </p:nvGrpSpPr>
      <p:grpSpPr>
        <a:xfrm>
          <a:off x="0" y="0"/>
          <a:ext cx="0" cy="0"/>
          <a:chOff x="0" y="0"/>
          <a:chExt cx="0" cy="0"/>
        </a:xfrm>
      </p:grpSpPr>
      <p:sp>
        <p:nvSpPr>
          <p:cNvPr id="37890" name="Title 1">
            <a:extLst>
              <a:ext uri="{FF2B5EF4-FFF2-40B4-BE49-F238E27FC236}">
                <a16:creationId xmlns:a16="http://schemas.microsoft.com/office/drawing/2014/main" id="{B89A5065-E147-52E0-BA3C-9ACB931A76C3}"/>
              </a:ext>
            </a:extLst>
          </p:cNvPr>
          <p:cNvSpPr>
            <a:spLocks noGrp="1"/>
          </p:cNvSpPr>
          <p:nvPr>
            <p:ph type="title"/>
          </p:nvPr>
        </p:nvSpPr>
        <p:spPr/>
        <p:txBody>
          <a:bodyPr/>
          <a:lstStyle/>
          <a:p>
            <a:pPr algn="ctr" eaLnBrk="1" hangingPunct="1"/>
            <a:r>
              <a:rPr lang="en-US" altLang="en-US" sz="4000" b="1" dirty="0"/>
              <a:t>Resources </a:t>
            </a:r>
            <a:r>
              <a:rPr lang="en-US" altLang="en-US" sz="3200" dirty="0"/>
              <a:t>(</a:t>
            </a:r>
            <a:r>
              <a:rPr lang="en-US" altLang="en-US" sz="1800" dirty="0"/>
              <a:t>cont’d</a:t>
            </a:r>
            <a:r>
              <a:rPr lang="en-US" altLang="en-US" sz="3200" dirty="0"/>
              <a:t>)</a:t>
            </a:r>
            <a:endParaRPr lang="en-US" altLang="en-US" sz="4000" dirty="0"/>
          </a:p>
        </p:txBody>
      </p:sp>
      <p:sp>
        <p:nvSpPr>
          <p:cNvPr id="37891" name="Content Placeholder 2">
            <a:extLst>
              <a:ext uri="{FF2B5EF4-FFF2-40B4-BE49-F238E27FC236}">
                <a16:creationId xmlns:a16="http://schemas.microsoft.com/office/drawing/2014/main" id="{ECF47019-561B-246D-D2B3-50DF191FBA85}"/>
              </a:ext>
            </a:extLst>
          </p:cNvPr>
          <p:cNvSpPr>
            <a:spLocks noGrp="1"/>
          </p:cNvSpPr>
          <p:nvPr>
            <p:ph idx="1"/>
          </p:nvPr>
        </p:nvSpPr>
        <p:spPr/>
        <p:txBody>
          <a:bodyPr/>
          <a:lstStyle/>
          <a:p>
            <a:pPr eaLnBrk="1" hangingPunct="1">
              <a:buFont typeface="Wingdings 2" panose="05020102010507070707" pitchFamily="18" charset="2"/>
              <a:buNone/>
            </a:pPr>
            <a:endParaRPr lang="en-US" altLang="en-US" sz="1200" dirty="0"/>
          </a:p>
          <a:p>
            <a:pPr eaLnBrk="1" hangingPunct="1">
              <a:buNone/>
            </a:pPr>
            <a:r>
              <a:rPr lang="en-US" sz="1200" b="0" i="0" dirty="0">
                <a:effectLst/>
                <a:latin typeface="Times New Roman" panose="02020603050405020304" pitchFamily="18" charset="0"/>
                <a:cs typeface="Times New Roman" panose="02020603050405020304" pitchFamily="18" charset="0"/>
              </a:rPr>
              <a:t>Robert H. Pantell, COMMITTEE ON PSYCHOSOCIAL ASPECTS OF CHILD AND FAMILY HEALTH; The Child Witness in the Courtroom. </a:t>
            </a:r>
            <a:r>
              <a:rPr lang="en-US" sz="1200" b="0" i="1" dirty="0">
                <a:effectLst/>
                <a:latin typeface="Times New Roman" panose="02020603050405020304" pitchFamily="18" charset="0"/>
                <a:cs typeface="Times New Roman" panose="02020603050405020304" pitchFamily="18" charset="0"/>
              </a:rPr>
              <a:t>Pediatrics</a:t>
            </a:r>
            <a:r>
              <a:rPr lang="en-US" sz="1200" b="0" i="0" dirty="0">
                <a:effectLst/>
                <a:latin typeface="Times New Roman" panose="02020603050405020304" pitchFamily="18" charset="0"/>
                <a:cs typeface="Times New Roman" panose="02020603050405020304" pitchFamily="18" charset="0"/>
              </a:rPr>
              <a:t> March 2017; 139 (3): e20164008. 10.1542/peds.2016-4008</a:t>
            </a:r>
          </a:p>
          <a:p>
            <a:pPr eaLnBrk="1" hangingPunct="1">
              <a:buFont typeface="Wingdings 2" panose="05020102010507070707" pitchFamily="18" charset="2"/>
              <a:buNone/>
            </a:pPr>
            <a:r>
              <a:rPr lang="en-US" altLang="en-US" sz="1200" dirty="0">
                <a:latin typeface="Times New Roman" panose="02020603050405020304" pitchFamily="18" charset="0"/>
                <a:cs typeface="Times New Roman" panose="02020603050405020304" pitchFamily="18" charset="0"/>
              </a:rPr>
              <a:t>Victor I. Vieth, </a:t>
            </a:r>
            <a:r>
              <a:rPr lang="en-US" altLang="en-US" sz="1200" i="1" dirty="0">
                <a:latin typeface="Times New Roman" panose="02020603050405020304" pitchFamily="18" charset="0"/>
                <a:cs typeface="Times New Roman" panose="02020603050405020304" pitchFamily="18" charset="0"/>
              </a:rPr>
              <a:t>Unto the Third Generation: A Call to End Child Abuse in the United States Within 120 Years</a:t>
            </a:r>
            <a:r>
              <a:rPr lang="en-US" altLang="en-US" sz="1200" dirty="0">
                <a:latin typeface="Times New Roman" panose="02020603050405020304" pitchFamily="18" charset="0"/>
                <a:cs typeface="Times New Roman" panose="02020603050405020304" pitchFamily="18" charset="0"/>
              </a:rPr>
              <a:t>, 28 Hamline J. Pub. L. &amp; </a:t>
            </a:r>
            <a:r>
              <a:rPr lang="en-US" altLang="en-US" sz="1200" dirty="0" err="1">
                <a:latin typeface="Times New Roman" panose="02020603050405020304" pitchFamily="18" charset="0"/>
                <a:cs typeface="Times New Roman" panose="02020603050405020304" pitchFamily="18" charset="0"/>
              </a:rPr>
              <a:t>Pol'y</a:t>
            </a:r>
            <a:r>
              <a:rPr lang="en-US" altLang="en-US" sz="1200" dirty="0">
                <a:latin typeface="Times New Roman" panose="02020603050405020304" pitchFamily="18" charset="0"/>
                <a:cs typeface="Times New Roman" panose="02020603050405020304" pitchFamily="18" charset="0"/>
              </a:rPr>
              <a:t> 1 (2007). </a:t>
            </a:r>
          </a:p>
          <a:p>
            <a:pPr eaLnBrk="1" hangingPunct="1">
              <a:buNone/>
            </a:pPr>
            <a:r>
              <a:rPr lang="en-US" sz="1200" dirty="0">
                <a:latin typeface="Times New Roman" panose="02020603050405020304" pitchFamily="18" charset="0"/>
                <a:cs typeface="Times New Roman" panose="02020603050405020304" pitchFamily="18" charset="0"/>
              </a:rPr>
              <a:t>Zajac, R., </a:t>
            </a:r>
            <a:r>
              <a:rPr lang="en-US" sz="1200" dirty="0" err="1">
                <a:latin typeface="Times New Roman" panose="02020603050405020304" pitchFamily="18" charset="0"/>
                <a:cs typeface="Times New Roman" panose="02020603050405020304" pitchFamily="18" charset="0"/>
              </a:rPr>
              <a:t>Westera</a:t>
            </a:r>
            <a:r>
              <a:rPr lang="en-US" sz="1200" dirty="0">
                <a:latin typeface="Times New Roman" panose="02020603050405020304" pitchFamily="18" charset="0"/>
                <a:cs typeface="Times New Roman" panose="02020603050405020304" pitchFamily="18" charset="0"/>
              </a:rPr>
              <a:t>, N., &amp; </a:t>
            </a:r>
            <a:r>
              <a:rPr lang="en-US" sz="1200" dirty="0" err="1">
                <a:latin typeface="Times New Roman" panose="02020603050405020304" pitchFamily="18" charset="0"/>
                <a:cs typeface="Times New Roman" panose="02020603050405020304" pitchFamily="18" charset="0"/>
              </a:rPr>
              <a:t>Kaladelfos</a:t>
            </a:r>
            <a:r>
              <a:rPr lang="en-US" sz="1200" dirty="0">
                <a:latin typeface="Times New Roman" panose="02020603050405020304" pitchFamily="18" charset="0"/>
                <a:cs typeface="Times New Roman" panose="02020603050405020304" pitchFamily="18" charset="0"/>
              </a:rPr>
              <a:t>, A. (2018). The “Good Old Days” of Courtroom Questioning: Changes in the Format of Child Cross-Examination Questions Over 60 Years. </a:t>
            </a:r>
            <a:r>
              <a:rPr lang="en-US" sz="1200" i="1" dirty="0">
                <a:latin typeface="Times New Roman" panose="02020603050405020304" pitchFamily="18" charset="0"/>
                <a:cs typeface="Times New Roman" panose="02020603050405020304" pitchFamily="18" charset="0"/>
              </a:rPr>
              <a:t>Child Maltreatment</a:t>
            </a:r>
            <a:r>
              <a:rPr lang="en-US" sz="1200" dirty="0">
                <a:latin typeface="Times New Roman" panose="02020603050405020304" pitchFamily="18" charset="0"/>
                <a:cs typeface="Times New Roman" panose="02020603050405020304" pitchFamily="18" charset="0"/>
              </a:rPr>
              <a:t>, </a:t>
            </a:r>
            <a:r>
              <a:rPr lang="en-US" sz="1200" i="1" dirty="0">
                <a:latin typeface="Times New Roman" panose="02020603050405020304" pitchFamily="18" charset="0"/>
                <a:cs typeface="Times New Roman" panose="02020603050405020304" pitchFamily="18" charset="0"/>
              </a:rPr>
              <a:t>23</a:t>
            </a:r>
            <a:r>
              <a:rPr lang="en-US" sz="1200" dirty="0">
                <a:latin typeface="Times New Roman" panose="02020603050405020304" pitchFamily="18" charset="0"/>
                <a:cs typeface="Times New Roman" panose="02020603050405020304" pitchFamily="18" charset="0"/>
              </a:rPr>
              <a:t>(2), 186-195.</a:t>
            </a:r>
            <a:endParaRPr lang="en-US" altLang="en-US" sz="1200" dirty="0">
              <a:latin typeface="Times New Roman" panose="02020603050405020304" pitchFamily="18" charset="0"/>
              <a:cs typeface="Times New Roman" panose="02020603050405020304" pitchFamily="18" charset="0"/>
            </a:endParaRPr>
          </a:p>
          <a:p>
            <a:pPr eaLnBrk="1" hangingPunct="1">
              <a:buFont typeface="Wingdings 2" panose="05020102010507070707" pitchFamily="18" charset="2"/>
              <a:buNone/>
            </a:pPr>
            <a:endParaRPr lang="en-US" altLang="en-US" dirty="0"/>
          </a:p>
        </p:txBody>
      </p:sp>
    </p:spTree>
    <p:extLst>
      <p:ext uri="{BB962C8B-B14F-4D97-AF65-F5344CB8AC3E}">
        <p14:creationId xmlns:p14="http://schemas.microsoft.com/office/powerpoint/2010/main" val="30505420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DA55-11AD-4FB0-E6D3-72CECE6260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194F7A-6D24-534A-8098-709656410416}"/>
              </a:ext>
            </a:extLst>
          </p:cNvPr>
          <p:cNvSpPr>
            <a:spLocks noGrp="1"/>
          </p:cNvSpPr>
          <p:nvPr>
            <p:ph type="title"/>
          </p:nvPr>
        </p:nvSpPr>
        <p:spPr>
          <a:xfrm>
            <a:off x="609600" y="3276600"/>
            <a:ext cx="8229600" cy="838200"/>
          </a:xfrm>
        </p:spPr>
        <p:txBody>
          <a:bodyPr>
            <a:normAutofit fontScale="90000"/>
          </a:bodyPr>
          <a:lstStyle/>
          <a:p>
            <a:pPr algn="ctr">
              <a:defRPr/>
            </a:pPr>
            <a:br>
              <a:rPr lang="en-US" dirty="0"/>
            </a:br>
            <a:br>
              <a:rPr lang="en-US" dirty="0"/>
            </a:br>
            <a:br>
              <a:rPr lang="en-US" dirty="0"/>
            </a:br>
            <a:br>
              <a:rPr lang="en-US" dirty="0"/>
            </a:br>
            <a:br>
              <a:rPr lang="en-US" dirty="0"/>
            </a:br>
            <a:br>
              <a:rPr lang="en-US" dirty="0"/>
            </a:br>
            <a:br>
              <a:rPr lang="en-US" dirty="0"/>
            </a:br>
            <a:r>
              <a:rPr lang="en-US" dirty="0"/>
              <a:t>Illinois DOWNSTATE CONFERENCE</a:t>
            </a:r>
            <a:br>
              <a:rPr lang="en-US" dirty="0"/>
            </a:br>
            <a:r>
              <a:rPr lang="en-US" dirty="0"/>
              <a:t>ON </a:t>
            </a:r>
            <a:br>
              <a:rPr lang="en-US" dirty="0"/>
            </a:br>
            <a:r>
              <a:rPr lang="en-US" dirty="0"/>
              <a:t>CHILD ABUSE</a:t>
            </a:r>
            <a:br>
              <a:rPr lang="en-US" dirty="0"/>
            </a:br>
            <a:br>
              <a:rPr lang="en-US" dirty="0"/>
            </a:br>
            <a:r>
              <a:rPr lang="en-US" sz="3600" dirty="0"/>
              <a:t>Accommodating</a:t>
            </a:r>
            <a:br>
              <a:rPr lang="en-US" sz="3600" dirty="0"/>
            </a:br>
            <a:r>
              <a:rPr lang="en-US" sz="3600" dirty="0"/>
              <a:t>Child victims in Court  </a:t>
            </a:r>
            <a:br>
              <a:rPr lang="en-US" sz="4400" dirty="0"/>
            </a:br>
            <a:br>
              <a:rPr lang="en-US" sz="4400" dirty="0"/>
            </a:br>
            <a:r>
              <a:rPr lang="en-US" sz="4400" dirty="0"/>
              <a:t>QUESTIONS?</a:t>
            </a:r>
          </a:p>
        </p:txBody>
      </p:sp>
      <p:sp>
        <p:nvSpPr>
          <p:cNvPr id="5123" name="Content Placeholder 2">
            <a:extLst>
              <a:ext uri="{FF2B5EF4-FFF2-40B4-BE49-F238E27FC236}">
                <a16:creationId xmlns:a16="http://schemas.microsoft.com/office/drawing/2014/main" id="{DE05A39A-590F-C494-AB64-087FE2797049}"/>
              </a:ext>
            </a:extLst>
          </p:cNvPr>
          <p:cNvSpPr>
            <a:spLocks noGrp="1"/>
          </p:cNvSpPr>
          <p:nvPr>
            <p:ph idx="1"/>
          </p:nvPr>
        </p:nvSpPr>
        <p:spPr>
          <a:xfrm>
            <a:off x="457200" y="3810000"/>
            <a:ext cx="8229600" cy="2514600"/>
          </a:xfrm>
        </p:spPr>
        <p:txBody>
          <a:bodyPr>
            <a:normAutofit fontScale="92500" lnSpcReduction="10000"/>
          </a:bodyPr>
          <a:lstStyle/>
          <a:p>
            <a:pPr eaLnBrk="1" hangingPunct="1">
              <a:buFont typeface="Wingdings 2" panose="05020102010507070707" pitchFamily="18" charset="2"/>
              <a:buNone/>
            </a:pPr>
            <a:endParaRPr lang="en-US" altLang="en-US" dirty="0"/>
          </a:p>
          <a:p>
            <a:pPr algn="ctr" eaLnBrk="1" hangingPunct="1">
              <a:buFont typeface="Wingdings 2" panose="05020102010507070707" pitchFamily="18" charset="2"/>
              <a:buNone/>
            </a:pPr>
            <a:r>
              <a:rPr lang="en-US" altLang="en-US" sz="2800" b="1" dirty="0"/>
              <a:t>				</a:t>
            </a:r>
            <a:r>
              <a:rPr lang="en-US" altLang="en-US" sz="2000" b="1" dirty="0"/>
              <a:t>Attorney Mary L. Boland</a:t>
            </a:r>
          </a:p>
          <a:p>
            <a:pPr algn="ctr" eaLnBrk="1" hangingPunct="1">
              <a:buFont typeface="Wingdings 2" panose="05020102010507070707" pitchFamily="18" charset="2"/>
              <a:buNone/>
            </a:pPr>
            <a:r>
              <a:rPr lang="en-US" altLang="en-US" sz="2000" b="1" dirty="0"/>
              <a:t>			</a:t>
            </a:r>
          </a:p>
          <a:p>
            <a:pPr algn="ctr" eaLnBrk="1" hangingPunct="1">
              <a:buFont typeface="Wingdings 2" panose="05020102010507070707" pitchFamily="18" charset="2"/>
              <a:buNone/>
            </a:pPr>
            <a:r>
              <a:rPr lang="en-US" altLang="en-US" sz="2000" b="1" dirty="0"/>
              <a:t>			Public Policy Consultant</a:t>
            </a:r>
          </a:p>
          <a:p>
            <a:pPr algn="ctr" eaLnBrk="1" hangingPunct="1">
              <a:buFont typeface="Wingdings 2" panose="05020102010507070707" pitchFamily="18" charset="2"/>
              <a:buNone/>
            </a:pPr>
            <a:r>
              <a:rPr lang="en-US" altLang="en-US" sz="2000" b="1" dirty="0"/>
              <a:t>				Child Advocacy Centers of Illinois</a:t>
            </a:r>
          </a:p>
          <a:p>
            <a:pPr algn="ctr" eaLnBrk="1" hangingPunct="1">
              <a:buFont typeface="Wingdings 2" panose="05020102010507070707" pitchFamily="18" charset="2"/>
              <a:buNone/>
            </a:pPr>
            <a:r>
              <a:rPr lang="en-US" altLang="en-US" sz="2000" b="1" dirty="0"/>
              <a:t>				</a:t>
            </a:r>
          </a:p>
          <a:p>
            <a:pPr eaLnBrk="1" hangingPunct="1">
              <a:buFont typeface="Wingdings 2" panose="05020102010507070707" pitchFamily="18" charset="2"/>
              <a:buNone/>
            </a:pPr>
            <a:endParaRPr lang="en-US" altLang="en-US" dirty="0"/>
          </a:p>
          <a:p>
            <a:pPr algn="ctr" eaLnBrk="1" hangingPunct="1">
              <a:buFont typeface="Wingdings 2" panose="05020102010507070707" pitchFamily="18" charset="2"/>
              <a:buNone/>
            </a:pPr>
            <a:endParaRPr lang="en-US" altLang="en-US" sz="2400" b="1" dirty="0"/>
          </a:p>
          <a:p>
            <a:pPr algn="ctr" eaLnBrk="1" hangingPunct="1">
              <a:buFont typeface="Wingdings 2" panose="05020102010507070707" pitchFamily="18" charset="2"/>
              <a:buNone/>
            </a:pPr>
            <a:endParaRPr lang="en-US" altLang="en-US" sz="2400" b="1" dirty="0"/>
          </a:p>
          <a:p>
            <a:pPr algn="ctr" eaLnBrk="1" hangingPunct="1">
              <a:buFont typeface="Wingdings 2" panose="05020102010507070707" pitchFamily="18" charset="2"/>
              <a:buNone/>
            </a:pPr>
            <a:endParaRPr lang="en-US" altLang="en-US" sz="2400" b="1" dirty="0"/>
          </a:p>
          <a:p>
            <a:pPr algn="ctr" eaLnBrk="1" hangingPunct="1">
              <a:buFont typeface="Wingdings 2" panose="05020102010507070707" pitchFamily="18" charset="2"/>
              <a:buNone/>
            </a:pPr>
            <a:endParaRPr lang="en-US" altLang="en-US" sz="2400" b="1" dirty="0"/>
          </a:p>
        </p:txBody>
      </p:sp>
      <p:pic>
        <p:nvPicPr>
          <p:cNvPr id="5124" name="Picture 3" descr="scales-of-justice">
            <a:extLst>
              <a:ext uri="{FF2B5EF4-FFF2-40B4-BE49-F238E27FC236}">
                <a16:creationId xmlns:a16="http://schemas.microsoft.com/office/drawing/2014/main" id="{4A6F42ED-950C-F6DD-22F6-07A54D06FD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038600"/>
            <a:ext cx="16002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306229"/>
      </p:ext>
    </p:extLst>
  </p:cSld>
  <p:clrMapOvr>
    <a:masterClrMapping/>
  </p:clrMapOvr>
</p:sld>
</file>

<file path=ppt/theme/theme1.xml><?xml version="1.0" encoding="utf-8"?>
<a:theme xmlns:a="http://schemas.openxmlformats.org/drawingml/2006/main" name="Orange Experience">
  <a:themeElements>
    <a:clrScheme name="Custom 2">
      <a:dk1>
        <a:sysClr val="windowText" lastClr="3D3D3D"/>
      </a:dk1>
      <a:lt1>
        <a:sysClr val="window" lastClr="FFFAE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 experience" id="{9BAA8FFB-1EEF-49AC-B7FF-0F37799585E9}" vid="{6523F788-A6E6-47B0-B3C7-625411BE5A1C}"/>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0</TotalTime>
  <Words>4412</Words>
  <Application>Microsoft Office PowerPoint</Application>
  <PresentationFormat>On-screen Show (4:3)</PresentationFormat>
  <Paragraphs>429</Paragraphs>
  <Slides>47</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Aptos</vt:lpstr>
      <vt:lpstr>Arial</vt:lpstr>
      <vt:lpstr>Calibri</vt:lpstr>
      <vt:lpstr>Constantia</vt:lpstr>
      <vt:lpstr>Oswald SemiBold</vt:lpstr>
      <vt:lpstr>Times New Roman</vt:lpstr>
      <vt:lpstr>Univers Condensed Light</vt:lpstr>
      <vt:lpstr>Wingdings 2</vt:lpstr>
      <vt:lpstr>Orange Experience</vt:lpstr>
      <vt:lpstr>     Illinois DOWNSTATE CONFERENCE ON  CHILD ABUSE  Accommodating Child victims in Court   </vt:lpstr>
      <vt:lpstr>   children exposed to violence 2024</vt:lpstr>
      <vt:lpstr>Beyond Official Statistics:  U.S.</vt:lpstr>
      <vt:lpstr>  TRAUMA-INFORMED TRAINING Setting the Stage for Court</vt:lpstr>
      <vt:lpstr>Investigation:   No deception - minors</vt:lpstr>
      <vt:lpstr>CHILD ADVOCACY CENTERS</vt:lpstr>
      <vt:lpstr>The Child in Court</vt:lpstr>
      <vt:lpstr>Anxiety Impacts a Child’s Ability to Participate in Court</vt:lpstr>
      <vt:lpstr>Additional Stressors for Children Who Will Testify</vt:lpstr>
      <vt:lpstr>Improvement in Treatment</vt:lpstr>
      <vt:lpstr>Improvements in the Law</vt:lpstr>
      <vt:lpstr>Pretrial: Competency of Child Witnesses</vt:lpstr>
      <vt:lpstr>Issues in Competency</vt:lpstr>
      <vt:lpstr>Competency:  Trial Case</vt:lpstr>
      <vt:lpstr>Making Courtrooms More Inviting for Children</vt:lpstr>
      <vt:lpstr>Court Preparation Prosecutor/Victim Assistance</vt:lpstr>
      <vt:lpstr>Courtroom Modifications</vt:lpstr>
      <vt:lpstr>Supportive Procedures</vt:lpstr>
      <vt:lpstr>Therapy Dog</vt:lpstr>
      <vt:lpstr>Therapy Dog 725 ILCS 5/106B-10</vt:lpstr>
      <vt:lpstr>Therapy Dog 725 ILCS 5/106B-10</vt:lpstr>
      <vt:lpstr>Closure of Courtroom 725 ILCS 5/115-11</vt:lpstr>
      <vt:lpstr>Closure of Courtroom 725 ILCS 5/115-11 (cont’d)</vt:lpstr>
      <vt:lpstr>Closed Circuit TV 725 ILCS 5/106B-5</vt:lpstr>
      <vt:lpstr>Closed Circuit TV 725 ILCS 5/106B-5</vt:lpstr>
      <vt:lpstr>Closed Circuit TV 725 ILCS 5/106B-5</vt:lpstr>
      <vt:lpstr>Closed Circuit TV 725 ILCS 5/106B-5</vt:lpstr>
      <vt:lpstr>Evidentiary Rules</vt:lpstr>
      <vt:lpstr>child hearsay exception 725 ILCS 5/115-10</vt:lpstr>
      <vt:lpstr> child hearsay exception 725 ILCS 5/115-10</vt:lpstr>
      <vt:lpstr> child hearsay exception 725 ILCS 5/115-10</vt:lpstr>
      <vt:lpstr> child hearsay exception 725 ILCS 5/115-10</vt:lpstr>
      <vt:lpstr> child hearsay exception 725 ILCS 5/115-10</vt:lpstr>
      <vt:lpstr> other-crimes evidence 725 ILCS 5/115-7.3 AND 7.4</vt:lpstr>
      <vt:lpstr> other-crimes evidence 725 ILCS 5/115-7.3 AND 7.4</vt:lpstr>
      <vt:lpstr>  medical TESTIMONY 725 ILCS 5/115-13</vt:lpstr>
      <vt:lpstr>  rape shield 725 ILCS 5/115-7</vt:lpstr>
      <vt:lpstr>Privacy and sealing 725 ILCS 190/3</vt:lpstr>
      <vt:lpstr>Promising Practices:  Coordination</vt:lpstr>
      <vt:lpstr>Coordination (cont’d)</vt:lpstr>
      <vt:lpstr>Encouraging Practices</vt:lpstr>
      <vt:lpstr>Encouraging Practices</vt:lpstr>
      <vt:lpstr>Improving Court for Child Victims/Witnesses</vt:lpstr>
      <vt:lpstr>Resources</vt:lpstr>
      <vt:lpstr>Resources (cont’d)</vt:lpstr>
      <vt:lpstr>Resources (cont’d)</vt:lpstr>
      <vt:lpstr>       Illinois DOWNSTATE CONFERENCE ON  CHILD ABUSE  Accommodating Child victims in Court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2026-09-23T03:51:12Z</dcterms:created>
  <dcterms:modified xsi:type="dcterms:W3CDTF">2026-09-24T22:42:35Z</dcterms:modified>
</cp:coreProperties>
</file>