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</p:sldIdLst>
  <p:sldSz cx="9144000" cy="5143500" type="screen16x9"/>
  <p:notesSz cx="7010400" cy="92964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ExtraBold" panose="020F0502020204030204" pitchFamily="2" charset="0"/>
      <p:bold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2AF9C-A85A-4CA4-AD07-A3533099E684}" v="6" dt="2025-07-21T19:34:48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ttMartin\Downloads\Western_Slope_Health_Plan_Case_Stu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 Employee Per Year (PEPY)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Amount ($)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2014–15</c:v>
                </c:pt>
                <c:pt idx="1">
                  <c:v>2015–16</c:v>
                </c:pt>
                <c:pt idx="2">
                  <c:v>2016–17</c:v>
                </c:pt>
                <c:pt idx="3">
                  <c:v>2017–18</c:v>
                </c:pt>
                <c:pt idx="4">
                  <c:v>2018–19</c:v>
                </c:pt>
                <c:pt idx="5">
                  <c:v>2019–20</c:v>
                </c:pt>
                <c:pt idx="6">
                  <c:v>2020–21</c:v>
                </c:pt>
                <c:pt idx="7">
                  <c:v>2021–22</c:v>
                </c:pt>
                <c:pt idx="8">
                  <c:v>2022–23</c:v>
                </c:pt>
                <c:pt idx="9">
                  <c:v>2023–24</c:v>
                </c:pt>
              </c:strCache>
            </c:strRef>
          </c:cat>
          <c:val>
            <c:numRef>
              <c:f>Sheet1!$B$2:$B$11</c:f>
              <c:numCache>
                <c:formatCode>"$"#,##0</c:formatCode>
                <c:ptCount val="10"/>
                <c:pt idx="0">
                  <c:v>5832</c:v>
                </c:pt>
                <c:pt idx="1">
                  <c:v>7056</c:v>
                </c:pt>
                <c:pt idx="2">
                  <c:v>6135</c:v>
                </c:pt>
                <c:pt idx="3">
                  <c:v>8949</c:v>
                </c:pt>
                <c:pt idx="4">
                  <c:v>6945</c:v>
                </c:pt>
                <c:pt idx="5">
                  <c:v>5121</c:v>
                </c:pt>
                <c:pt idx="6">
                  <c:v>10396</c:v>
                </c:pt>
                <c:pt idx="7">
                  <c:v>9628</c:v>
                </c:pt>
                <c:pt idx="8">
                  <c:v>7279</c:v>
                </c:pt>
                <c:pt idx="9">
                  <c:v>6134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12-4313-9297-5AAF3A20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681167"/>
        <c:axId val="519680207"/>
        <c:axId val="0"/>
      </c:bar3DChart>
      <c:catAx>
        <c:axId val="51968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680207"/>
        <c:crosses val="autoZero"/>
        <c:auto val="1"/>
        <c:lblAlgn val="ctr"/>
        <c:lblOffset val="100"/>
        <c:noMultiLvlLbl val="0"/>
      </c:catAx>
      <c:valAx>
        <c:axId val="519680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68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3f59062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3f5906260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bbc6b2ad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bbc6b2ad6_0_5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bbc6b2ad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bbc6b2ad6_0_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bbc6b2ad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bbc6b2ad6_0_5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50633b8c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50633b8c8_0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10 </a:t>
            </a:r>
            <a:r>
              <a:rPr lang="en-US"/>
              <a:t>year average $7,348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50633b8c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50633b8c8_0_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4F4D4E"/>
                </a:solidFill>
              </a:defRPr>
            </a:lvl1pPr>
            <a:lvl2pPr lvl="1" rtl="0">
              <a:buNone/>
              <a:defRPr>
                <a:solidFill>
                  <a:srgbClr val="4F4D4E"/>
                </a:solidFill>
              </a:defRPr>
            </a:lvl2pPr>
            <a:lvl3pPr lvl="2" rtl="0">
              <a:buNone/>
              <a:defRPr>
                <a:solidFill>
                  <a:srgbClr val="4F4D4E"/>
                </a:solidFill>
              </a:defRPr>
            </a:lvl3pPr>
            <a:lvl4pPr lvl="3" rtl="0">
              <a:buNone/>
              <a:defRPr>
                <a:solidFill>
                  <a:srgbClr val="4F4D4E"/>
                </a:solidFill>
              </a:defRPr>
            </a:lvl4pPr>
            <a:lvl5pPr lvl="4" rtl="0">
              <a:buNone/>
              <a:defRPr>
                <a:solidFill>
                  <a:srgbClr val="4F4D4E"/>
                </a:solidFill>
              </a:defRPr>
            </a:lvl5pPr>
            <a:lvl6pPr lvl="5" rtl="0">
              <a:buNone/>
              <a:defRPr>
                <a:solidFill>
                  <a:srgbClr val="4F4D4E"/>
                </a:solidFill>
              </a:defRPr>
            </a:lvl6pPr>
            <a:lvl7pPr lvl="6" rtl="0">
              <a:buNone/>
              <a:defRPr>
                <a:solidFill>
                  <a:srgbClr val="4F4D4E"/>
                </a:solidFill>
              </a:defRPr>
            </a:lvl7pPr>
            <a:lvl8pPr lvl="7" rtl="0">
              <a:buNone/>
              <a:defRPr>
                <a:solidFill>
                  <a:srgbClr val="4F4D4E"/>
                </a:solidFill>
              </a:defRPr>
            </a:lvl8pPr>
            <a:lvl9pPr lvl="8" rtl="0">
              <a:buNone/>
              <a:defRPr>
                <a:solidFill>
                  <a:srgbClr val="4F4D4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311700" y="1229050"/>
            <a:ext cx="3999900" cy="27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●"/>
              <a:defRPr sz="1400">
                <a:solidFill>
                  <a:srgbClr val="4F4D4E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○"/>
              <a:defRPr sz="1200">
                <a:solidFill>
                  <a:srgbClr val="4F4D4E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■"/>
              <a:defRPr sz="1200">
                <a:solidFill>
                  <a:srgbClr val="4F4D4E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●"/>
              <a:defRPr sz="1200">
                <a:solidFill>
                  <a:srgbClr val="4F4D4E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○"/>
              <a:defRPr sz="1200">
                <a:solidFill>
                  <a:srgbClr val="4F4D4E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■"/>
              <a:defRPr sz="1200">
                <a:solidFill>
                  <a:srgbClr val="4F4D4E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●"/>
              <a:defRPr sz="1200">
                <a:solidFill>
                  <a:srgbClr val="4F4D4E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○"/>
              <a:defRPr sz="1200">
                <a:solidFill>
                  <a:srgbClr val="4F4D4E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■"/>
              <a:defRPr sz="1200">
                <a:solidFill>
                  <a:srgbClr val="4F4D4E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4832400" y="1229050"/>
            <a:ext cx="3999900" cy="27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●"/>
              <a:defRPr sz="1400">
                <a:solidFill>
                  <a:srgbClr val="4F4D4E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○"/>
              <a:defRPr sz="1200">
                <a:solidFill>
                  <a:srgbClr val="4F4D4E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■"/>
              <a:defRPr sz="1200">
                <a:solidFill>
                  <a:srgbClr val="4F4D4E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●"/>
              <a:defRPr sz="1200">
                <a:solidFill>
                  <a:srgbClr val="4F4D4E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○"/>
              <a:defRPr sz="1200">
                <a:solidFill>
                  <a:srgbClr val="4F4D4E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■"/>
              <a:defRPr sz="1200">
                <a:solidFill>
                  <a:srgbClr val="4F4D4E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●"/>
              <a:defRPr sz="1200">
                <a:solidFill>
                  <a:srgbClr val="4F4D4E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○"/>
              <a:defRPr sz="1200">
                <a:solidFill>
                  <a:srgbClr val="4F4D4E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200"/>
              <a:buChar char="■"/>
              <a:defRPr sz="1200">
                <a:solidFill>
                  <a:srgbClr val="4F4D4E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885900" cy="17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4512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38961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8961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5"/>
          <p:cNvSpPr>
            <a:spLocks noGrp="1"/>
          </p:cNvSpPr>
          <p:nvPr>
            <p:ph type="pic" idx="2"/>
          </p:nvPr>
        </p:nvSpPr>
        <p:spPr>
          <a:xfrm>
            <a:off x="4572000" y="18075"/>
            <a:ext cx="4572000" cy="4494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7995000" cy="30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800"/>
              <a:buChar char="●"/>
              <a:defRPr>
                <a:solidFill>
                  <a:srgbClr val="4F4D4E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○"/>
              <a:defRPr>
                <a:solidFill>
                  <a:srgbClr val="4F4D4E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■"/>
              <a:defRPr>
                <a:solidFill>
                  <a:srgbClr val="4F4D4E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●"/>
              <a:defRPr>
                <a:solidFill>
                  <a:srgbClr val="4F4D4E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○"/>
              <a:defRPr>
                <a:solidFill>
                  <a:srgbClr val="4F4D4E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■"/>
              <a:defRPr>
                <a:solidFill>
                  <a:srgbClr val="4F4D4E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●"/>
              <a:defRPr>
                <a:solidFill>
                  <a:srgbClr val="4F4D4E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○"/>
              <a:defRPr>
                <a:solidFill>
                  <a:srgbClr val="4F4D4E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Char char="■"/>
              <a:defRPr>
                <a:solidFill>
                  <a:srgbClr val="4F4D4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4F4D4E"/>
                </a:solidFill>
              </a:defRPr>
            </a:lvl1pPr>
            <a:lvl2pPr lvl="1" rtl="0">
              <a:buNone/>
              <a:defRPr>
                <a:solidFill>
                  <a:srgbClr val="4F4D4E"/>
                </a:solidFill>
              </a:defRPr>
            </a:lvl2pPr>
            <a:lvl3pPr lvl="2" rtl="0">
              <a:buNone/>
              <a:defRPr>
                <a:solidFill>
                  <a:srgbClr val="4F4D4E"/>
                </a:solidFill>
              </a:defRPr>
            </a:lvl3pPr>
            <a:lvl4pPr lvl="3" rtl="0">
              <a:buNone/>
              <a:defRPr>
                <a:solidFill>
                  <a:srgbClr val="4F4D4E"/>
                </a:solidFill>
              </a:defRPr>
            </a:lvl4pPr>
            <a:lvl5pPr lvl="4" rtl="0">
              <a:buNone/>
              <a:defRPr>
                <a:solidFill>
                  <a:srgbClr val="4F4D4E"/>
                </a:solidFill>
              </a:defRPr>
            </a:lvl5pPr>
            <a:lvl6pPr lvl="5" rtl="0">
              <a:buNone/>
              <a:defRPr>
                <a:solidFill>
                  <a:srgbClr val="4F4D4E"/>
                </a:solidFill>
              </a:defRPr>
            </a:lvl6pPr>
            <a:lvl7pPr lvl="6" rtl="0">
              <a:buNone/>
              <a:defRPr>
                <a:solidFill>
                  <a:srgbClr val="4F4D4E"/>
                </a:solidFill>
              </a:defRPr>
            </a:lvl7pPr>
            <a:lvl8pPr lvl="7" rtl="0">
              <a:buNone/>
              <a:defRPr>
                <a:solidFill>
                  <a:srgbClr val="4F4D4E"/>
                </a:solidFill>
              </a:defRPr>
            </a:lvl8pPr>
            <a:lvl9pPr lvl="8" rtl="0">
              <a:buNone/>
              <a:defRPr>
                <a:solidFill>
                  <a:srgbClr val="4F4D4E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45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800"/>
              <a:buFont typeface="Montserrat"/>
              <a:buChar char="●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○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■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●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○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■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●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○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■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ldNum" idx="12"/>
          </p:nvPr>
        </p:nvSpPr>
        <p:spPr>
          <a:xfrm>
            <a:off x="-7620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title"/>
          </p:nvPr>
        </p:nvSpPr>
        <p:spPr>
          <a:xfrm>
            <a:off x="4584925" y="2596700"/>
            <a:ext cx="42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ExtraBold"/>
              <a:buNone/>
              <a:defRPr sz="2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body" idx="1"/>
          </p:nvPr>
        </p:nvSpPr>
        <p:spPr>
          <a:xfrm>
            <a:off x="4584925" y="3169400"/>
            <a:ext cx="42474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6"/>
          <p:cNvSpPr>
            <a:spLocks noGrp="1"/>
          </p:cNvSpPr>
          <p:nvPr>
            <p:ph type="pic" idx="2"/>
          </p:nvPr>
        </p:nvSpPr>
        <p:spPr>
          <a:xfrm>
            <a:off x="710350" y="573475"/>
            <a:ext cx="3280500" cy="3280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6"/>
          <p:cNvSpPr txBox="1">
            <a:spLocks noGrp="1"/>
          </p:cNvSpPr>
          <p:nvPr>
            <p:ph type="title" idx="3"/>
          </p:nvPr>
        </p:nvSpPr>
        <p:spPr>
          <a:xfrm>
            <a:off x="4584925" y="573475"/>
            <a:ext cx="4247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1426575" y="35239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426575" y="40204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7"/>
          <p:cNvSpPr>
            <a:spLocks noGrp="1"/>
          </p:cNvSpPr>
          <p:nvPr>
            <p:ph type="pic" idx="2"/>
          </p:nvPr>
        </p:nvSpPr>
        <p:spPr>
          <a:xfrm>
            <a:off x="1459575" y="953700"/>
            <a:ext cx="2440800" cy="244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1" name="Google Shape;31;p7"/>
          <p:cNvSpPr>
            <a:spLocks noGrp="1"/>
          </p:cNvSpPr>
          <p:nvPr>
            <p:ph type="pic" idx="3"/>
          </p:nvPr>
        </p:nvSpPr>
        <p:spPr>
          <a:xfrm>
            <a:off x="5240775" y="953700"/>
            <a:ext cx="2440800" cy="244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>
            <a:spLocks noGrp="1"/>
          </p:cNvSpPr>
          <p:nvPr>
            <p:ph type="title" idx="4"/>
          </p:nvPr>
        </p:nvSpPr>
        <p:spPr>
          <a:xfrm>
            <a:off x="5207775" y="35239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5"/>
          </p:nvPr>
        </p:nvSpPr>
        <p:spPr>
          <a:xfrm>
            <a:off x="5207775" y="40204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 idx="6"/>
          </p:nvPr>
        </p:nvSpPr>
        <p:spPr>
          <a:xfrm>
            <a:off x="0" y="2286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 1">
  <p:cSld name="TITLE_AND_BODY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664625" y="2913925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664625" y="3410425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8"/>
          <p:cNvSpPr>
            <a:spLocks noGrp="1"/>
          </p:cNvSpPr>
          <p:nvPr>
            <p:ph type="pic" idx="2"/>
          </p:nvPr>
        </p:nvSpPr>
        <p:spPr>
          <a:xfrm>
            <a:off x="1020572" y="915963"/>
            <a:ext cx="1835100" cy="1835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0" name="Google Shape;40;p8"/>
          <p:cNvSpPr txBox="1">
            <a:spLocks noGrp="1"/>
          </p:cNvSpPr>
          <p:nvPr>
            <p:ph type="title" idx="3"/>
          </p:nvPr>
        </p:nvSpPr>
        <p:spPr>
          <a:xfrm>
            <a:off x="6048775" y="2913925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048775" y="3410425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2" name="Google Shape;42;p8"/>
          <p:cNvSpPr>
            <a:spLocks noGrp="1"/>
          </p:cNvSpPr>
          <p:nvPr>
            <p:ph type="pic" idx="5"/>
          </p:nvPr>
        </p:nvSpPr>
        <p:spPr>
          <a:xfrm>
            <a:off x="3725600" y="915963"/>
            <a:ext cx="1835100" cy="1835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3" name="Google Shape;43;p8"/>
          <p:cNvSpPr>
            <a:spLocks noGrp="1"/>
          </p:cNvSpPr>
          <p:nvPr>
            <p:ph type="pic" idx="6"/>
          </p:nvPr>
        </p:nvSpPr>
        <p:spPr>
          <a:xfrm>
            <a:off x="6373027" y="915963"/>
            <a:ext cx="1835100" cy="1835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 idx="7"/>
          </p:nvPr>
        </p:nvSpPr>
        <p:spPr>
          <a:xfrm>
            <a:off x="3389750" y="2913925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8"/>
          </p:nvPr>
        </p:nvSpPr>
        <p:spPr>
          <a:xfrm>
            <a:off x="3389750" y="3410425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 idx="9"/>
          </p:nvPr>
        </p:nvSpPr>
        <p:spPr>
          <a:xfrm>
            <a:off x="0" y="2286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 1 1">
  <p:cSld name="TITLE_AND_BODY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32325" y="262940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32325" y="312590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9"/>
          <p:cNvSpPr>
            <a:spLocks noGrp="1"/>
          </p:cNvSpPr>
          <p:nvPr>
            <p:ph type="pic" idx="2"/>
          </p:nvPr>
        </p:nvSpPr>
        <p:spPr>
          <a:xfrm>
            <a:off x="607082" y="896175"/>
            <a:ext cx="1557300" cy="155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2" name="Google Shape;52;p9"/>
          <p:cNvSpPr>
            <a:spLocks noGrp="1"/>
          </p:cNvSpPr>
          <p:nvPr>
            <p:ph type="pic" idx="3"/>
          </p:nvPr>
        </p:nvSpPr>
        <p:spPr>
          <a:xfrm>
            <a:off x="2792461" y="896175"/>
            <a:ext cx="1557300" cy="155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3" name="Google Shape;53;p9"/>
          <p:cNvSpPr>
            <a:spLocks noGrp="1"/>
          </p:cNvSpPr>
          <p:nvPr>
            <p:ph type="pic" idx="4"/>
          </p:nvPr>
        </p:nvSpPr>
        <p:spPr>
          <a:xfrm>
            <a:off x="4989340" y="896175"/>
            <a:ext cx="1557300" cy="155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9"/>
          <p:cNvSpPr>
            <a:spLocks noGrp="1"/>
          </p:cNvSpPr>
          <p:nvPr>
            <p:ph type="pic" idx="5"/>
          </p:nvPr>
        </p:nvSpPr>
        <p:spPr>
          <a:xfrm>
            <a:off x="7108872" y="896175"/>
            <a:ext cx="1557300" cy="1557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5" name="Google Shape;55;p9"/>
          <p:cNvSpPr txBox="1">
            <a:spLocks noGrp="1"/>
          </p:cNvSpPr>
          <p:nvPr>
            <p:ph type="title" idx="6"/>
          </p:nvPr>
        </p:nvSpPr>
        <p:spPr>
          <a:xfrm>
            <a:off x="2317700" y="262940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7"/>
          </p:nvPr>
        </p:nvSpPr>
        <p:spPr>
          <a:xfrm>
            <a:off x="2317700" y="312590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 idx="8"/>
          </p:nvPr>
        </p:nvSpPr>
        <p:spPr>
          <a:xfrm>
            <a:off x="4503100" y="262940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9"/>
          </p:nvPr>
        </p:nvSpPr>
        <p:spPr>
          <a:xfrm>
            <a:off x="4503100" y="312590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 idx="13"/>
          </p:nvPr>
        </p:nvSpPr>
        <p:spPr>
          <a:xfrm>
            <a:off x="6634125" y="262940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ontserrat ExtraBold"/>
              <a:buNone/>
              <a:defRPr sz="20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4"/>
          </p:nvPr>
        </p:nvSpPr>
        <p:spPr>
          <a:xfrm>
            <a:off x="6634125" y="312590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●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○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Char char="■"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title" idx="15"/>
          </p:nvPr>
        </p:nvSpPr>
        <p:spPr>
          <a:xfrm>
            <a:off x="0" y="2286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 1 1 1">
  <p:cSld name="TITLE_AND_BODY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-241050" y="23904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-241050" y="28869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0" y="4663225"/>
            <a:ext cx="374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374701" y="896175"/>
            <a:ext cx="1275300" cy="127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7" name="Google Shape;67;p10"/>
          <p:cNvSpPr>
            <a:spLocks noGrp="1"/>
          </p:cNvSpPr>
          <p:nvPr>
            <p:ph type="pic" idx="3"/>
          </p:nvPr>
        </p:nvSpPr>
        <p:spPr>
          <a:xfrm>
            <a:off x="2157793" y="896175"/>
            <a:ext cx="1275300" cy="127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10"/>
          <p:cNvSpPr>
            <a:spLocks noGrp="1"/>
          </p:cNvSpPr>
          <p:nvPr>
            <p:ph type="pic" idx="4"/>
          </p:nvPr>
        </p:nvSpPr>
        <p:spPr>
          <a:xfrm>
            <a:off x="3940890" y="896175"/>
            <a:ext cx="1275300" cy="127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9" name="Google Shape;69;p10"/>
          <p:cNvSpPr>
            <a:spLocks noGrp="1"/>
          </p:cNvSpPr>
          <p:nvPr>
            <p:ph type="pic" idx="5"/>
          </p:nvPr>
        </p:nvSpPr>
        <p:spPr>
          <a:xfrm>
            <a:off x="5723984" y="896175"/>
            <a:ext cx="1275300" cy="127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title" idx="6"/>
          </p:nvPr>
        </p:nvSpPr>
        <p:spPr>
          <a:xfrm>
            <a:off x="0" y="2286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 ExtraBold"/>
              <a:buNone/>
              <a:defRPr sz="32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7"/>
          </p:nvPr>
        </p:nvSpPr>
        <p:spPr>
          <a:xfrm>
            <a:off x="7507071" y="896175"/>
            <a:ext cx="1275300" cy="1275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2" name="Google Shape;72;p10"/>
          <p:cNvSpPr txBox="1">
            <a:spLocks noGrp="1"/>
          </p:cNvSpPr>
          <p:nvPr>
            <p:ph type="title" idx="8"/>
          </p:nvPr>
        </p:nvSpPr>
        <p:spPr>
          <a:xfrm>
            <a:off x="1542050" y="23904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9"/>
          </p:nvPr>
        </p:nvSpPr>
        <p:spPr>
          <a:xfrm>
            <a:off x="1542050" y="28869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 idx="13"/>
          </p:nvPr>
        </p:nvSpPr>
        <p:spPr>
          <a:xfrm>
            <a:off x="3318600" y="23904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4"/>
          </p:nvPr>
        </p:nvSpPr>
        <p:spPr>
          <a:xfrm>
            <a:off x="3318600" y="28869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 idx="15"/>
          </p:nvPr>
        </p:nvSpPr>
        <p:spPr>
          <a:xfrm>
            <a:off x="5108225" y="23904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16"/>
          </p:nvPr>
        </p:nvSpPr>
        <p:spPr>
          <a:xfrm>
            <a:off x="5108225" y="28869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 idx="17"/>
          </p:nvPr>
        </p:nvSpPr>
        <p:spPr>
          <a:xfrm>
            <a:off x="6891325" y="2390450"/>
            <a:ext cx="25068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 ExtraBold"/>
              <a:buNone/>
              <a:defRPr sz="15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8"/>
          </p:nvPr>
        </p:nvSpPr>
        <p:spPr>
          <a:xfrm>
            <a:off x="6891325" y="2886950"/>
            <a:ext cx="2506800" cy="15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●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○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ontserrat"/>
              <a:buChar char="■"/>
              <a:def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9DD4"/>
              </a:buClr>
              <a:buSzPts val="2800"/>
              <a:buFont typeface="Montserrat"/>
              <a:buNone/>
              <a:defRPr sz="2800" b="1">
                <a:solidFill>
                  <a:srgbClr val="549DD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C2529"/>
              </a:buClr>
              <a:buSzPts val="2800"/>
              <a:buFont typeface="Montserrat"/>
              <a:buNone/>
              <a:defRPr sz="2800" b="1">
                <a:solidFill>
                  <a:srgbClr val="EC252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800"/>
              <a:buFont typeface="Montserrat"/>
              <a:buChar char="●"/>
              <a:defRPr sz="1800"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○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■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●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○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■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●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○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F4D4E"/>
              </a:buClr>
              <a:buSzPts val="1400"/>
              <a:buFont typeface="Montserrat"/>
              <a:buChar char="■"/>
              <a:defRPr>
                <a:solidFill>
                  <a:srgbClr val="4F4D4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ff.org/report-section/ehbs-2024-summary-of-findings/?utm_source=chatgpt.com" TargetMode="External"/><Relationship Id="rId2" Type="http://schemas.openxmlformats.org/officeDocument/2006/relationships/hyperlink" Target="https://www.coloradohealthinsurancebrokers.com/health-insurance-colorado/health-insurance-increase-trends-for-employers-and-employees/?utm_source=chatgpt.co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311700" y="1032761"/>
            <a:ext cx="8520600" cy="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85000"/>
              </a:lnSpc>
            </a:pPr>
            <a:r>
              <a:rPr lang="en-US" dirty="0"/>
              <a:t>Western Slope Health Plan Case Study: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r>
              <a:rPr lang="en-US" b="0" i="1" dirty="0"/>
              <a:t>How Smart Employers Are Rewriting the Benefits Script</a:t>
            </a:r>
            <a:br>
              <a:rPr lang="en" sz="5000" dirty="0"/>
            </a:br>
            <a:endParaRPr sz="2500" b="0" dirty="0">
              <a:solidFill>
                <a:srgbClr val="29378F"/>
              </a:solidFill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 dirty="0"/>
              <a:t>TIME</a:t>
            </a:r>
            <a:r>
              <a:rPr lang="en" sz="2500" b="0" dirty="0">
                <a:solidFill>
                  <a:srgbClr val="F26522"/>
                </a:solidFill>
              </a:rPr>
              <a:t> </a:t>
            </a:r>
            <a:r>
              <a:rPr lang="en" sz="2500" b="0" dirty="0">
                <a:solidFill>
                  <a:srgbClr val="EC2529"/>
                </a:solidFill>
              </a:rPr>
              <a:t>|</a:t>
            </a:r>
            <a:r>
              <a:rPr lang="en" sz="2500" b="0" dirty="0">
                <a:solidFill>
                  <a:srgbClr val="F26522"/>
                </a:solidFill>
              </a:rPr>
              <a:t> </a:t>
            </a:r>
            <a:r>
              <a:rPr lang="en" sz="2500" b="0" dirty="0"/>
              <a:t>LOCATION</a:t>
            </a:r>
            <a:endParaRPr sz="25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63870D31-4BC4-5B53-D029-026FD04A9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004" y="184619"/>
            <a:ext cx="4269992" cy="4269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Formula</a:t>
            </a:r>
            <a:endParaRPr dirty="0"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1664766" y="1017725"/>
            <a:ext cx="6410376" cy="3271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71450" indent="-171450">
              <a:spcAft>
                <a:spcPts val="1200"/>
              </a:spcAft>
            </a:pPr>
            <a:r>
              <a:rPr lang="en-US" b="1" dirty="0"/>
              <a:t>Independent TPA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Independent PBM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Independent </a:t>
            </a:r>
            <a:r>
              <a:rPr lang="en-US" b="1"/>
              <a:t>Reinsurance Company </a:t>
            </a:r>
            <a:endParaRPr lang="en-US" b="1" dirty="0"/>
          </a:p>
          <a:p>
            <a:pPr marL="628650" lvl="1" indent="-171450">
              <a:spcAft>
                <a:spcPts val="1200"/>
              </a:spcAft>
            </a:pPr>
            <a:r>
              <a:rPr lang="en-US" b="1" dirty="0"/>
              <a:t>Level Funded or Partially Self Funded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Reference Based Pricing for Facilities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Direct Contracts for Physicians (Employer Health Alliance)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Direct Primary Care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Concierge Nurse Navigation</a:t>
            </a:r>
          </a:p>
          <a:p>
            <a:pPr marL="171450" indent="-171450">
              <a:spcAft>
                <a:spcPts val="1200"/>
              </a:spcAft>
            </a:pPr>
            <a:r>
              <a:rPr lang="en-US" b="1" dirty="0"/>
              <a:t>Specialty Drug Carveouts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11700" y="17443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Western Slope Health Plan Case Study</a:t>
            </a:r>
            <a:endParaRPr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1B16675-83BA-001B-A980-9E59ABC4825D}"/>
              </a:ext>
            </a:extLst>
          </p:cNvPr>
          <p:cNvGraphicFramePr>
            <a:graphicFrameLocks/>
          </p:cNvGraphicFramePr>
          <p:nvPr/>
        </p:nvGraphicFramePr>
        <p:xfrm>
          <a:off x="1264298" y="719833"/>
          <a:ext cx="6615404" cy="3666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00C0-49AA-46E8-E861-86B62AAB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Health Insurance Costs In Colorado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69B74-EAB5-A618-60C1-3E9D6DF013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2023 Colorado data</a:t>
            </a:r>
            <a:r>
              <a:rPr lang="en-US" sz="1400" dirty="0"/>
              <a:t>: Total premiums (employer + employee) averaged about </a:t>
            </a:r>
            <a:r>
              <a:rPr lang="en-US" sz="1400" b="1" dirty="0"/>
              <a:t>$8,435/year </a:t>
            </a:r>
            <a:r>
              <a:rPr lang="en-US" sz="1400" dirty="0"/>
              <a:t>for single coverage, and around </a:t>
            </a:r>
            <a:r>
              <a:rPr lang="en-US" sz="1400" b="1" dirty="0"/>
              <a:t>$23,968/year</a:t>
            </a:r>
            <a:r>
              <a:rPr lang="en-US" sz="1400" dirty="0"/>
              <a:t> for family coverage </a:t>
            </a:r>
            <a:r>
              <a:rPr lang="en-US" sz="800" dirty="0">
                <a:hlinkClick r:id="rId2"/>
              </a:rPr>
              <a:t>MoneyGeek.com+9Colorado Health Insurance Brokers+9Preferred Insurance+9</a:t>
            </a:r>
            <a:r>
              <a:rPr lang="en-US" sz="800" dirty="0"/>
              <a:t>.</a:t>
            </a:r>
          </a:p>
          <a:p>
            <a:pPr marL="114300" indent="0">
              <a:buNone/>
            </a:pPr>
            <a:endParaRPr lang="en-US" sz="1100" dirty="0"/>
          </a:p>
          <a:p>
            <a:r>
              <a:rPr lang="en-US" sz="1400" b="1" dirty="0"/>
              <a:t>2024 national averages</a:t>
            </a:r>
            <a:r>
              <a:rPr lang="en-US" sz="1400" dirty="0"/>
              <a:t> (KFF survey): Single coverage averaged </a:t>
            </a:r>
            <a:r>
              <a:rPr lang="en-US" sz="1400" b="1" dirty="0"/>
              <a:t>$8,951/year</a:t>
            </a:r>
            <a:r>
              <a:rPr lang="en-US" sz="1400" dirty="0"/>
              <a:t>, and family coverage </a:t>
            </a:r>
            <a:r>
              <a:rPr lang="en-US" sz="1400" b="1" dirty="0"/>
              <a:t>$25,572/year</a:t>
            </a:r>
            <a:r>
              <a:rPr lang="en-US" sz="1400" dirty="0"/>
              <a:t>. Colorado’s costs align closely with these national trends </a:t>
            </a:r>
            <a:r>
              <a:rPr lang="en-US" sz="800" dirty="0">
                <a:hlinkClick r:id="rId3"/>
              </a:rPr>
              <a:t>KFF+1KFF+1</a:t>
            </a:r>
            <a:r>
              <a:rPr lang="en-US" dirty="0"/>
              <a:t>.</a:t>
            </a:r>
          </a:p>
          <a:p>
            <a:endParaRPr lang="en-US" sz="1400" dirty="0"/>
          </a:p>
          <a:p>
            <a:r>
              <a:rPr lang="en-US" sz="1400" b="1" dirty="0"/>
              <a:t>2024 national average is $17,262</a:t>
            </a:r>
            <a:r>
              <a:rPr lang="en-US" sz="1400" dirty="0"/>
              <a:t> Per Employee Per Year, and </a:t>
            </a:r>
            <a:r>
              <a:rPr lang="en-US" sz="1400" b="1" dirty="0"/>
              <a:t>2024 Colorado average is $16,202 Per Employee Per Year</a:t>
            </a:r>
          </a:p>
        </p:txBody>
      </p:sp>
    </p:spTree>
    <p:extLst>
      <p:ext uri="{BB962C8B-B14F-4D97-AF65-F5344CB8AC3E}">
        <p14:creationId xmlns:p14="http://schemas.microsoft.com/office/powerpoint/2010/main" val="305719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B96B7-976D-0374-AE4C-C4273EDFD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29050"/>
            <a:ext cx="3999900" cy="2261734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Employer A</a:t>
            </a:r>
          </a:p>
          <a:p>
            <a:pPr algn="ctr"/>
            <a:r>
              <a:rPr lang="en-US" sz="1600" b="1" dirty="0"/>
              <a:t>Employer B</a:t>
            </a:r>
          </a:p>
          <a:p>
            <a:pPr algn="ctr"/>
            <a:r>
              <a:rPr lang="en-US" sz="1600" b="1" dirty="0"/>
              <a:t>Employer C</a:t>
            </a:r>
          </a:p>
          <a:p>
            <a:pPr algn="ctr"/>
            <a:r>
              <a:rPr lang="en-US" sz="1600" b="1" dirty="0"/>
              <a:t>Employer D</a:t>
            </a:r>
          </a:p>
          <a:p>
            <a:pPr algn="ctr"/>
            <a:r>
              <a:rPr lang="en-US" sz="1600" b="1" dirty="0"/>
              <a:t>Employer E</a:t>
            </a:r>
          </a:p>
          <a:p>
            <a:pPr algn="ctr"/>
            <a:r>
              <a:rPr lang="en-US" sz="1600" b="1" dirty="0"/>
              <a:t>Employer F</a:t>
            </a:r>
          </a:p>
          <a:p>
            <a:pPr algn="ctr"/>
            <a:r>
              <a:rPr lang="en-US" sz="1600" b="1" dirty="0"/>
              <a:t>Employer 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B2819-CF79-02CF-101A-60C56D58786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79392" y="1229050"/>
            <a:ext cx="3999900" cy="2169058"/>
          </a:xfrm>
        </p:spPr>
        <p:txBody>
          <a:bodyPr/>
          <a:lstStyle/>
          <a:p>
            <a:r>
              <a:rPr lang="en-US" sz="1600" b="1" dirty="0"/>
              <a:t>$  8,631</a:t>
            </a:r>
          </a:p>
          <a:p>
            <a:r>
              <a:rPr lang="en-US" sz="1600" b="1" dirty="0"/>
              <a:t>$  9,656</a:t>
            </a:r>
          </a:p>
          <a:p>
            <a:r>
              <a:rPr lang="en-US" sz="1600" b="1" dirty="0"/>
              <a:t>$  6,270</a:t>
            </a:r>
          </a:p>
          <a:p>
            <a:r>
              <a:rPr lang="en-US" sz="1600" b="1" dirty="0"/>
              <a:t>$  7,359</a:t>
            </a:r>
          </a:p>
          <a:p>
            <a:r>
              <a:rPr lang="en-US" sz="1600" b="1" dirty="0"/>
              <a:t>$10,709</a:t>
            </a:r>
          </a:p>
          <a:p>
            <a:r>
              <a:rPr lang="en-US" sz="1600" b="1" dirty="0"/>
              <a:t>$  7,546</a:t>
            </a:r>
          </a:p>
          <a:p>
            <a:r>
              <a:rPr lang="en-US" sz="1600" b="1" dirty="0"/>
              <a:t>$  5,354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Financials – 2024-2025 PEPY – Composite Cost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220</Words>
  <Application>Microsoft Office PowerPoint</Application>
  <PresentationFormat>On-screen Show (16:9)</PresentationFormat>
  <Paragraphs>36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</vt:lpstr>
      <vt:lpstr>Montserrat ExtraBold</vt:lpstr>
      <vt:lpstr>Arial</vt:lpstr>
      <vt:lpstr>Simple Light</vt:lpstr>
      <vt:lpstr>PowerPoint Presentation</vt:lpstr>
      <vt:lpstr>Western Slope Health Plan Case Study:   How Smart Employers Are Rewriting the Benefits Script  TIME | LOCATION</vt:lpstr>
      <vt:lpstr>PowerPoint Presentation</vt:lpstr>
      <vt:lpstr>Formula</vt:lpstr>
      <vt:lpstr>Western Slope Health Plan Case Study</vt:lpstr>
      <vt:lpstr>Health Insurance Costs In Colorado</vt:lpstr>
      <vt:lpstr>Financials – 2024-2025 PEPY – Composite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Frank Stichter</dc:creator>
  <cp:lastModifiedBy>CLIFF CONLEY</cp:lastModifiedBy>
  <cp:revision>2</cp:revision>
  <cp:lastPrinted>2025-09-02T18:39:04Z</cp:lastPrinted>
  <dcterms:modified xsi:type="dcterms:W3CDTF">2025-09-02T18:39:42Z</dcterms:modified>
</cp:coreProperties>
</file>