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Stardos Stencil"/>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jDbXfAizxUOBAO2oEZA3Ff/Ctc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tardosStencil-bold.fntdata"/><Relationship Id="rId30" Type="http://schemas.openxmlformats.org/officeDocument/2006/relationships/font" Target="fonts/StardosStencil-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ba3f47d4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8ba3f47d4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7bae0dcb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77bae0dcb9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985ee2f7c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985ee2f7c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ec8eb7a2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fec8eb7a2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2fec8eb7a2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85ee2f7c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985ee2f7c8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8000"/>
          </a:blip>
          <a:stretch>
            <a:fillRect/>
          </a:stretch>
        </a:blip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rtexanbasketball.godaddysite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28600" y="762000"/>
            <a:ext cx="8763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lt1"/>
                </a:solidFill>
                <a:latin typeface="Stardos Stencil"/>
                <a:ea typeface="Stardos Stencil"/>
                <a:cs typeface="Stardos Stencil"/>
                <a:sym typeface="Stardos Stencil"/>
              </a:rPr>
              <a:t>Sam Rayburn Texans</a:t>
            </a:r>
            <a:endParaRPr b="1" i="0" sz="5400" u="none" cap="none" strike="noStrike">
              <a:solidFill>
                <a:schemeClr val="lt1"/>
              </a:solidFill>
              <a:latin typeface="Stardos Stencil"/>
              <a:ea typeface="Stardos Stencil"/>
              <a:cs typeface="Stardos Stencil"/>
              <a:sym typeface="Stardos Stencil"/>
            </a:endParaRPr>
          </a:p>
        </p:txBody>
      </p:sp>
      <p:sp>
        <p:nvSpPr>
          <p:cNvPr id="89" name="Google Shape;89;p1"/>
          <p:cNvSpPr/>
          <p:nvPr/>
        </p:nvSpPr>
        <p:spPr>
          <a:xfrm>
            <a:off x="990600" y="5105400"/>
            <a:ext cx="7494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lt1"/>
                </a:solidFill>
                <a:latin typeface="Stardos Stencil"/>
                <a:ea typeface="Stardos Stencil"/>
                <a:cs typeface="Stardos Stencil"/>
                <a:sym typeface="Stardos Stencil"/>
              </a:rPr>
              <a:t>202</a:t>
            </a:r>
            <a:r>
              <a:rPr b="1" lang="en-US" sz="4000">
                <a:solidFill>
                  <a:schemeClr val="lt1"/>
                </a:solidFill>
                <a:latin typeface="Stardos Stencil"/>
                <a:ea typeface="Stardos Stencil"/>
                <a:cs typeface="Stardos Stencil"/>
                <a:sym typeface="Stardos Stencil"/>
              </a:rPr>
              <a:t>4</a:t>
            </a:r>
            <a:r>
              <a:rPr b="1" i="0" lang="en-US" sz="4000" u="none" cap="none" strike="noStrike">
                <a:solidFill>
                  <a:schemeClr val="lt1"/>
                </a:solidFill>
                <a:latin typeface="Stardos Stencil"/>
                <a:ea typeface="Stardos Stencil"/>
                <a:cs typeface="Stardos Stencil"/>
                <a:sym typeface="Stardos Stencil"/>
              </a:rPr>
              <a:t>-202</a:t>
            </a:r>
            <a:r>
              <a:rPr b="1" lang="en-US" sz="4000">
                <a:solidFill>
                  <a:schemeClr val="lt1"/>
                </a:solidFill>
                <a:latin typeface="Stardos Stencil"/>
                <a:ea typeface="Stardos Stencil"/>
                <a:cs typeface="Stardos Stencil"/>
                <a:sym typeface="Stardos Stencil"/>
              </a:rPr>
              <a:t>5</a:t>
            </a:r>
            <a:r>
              <a:rPr b="1" i="0" lang="en-US" sz="4000" u="none" cap="none" strike="noStrike">
                <a:solidFill>
                  <a:schemeClr val="lt1"/>
                </a:solidFill>
                <a:latin typeface="Stardos Stencil"/>
                <a:ea typeface="Stardos Stencil"/>
                <a:cs typeface="Stardos Stencil"/>
                <a:sym typeface="Stardos Stencil"/>
              </a:rPr>
              <a:t> PARENT MEETING</a:t>
            </a:r>
            <a:endParaRPr b="1" i="0" sz="4000" u="none" cap="none" strike="noStrike">
              <a:solidFill>
                <a:schemeClr val="lt1"/>
              </a:solidFill>
              <a:latin typeface="Stardos Stencil"/>
              <a:ea typeface="Stardos Stencil"/>
              <a:cs typeface="Stardos Stencil"/>
              <a:sym typeface="Stardos Stencil"/>
            </a:endParaRPr>
          </a:p>
        </p:txBody>
      </p:sp>
      <p:pic>
        <p:nvPicPr>
          <p:cNvPr descr="Logo&#10;&#10;Description automatically generated with medium confidence" id="90" name="Google Shape;90;p1"/>
          <p:cNvPicPr preferRelativeResize="0"/>
          <p:nvPr/>
        </p:nvPicPr>
        <p:blipFill rotWithShape="1">
          <a:blip r:embed="rId3">
            <a:alphaModFix/>
          </a:blip>
          <a:srcRect b="0" l="0" r="0" t="0"/>
          <a:stretch/>
        </p:blipFill>
        <p:spPr>
          <a:xfrm>
            <a:off x="2362200" y="1437588"/>
            <a:ext cx="3741530" cy="39155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75" name="Shape 175"/>
        <p:cNvGrpSpPr/>
        <p:nvPr/>
      </p:nvGrpSpPr>
      <p:grpSpPr>
        <a:xfrm>
          <a:off x="0" y="0"/>
          <a:ext cx="0" cy="0"/>
          <a:chOff x="0" y="0"/>
          <a:chExt cx="0" cy="0"/>
        </a:xfrm>
      </p:grpSpPr>
      <p:sp>
        <p:nvSpPr>
          <p:cNvPr id="176" name="Google Shape;176;g28ba3f47d48_0_0"/>
          <p:cNvSpPr txBox="1"/>
          <p:nvPr>
            <p:ph type="title"/>
          </p:nvPr>
        </p:nvSpPr>
        <p:spPr>
          <a:xfrm>
            <a:off x="457200" y="0"/>
            <a:ext cx="8229600" cy="1417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177" name="Google Shape;177;g28ba3f47d48_0_0"/>
          <p:cNvSpPr txBox="1"/>
          <p:nvPr>
            <p:ph idx="1" type="body"/>
          </p:nvPr>
        </p:nvSpPr>
        <p:spPr>
          <a:xfrm>
            <a:off x="132625" y="1038225"/>
            <a:ext cx="8885100" cy="56673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33333"/>
              <a:buNone/>
            </a:pPr>
            <a:r>
              <a:t/>
            </a:r>
            <a:endParaRPr sz="96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88888"/>
              <a:buNone/>
            </a:pPr>
            <a:r>
              <a:rPr lang="en-US" sz="14400" u="sng">
                <a:solidFill>
                  <a:srgbClr val="0F243E"/>
                </a:solidFill>
                <a:latin typeface="Impact"/>
                <a:ea typeface="Impact"/>
                <a:cs typeface="Impact"/>
                <a:sym typeface="Impact"/>
              </a:rPr>
              <a:t>JANUARY – NEW YEARS</a:t>
            </a:r>
            <a:endParaRPr sz="144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33333"/>
              <a:buNone/>
            </a:pPr>
            <a:r>
              <a:t/>
            </a:r>
            <a:endParaRPr sz="96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WEDNESDAY, 1/1 - PRACTICE - VARSITY ONLY @ 1 pm</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THURSDAY, 1/2 - PRACTICE - ALL TEAMS @ 10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FRIDAY, 1/3 - PRACTICE - ALL TEAMS @ 10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SATURDAY, 1/4 - GAME vs. DOBIE - 10/11:30/1</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MONDAY, 1/6 - PRACTICE - ALL TEAMS - @ 3-5 PM</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TUESDAY, 1/7 - GAME @ MEMORIAL - 4/5:30/7</a:t>
            </a:r>
            <a:endParaRPr sz="9600" u="sng">
              <a:solidFill>
                <a:srgbClr val="0F243E"/>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178" name="Google Shape;178;g28ba3f47d48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83" name="Shape 183"/>
        <p:cNvGrpSpPr/>
        <p:nvPr/>
      </p:nvGrpSpPr>
      <p:grpSpPr>
        <a:xfrm>
          <a:off x="0" y="0"/>
          <a:ext cx="0" cy="0"/>
          <a:chOff x="0" y="0"/>
          <a:chExt cx="0" cy="0"/>
        </a:xfrm>
      </p:grpSpPr>
      <p:sp>
        <p:nvSpPr>
          <p:cNvPr id="184" name="Google Shape;18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SHOULD PLAYERS DO IF THEY ARE GOING TO MISS?</a:t>
            </a:r>
            <a:endParaRPr>
              <a:solidFill>
                <a:srgbClr val="0F243E"/>
              </a:solidFill>
              <a:latin typeface="Stardos Stencil"/>
              <a:ea typeface="Stardos Stencil"/>
              <a:cs typeface="Stardos Stencil"/>
              <a:sym typeface="Stardos Stencil"/>
            </a:endParaRPr>
          </a:p>
        </p:txBody>
      </p:sp>
      <p:sp>
        <p:nvSpPr>
          <p:cNvPr id="185" name="Google Shape;185;p11"/>
          <p:cNvSpPr txBox="1"/>
          <p:nvPr>
            <p:ph idx="1" type="body"/>
          </p:nvPr>
        </p:nvSpPr>
        <p:spPr>
          <a:xfrm>
            <a:off x="457200" y="1676400"/>
            <a:ext cx="8229600" cy="5181600"/>
          </a:xfrm>
          <a:prstGeom prst="rect">
            <a:avLst/>
          </a:prstGeom>
          <a:noFill/>
          <a:ln>
            <a:noFill/>
          </a:ln>
        </p:spPr>
        <p:txBody>
          <a:bodyPr anchorCtr="0" anchor="t" bIns="45700" lIns="91425" spcFirstLastPara="1" rIns="91425" wrap="square" tIns="45700">
            <a:normAutofit fontScale="92500" lnSpcReduction="20000"/>
          </a:bodyPr>
          <a:lstStyle/>
          <a:p>
            <a:pPr indent="-339725" lvl="0" marL="342900" rtl="0" algn="l">
              <a:spcBef>
                <a:spcPts val="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ANY STUDENT ATHLETE THAT WILL NOT BE AT PRACTICE WILL BE REQUIRED TO CONTACT ONE OF THEIR COACHES DIRECTLY BEFORE PRACTICE. </a:t>
            </a:r>
            <a:endParaRPr b="1" sz="2108">
              <a:solidFill>
                <a:srgbClr val="0F243E"/>
              </a:solidFill>
              <a:latin typeface="Cambria"/>
              <a:ea typeface="Cambria"/>
              <a:cs typeface="Cambria"/>
              <a:sym typeface="Cambria"/>
            </a:endParaRPr>
          </a:p>
          <a:p>
            <a:pPr indent="0" lvl="0" marL="342900" rtl="0" algn="l">
              <a:spcBef>
                <a:spcPts val="0"/>
              </a:spcBef>
              <a:spcAft>
                <a:spcPts val="0"/>
              </a:spcAft>
              <a:buNone/>
            </a:pPr>
            <a:r>
              <a:t/>
            </a:r>
            <a:endParaRPr b="1" sz="2108">
              <a:solidFill>
                <a:srgbClr val="0F243E"/>
              </a:solidFill>
              <a:latin typeface="Cambria"/>
              <a:ea typeface="Cambria"/>
              <a:cs typeface="Cambria"/>
              <a:sym typeface="Cambria"/>
            </a:endParaRPr>
          </a:p>
          <a:p>
            <a:pPr indent="-339725" lvl="0" marL="342900" rtl="0" algn="l">
              <a:spcBef>
                <a:spcPts val="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YOU WILL NOT BE ALLOWED TO SEND WORD WITH A TEAMMATE. COACHES CONTACTS CAN BE FOUND ON THE PREVIOUS SLIDES AND ON OUR WEBSITE</a:t>
            </a:r>
            <a:endParaRPr sz="3308"/>
          </a:p>
          <a:p>
            <a:pPr indent="0" lvl="0" marL="0" rtl="0" algn="l">
              <a:spcBef>
                <a:spcPts val="400"/>
              </a:spcBef>
              <a:spcAft>
                <a:spcPts val="0"/>
              </a:spcAft>
              <a:buClr>
                <a:schemeClr val="dk1"/>
              </a:buClr>
              <a:buSzPct val="94871"/>
              <a:buNone/>
            </a:pPr>
            <a:r>
              <a:t/>
            </a:r>
            <a:endParaRPr b="1" sz="2108">
              <a:solidFill>
                <a:srgbClr val="0F243E"/>
              </a:solidFill>
              <a:latin typeface="Cambria"/>
              <a:ea typeface="Cambria"/>
              <a:cs typeface="Cambria"/>
              <a:sym typeface="Cambria"/>
            </a:endParaRPr>
          </a:p>
          <a:p>
            <a:pPr indent="-339725" lvl="0" marL="342900" rtl="0" algn="l">
              <a:spcBef>
                <a:spcPts val="40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FAILURE TO ATTEND PRACTICE COULD AFFECT THEIR PLAYING TIME IN THE NEXT GAME.</a:t>
            </a:r>
            <a:endParaRPr sz="3308"/>
          </a:p>
          <a:p>
            <a:pPr indent="-215900" lvl="0" marL="342900" rtl="0" algn="l">
              <a:spcBef>
                <a:spcPts val="400"/>
              </a:spcBef>
              <a:spcAft>
                <a:spcPts val="0"/>
              </a:spcAft>
              <a:buClr>
                <a:schemeClr val="dk1"/>
              </a:buClr>
              <a:buSzPct val="94871"/>
              <a:buFont typeface="Noto Sans Symbols"/>
              <a:buNone/>
            </a:pPr>
            <a:r>
              <a:t/>
            </a:r>
            <a:endParaRPr b="1" sz="2108">
              <a:solidFill>
                <a:srgbClr val="0F243E"/>
              </a:solidFill>
              <a:latin typeface="Cambria"/>
              <a:ea typeface="Cambria"/>
              <a:cs typeface="Cambria"/>
              <a:sym typeface="Cambria"/>
            </a:endParaRPr>
          </a:p>
          <a:p>
            <a:pPr indent="-339725" lvl="0" marL="342900" rtl="0" algn="l">
              <a:spcBef>
                <a:spcPts val="400"/>
              </a:spcBef>
              <a:spcAft>
                <a:spcPts val="0"/>
              </a:spcAft>
              <a:buClr>
                <a:srgbClr val="0F243E"/>
              </a:buClr>
              <a:buSzPct val="100000"/>
              <a:buFont typeface="Noto Sans Symbols"/>
              <a:buChar char="❑"/>
            </a:pPr>
            <a:r>
              <a:rPr b="1" lang="en-US" sz="2108">
                <a:solidFill>
                  <a:srgbClr val="0F243E"/>
                </a:solidFill>
                <a:latin typeface="Cambria"/>
                <a:ea typeface="Cambria"/>
                <a:cs typeface="Cambria"/>
                <a:sym typeface="Cambria"/>
              </a:rPr>
              <a:t>REPEATED UNEXCUSED ABSENCES WILL RESULT IN REMOVAL FROM THE PROGRAM. </a:t>
            </a:r>
            <a:endParaRPr sz="3308"/>
          </a:p>
          <a:p>
            <a:pPr indent="-215900" lvl="0" marL="342900" rtl="0" algn="l">
              <a:lnSpc>
                <a:spcPct val="80000"/>
              </a:lnSpc>
              <a:spcBef>
                <a:spcPts val="400"/>
              </a:spcBef>
              <a:spcAft>
                <a:spcPts val="0"/>
              </a:spcAft>
              <a:buClr>
                <a:schemeClr val="dk1"/>
              </a:buClr>
              <a:buSzPct val="100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ct val="1000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ct val="100000"/>
              <a:buFont typeface="Courier New"/>
              <a:buNone/>
            </a:pPr>
            <a:r>
              <a:t/>
            </a:r>
            <a:endParaRPr sz="2200">
              <a:solidFill>
                <a:srgbClr val="FFFF00"/>
              </a:solidFill>
              <a:latin typeface="Cambria"/>
              <a:ea typeface="Cambria"/>
              <a:cs typeface="Cambria"/>
              <a:sym typeface="Cambria"/>
            </a:endParaRPr>
          </a:p>
        </p:txBody>
      </p:sp>
      <p:sp>
        <p:nvSpPr>
          <p:cNvPr id="186" name="Google Shape;186;p11"/>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90" name="Shape 190"/>
        <p:cNvGrpSpPr/>
        <p:nvPr/>
      </p:nvGrpSpPr>
      <p:grpSpPr>
        <a:xfrm>
          <a:off x="0" y="0"/>
          <a:ext cx="0" cy="0"/>
          <a:chOff x="0" y="0"/>
          <a:chExt cx="0" cy="0"/>
        </a:xfrm>
      </p:grpSpPr>
      <p:sp>
        <p:nvSpPr>
          <p:cNvPr id="191" name="Google Shape;19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SHOULD PLAYERS DO IF THEY GET HURT?</a:t>
            </a:r>
            <a:endParaRPr>
              <a:solidFill>
                <a:srgbClr val="0F243E"/>
              </a:solidFill>
              <a:latin typeface="Stardos Stencil"/>
              <a:ea typeface="Stardos Stencil"/>
              <a:cs typeface="Stardos Stencil"/>
              <a:sym typeface="Stardos Stencil"/>
            </a:endParaRPr>
          </a:p>
        </p:txBody>
      </p:sp>
      <p:sp>
        <p:nvSpPr>
          <p:cNvPr id="192" name="Google Shape;192;p12"/>
          <p:cNvSpPr txBox="1"/>
          <p:nvPr>
            <p:ph idx="1" type="body"/>
          </p:nvPr>
        </p:nvSpPr>
        <p:spPr>
          <a:xfrm>
            <a:off x="457200" y="1676400"/>
            <a:ext cx="8229600" cy="5181600"/>
          </a:xfrm>
          <a:prstGeom prst="rect">
            <a:avLst/>
          </a:prstGeom>
          <a:noFill/>
          <a:ln>
            <a:noFill/>
          </a:ln>
        </p:spPr>
        <p:txBody>
          <a:bodyPr anchorCtr="0" anchor="t" bIns="45700" lIns="91425" spcFirstLastPara="1" rIns="91425" wrap="square" tIns="45700">
            <a:normAutofit fontScale="85000" lnSpcReduction="10000"/>
          </a:bodyPr>
          <a:lstStyle/>
          <a:p>
            <a:pPr indent="-330517" lvl="0" marL="342900" rtl="0" algn="l">
              <a:spcBef>
                <a:spcPts val="0"/>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NOTIFY THE COACHING STAFF FIRST.</a:t>
            </a:r>
            <a:endParaRPr/>
          </a:p>
          <a:p>
            <a:pPr indent="-330517" lvl="0" marL="342900" rtl="0" algn="l">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VISIT OUR TRAINING STAFF BEFORE GOING TO THE DOCTOR.</a:t>
            </a:r>
            <a:endParaRPr/>
          </a:p>
          <a:p>
            <a:pPr indent="-275272" lvl="1" marL="742950" rtl="0" algn="l">
              <a:spcBef>
                <a:spcPts val="407"/>
              </a:spcBef>
              <a:spcAft>
                <a:spcPts val="0"/>
              </a:spcAft>
              <a:buClr>
                <a:srgbClr val="538CD5"/>
              </a:buClr>
              <a:buSzPct val="100000"/>
              <a:buFont typeface="Noto Sans Symbols"/>
              <a:buChar char="⮚"/>
            </a:pPr>
            <a:r>
              <a:rPr b="1" lang="en-US" sz="2200">
                <a:solidFill>
                  <a:srgbClr val="538CD5"/>
                </a:solidFill>
                <a:latin typeface="Cambria"/>
                <a:ea typeface="Cambria"/>
                <a:cs typeface="Cambria"/>
                <a:sym typeface="Cambria"/>
              </a:rPr>
              <a:t>ALL PLAYERS THAT GET HURT MUST VISIT THE TRAINING ROOM BEFORE SCHOOL FOR TREATMENT. IF YOU DON’T MAKE IT BEFORE SCHOOL THEN WE WILL ASSUME THAT YOU AREN’T HURT.</a:t>
            </a:r>
            <a:endParaRPr/>
          </a:p>
          <a:p>
            <a:pPr indent="-330517" lvl="0" marL="342900" rtl="0" algn="l">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VISIT YOUR DOCTOR AFTER SPEAKING WITH OUR ATHLETIC TRAINING STAFF.</a:t>
            </a:r>
            <a:endParaRPr/>
          </a:p>
          <a:p>
            <a:pPr indent="-275272" lvl="1" marL="742950" rtl="0" algn="l">
              <a:spcBef>
                <a:spcPts val="407"/>
              </a:spcBef>
              <a:spcAft>
                <a:spcPts val="0"/>
              </a:spcAft>
              <a:buClr>
                <a:srgbClr val="538CD5"/>
              </a:buClr>
              <a:buSzPct val="100000"/>
              <a:buFont typeface="Noto Sans Symbols"/>
              <a:buChar char="⮚"/>
            </a:pPr>
            <a:r>
              <a:rPr b="1" lang="en-US" sz="2200">
                <a:solidFill>
                  <a:srgbClr val="538CD5"/>
                </a:solidFill>
                <a:latin typeface="Cambria"/>
                <a:ea typeface="Cambria"/>
                <a:cs typeface="Cambria"/>
                <a:sym typeface="Cambria"/>
              </a:rPr>
              <a:t>ALL PLAYERS THAT GET HELD OUT BY A DOCTOR MUST PROVIDE A DOCTOR’S NOTE TO GET CLEARED TO BEGIN PRACTICING AGAIN. </a:t>
            </a:r>
            <a:endParaRPr/>
          </a:p>
          <a:p>
            <a:pPr indent="-330517" lvl="0" marL="342900" rtl="0" algn="l">
              <a:spcBef>
                <a:spcPts val="481"/>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TRAINING STAFF CONTACT INFORMATION</a:t>
            </a:r>
            <a:endParaRPr/>
          </a:p>
          <a:p>
            <a:pPr indent="-274320" lvl="1" marL="742950" rtl="0" algn="l">
              <a:spcBef>
                <a:spcPts val="444"/>
              </a:spcBef>
              <a:spcAft>
                <a:spcPts val="0"/>
              </a:spcAft>
              <a:buClr>
                <a:srgbClr val="538CD5"/>
              </a:buClr>
              <a:buSzPct val="109090"/>
              <a:buFont typeface="Courier New"/>
              <a:buChar char="o"/>
            </a:pPr>
            <a:r>
              <a:rPr b="1" lang="en-US" sz="2200">
                <a:solidFill>
                  <a:srgbClr val="538CD5"/>
                </a:solidFill>
                <a:latin typeface="Cambria"/>
                <a:ea typeface="Cambria"/>
                <a:cs typeface="Cambria"/>
                <a:sym typeface="Cambria"/>
              </a:rPr>
              <a:t>HANNAH SAENZ – HGODWIN@PASADENAISD.ORG</a:t>
            </a:r>
            <a:endParaRPr/>
          </a:p>
          <a:p>
            <a:pPr indent="-213677" lvl="0" marL="342900" rtl="0" algn="l">
              <a:lnSpc>
                <a:spcPct val="80000"/>
              </a:lnSpc>
              <a:spcBef>
                <a:spcPts val="407"/>
              </a:spcBef>
              <a:spcAft>
                <a:spcPts val="0"/>
              </a:spcAft>
              <a:buClr>
                <a:schemeClr val="dk1"/>
              </a:buClr>
              <a:buSzPct val="100000"/>
              <a:buFont typeface="Noto Sans Symbols"/>
              <a:buNone/>
            </a:pPr>
            <a:r>
              <a:t/>
            </a:r>
            <a:endParaRPr sz="2200">
              <a:solidFill>
                <a:srgbClr val="0F243E"/>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180022" lvl="1" marL="742950" rtl="0" algn="l">
              <a:lnSpc>
                <a:spcPct val="80000"/>
              </a:lnSpc>
              <a:spcBef>
                <a:spcPts val="333"/>
              </a:spcBef>
              <a:spcAft>
                <a:spcPts val="0"/>
              </a:spcAft>
              <a:buClr>
                <a:schemeClr val="dk1"/>
              </a:buClr>
              <a:buSzPct val="100000"/>
              <a:buFont typeface="Courier New"/>
              <a:buNone/>
            </a:pPr>
            <a:r>
              <a:t/>
            </a:r>
            <a:endParaRPr sz="1800">
              <a:solidFill>
                <a:srgbClr val="FFFF00"/>
              </a:solidFill>
              <a:latin typeface="Cambria"/>
              <a:ea typeface="Cambria"/>
              <a:cs typeface="Cambria"/>
              <a:sym typeface="Cambria"/>
            </a:endParaRPr>
          </a:p>
          <a:p>
            <a:pPr indent="-213677" lvl="0" marL="342900" rtl="0" algn="l">
              <a:lnSpc>
                <a:spcPct val="80000"/>
              </a:lnSpc>
              <a:spcBef>
                <a:spcPts val="407"/>
              </a:spcBef>
              <a:spcAft>
                <a:spcPts val="0"/>
              </a:spcAft>
              <a:buClr>
                <a:schemeClr val="dk1"/>
              </a:buClr>
              <a:buSzPct val="100000"/>
              <a:buFont typeface="Courier New"/>
              <a:buNone/>
            </a:pPr>
            <a:r>
              <a:t/>
            </a:r>
            <a:endParaRPr sz="2200">
              <a:solidFill>
                <a:srgbClr val="FFFF00"/>
              </a:solidFill>
              <a:latin typeface="Cambria"/>
              <a:ea typeface="Cambria"/>
              <a:cs typeface="Cambria"/>
              <a:sym typeface="Cambria"/>
            </a:endParaRPr>
          </a:p>
        </p:txBody>
      </p:sp>
      <p:sp>
        <p:nvSpPr>
          <p:cNvPr id="193" name="Google Shape;193;p12"/>
          <p:cNvSpPr/>
          <p:nvPr/>
        </p:nvSpPr>
        <p:spPr>
          <a:xfrm>
            <a:off x="2362200"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97" name="Shape 197"/>
        <p:cNvGrpSpPr/>
        <p:nvPr/>
      </p:nvGrpSpPr>
      <p:grpSpPr>
        <a:xfrm>
          <a:off x="0" y="0"/>
          <a:ext cx="0" cy="0"/>
          <a:chOff x="0" y="0"/>
          <a:chExt cx="0" cy="0"/>
        </a:xfrm>
      </p:grpSpPr>
      <p:sp>
        <p:nvSpPr>
          <p:cNvPr id="198" name="Google Shape;198;p13"/>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002060"/>
                </a:solidFill>
                <a:latin typeface="Stardos Stencil"/>
                <a:ea typeface="Stardos Stencil"/>
                <a:cs typeface="Stardos Stencil"/>
                <a:sym typeface="Stardos Stencil"/>
              </a:rPr>
              <a:t>WHAT TYPE OF COMMUNICATION </a:t>
            </a:r>
            <a:r>
              <a:rPr b="1" lang="en-US">
                <a:solidFill>
                  <a:srgbClr val="002060"/>
                </a:solidFill>
                <a:latin typeface="Stardos Stencil"/>
                <a:ea typeface="Stardos Stencil"/>
                <a:cs typeface="Stardos Stencil"/>
                <a:sym typeface="Stardos Stencil"/>
              </a:rPr>
              <a:t>SHOULD I EXPECT FROM THE COACH?</a:t>
            </a:r>
            <a:endParaRPr>
              <a:solidFill>
                <a:srgbClr val="002060"/>
              </a:solidFill>
              <a:latin typeface="Stardos Stencil"/>
              <a:ea typeface="Stardos Stencil"/>
              <a:cs typeface="Stardos Stencil"/>
              <a:sym typeface="Stardos Stencil"/>
            </a:endParaRPr>
          </a:p>
        </p:txBody>
      </p:sp>
      <p:sp>
        <p:nvSpPr>
          <p:cNvPr id="199" name="Google Shape;199;p13"/>
          <p:cNvSpPr txBox="1"/>
          <p:nvPr>
            <p:ph idx="1" type="body"/>
          </p:nvPr>
        </p:nvSpPr>
        <p:spPr>
          <a:xfrm>
            <a:off x="457200" y="1981200"/>
            <a:ext cx="8229600" cy="4876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None/>
            </a:pPr>
            <a:r>
              <a:t/>
            </a:r>
            <a:endParaRPr b="1" sz="2000">
              <a:solidFill>
                <a:srgbClr val="002060"/>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COACH’S PHILOSOPHY</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THE EXPECTATION HE HAS FOR YOUR SON AND ALL THE OTHER PLAYERS ON THE TEAM. </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LOCATION AND TIMES OF ALL PRACTICES AND GAMES. </a:t>
            </a:r>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TEAM REQUIREMENTS (FEES, SPECIAL EQUIPMENT NEEDED, IMPORTANT DATES)</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PROCEDURES TO FOLLOW WHEN YOUR CHILD IS INJURED DURING PARTICIPATION. </a:t>
            </a:r>
            <a:endParaRPr/>
          </a:p>
          <a:p>
            <a:pPr indent="-190500" lvl="0" marL="342900" rtl="0" algn="l">
              <a:lnSpc>
                <a:spcPct val="80000"/>
              </a:lnSpc>
              <a:spcBef>
                <a:spcPts val="480"/>
              </a:spcBef>
              <a:spcAft>
                <a:spcPts val="0"/>
              </a:spcAft>
              <a:buClr>
                <a:schemeClr val="dk1"/>
              </a:buClr>
              <a:buSzPts val="2400"/>
              <a:buFont typeface="Noto Sans Symbols"/>
              <a:buNone/>
            </a:pPr>
            <a:r>
              <a:t/>
            </a:r>
            <a:endParaRPr sz="2400">
              <a:solidFill>
                <a:schemeClr val="lt1"/>
              </a:solidFill>
              <a:latin typeface="Cambria"/>
              <a:ea typeface="Cambria"/>
              <a:cs typeface="Cambria"/>
              <a:sym typeface="Cambria"/>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00" name="Google Shape;200;p13"/>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04" name="Shape 204"/>
        <p:cNvGrpSpPr/>
        <p:nvPr/>
      </p:nvGrpSpPr>
      <p:grpSpPr>
        <a:xfrm>
          <a:off x="0" y="0"/>
          <a:ext cx="0" cy="0"/>
          <a:chOff x="0" y="0"/>
          <a:chExt cx="0" cy="0"/>
        </a:xfrm>
      </p:grpSpPr>
      <p:sp>
        <p:nvSpPr>
          <p:cNvPr id="205" name="Google Shape;205;p14"/>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TYPE OF COMMUNICATION DOES THE COACH EXPECT FROM ME?</a:t>
            </a:r>
            <a:endParaRPr>
              <a:solidFill>
                <a:srgbClr val="0F243E"/>
              </a:solidFill>
              <a:latin typeface="Stardos Stencil"/>
              <a:ea typeface="Stardos Stencil"/>
              <a:cs typeface="Stardos Stencil"/>
              <a:sym typeface="Stardos Stencil"/>
            </a:endParaRPr>
          </a:p>
        </p:txBody>
      </p:sp>
      <p:sp>
        <p:nvSpPr>
          <p:cNvPr id="206" name="Google Shape;206;p14"/>
          <p:cNvSpPr txBox="1"/>
          <p:nvPr>
            <p:ph idx="1" type="body"/>
          </p:nvPr>
        </p:nvSpPr>
        <p:spPr>
          <a:xfrm>
            <a:off x="457200" y="1981200"/>
            <a:ext cx="8229600" cy="4876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None/>
            </a:pPr>
            <a:r>
              <a:t/>
            </a:r>
            <a:endParaRPr b="1" sz="20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CONCERNS ABOUT YOUR STUDENT ATHLETE EXPRESSED DIRECTLY TO THE COACH AT THE APPROPRIATE TIME AND PLACE. </a:t>
            </a:r>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chemeClr val="dk1"/>
              </a:buClr>
              <a:buSzPts val="2400"/>
              <a:buNone/>
            </a:pPr>
            <a:r>
              <a:t/>
            </a:r>
            <a:endParaRPr b="1" sz="2400">
              <a:solidFill>
                <a:srgbClr val="0F243E"/>
              </a:solidFill>
              <a:latin typeface="Cambria"/>
              <a:ea typeface="Cambria"/>
              <a:cs typeface="Cambria"/>
              <a:sym typeface="Cambria"/>
            </a:endParaRPr>
          </a:p>
          <a:p>
            <a:pPr indent="-342900" lvl="0" marL="342900"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NOTIFICATION OF ANY SCHEDULE CONFLICTS WELL IN ADVANCE. </a:t>
            </a:r>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07" name="Google Shape;207;p14"/>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11" name="Shape 211"/>
        <p:cNvGrpSpPr/>
        <p:nvPr/>
      </p:nvGrpSpPr>
      <p:grpSpPr>
        <a:xfrm>
          <a:off x="0" y="0"/>
          <a:ext cx="0" cy="0"/>
          <a:chOff x="0" y="0"/>
          <a:chExt cx="0" cy="0"/>
        </a:xfrm>
      </p:grpSpPr>
      <p:sp>
        <p:nvSpPr>
          <p:cNvPr id="212" name="Google Shape;212;p16"/>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B7CCE4"/>
              </a:buClr>
              <a:buSzPct val="100000"/>
              <a:buFont typeface="Stardos Stencil"/>
              <a:buNone/>
            </a:pPr>
            <a:r>
              <a:rPr b="1" lang="en-US" cap="none">
                <a:solidFill>
                  <a:srgbClr val="0F243E"/>
                </a:solidFill>
                <a:latin typeface="Stardos Stencil"/>
                <a:ea typeface="Stardos Stencil"/>
                <a:cs typeface="Stardos Stencil"/>
                <a:sym typeface="Stardos Stencil"/>
              </a:rPr>
              <a:t>WHAT CAN WE DISCUSS AT A MEETING? </a:t>
            </a:r>
            <a:endParaRPr>
              <a:solidFill>
                <a:srgbClr val="0F243E"/>
              </a:solidFill>
              <a:latin typeface="Stardos Stencil"/>
              <a:ea typeface="Stardos Stencil"/>
              <a:cs typeface="Stardos Stencil"/>
              <a:sym typeface="Stardos Stencil"/>
            </a:endParaRPr>
          </a:p>
        </p:txBody>
      </p:sp>
      <p:sp>
        <p:nvSpPr>
          <p:cNvPr id="213" name="Google Shape;213;p16"/>
          <p:cNvSpPr txBox="1"/>
          <p:nvPr>
            <p:ph idx="1" type="body"/>
          </p:nvPr>
        </p:nvSpPr>
        <p:spPr>
          <a:xfrm>
            <a:off x="457200" y="1420850"/>
            <a:ext cx="8229600" cy="5284800"/>
          </a:xfrm>
          <a:prstGeom prst="rect">
            <a:avLst/>
          </a:prstGeom>
          <a:noFill/>
          <a:ln>
            <a:noFill/>
          </a:ln>
        </p:spPr>
        <p:txBody>
          <a:bodyPr anchorCtr="0" anchor="t" bIns="45700" lIns="91425" spcFirstLastPara="1" rIns="91425" wrap="square" tIns="45700">
            <a:normAutofit lnSpcReduction="20000"/>
          </a:bodyPr>
          <a:lstStyle/>
          <a:p>
            <a:pPr indent="-396747" lvl="0" marL="420624" rtl="0" algn="l">
              <a:lnSpc>
                <a:spcPct val="80000"/>
              </a:lnSpc>
              <a:spcBef>
                <a:spcPts val="0"/>
              </a:spcBef>
              <a:spcAft>
                <a:spcPts val="0"/>
              </a:spcAft>
              <a:buClr>
                <a:srgbClr val="0F243E"/>
              </a:buClr>
              <a:buSzPts val="2600"/>
              <a:buFont typeface="Noto Sans Symbols"/>
              <a:buChar char="❑"/>
            </a:pPr>
            <a:r>
              <a:rPr b="1" lang="en-US" sz="2600">
                <a:solidFill>
                  <a:srgbClr val="0F243E"/>
                </a:solidFill>
                <a:latin typeface="Cambria"/>
                <a:ea typeface="Cambria"/>
                <a:cs typeface="Cambria"/>
                <a:sym typeface="Cambria"/>
              </a:rPr>
              <a:t>ISSUES NOT APPROPRIATE TO DISCUSS WITH A COACH.</a:t>
            </a:r>
            <a:endParaRPr sz="34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HOW MUCH PLAYING TIME ATHLETES ARE GETTING.</a:t>
            </a:r>
            <a:endParaRPr sz="30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TEAM STRATEGY.</a:t>
            </a:r>
            <a:endParaRPr sz="3000"/>
          </a:p>
          <a:p>
            <a:pPr indent="-396748" lvl="1" marL="820674" rtl="0" algn="l">
              <a:lnSpc>
                <a:spcPct val="80000"/>
              </a:lnSpc>
              <a:spcBef>
                <a:spcPts val="400"/>
              </a:spcBef>
              <a:spcAft>
                <a:spcPts val="0"/>
              </a:spcAft>
              <a:buClr>
                <a:srgbClr val="0F243E"/>
              </a:buClr>
              <a:buSzPts val="2200"/>
              <a:buFont typeface="Courier New"/>
              <a:buChar char="o"/>
            </a:pPr>
            <a:r>
              <a:rPr lang="en-US" sz="2200">
                <a:solidFill>
                  <a:srgbClr val="0F243E"/>
                </a:solidFill>
                <a:latin typeface="Cambria"/>
                <a:ea typeface="Cambria"/>
                <a:cs typeface="Cambria"/>
                <a:sym typeface="Cambria"/>
              </a:rPr>
              <a:t>ISSUES OR CONCERNS ABOUT OTHER PLAYERS.</a:t>
            </a:r>
            <a:endParaRPr sz="3000"/>
          </a:p>
          <a:p>
            <a:pPr indent="-231647" lvl="0" marL="420624" rtl="0" algn="l">
              <a:lnSpc>
                <a:spcPct val="80000"/>
              </a:lnSpc>
              <a:spcBef>
                <a:spcPts val="480"/>
              </a:spcBef>
              <a:spcAft>
                <a:spcPts val="0"/>
              </a:spcAft>
              <a:buClr>
                <a:schemeClr val="dk1"/>
              </a:buClr>
              <a:buSzPts val="2400"/>
              <a:buFont typeface="Noto Sans Symbols"/>
              <a:buNone/>
            </a:pPr>
            <a:r>
              <a:t/>
            </a:r>
            <a:endParaRPr sz="2400">
              <a:solidFill>
                <a:srgbClr val="0F243E"/>
              </a:solidFill>
              <a:latin typeface="Cambria"/>
              <a:ea typeface="Cambria"/>
              <a:cs typeface="Cambria"/>
              <a:sym typeface="Cambria"/>
            </a:endParaRPr>
          </a:p>
          <a:p>
            <a:pPr indent="-396747" lvl="0" marL="420624" rtl="0" algn="l">
              <a:lnSpc>
                <a:spcPct val="80000"/>
              </a:lnSpc>
              <a:spcBef>
                <a:spcPts val="480"/>
              </a:spcBef>
              <a:spcAft>
                <a:spcPts val="0"/>
              </a:spcAft>
              <a:buClr>
                <a:srgbClr val="0F243E"/>
              </a:buClr>
              <a:buSzPts val="2600"/>
              <a:buFont typeface="Noto Sans Symbols"/>
              <a:buChar char="❑"/>
            </a:pPr>
            <a:r>
              <a:rPr b="1" lang="en-US" sz="2600">
                <a:solidFill>
                  <a:srgbClr val="0F243E"/>
                </a:solidFill>
                <a:latin typeface="Cambria"/>
                <a:ea typeface="Cambria"/>
                <a:cs typeface="Cambria"/>
                <a:sym typeface="Cambria"/>
              </a:rPr>
              <a:t>ISSUES THAT ARE APPROPRIATE TO DISCUSS WITH A COACH</a:t>
            </a:r>
            <a:endParaRPr sz="34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THE MENTAL AND PHYSICAL TREATMENT OF YOUR CHILD. </a:t>
            </a:r>
            <a:endParaRPr sz="31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WHAT YOUR CHILD NEEDS TO IMPROVE. </a:t>
            </a:r>
            <a:endParaRPr sz="3100"/>
          </a:p>
          <a:p>
            <a:pPr indent="-403098" lvl="1" marL="820674" rtl="0" algn="l">
              <a:lnSpc>
                <a:spcPct val="80000"/>
              </a:lnSpc>
              <a:spcBef>
                <a:spcPts val="400"/>
              </a:spcBef>
              <a:spcAft>
                <a:spcPts val="0"/>
              </a:spcAft>
              <a:buClr>
                <a:srgbClr val="0F243E"/>
              </a:buClr>
              <a:buSzPts val="2300"/>
              <a:buFont typeface="Courier New"/>
              <a:buChar char="o"/>
            </a:pPr>
            <a:r>
              <a:rPr lang="en-US" sz="2300">
                <a:solidFill>
                  <a:srgbClr val="0F243E"/>
                </a:solidFill>
                <a:latin typeface="Cambria"/>
                <a:ea typeface="Cambria"/>
                <a:cs typeface="Cambria"/>
                <a:sym typeface="Cambria"/>
              </a:rPr>
              <a:t>CONCERNS ABOUT YOUR CHILD’S BEHAVIOR. </a:t>
            </a:r>
            <a:endParaRPr sz="3100"/>
          </a:p>
          <a:p>
            <a:pPr indent="-342900" lvl="0" marL="342900" rtl="0" algn="l">
              <a:lnSpc>
                <a:spcPct val="80000"/>
              </a:lnSpc>
              <a:spcBef>
                <a:spcPts val="400"/>
              </a:spcBef>
              <a:spcAft>
                <a:spcPts val="0"/>
              </a:spcAft>
              <a:buClr>
                <a:schemeClr val="dk1"/>
              </a:buClr>
              <a:buSzPts val="2000"/>
              <a:buNone/>
            </a:pPr>
            <a:r>
              <a:t/>
            </a:r>
            <a:endParaRPr sz="2000">
              <a:solidFill>
                <a:srgbClr val="0F243E"/>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14" name="Google Shape;214;p16"/>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18" name="Shape 218"/>
        <p:cNvGrpSpPr/>
        <p:nvPr/>
      </p:nvGrpSpPr>
      <p:grpSpPr>
        <a:xfrm>
          <a:off x="0" y="0"/>
          <a:ext cx="0" cy="0"/>
          <a:chOff x="0" y="0"/>
          <a:chExt cx="0" cy="0"/>
        </a:xfrm>
      </p:grpSpPr>
      <p:sp>
        <p:nvSpPr>
          <p:cNvPr id="219" name="Google Shape;219;p15"/>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a:solidFill>
                  <a:srgbClr val="0F243E"/>
                </a:solidFill>
                <a:latin typeface="Stardos Stencil"/>
                <a:ea typeface="Stardos Stencil"/>
                <a:cs typeface="Stardos Stencil"/>
                <a:sym typeface="Stardos Stencil"/>
              </a:rPr>
              <a:t>HOW DO I HANDLE A CONCERN?</a:t>
            </a:r>
            <a:endParaRPr>
              <a:solidFill>
                <a:srgbClr val="0F243E"/>
              </a:solidFill>
              <a:latin typeface="Stardos Stencil"/>
              <a:ea typeface="Stardos Stencil"/>
              <a:cs typeface="Stardos Stencil"/>
              <a:sym typeface="Stardos Stencil"/>
            </a:endParaRPr>
          </a:p>
        </p:txBody>
      </p:sp>
      <p:sp>
        <p:nvSpPr>
          <p:cNvPr id="220" name="Google Shape;220;p15"/>
          <p:cNvSpPr txBox="1"/>
          <p:nvPr>
            <p:ph idx="1" type="body"/>
          </p:nvPr>
        </p:nvSpPr>
        <p:spPr>
          <a:xfrm>
            <a:off x="457200" y="1371600"/>
            <a:ext cx="8229600" cy="5334000"/>
          </a:xfrm>
          <a:prstGeom prst="rect">
            <a:avLst/>
          </a:prstGeom>
          <a:noFill/>
          <a:ln>
            <a:noFill/>
          </a:ln>
        </p:spPr>
        <p:txBody>
          <a:bodyPr anchorCtr="0" anchor="t" bIns="45700" lIns="91425" spcFirstLastPara="1" rIns="91425" wrap="square" tIns="45700">
            <a:normAutofit/>
          </a:bodyPr>
          <a:lstStyle/>
          <a:p>
            <a:pPr indent="-384047" lvl="0" marL="420624"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ALL PARENTS NEED TO FOLLOW THE PROPER PROCEDURE WHEN HANDLING CONCERNS. </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HAVE YOUR SON TRY TO RESOLVE THE ISSUE WITH THEIR COACH AT THE APPROPRIATE TIME AND PLACE FIRST. </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IF THAT DOES NOT RESOLVE THE ISSUE THEN YOU SHOULD CALL THE COACH TO SET UP A MEETING.</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THINK ABOUT WHAT YOU WANT TO ACCOMPLISH DURING THE MEETING.</a:t>
            </a:r>
            <a:endParaRPr/>
          </a:p>
          <a:p>
            <a:pPr indent="-384048" lvl="1" marL="820674" rtl="0" algn="l">
              <a:lnSpc>
                <a:spcPct val="80000"/>
              </a:lnSpc>
              <a:spcBef>
                <a:spcPts val="400"/>
              </a:spcBef>
              <a:spcAft>
                <a:spcPts val="0"/>
              </a:spcAft>
              <a:buClr>
                <a:srgbClr val="0F243E"/>
              </a:buClr>
              <a:buSzPts val="2000"/>
              <a:buFont typeface="Courier New"/>
              <a:buChar char="o"/>
            </a:pPr>
            <a:r>
              <a:rPr lang="en-US" sz="2000">
                <a:solidFill>
                  <a:srgbClr val="0F243E"/>
                </a:solidFill>
                <a:latin typeface="Cambria"/>
                <a:ea typeface="Cambria"/>
                <a:cs typeface="Cambria"/>
                <a:sym typeface="Cambria"/>
              </a:rPr>
              <a:t>MAKE SURE THAT WE STAY ON TOPIC DURING OUR MEETING. </a:t>
            </a:r>
            <a:endParaRPr/>
          </a:p>
          <a:p>
            <a:pPr indent="-231648" lvl="1" marL="820674" rtl="0" algn="l">
              <a:lnSpc>
                <a:spcPct val="80000"/>
              </a:lnSpc>
              <a:spcBef>
                <a:spcPts val="480"/>
              </a:spcBef>
              <a:spcAft>
                <a:spcPts val="0"/>
              </a:spcAft>
              <a:buClr>
                <a:schemeClr val="dk1"/>
              </a:buClr>
              <a:buSzPts val="2400"/>
              <a:buFont typeface="Courier New"/>
              <a:buNone/>
            </a:pPr>
            <a:r>
              <a:t/>
            </a:r>
            <a:endParaRPr b="1" sz="2400">
              <a:solidFill>
                <a:srgbClr val="0F243E"/>
              </a:solidFill>
              <a:latin typeface="Cambria"/>
              <a:ea typeface="Cambria"/>
              <a:cs typeface="Cambria"/>
              <a:sym typeface="Cambria"/>
            </a:endParaRPr>
          </a:p>
          <a:p>
            <a:pPr indent="-384047" lvl="0" marL="420624" rtl="0" algn="l">
              <a:lnSpc>
                <a:spcPct val="80000"/>
              </a:lnSpc>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IF WE CANNOT COME TO A HEALTHY SOLUTION TO YOUR ISSUES OR CONCERNS THEN YOU CAN CONTACT OUR CAMPUS AD.</a:t>
            </a:r>
            <a:endParaRPr/>
          </a:p>
          <a:p>
            <a:pPr indent="-384048" lvl="1" marL="820674" rtl="0" algn="l">
              <a:lnSpc>
                <a:spcPct val="80000"/>
              </a:lnSpc>
              <a:spcBef>
                <a:spcPts val="400"/>
              </a:spcBef>
              <a:spcAft>
                <a:spcPts val="0"/>
              </a:spcAft>
              <a:buClr>
                <a:srgbClr val="0F243E"/>
              </a:buClr>
              <a:buSzPts val="2000"/>
              <a:buFont typeface="Noto Sans Symbols"/>
              <a:buChar char="❑"/>
            </a:pPr>
            <a:r>
              <a:rPr b="1" lang="en-US" sz="2000">
                <a:solidFill>
                  <a:srgbClr val="0F243E"/>
                </a:solidFill>
                <a:latin typeface="Cambria"/>
                <a:ea typeface="Cambria"/>
                <a:cs typeface="Cambria"/>
                <a:sym typeface="Cambria"/>
              </a:rPr>
              <a:t>SERGIO GONZALEZ-CAMPUS ATHLETIC DIRECTOR</a:t>
            </a:r>
            <a:endParaRPr/>
          </a:p>
          <a:p>
            <a:pPr indent="-274319" lvl="2" marL="1122426" rtl="0" algn="l">
              <a:lnSpc>
                <a:spcPct val="80000"/>
              </a:lnSpc>
              <a:spcBef>
                <a:spcPts val="320"/>
              </a:spcBef>
              <a:spcAft>
                <a:spcPts val="0"/>
              </a:spcAft>
              <a:buClr>
                <a:srgbClr val="0F243E"/>
              </a:buClr>
              <a:buSzPts val="1600"/>
              <a:buFont typeface="Noto Sans Symbols"/>
              <a:buChar char="❑"/>
            </a:pPr>
            <a:r>
              <a:rPr b="1" lang="en-US" sz="1600">
                <a:solidFill>
                  <a:srgbClr val="0F243E"/>
                </a:solidFill>
                <a:latin typeface="Cambria"/>
                <a:ea typeface="Cambria"/>
                <a:cs typeface="Cambria"/>
                <a:sym typeface="Cambria"/>
              </a:rPr>
              <a:t>SGONZALEZ@PASADENAISD.ORG</a:t>
            </a:r>
            <a:endParaRPr/>
          </a:p>
          <a:p>
            <a:pPr indent="-342900" lvl="0" marL="342900" rtl="0" algn="l">
              <a:lnSpc>
                <a:spcPct val="80000"/>
              </a:lnSpc>
              <a:spcBef>
                <a:spcPts val="400"/>
              </a:spcBef>
              <a:spcAft>
                <a:spcPts val="0"/>
              </a:spcAft>
              <a:buClr>
                <a:schemeClr val="dk1"/>
              </a:buClr>
              <a:buSzPts val="2000"/>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21" name="Google Shape;221;p15"/>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25" name="Shape 225"/>
        <p:cNvGrpSpPr/>
        <p:nvPr/>
      </p:nvGrpSpPr>
      <p:grpSpPr>
        <a:xfrm>
          <a:off x="0" y="0"/>
          <a:ext cx="0" cy="0"/>
          <a:chOff x="0" y="0"/>
          <a:chExt cx="0" cy="0"/>
        </a:xfrm>
      </p:grpSpPr>
      <p:sp>
        <p:nvSpPr>
          <p:cNvPr id="226" name="Google Shape;226;p17"/>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a:solidFill>
                  <a:srgbClr val="0F243E"/>
                </a:solidFill>
                <a:latin typeface="Stardos Stencil"/>
                <a:ea typeface="Stardos Stencil"/>
                <a:cs typeface="Stardos Stencil"/>
                <a:sym typeface="Stardos Stencil"/>
              </a:rPr>
              <a:t>WHAT CAN I DO TO HELP THE PROGRAM?</a:t>
            </a:r>
            <a:r>
              <a:rPr b="1" lang="en-US">
                <a:solidFill>
                  <a:srgbClr val="DAE5F1"/>
                </a:solidFill>
                <a:latin typeface="Stardos Stencil"/>
                <a:ea typeface="Stardos Stencil"/>
                <a:cs typeface="Stardos Stencil"/>
                <a:sym typeface="Stardos Stencil"/>
              </a:rPr>
              <a:t> </a:t>
            </a:r>
            <a:endParaRPr>
              <a:solidFill>
                <a:srgbClr val="DAE5F1"/>
              </a:solidFill>
              <a:latin typeface="Stardos Stencil"/>
              <a:ea typeface="Stardos Stencil"/>
              <a:cs typeface="Stardos Stencil"/>
              <a:sym typeface="Stardos Stencil"/>
            </a:endParaRPr>
          </a:p>
        </p:txBody>
      </p:sp>
      <p:sp>
        <p:nvSpPr>
          <p:cNvPr id="227" name="Google Shape;227;p17"/>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
        <p:nvSpPr>
          <p:cNvPr id="228" name="Google Shape;228;p17"/>
          <p:cNvSpPr/>
          <p:nvPr/>
        </p:nvSpPr>
        <p:spPr>
          <a:xfrm>
            <a:off x="304800" y="1447801"/>
            <a:ext cx="8686800" cy="9177897"/>
          </a:xfrm>
          <a:prstGeom prst="rect">
            <a:avLst/>
          </a:prstGeom>
          <a:noFill/>
          <a:ln>
            <a:noFill/>
          </a:ln>
        </p:spPr>
        <p:txBody>
          <a:bodyPr anchorCtr="0" anchor="t" bIns="45700" lIns="91425" spcFirstLastPara="1" rIns="91425" wrap="square" tIns="45700">
            <a:spAutoFit/>
          </a:bodyPr>
          <a:lstStyle/>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VOLUNTEER TO WORK CONCESSION STAND OR FUNDRAISERS</a:t>
            </a:r>
            <a:endParaRPr/>
          </a:p>
          <a:p>
            <a:pPr indent="-231647" lvl="0" marL="420624" marR="0" rtl="0" algn="l">
              <a:lnSpc>
                <a:spcPct val="80000"/>
              </a:lnSpc>
              <a:spcBef>
                <a:spcPts val="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FUNDRAISERS AND CONCESSIONS HELP US RAISE MONEY TO OBTAIN THE THINGS WE NEED TO KEEP OUR PROGRAM RUNNING AT A HIGH LEVEL.</a:t>
            </a:r>
            <a:endParaRPr/>
          </a:p>
          <a:p>
            <a:pPr indent="0" lvl="0" marL="36576"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VOLUNTEER YOUR TIME TO HELP ON SPECIAL GAME NIGHTS.</a:t>
            </a:r>
            <a:endParaRPr/>
          </a:p>
          <a:p>
            <a:pPr indent="-231647" lvl="0" marL="420624" marR="0" rtl="0" algn="l">
              <a:lnSpc>
                <a:spcPct val="80000"/>
              </a:lnSpc>
              <a:spcBef>
                <a:spcPts val="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SUPPORT ALL PLAYERS, TEAMS AND COACHES.  REFRAIN FROM NEGATIVE TALK ABOUT TEAM OR COACHES IN FRONT OF YOUR KIDS.  SET A POSITIVE EXAMPLE!</a:t>
            </a:r>
            <a:endParaRPr b="1" sz="2400">
              <a:solidFill>
                <a:srgbClr val="0F243E"/>
              </a:solidFill>
              <a:latin typeface="Cambria"/>
              <a:ea typeface="Cambria"/>
              <a:cs typeface="Cambria"/>
              <a:sym typeface="Cambria"/>
            </a:endParaRPr>
          </a:p>
          <a:p>
            <a:pPr indent="0" lvl="0" marL="0"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231647" lvl="0" marL="420624" marR="0" rtl="0" algn="l">
              <a:lnSpc>
                <a:spcPct val="80000"/>
              </a:lnSpc>
              <a:spcBef>
                <a:spcPts val="0"/>
              </a:spcBef>
              <a:spcAft>
                <a:spcPts val="0"/>
              </a:spcAft>
              <a:buClr>
                <a:schemeClr val="dk1"/>
              </a:buClr>
              <a:buSzPts val="2400"/>
              <a:buFont typeface="Noto Sans Symbols"/>
              <a:buNone/>
            </a:pPr>
            <a:r>
              <a:t/>
            </a:r>
            <a:endParaRPr sz="24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384047" lvl="0" marL="420624" marR="0" rtl="0" algn="l">
              <a:lnSpc>
                <a:spcPct val="80000"/>
              </a:lnSpc>
              <a:spcBef>
                <a:spcPts val="0"/>
              </a:spcBef>
              <a:spcAft>
                <a:spcPts val="0"/>
              </a:spcAft>
              <a:buNone/>
            </a:pPr>
            <a:r>
              <a:t/>
            </a:r>
            <a:endParaRPr b="1" sz="1800">
              <a:solidFill>
                <a:schemeClr val="lt1"/>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32" name="Shape 232"/>
        <p:cNvGrpSpPr/>
        <p:nvPr/>
      </p:nvGrpSpPr>
      <p:grpSpPr>
        <a:xfrm>
          <a:off x="0" y="0"/>
          <a:ext cx="0" cy="0"/>
          <a:chOff x="0" y="0"/>
          <a:chExt cx="0" cy="0"/>
        </a:xfrm>
      </p:grpSpPr>
      <p:sp>
        <p:nvSpPr>
          <p:cNvPr id="233" name="Google Shape;233;p18"/>
          <p:cNvSpPr txBox="1"/>
          <p:nvPr>
            <p:ph type="title"/>
          </p:nvPr>
        </p:nvSpPr>
        <p:spPr>
          <a:xfrm>
            <a:off x="533400" y="1524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a:solidFill>
                  <a:srgbClr val="0F243E"/>
                </a:solidFill>
                <a:latin typeface="Stardos Stencil"/>
                <a:ea typeface="Stardos Stencil"/>
                <a:cs typeface="Stardos Stencil"/>
                <a:sym typeface="Stardos Stencil"/>
              </a:rPr>
              <a:t>PROGRAM FEES</a:t>
            </a:r>
            <a:endParaRPr>
              <a:solidFill>
                <a:srgbClr val="0F243E"/>
              </a:solidFill>
              <a:latin typeface="Stardos Stencil"/>
              <a:ea typeface="Stardos Stencil"/>
              <a:cs typeface="Stardos Stencil"/>
              <a:sym typeface="Stardos Stencil"/>
            </a:endParaRPr>
          </a:p>
        </p:txBody>
      </p:sp>
      <p:sp>
        <p:nvSpPr>
          <p:cNvPr id="234" name="Google Shape;234;p18"/>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
        <p:nvSpPr>
          <p:cNvPr id="235" name="Google Shape;235;p18"/>
          <p:cNvSpPr/>
          <p:nvPr/>
        </p:nvSpPr>
        <p:spPr>
          <a:xfrm>
            <a:off x="228600" y="1447800"/>
            <a:ext cx="8686800" cy="5145000"/>
          </a:xfrm>
          <a:prstGeom prst="rect">
            <a:avLst/>
          </a:prstGeom>
          <a:noFill/>
          <a:ln>
            <a:noFill/>
          </a:ln>
        </p:spPr>
        <p:txBody>
          <a:bodyPr anchorCtr="0" anchor="t" bIns="45700" lIns="91425" spcFirstLastPara="1" rIns="91425" wrap="square" tIns="45700">
            <a:spAutoFit/>
          </a:bodyPr>
          <a:lstStyle/>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LAUNDRY FEE-$20</a:t>
            </a:r>
            <a:endParaRPr/>
          </a:p>
          <a:p>
            <a:pPr indent="0" lvl="0" marL="36576"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231647" lvl="0" marL="420624" marR="0" rtl="0" algn="l">
              <a:lnSpc>
                <a:spcPct val="80000"/>
              </a:lnSpc>
              <a:spcBef>
                <a:spcPts val="0"/>
              </a:spcBef>
              <a:spcAft>
                <a:spcPts val="0"/>
              </a:spcAft>
              <a:buClr>
                <a:schemeClr val="dk1"/>
              </a:buClr>
              <a:buSzPts val="2400"/>
              <a:buFont typeface="Noto Sans Symbols"/>
              <a:buNone/>
            </a:pPr>
            <a:r>
              <a:t/>
            </a:r>
            <a:endParaRPr b="1"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KIDS WILL NEED MONEY TO EAT DINNER AT HOME AND AWAY GAMES IF THEY DON’T BRING FOOD WITH THEM</a:t>
            </a:r>
            <a:endParaRPr b="1" sz="2400">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Cambria"/>
              <a:buChar char="❑"/>
            </a:pPr>
            <a:r>
              <a:rPr b="1" lang="en-US" sz="2400" u="sng">
                <a:solidFill>
                  <a:srgbClr val="0F243E"/>
                </a:solidFill>
                <a:latin typeface="Cambria"/>
                <a:ea typeface="Cambria"/>
                <a:cs typeface="Cambria"/>
                <a:sym typeface="Cambria"/>
              </a:rPr>
              <a:t>CONCESSION HELP</a:t>
            </a:r>
            <a:r>
              <a:rPr b="1" lang="en-US" sz="2400">
                <a:solidFill>
                  <a:srgbClr val="0F243E"/>
                </a:solidFill>
                <a:latin typeface="Cambria"/>
                <a:ea typeface="Cambria"/>
                <a:cs typeface="Cambria"/>
                <a:sym typeface="Cambria"/>
              </a:rPr>
              <a:t>:</a:t>
            </a:r>
            <a:endParaRPr b="1" sz="2400">
              <a:solidFill>
                <a:srgbClr val="0F243E"/>
              </a:solidFill>
              <a:latin typeface="Cambria"/>
              <a:ea typeface="Cambria"/>
              <a:cs typeface="Cambria"/>
              <a:sym typeface="Cambria"/>
            </a:endParaRPr>
          </a:p>
          <a:p>
            <a:pPr indent="0" lvl="0" marL="457200" marR="0" rtl="0" algn="l">
              <a:lnSpc>
                <a:spcPct val="80000"/>
              </a:lnSpc>
              <a:spcBef>
                <a:spcPts val="0"/>
              </a:spcBef>
              <a:spcAft>
                <a:spcPts val="0"/>
              </a:spcAft>
              <a:buNone/>
            </a:pPr>
            <a:r>
              <a:t/>
            </a:r>
            <a:endParaRPr b="1" sz="2400">
              <a:solidFill>
                <a:srgbClr val="0F243E"/>
              </a:solidFill>
              <a:latin typeface="Cambria"/>
              <a:ea typeface="Cambria"/>
              <a:cs typeface="Cambria"/>
              <a:sym typeface="Cambria"/>
            </a:endParaRPr>
          </a:p>
          <a:p>
            <a:pPr indent="-352297" lvl="0" marL="420624" marR="0" rtl="0" algn="l">
              <a:lnSpc>
                <a:spcPct val="80000"/>
              </a:lnSpc>
              <a:spcBef>
                <a:spcPts val="0"/>
              </a:spcBef>
              <a:spcAft>
                <a:spcPts val="0"/>
              </a:spcAft>
              <a:buClr>
                <a:srgbClr val="0F243E"/>
              </a:buClr>
              <a:buSzPts val="1900"/>
              <a:buFont typeface="Cambria"/>
              <a:buChar char="❑"/>
            </a:pPr>
            <a:r>
              <a:rPr b="1" lang="en-US" sz="2400">
                <a:solidFill>
                  <a:srgbClr val="0F243E"/>
                </a:solidFill>
                <a:latin typeface="Cambria"/>
                <a:ea typeface="Cambria"/>
                <a:cs typeface="Cambria"/>
                <a:sym typeface="Cambria"/>
              </a:rPr>
              <a:t>FRESHMAN</a:t>
            </a:r>
            <a:r>
              <a:rPr b="1" lang="en-US" sz="2400">
                <a:solidFill>
                  <a:srgbClr val="0F243E"/>
                </a:solidFill>
                <a:latin typeface="Cambria"/>
                <a:ea typeface="Cambria"/>
                <a:cs typeface="Cambria"/>
                <a:sym typeface="Cambria"/>
              </a:rPr>
              <a:t> - </a:t>
            </a:r>
            <a:r>
              <a:rPr lang="en-US" sz="2400">
                <a:solidFill>
                  <a:srgbClr val="0F243E"/>
                </a:solidFill>
                <a:latin typeface="Cambria"/>
                <a:ea typeface="Cambria"/>
                <a:cs typeface="Cambria"/>
                <a:sym typeface="Cambria"/>
              </a:rPr>
              <a:t>THREE</a:t>
            </a:r>
            <a:r>
              <a:rPr lang="en-US" sz="2400">
                <a:solidFill>
                  <a:srgbClr val="0F243E"/>
                </a:solidFill>
                <a:latin typeface="Cambria"/>
                <a:ea typeface="Cambria"/>
                <a:cs typeface="Cambria"/>
                <a:sym typeface="Cambria"/>
              </a:rPr>
              <a:t> 12 PACKS OF SODA (DR. PEPPER, COKE, DIET COKE, SPRITE, FANTA)</a:t>
            </a:r>
            <a:endParaRPr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Cambria"/>
              <a:buChar char="❑"/>
            </a:pPr>
            <a:r>
              <a:rPr b="1" lang="en-US" sz="2400">
                <a:solidFill>
                  <a:srgbClr val="0F243E"/>
                </a:solidFill>
                <a:latin typeface="Cambria"/>
                <a:ea typeface="Cambria"/>
                <a:cs typeface="Cambria"/>
                <a:sym typeface="Cambria"/>
              </a:rPr>
              <a:t>JV - </a:t>
            </a:r>
            <a:r>
              <a:rPr lang="en-US" sz="2400">
                <a:solidFill>
                  <a:srgbClr val="0F243E"/>
                </a:solidFill>
                <a:latin typeface="Cambria"/>
                <a:ea typeface="Cambria"/>
                <a:cs typeface="Cambria"/>
                <a:sym typeface="Cambria"/>
              </a:rPr>
              <a:t>24 GATORADE</a:t>
            </a:r>
            <a:endParaRPr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Cambria"/>
              <a:buChar char="❑"/>
            </a:pPr>
            <a:r>
              <a:rPr b="1" lang="en-US" sz="2400">
                <a:solidFill>
                  <a:srgbClr val="0F243E"/>
                </a:solidFill>
                <a:latin typeface="Cambria"/>
                <a:ea typeface="Cambria"/>
                <a:cs typeface="Cambria"/>
                <a:sym typeface="Cambria"/>
              </a:rPr>
              <a:t>VARSITY </a:t>
            </a:r>
            <a:r>
              <a:rPr b="1" lang="en-US" sz="2400">
                <a:solidFill>
                  <a:srgbClr val="0F243E"/>
                </a:solidFill>
                <a:latin typeface="Cambria"/>
                <a:ea typeface="Cambria"/>
                <a:cs typeface="Cambria"/>
                <a:sym typeface="Cambria"/>
              </a:rPr>
              <a:t>- </a:t>
            </a:r>
            <a:r>
              <a:rPr lang="en-US" sz="2400">
                <a:solidFill>
                  <a:srgbClr val="0F243E"/>
                </a:solidFill>
                <a:latin typeface="Cambria"/>
                <a:ea typeface="Cambria"/>
                <a:cs typeface="Cambria"/>
                <a:sym typeface="Cambria"/>
              </a:rPr>
              <a:t>ONE BOX OF CANDY AND CASE OF WATER</a:t>
            </a:r>
            <a:endParaRPr sz="2400">
              <a:solidFill>
                <a:srgbClr val="0F243E"/>
              </a:solidFill>
              <a:latin typeface="Cambria"/>
              <a:ea typeface="Cambria"/>
              <a:cs typeface="Cambria"/>
              <a:sym typeface="Cambria"/>
            </a:endParaRPr>
          </a:p>
          <a:p>
            <a:pPr indent="-384047" lvl="0" marL="420624" marR="0" rtl="0" algn="l">
              <a:lnSpc>
                <a:spcPct val="80000"/>
              </a:lnSpc>
              <a:spcBef>
                <a:spcPts val="0"/>
              </a:spcBef>
              <a:spcAft>
                <a:spcPts val="0"/>
              </a:spcAft>
              <a:buClr>
                <a:srgbClr val="0F243E"/>
              </a:buClr>
              <a:buSzPts val="2400"/>
              <a:buFont typeface="Cambria"/>
              <a:buChar char="❑"/>
            </a:pPr>
            <a:r>
              <a:rPr b="1" i="1" lang="en-US" sz="2400">
                <a:solidFill>
                  <a:srgbClr val="0F243E"/>
                </a:solidFill>
                <a:latin typeface="Cambria"/>
                <a:ea typeface="Cambria"/>
                <a:cs typeface="Cambria"/>
                <a:sym typeface="Cambria"/>
              </a:rPr>
              <a:t>PLAYERS MAY OPT OUT FOR $25 </a:t>
            </a:r>
            <a:endParaRPr b="1" i="1" sz="2400">
              <a:solidFill>
                <a:srgbClr val="0F243E"/>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rgbClr val="002060"/>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269747" lvl="0" marL="420624" marR="0" rtl="0" algn="l">
              <a:lnSpc>
                <a:spcPct val="80000"/>
              </a:lnSpc>
              <a:spcBef>
                <a:spcPts val="0"/>
              </a:spcBef>
              <a:spcAft>
                <a:spcPts val="0"/>
              </a:spcAft>
              <a:buClr>
                <a:schemeClr val="dk1"/>
              </a:buClr>
              <a:buSzPts val="1800"/>
              <a:buFont typeface="Noto Sans Symbols"/>
              <a:buNone/>
            </a:pPr>
            <a:r>
              <a:t/>
            </a:r>
            <a:endParaRPr b="1" sz="1800">
              <a:solidFill>
                <a:schemeClr val="lt1"/>
              </a:solidFill>
              <a:latin typeface="Cambria"/>
              <a:ea typeface="Cambria"/>
              <a:cs typeface="Cambria"/>
              <a:sym typeface="Cambria"/>
            </a:endParaRPr>
          </a:p>
          <a:p>
            <a:pPr indent="-384047" lvl="0" marL="420624" marR="0" rtl="0" algn="l">
              <a:lnSpc>
                <a:spcPct val="80000"/>
              </a:lnSpc>
              <a:spcBef>
                <a:spcPts val="0"/>
              </a:spcBef>
              <a:spcAft>
                <a:spcPts val="0"/>
              </a:spcAft>
              <a:buNone/>
            </a:pPr>
            <a:r>
              <a:t/>
            </a:r>
            <a:endParaRPr b="1" sz="1800">
              <a:solidFill>
                <a:schemeClr val="lt1"/>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39" name="Shape 239"/>
        <p:cNvGrpSpPr/>
        <p:nvPr/>
      </p:nvGrpSpPr>
      <p:grpSpPr>
        <a:xfrm>
          <a:off x="0" y="0"/>
          <a:ext cx="0" cy="0"/>
          <a:chOff x="0" y="0"/>
          <a:chExt cx="0" cy="0"/>
        </a:xfrm>
      </p:grpSpPr>
      <p:sp>
        <p:nvSpPr>
          <p:cNvPr id="240" name="Google Shape;240;g277bae0dcb9_0_0"/>
          <p:cNvSpPr txBox="1"/>
          <p:nvPr>
            <p:ph type="title"/>
          </p:nvPr>
        </p:nvSpPr>
        <p:spPr>
          <a:xfrm>
            <a:off x="457200" y="0"/>
            <a:ext cx="8229600" cy="14175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a:solidFill>
                  <a:srgbClr val="0F243E"/>
                </a:solidFill>
                <a:latin typeface="Stardos Stencil"/>
                <a:ea typeface="Stardos Stencil"/>
                <a:cs typeface="Stardos Stencil"/>
                <a:sym typeface="Stardos Stencil"/>
              </a:rPr>
              <a:t>FAN BEHAVIOR</a:t>
            </a:r>
            <a:endParaRPr>
              <a:solidFill>
                <a:srgbClr val="0F243E"/>
              </a:solidFill>
              <a:latin typeface="Stardos Stencil"/>
              <a:ea typeface="Stardos Stencil"/>
              <a:cs typeface="Stardos Stencil"/>
              <a:sym typeface="Stardos Stencil"/>
            </a:endParaRPr>
          </a:p>
        </p:txBody>
      </p:sp>
      <p:sp>
        <p:nvSpPr>
          <p:cNvPr id="241" name="Google Shape;241;g277bae0dcb9_0_0"/>
          <p:cNvSpPr txBox="1"/>
          <p:nvPr>
            <p:ph idx="1" type="body"/>
          </p:nvPr>
        </p:nvSpPr>
        <p:spPr>
          <a:xfrm>
            <a:off x="228600" y="1417500"/>
            <a:ext cx="8763000" cy="52881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10344"/>
              <a:buNone/>
            </a:pPr>
            <a:r>
              <a:rPr lang="en-US" sz="11600">
                <a:solidFill>
                  <a:schemeClr val="dk2"/>
                </a:solidFill>
                <a:latin typeface="Impact"/>
                <a:ea typeface="Impact"/>
                <a:cs typeface="Impact"/>
                <a:sym typeface="Impact"/>
              </a:rPr>
              <a:t>Straight from UIL:</a:t>
            </a:r>
            <a:endParaRPr sz="11600">
              <a:solidFill>
                <a:schemeClr val="dk2"/>
              </a:solidFill>
              <a:latin typeface="Impact"/>
              <a:ea typeface="Impact"/>
              <a:cs typeface="Impact"/>
              <a:sym typeface="Impact"/>
            </a:endParaRPr>
          </a:p>
          <a:p>
            <a:pPr indent="0" lvl="0" marL="0" rtl="0" algn="l">
              <a:lnSpc>
                <a:spcPct val="152727"/>
              </a:lnSpc>
              <a:spcBef>
                <a:spcPts val="1200"/>
              </a:spcBef>
              <a:spcAft>
                <a:spcPts val="0"/>
              </a:spcAft>
              <a:buClr>
                <a:schemeClr val="dk1"/>
              </a:buClr>
              <a:buSzPts val="275"/>
              <a:buFont typeface="Arial"/>
              <a:buNone/>
            </a:pPr>
            <a:r>
              <a:rPr b="1" lang="en-US" sz="7200">
                <a:latin typeface="Arial"/>
                <a:ea typeface="Arial"/>
                <a:cs typeface="Arial"/>
                <a:sym typeface="Arial"/>
              </a:rPr>
              <a:t>Sportsmanship: </a:t>
            </a:r>
            <a:r>
              <a:rPr b="1" i="1" lang="en-US" sz="7200">
                <a:latin typeface="Arial"/>
                <a:ea typeface="Arial"/>
                <a:cs typeface="Arial"/>
                <a:sym typeface="Arial"/>
              </a:rPr>
              <a:t>Be proactive when it pertains to sportsmanship. </a:t>
            </a:r>
            <a:r>
              <a:rPr lang="en-US" sz="7200">
                <a:latin typeface="Arial"/>
                <a:ea typeface="Arial"/>
                <a:cs typeface="Arial"/>
                <a:sym typeface="Arial"/>
              </a:rPr>
              <a:t>Ensure athletes (and parents) at all levels in your program understand expectations and provide specific instruction to athletes in regards to sportsmanship. Have a sideline plan in the event of a game altercation, and ensure all coaches are aware of the plan. As the head coach, set and exemplify the standard.</a:t>
            </a:r>
            <a:endParaRPr sz="7200">
              <a:latin typeface="Arial"/>
              <a:ea typeface="Arial"/>
              <a:cs typeface="Arial"/>
              <a:sym typeface="Arial"/>
            </a:endParaRPr>
          </a:p>
          <a:p>
            <a:pPr indent="0" lvl="0" marL="0" rtl="0" algn="l">
              <a:lnSpc>
                <a:spcPct val="152727"/>
              </a:lnSpc>
              <a:spcBef>
                <a:spcPts val="1200"/>
              </a:spcBef>
              <a:spcAft>
                <a:spcPts val="0"/>
              </a:spcAft>
              <a:buClr>
                <a:schemeClr val="dk1"/>
              </a:buClr>
              <a:buSzPts val="275"/>
              <a:buFont typeface="Arial"/>
              <a:buNone/>
            </a:pPr>
            <a:r>
              <a:rPr b="1" lang="en-US" sz="7200">
                <a:latin typeface="Arial"/>
                <a:ea typeface="Arial"/>
                <a:cs typeface="Arial"/>
                <a:sym typeface="Arial"/>
              </a:rPr>
              <a:t> </a:t>
            </a:r>
            <a:endParaRPr b="1" sz="7200">
              <a:latin typeface="Arial"/>
              <a:ea typeface="Arial"/>
              <a:cs typeface="Arial"/>
              <a:sym typeface="Arial"/>
            </a:endParaRPr>
          </a:p>
          <a:p>
            <a:pPr indent="0" lvl="0" marL="0" rtl="0" algn="l">
              <a:lnSpc>
                <a:spcPct val="152727"/>
              </a:lnSpc>
              <a:spcBef>
                <a:spcPts val="1200"/>
              </a:spcBef>
              <a:spcAft>
                <a:spcPts val="0"/>
              </a:spcAft>
              <a:buClr>
                <a:schemeClr val="dk1"/>
              </a:buClr>
              <a:buSzPts val="275"/>
              <a:buNone/>
            </a:pPr>
            <a:r>
              <a:rPr b="1" lang="en-US" sz="7200">
                <a:latin typeface="Arial"/>
                <a:ea typeface="Arial"/>
                <a:cs typeface="Arial"/>
                <a:sym typeface="Arial"/>
              </a:rPr>
              <a:t>Player Ejection: </a:t>
            </a:r>
            <a:r>
              <a:rPr lang="en-US" sz="7200">
                <a:latin typeface="Arial"/>
                <a:ea typeface="Arial"/>
                <a:cs typeface="Arial"/>
                <a:sym typeface="Arial"/>
              </a:rPr>
              <a:t>Any player ejected from a contest is subject to an automatic penalty.  Ejected player misses the rest of the game in which they were ejected plus all of the following game.  </a:t>
            </a:r>
            <a:r>
              <a:rPr b="1" i="1" lang="en-US" sz="7200">
                <a:latin typeface="Arial"/>
                <a:ea typeface="Arial"/>
                <a:cs typeface="Arial"/>
                <a:sym typeface="Arial"/>
              </a:rPr>
              <a:t>Player ejections cannot be overturned by a game official. Any questions regarding the ejection need to be addressed at the UIL office.</a:t>
            </a:r>
            <a:endParaRPr b="1" i="1" sz="7200">
              <a:latin typeface="Arial"/>
              <a:ea typeface="Arial"/>
              <a:cs typeface="Arial"/>
              <a:sym typeface="Arial"/>
            </a:endParaRPr>
          </a:p>
          <a:p>
            <a:pPr indent="-342900" lvl="0" marL="342900" rtl="0" algn="ctr">
              <a:lnSpc>
                <a:spcPct val="80000"/>
              </a:lnSpc>
              <a:spcBef>
                <a:spcPts val="1200"/>
              </a:spcBef>
              <a:spcAft>
                <a:spcPts val="0"/>
              </a:spcAft>
              <a:buClr>
                <a:schemeClr val="dk1"/>
              </a:buClr>
              <a:buSzPct val="100000"/>
              <a:buNone/>
            </a:pPr>
            <a:r>
              <a:t/>
            </a:r>
            <a:endParaRPr sz="128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ts val="3200"/>
              <a:buNone/>
            </a:pPr>
            <a:r>
              <a:t/>
            </a:r>
            <a:endParaRPr/>
          </a:p>
          <a:p>
            <a:pPr indent="-342900" lvl="0" marL="342900" rtl="0" algn="ctr">
              <a:lnSpc>
                <a:spcPct val="80000"/>
              </a:lnSpc>
              <a:spcBef>
                <a:spcPts val="383"/>
              </a:spcBef>
              <a:spcAft>
                <a:spcPts val="0"/>
              </a:spcAft>
              <a:buClr>
                <a:schemeClr val="dk1"/>
              </a:buClr>
              <a:buSzPct val="100000"/>
              <a:buNone/>
            </a:pPr>
            <a:r>
              <a:t/>
            </a:r>
            <a:endParaRPr sz="5900">
              <a:solidFill>
                <a:schemeClr val="dk2"/>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242" name="Google Shape;242;g277bae0dcb9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1000"/>
          </a:blip>
          <a:stretch>
            <a:fillRect/>
          </a:stretch>
        </a:blipFill>
      </p:bgPr>
    </p:bg>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Stardos Stencil"/>
              <a:buNone/>
            </a:pPr>
            <a:r>
              <a:rPr b="1" lang="en-US" cap="none">
                <a:solidFill>
                  <a:schemeClr val="lt1"/>
                </a:solidFill>
                <a:highlight>
                  <a:srgbClr val="0F243E"/>
                </a:highlight>
                <a:latin typeface="Stardos Stencil"/>
                <a:ea typeface="Stardos Stencil"/>
                <a:cs typeface="Stardos Stencil"/>
                <a:sym typeface="Stardos Stencil"/>
              </a:rPr>
              <a:t>WHO ARE THE COACHES?</a:t>
            </a:r>
            <a:endParaRPr>
              <a:solidFill>
                <a:schemeClr val="lt1"/>
              </a:solidFill>
              <a:highlight>
                <a:srgbClr val="0F243E"/>
              </a:highlight>
              <a:latin typeface="Stardos Stencil"/>
              <a:ea typeface="Stardos Stencil"/>
              <a:cs typeface="Stardos Stencil"/>
              <a:sym typeface="Stardos Stencil"/>
            </a:endParaRPr>
          </a:p>
        </p:txBody>
      </p:sp>
      <p:grpSp>
        <p:nvGrpSpPr>
          <p:cNvPr id="96" name="Google Shape;96;p2"/>
          <p:cNvGrpSpPr/>
          <p:nvPr/>
        </p:nvGrpSpPr>
        <p:grpSpPr>
          <a:xfrm>
            <a:off x="457200" y="1667070"/>
            <a:ext cx="8229600" cy="5124060"/>
            <a:chOff x="0" y="66870"/>
            <a:chExt cx="8229600" cy="5124060"/>
          </a:xfrm>
        </p:grpSpPr>
        <p:sp>
          <p:nvSpPr>
            <p:cNvPr id="97" name="Google Shape;97;p2"/>
            <p:cNvSpPr/>
            <p:nvPr/>
          </p:nvSpPr>
          <p:spPr>
            <a:xfrm>
              <a:off x="0" y="66870"/>
              <a:ext cx="8229600" cy="863460"/>
            </a:xfrm>
            <a:prstGeom prst="roundRect">
              <a:avLst>
                <a:gd fmla="val 16667" name="adj"/>
              </a:avLst>
            </a:prstGeom>
            <a:solidFill>
              <a:schemeClr val="accent1">
                <a:alpha val="75686"/>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txBox="1"/>
            <p:nvPr/>
          </p:nvSpPr>
          <p:spPr>
            <a:xfrm>
              <a:off x="42151" y="10902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HEAD COACH</a:t>
              </a:r>
              <a:endParaRPr/>
            </a:p>
          </p:txBody>
        </p:sp>
        <p:sp>
          <p:nvSpPr>
            <p:cNvPr id="99" name="Google Shape;99;p2"/>
            <p:cNvSpPr/>
            <p:nvPr/>
          </p:nvSpPr>
          <p:spPr>
            <a:xfrm>
              <a:off x="0" y="930330"/>
              <a:ext cx="8229600" cy="5961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0" y="930330"/>
              <a:ext cx="8229600" cy="596160"/>
            </a:xfrm>
            <a:prstGeom prst="rect">
              <a:avLst/>
            </a:prstGeom>
            <a:noFill/>
            <a:ln>
              <a:noFill/>
            </a:ln>
          </p:spPr>
          <p:txBody>
            <a:bodyPr anchorCtr="0" anchor="t" bIns="45700" lIns="261275" spcFirstLastPara="1" rIns="256025" wrap="square" tIns="45700">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Duke Barrier – dbarrier@pasadenaisd.org</a:t>
              </a:r>
              <a:endParaRPr/>
            </a:p>
          </p:txBody>
        </p:sp>
        <p:sp>
          <p:nvSpPr>
            <p:cNvPr id="101" name="Google Shape;101;p2"/>
            <p:cNvSpPr/>
            <p:nvPr/>
          </p:nvSpPr>
          <p:spPr>
            <a:xfrm>
              <a:off x="0" y="1526490"/>
              <a:ext cx="8229600" cy="863460"/>
            </a:xfrm>
            <a:prstGeom prst="roundRect">
              <a:avLst>
                <a:gd fmla="val 16667" name="adj"/>
              </a:avLst>
            </a:prstGeom>
            <a:solidFill>
              <a:schemeClr val="accent1">
                <a:alpha val="77647"/>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txBox="1"/>
            <p:nvPr/>
          </p:nvSpPr>
          <p:spPr>
            <a:xfrm>
              <a:off x="42151" y="156864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ASSISTANT COACHES</a:t>
              </a:r>
              <a:endParaRPr/>
            </a:p>
          </p:txBody>
        </p:sp>
        <p:sp>
          <p:nvSpPr>
            <p:cNvPr id="103" name="Google Shape;103;p2"/>
            <p:cNvSpPr/>
            <p:nvPr/>
          </p:nvSpPr>
          <p:spPr>
            <a:xfrm>
              <a:off x="0" y="2389950"/>
              <a:ext cx="8229600" cy="1937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0" y="2389950"/>
              <a:ext cx="8229600" cy="1937520"/>
            </a:xfrm>
            <a:prstGeom prst="rect">
              <a:avLst/>
            </a:prstGeom>
            <a:noFill/>
            <a:ln>
              <a:noFill/>
            </a:ln>
          </p:spPr>
          <p:txBody>
            <a:bodyPr anchorCtr="0" anchor="t" bIns="45700" lIns="261275" spcFirstLastPara="1" rIns="256025" wrap="square" tIns="45700">
              <a:noAutofit/>
            </a:bodyPr>
            <a:lstStyle/>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Israel Cortez – icortez@pasadenaisd.org</a:t>
              </a:r>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Winston Pullin – wpullin@pasadenaisd.org</a:t>
              </a:r>
              <a:endParaRPr/>
            </a:p>
            <a:p>
              <a:pPr indent="-285750" lvl="1" marL="285750" marR="0" rtl="0" algn="l">
                <a:lnSpc>
                  <a:spcPct val="90000"/>
                </a:lnSpc>
                <a:spcBef>
                  <a:spcPts val="560"/>
                </a:spcBef>
                <a:spcAft>
                  <a:spcPts val="0"/>
                </a:spcAft>
                <a:buClr>
                  <a:schemeClr val="dk1"/>
                </a:buClr>
                <a:buSzPts val="2800"/>
                <a:buFont typeface="Calibri"/>
                <a:buChar char="•"/>
              </a:pPr>
              <a:r>
                <a:rPr lang="en-US" sz="2800">
                  <a:latin typeface="Calibri"/>
                  <a:ea typeface="Calibri"/>
                  <a:cs typeface="Calibri"/>
                  <a:sym typeface="Calibri"/>
                </a:rPr>
                <a:t>Kevin Brown</a:t>
              </a:r>
              <a:endParaRPr sz="2800">
                <a:latin typeface="Calibri"/>
                <a:ea typeface="Calibri"/>
                <a:cs typeface="Calibri"/>
                <a:sym typeface="Calibri"/>
              </a:endParaRPr>
            </a:p>
            <a:p>
              <a:pPr indent="-285750" lvl="1" marL="285750" marR="0" rtl="0" algn="l">
                <a:lnSpc>
                  <a:spcPct val="90000"/>
                </a:lnSpc>
                <a:spcBef>
                  <a:spcPts val="560"/>
                </a:spcBef>
                <a:spcAft>
                  <a:spcPts val="0"/>
                </a:spcAft>
                <a:buSzPts val="2800"/>
                <a:buFont typeface="Calibri"/>
                <a:buChar char="•"/>
              </a:pPr>
              <a:r>
                <a:rPr lang="en-US" sz="2800">
                  <a:latin typeface="Calibri"/>
                  <a:ea typeface="Calibri"/>
                  <a:cs typeface="Calibri"/>
                  <a:sym typeface="Calibri"/>
                </a:rPr>
                <a:t>Steven Velez</a:t>
              </a:r>
              <a:endParaRPr sz="2800">
                <a:latin typeface="Calibri"/>
                <a:ea typeface="Calibri"/>
                <a:cs typeface="Calibri"/>
                <a:sym typeface="Calibri"/>
              </a:endParaRPr>
            </a:p>
          </p:txBody>
        </p:sp>
        <p:sp>
          <p:nvSpPr>
            <p:cNvPr id="105" name="Google Shape;105;p2"/>
            <p:cNvSpPr/>
            <p:nvPr/>
          </p:nvSpPr>
          <p:spPr>
            <a:xfrm>
              <a:off x="0" y="4327470"/>
              <a:ext cx="8229600" cy="863460"/>
            </a:xfrm>
            <a:prstGeom prst="roundRect">
              <a:avLst>
                <a:gd fmla="val 16667" name="adj"/>
              </a:avLst>
            </a:prstGeom>
            <a:no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42151" y="4369621"/>
              <a:ext cx="8145298" cy="779158"/>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t/>
              </a:r>
              <a:endParaRPr b="0" i="0" sz="3600" u="none" cap="none" strike="noStrike">
                <a:solidFill>
                  <a:schemeClr val="lt1"/>
                </a:solidFill>
                <a:latin typeface="Calibri"/>
                <a:ea typeface="Calibri"/>
                <a:cs typeface="Calibri"/>
                <a:sym typeface="Calibri"/>
              </a:endParaRPr>
            </a:p>
          </p:txBody>
        </p:sp>
      </p:grpSp>
      <p:sp>
        <p:nvSpPr>
          <p:cNvPr id="107" name="Google Shape;107;p2"/>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46" name="Shape 246"/>
        <p:cNvGrpSpPr/>
        <p:nvPr/>
      </p:nvGrpSpPr>
      <p:grpSpPr>
        <a:xfrm>
          <a:off x="0" y="0"/>
          <a:ext cx="0" cy="0"/>
          <a:chOff x="0" y="0"/>
          <a:chExt cx="0" cy="0"/>
        </a:xfrm>
      </p:grpSpPr>
      <p:sp>
        <p:nvSpPr>
          <p:cNvPr id="247" name="Google Shape;247;p20"/>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0F243E"/>
                </a:solidFill>
                <a:latin typeface="Stardos Stencil"/>
                <a:ea typeface="Stardos Stencil"/>
                <a:cs typeface="Stardos Stencil"/>
                <a:sym typeface="Stardos Stencil"/>
              </a:rPr>
              <a:t>WHAT WILL MY SON LEARN AS A TEXAN BASKETBALL PLAYER?</a:t>
            </a:r>
            <a:endParaRPr>
              <a:solidFill>
                <a:srgbClr val="0F243E"/>
              </a:solidFill>
              <a:latin typeface="Stardos Stencil"/>
              <a:ea typeface="Stardos Stencil"/>
              <a:cs typeface="Stardos Stencil"/>
              <a:sym typeface="Stardos Stencil"/>
            </a:endParaRPr>
          </a:p>
        </p:txBody>
      </p:sp>
      <p:sp>
        <p:nvSpPr>
          <p:cNvPr id="248" name="Google Shape;248;p20"/>
          <p:cNvSpPr txBox="1"/>
          <p:nvPr>
            <p:ph idx="1" type="body"/>
          </p:nvPr>
        </p:nvSpPr>
        <p:spPr>
          <a:xfrm>
            <a:off x="457200" y="1981200"/>
            <a:ext cx="82296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THE IMPORTANCE OF AN EDUCATION.</a:t>
            </a:r>
            <a:endParaRPr/>
          </a:p>
          <a:p>
            <a:pPr indent="-342900" lvl="0" marL="342900"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COMMUNICATE EFFECTIVELY.</a:t>
            </a:r>
            <a:endParaRPr/>
          </a:p>
          <a:p>
            <a:pPr indent="-342900" lvl="0" marL="342900"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BE RESPONSIBLE FOR HIS OWN ACTIONS.</a:t>
            </a:r>
            <a:endParaRPr/>
          </a:p>
          <a:p>
            <a:pPr indent="-342900" lvl="0" marL="342900"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TREAT THE PEOPLE AROUND HIM.</a:t>
            </a:r>
            <a:endParaRPr/>
          </a:p>
          <a:p>
            <a:pPr indent="-342900" lvl="0" marL="342900"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LEARN HOW TO DEVELOP A STRONG WORK ETHIC.</a:t>
            </a:r>
            <a:endParaRPr/>
          </a:p>
          <a:p>
            <a:pPr indent="-342900" lvl="0" marL="342900"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HE WILL DEVELOP INTO A YOUNG MAN THAT IS READY TO COMPETE AT A HIGH LEVEL IN OUR SOCIETY.</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chemeClr val="lt1"/>
              </a:solidFill>
              <a:latin typeface="Cambria"/>
              <a:ea typeface="Cambria"/>
              <a:cs typeface="Cambria"/>
              <a:sym typeface="Cambria"/>
            </a:endParaRPr>
          </a:p>
        </p:txBody>
      </p:sp>
      <p:sp>
        <p:nvSpPr>
          <p:cNvPr id="249" name="Google Shape;249;p20"/>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253" name="Shape 253"/>
        <p:cNvGrpSpPr/>
        <p:nvPr/>
      </p:nvGrpSpPr>
      <p:grpSpPr>
        <a:xfrm>
          <a:off x="0" y="0"/>
          <a:ext cx="0" cy="0"/>
          <a:chOff x="0" y="0"/>
          <a:chExt cx="0" cy="0"/>
        </a:xfrm>
      </p:grpSpPr>
      <p:sp>
        <p:nvSpPr>
          <p:cNvPr id="254" name="Google Shape;25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AE5F1"/>
              </a:buClr>
              <a:buSzPct val="100000"/>
              <a:buFont typeface="Stardos Stencil"/>
              <a:buNone/>
            </a:pPr>
            <a:r>
              <a:rPr b="1" lang="en-US" cap="none">
                <a:solidFill>
                  <a:srgbClr val="DAE5F1"/>
                </a:solidFill>
                <a:highlight>
                  <a:srgbClr val="0F243E"/>
                </a:highlight>
                <a:latin typeface="Stardos Stencil"/>
                <a:ea typeface="Stardos Stencil"/>
                <a:cs typeface="Stardos Stencil"/>
                <a:sym typeface="Stardos Stencil"/>
              </a:rPr>
              <a:t>WHAT IF MY SON WANTS TO PLAY ANOTHER SPORT?</a:t>
            </a:r>
            <a:endParaRPr>
              <a:solidFill>
                <a:srgbClr val="DAE5F1"/>
              </a:solidFill>
              <a:highlight>
                <a:srgbClr val="0F243E"/>
              </a:highlight>
              <a:latin typeface="Stardos Stencil"/>
              <a:ea typeface="Stardos Stencil"/>
              <a:cs typeface="Stardos Stencil"/>
              <a:sym typeface="Stardos Stencil"/>
            </a:endParaRPr>
          </a:p>
        </p:txBody>
      </p:sp>
      <p:sp>
        <p:nvSpPr>
          <p:cNvPr id="255" name="Google Shape;255;p19"/>
          <p:cNvSpPr txBox="1"/>
          <p:nvPr>
            <p:ph idx="1" type="body"/>
          </p:nvPr>
        </p:nvSpPr>
        <p:spPr>
          <a:xfrm>
            <a:off x="457200" y="1676400"/>
            <a:ext cx="8229600" cy="5029200"/>
          </a:xfrm>
          <a:prstGeom prst="rect">
            <a:avLst/>
          </a:prstGeom>
          <a:noFill/>
          <a:ln>
            <a:noFill/>
          </a:ln>
        </p:spPr>
        <p:txBody>
          <a:bodyPr anchorCtr="0" anchor="t" bIns="45700" lIns="91425" spcFirstLastPara="1" rIns="91425" wrap="square" tIns="45700">
            <a:normAutofit/>
          </a:bodyPr>
          <a:lstStyle/>
          <a:p>
            <a:pPr indent="-342900" lvl="0" marL="342900" rtl="0" algn="ctr">
              <a:lnSpc>
                <a:spcPct val="80000"/>
              </a:lnSpc>
              <a:spcBef>
                <a:spcPts val="0"/>
              </a:spcBef>
              <a:spcAft>
                <a:spcPts val="0"/>
              </a:spcAft>
              <a:buClr>
                <a:srgbClr val="0F243E"/>
              </a:buClr>
              <a:buSzPts val="4400"/>
              <a:buNone/>
            </a:pPr>
            <a:r>
              <a:rPr lang="en-US" sz="4400">
                <a:solidFill>
                  <a:srgbClr val="0F243E"/>
                </a:solidFill>
                <a:latin typeface="Cambria"/>
                <a:ea typeface="Cambria"/>
                <a:cs typeface="Cambria"/>
                <a:sym typeface="Cambria"/>
              </a:rPr>
              <a:t>DO IT!!</a:t>
            </a:r>
            <a:endParaRPr/>
          </a:p>
          <a:p>
            <a:pPr indent="-342900" lvl="0" marL="342900" rtl="0" algn="ctr">
              <a:lnSpc>
                <a:spcPct val="80000"/>
              </a:lnSpc>
              <a:spcBef>
                <a:spcPts val="640"/>
              </a:spcBef>
              <a:spcAft>
                <a:spcPts val="0"/>
              </a:spcAft>
              <a:buClr>
                <a:schemeClr val="dk1"/>
              </a:buClr>
              <a:buSzPts val="3200"/>
              <a:buNone/>
            </a:pPr>
            <a:r>
              <a:t/>
            </a:r>
            <a:endParaRPr b="1">
              <a:solidFill>
                <a:srgbClr val="0F243E"/>
              </a:solidFill>
              <a:latin typeface="Cambria"/>
              <a:ea typeface="Cambria"/>
              <a:cs typeface="Cambria"/>
              <a:sym typeface="Cambria"/>
            </a:endParaRPr>
          </a:p>
          <a:p>
            <a:pPr indent="-384047" lvl="0" marL="420624"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ALL ATHLETES ARE ENCOURAGED TO PARTICIPATE IN ANY SPORT THEY ARE ABLE TO MAKE AT SAM RAYBURN HIGH SCHOOL. </a:t>
            </a:r>
            <a:endParaRPr/>
          </a:p>
          <a:p>
            <a:pPr indent="-384047" lvl="0" marL="420624" rtl="0" algn="l">
              <a:spcBef>
                <a:spcPts val="480"/>
              </a:spcBef>
              <a:spcAft>
                <a:spcPts val="0"/>
              </a:spcAft>
              <a:buClr>
                <a:srgbClr val="0F243E"/>
              </a:buClr>
              <a:buSzPts val="2400"/>
              <a:buFont typeface="Noto Sans Symbols"/>
              <a:buChar char="❑"/>
            </a:pPr>
            <a:r>
              <a:rPr b="1" lang="en-US" sz="2400">
                <a:solidFill>
                  <a:srgbClr val="0F243E"/>
                </a:solidFill>
                <a:latin typeface="Cambria"/>
                <a:ea typeface="Cambria"/>
                <a:cs typeface="Cambria"/>
                <a:sym typeface="Cambria"/>
              </a:rPr>
              <a:t>ANYONE PARTICIPATING IN BASKETBALL WILL BE GIVEN AN OPPORTUNITY TO TRY OUT FOR ANY SPORT AFTER THE COMPLETION OF OUR SEASON.</a:t>
            </a:r>
            <a:endParaRPr/>
          </a:p>
          <a:p>
            <a:pPr indent="-190500" lvl="0" marL="342900" rtl="0" algn="l">
              <a:lnSpc>
                <a:spcPct val="80000"/>
              </a:lnSpc>
              <a:spcBef>
                <a:spcPts val="480"/>
              </a:spcBef>
              <a:spcAft>
                <a:spcPts val="0"/>
              </a:spcAft>
              <a:buClr>
                <a:schemeClr val="dk1"/>
              </a:buClr>
              <a:buSzPts val="2400"/>
              <a:buFont typeface="Noto Sans Symbols"/>
              <a:buNone/>
            </a:pPr>
            <a:r>
              <a:t/>
            </a:r>
            <a:endParaRPr b="1" sz="2400">
              <a:solidFill>
                <a:schemeClr val="lt1"/>
              </a:solidFill>
              <a:latin typeface="Cambria"/>
              <a:ea typeface="Cambria"/>
              <a:cs typeface="Cambria"/>
              <a:sym typeface="Cambria"/>
            </a:endParaRPr>
          </a:p>
          <a:p>
            <a:pPr indent="-215900" lvl="0" marL="342900" rtl="0" algn="l">
              <a:lnSpc>
                <a:spcPct val="80000"/>
              </a:lnSpc>
              <a:spcBef>
                <a:spcPts val="400"/>
              </a:spcBef>
              <a:spcAft>
                <a:spcPts val="0"/>
              </a:spcAft>
              <a:buClr>
                <a:schemeClr val="dk1"/>
              </a:buClr>
              <a:buSzPts val="2000"/>
              <a:buFont typeface="Noto Sans Symbols"/>
              <a:buNone/>
            </a:pPr>
            <a:r>
              <a:t/>
            </a:r>
            <a:endParaRPr sz="2000">
              <a:solidFill>
                <a:schemeClr val="lt1"/>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Noto Sans Symbols"/>
              <a:buNone/>
            </a:pPr>
            <a:r>
              <a:t/>
            </a:r>
            <a:endParaRPr sz="2200">
              <a:solidFill>
                <a:schemeClr val="lt1"/>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171450" lvl="1" marL="742950" rtl="0" algn="l">
              <a:lnSpc>
                <a:spcPct val="80000"/>
              </a:lnSpc>
              <a:spcBef>
                <a:spcPts val="360"/>
              </a:spcBef>
              <a:spcAft>
                <a:spcPts val="0"/>
              </a:spcAft>
              <a:buClr>
                <a:schemeClr val="dk1"/>
              </a:buClr>
              <a:buSzPts val="1800"/>
              <a:buFont typeface="Courier New"/>
              <a:buNone/>
            </a:pPr>
            <a:r>
              <a:t/>
            </a:r>
            <a:endParaRPr sz="1800">
              <a:solidFill>
                <a:srgbClr val="FFFF00"/>
              </a:solidFill>
              <a:latin typeface="Cambria"/>
              <a:ea typeface="Cambria"/>
              <a:cs typeface="Cambria"/>
              <a:sym typeface="Cambria"/>
            </a:endParaRPr>
          </a:p>
          <a:p>
            <a:pPr indent="-203200" lvl="0" marL="342900" rtl="0" algn="l">
              <a:lnSpc>
                <a:spcPct val="80000"/>
              </a:lnSpc>
              <a:spcBef>
                <a:spcPts val="440"/>
              </a:spcBef>
              <a:spcAft>
                <a:spcPts val="0"/>
              </a:spcAft>
              <a:buClr>
                <a:schemeClr val="dk1"/>
              </a:buClr>
              <a:buSzPts val="2200"/>
              <a:buFont typeface="Courier New"/>
              <a:buNone/>
            </a:pPr>
            <a:r>
              <a:t/>
            </a:r>
            <a:endParaRPr sz="2200">
              <a:solidFill>
                <a:srgbClr val="FFFF00"/>
              </a:solidFill>
              <a:latin typeface="Cambria"/>
              <a:ea typeface="Cambria"/>
              <a:cs typeface="Cambria"/>
              <a:sym typeface="Cambria"/>
            </a:endParaRPr>
          </a:p>
        </p:txBody>
      </p:sp>
      <p:sp>
        <p:nvSpPr>
          <p:cNvPr id="256" name="Google Shape;256;p19"/>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6000"/>
          </a:blip>
          <a:stretch>
            <a:fillRect/>
          </a:stretch>
        </a:blipFill>
      </p:bgPr>
    </p:bg>
    <p:spTree>
      <p:nvGrpSpPr>
        <p:cNvPr id="260" name="Shape 260"/>
        <p:cNvGrpSpPr/>
        <p:nvPr/>
      </p:nvGrpSpPr>
      <p:grpSpPr>
        <a:xfrm>
          <a:off x="0" y="0"/>
          <a:ext cx="0" cy="0"/>
          <a:chOff x="0" y="0"/>
          <a:chExt cx="0" cy="0"/>
        </a:xfrm>
      </p:grpSpPr>
      <p:sp>
        <p:nvSpPr>
          <p:cNvPr id="261" name="Google Shape;261;g2985ee2f7c8_0_0"/>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DAE5F1"/>
              </a:buClr>
              <a:buSzPts val="4800"/>
              <a:buFont typeface="Stardos Stencil"/>
              <a:buNone/>
            </a:pPr>
            <a:r>
              <a:rPr b="1" lang="en-US" sz="4800">
                <a:solidFill>
                  <a:srgbClr val="0F243E"/>
                </a:solidFill>
                <a:latin typeface="Stardos Stencil"/>
                <a:ea typeface="Stardos Stencil"/>
                <a:cs typeface="Stardos Stencil"/>
                <a:sym typeface="Stardos Stencil"/>
              </a:rPr>
              <a:t>LETTERING POLICY</a:t>
            </a:r>
            <a:endParaRPr sz="4800">
              <a:solidFill>
                <a:srgbClr val="0F243E"/>
              </a:solidFill>
              <a:latin typeface="Stardos Stencil"/>
              <a:ea typeface="Stardos Stencil"/>
              <a:cs typeface="Stardos Stencil"/>
              <a:sym typeface="Stardos Stencil"/>
            </a:endParaRPr>
          </a:p>
        </p:txBody>
      </p:sp>
      <p:sp>
        <p:nvSpPr>
          <p:cNvPr id="262" name="Google Shape;262;g2985ee2f7c8_0_0"/>
          <p:cNvSpPr txBox="1"/>
          <p:nvPr>
            <p:ph idx="1" type="body"/>
          </p:nvPr>
        </p:nvSpPr>
        <p:spPr>
          <a:xfrm>
            <a:off x="457200" y="1828800"/>
            <a:ext cx="8229600" cy="4343400"/>
          </a:xfrm>
          <a:prstGeom prst="rect">
            <a:avLst/>
          </a:prstGeom>
          <a:noFill/>
          <a:ln>
            <a:noFill/>
          </a:ln>
        </p:spPr>
        <p:txBody>
          <a:bodyPr anchorCtr="0" anchor="t" bIns="45700" lIns="91425" spcFirstLastPara="1" rIns="91425" wrap="square" tIns="45700">
            <a:normAutofit fontScale="85000" lnSpcReduction="20000"/>
          </a:bodyPr>
          <a:lstStyle/>
          <a:p>
            <a:pPr indent="-396430" lvl="0" marL="420624" rtl="0" algn="l">
              <a:spcBef>
                <a:spcPts val="403"/>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PLAYERS MUST FINISH THE SEASON IN GOOD STANDING WITH THE PROGRAM AND HAVE PLAYED ON THE VARSITY TEAM FOR 25% OR MORE OF THE SEASON.</a:t>
            </a:r>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384047" lvl="0" marL="420624" rtl="0" algn="ctr">
              <a:spcBef>
                <a:spcPts val="1364"/>
              </a:spcBef>
              <a:spcAft>
                <a:spcPts val="0"/>
              </a:spcAft>
              <a:buClr>
                <a:srgbClr val="0F243E"/>
              </a:buClr>
              <a:buSzPct val="100000"/>
              <a:buNone/>
            </a:pPr>
            <a:r>
              <a:rPr lang="en-US" sz="8800">
                <a:solidFill>
                  <a:srgbClr val="0F243E"/>
                </a:solidFill>
                <a:latin typeface="Cambria"/>
                <a:ea typeface="Cambria"/>
                <a:cs typeface="Cambria"/>
                <a:sym typeface="Cambria"/>
              </a:rPr>
              <a:t>DOMINATE THE DAY</a:t>
            </a:r>
            <a:endParaRPr/>
          </a:p>
          <a:p>
            <a:pPr indent="-384047" lvl="0" marL="420624" rtl="0" algn="ctr">
              <a:spcBef>
                <a:spcPts val="372"/>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224790" lvl="0" marL="342900" rtl="0" algn="l">
              <a:lnSpc>
                <a:spcPct val="80000"/>
              </a:lnSpc>
              <a:spcBef>
                <a:spcPts val="372"/>
              </a:spcBef>
              <a:spcAft>
                <a:spcPts val="0"/>
              </a:spcAft>
              <a:buClr>
                <a:schemeClr val="dk1"/>
              </a:buClr>
              <a:buSzPct val="100000"/>
              <a:buFont typeface="Noto Sans Symbols"/>
              <a:buNone/>
            </a:pPr>
            <a:r>
              <a:t/>
            </a:r>
            <a:endParaRPr b="1" sz="2400">
              <a:solidFill>
                <a:schemeClr val="lt1"/>
              </a:solidFill>
              <a:latin typeface="Cambria"/>
              <a:ea typeface="Cambria"/>
              <a:cs typeface="Cambria"/>
              <a:sym typeface="Cambria"/>
            </a:endParaRPr>
          </a:p>
        </p:txBody>
      </p:sp>
      <p:sp>
        <p:nvSpPr>
          <p:cNvPr id="263" name="Google Shape;263;g2985ee2f7c8_0_0"/>
          <p:cNvSpPr/>
          <p:nvPr/>
        </p:nvSpPr>
        <p:spPr>
          <a:xfrm>
            <a:off x="2400347" y="2967335"/>
            <a:ext cx="1848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6000"/>
          </a:blip>
          <a:stretch>
            <a:fillRect/>
          </a:stretch>
        </a:blipFill>
      </p:bgPr>
    </p:bg>
    <p:spTree>
      <p:nvGrpSpPr>
        <p:cNvPr id="267" name="Shape 267"/>
        <p:cNvGrpSpPr/>
        <p:nvPr/>
      </p:nvGrpSpPr>
      <p:grpSpPr>
        <a:xfrm>
          <a:off x="0" y="0"/>
          <a:ext cx="0" cy="0"/>
          <a:chOff x="0" y="0"/>
          <a:chExt cx="0" cy="0"/>
        </a:xfrm>
      </p:grpSpPr>
      <p:sp>
        <p:nvSpPr>
          <p:cNvPr id="268" name="Google Shape;268;p21"/>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DAE5F1"/>
              </a:buClr>
              <a:buSzPts val="4800"/>
              <a:buFont typeface="Stardos Stencil"/>
              <a:buNone/>
            </a:pPr>
            <a:r>
              <a:rPr b="1" lang="en-US" sz="4800" cap="none">
                <a:solidFill>
                  <a:srgbClr val="0F243E"/>
                </a:solidFill>
                <a:latin typeface="Stardos Stencil"/>
                <a:ea typeface="Stardos Stencil"/>
                <a:cs typeface="Stardos Stencil"/>
                <a:sym typeface="Stardos Stencil"/>
              </a:rPr>
              <a:t>THANK YOU FOR COMING!</a:t>
            </a:r>
            <a:endParaRPr sz="4800">
              <a:solidFill>
                <a:srgbClr val="0F243E"/>
              </a:solidFill>
              <a:latin typeface="Stardos Stencil"/>
              <a:ea typeface="Stardos Stencil"/>
              <a:cs typeface="Stardos Stencil"/>
              <a:sym typeface="Stardos Stencil"/>
            </a:endParaRPr>
          </a:p>
        </p:txBody>
      </p:sp>
      <p:sp>
        <p:nvSpPr>
          <p:cNvPr id="269" name="Google Shape;269;p21"/>
          <p:cNvSpPr txBox="1"/>
          <p:nvPr>
            <p:ph idx="1" type="body"/>
          </p:nvPr>
        </p:nvSpPr>
        <p:spPr>
          <a:xfrm>
            <a:off x="457200" y="1828800"/>
            <a:ext cx="8229600" cy="4343400"/>
          </a:xfrm>
          <a:prstGeom prst="rect">
            <a:avLst/>
          </a:prstGeom>
          <a:noFill/>
          <a:ln>
            <a:noFill/>
          </a:ln>
        </p:spPr>
        <p:txBody>
          <a:bodyPr anchorCtr="0" anchor="t" bIns="45700" lIns="91425" spcFirstLastPara="1" rIns="91425" wrap="square" tIns="45700">
            <a:normAutofit fontScale="77500" lnSpcReduction="20000"/>
          </a:bodyPr>
          <a:lstStyle/>
          <a:p>
            <a:pPr indent="-342900" lvl="0" marL="379476" rtl="0" algn="l">
              <a:spcBef>
                <a:spcPts val="0"/>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PLEASE VISIT ALL OF OUR TABLES BEFORE YOU LEAVE.</a:t>
            </a:r>
            <a:endParaRPr/>
          </a:p>
          <a:p>
            <a:pPr indent="-384047" lvl="0" marL="420624" rtl="0" algn="l">
              <a:spcBef>
                <a:spcPts val="403"/>
              </a:spcBef>
              <a:spcAft>
                <a:spcPts val="0"/>
              </a:spcAft>
              <a:buClr>
                <a:srgbClr val="0F243E"/>
              </a:buClr>
              <a:buSzPct val="100000"/>
              <a:buFont typeface="Noto Sans Symbols"/>
              <a:buChar char="❑"/>
            </a:pPr>
            <a:r>
              <a:rPr b="1" lang="en-US" sz="2600">
                <a:solidFill>
                  <a:srgbClr val="0F243E"/>
                </a:solidFill>
                <a:latin typeface="Cambria"/>
                <a:ea typeface="Cambria"/>
                <a:cs typeface="Cambria"/>
                <a:sym typeface="Cambria"/>
              </a:rPr>
              <a:t>IF YOU HAVE ANY SPECIFIC QUESTIONS PLEASE WRITE THEM ON YOUR INDEX CARD AND LEAVE THEM WITH COACH STRICKLAND. BE SURE TO LEAVE YOUR EMAIL ADDRESS OR PHONE NUMBER ON THERE AS WELL. </a:t>
            </a:r>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265937" lvl="0" marL="420624" rtl="0" algn="l">
              <a:spcBef>
                <a:spcPts val="372"/>
              </a:spcBef>
              <a:spcAft>
                <a:spcPts val="0"/>
              </a:spcAft>
              <a:buClr>
                <a:schemeClr val="dk1"/>
              </a:buClr>
              <a:buSzPct val="100000"/>
              <a:buFont typeface="Noto Sans Symbols"/>
              <a:buNone/>
            </a:pPr>
            <a:r>
              <a:t/>
            </a:r>
            <a:endParaRPr sz="2400">
              <a:solidFill>
                <a:srgbClr val="0F243E"/>
              </a:solidFill>
              <a:latin typeface="Cambria"/>
              <a:ea typeface="Cambria"/>
              <a:cs typeface="Cambria"/>
              <a:sym typeface="Cambria"/>
            </a:endParaRPr>
          </a:p>
          <a:p>
            <a:pPr indent="-384047" lvl="0" marL="420624" rtl="0" algn="ctr">
              <a:spcBef>
                <a:spcPts val="1364"/>
              </a:spcBef>
              <a:spcAft>
                <a:spcPts val="0"/>
              </a:spcAft>
              <a:buClr>
                <a:srgbClr val="0F243E"/>
              </a:buClr>
              <a:buSzPct val="100000"/>
              <a:buNone/>
            </a:pPr>
            <a:r>
              <a:rPr lang="en-US" sz="8800">
                <a:solidFill>
                  <a:srgbClr val="0F243E"/>
                </a:solidFill>
                <a:latin typeface="Cambria"/>
                <a:ea typeface="Cambria"/>
                <a:cs typeface="Cambria"/>
                <a:sym typeface="Cambria"/>
              </a:rPr>
              <a:t>DOMINATE THE DAY</a:t>
            </a:r>
            <a:endParaRPr/>
          </a:p>
          <a:p>
            <a:pPr indent="-384047" lvl="0" marL="420624" rtl="0" algn="ctr">
              <a:spcBef>
                <a:spcPts val="372"/>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224790" lvl="0" marL="342900" rtl="0" algn="l">
              <a:lnSpc>
                <a:spcPct val="80000"/>
              </a:lnSpc>
              <a:spcBef>
                <a:spcPts val="372"/>
              </a:spcBef>
              <a:spcAft>
                <a:spcPts val="0"/>
              </a:spcAft>
              <a:buClr>
                <a:schemeClr val="dk1"/>
              </a:buClr>
              <a:buSzPct val="100000"/>
              <a:buFont typeface="Noto Sans Symbols"/>
              <a:buNone/>
            </a:pPr>
            <a:r>
              <a:t/>
            </a:r>
            <a:endParaRPr b="1" sz="2400">
              <a:solidFill>
                <a:schemeClr val="lt1"/>
              </a:solidFill>
              <a:latin typeface="Cambria"/>
              <a:ea typeface="Cambria"/>
              <a:cs typeface="Cambria"/>
              <a:sym typeface="Cambria"/>
            </a:endParaRPr>
          </a:p>
        </p:txBody>
      </p:sp>
      <p:sp>
        <p:nvSpPr>
          <p:cNvPr id="270" name="Google Shape;270;p21"/>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g2fec8eb7a21_0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Parent Acknowledgement	</a:t>
            </a:r>
            <a:endParaRPr/>
          </a:p>
        </p:txBody>
      </p:sp>
      <p:sp>
        <p:nvSpPr>
          <p:cNvPr id="277" name="Google Shape;277;g2fec8eb7a21_0_0"/>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I, _____________________, acknowledge that I understand and agree to the policies and procedures for the Sam Rayburn Boys Basketball Program.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Player’s Name:__________________________</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Parent Signature: ________________________</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11" name="Shape 111"/>
        <p:cNvGrpSpPr/>
        <p:nvPr/>
      </p:nvGrpSpPr>
      <p:grpSpPr>
        <a:xfrm>
          <a:off x="0" y="0"/>
          <a:ext cx="0" cy="0"/>
          <a:chOff x="0" y="0"/>
          <a:chExt cx="0" cy="0"/>
        </a:xfrm>
      </p:grpSpPr>
      <p:sp>
        <p:nvSpPr>
          <p:cNvPr id="112" name="Google Shape;112;p3"/>
          <p:cNvSpPr txBox="1"/>
          <p:nvPr>
            <p:ph type="title"/>
          </p:nvPr>
        </p:nvSpPr>
        <p:spPr>
          <a:xfrm>
            <a:off x="457200" y="274638"/>
            <a:ext cx="8229600" cy="1143000"/>
          </a:xfrm>
          <a:prstGeom prst="rect">
            <a:avLst/>
          </a:prstGeom>
          <a:noFill/>
          <a:ln cap="flat" cmpd="sng" w="9525">
            <a:solidFill>
              <a:srgbClr val="0F243E"/>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C5D8F1"/>
              </a:buClr>
              <a:buSzPct val="100000"/>
              <a:buFont typeface="Stardos Stencil"/>
              <a:buNone/>
            </a:pPr>
            <a:r>
              <a:rPr b="1" lang="en-US" cap="none">
                <a:solidFill>
                  <a:srgbClr val="0F243E"/>
                </a:solidFill>
                <a:latin typeface="Stardos Stencil"/>
                <a:ea typeface="Stardos Stencil"/>
                <a:cs typeface="Stardos Stencil"/>
                <a:sym typeface="Stardos Stencil"/>
              </a:rPr>
              <a:t>What are the expectations of the players? </a:t>
            </a:r>
            <a:endParaRPr>
              <a:solidFill>
                <a:srgbClr val="0F243E"/>
              </a:solidFill>
              <a:latin typeface="Stardos Stencil"/>
              <a:ea typeface="Stardos Stencil"/>
              <a:cs typeface="Stardos Stencil"/>
              <a:sym typeface="Stardos Stencil"/>
            </a:endParaRPr>
          </a:p>
        </p:txBody>
      </p:sp>
      <p:sp>
        <p:nvSpPr>
          <p:cNvPr id="113" name="Google Shape;113;p3"/>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BE ON TIME</a:t>
            </a:r>
            <a:endParaRPr/>
          </a:p>
          <a:p>
            <a:pPr indent="-285750" lvl="1" marL="742950" rtl="0" algn="l">
              <a:spcBef>
                <a:spcPts val="72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BE OF GOOD CHARACTER ON THE COURT, IN THE CLASSROOM AND THROUGHOUT THE COMMUNITY</a:t>
            </a:r>
            <a:endParaRPr/>
          </a:p>
          <a:p>
            <a:pPr indent="-285750" lvl="1" marL="742950" rtl="0" algn="l">
              <a:spcBef>
                <a:spcPts val="720"/>
              </a:spcBef>
              <a:spcAft>
                <a:spcPts val="0"/>
              </a:spcAft>
              <a:buClr>
                <a:srgbClr val="0F243E"/>
              </a:buClr>
              <a:buSzPts val="3600"/>
              <a:buFont typeface="Noto Sans Symbols"/>
              <a:buChar char="❑"/>
            </a:pPr>
            <a:r>
              <a:rPr lang="en-US" sz="3600">
                <a:solidFill>
                  <a:srgbClr val="0F243E"/>
                </a:solidFill>
                <a:latin typeface="Impact"/>
                <a:ea typeface="Impact"/>
                <a:cs typeface="Impact"/>
                <a:sym typeface="Impact"/>
              </a:rPr>
              <a:t>GIVE MAXIMUM EFFORT</a:t>
            </a:r>
            <a:endParaRPr/>
          </a:p>
          <a:p>
            <a:pPr indent="-285750" lvl="1" marL="742950" rtl="0" algn="l">
              <a:spcBef>
                <a:spcPts val="720"/>
              </a:spcBef>
              <a:spcAft>
                <a:spcPts val="0"/>
              </a:spcAft>
              <a:buClr>
                <a:schemeClr val="dk1"/>
              </a:buClr>
              <a:buSzPts val="3600"/>
              <a:buNone/>
            </a:pPr>
            <a:r>
              <a:t/>
            </a:r>
            <a:endParaRPr sz="3600">
              <a:solidFill>
                <a:srgbClr val="002060"/>
              </a:solidFill>
              <a:latin typeface="Impact"/>
              <a:ea typeface="Impact"/>
              <a:cs typeface="Impact"/>
              <a:sym typeface="Impact"/>
            </a:endParaRPr>
          </a:p>
          <a:p>
            <a:pPr indent="-342900" lvl="0" marL="342900" rtl="0" algn="l">
              <a:spcBef>
                <a:spcPts val="640"/>
              </a:spcBef>
              <a:spcAft>
                <a:spcPts val="0"/>
              </a:spcAft>
              <a:buClr>
                <a:srgbClr val="002060"/>
              </a:buClr>
              <a:buSzPts val="3200"/>
              <a:buNone/>
            </a:pPr>
            <a:r>
              <a:rPr lang="en-US">
                <a:solidFill>
                  <a:srgbClr val="002060"/>
                </a:solidFill>
                <a:latin typeface="Impact"/>
                <a:ea typeface="Impact"/>
                <a:cs typeface="Impact"/>
                <a:sym typeface="Impact"/>
              </a:rPr>
              <a:t>     </a:t>
            </a:r>
            <a:r>
              <a:rPr b="1" lang="en-US">
                <a:solidFill>
                  <a:srgbClr val="0F243E"/>
                </a:solidFill>
                <a:highlight>
                  <a:srgbClr val="C0C0C0"/>
                </a:highlight>
                <a:latin typeface="Cambria"/>
                <a:ea typeface="Cambria"/>
                <a:cs typeface="Cambria"/>
                <a:sym typeface="Cambria"/>
              </a:rPr>
              <a:t>THREE SIMPLE RULES TO ABIDE BY TO BE IN OUR BASKETBALL PROGRAM. </a:t>
            </a:r>
            <a:endParaRPr sz="2000">
              <a:solidFill>
                <a:srgbClr val="0F243E"/>
              </a:solidFill>
              <a:highlight>
                <a:srgbClr val="C0C0C0"/>
              </a:highlight>
              <a:latin typeface="Impact"/>
              <a:ea typeface="Impact"/>
              <a:cs typeface="Impact"/>
              <a:sym typeface="Impact"/>
            </a:endParaRPr>
          </a:p>
          <a:p>
            <a:pPr indent="-285750" lvl="1" marL="742950" rtl="0" algn="l">
              <a:spcBef>
                <a:spcPts val="560"/>
              </a:spcBef>
              <a:spcAft>
                <a:spcPts val="0"/>
              </a:spcAft>
              <a:buClr>
                <a:schemeClr val="dk1"/>
              </a:buClr>
              <a:buSzPts val="2800"/>
              <a:buNone/>
            </a:pPr>
            <a:r>
              <a:t/>
            </a:r>
            <a:endParaRPr/>
          </a:p>
          <a:p>
            <a:pPr indent="-107950" lvl="1" marL="742950" rtl="0" algn="l">
              <a:spcBef>
                <a:spcPts val="560"/>
              </a:spcBef>
              <a:spcAft>
                <a:spcPts val="0"/>
              </a:spcAft>
              <a:buClr>
                <a:schemeClr val="dk1"/>
              </a:buClr>
              <a:buSzPts val="2800"/>
              <a:buNone/>
            </a:pPr>
            <a:r>
              <a:t/>
            </a:r>
            <a:endParaRPr/>
          </a:p>
        </p:txBody>
      </p:sp>
      <p:sp>
        <p:nvSpPr>
          <p:cNvPr id="114" name="Google Shape;114;p3"/>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5400" u="none" cap="none" strike="noStrike">
              <a:solidFill>
                <a:srgbClr val="F4F0E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6"/>
          <p:cNvSpPr/>
          <p:nvPr/>
        </p:nvSpPr>
        <p:spPr>
          <a:xfrm>
            <a:off x="241173" y="320040"/>
            <a:ext cx="8661654"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0" name="Google Shape;120;p6"/>
          <p:cNvCxnSpPr/>
          <p:nvPr/>
        </p:nvCxnSpPr>
        <p:spPr>
          <a:xfrm>
            <a:off x="3490722" y="2057400"/>
            <a:ext cx="0" cy="2743200"/>
          </a:xfrm>
          <a:prstGeom prst="straightConnector1">
            <a:avLst/>
          </a:prstGeom>
          <a:noFill/>
          <a:ln cap="flat" cmpd="sng" w="19050">
            <a:solidFill>
              <a:srgbClr val="262626"/>
            </a:solidFill>
            <a:prstDash val="solid"/>
            <a:round/>
            <a:headEnd len="sm" w="sm" type="none"/>
            <a:tailEnd len="sm" w="sm" type="none"/>
          </a:ln>
        </p:spPr>
      </p:cxnSp>
      <p:sp>
        <p:nvSpPr>
          <p:cNvPr id="121" name="Google Shape;121;p6"/>
          <p:cNvSpPr txBox="1"/>
          <p:nvPr>
            <p:ph idx="1" type="body"/>
          </p:nvPr>
        </p:nvSpPr>
        <p:spPr>
          <a:xfrm>
            <a:off x="3732025" y="599675"/>
            <a:ext cx="5170800" cy="5550300"/>
          </a:xfrm>
          <a:prstGeom prst="rect">
            <a:avLst/>
          </a:prstGeom>
          <a:noFill/>
          <a:ln>
            <a:noFill/>
          </a:ln>
        </p:spPr>
        <p:txBody>
          <a:bodyPr anchorCtr="0" anchor="ctr" bIns="45700" lIns="91425" spcFirstLastPara="1" rIns="91425" wrap="square" tIns="45700">
            <a:normAutofit fontScale="40000" lnSpcReduction="20000"/>
          </a:bodyPr>
          <a:lstStyle/>
          <a:p>
            <a:pPr indent="0" lvl="0" marL="0" rtl="0" algn="l">
              <a:spcBef>
                <a:spcPts val="0"/>
              </a:spcBef>
              <a:spcAft>
                <a:spcPts val="0"/>
              </a:spcAft>
              <a:buClr>
                <a:schemeClr val="dk1"/>
              </a:buClr>
              <a:buSzPct val="100000"/>
              <a:buNone/>
            </a:pPr>
            <a:r>
              <a:t/>
            </a:r>
            <a:endParaRPr b="1" sz="2400" cap="none">
              <a:solidFill>
                <a:schemeClr val="accent1"/>
              </a:solidFill>
              <a:latin typeface="Stardos Stencil"/>
              <a:ea typeface="Stardos Stencil"/>
              <a:cs typeface="Stardos Stencil"/>
              <a:sym typeface="Stardos Stencil"/>
            </a:endParaRPr>
          </a:p>
          <a:p>
            <a:pPr indent="0" lvl="0" marL="0" rtl="0" algn="l">
              <a:spcBef>
                <a:spcPts val="465"/>
              </a:spcBef>
              <a:spcAft>
                <a:spcPts val="0"/>
              </a:spcAft>
              <a:buClr>
                <a:schemeClr val="dk1"/>
              </a:buClr>
              <a:buSzPct val="65846"/>
              <a:buNone/>
            </a:pPr>
            <a:r>
              <a:t/>
            </a:r>
            <a:endParaRPr b="1" sz="4556">
              <a:solidFill>
                <a:schemeClr val="accent1"/>
              </a:solidFill>
              <a:latin typeface="Stardos Stencil"/>
              <a:ea typeface="Stardos Stencil"/>
              <a:cs typeface="Stardos Stencil"/>
              <a:sym typeface="Stardos Stencil"/>
            </a:endParaRPr>
          </a:p>
          <a:p>
            <a:pPr indent="0" lvl="0" marL="0" rtl="0" algn="l">
              <a:spcBef>
                <a:spcPts val="465"/>
              </a:spcBef>
              <a:spcAft>
                <a:spcPts val="0"/>
              </a:spcAft>
              <a:buClr>
                <a:schemeClr val="accent1"/>
              </a:buClr>
              <a:buSzPct val="65846"/>
              <a:buNone/>
            </a:pPr>
            <a:r>
              <a:rPr b="1" lang="en-US" sz="4556" cap="none">
                <a:solidFill>
                  <a:schemeClr val="accent1"/>
                </a:solidFill>
                <a:latin typeface="Stardos Stencil"/>
                <a:ea typeface="Stardos Stencil"/>
                <a:cs typeface="Stardos Stencil"/>
                <a:sym typeface="Stardos Stencil"/>
              </a:rPr>
              <a:t>W</a:t>
            </a:r>
            <a:r>
              <a:rPr b="1" lang="en-US" sz="4806" cap="none">
                <a:solidFill>
                  <a:schemeClr val="accent1"/>
                </a:solidFill>
                <a:latin typeface="Stardos Stencil"/>
                <a:ea typeface="Stardos Stencil"/>
                <a:cs typeface="Stardos Stencil"/>
                <a:sym typeface="Stardos Stencil"/>
              </a:rPr>
              <a:t>HERE CAN I FIND THE PRACTICE AND GAME SCHEDULES</a:t>
            </a:r>
            <a:endParaRPr b="1" sz="4406">
              <a:latin typeface="Cambria"/>
              <a:ea typeface="Cambria"/>
              <a:cs typeface="Cambria"/>
              <a:sym typeface="Cambria"/>
            </a:endParaRPr>
          </a:p>
          <a:p>
            <a:pPr indent="0" lvl="0" marL="0" rtl="0" algn="l">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spcBef>
                <a:spcPts val="325"/>
              </a:spcBef>
              <a:spcAft>
                <a:spcPts val="0"/>
              </a:spcAft>
              <a:buClr>
                <a:schemeClr val="dk1"/>
              </a:buClr>
              <a:buSzPct val="53762"/>
              <a:buNone/>
            </a:pPr>
            <a:r>
              <a:rPr b="1" lang="en-US" sz="3906">
                <a:latin typeface="Cambria"/>
                <a:ea typeface="Cambria"/>
                <a:cs typeface="Cambria"/>
                <a:sym typeface="Cambria"/>
              </a:rPr>
              <a:t>ALL PRACTICE AND GAME SCHEDULES WILL BE POSTED ON OUR BAND PARENT PAGE. </a:t>
            </a:r>
            <a:endParaRPr sz="5006"/>
          </a:p>
          <a:p>
            <a:pPr indent="0" lvl="0" marL="0" rtl="0" algn="l">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spcBef>
                <a:spcPts val="325"/>
              </a:spcBef>
              <a:spcAft>
                <a:spcPts val="0"/>
              </a:spcAft>
              <a:buClr>
                <a:schemeClr val="dk1"/>
              </a:buClr>
              <a:buSzPct val="53762"/>
              <a:buNone/>
            </a:pPr>
            <a:r>
              <a:rPr b="1" lang="en-US" sz="3906">
                <a:latin typeface="Cambria"/>
                <a:ea typeface="Cambria"/>
                <a:cs typeface="Cambria"/>
                <a:sym typeface="Cambria"/>
              </a:rPr>
              <a:t>SCHEDULES CAN ALSO BE FOUND AT OUR TEAM WEBSITE: </a:t>
            </a:r>
            <a:r>
              <a:rPr b="1" lang="en-US" sz="3906" u="sng">
                <a:solidFill>
                  <a:schemeClr val="hlink"/>
                </a:solidFill>
                <a:latin typeface="Cambria"/>
                <a:ea typeface="Cambria"/>
                <a:cs typeface="Cambria"/>
                <a:sym typeface="Cambria"/>
                <a:hlinkClick r:id="rId3"/>
              </a:rPr>
              <a:t>www.srtexanbasketball.godaddysites.com/</a:t>
            </a:r>
            <a:endParaRPr b="1" sz="3906">
              <a:latin typeface="Cambria"/>
              <a:ea typeface="Cambria"/>
              <a:cs typeface="Cambria"/>
              <a:sym typeface="Cambria"/>
            </a:endParaRPr>
          </a:p>
          <a:p>
            <a:pPr indent="0" lvl="0" marL="0" rtl="0" algn="l">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spcBef>
                <a:spcPts val="325"/>
              </a:spcBef>
              <a:spcAft>
                <a:spcPts val="0"/>
              </a:spcAft>
              <a:buClr>
                <a:schemeClr val="dk1"/>
              </a:buClr>
              <a:buSzPct val="47661"/>
              <a:buNone/>
            </a:pPr>
            <a:r>
              <a:rPr b="1" lang="en-US" sz="4406">
                <a:latin typeface="Cambria"/>
                <a:ea typeface="Cambria"/>
                <a:cs typeface="Cambria"/>
                <a:sym typeface="Cambria"/>
              </a:rPr>
              <a:t>You can follow the Texans on twitter;</a:t>
            </a:r>
            <a:endParaRPr b="1" sz="4406">
              <a:latin typeface="Cambria"/>
              <a:ea typeface="Cambria"/>
              <a:cs typeface="Cambria"/>
              <a:sym typeface="Cambria"/>
            </a:endParaRPr>
          </a:p>
          <a:p>
            <a:pPr indent="0" lvl="0" marL="0" rtl="0" algn="l">
              <a:spcBef>
                <a:spcPts val="325"/>
              </a:spcBef>
              <a:spcAft>
                <a:spcPts val="0"/>
              </a:spcAft>
              <a:buClr>
                <a:schemeClr val="dk1"/>
              </a:buClr>
              <a:buSzPct val="47661"/>
              <a:buNone/>
            </a:pPr>
            <a:r>
              <a:rPr b="1" lang="en-US" sz="4406">
                <a:latin typeface="Cambria"/>
                <a:ea typeface="Cambria"/>
                <a:cs typeface="Cambria"/>
                <a:sym typeface="Cambria"/>
              </a:rPr>
              <a:t>@RunninTexans</a:t>
            </a:r>
            <a:endParaRPr b="1" sz="4406">
              <a:latin typeface="Cambria"/>
              <a:ea typeface="Cambria"/>
              <a:cs typeface="Cambria"/>
              <a:sym typeface="Cambria"/>
            </a:endParaRPr>
          </a:p>
          <a:p>
            <a:pPr indent="0" lvl="0" marL="0" rtl="0" algn="l">
              <a:spcBef>
                <a:spcPts val="325"/>
              </a:spcBef>
              <a:spcAft>
                <a:spcPts val="0"/>
              </a:spcAft>
              <a:buClr>
                <a:schemeClr val="dk1"/>
              </a:buClr>
              <a:buSzPct val="53762"/>
              <a:buNone/>
            </a:pPr>
            <a:r>
              <a:t/>
            </a:r>
            <a:endParaRPr b="1" sz="3906">
              <a:latin typeface="Cambria"/>
              <a:ea typeface="Cambria"/>
              <a:cs typeface="Cambria"/>
              <a:sym typeface="Cambria"/>
            </a:endParaRPr>
          </a:p>
          <a:p>
            <a:pPr indent="0" lvl="0" marL="0" rtl="0" algn="l">
              <a:spcBef>
                <a:spcPts val="325"/>
              </a:spcBef>
              <a:spcAft>
                <a:spcPts val="0"/>
              </a:spcAft>
              <a:buClr>
                <a:schemeClr val="dk1"/>
              </a:buClr>
              <a:buSzPct val="53762"/>
              <a:buNone/>
            </a:pPr>
            <a:r>
              <a:rPr b="1" lang="en-US" sz="3906">
                <a:latin typeface="Cambria"/>
                <a:ea typeface="Cambria"/>
                <a:cs typeface="Cambria"/>
                <a:sym typeface="Cambria"/>
              </a:rPr>
              <a:t>GAMES WILL BE STREAMED AT </a:t>
            </a:r>
            <a:r>
              <a:rPr b="1" lang="en-US" sz="3656">
                <a:latin typeface="Cambria"/>
                <a:ea typeface="Cambria"/>
                <a:cs typeface="Cambria"/>
                <a:sym typeface="Cambria"/>
              </a:rPr>
              <a:t>SAMYRAYBURNBASKETBALL.COM</a:t>
            </a:r>
            <a:endParaRPr sz="4756"/>
          </a:p>
          <a:p>
            <a:pPr indent="0" lvl="0" marL="0" rtl="0" algn="l">
              <a:spcBef>
                <a:spcPts val="325"/>
              </a:spcBef>
              <a:spcAft>
                <a:spcPts val="0"/>
              </a:spcAft>
              <a:buClr>
                <a:schemeClr val="dk1"/>
              </a:buClr>
              <a:buSzPct val="61654"/>
              <a:buNone/>
            </a:pPr>
            <a:r>
              <a:t/>
            </a:r>
            <a:endParaRPr b="1" sz="3406">
              <a:latin typeface="Cambria"/>
              <a:ea typeface="Cambria"/>
              <a:cs typeface="Cambria"/>
              <a:sym typeface="Cambria"/>
            </a:endParaRPr>
          </a:p>
          <a:p>
            <a:pPr indent="-342900" lvl="0" marL="342900" rtl="0" algn="l">
              <a:spcBef>
                <a:spcPts val="325"/>
              </a:spcBef>
              <a:spcAft>
                <a:spcPts val="0"/>
              </a:spcAft>
              <a:buClr>
                <a:schemeClr val="dk1"/>
              </a:buClr>
              <a:buSzPct val="61654"/>
              <a:buNone/>
            </a:pPr>
            <a:r>
              <a:t/>
            </a:r>
            <a:endParaRPr sz="3406">
              <a:latin typeface="Cambria"/>
              <a:ea typeface="Cambria"/>
              <a:cs typeface="Cambria"/>
              <a:sym typeface="Cambria"/>
            </a:endParaRPr>
          </a:p>
          <a:p>
            <a:pPr indent="-239585" lvl="0" marL="342900" rtl="0" algn="l">
              <a:spcBef>
                <a:spcPts val="325"/>
              </a:spcBef>
              <a:spcAft>
                <a:spcPts val="0"/>
              </a:spcAft>
              <a:buClr>
                <a:schemeClr val="dk1"/>
              </a:buClr>
              <a:buSzPct val="61654"/>
              <a:buFont typeface="Noto Sans Symbols"/>
              <a:buNone/>
            </a:pPr>
            <a:r>
              <a:t/>
            </a:r>
            <a:endParaRPr sz="3406">
              <a:latin typeface="Cambria"/>
              <a:ea typeface="Cambria"/>
              <a:cs typeface="Cambria"/>
              <a:sym typeface="Cambria"/>
            </a:endParaRPr>
          </a:p>
          <a:p>
            <a:pPr indent="-326099" lvl="0" marL="342900" rtl="0" algn="l">
              <a:spcBef>
                <a:spcPts val="325"/>
              </a:spcBef>
              <a:spcAft>
                <a:spcPts val="0"/>
              </a:spcAft>
              <a:buClr>
                <a:schemeClr val="dk1"/>
              </a:buClr>
              <a:buSzPct val="100000"/>
              <a:buFont typeface="Noto Sans Symbols"/>
              <a:buChar char="❑"/>
            </a:pPr>
            <a:r>
              <a:rPr lang="en-US" sz="3406">
                <a:latin typeface="Cambria"/>
                <a:ea typeface="Cambria"/>
                <a:cs typeface="Cambria"/>
                <a:sym typeface="Cambria"/>
              </a:rPr>
              <a:t>BAND PARENT LINK:</a:t>
            </a:r>
            <a:endParaRPr sz="4506"/>
          </a:p>
          <a:p>
            <a:pPr indent="0" lvl="0" marL="0" rtl="0" algn="l">
              <a:spcBef>
                <a:spcPts val="325"/>
              </a:spcBef>
              <a:spcAft>
                <a:spcPts val="0"/>
              </a:spcAft>
              <a:buClr>
                <a:schemeClr val="dk1"/>
              </a:buClr>
              <a:buSzPct val="61654"/>
              <a:buNone/>
            </a:pPr>
            <a:r>
              <a:rPr b="1" lang="en-US" sz="3406">
                <a:latin typeface="Cambria"/>
                <a:ea typeface="Cambria"/>
                <a:cs typeface="Cambria"/>
                <a:sym typeface="Cambria"/>
              </a:rPr>
              <a:t>https://tinyurl.com/prtdb4de </a:t>
            </a:r>
            <a:endParaRPr sz="4506"/>
          </a:p>
          <a:p>
            <a:pPr indent="-342900" lvl="0" marL="342900" rtl="0" algn="l">
              <a:spcBef>
                <a:spcPts val="325"/>
              </a:spcBef>
              <a:spcAft>
                <a:spcPts val="0"/>
              </a:spcAft>
              <a:buClr>
                <a:schemeClr val="dk1"/>
              </a:buClr>
              <a:buSzPct val="100000"/>
              <a:buNone/>
            </a:pPr>
            <a:r>
              <a:t/>
            </a:r>
            <a:endParaRPr sz="2100">
              <a:latin typeface="Impact"/>
              <a:ea typeface="Impact"/>
              <a:cs typeface="Impact"/>
              <a:sym typeface="Impact"/>
            </a:endParaRPr>
          </a:p>
          <a:p>
            <a:pPr indent="-342900" lvl="0" marL="342900" rtl="0" algn="l">
              <a:spcBef>
                <a:spcPts val="325"/>
              </a:spcBef>
              <a:spcAft>
                <a:spcPts val="0"/>
              </a:spcAft>
              <a:buClr>
                <a:schemeClr val="dk1"/>
              </a:buClr>
              <a:buSzPct val="100000"/>
              <a:buNone/>
            </a:pPr>
            <a:r>
              <a:t/>
            </a:r>
            <a:endParaRPr sz="2100">
              <a:latin typeface="Impact"/>
              <a:ea typeface="Impact"/>
              <a:cs typeface="Impact"/>
              <a:sym typeface="Impact"/>
            </a:endParaRPr>
          </a:p>
          <a:p>
            <a:pPr indent="-182435" lvl="1" marL="742950" rtl="0" algn="l">
              <a:spcBef>
                <a:spcPts val="325"/>
              </a:spcBef>
              <a:spcAft>
                <a:spcPts val="0"/>
              </a:spcAft>
              <a:buClr>
                <a:schemeClr val="dk1"/>
              </a:buClr>
              <a:buSzPct val="100000"/>
              <a:buFont typeface="Noto Sans Symbols"/>
              <a:buNone/>
            </a:pPr>
            <a:r>
              <a:t/>
            </a:r>
            <a:endParaRPr sz="2100">
              <a:latin typeface="Impact"/>
              <a:ea typeface="Impact"/>
              <a:cs typeface="Impact"/>
              <a:sym typeface="Impact"/>
            </a:endParaRPr>
          </a:p>
          <a:p>
            <a:pPr indent="-285750" lvl="1" marL="742950" rtl="0" algn="l">
              <a:spcBef>
                <a:spcPts val="325"/>
              </a:spcBef>
              <a:spcAft>
                <a:spcPts val="0"/>
              </a:spcAft>
              <a:buClr>
                <a:schemeClr val="dk1"/>
              </a:buClr>
              <a:buSzPct val="100000"/>
              <a:buNone/>
            </a:pPr>
            <a:r>
              <a:t/>
            </a:r>
            <a:endParaRPr sz="2100"/>
          </a:p>
          <a:p>
            <a:pPr indent="-182435" lvl="1" marL="742950" rtl="0" algn="l">
              <a:spcBef>
                <a:spcPts val="325"/>
              </a:spcBef>
              <a:spcAft>
                <a:spcPts val="0"/>
              </a:spcAft>
              <a:buClr>
                <a:schemeClr val="dk1"/>
              </a:buClr>
              <a:buSzPct val="100000"/>
              <a:buNone/>
            </a:pPr>
            <a:r>
              <a:t/>
            </a:r>
            <a:endParaRPr sz="2100"/>
          </a:p>
        </p:txBody>
      </p:sp>
      <p:sp>
        <p:nvSpPr>
          <p:cNvPr id="122" name="Google Shape;122;p6"/>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pic>
        <p:nvPicPr>
          <p:cNvPr descr="Graphical user interface, application, icon&#10;&#10;Description automatically generated with medium confidence" id="123" name="Google Shape;123;p6"/>
          <p:cNvPicPr preferRelativeResize="0"/>
          <p:nvPr/>
        </p:nvPicPr>
        <p:blipFill rotWithShape="1">
          <a:blip r:embed="rId4">
            <a:alphaModFix/>
          </a:blip>
          <a:srcRect b="0" l="0" r="0" t="0"/>
          <a:stretch/>
        </p:blipFill>
        <p:spPr>
          <a:xfrm>
            <a:off x="374322" y="685800"/>
            <a:ext cx="3084316" cy="5029902"/>
          </a:xfrm>
          <a:prstGeom prst="rect">
            <a:avLst/>
          </a:prstGeom>
          <a:solidFill>
            <a:srgbClr val="EBEBEB"/>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F243E"/>
              </a:buClr>
              <a:buSzPts val="4400"/>
              <a:buFont typeface="Calibri"/>
              <a:buNone/>
            </a:pPr>
            <a:r>
              <a:rPr b="1" lang="en-US" u="sng">
                <a:solidFill>
                  <a:schemeClr val="lt1"/>
                </a:solidFill>
              </a:rPr>
              <a:t>JOIN OUR BAND APP</a:t>
            </a:r>
            <a:endParaRPr>
              <a:solidFill>
                <a:schemeClr val="lt1"/>
              </a:solidFill>
            </a:endParaRPr>
          </a:p>
        </p:txBody>
      </p:sp>
      <p:pic>
        <p:nvPicPr>
          <p:cNvPr id="129" name="Google Shape;129;p7"/>
          <p:cNvPicPr preferRelativeResize="0"/>
          <p:nvPr>
            <p:ph idx="1" type="body"/>
          </p:nvPr>
        </p:nvPicPr>
        <p:blipFill rotWithShape="1">
          <a:blip r:embed="rId3">
            <a:alphaModFix/>
          </a:blip>
          <a:srcRect b="0" l="0" r="0" t="0"/>
          <a:stretch/>
        </p:blipFill>
        <p:spPr>
          <a:xfrm>
            <a:off x="2301450" y="1600200"/>
            <a:ext cx="4541100" cy="4525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985ee2f7c8_0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F243E"/>
              </a:buClr>
              <a:buSzPts val="4400"/>
              <a:buFont typeface="Calibri"/>
              <a:buNone/>
            </a:pPr>
            <a:r>
              <a:rPr b="1" lang="en-US" u="sng">
                <a:solidFill>
                  <a:schemeClr val="lt1"/>
                </a:solidFill>
              </a:rPr>
              <a:t>VISIT OUR WEBSITE</a:t>
            </a:r>
            <a:endParaRPr>
              <a:solidFill>
                <a:schemeClr val="lt1"/>
              </a:solidFill>
            </a:endParaRPr>
          </a:p>
        </p:txBody>
      </p:sp>
      <p:pic>
        <p:nvPicPr>
          <p:cNvPr id="135" name="Google Shape;135;g2985ee2f7c8_0_6"/>
          <p:cNvPicPr preferRelativeResize="0"/>
          <p:nvPr/>
        </p:nvPicPr>
        <p:blipFill>
          <a:blip r:embed="rId3">
            <a:alphaModFix/>
          </a:blip>
          <a:stretch>
            <a:fillRect/>
          </a:stretch>
        </p:blipFill>
        <p:spPr>
          <a:xfrm>
            <a:off x="1742925" y="1417650"/>
            <a:ext cx="5816025" cy="485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4000"/>
          </a:blip>
          <a:stretch>
            <a:fillRect/>
          </a:stretch>
        </a:blipFill>
      </p:bgPr>
    </p:bg>
    <p:spTree>
      <p:nvGrpSpPr>
        <p:cNvPr id="139" name="Shape 139"/>
        <p:cNvGrpSpPr/>
        <p:nvPr/>
      </p:nvGrpSpPr>
      <p:grpSpPr>
        <a:xfrm>
          <a:off x="0" y="0"/>
          <a:ext cx="0" cy="0"/>
          <a:chOff x="0" y="0"/>
          <a:chExt cx="0" cy="0"/>
        </a:xfrm>
      </p:grpSpPr>
      <p:sp>
        <p:nvSpPr>
          <p:cNvPr id="140" name="Google Shape;14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PROCEDURES AFTER GAMES</a:t>
            </a:r>
            <a:endParaRPr>
              <a:solidFill>
                <a:srgbClr val="0F243E"/>
              </a:solidFill>
              <a:latin typeface="Stardos Stencil"/>
              <a:ea typeface="Stardos Stencil"/>
              <a:cs typeface="Stardos Stencil"/>
              <a:sym typeface="Stardos Stencil"/>
            </a:endParaRPr>
          </a:p>
        </p:txBody>
      </p:sp>
      <p:grpSp>
        <p:nvGrpSpPr>
          <p:cNvPr id="141" name="Google Shape;141;p8"/>
          <p:cNvGrpSpPr/>
          <p:nvPr/>
        </p:nvGrpSpPr>
        <p:grpSpPr>
          <a:xfrm>
            <a:off x="457200" y="1296069"/>
            <a:ext cx="8229600" cy="5485059"/>
            <a:chOff x="0" y="669"/>
            <a:chExt cx="8229600" cy="5485059"/>
          </a:xfrm>
        </p:grpSpPr>
        <p:cxnSp>
          <p:nvCxnSpPr>
            <p:cNvPr id="142" name="Google Shape;142;p8"/>
            <p:cNvCxnSpPr/>
            <p:nvPr/>
          </p:nvCxnSpPr>
          <p:spPr>
            <a:xfrm>
              <a:off x="0" y="669"/>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43" name="Google Shape;143;p8"/>
            <p:cNvSpPr/>
            <p:nvPr/>
          </p:nvSpPr>
          <p:spPr>
            <a:xfrm>
              <a:off x="0" y="669"/>
              <a:ext cx="8229600" cy="1097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txBox="1"/>
            <p:nvPr/>
          </p:nvSpPr>
          <p:spPr>
            <a:xfrm>
              <a:off x="0" y="669"/>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t/>
              </a:r>
              <a:endParaRPr b="1" sz="1900">
                <a:solidFill>
                  <a:schemeClr val="dk1"/>
                </a:solidFill>
                <a:latin typeface="Calibri"/>
                <a:ea typeface="Calibri"/>
                <a:cs typeface="Calibri"/>
                <a:sym typeface="Calibri"/>
              </a:endParaRPr>
            </a:p>
            <a:p>
              <a:pPr indent="0" lvl="0" marL="0" marR="0" rtl="0" algn="l">
                <a:lnSpc>
                  <a:spcPct val="90000"/>
                </a:lnSpc>
                <a:spcBef>
                  <a:spcPts val="665"/>
                </a:spcBef>
                <a:spcAft>
                  <a:spcPts val="0"/>
                </a:spcAft>
                <a:buClr>
                  <a:schemeClr val="dk1"/>
                </a:buClr>
                <a:buSzPts val="1900"/>
                <a:buFont typeface="Calibri"/>
                <a:buNone/>
              </a:pPr>
              <a:r>
                <a:rPr b="1" lang="en-US" sz="1900">
                  <a:solidFill>
                    <a:schemeClr val="dk1"/>
                  </a:solidFill>
                  <a:latin typeface="Calibri"/>
                  <a:ea typeface="Calibri"/>
                  <a:cs typeface="Calibri"/>
                  <a:sym typeface="Calibri"/>
                </a:rPr>
                <a:t>ALL PLAYERS WILL BE REQUIRED TO RIDE THE BUS HOME FROM AWAY GAMES</a:t>
              </a:r>
              <a:r>
                <a:rPr lang="en-US" sz="1900">
                  <a:solidFill>
                    <a:schemeClr val="dk1"/>
                  </a:solidFill>
                  <a:latin typeface="Calibri"/>
                  <a:ea typeface="Calibri"/>
                  <a:cs typeface="Calibri"/>
                  <a:sym typeface="Calibri"/>
                </a:rPr>
                <a:t>. </a:t>
              </a:r>
              <a:endParaRPr/>
            </a:p>
          </p:txBody>
        </p:sp>
        <p:cxnSp>
          <p:nvCxnSpPr>
            <p:cNvPr id="145" name="Google Shape;145;p8"/>
            <p:cNvCxnSpPr/>
            <p:nvPr/>
          </p:nvCxnSpPr>
          <p:spPr>
            <a:xfrm>
              <a:off x="0" y="1097681"/>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46" name="Google Shape;146;p8"/>
            <p:cNvSpPr/>
            <p:nvPr/>
          </p:nvSpPr>
          <p:spPr>
            <a:xfrm>
              <a:off x="0" y="1097681"/>
              <a:ext cx="8229600" cy="1097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a:off x="0" y="1097681"/>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lang="en-US" sz="1900">
                  <a:solidFill>
                    <a:schemeClr val="dk1"/>
                  </a:solidFill>
                  <a:latin typeface="Calibri"/>
                  <a:ea typeface="Calibri"/>
                  <a:cs typeface="Calibri"/>
                  <a:sym typeface="Calibri"/>
                </a:rPr>
                <a:t>IN THE CASE OF AN EMERGENCY PLAYERS WILL BE ALLOWED TO RIDE HOME WITH THEIR PARENT/GUARDIAN IF THEY HAVE FOLLOWED THE PROPER PROCEDURES. </a:t>
              </a:r>
              <a:endParaRPr/>
            </a:p>
          </p:txBody>
        </p:sp>
        <p:cxnSp>
          <p:nvCxnSpPr>
            <p:cNvPr id="148" name="Google Shape;148;p8"/>
            <p:cNvCxnSpPr/>
            <p:nvPr/>
          </p:nvCxnSpPr>
          <p:spPr>
            <a:xfrm>
              <a:off x="0" y="2194693"/>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49" name="Google Shape;149;p8"/>
            <p:cNvSpPr/>
            <p:nvPr/>
          </p:nvSpPr>
          <p:spPr>
            <a:xfrm>
              <a:off x="0" y="2194693"/>
              <a:ext cx="8229600" cy="1097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txBox="1"/>
            <p:nvPr/>
          </p:nvSpPr>
          <p:spPr>
            <a:xfrm>
              <a:off x="0" y="2194693"/>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lang="en-US" sz="1900">
                  <a:solidFill>
                    <a:schemeClr val="dk1"/>
                  </a:solidFill>
                  <a:latin typeface="Calibri"/>
                  <a:ea typeface="Calibri"/>
                  <a:cs typeface="Calibri"/>
                  <a:sym typeface="Calibri"/>
                </a:rPr>
                <a:t>PLAYERS WILL ONLY BE RELEASED IF THEY HAVE FILLED OUT A TRAVEL RELEASE FORM AND TURNED IT IN TO THEIR COACH DURING THE ATHLETIC PERIOD THE DAY BEFORE THE GAME.</a:t>
              </a:r>
              <a:endParaRPr/>
            </a:p>
          </p:txBody>
        </p:sp>
        <p:cxnSp>
          <p:nvCxnSpPr>
            <p:cNvPr id="151" name="Google Shape;151;p8"/>
            <p:cNvCxnSpPr/>
            <p:nvPr/>
          </p:nvCxnSpPr>
          <p:spPr>
            <a:xfrm>
              <a:off x="0" y="3291705"/>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2" name="Google Shape;152;p8"/>
            <p:cNvSpPr/>
            <p:nvPr/>
          </p:nvSpPr>
          <p:spPr>
            <a:xfrm>
              <a:off x="0" y="3291705"/>
              <a:ext cx="8229600" cy="1097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txBox="1"/>
            <p:nvPr/>
          </p:nvSpPr>
          <p:spPr>
            <a:xfrm>
              <a:off x="0" y="3291705"/>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t/>
              </a:r>
              <a:endParaRPr b="1" sz="1900">
                <a:solidFill>
                  <a:schemeClr val="dk1"/>
                </a:solidFill>
                <a:latin typeface="Calibri"/>
                <a:ea typeface="Calibri"/>
                <a:cs typeface="Calibri"/>
                <a:sym typeface="Calibri"/>
              </a:endParaRPr>
            </a:p>
            <a:p>
              <a:pPr indent="0" lvl="0" marL="0" marR="0" rtl="0" algn="l">
                <a:lnSpc>
                  <a:spcPct val="90000"/>
                </a:lnSpc>
                <a:spcBef>
                  <a:spcPts val="665"/>
                </a:spcBef>
                <a:spcAft>
                  <a:spcPts val="0"/>
                </a:spcAft>
                <a:buClr>
                  <a:schemeClr val="dk1"/>
                </a:buClr>
                <a:buSzPts val="1900"/>
                <a:buFont typeface="Calibri"/>
                <a:buNone/>
              </a:pPr>
              <a:r>
                <a:rPr b="1" lang="en-US" sz="1900">
                  <a:solidFill>
                    <a:schemeClr val="dk1"/>
                  </a:solidFill>
                  <a:latin typeface="Calibri"/>
                  <a:ea typeface="Calibri"/>
                  <a:cs typeface="Calibri"/>
                  <a:sym typeface="Calibri"/>
                </a:rPr>
                <a:t>NO PLAYERS WILL BE RELEASED TO ANYONE ELSE’S PARENT/GUARDIAN.</a:t>
              </a:r>
              <a:endParaRPr/>
            </a:p>
          </p:txBody>
        </p:sp>
        <p:cxnSp>
          <p:nvCxnSpPr>
            <p:cNvPr id="154" name="Google Shape;154;p8"/>
            <p:cNvCxnSpPr/>
            <p:nvPr/>
          </p:nvCxnSpPr>
          <p:spPr>
            <a:xfrm>
              <a:off x="0" y="4388717"/>
              <a:ext cx="82296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155" name="Google Shape;155;p8"/>
            <p:cNvSpPr/>
            <p:nvPr/>
          </p:nvSpPr>
          <p:spPr>
            <a:xfrm>
              <a:off x="0" y="4388717"/>
              <a:ext cx="8229600" cy="109701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nvSpPr>
          <p:spPr>
            <a:xfrm>
              <a:off x="0" y="4388717"/>
              <a:ext cx="8229600" cy="109701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1" lang="en-US" sz="1900">
                  <a:solidFill>
                    <a:schemeClr val="dk1"/>
                  </a:solidFill>
                  <a:latin typeface="Calibri"/>
                  <a:ea typeface="Calibri"/>
                  <a:cs typeface="Calibri"/>
                  <a:sym typeface="Calibri"/>
                </a:rPr>
                <a:t>SUB-VARSITY </a:t>
              </a:r>
              <a:r>
                <a:rPr b="1" lang="en-US" sz="1900">
                  <a:solidFill>
                    <a:schemeClr val="dk1"/>
                  </a:solidFill>
                  <a:latin typeface="Calibri"/>
                  <a:ea typeface="Calibri"/>
                  <a:cs typeface="Calibri"/>
                  <a:sym typeface="Calibri"/>
                </a:rPr>
                <a:t>PLAYERS WILL BE ALLOWED TO LEAVE AFTER THEIR HOME GAMES BUT ARE HIGHLY ENCOURAGED TO STAY. </a:t>
              </a:r>
              <a:endParaRPr/>
            </a:p>
          </p:txBody>
        </p:sp>
      </p:grpSp>
      <p:sp>
        <p:nvSpPr>
          <p:cNvPr id="157" name="Google Shape;157;p8"/>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61" name="Shape 161"/>
        <p:cNvGrpSpPr/>
        <p:nvPr/>
      </p:nvGrpSpPr>
      <p:grpSpPr>
        <a:xfrm>
          <a:off x="0" y="0"/>
          <a:ext cx="0" cy="0"/>
          <a:chOff x="0" y="0"/>
          <a:chExt cx="0" cy="0"/>
        </a:xfrm>
      </p:grpSpPr>
      <p:sp>
        <p:nvSpPr>
          <p:cNvPr id="162" name="Google Shape;162;p9"/>
          <p:cNvSpPr txBox="1"/>
          <p:nvPr>
            <p:ph type="title"/>
          </p:nvPr>
        </p:nvSpPr>
        <p:spPr>
          <a:xfrm>
            <a:off x="457200" y="0"/>
            <a:ext cx="8229600" cy="141763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163" name="Google Shape;163;p9"/>
          <p:cNvSpPr txBox="1"/>
          <p:nvPr>
            <p:ph idx="1" type="body"/>
          </p:nvPr>
        </p:nvSpPr>
        <p:spPr>
          <a:xfrm>
            <a:off x="228600" y="1039075"/>
            <a:ext cx="8763000" cy="5666400"/>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ctr">
              <a:lnSpc>
                <a:spcPct val="80000"/>
              </a:lnSpc>
              <a:spcBef>
                <a:spcPts val="0"/>
              </a:spcBef>
              <a:spcAft>
                <a:spcPts val="0"/>
              </a:spcAft>
              <a:buClr>
                <a:srgbClr val="0F243E"/>
              </a:buClr>
              <a:buSzPct val="91071"/>
              <a:buNone/>
            </a:pPr>
            <a:r>
              <a:t/>
            </a:r>
            <a:endParaRPr b="1" sz="3952"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rPr b="1" lang="en-US" sz="4287" u="sng">
                <a:solidFill>
                  <a:srgbClr val="FF0000"/>
                </a:solidFill>
                <a:latin typeface="Impact"/>
                <a:ea typeface="Impact"/>
                <a:cs typeface="Impact"/>
                <a:sym typeface="Impact"/>
              </a:rPr>
              <a:t>MISSING PRACTICE OVER THE BREAK IS</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rPr b="1" lang="en-US" sz="4287" u="sng">
                <a:solidFill>
                  <a:srgbClr val="FF0000"/>
                </a:solidFill>
                <a:latin typeface="Impact"/>
                <a:ea typeface="Impact"/>
                <a:cs typeface="Impact"/>
                <a:sym typeface="Impact"/>
              </a:rPr>
              <a:t>GROUNDS FOR REMOVAL FROM TEAM</a:t>
            </a:r>
            <a:endParaRPr b="1" sz="4287" u="sng">
              <a:solidFill>
                <a:srgbClr val="FF0000"/>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83957"/>
              <a:buNone/>
            </a:pPr>
            <a:r>
              <a:t/>
            </a:r>
            <a:endParaRPr b="1" sz="4287"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t/>
            </a:r>
            <a:endParaRPr b="1" sz="5761"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rPr b="1" lang="en-US" sz="5761" u="sng">
                <a:solidFill>
                  <a:srgbClr val="0F243E"/>
                </a:solidFill>
                <a:latin typeface="Impact"/>
                <a:ea typeface="Impact"/>
                <a:cs typeface="Impact"/>
                <a:sym typeface="Impact"/>
              </a:rPr>
              <a:t>NOVEMBER - THANKSGIVING</a:t>
            </a:r>
            <a:endParaRPr b="1" sz="5761" u="sng">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62483"/>
              <a:buNone/>
            </a:pPr>
            <a:r>
              <a:t/>
            </a:r>
            <a:endParaRPr b="1" sz="5761" u="sng">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MONDAY, 11/25 - PRACTICE - ALL 5 TEAMS - 9:00-11:00 AM</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TUESDAY, 11/26 - GAME @ PEARLAND - 10/11:30/1:00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FRIDAY, 11/29 - PRACTICE - FRESH/JV/VARS - 9:00-11:00 AM</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SATURDAY, 11/30 - GAME vs. SAM HOUSTON - 10:30/12:00/1:30</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t/>
            </a:r>
            <a:endParaRPr sz="4918">
              <a:solidFill>
                <a:srgbClr val="0F243E"/>
              </a:solidFill>
              <a:latin typeface="Impact"/>
              <a:ea typeface="Impact"/>
              <a:cs typeface="Impact"/>
              <a:sym typeface="Impact"/>
            </a:endParaRPr>
          </a:p>
          <a:p>
            <a:pPr indent="-342900" lvl="0" marL="342900" rtl="0" algn="ctr">
              <a:lnSpc>
                <a:spcPct val="100000"/>
              </a:lnSpc>
              <a:spcBef>
                <a:spcPts val="0"/>
              </a:spcBef>
              <a:spcAft>
                <a:spcPts val="0"/>
              </a:spcAft>
              <a:buClr>
                <a:srgbClr val="0F243E"/>
              </a:buClr>
              <a:buSzPct val="73186"/>
              <a:buNone/>
            </a:pPr>
            <a:r>
              <a:rPr lang="en-US" sz="4918">
                <a:solidFill>
                  <a:srgbClr val="0F243E"/>
                </a:solidFill>
                <a:latin typeface="Impact"/>
                <a:ea typeface="Impact"/>
                <a:cs typeface="Impact"/>
                <a:sym typeface="Impact"/>
              </a:rPr>
              <a:t>SATURDAY, 11/30 - PISD 9A &amp; 9B TOURNAMENTS - TIMES TBA</a:t>
            </a:r>
            <a:endParaRPr sz="4918">
              <a:solidFill>
                <a:srgbClr val="0F243E"/>
              </a:solidFill>
              <a:latin typeface="Impact"/>
              <a:ea typeface="Impact"/>
              <a:cs typeface="Impact"/>
              <a:sym typeface="Impact"/>
            </a:endParaRPr>
          </a:p>
          <a:p>
            <a:pPr indent="-342900" lvl="0" marL="342900" rtl="0" algn="ctr">
              <a:lnSpc>
                <a:spcPct val="80000"/>
              </a:lnSpc>
              <a:spcBef>
                <a:spcPts val="0"/>
              </a:spcBef>
              <a:spcAft>
                <a:spcPts val="0"/>
              </a:spcAft>
              <a:buClr>
                <a:srgbClr val="0F243E"/>
              </a:buClr>
              <a:buSzPct val="98920"/>
              <a:buNone/>
            </a:pPr>
            <a:r>
              <a:t/>
            </a:r>
            <a:endParaRPr sz="3639">
              <a:solidFill>
                <a:srgbClr val="0F243E"/>
              </a:solidFill>
              <a:latin typeface="Impact"/>
              <a:ea typeface="Impact"/>
              <a:cs typeface="Impact"/>
              <a:sym typeface="Impact"/>
            </a:endParaRPr>
          </a:p>
          <a:p>
            <a:pPr indent="-342900" lvl="0" marL="342900" rtl="0" algn="l">
              <a:lnSpc>
                <a:spcPct val="80000"/>
              </a:lnSpc>
              <a:spcBef>
                <a:spcPts val="640"/>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640"/>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164" name="Google Shape;164;p9"/>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0000"/>
          </a:blip>
          <a:stretch>
            <a:fillRect/>
          </a:stretch>
        </a:blipFill>
      </p:bgPr>
    </p:bg>
    <p:spTree>
      <p:nvGrpSpPr>
        <p:cNvPr id="168" name="Shape 168"/>
        <p:cNvGrpSpPr/>
        <p:nvPr/>
      </p:nvGrpSpPr>
      <p:grpSpPr>
        <a:xfrm>
          <a:off x="0" y="0"/>
          <a:ext cx="0" cy="0"/>
          <a:chOff x="0" y="0"/>
          <a:chExt cx="0" cy="0"/>
        </a:xfrm>
      </p:grpSpPr>
      <p:sp>
        <p:nvSpPr>
          <p:cNvPr id="169" name="Google Shape;169;p10"/>
          <p:cNvSpPr txBox="1"/>
          <p:nvPr>
            <p:ph type="title"/>
          </p:nvPr>
        </p:nvSpPr>
        <p:spPr>
          <a:xfrm>
            <a:off x="457200" y="0"/>
            <a:ext cx="8229600" cy="141763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AE5F1"/>
              </a:buClr>
              <a:buSzPts val="4400"/>
              <a:buFont typeface="Stardos Stencil"/>
              <a:buNone/>
            </a:pPr>
            <a:r>
              <a:rPr b="1" lang="en-US" cap="none">
                <a:solidFill>
                  <a:srgbClr val="0F243E"/>
                </a:solidFill>
                <a:latin typeface="Stardos Stencil"/>
                <a:ea typeface="Stardos Stencil"/>
                <a:cs typeface="Stardos Stencil"/>
                <a:sym typeface="Stardos Stencil"/>
              </a:rPr>
              <a:t>HOLIDAY SCHEDULES</a:t>
            </a:r>
            <a:endParaRPr>
              <a:solidFill>
                <a:srgbClr val="0F243E"/>
              </a:solidFill>
              <a:latin typeface="Stardos Stencil"/>
              <a:ea typeface="Stardos Stencil"/>
              <a:cs typeface="Stardos Stencil"/>
              <a:sym typeface="Stardos Stencil"/>
            </a:endParaRPr>
          </a:p>
        </p:txBody>
      </p:sp>
      <p:sp>
        <p:nvSpPr>
          <p:cNvPr id="170" name="Google Shape;170;p10"/>
          <p:cNvSpPr txBox="1"/>
          <p:nvPr>
            <p:ph idx="1" type="body"/>
          </p:nvPr>
        </p:nvSpPr>
        <p:spPr>
          <a:xfrm>
            <a:off x="132625" y="1038225"/>
            <a:ext cx="8885100" cy="56673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ctr">
              <a:lnSpc>
                <a:spcPct val="80000"/>
              </a:lnSpc>
              <a:spcBef>
                <a:spcPts val="0"/>
              </a:spcBef>
              <a:spcAft>
                <a:spcPts val="0"/>
              </a:spcAft>
              <a:buClr>
                <a:schemeClr val="dk1"/>
              </a:buClr>
              <a:buSzPct val="100000"/>
              <a:buNone/>
            </a:pPr>
            <a:r>
              <a:t/>
            </a:r>
            <a:endParaRPr sz="12800">
              <a:solidFill>
                <a:schemeClr val="dk2"/>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rPr lang="en-US" sz="12800" u="sng">
                <a:solidFill>
                  <a:srgbClr val="0F243E"/>
                </a:solidFill>
                <a:latin typeface="Impact"/>
                <a:ea typeface="Impact"/>
                <a:cs typeface="Impact"/>
                <a:sym typeface="Impact"/>
              </a:rPr>
              <a:t>DECEMBER – CHRISTMAS</a:t>
            </a:r>
            <a:endParaRPr sz="128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t/>
            </a:r>
            <a:endParaRPr sz="12800" u="sng">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FRIDAY, 12/20 - GAME @ DAWSON - 2 , 3:30, 5</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THURSDAY, 12/26 - PRACTICE - VARSITY ONLY @ 10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FRIDAY, 12/27 - GAME @ TARKINGTON - VARSITY ONLY</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SATURDAY, 12/28 - GAME @ TARKINGTON - VARSITY ONLY</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MONDAY, 12/30 - PRACTICE - VARSITY/JV - @ 10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rPr lang="en-US" sz="10800">
                <a:solidFill>
                  <a:srgbClr val="0F243E"/>
                </a:solidFill>
                <a:latin typeface="Impact"/>
                <a:ea typeface="Impact"/>
                <a:cs typeface="Impact"/>
                <a:sym typeface="Impact"/>
              </a:rPr>
              <a:t>TUESDAY, 12/31 - PRACTICE - VARSITY/JV - @ 10</a:t>
            </a:r>
            <a:endParaRPr sz="10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0" lvl="0" marL="0" rtl="0" algn="l">
              <a:lnSpc>
                <a:spcPct val="80000"/>
              </a:lnSpc>
              <a:spcBef>
                <a:spcPts val="832"/>
              </a:spcBef>
              <a:spcAft>
                <a:spcPts val="0"/>
              </a:spcAft>
              <a:buClr>
                <a:srgbClr val="0F243E"/>
              </a:buClr>
              <a:buSzPct val="118518"/>
              <a:buNone/>
            </a:pPr>
            <a:r>
              <a:t/>
            </a:r>
            <a:endParaRPr sz="108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sz="112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i="1" sz="11200">
              <a:solidFill>
                <a:srgbClr val="0F243E"/>
              </a:solidFill>
              <a:latin typeface="Impact"/>
              <a:ea typeface="Impact"/>
              <a:cs typeface="Impact"/>
              <a:sym typeface="Impact"/>
            </a:endParaRPr>
          </a:p>
          <a:p>
            <a:pPr indent="-342900" lvl="0" marL="342900" rtl="0" algn="l">
              <a:lnSpc>
                <a:spcPct val="80000"/>
              </a:lnSpc>
              <a:spcBef>
                <a:spcPts val="832"/>
              </a:spcBef>
              <a:spcAft>
                <a:spcPts val="0"/>
              </a:spcAft>
              <a:buClr>
                <a:srgbClr val="0F243E"/>
              </a:buClr>
              <a:buSzPct val="114285"/>
              <a:buNone/>
            </a:pPr>
            <a:r>
              <a:t/>
            </a:r>
            <a:endParaRPr i="1" sz="112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ct val="100000"/>
              <a:buNone/>
            </a:pPr>
            <a:r>
              <a:t/>
            </a:r>
            <a:endParaRPr sz="12800">
              <a:solidFill>
                <a:srgbClr val="0F243E"/>
              </a:solidFill>
              <a:latin typeface="Impact"/>
              <a:ea typeface="Impact"/>
              <a:cs typeface="Impact"/>
              <a:sym typeface="Impact"/>
            </a:endParaRPr>
          </a:p>
          <a:p>
            <a:pPr indent="-342900" lvl="0" marL="342900" rtl="0" algn="ctr">
              <a:lnSpc>
                <a:spcPct val="80000"/>
              </a:lnSpc>
              <a:spcBef>
                <a:spcPts val="832"/>
              </a:spcBef>
              <a:spcAft>
                <a:spcPts val="0"/>
              </a:spcAft>
              <a:buClr>
                <a:srgbClr val="0F243E"/>
              </a:buClr>
              <a:buSzPts val="3200"/>
              <a:buNone/>
            </a:pPr>
            <a:r>
              <a:t/>
            </a:r>
            <a:endParaRPr/>
          </a:p>
          <a:p>
            <a:pPr indent="-342900" lvl="0" marL="342900" rtl="0" algn="ctr">
              <a:lnSpc>
                <a:spcPct val="80000"/>
              </a:lnSpc>
              <a:spcBef>
                <a:spcPts val="383"/>
              </a:spcBef>
              <a:spcAft>
                <a:spcPts val="0"/>
              </a:spcAft>
              <a:buClr>
                <a:schemeClr val="dk1"/>
              </a:buClr>
              <a:buSzPct val="100000"/>
              <a:buNone/>
            </a:pPr>
            <a:r>
              <a:t/>
            </a:r>
            <a:endParaRPr sz="5900">
              <a:solidFill>
                <a:schemeClr val="dk2"/>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56"/>
              </a:spcBef>
              <a:spcAft>
                <a:spcPts val="0"/>
              </a:spcAft>
              <a:buClr>
                <a:schemeClr val="dk1"/>
              </a:buClr>
              <a:buSzPct val="100000"/>
              <a:buNone/>
            </a:pPr>
            <a:r>
              <a:t/>
            </a:r>
            <a:endParaRPr sz="2400">
              <a:solidFill>
                <a:schemeClr val="lt1"/>
              </a:solidFill>
              <a:latin typeface="Cambria"/>
              <a:ea typeface="Cambria"/>
              <a:cs typeface="Cambria"/>
              <a:sym typeface="Cambria"/>
            </a:endParaRPr>
          </a:p>
          <a:p>
            <a:pPr indent="-342900" lvl="0" marL="342900" rtl="0" algn="l">
              <a:lnSpc>
                <a:spcPct val="80000"/>
              </a:lnSpc>
              <a:spcBef>
                <a:spcPts val="188"/>
              </a:spcBef>
              <a:spcAft>
                <a:spcPts val="0"/>
              </a:spcAft>
              <a:buClr>
                <a:schemeClr val="lt1"/>
              </a:buClr>
              <a:buSzPct val="100000"/>
              <a:buNone/>
            </a:pPr>
            <a:r>
              <a:rPr lang="en-US" sz="2900">
                <a:solidFill>
                  <a:schemeClr val="lt1"/>
                </a:solidFill>
                <a:latin typeface="Cambria"/>
                <a:ea typeface="Cambria"/>
                <a:cs typeface="Cambria"/>
                <a:sym typeface="Cambria"/>
              </a:rPr>
              <a:t>IF A TEAM ISN’T LISTED THEN THEY DO NOT NEED TO BE HERE. HOWEVER THE GYM WILL BE</a:t>
            </a:r>
            <a:endParaRPr/>
          </a:p>
          <a:p>
            <a:pPr indent="-342900" lvl="0" marL="342900" rtl="0" algn="l">
              <a:lnSpc>
                <a:spcPct val="80000"/>
              </a:lnSpc>
              <a:spcBef>
                <a:spcPts val="273"/>
              </a:spcBef>
              <a:spcAft>
                <a:spcPts val="0"/>
              </a:spcAft>
              <a:buClr>
                <a:schemeClr val="lt1"/>
              </a:buClr>
              <a:buSzPct val="100000"/>
              <a:buNone/>
            </a:pPr>
            <a:r>
              <a:rPr lang="en-US" sz="2900">
                <a:solidFill>
                  <a:schemeClr val="lt1"/>
                </a:solidFill>
                <a:latin typeface="Cambria"/>
                <a:ea typeface="Cambria"/>
                <a:cs typeface="Cambria"/>
                <a:sym typeface="Cambria"/>
              </a:rPr>
              <a:t>AVAILABLE FOR THEM TO PUT UP SHOTS IF THEY WOULD  LIKE TO</a:t>
            </a:r>
            <a:r>
              <a:rPr lang="en-US" sz="4200">
                <a:solidFill>
                  <a:schemeClr val="lt1"/>
                </a:solidFill>
                <a:latin typeface="Cambria"/>
                <a:ea typeface="Cambria"/>
                <a:cs typeface="Cambria"/>
                <a:sym typeface="Cambria"/>
              </a:rPr>
              <a:t>. </a:t>
            </a:r>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130"/>
              </a:spcBef>
              <a:spcAft>
                <a:spcPts val="0"/>
              </a:spcAft>
              <a:buClr>
                <a:schemeClr val="dk1"/>
              </a:buClr>
              <a:buSzPct val="100000"/>
              <a:buNone/>
            </a:pPr>
            <a:r>
              <a:t/>
            </a:r>
            <a:endParaRPr sz="2000">
              <a:solidFill>
                <a:schemeClr val="lt1"/>
              </a:solidFill>
              <a:latin typeface="Cambria"/>
              <a:ea typeface="Cambria"/>
              <a:cs typeface="Cambria"/>
              <a:sym typeface="Cambria"/>
            </a:endParaRPr>
          </a:p>
          <a:p>
            <a:pPr indent="-342900" lvl="0" marL="342900" rtl="0" algn="l">
              <a:lnSpc>
                <a:spcPct val="80000"/>
              </a:lnSpc>
              <a:spcBef>
                <a:spcPts val="208"/>
              </a:spcBef>
              <a:spcAft>
                <a:spcPts val="0"/>
              </a:spcAft>
              <a:buClr>
                <a:schemeClr val="dk1"/>
              </a:buClr>
              <a:buSzPct val="100000"/>
              <a:buNone/>
            </a:pPr>
            <a:r>
              <a:t/>
            </a:r>
            <a:endParaRPr>
              <a:solidFill>
                <a:schemeClr val="lt1"/>
              </a:solidFill>
              <a:latin typeface="Impact"/>
              <a:ea typeface="Impact"/>
              <a:cs typeface="Impact"/>
              <a:sym typeface="Impact"/>
            </a:endParaRPr>
          </a:p>
          <a:p>
            <a:pPr indent="-342900" lvl="0" marL="342900" rtl="0" algn="l">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a:p>
            <a:pPr indent="-342900" lvl="0" marL="342900" rtl="0" algn="ctr">
              <a:lnSpc>
                <a:spcPct val="80000"/>
              </a:lnSpc>
              <a:spcBef>
                <a:spcPts val="208"/>
              </a:spcBef>
              <a:spcAft>
                <a:spcPts val="0"/>
              </a:spcAft>
              <a:buClr>
                <a:schemeClr val="dk1"/>
              </a:buClr>
              <a:buSzPct val="100000"/>
              <a:buNone/>
            </a:pPr>
            <a:r>
              <a:t/>
            </a:r>
            <a:endParaRPr>
              <a:solidFill>
                <a:srgbClr val="FFFF00"/>
              </a:solidFill>
              <a:latin typeface="Impact"/>
              <a:ea typeface="Impact"/>
              <a:cs typeface="Impact"/>
              <a:sym typeface="Impact"/>
            </a:endParaRPr>
          </a:p>
        </p:txBody>
      </p:sp>
      <p:sp>
        <p:nvSpPr>
          <p:cNvPr id="171" name="Google Shape;171;p10"/>
          <p:cNvSpPr/>
          <p:nvPr/>
        </p:nvSpPr>
        <p:spPr>
          <a:xfrm>
            <a:off x="2400347"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F4F0E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2013-09-23T15:09:40Z</dcterms:created>
  <dc:creator>bbaker1</dc:creator>
</cp:coreProperties>
</file>