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embeddedFontLst>
    <p:embeddedFont>
      <p:font typeface="Akatab"/>
      <p:regular r:id="rId20"/>
      <p:bold r:id="rId21"/>
    </p:embeddedFont>
    <p:embeddedFont>
      <p:font typeface="Karla"/>
      <p:regular r:id="rId22"/>
      <p:bold r:id="rId23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20" Type="http://schemas.openxmlformats.org/officeDocument/2006/relationships/font" Target="fonts/font1.fntdata"/><Relationship Id="rId21" Type="http://schemas.openxmlformats.org/officeDocument/2006/relationships/font" Target="fonts/font2.fntdata"/><Relationship Id="rId22" Type="http://schemas.openxmlformats.org/officeDocument/2006/relationships/font" Target="fonts/font3.fntdata"/><Relationship Id="rId23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40634cde-a506-4e51-acf2-00d09915a8c6" descr="/home/forge/chalkie-production-workers-3/releases/78025706/backend/storage/app/render-specs/eec99d25-14e5-4d04-aa7a-c0dac033c5b1/img_80d7355bf4dc35ed02c09ae11341dda5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742950"/>
            <a:ext cx="3657600" cy="3657600"/>
          </a:xfrm>
          <a:prstGeom prst="roundRect">
            <a:avLst>
              <a:gd name="adj" fmla="val 3750"/>
            </a:avLst>
          </a:prstGeom>
        </p:spPr>
      </p:pic>
      <p:sp>
        <p:nvSpPr>
          <p:cNvPr id="3" name="fea4475d-e55e-4799-aece-f208463271f6"/>
          <p:cNvSpPr/>
          <p:nvPr/>
        </p:nvSpPr>
        <p:spPr>
          <a:xfrm>
            <a:off x="5006340" y="1360170"/>
            <a:ext cx="3829050" cy="13716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ctr" indent="0" marL="0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b="1" dirty="0">
                <a:solidFill>
                  <a:srgbClr val="FFFFF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Jake and Lucca </a:t>
            </a:r>
            <a:endParaRPr lang="en-US" sz="3600" dirty="0"/>
          </a:p>
          <a:p>
            <a:pPr algn="ctr" indent="0" marL="0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b="1" dirty="0">
                <a:solidFill>
                  <a:srgbClr val="FFFFF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Meet Mozart</a:t>
            </a:r>
            <a:endParaRPr lang="en-US" sz="3600" dirty="0"/>
          </a:p>
        </p:txBody>
      </p:sp>
      <p:sp>
        <p:nvSpPr>
          <p:cNvPr id="4" name="22485653-c9e4-40ff-9280-dfebe550c55b"/>
          <p:cNvSpPr/>
          <p:nvPr/>
        </p:nvSpPr>
        <p:spPr>
          <a:xfrm>
            <a:off x="5006340" y="2857500"/>
            <a:ext cx="3829050" cy="85953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 musical adventure into the magical world of Mozart!</a:t>
            </a:r>
            <a:endParaRPr lang="en-US" sz="216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7e57ee5c-3812-4ca2-8006-bc27528d494a" descr="/home/forge/chalkie-production-workers-3/releases/78025706/backend/storage/app/render-specs/eec99d25-14e5-4d04-aa7a-c0dac033c5b1/img_e1cc18d29f424b6dd1c81727e285433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486150" cy="5143500"/>
          </a:xfrm>
          <a:prstGeom prst="roundRect">
            <a:avLst>
              <a:gd name="adj" fmla="val 3934"/>
            </a:avLst>
          </a:prstGeom>
        </p:spPr>
      </p:pic>
      <p:sp>
        <p:nvSpPr>
          <p:cNvPr id="3" name="b107d3e0-f417-460e-9edf-2a9fcf0e8911"/>
          <p:cNvSpPr/>
          <p:nvPr/>
        </p:nvSpPr>
        <p:spPr>
          <a:xfrm>
            <a:off x="4251960" y="1143000"/>
            <a:ext cx="4434840" cy="16573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ctr" indent="0" marL="0">
              <a:lnSpc>
                <a:spcPts val="388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b="1" dirty="0">
                <a:solidFill>
                  <a:srgbClr val="FFFFF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A Magic Piano </a:t>
            </a:r>
            <a:endParaRPr lang="en-US" sz="3240" dirty="0"/>
          </a:p>
          <a:p>
            <a:pPr algn="ctr" indent="0" marL="0">
              <a:lnSpc>
                <a:spcPts val="388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b="1" dirty="0">
                <a:solidFill>
                  <a:srgbClr val="FFFFF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in the Basement</a:t>
            </a:r>
            <a:endParaRPr lang="en-US" sz="3240" dirty="0"/>
          </a:p>
        </p:txBody>
      </p:sp>
      <p:sp>
        <p:nvSpPr>
          <p:cNvPr id="4" name="fc2adad6-a463-47f7-8818-38b39ffb4d32"/>
          <p:cNvSpPr/>
          <p:nvPr/>
        </p:nvSpPr>
        <p:spPr>
          <a:xfrm>
            <a:off x="4343400" y="2571750"/>
            <a:ext cx="4434840" cy="92583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What happens when you touch a </a:t>
            </a:r>
            <a:endParaRPr lang="en-US" sz="2160" dirty="0"/>
          </a:p>
          <a:p>
            <a:pPr algn="ctr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dusty old piano?</a:t>
            </a:r>
            <a:endParaRPr lang="en-US" sz="216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a8ab05a-0a69-4495-a898-b7bcc00d103d" descr="/home/forge/chalkie-production-workers-3/releases/78025706/backend/storage/app/render-specs/eec99d25-14e5-4d04-aa7a-c0dac033c5b1/img_db0d22fa53852882fd6dada000830b57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4950" y="1131570"/>
            <a:ext cx="3829050" cy="4011930"/>
          </a:xfrm>
          <a:prstGeom prst="roundRect">
            <a:avLst>
              <a:gd name="adj" fmla="val 3582"/>
            </a:avLst>
          </a:prstGeom>
        </p:spPr>
      </p:pic>
      <p:sp>
        <p:nvSpPr>
          <p:cNvPr id="3" name="dd097145-c755-4665-8e99-9d56e5d595a5"/>
          <p:cNvSpPr/>
          <p:nvPr/>
        </p:nvSpPr>
        <p:spPr>
          <a:xfrm>
            <a:off x="377190" y="674370"/>
            <a:ext cx="8572500" cy="66751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88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dirty="0">
                <a:solidFill>
                  <a:srgbClr val="FFFFF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Our Learning Goals</a:t>
            </a:r>
            <a:endParaRPr lang="en-US" sz="3240" dirty="0"/>
          </a:p>
        </p:txBody>
      </p:sp>
      <p:sp>
        <p:nvSpPr>
          <p:cNvPr id="4" name="f6e2d728-7f0d-434a-bea4-f33fb954bf04"/>
          <p:cNvSpPr/>
          <p:nvPr/>
        </p:nvSpPr>
        <p:spPr>
          <a:xfrm>
            <a:off x="377190" y="1885950"/>
            <a:ext cx="4572000" cy="124358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Today in our lesson, we will:</a:t>
            </a:r>
            <a:endParaRPr lang="en-US" sz="2160" dirty="0"/>
          </a:p>
          <a:p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 </a:t>
            </a:r>
            <a:endParaRPr lang="en-US" sz="2160" dirty="0"/>
          </a:p>
          <a:p>
            <a:pPr algn="l" marL="228600" indent="-68580">
              <a:lnSpc>
                <a:spcPts val="2592"/>
              </a:lnSpc>
              <a:spcBef>
                <a:spcPts val="225"/>
              </a:spcBef>
              <a:spcAft>
                <a:spcPts val="225"/>
              </a:spcAft>
              <a:buSzPct val="100000"/>
              <a:buChar char="•"/>
            </a:pPr>
            <a:r>
              <a:rPr lang="en-US" sz="216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Discover who </a:t>
            </a:r>
            <a:pPr algn="l" indent="0" marL="0">
              <a:lnSpc>
                <a:spcPts val="2592"/>
              </a:lnSpc>
              <a:spcBef>
                <a:spcPts val="225"/>
              </a:spcBef>
              <a:spcAft>
                <a:spcPts val="225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Mozart</a:t>
            </a:r>
            <a:pPr algn="l" indent="0" marL="0">
              <a:lnSpc>
                <a:spcPts val="2592"/>
              </a:lnSpc>
              <a:spcBef>
                <a:spcPts val="225"/>
              </a:spcBef>
              <a:spcAft>
                <a:spcPts val="225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was and what he did as a child.</a:t>
            </a:r>
            <a:endParaRPr lang="en-US" sz="2160" dirty="0"/>
          </a:p>
          <a:p>
            <a:pPr algn="l" marL="228600" indent="-68580">
              <a:lnSpc>
                <a:spcPts val="2592"/>
              </a:lnSpc>
              <a:spcBef>
                <a:spcPts val="225"/>
              </a:spcBef>
              <a:spcAft>
                <a:spcPts val="225"/>
              </a:spcAft>
              <a:buSzPct val="100000"/>
              <a:buChar char="•"/>
            </a:pPr>
            <a:r>
              <a:rPr lang="en-US" sz="216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Learn what a </a:t>
            </a:r>
            <a:pPr algn="l" indent="0" marL="0">
              <a:lnSpc>
                <a:spcPts val="2592"/>
              </a:lnSpc>
              <a:spcBef>
                <a:spcPts val="225"/>
              </a:spcBef>
              <a:spcAft>
                <a:spcPts val="225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composer</a:t>
            </a:r>
            <a:pPr algn="l" indent="0" marL="0">
              <a:lnSpc>
                <a:spcPts val="2592"/>
              </a:lnSpc>
              <a:spcBef>
                <a:spcPts val="225"/>
              </a:spcBef>
              <a:spcAft>
                <a:spcPts val="225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does with musical notes.</a:t>
            </a:r>
            <a:endParaRPr lang="en-US" sz="216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8546907-1547-4a76-bc0f-f9d147a494ab" descr="/home/forge/chalkie-production-workers-3/releases/78025706/backend/storage/app/render-specs/eec99d25-14e5-4d04-aa7a-c0dac033c5b1/img_4887757dd406877b30210bcaacbd475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1531620"/>
            <a:ext cx="2708910" cy="1714500"/>
          </a:xfrm>
          <a:prstGeom prst="roundRect">
            <a:avLst>
              <a:gd name="adj" fmla="val 8000"/>
            </a:avLst>
          </a:prstGeom>
        </p:spPr>
      </p:pic>
      <p:pic>
        <p:nvPicPr>
          <p:cNvPr id="3" name="75f16703-4afb-4a11-9af2-abc3a5cb9b24" descr="/home/forge/chalkie-production-workers-3/releases/78025706/backend/storage/app/render-specs/eec99d25-14e5-4d04-aa7a-c0dac033c5b1/img_ab33945c2de8d6f259464821be95bfba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3260" y="960120"/>
            <a:ext cx="2708910" cy="1714500"/>
          </a:xfrm>
          <a:prstGeom prst="roundRect">
            <a:avLst>
              <a:gd name="adj" fmla="val 8000"/>
            </a:avLst>
          </a:prstGeom>
        </p:spPr>
      </p:pic>
      <p:pic>
        <p:nvPicPr>
          <p:cNvPr id="4" name="d2bbb868-4c48-4da0-8075-9184ddd4430d" descr="/home/forge/chalkie-production-workers-3/releases/78025706/backend/storage/app/render-specs/eec99d25-14e5-4d04-aa7a-c0dac033c5b1/img_663a23501c7a3fd3acf502034711fe26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0760" y="354330"/>
            <a:ext cx="2708910" cy="1714500"/>
          </a:xfrm>
          <a:prstGeom prst="roundRect">
            <a:avLst>
              <a:gd name="adj" fmla="val 8000"/>
            </a:avLst>
          </a:prstGeom>
        </p:spPr>
      </p:pic>
      <p:sp>
        <p:nvSpPr>
          <p:cNvPr id="5" name="e18232cb-508b-44e3-96bd-f47a1a358f38"/>
          <p:cNvSpPr/>
          <p:nvPr/>
        </p:nvSpPr>
        <p:spPr>
          <a:xfrm>
            <a:off x="285750" y="171450"/>
            <a:ext cx="8572500" cy="66751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88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dirty="0">
                <a:solidFill>
                  <a:srgbClr val="FFFFF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Words to Know</a:t>
            </a:r>
            <a:endParaRPr lang="en-US" sz="3240" dirty="0"/>
          </a:p>
        </p:txBody>
      </p:sp>
      <p:sp>
        <p:nvSpPr>
          <p:cNvPr id="6" name="107c902d-6841-40ea-a13b-ec50ce3c9d89"/>
          <p:cNvSpPr/>
          <p:nvPr/>
        </p:nvSpPr>
        <p:spPr>
          <a:xfrm>
            <a:off x="285750" y="3360420"/>
            <a:ext cx="2708910" cy="124358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ctr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Music</a:t>
            </a:r>
            <a:pPr algn="ctr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- Sounds and rhythms we hear and sing.</a:t>
            </a:r>
            <a:endParaRPr lang="en-US" sz="2160" dirty="0"/>
          </a:p>
        </p:txBody>
      </p:sp>
      <p:sp>
        <p:nvSpPr>
          <p:cNvPr id="7" name="563e9a2d-9b92-4785-99ee-f5b120f523f7"/>
          <p:cNvSpPr/>
          <p:nvPr/>
        </p:nvSpPr>
        <p:spPr>
          <a:xfrm>
            <a:off x="3223260" y="2788920"/>
            <a:ext cx="2708910" cy="124358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ctr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Composer</a:t>
            </a:r>
            <a:pPr algn="ctr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- A creative person who writes new songs.</a:t>
            </a:r>
            <a:endParaRPr lang="en-US" sz="2160" dirty="0"/>
          </a:p>
        </p:txBody>
      </p:sp>
      <p:sp>
        <p:nvSpPr>
          <p:cNvPr id="8" name="0b07cdf6-b1e9-441c-9a4a-d0a8c3559858"/>
          <p:cNvSpPr/>
          <p:nvPr/>
        </p:nvSpPr>
        <p:spPr>
          <a:xfrm>
            <a:off x="6080760" y="2274570"/>
            <a:ext cx="2708910" cy="124358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ctr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Harpsichord</a:t>
            </a:r>
            <a:pPr algn="ctr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- An early keyboard with plucked strings.</a:t>
            </a:r>
            <a:endParaRPr lang="en-US" sz="216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5ca57029-7819-4b79-bd60-9b4c2ea76cac" descr="/home/forge/chalkie-production-workers-3/releases/78025706/backend/storage/app/render-specs/eec99d25-14e5-4d04-aa7a-c0dac033c5b1/img_095cf3a7d51a00085bd137cd8f3ae0a3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4950" y="1131570"/>
            <a:ext cx="3829050" cy="4011930"/>
          </a:xfrm>
          <a:prstGeom prst="roundRect">
            <a:avLst>
              <a:gd name="adj" fmla="val 3582"/>
            </a:avLst>
          </a:prstGeom>
        </p:spPr>
      </p:pic>
      <p:sp>
        <p:nvSpPr>
          <p:cNvPr id="3" name="884c32c1-e873-4bf7-ba9b-d4dfc86d4c94"/>
          <p:cNvSpPr/>
          <p:nvPr/>
        </p:nvSpPr>
        <p:spPr>
          <a:xfrm>
            <a:off x="720090" y="297180"/>
            <a:ext cx="8572500" cy="66751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88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dirty="0">
                <a:solidFill>
                  <a:srgbClr val="FFFFF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Traveling Back in Time</a:t>
            </a:r>
            <a:endParaRPr lang="en-US" sz="3240" dirty="0"/>
          </a:p>
        </p:txBody>
      </p:sp>
      <p:sp>
        <p:nvSpPr>
          <p:cNvPr id="4" name="9598fd06-b875-4241-83df-827af7becf4d"/>
          <p:cNvSpPr/>
          <p:nvPr/>
        </p:nvSpPr>
        <p:spPr>
          <a:xfrm>
            <a:off x="285750" y="1188720"/>
            <a:ext cx="4572000" cy="162763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Lucca pressed a key on the mysterious piano, and swoosh! Magic swirls carried Jake and Lucca across time to </a:t>
            </a:r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Vienna, Austria</a:t>
            </a:r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.</a:t>
            </a:r>
            <a:endParaRPr lang="en-US" sz="2160" dirty="0"/>
          </a:p>
        </p:txBody>
      </p:sp>
      <p:sp>
        <p:nvSpPr>
          <p:cNvPr id="5" name="40663fb6-1e08-4819-aae8-f54b5a03d88b"/>
          <p:cNvSpPr/>
          <p:nvPr/>
        </p:nvSpPr>
        <p:spPr>
          <a:xfrm>
            <a:off x="285750" y="3017520"/>
            <a:ext cx="4572000" cy="124358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They landed in a grand concert hall, where they met a boy named </a:t>
            </a:r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Mozart</a:t>
            </a:r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wearing a fancy white wig!</a:t>
            </a:r>
            <a:endParaRPr lang="en-US" sz="216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7b64f3d7-6491-41b1-b427-228ec0982148" descr="/home/forge/chalkie-production-workers-3/releases/78025706/backend/storage/app/render-specs/eec99d25-14e5-4d04-aa7a-c0dac033c5b1/img_0271dc522e35cbe3ccbf3224fbff71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845820"/>
            <a:ext cx="3829050" cy="4011930"/>
          </a:xfrm>
          <a:prstGeom prst="roundRect">
            <a:avLst>
              <a:gd name="adj" fmla="val 3582"/>
            </a:avLst>
          </a:prstGeom>
        </p:spPr>
      </p:pic>
      <p:sp>
        <p:nvSpPr>
          <p:cNvPr id="3" name="cb0d202b-746b-4cb9-a4bf-69e5cc22bf5b"/>
          <p:cNvSpPr/>
          <p:nvPr/>
        </p:nvSpPr>
        <p:spPr>
          <a:xfrm>
            <a:off x="422910" y="171450"/>
            <a:ext cx="8572500" cy="66751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88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dirty="0">
                <a:solidFill>
                  <a:srgbClr val="FFFFF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The Boy Wonder</a:t>
            </a:r>
            <a:endParaRPr lang="en-US" sz="3240" dirty="0"/>
          </a:p>
        </p:txBody>
      </p:sp>
      <p:sp>
        <p:nvSpPr>
          <p:cNvPr id="4" name="47083bb7-3243-4cb5-b5f4-a9187a584198"/>
          <p:cNvSpPr/>
          <p:nvPr/>
        </p:nvSpPr>
        <p:spPr>
          <a:xfrm>
            <a:off x="4286250" y="1200150"/>
            <a:ext cx="4572000" cy="124358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ctr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Mozart was lively and bright! By age </a:t>
            </a:r>
            <a:pPr algn="ctr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five</a:t>
            </a:r>
            <a:pPr algn="ctr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, he was already composing his own pieces of music.</a:t>
            </a:r>
            <a:endParaRPr lang="en-US" sz="2160" dirty="0"/>
          </a:p>
        </p:txBody>
      </p:sp>
      <p:sp>
        <p:nvSpPr>
          <p:cNvPr id="5" name="ae3bec11-6ecf-49e0-ab83-ec52faae2efc_card"/>
          <p:cNvSpPr/>
          <p:nvPr/>
        </p:nvSpPr>
        <p:spPr>
          <a:xfrm>
            <a:off x="4217670" y="2731770"/>
            <a:ext cx="4572000" cy="2007108"/>
          </a:xfrm>
          <a:prstGeom prst="roundRect">
            <a:avLst>
              <a:gd name="adj" fmla="val 4556"/>
            </a:avLst>
          </a:prstGeom>
          <a:solidFill>
            <a:srgbClr val="EEEDFE"/>
          </a:solidFill>
          <a:ln w="11430">
            <a:solidFill>
              <a:srgbClr val="08044D">
                <a:alpha val="20000"/>
              </a:srgbClr>
            </a:solidFill>
            <a:prstDash val="solid"/>
          </a:ln>
        </p:spPr>
      </p:sp>
      <p:sp>
        <p:nvSpPr>
          <p:cNvPr id="6" name="ae3bec11-6ecf-49e0-ab83-ec52faae2efc_emoji"/>
          <p:cNvSpPr/>
          <p:nvPr/>
        </p:nvSpPr>
        <p:spPr>
          <a:xfrm>
            <a:off x="4331970" y="2880360"/>
            <a:ext cx="365760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160" dirty="0">
                <a:solidFill>
                  <a:srgbClr val="000000"/>
                </a:solidFill>
              </a:rPr>
              <a:t>🤯</a:t>
            </a:r>
            <a:endParaRPr lang="en-US" sz="2160" dirty="0"/>
          </a:p>
        </p:txBody>
      </p:sp>
      <p:sp>
        <p:nvSpPr>
          <p:cNvPr id="7" name="ae3bec11-6ecf-49e0-ab83-ec52faae2efc_text"/>
          <p:cNvSpPr/>
          <p:nvPr/>
        </p:nvSpPr>
        <p:spPr>
          <a:xfrm>
            <a:off x="4697730" y="2846070"/>
            <a:ext cx="3977640" cy="1778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08044D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Fun fact</a:t>
            </a:r>
            <a:endParaRPr lang="en-US" sz="1980" dirty="0"/>
          </a:p>
          <a:p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8044D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Young Mozart traveled across Europe to play the harpsichord for kings and queens in royal palaces!</a:t>
            </a:r>
            <a:endParaRPr lang="en-US" sz="198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42fac67-27a8-4fcd-9c46-c3eaa3eb37de" descr="/home/forge/chalkie-production-workers-3/releases/78025706/backend/storage/app/render-specs/eec99d25-14e5-4d04-aa7a-c0dac033c5b1/img_15f9beac90088110cdfc7474fe0ff419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845820"/>
            <a:ext cx="3520440" cy="2057400"/>
          </a:xfrm>
          <a:prstGeom prst="roundRect">
            <a:avLst>
              <a:gd name="adj" fmla="val 6667"/>
            </a:avLst>
          </a:prstGeom>
        </p:spPr>
      </p:pic>
      <p:pic>
        <p:nvPicPr>
          <p:cNvPr id="3" name="88822046-656b-4845-a350-dc3e6ce7ea66" descr="/home/forge/chalkie-production-workers-3/releases/78025706/backend/storage/app/render-specs/eec99d25-14e5-4d04-aa7a-c0dac033c5b1/img_649dc4bb252b5dd09491c05f8c678e2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2010" y="845820"/>
            <a:ext cx="419481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4" name="a3bfdb25-becf-40d6-b9a3-4d025e73bafc"/>
          <p:cNvSpPr/>
          <p:nvPr/>
        </p:nvSpPr>
        <p:spPr>
          <a:xfrm>
            <a:off x="285750" y="171450"/>
            <a:ext cx="8572500" cy="66751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88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dirty="0">
                <a:solidFill>
                  <a:srgbClr val="FFFFF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Family and Famous Stories</a:t>
            </a:r>
            <a:endParaRPr lang="en-US" sz="3240" dirty="0"/>
          </a:p>
        </p:txBody>
      </p:sp>
      <p:sp>
        <p:nvSpPr>
          <p:cNvPr id="5" name="a0d6867f-0d55-4798-afac-b3419f50ebdd"/>
          <p:cNvSpPr/>
          <p:nvPr/>
        </p:nvSpPr>
        <p:spPr>
          <a:xfrm>
            <a:off x="285750" y="3040380"/>
            <a:ext cx="4194810" cy="162763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Musical Family</a:t>
            </a:r>
            <a:endParaRPr lang="en-US" sz="2160" dirty="0"/>
          </a:p>
          <a:p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Mozart's father taught him, and he loved playing duets with his sister.</a:t>
            </a:r>
            <a:endParaRPr lang="en-US" sz="2160" dirty="0"/>
          </a:p>
        </p:txBody>
      </p:sp>
      <p:sp>
        <p:nvSpPr>
          <p:cNvPr id="6" name="4e453250-7619-4711-9447-e6b94010fe73"/>
          <p:cNvSpPr/>
          <p:nvPr/>
        </p:nvSpPr>
        <p:spPr>
          <a:xfrm>
            <a:off x="4652010" y="3040380"/>
            <a:ext cx="4194810" cy="162763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The Magic Flute</a:t>
            </a:r>
            <a:endParaRPr lang="en-US" sz="2160" dirty="0"/>
          </a:p>
          <a:p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Mozart wrote operas, including a magical tale with enchanted instruments and animals!</a:t>
            </a:r>
            <a:endParaRPr lang="en-US" sz="216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57cc636-570b-4588-a714-ea4def4cac31"/>
          <p:cNvSpPr/>
          <p:nvPr/>
        </p:nvSpPr>
        <p:spPr>
          <a:xfrm>
            <a:off x="285750" y="171450"/>
            <a:ext cx="8572500" cy="66751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88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dirty="0">
                <a:solidFill>
                  <a:srgbClr val="FFFFF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Mozart's Young Age</a:t>
            </a:r>
            <a:endParaRPr lang="en-US" sz="3240" dirty="0"/>
          </a:p>
        </p:txBody>
      </p:sp>
      <p:sp>
        <p:nvSpPr>
          <p:cNvPr id="3" name="f1ea8c41-12fe-4296-b71d-902282f1277b"/>
          <p:cNvSpPr/>
          <p:nvPr/>
        </p:nvSpPr>
        <p:spPr>
          <a:xfrm>
            <a:off x="285750" y="685800"/>
            <a:ext cx="8572500" cy="85953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How old was Mozart when he began composing his own music in the story?</a:t>
            </a:r>
            <a:endParaRPr lang="en-US" sz="2160" dirty="0"/>
          </a:p>
        </p:txBody>
      </p:sp>
      <p:sp>
        <p:nvSpPr>
          <p:cNvPr id="4" name="dd408bd5-278e-4229-953c-b8d3ff13ad4a"/>
          <p:cNvSpPr/>
          <p:nvPr/>
        </p:nvSpPr>
        <p:spPr>
          <a:xfrm>
            <a:off x="285750" y="1657350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1.</a:t>
            </a:r>
            <a:endParaRPr lang="en-US" sz="2520" dirty="0"/>
          </a:p>
        </p:txBody>
      </p:sp>
      <p:sp>
        <p:nvSpPr>
          <p:cNvPr id="5" name="68dab416-694b-45c4-b375-60c269131363"/>
          <p:cNvSpPr/>
          <p:nvPr/>
        </p:nvSpPr>
        <p:spPr>
          <a:xfrm>
            <a:off x="857250" y="165735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20 years old</a:t>
            </a:r>
            <a:endParaRPr lang="en-US" sz="2160" dirty="0"/>
          </a:p>
        </p:txBody>
      </p:sp>
      <p:sp>
        <p:nvSpPr>
          <p:cNvPr id="6" name="4608e3d0-1d84-4fb0-b68d-1b62ad0317b2"/>
          <p:cNvSpPr/>
          <p:nvPr/>
        </p:nvSpPr>
        <p:spPr>
          <a:xfrm>
            <a:off x="285750" y="2514600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2.</a:t>
            </a:r>
            <a:endParaRPr lang="en-US" sz="2520" dirty="0"/>
          </a:p>
        </p:txBody>
      </p:sp>
      <p:sp>
        <p:nvSpPr>
          <p:cNvPr id="7" name="ccbe8d95-5830-4e43-bb38-a9b58940fb80"/>
          <p:cNvSpPr/>
          <p:nvPr/>
        </p:nvSpPr>
        <p:spPr>
          <a:xfrm>
            <a:off x="857250" y="251460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12 years old</a:t>
            </a:r>
            <a:endParaRPr lang="en-US" sz="2160" dirty="0"/>
          </a:p>
        </p:txBody>
      </p:sp>
      <p:sp>
        <p:nvSpPr>
          <p:cNvPr id="8" name="e426fef1-7f89-4c5c-bfd1-6b0a83cf7c73"/>
          <p:cNvSpPr/>
          <p:nvPr/>
        </p:nvSpPr>
        <p:spPr>
          <a:xfrm>
            <a:off x="285750" y="3371850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3.</a:t>
            </a:r>
            <a:endParaRPr lang="en-US" sz="2520" dirty="0"/>
          </a:p>
        </p:txBody>
      </p:sp>
      <p:sp>
        <p:nvSpPr>
          <p:cNvPr id="9" name="39cafd62-fd08-4b3f-8ed7-d3a8ac71534b"/>
          <p:cNvSpPr/>
          <p:nvPr/>
        </p:nvSpPr>
        <p:spPr>
          <a:xfrm>
            <a:off x="857250" y="337185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5 years old</a:t>
            </a:r>
            <a:endParaRPr lang="en-US" sz="2160" dirty="0"/>
          </a:p>
        </p:txBody>
      </p:sp>
      <p:sp>
        <p:nvSpPr>
          <p:cNvPr id="10" name="1d09cf7d-5da1-4437-84da-ad3d512312c5"/>
          <p:cNvSpPr/>
          <p:nvPr/>
        </p:nvSpPr>
        <p:spPr>
          <a:xfrm>
            <a:off x="285750" y="4229100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4.</a:t>
            </a:r>
            <a:endParaRPr lang="en-US" sz="2520" dirty="0"/>
          </a:p>
        </p:txBody>
      </p:sp>
      <p:sp>
        <p:nvSpPr>
          <p:cNvPr id="11" name="0a43b834-6225-41a3-9235-bd6b464cce89"/>
          <p:cNvSpPr/>
          <p:nvPr/>
        </p:nvSpPr>
        <p:spPr>
          <a:xfrm>
            <a:off x="857250" y="422910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1 year old</a:t>
            </a:r>
            <a:endParaRPr lang="en-US" sz="216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57cc636-570b-4588-a714-ea4def4cac31"/>
          <p:cNvSpPr/>
          <p:nvPr/>
        </p:nvSpPr>
        <p:spPr>
          <a:xfrm>
            <a:off x="285750" y="171450"/>
            <a:ext cx="8572500" cy="66751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88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dirty="0">
                <a:solidFill>
                  <a:srgbClr val="FFFFF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Mozart's Young Age</a:t>
            </a:r>
            <a:endParaRPr lang="en-US" sz="3240" dirty="0"/>
          </a:p>
        </p:txBody>
      </p:sp>
      <p:sp>
        <p:nvSpPr>
          <p:cNvPr id="3" name="f1ea8c41-12fe-4296-b71d-902282f1277b"/>
          <p:cNvSpPr/>
          <p:nvPr/>
        </p:nvSpPr>
        <p:spPr>
          <a:xfrm>
            <a:off x="285750" y="685800"/>
            <a:ext cx="8572500" cy="85953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How old was Mozart when he began composing his own music in the story?</a:t>
            </a:r>
            <a:endParaRPr lang="en-US" sz="2160" dirty="0"/>
          </a:p>
        </p:txBody>
      </p:sp>
      <p:sp>
        <p:nvSpPr>
          <p:cNvPr id="4" name="dd408bd5-278e-4229-953c-b8d3ff13ad4a"/>
          <p:cNvSpPr/>
          <p:nvPr/>
        </p:nvSpPr>
        <p:spPr>
          <a:xfrm>
            <a:off x="285750" y="1657350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1.</a:t>
            </a:r>
            <a:endParaRPr lang="en-US" sz="2520" dirty="0"/>
          </a:p>
        </p:txBody>
      </p:sp>
      <p:sp>
        <p:nvSpPr>
          <p:cNvPr id="5" name="68dab416-694b-45c4-b375-60c269131363"/>
          <p:cNvSpPr/>
          <p:nvPr/>
        </p:nvSpPr>
        <p:spPr>
          <a:xfrm>
            <a:off x="857250" y="165735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20 years old</a:t>
            </a:r>
            <a:endParaRPr lang="en-US" sz="2160" dirty="0"/>
          </a:p>
        </p:txBody>
      </p:sp>
      <p:sp>
        <p:nvSpPr>
          <p:cNvPr id="6" name="4608e3d0-1d84-4fb0-b68d-1b62ad0317b2"/>
          <p:cNvSpPr/>
          <p:nvPr/>
        </p:nvSpPr>
        <p:spPr>
          <a:xfrm>
            <a:off x="285750" y="2514600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2.</a:t>
            </a:r>
            <a:endParaRPr lang="en-US" sz="2520" dirty="0"/>
          </a:p>
        </p:txBody>
      </p:sp>
      <p:sp>
        <p:nvSpPr>
          <p:cNvPr id="7" name="ccbe8d95-5830-4e43-bb38-a9b58940fb80"/>
          <p:cNvSpPr/>
          <p:nvPr/>
        </p:nvSpPr>
        <p:spPr>
          <a:xfrm>
            <a:off x="857250" y="251460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12 years old</a:t>
            </a:r>
            <a:endParaRPr lang="en-US" sz="2160" dirty="0"/>
          </a:p>
        </p:txBody>
      </p:sp>
      <p:sp>
        <p:nvSpPr>
          <p:cNvPr id="8" name="e426fef1-7f89-4c5c-bfd1-6b0a83cf7c73"/>
          <p:cNvSpPr/>
          <p:nvPr/>
        </p:nvSpPr>
        <p:spPr>
          <a:xfrm>
            <a:off x="285750" y="3371850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3.</a:t>
            </a:r>
            <a:endParaRPr lang="en-US" sz="2520" dirty="0"/>
          </a:p>
        </p:txBody>
      </p:sp>
      <p:sp>
        <p:nvSpPr>
          <p:cNvPr id="9" name="39cafd62-fd08-4b3f-8ed7-d3a8ac71534b"/>
          <p:cNvSpPr/>
          <p:nvPr/>
        </p:nvSpPr>
        <p:spPr>
          <a:xfrm>
            <a:off x="857250" y="337185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2C6E49"/>
            </a:solidFill>
          </a:ln>
        </p:spPr>
        <p:txBody>
          <a:bodyPr wrap="square" lIns="102870" tIns="102870" rIns="102870" bIns="102870" rtlCol="0" anchor="ctr"/>
          <a:lstStyle/>
          <a:p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5 years old</a:t>
            </a:r>
            <a:endParaRPr lang="en-US" sz="2160" dirty="0"/>
          </a:p>
        </p:txBody>
      </p:sp>
      <p:sp>
        <p:nvSpPr>
          <p:cNvPr id="10" name="1d09cf7d-5da1-4437-84da-ad3d512312c5"/>
          <p:cNvSpPr/>
          <p:nvPr/>
        </p:nvSpPr>
        <p:spPr>
          <a:xfrm>
            <a:off x="285750" y="4229100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4.</a:t>
            </a:r>
            <a:endParaRPr lang="en-US" sz="2520" dirty="0"/>
          </a:p>
        </p:txBody>
      </p:sp>
      <p:sp>
        <p:nvSpPr>
          <p:cNvPr id="11" name="0a43b834-6225-41a3-9235-bd6b464cce89"/>
          <p:cNvSpPr/>
          <p:nvPr/>
        </p:nvSpPr>
        <p:spPr>
          <a:xfrm>
            <a:off x="857250" y="422910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1 year old</a:t>
            </a:r>
            <a:endParaRPr lang="en-US" sz="2160" dirty="0"/>
          </a:p>
        </p:txBody>
      </p:sp>
      <p:sp>
        <p:nvSpPr>
          <p:cNvPr id="12" name="e24b6477-d1b0-48f8-8f46-6715aeae166f"/>
          <p:cNvSpPr/>
          <p:nvPr/>
        </p:nvSpPr>
        <p:spPr>
          <a:xfrm>
            <a:off x="8366760" y="342900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r" indent="0" marL="0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✅</a:t>
            </a:r>
            <a:endParaRPr lang="en-US" sz="3600" dirty="0"/>
          </a:p>
        </p:txBody>
      </p:sp>
      <p:sp>
        <p:nvSpPr>
          <p:cNvPr id="13" name="862eb45b-eafa-4d9d-8860-6f85ab7697b9"/>
          <p:cNvSpPr/>
          <p:nvPr/>
        </p:nvSpPr>
        <p:spPr>
          <a:xfrm>
            <a:off x="8721090" y="3234690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2C6E49"/>
          </a:solidFill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1404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✓</a:t>
            </a:r>
            <a:endParaRPr lang="en-US" sz="117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6bc056b7-86f0-4d5a-846d-6085f9cae74e"/>
          <p:cNvSpPr/>
          <p:nvPr/>
        </p:nvSpPr>
        <p:spPr>
          <a:xfrm>
            <a:off x="285750" y="171450"/>
            <a:ext cx="8572500" cy="66751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88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dirty="0">
                <a:solidFill>
                  <a:srgbClr val="FFFFF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Jake and Lucca's Journey</a:t>
            </a:r>
            <a:endParaRPr lang="en-US" sz="3240" dirty="0"/>
          </a:p>
        </p:txBody>
      </p:sp>
      <p:sp>
        <p:nvSpPr>
          <p:cNvPr id="3" name="808df0d2-1fba-44da-88c2-a3500e882bd1"/>
          <p:cNvSpPr/>
          <p:nvPr/>
        </p:nvSpPr>
        <p:spPr>
          <a:xfrm>
            <a:off x="285750" y="685800"/>
            <a:ext cx="8572500" cy="475488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Put the story events in order from first to last:</a:t>
            </a:r>
            <a:endParaRPr lang="en-US" sz="2160" dirty="0"/>
          </a:p>
        </p:txBody>
      </p:sp>
      <p:sp>
        <p:nvSpPr>
          <p:cNvPr id="4" name="17cc2781-fe42-4fcc-b5e2-132097555aba"/>
          <p:cNvSpPr/>
          <p:nvPr/>
        </p:nvSpPr>
        <p:spPr>
          <a:xfrm>
            <a:off x="1714500" y="1657350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algn="ctr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Lucca presses a key and bright magic swirls lift them up.</a:t>
            </a:r>
            <a:endParaRPr lang="en-US" sz="1800" dirty="0"/>
          </a:p>
        </p:txBody>
      </p:sp>
      <p:sp>
        <p:nvSpPr>
          <p:cNvPr id="5" name="16ae0f7e-6908-4459-9891-80d00bc3a1bb"/>
          <p:cNvSpPr/>
          <p:nvPr/>
        </p:nvSpPr>
        <p:spPr>
          <a:xfrm>
            <a:off x="1714500" y="2400300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algn="ctr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Jake and Lucca find a dusty piano in their basement.</a:t>
            </a:r>
            <a:endParaRPr lang="en-US" sz="1800" dirty="0"/>
          </a:p>
        </p:txBody>
      </p:sp>
      <p:sp>
        <p:nvSpPr>
          <p:cNvPr id="6" name="6a356694-bb4c-4ea6-8fba-4be6f3707d3c"/>
          <p:cNvSpPr/>
          <p:nvPr/>
        </p:nvSpPr>
        <p:spPr>
          <a:xfrm>
            <a:off x="1714500" y="3143250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algn="ctr" indent="0" marL="0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The boys arrive in a grand concert hall in Vienna.</a:t>
            </a:r>
            <a:endParaRPr lang="en-US" sz="1980" dirty="0"/>
          </a:p>
        </p:txBody>
      </p:sp>
      <p:sp>
        <p:nvSpPr>
          <p:cNvPr id="7" name="a073bb50-d852-445a-83d6-eda0b7e12de8"/>
          <p:cNvSpPr/>
          <p:nvPr/>
        </p:nvSpPr>
        <p:spPr>
          <a:xfrm>
            <a:off x="1714500" y="3886200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algn="ctr" indent="0" marL="0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Mozart plays the harpsichord and shares his story.</a:t>
            </a:r>
            <a:endParaRPr lang="en-US" sz="198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6bc056b7-86f0-4d5a-846d-6085f9cae74e"/>
          <p:cNvSpPr/>
          <p:nvPr/>
        </p:nvSpPr>
        <p:spPr>
          <a:xfrm>
            <a:off x="285750" y="171450"/>
            <a:ext cx="8572500" cy="66751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88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dirty="0">
                <a:solidFill>
                  <a:srgbClr val="FFFFF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Jake and Lucca's Journey</a:t>
            </a:r>
            <a:endParaRPr lang="en-US" sz="3240" dirty="0"/>
          </a:p>
        </p:txBody>
      </p:sp>
      <p:sp>
        <p:nvSpPr>
          <p:cNvPr id="3" name="808df0d2-1fba-44da-88c2-a3500e882bd1"/>
          <p:cNvSpPr/>
          <p:nvPr/>
        </p:nvSpPr>
        <p:spPr>
          <a:xfrm>
            <a:off x="285750" y="685800"/>
            <a:ext cx="8572500" cy="475488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Put the story events in order from first to last:</a:t>
            </a:r>
            <a:endParaRPr lang="en-US" sz="2160" dirty="0"/>
          </a:p>
        </p:txBody>
      </p:sp>
      <p:sp>
        <p:nvSpPr>
          <p:cNvPr id="4" name="17cc2781-fe42-4fcc-b5e2-132097555aba"/>
          <p:cNvSpPr/>
          <p:nvPr/>
        </p:nvSpPr>
        <p:spPr>
          <a:xfrm>
            <a:off x="1714500" y="2400300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algn="ctr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Lucca presses a key and bright magic swirls lift them up.</a:t>
            </a:r>
            <a:endParaRPr lang="en-US" sz="1800" dirty="0"/>
          </a:p>
        </p:txBody>
      </p:sp>
      <p:sp>
        <p:nvSpPr>
          <p:cNvPr id="5" name="16ae0f7e-6908-4459-9891-80d00bc3a1bb"/>
          <p:cNvSpPr/>
          <p:nvPr/>
        </p:nvSpPr>
        <p:spPr>
          <a:xfrm>
            <a:off x="1714500" y="1657350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algn="ctr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Jake and Lucca find a dusty piano in their basement.</a:t>
            </a:r>
            <a:endParaRPr lang="en-US" sz="1800" dirty="0"/>
          </a:p>
        </p:txBody>
      </p:sp>
      <p:sp>
        <p:nvSpPr>
          <p:cNvPr id="6" name="6a356694-bb4c-4ea6-8fba-4be6f3707d3c"/>
          <p:cNvSpPr/>
          <p:nvPr/>
        </p:nvSpPr>
        <p:spPr>
          <a:xfrm>
            <a:off x="1714500" y="3143250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algn="ctr" indent="0" marL="0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The boys arrive in a grand concert hall in Vienna.</a:t>
            </a:r>
            <a:endParaRPr lang="en-US" sz="1980" dirty="0"/>
          </a:p>
        </p:txBody>
      </p:sp>
      <p:sp>
        <p:nvSpPr>
          <p:cNvPr id="7" name="a073bb50-d852-445a-83d6-eda0b7e12de8"/>
          <p:cNvSpPr/>
          <p:nvPr/>
        </p:nvSpPr>
        <p:spPr>
          <a:xfrm>
            <a:off x="1714500" y="3886200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algn="ctr" indent="0" marL="0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Mozart plays the harpsichord and shares his story.</a:t>
            </a:r>
            <a:endParaRPr lang="en-US" sz="1980" dirty="0"/>
          </a:p>
        </p:txBody>
      </p:sp>
      <p:sp>
        <p:nvSpPr>
          <p:cNvPr id="8" name="4a09eafc-a28e-40ae-b1f0-b4e04992fd89"/>
          <p:cNvSpPr/>
          <p:nvPr/>
        </p:nvSpPr>
        <p:spPr>
          <a:xfrm>
            <a:off x="8366760" y="342900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r" indent="0" marL="0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✅</a:t>
            </a:r>
            <a:endParaRPr lang="en-US" sz="3600" dirty="0"/>
          </a:p>
        </p:txBody>
      </p:sp>
      <p:sp>
        <p:nvSpPr>
          <p:cNvPr id="9" name="418b1ed6-77bb-4a22-82dc-c4180c23985f"/>
          <p:cNvSpPr/>
          <p:nvPr/>
        </p:nvSpPr>
        <p:spPr>
          <a:xfrm>
            <a:off x="7292340" y="1520190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000000"/>
          </a:solidFill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1404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1</a:t>
            </a:r>
            <a:endParaRPr lang="en-US" sz="1170" dirty="0"/>
          </a:p>
        </p:txBody>
      </p:sp>
      <p:sp>
        <p:nvSpPr>
          <p:cNvPr id="10" name="2cdd3578-f408-4117-910f-9bc6d8fc2698"/>
          <p:cNvSpPr/>
          <p:nvPr/>
        </p:nvSpPr>
        <p:spPr>
          <a:xfrm>
            <a:off x="7292340" y="2263140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000000"/>
          </a:solidFill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1404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2</a:t>
            </a:r>
            <a:endParaRPr lang="en-US" sz="1170" dirty="0"/>
          </a:p>
        </p:txBody>
      </p:sp>
      <p:sp>
        <p:nvSpPr>
          <p:cNvPr id="11" name="352d0564-9939-4464-a7b3-ab0944fc77c9"/>
          <p:cNvSpPr/>
          <p:nvPr/>
        </p:nvSpPr>
        <p:spPr>
          <a:xfrm>
            <a:off x="7292340" y="3006090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000000"/>
          </a:solidFill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1404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3</a:t>
            </a:r>
            <a:endParaRPr lang="en-US" sz="1170" dirty="0"/>
          </a:p>
        </p:txBody>
      </p:sp>
      <p:sp>
        <p:nvSpPr>
          <p:cNvPr id="12" name="8d58fc61-8a49-49a7-82c8-1ae4608807e3"/>
          <p:cNvSpPr/>
          <p:nvPr/>
        </p:nvSpPr>
        <p:spPr>
          <a:xfrm>
            <a:off x="7292340" y="3749040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000000"/>
          </a:solidFill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1404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4</a:t>
            </a:r>
            <a:endParaRPr lang="en-US" sz="11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1a1a6ed-0a44-4278-8741-a807ccaad4a8" descr="/home/forge/chalkie-production-workers-3/releases/78025706/backend/storage/app/render-specs/eec99d25-14e5-4d04-aa7a-c0dac033c5b1/img_2ec41f5cfa2ddd8e68adf652e865c074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1474470"/>
            <a:ext cx="2708910" cy="1714500"/>
          </a:xfrm>
          <a:prstGeom prst="roundRect">
            <a:avLst>
              <a:gd name="adj" fmla="val 8000"/>
            </a:avLst>
          </a:prstGeom>
        </p:spPr>
      </p:pic>
      <p:pic>
        <p:nvPicPr>
          <p:cNvPr id="3" name="a8ee1aa5-ed89-4479-bd7a-e0edda100f92" descr="/home/forge/chalkie-production-workers-3/releases/78025706/backend/storage/app/render-specs/eec99d25-14e5-4d04-aa7a-c0dac033c5b1/img_682af13895417f44c532c04c9489bf76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3260" y="1474470"/>
            <a:ext cx="2708910" cy="1714500"/>
          </a:xfrm>
          <a:prstGeom prst="roundRect">
            <a:avLst>
              <a:gd name="adj" fmla="val 8000"/>
            </a:avLst>
          </a:prstGeom>
        </p:spPr>
      </p:pic>
      <p:pic>
        <p:nvPicPr>
          <p:cNvPr id="4" name="27562bad-55df-4900-b346-7b34805ba8e8" descr="/home/forge/chalkie-production-workers-3/releases/78025706/backend/storage/app/render-specs/eec99d25-14e5-4d04-aa7a-c0dac033c5b1/img_010f9c31ddad5a2cdc6a47c36d9aa8f5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9340" y="1474470"/>
            <a:ext cx="2708910" cy="1714500"/>
          </a:xfrm>
          <a:prstGeom prst="roundRect">
            <a:avLst>
              <a:gd name="adj" fmla="val 8000"/>
            </a:avLst>
          </a:prstGeom>
        </p:spPr>
      </p:pic>
      <p:sp>
        <p:nvSpPr>
          <p:cNvPr id="5" name="80a5a3af-a18d-49ea-8356-1915666d9d8c"/>
          <p:cNvSpPr/>
          <p:nvPr/>
        </p:nvSpPr>
        <p:spPr>
          <a:xfrm>
            <a:off x="171450" y="3417570"/>
            <a:ext cx="2937510" cy="400050"/>
          </a:xfrm>
          <a:prstGeom prst="chevron">
            <a:avLst/>
          </a:prstGeom>
          <a:solidFill>
            <a:srgbClr val="FFFFFF"/>
          </a:solidFill>
          <a:ln w="22860">
            <a:solidFill>
              <a:srgbClr val="D90368"/>
            </a:solidFill>
            <a:prstDash val="solid"/>
          </a:ln>
        </p:spPr>
      </p:sp>
      <p:sp>
        <p:nvSpPr>
          <p:cNvPr id="6" name="6de4300d-32af-49ab-a349-a90b2f43dfd2"/>
          <p:cNvSpPr/>
          <p:nvPr/>
        </p:nvSpPr>
        <p:spPr>
          <a:xfrm>
            <a:off x="3108960" y="3417570"/>
            <a:ext cx="2937510" cy="400050"/>
          </a:xfrm>
          <a:prstGeom prst="chevron">
            <a:avLst/>
          </a:prstGeom>
          <a:solidFill>
            <a:srgbClr val="FFFFFF"/>
          </a:solidFill>
          <a:ln w="22860">
            <a:solidFill>
              <a:srgbClr val="D90368"/>
            </a:solidFill>
            <a:prstDash val="solid"/>
          </a:ln>
        </p:spPr>
      </p:sp>
      <p:sp>
        <p:nvSpPr>
          <p:cNvPr id="7" name="c0458d4a-0529-4197-ac64-e9d1dfc39fc2"/>
          <p:cNvSpPr/>
          <p:nvPr/>
        </p:nvSpPr>
        <p:spPr>
          <a:xfrm>
            <a:off x="6035040" y="3417570"/>
            <a:ext cx="2937510" cy="400050"/>
          </a:xfrm>
          <a:prstGeom prst="chevron">
            <a:avLst/>
          </a:prstGeom>
          <a:solidFill>
            <a:srgbClr val="FFFFFF"/>
          </a:solidFill>
          <a:ln w="22860">
            <a:solidFill>
              <a:srgbClr val="D90368"/>
            </a:solidFill>
            <a:prstDash val="solid"/>
          </a:ln>
        </p:spPr>
      </p:sp>
      <p:sp>
        <p:nvSpPr>
          <p:cNvPr id="8" name="01d30e40-65b2-46b2-a956-84db1d58cfcb"/>
          <p:cNvSpPr/>
          <p:nvPr/>
        </p:nvSpPr>
        <p:spPr>
          <a:xfrm>
            <a:off x="285750" y="171450"/>
            <a:ext cx="8572500" cy="66751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88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dirty="0">
                <a:solidFill>
                  <a:srgbClr val="FFFFF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Making Magic Music Like Mozart</a:t>
            </a:r>
            <a:endParaRPr lang="en-US" sz="3240" dirty="0"/>
          </a:p>
        </p:txBody>
      </p:sp>
      <p:sp>
        <p:nvSpPr>
          <p:cNvPr id="9" name="1b329b07-b35b-44df-8713-43781a621d91"/>
          <p:cNvSpPr/>
          <p:nvPr/>
        </p:nvSpPr>
        <p:spPr>
          <a:xfrm>
            <a:off x="285750" y="845820"/>
            <a:ext cx="8572500" cy="475488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Compose a tune with Jake and Lucca!</a:t>
            </a:r>
            <a:endParaRPr lang="en-US" sz="2160" dirty="0"/>
          </a:p>
        </p:txBody>
      </p:sp>
      <p:sp>
        <p:nvSpPr>
          <p:cNvPr id="10" name="3586ed38-b6a9-492b-adb3-9acaf4c5d002"/>
          <p:cNvSpPr/>
          <p:nvPr/>
        </p:nvSpPr>
        <p:spPr>
          <a:xfrm>
            <a:off x="285750" y="3874770"/>
            <a:ext cx="2708910" cy="10515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ctr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Step 1: Pick Notes</a:t>
            </a:r>
            <a:pPr algn="ctr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- Choose high bird or low bear sounds.</a:t>
            </a:r>
            <a:endParaRPr lang="en-US" sz="1800" dirty="0"/>
          </a:p>
        </p:txBody>
      </p:sp>
      <p:sp>
        <p:nvSpPr>
          <p:cNvPr id="11" name="3ff4b22e-e6f5-4dab-bf03-ebc2c5d6299c"/>
          <p:cNvSpPr/>
          <p:nvPr/>
        </p:nvSpPr>
        <p:spPr>
          <a:xfrm>
            <a:off x="3223260" y="3874770"/>
            <a:ext cx="2708910" cy="10515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ctr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Step 2: Write Notes</a:t>
            </a:r>
            <a:pPr algn="ctr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- Draw notes like Mozart did!</a:t>
            </a:r>
            <a:endParaRPr lang="en-US" sz="1800" dirty="0"/>
          </a:p>
        </p:txBody>
      </p:sp>
      <p:sp>
        <p:nvSpPr>
          <p:cNvPr id="12" name="348d0847-426a-48e3-aac8-632f33eb215d"/>
          <p:cNvSpPr/>
          <p:nvPr/>
        </p:nvSpPr>
        <p:spPr>
          <a:xfrm>
            <a:off x="6149340" y="3874770"/>
            <a:ext cx="2708910" cy="10515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ctr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Step 3: Play Song</a:t>
            </a:r>
            <a:pPr algn="ctr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- Tap keys or sing your melody!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2a0c6f9-e37f-4ca8-ae13-ec4669c33dae" descr="/home/forge/chalkie-production-workers-3/releases/78025706/backend/storage/app/render-specs/eec99d25-14e5-4d04-aa7a-c0dac033c5b1/img_92fcfa31e397a50105dfd6cd65f719c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6360" y="1017270"/>
            <a:ext cx="3829050" cy="4011930"/>
          </a:xfrm>
          <a:prstGeom prst="roundRect">
            <a:avLst>
              <a:gd name="adj" fmla="val 3582"/>
            </a:avLst>
          </a:prstGeom>
        </p:spPr>
      </p:pic>
      <p:sp>
        <p:nvSpPr>
          <p:cNvPr id="3" name="1545f8b5-0248-4c09-9e7e-12f08bed15fa"/>
          <p:cNvSpPr/>
          <p:nvPr/>
        </p:nvSpPr>
        <p:spPr>
          <a:xfrm>
            <a:off x="1531620" y="171450"/>
            <a:ext cx="5486400" cy="69723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ctr" indent="0" marL="0">
              <a:lnSpc>
                <a:spcPts val="388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dirty="0">
                <a:solidFill>
                  <a:srgbClr val="FFFFFF"/>
                </a:solidFill>
                <a:latin typeface="Akatab" pitchFamily="34" charset="0"/>
                <a:ea typeface="Akatab" pitchFamily="34" charset="-122"/>
                <a:cs typeface="Akatab" pitchFamily="34" charset="-120"/>
              </a:rPr>
              <a:t>Listening to Mozart's Notes!</a:t>
            </a:r>
            <a:endParaRPr lang="en-US" sz="3240" dirty="0"/>
          </a:p>
        </p:txBody>
      </p:sp>
      <p:sp>
        <p:nvSpPr>
          <p:cNvPr id="4" name="fde94e9b-7d1b-4269-bdf7-f2de1e9c6ba5"/>
          <p:cNvSpPr/>
          <p:nvPr/>
        </p:nvSpPr>
        <p:spPr>
          <a:xfrm>
            <a:off x="285750" y="845820"/>
            <a:ext cx="4572000" cy="20116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Mozart used musical notes to write down how high or low a sound should be. High notes sound light like a tiny bird, and low notes sound deep like a big bear!</a:t>
            </a:r>
            <a:endParaRPr lang="en-US" sz="2160" dirty="0"/>
          </a:p>
        </p:txBody>
      </p:sp>
      <p:sp>
        <p:nvSpPr>
          <p:cNvPr id="5" name="255c3d46-8302-4937-8c62-cd7e5a881466_card"/>
          <p:cNvSpPr/>
          <p:nvPr/>
        </p:nvSpPr>
        <p:spPr>
          <a:xfrm>
            <a:off x="285750" y="2914650"/>
            <a:ext cx="4572000" cy="1897380"/>
          </a:xfrm>
          <a:prstGeom prst="roundRect">
            <a:avLst>
              <a:gd name="adj" fmla="val 4819"/>
            </a:avLst>
          </a:prstGeom>
          <a:solidFill>
            <a:srgbClr val="E1F6EF"/>
          </a:solidFill>
          <a:ln w="11430">
            <a:solidFill>
              <a:srgbClr val="084D36">
                <a:alpha val="20000"/>
              </a:srgbClr>
            </a:solidFill>
            <a:prstDash val="solid"/>
          </a:ln>
        </p:spPr>
      </p:sp>
      <p:sp>
        <p:nvSpPr>
          <p:cNvPr id="6" name="255c3d46-8302-4937-8c62-cd7e5a881466_emoji"/>
          <p:cNvSpPr/>
          <p:nvPr/>
        </p:nvSpPr>
        <p:spPr>
          <a:xfrm>
            <a:off x="400050" y="3063240"/>
            <a:ext cx="365760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160" dirty="0">
                <a:solidFill>
                  <a:srgbClr val="000000"/>
                </a:solidFill>
              </a:rPr>
              <a:t>🔍</a:t>
            </a:r>
            <a:endParaRPr lang="en-US" sz="2160" dirty="0"/>
          </a:p>
        </p:txBody>
      </p:sp>
      <p:sp>
        <p:nvSpPr>
          <p:cNvPr id="7" name="255c3d46-8302-4937-8c62-cd7e5a881466_text"/>
          <p:cNvSpPr/>
          <p:nvPr/>
        </p:nvSpPr>
        <p:spPr>
          <a:xfrm>
            <a:off x="765810" y="3028950"/>
            <a:ext cx="3977640" cy="16687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084D36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Example</a:t>
            </a:r>
            <a:endParaRPr lang="en-US" sz="1980" dirty="0"/>
          </a:p>
          <a:p>
            <a:pPr algn="l" indent="0" marL="0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dirty="0">
                <a:solidFill>
                  <a:srgbClr val="084D36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Try it with Jake and Lucca! Tap a high key on a keyboard or make a high beep sound. Now try making a low rumble sound!</a:t>
            </a:r>
            <a:endParaRPr lang="en-US" sz="198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Jake and Lucca Meet Mozart</dc:title>
  <dc:subject>PptxGenJS Presentation</dc:subject>
  <dc:creator>PptxGenJS</dc:creator>
  <cp:lastModifiedBy>PptxGenJS</cp:lastModifiedBy>
  <cp:revision>1</cp:revision>
  <dcterms:created xsi:type="dcterms:W3CDTF">2026-09-18T13:40:47Z</dcterms:created>
  <dcterms:modified xsi:type="dcterms:W3CDTF">2026-09-18T13:40:47Z</dcterms:modified>
</cp:coreProperties>
</file>