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Luckiest Guy"/>
      <p:regular r:id="rId22"/>
    </p:embeddedFont>
    <p:embeddedFont>
      <p:font typeface="Comic Neue"/>
      <p:regular r:id="rId23"/>
      <p:bold r:id="rId24"/>
    </p:embeddedFont>
    <p:embeddedFont>
      <p:font typeface="Inter"/>
      <p:bold r:id="rId25"/>
    </p:embeddedFont>
    <p:embeddedFont>
      <p:font typeface="Karla"/>
      <p:regular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chalkie.ai/player/a2c6b864-09d4-42ad-bdd2-d66d59af14cb/a4ca655d-99dc-4e32-ba54-b414e8a7cf1b?source=exported_presentation&amp;exportFormat=powerpoint" TargetMode="External"/><Relationship Id="rId1" Type="http://schemas.openxmlformats.org/officeDocument/2006/relationships/image" Target="../media/Slide-8-image-1.jpeg"/><Relationship Id="rId2" Type="http://schemas.openxmlformats.org/officeDocument/2006/relationships/image" Target="../media/image-8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chalkie.ai/player/a2c6b864-09d4-42ad-bdd2-d66d59af14cb/a4ca655d-99dc-4e32-ba54-b414e8a7cf1b?source=exported_presentation&amp;exportFormat=powerpoint" TargetMode="External"/><Relationship Id="rId1" Type="http://schemas.openxmlformats.org/officeDocument/2006/relationships/image" Target="../media/Slide-9-image-1.jpeg"/><Relationship Id="rId2" Type="http://schemas.openxmlformats.org/officeDocument/2006/relationships/image" Target="../media/image-9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1Lju6wc"/>
          <p:cNvSpPr/>
          <p:nvPr/>
        </p:nvSpPr>
        <p:spPr>
          <a:xfrm>
            <a:off x="274320" y="2777490"/>
            <a:ext cx="8926830" cy="20459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409E9E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TEMPO WITH MOZART</a:t>
            </a:r>
            <a:endParaRPr lang="en-US" sz="3600" dirty="0"/>
          </a:p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Explore music speed with Jake and Lucca!</a:t>
            </a:r>
            <a:endParaRPr lang="en-US" sz="3600" dirty="0"/>
          </a:p>
        </p:txBody>
      </p:sp>
      <p:pic>
        <p:nvPicPr>
          <p:cNvPr id="3" name="i36c27ic" descr="/home/forge/chalkie-production-workers-1/releases/78049918/backend/storage/app/render-specs/02c2ad33-e823-49c0-9bbb-a8fbf0f25ea2/img_1bcb1922ed01649e9229f769eab55bd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125730"/>
            <a:ext cx="8869680" cy="2857500"/>
          </a:xfrm>
          <a:prstGeom prst="roundRect">
            <a:avLst>
              <a:gd name="adj" fmla="val 4800"/>
            </a:avLst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cw8OXeS"/>
          <p:cNvSpPr/>
          <p:nvPr/>
        </p:nvSpPr>
        <p:spPr>
          <a:xfrm>
            <a:off x="274320" y="507492"/>
            <a:ext cx="4846320" cy="7086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409E9E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FAST OR SLOW?</a:t>
            </a:r>
            <a:endParaRPr lang="en-US" sz="3240" dirty="0"/>
          </a:p>
        </p:txBody>
      </p:sp>
      <p:sp>
        <p:nvSpPr>
          <p:cNvPr id="3" name="MA4LQVVo"/>
          <p:cNvSpPr/>
          <p:nvPr/>
        </p:nvSpPr>
        <p:spPr>
          <a:xfrm>
            <a:off x="274320" y="1405890"/>
            <a:ext cx="4846320" cy="30746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Imagine a tiny turtle crawling across a garden, and then a quick rabbit hopping away!</a:t>
            </a:r>
            <a:endParaRPr lang="en-US" sz="2160" dirty="0"/>
          </a:p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When Mozart plays the piano, his songs can move slow like a turtle or fast like a bunny. In music, this speed is called </a:t>
            </a:r>
            <a:r>
              <a:rPr lang="en-US" sz="216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tempo</a:t>
            </a: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.</a:t>
            </a:r>
            <a:endParaRPr lang="en-US" sz="2160" dirty="0"/>
          </a:p>
        </p:txBody>
      </p:sp>
      <p:pic>
        <p:nvPicPr>
          <p:cNvPr id="4" name="spd1" descr="/home/forge/chalkie-production-workers-1/releases/78049918/backend/storage/app/render-specs/02c2ad33-e823-49c0-9bbb-a8fbf0f25ea2/img_660a096733abee1d826c87215f14d41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0"/>
            <a:ext cx="36576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RNDQ6iM"/>
          <p:cNvSpPr/>
          <p:nvPr/>
        </p:nvSpPr>
        <p:spPr>
          <a:xfrm>
            <a:off x="274320" y="141732"/>
            <a:ext cx="8595360" cy="7086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409E9E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OUR GOALS TODAY</a:t>
            </a:r>
            <a:endParaRPr lang="en-US" sz="3240" dirty="0"/>
          </a:p>
        </p:txBody>
      </p:sp>
      <p:sp>
        <p:nvSpPr>
          <p:cNvPr id="3" name="OvprCztm"/>
          <p:cNvSpPr/>
          <p:nvPr/>
        </p:nvSpPr>
        <p:spPr>
          <a:xfrm>
            <a:off x="274320" y="1691640"/>
            <a:ext cx="8595360" cy="1188720"/>
          </a:xfrm>
          <a:prstGeom prst="roundRect">
            <a:avLst>
              <a:gd name="adj" fmla="val 1153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D90368"/>
            </a:solidFill>
            <a:prstDash val="solid"/>
          </a:ln>
        </p:spPr>
      </p:sp>
      <p:sp>
        <p:nvSpPr>
          <p:cNvPr id="4" name="VrcHhsQ2"/>
          <p:cNvSpPr/>
          <p:nvPr/>
        </p:nvSpPr>
        <p:spPr>
          <a:xfrm>
            <a:off x="468630" y="2077974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D9036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</a:t>
            </a:r>
            <a:endParaRPr lang="en-US" sz="2160" dirty="0"/>
          </a:p>
        </p:txBody>
      </p:sp>
      <p:sp>
        <p:nvSpPr>
          <p:cNvPr id="5" name="HBKTaJeI"/>
          <p:cNvSpPr/>
          <p:nvPr/>
        </p:nvSpPr>
        <p:spPr>
          <a:xfrm>
            <a:off x="1108710" y="1760220"/>
            <a:ext cx="7566660" cy="9829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Identify four Italian tempo words: </a:t>
            </a:r>
            <a:r>
              <a:rPr lang="en-US" sz="216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largo</a:t>
            </a: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, </a:t>
            </a:r>
            <a:r>
              <a:rPr lang="en-US" sz="216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moderato</a:t>
            </a: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, </a:t>
            </a:r>
            <a:r>
              <a:rPr lang="en-US" sz="216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allegro</a:t>
            </a: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, and </a:t>
            </a:r>
            <a:r>
              <a:rPr lang="en-US" sz="216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presto</a:t>
            </a: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.</a:t>
            </a:r>
            <a:endParaRPr lang="en-US" sz="2160" dirty="0"/>
          </a:p>
        </p:txBody>
      </p:sp>
      <p:sp>
        <p:nvSpPr>
          <p:cNvPr id="6" name="wbMCKDzg"/>
          <p:cNvSpPr/>
          <p:nvPr/>
        </p:nvSpPr>
        <p:spPr>
          <a:xfrm>
            <a:off x="274320" y="3063240"/>
            <a:ext cx="8595360" cy="1188720"/>
          </a:xfrm>
          <a:prstGeom prst="roundRect">
            <a:avLst>
              <a:gd name="adj" fmla="val 1153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D90368"/>
            </a:solidFill>
            <a:prstDash val="solid"/>
          </a:ln>
        </p:spPr>
      </p:sp>
      <p:sp>
        <p:nvSpPr>
          <p:cNvPr id="7" name="xjKl8iLy"/>
          <p:cNvSpPr/>
          <p:nvPr/>
        </p:nvSpPr>
        <p:spPr>
          <a:xfrm>
            <a:off x="468630" y="3449574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D9036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</a:t>
            </a:r>
            <a:endParaRPr lang="en-US" sz="2160" dirty="0"/>
          </a:p>
        </p:txBody>
      </p:sp>
      <p:sp>
        <p:nvSpPr>
          <p:cNvPr id="8" name="sDH9M4iQ"/>
          <p:cNvSpPr/>
          <p:nvPr/>
        </p:nvSpPr>
        <p:spPr>
          <a:xfrm>
            <a:off x="1108710" y="3131820"/>
            <a:ext cx="7566660" cy="9829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Match musical tempos to everyday animal movements and clapping speeds.</a:t>
            </a:r>
            <a:endParaRPr lang="en-US" sz="21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x0gEv0B"/>
          <p:cNvSpPr/>
          <p:nvPr/>
        </p:nvSpPr>
        <p:spPr>
          <a:xfrm>
            <a:off x="274320" y="141732"/>
            <a:ext cx="8595360" cy="7086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409E9E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FOUR TEMPO WORDS</a:t>
            </a:r>
            <a:endParaRPr lang="en-US" sz="3240" dirty="0"/>
          </a:p>
        </p:txBody>
      </p:sp>
      <p:pic>
        <p:nvPicPr>
          <p:cNvPr id="3" name="voc1" descr="/home/forge/chalkie-production-workers-1/releases/78049918/backend/storage/app/render-specs/02c2ad33-e823-49c0-9bbb-a8fbf0f25ea2/img_19831decf2067e5756958a064df90e9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554480"/>
            <a:ext cx="2011680" cy="2057400"/>
          </a:xfrm>
          <a:prstGeom prst="roundRect">
            <a:avLst>
              <a:gd name="adj" fmla="val 6818"/>
            </a:avLst>
          </a:prstGeom>
        </p:spPr>
      </p:pic>
      <p:sp>
        <p:nvSpPr>
          <p:cNvPr id="4" name="VupekMKm"/>
          <p:cNvSpPr/>
          <p:nvPr/>
        </p:nvSpPr>
        <p:spPr>
          <a:xfrm>
            <a:off x="274320" y="3614738"/>
            <a:ext cx="2011680" cy="12687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Largo</a:t>
            </a:r>
            <a:endParaRPr lang="en-US" sz="1980" dirty="0"/>
          </a:p>
          <a:p>
            <a:pPr algn="l" indent="0" marL="0">
              <a:lnSpc>
                <a:spcPts val="25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545857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Very slow and stately pace.</a:t>
            </a:r>
            <a:endParaRPr lang="en-US" sz="1980" dirty="0"/>
          </a:p>
        </p:txBody>
      </p:sp>
      <p:pic>
        <p:nvPicPr>
          <p:cNvPr id="5" name="voc2" descr="/home/forge/chalkie-production-workers-1/releases/78049918/backend/storage/app/render-specs/02c2ad33-e823-49c0-9bbb-a8fbf0f25ea2/img_3bdc509e2a4fdb36902e55a01aa3681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880" y="982980"/>
            <a:ext cx="2011680" cy="2057400"/>
          </a:xfrm>
          <a:prstGeom prst="roundRect">
            <a:avLst>
              <a:gd name="adj" fmla="val 6818"/>
            </a:avLst>
          </a:prstGeom>
        </p:spPr>
      </p:pic>
      <p:sp>
        <p:nvSpPr>
          <p:cNvPr id="6" name="PgTUUzbj"/>
          <p:cNvSpPr/>
          <p:nvPr/>
        </p:nvSpPr>
        <p:spPr>
          <a:xfrm>
            <a:off x="2468880" y="3123248"/>
            <a:ext cx="2011680" cy="12687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Moderato</a:t>
            </a:r>
            <a:endParaRPr lang="en-US" sz="1980" dirty="0"/>
          </a:p>
          <a:p>
            <a:pPr algn="l" indent="0" marL="0">
              <a:lnSpc>
                <a:spcPts val="25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545857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Medium, easy walking speed.</a:t>
            </a:r>
            <a:endParaRPr lang="en-US" sz="1980" dirty="0"/>
          </a:p>
        </p:txBody>
      </p:sp>
      <p:pic>
        <p:nvPicPr>
          <p:cNvPr id="7" name="voc3" descr="/home/forge/chalkie-production-workers-1/releases/78049918/backend/storage/app/render-specs/02c2ad33-e823-49c0-9bbb-a8fbf0f25ea2/img_cdbc88573634c08f133afd57e55ef32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1554480"/>
            <a:ext cx="2011680" cy="2057400"/>
          </a:xfrm>
          <a:prstGeom prst="roundRect">
            <a:avLst>
              <a:gd name="adj" fmla="val 6818"/>
            </a:avLst>
          </a:prstGeom>
        </p:spPr>
      </p:pic>
      <p:sp>
        <p:nvSpPr>
          <p:cNvPr id="8" name="sp3Pj9Ro"/>
          <p:cNvSpPr/>
          <p:nvPr/>
        </p:nvSpPr>
        <p:spPr>
          <a:xfrm>
            <a:off x="4663440" y="3614738"/>
            <a:ext cx="2011680" cy="12687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Allegro</a:t>
            </a:r>
            <a:endParaRPr lang="en-US" sz="1980" dirty="0"/>
          </a:p>
          <a:p>
            <a:pPr algn="l" indent="0" marL="0">
              <a:lnSpc>
                <a:spcPts val="25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545857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Fast, lively, and joyful speed.</a:t>
            </a:r>
            <a:endParaRPr lang="en-US" sz="1980" dirty="0"/>
          </a:p>
        </p:txBody>
      </p:sp>
      <p:pic>
        <p:nvPicPr>
          <p:cNvPr id="9" name="voc4" descr="/home/forge/chalkie-production-workers-1/releases/78049918/backend/storage/app/render-specs/02c2ad33-e823-49c0-9bbb-a8fbf0f25ea2/img_65f7ade5280204f3e1a517291f3b4f0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982980"/>
            <a:ext cx="2011680" cy="2057400"/>
          </a:xfrm>
          <a:prstGeom prst="roundRect">
            <a:avLst>
              <a:gd name="adj" fmla="val 6818"/>
            </a:avLst>
          </a:prstGeom>
        </p:spPr>
      </p:pic>
      <p:sp>
        <p:nvSpPr>
          <p:cNvPr id="10" name="0w2Ed9lF"/>
          <p:cNvSpPr/>
          <p:nvPr/>
        </p:nvSpPr>
        <p:spPr>
          <a:xfrm>
            <a:off x="6858000" y="3123248"/>
            <a:ext cx="2011680" cy="12687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Presto</a:t>
            </a:r>
            <a:endParaRPr lang="en-US" sz="1980" dirty="0"/>
          </a:p>
          <a:p>
            <a:pPr algn="l" indent="0" marL="0">
              <a:lnSpc>
                <a:spcPts val="25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545857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Very fast like buzzing wings!</a:t>
            </a:r>
            <a:endParaRPr lang="en-US" sz="19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kivcgzi" descr="/home/forge/chalkie-production-workers-1/releases/78049918/backend/storage/app/render-specs/02c2ad33-e823-49c0-9bbb-a8fbf0f25ea2/img_2fe5b0289105181cd95d10d136befd8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80010"/>
            <a:ext cx="5314950" cy="2834640"/>
          </a:xfrm>
          <a:prstGeom prst="rect">
            <a:avLst/>
          </a:prstGeom>
        </p:spPr>
      </p:pic>
      <p:sp>
        <p:nvSpPr>
          <p:cNvPr id="3" name="ukivcgzi-frame"/>
          <p:cNvSpPr/>
          <p:nvPr/>
        </p:nvSpPr>
        <p:spPr>
          <a:xfrm>
            <a:off x="171450" y="80010"/>
            <a:ext cx="5314950" cy="2834640"/>
          </a:xfrm>
          <a:prstGeom prst="roundRect">
            <a:avLst/>
          </a:prstGeom>
          <a:noFill/>
          <a:ln w="22860">
            <a:solidFill>
              <a:srgbClr val="D90368"/>
            </a:solidFill>
            <a:prstDash val="solid"/>
          </a:ln>
        </p:spPr>
      </p:sp>
      <p:sp>
        <p:nvSpPr>
          <p:cNvPr id="4" name="R4F2nZfK"/>
          <p:cNvSpPr/>
          <p:nvPr/>
        </p:nvSpPr>
        <p:spPr>
          <a:xfrm>
            <a:off x="5852160" y="850392"/>
            <a:ext cx="3040380" cy="12115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409E9E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LARGO MEANS </a:t>
            </a:r>
            <a:endParaRPr lang="en-US" sz="3240" dirty="0"/>
          </a:p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409E9E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VERY SLOW</a:t>
            </a:r>
            <a:endParaRPr lang="en-US" sz="3240" dirty="0"/>
          </a:p>
        </p:txBody>
      </p:sp>
      <p:sp>
        <p:nvSpPr>
          <p:cNvPr id="5" name="pqhVLkBt"/>
          <p:cNvSpPr/>
          <p:nvPr/>
        </p:nvSpPr>
        <p:spPr>
          <a:xfrm>
            <a:off x="171450" y="3066098"/>
            <a:ext cx="8641080" cy="18630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In Vienna, Mozart showed Jake and Lucca giant dancing bears </a:t>
            </a:r>
            <a:endParaRPr lang="en-US" sz="1980" dirty="0"/>
          </a:p>
          <a:p>
            <a:pPr algn="ctr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moving under the moonlight.</a:t>
            </a:r>
            <a:endParaRPr lang="en-US" sz="1980" dirty="0"/>
          </a:p>
          <a:p>
            <a:pPr algn="ctr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When bears take huge, heavy steps, the music slows way down.</a:t>
            </a:r>
            <a:endParaRPr lang="en-US" sz="1980" dirty="0"/>
          </a:p>
          <a:p>
            <a:pPr algn="ctr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Largo</a:t>
            </a:r>
            <a:r>
              <a:rPr lang="en-US" sz="198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gives every note plenty of room to ring out.</a:t>
            </a:r>
            <a:endParaRPr lang="en-US" sz="19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32nVPi"/>
          <p:cNvSpPr/>
          <p:nvPr/>
        </p:nvSpPr>
        <p:spPr>
          <a:xfrm>
            <a:off x="274320" y="141732"/>
            <a:ext cx="4297680" cy="12001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409E9E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WALKING AT MODERATO</a:t>
            </a:r>
            <a:endParaRPr lang="en-US" sz="3240" dirty="0"/>
          </a:p>
        </p:txBody>
      </p:sp>
      <p:sp>
        <p:nvSpPr>
          <p:cNvPr id="3" name="kRSV0Za4"/>
          <p:cNvSpPr/>
          <p:nvPr/>
        </p:nvSpPr>
        <p:spPr>
          <a:xfrm>
            <a:off x="274320" y="1485900"/>
            <a:ext cx="4297680" cy="30975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When Jake walks over to the shiny piano, he takes steady, regular steps. Not rushing, and not crawling.</a:t>
            </a:r>
            <a:endParaRPr lang="en-US" sz="2160" dirty="0"/>
          </a:p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This middle speed is </a:t>
            </a:r>
            <a:r>
              <a:rPr lang="en-US" sz="216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moderato</a:t>
            </a: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. You can clap along easily with your hands like counting 1, 2, 3, 4!</a:t>
            </a:r>
            <a:endParaRPr lang="en-US" sz="2160" dirty="0"/>
          </a:p>
        </p:txBody>
      </p:sp>
      <p:pic>
        <p:nvPicPr>
          <p:cNvPr id="4" name="mod1" descr="/home/forge/chalkie-production-workers-1/releases/78049918/backend/storage/app/render-specs/02c2ad33-e823-49c0-9bbb-a8fbf0f25ea2/img_2ef75234b77117d1c081b1c292d2791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0" y="182880"/>
            <a:ext cx="4114800" cy="3611880"/>
          </a:xfrm>
          <a:prstGeom prst="roundRect">
            <a:avLst>
              <a:gd name="adj" fmla="val 3797"/>
            </a:avLst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ll1" descr="/home/forge/chalkie-production-workers-1/releases/78049918/backend/storage/app/render-specs/02c2ad33-e823-49c0-9bbb-a8fbf0f25ea2/img_5db68d2f5075099219a0f8de86060f53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82880"/>
            <a:ext cx="420624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3" name="TcmYH7Cg"/>
          <p:cNvSpPr/>
          <p:nvPr/>
        </p:nvSpPr>
        <p:spPr>
          <a:xfrm>
            <a:off x="274320" y="2324862"/>
            <a:ext cx="4206240" cy="1828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80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ALLEGRO: LIVELY &amp; FAST</a:t>
            </a:r>
            <a:endParaRPr lang="en-US" sz="2340" dirty="0"/>
          </a:p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Lucca laughs and dances from head to toe! Allegro feels bright, bouncy, and happy.</a:t>
            </a:r>
            <a:endParaRPr lang="en-US" sz="2340" dirty="0"/>
          </a:p>
        </p:txBody>
      </p:sp>
      <p:pic>
        <p:nvPicPr>
          <p:cNvPr id="4" name="pre1" descr="/home/forge/chalkie-production-workers-1/releases/78049918/backend/storage/app/render-specs/02c2ad33-e823-49c0-9bbb-a8fbf0f25ea2/img_b038975ac557e3d4cccd3fd7130e8cd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182880"/>
            <a:ext cx="420624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5" name="ViRivkHo"/>
          <p:cNvSpPr/>
          <p:nvPr/>
        </p:nvSpPr>
        <p:spPr>
          <a:xfrm>
            <a:off x="4663440" y="2324862"/>
            <a:ext cx="4206240" cy="1828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80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PRESTO: SUPER FAST!</a:t>
            </a:r>
            <a:endParaRPr lang="en-US" sz="2340" dirty="0"/>
          </a:p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Mozart’s nimble fingers fly across the keys like a racing gust of wind! Presto zooms with energy.</a:t>
            </a:r>
            <a:endParaRPr lang="en-US" sz="23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8a960243-669f-4e3e-9e6c-1bed6530c2d6"/>
          <p:cNvSpPr/>
          <p:nvPr/>
        </p:nvSpPr>
        <p:spPr>
          <a:xfrm>
            <a:off x="285750" y="130302"/>
            <a:ext cx="8572500" cy="6995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409E9E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LISTEN TO MOZART'S TEMPO</a:t>
            </a:r>
            <a:endParaRPr lang="en-US" sz="3240" dirty="0"/>
          </a:p>
        </p:txBody>
      </p:sp>
      <p:sp>
        <p:nvSpPr>
          <p:cNvPr id="3" name="0ebab034-3bcd-4c23-906d-e7267ea4ccc3"/>
          <p:cNvSpPr/>
          <p:nvPr/>
        </p:nvSpPr>
        <p:spPr>
          <a:xfrm>
            <a:off x="285750" y="736663"/>
            <a:ext cx="8572500" cy="48463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Listen to the audio and answer the questions</a:t>
            </a:r>
            <a:endParaRPr lang="en-US" sz="1980" dirty="0"/>
          </a:p>
        </p:txBody>
      </p:sp>
      <p:sp>
        <p:nvSpPr>
          <p:cNvPr id="4" name="5e00a90b-ec95-43cd-889d-9684ac93e6c2"/>
          <p:cNvSpPr/>
          <p:nvPr/>
        </p:nvSpPr>
        <p:spPr>
          <a:xfrm>
            <a:off x="285750" y="2679192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D90368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</a:t>
            </a:r>
            <a:endParaRPr lang="en-US" sz="2160" dirty="0"/>
          </a:p>
        </p:txBody>
      </p:sp>
      <p:sp>
        <p:nvSpPr>
          <p:cNvPr id="5" name="7fe77bb2-6f1d-4d43-959e-d2a8353cd750"/>
          <p:cNvSpPr/>
          <p:nvPr/>
        </p:nvSpPr>
        <p:spPr>
          <a:xfrm>
            <a:off x="788670" y="2679192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What animal walks slow like largo?</a:t>
            </a:r>
            <a:endParaRPr lang="en-US" sz="2160" dirty="0"/>
          </a:p>
        </p:txBody>
      </p:sp>
      <p:sp>
        <p:nvSpPr>
          <p:cNvPr id="6" name="2bf97fe8-ccab-4e8d-8f9d-b196ff0ecdcf"/>
          <p:cNvSpPr/>
          <p:nvPr/>
        </p:nvSpPr>
        <p:spPr>
          <a:xfrm>
            <a:off x="285750" y="3182112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D90368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</a:t>
            </a:r>
            <a:endParaRPr lang="en-US" sz="2160" dirty="0"/>
          </a:p>
        </p:txBody>
      </p:sp>
      <p:sp>
        <p:nvSpPr>
          <p:cNvPr id="7" name="d42af34e-69f2-43c7-bb14-3d63887ddb14"/>
          <p:cNvSpPr/>
          <p:nvPr/>
        </p:nvSpPr>
        <p:spPr>
          <a:xfrm>
            <a:off x="788670" y="3182112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Which tempo matches Lucca's cheerful dance?</a:t>
            </a:r>
            <a:endParaRPr lang="en-US" sz="2160" dirty="0"/>
          </a:p>
        </p:txBody>
      </p:sp>
      <p:sp>
        <p:nvSpPr>
          <p:cNvPr id="8" name="9e5f8bf8-0762-4e8b-8677-1fe789a63480"/>
          <p:cNvSpPr/>
          <p:nvPr/>
        </p:nvSpPr>
        <p:spPr>
          <a:xfrm>
            <a:off x="285750" y="3685032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D90368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</a:t>
            </a:r>
            <a:endParaRPr lang="en-US" sz="2160" dirty="0"/>
          </a:p>
        </p:txBody>
      </p:sp>
      <p:sp>
        <p:nvSpPr>
          <p:cNvPr id="9" name="cbda781f-30dc-4e00-80f4-08ed7cdc81a9"/>
          <p:cNvSpPr/>
          <p:nvPr/>
        </p:nvSpPr>
        <p:spPr>
          <a:xfrm>
            <a:off x="788670" y="3685032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What does presto mean in music?</a:t>
            </a:r>
            <a:endParaRPr lang="en-US" sz="2160" dirty="0"/>
          </a:p>
        </p:txBody>
      </p:sp>
      <p:sp>
        <p:nvSpPr>
          <p:cNvPr id="10" name="ef1989a9-7218-4440-87cb-235298bf8f47"/>
          <p:cNvSpPr/>
          <p:nvPr/>
        </p:nvSpPr>
        <p:spPr>
          <a:xfrm>
            <a:off x="285750" y="4187952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D90368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</a:t>
            </a:r>
            <a:endParaRPr lang="en-US" sz="2160" dirty="0"/>
          </a:p>
        </p:txBody>
      </p:sp>
      <p:sp>
        <p:nvSpPr>
          <p:cNvPr id="11" name="6889aeca-b1ba-4b1c-8fe3-451dfaabc137"/>
          <p:cNvSpPr/>
          <p:nvPr/>
        </p:nvSpPr>
        <p:spPr>
          <a:xfrm>
            <a:off x="788670" y="4187952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Who plays the fast notes on the piano?</a:t>
            </a:r>
            <a:endParaRPr lang="en-US" sz="2160" dirty="0"/>
          </a:p>
        </p:txBody>
      </p:sp>
      <p:sp>
        <p:nvSpPr>
          <p:cNvPr id="12" name="a4ca655d-99dc-4e32-ba54-b414e8a7cf1b_card"/>
          <p:cNvSpPr/>
          <p:nvPr/>
        </p:nvSpPr>
        <p:spPr>
          <a:xfrm>
            <a:off x="285750" y="1291590"/>
            <a:ext cx="8572500" cy="857250"/>
          </a:xfrm>
          <a:prstGeom prst="roundRect">
            <a:avLst/>
          </a:prstGeom>
          <a:solidFill>
            <a:srgbClr val="FFF4F1"/>
          </a:solidFill>
          <a:ln w="76200">
            <a:solidFill>
              <a:srgbClr val="FFFFFF"/>
            </a:solidFill>
            <a:prstDash val="solid"/>
          </a:ln>
        </p:spPr>
      </p:sp>
      <p:pic>
        <p:nvPicPr>
          <p:cNvPr id="13" name="a4ca655d-99dc-4e32-ba54-b414e8a7cf1b_icon" descr="/home/forge/chalkie-production-workers-1/releases/78049918/backend/storage/app/render-specs/02c2ad33-e823-49c0-9bbb-a8fbf0f25ea2/audio_ic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70" y="1594485"/>
            <a:ext cx="251460" cy="251460"/>
          </a:xfrm>
          <a:prstGeom prst="rect">
            <a:avLst/>
          </a:prstGeom>
        </p:spPr>
      </p:pic>
      <p:sp>
        <p:nvSpPr>
          <p:cNvPr id="14" name="a4ca655d-99dc-4e32-ba54-b414e8a7cf1b_title"/>
          <p:cNvSpPr/>
          <p:nvPr/>
        </p:nvSpPr>
        <p:spPr>
          <a:xfrm>
            <a:off x="902970" y="1291590"/>
            <a:ext cx="589788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00000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Jake and Mozart Talk Speed</a:t>
            </a:r>
            <a:endParaRPr lang="en-US" sz="1800" dirty="0"/>
          </a:p>
        </p:txBody>
      </p:sp>
      <p:sp>
        <p:nvSpPr>
          <p:cNvPr id="15" name="a4ca655d-99dc-4e32-ba54-b414e8a7cf1b_btn"/>
          <p:cNvSpPr/>
          <p:nvPr/>
        </p:nvSpPr>
        <p:spPr>
          <a:xfrm>
            <a:off x="6983730" y="1520190"/>
            <a:ext cx="1600200" cy="400050"/>
          </a:xfrm>
          <a:prstGeom prst="roundRect">
            <a:avLst/>
          </a:prstGeom>
          <a:solidFill>
            <a:srgbClr val="2C6E49"/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▶ Play audio</a:t>
            </a:r>
            <a:endParaRPr lang="en-US" sz="1440" dirty="0"/>
          </a:p>
        </p:txBody>
      </p:sp>
      <p:sp>
        <p:nvSpPr>
          <p:cNvPr id="16" name="a4ca655d-99dc-4e32-ba54-b414e8a7cf1b_btn_link">
            <a:hlinkClick r:id="rId3" tooltip=""/>
          </p:cNvPr>
          <p:cNvSpPr/>
          <p:nvPr/>
        </p:nvSpPr>
        <p:spPr>
          <a:xfrm>
            <a:off x="6983730" y="1520190"/>
            <a:ext cx="1600200" cy="400050"/>
          </a:xfrm>
          <a:prstGeom prst="roundRect">
            <a:avLst/>
          </a:prstGeom>
          <a:solidFill>
            <a:srgbClr val="2C6E49">
              <a:alpha val="0"/>
            </a:srgbClr>
          </a:solidFill>
          <a:ln w="12700">
            <a:solidFill>
              <a:srgbClr val="2C6E49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8a960243-669f-4e3e-9e6c-1bed6530c2d6"/>
          <p:cNvSpPr/>
          <p:nvPr/>
        </p:nvSpPr>
        <p:spPr>
          <a:xfrm>
            <a:off x="285750" y="130302"/>
            <a:ext cx="8572500" cy="6995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409E9E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LISTEN TO MOZART'S TEMPO</a:t>
            </a:r>
            <a:endParaRPr lang="en-US" sz="3240" dirty="0"/>
          </a:p>
        </p:txBody>
      </p:sp>
      <p:sp>
        <p:nvSpPr>
          <p:cNvPr id="3" name="b11c46a8-86a0-43e2-8d62-480d41e4ea7a"/>
          <p:cNvSpPr/>
          <p:nvPr/>
        </p:nvSpPr>
        <p:spPr>
          <a:xfrm>
            <a:off x="285750" y="736663"/>
            <a:ext cx="8572500" cy="480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your answers below</a:t>
            </a:r>
            <a:endParaRPr lang="en-US" sz="1980" dirty="0"/>
          </a:p>
        </p:txBody>
      </p:sp>
      <p:sp>
        <p:nvSpPr>
          <p:cNvPr id="4" name="08de2c75-5345-4a39-91ec-af7c6f0bf312"/>
          <p:cNvSpPr/>
          <p:nvPr/>
        </p:nvSpPr>
        <p:spPr>
          <a:xfrm>
            <a:off x="8366760" y="33147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r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  <p:sp>
        <p:nvSpPr>
          <p:cNvPr id="5" name="3613c5fc-21ef-4d9c-870a-91fa7bcffe94"/>
          <p:cNvSpPr/>
          <p:nvPr/>
        </p:nvSpPr>
        <p:spPr>
          <a:xfrm>
            <a:off x="285750" y="2679192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D90368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</a:t>
            </a:r>
            <a:endParaRPr lang="en-US" sz="2160" dirty="0"/>
          </a:p>
        </p:txBody>
      </p:sp>
      <p:sp>
        <p:nvSpPr>
          <p:cNvPr id="6" name="6ec0c1e4-d87d-41b3-89b3-a05ea9eaa1da"/>
          <p:cNvSpPr/>
          <p:nvPr/>
        </p:nvSpPr>
        <p:spPr>
          <a:xfrm>
            <a:off x="788670" y="2679192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Elephants</a:t>
            </a:r>
            <a:endParaRPr lang="en-US" sz="2160" dirty="0"/>
          </a:p>
        </p:txBody>
      </p:sp>
      <p:sp>
        <p:nvSpPr>
          <p:cNvPr id="7" name="af660266-3073-4b4d-8011-85dcad2cd991"/>
          <p:cNvSpPr/>
          <p:nvPr/>
        </p:nvSpPr>
        <p:spPr>
          <a:xfrm>
            <a:off x="285750" y="3182112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D90368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</a:t>
            </a:r>
            <a:endParaRPr lang="en-US" sz="2160" dirty="0"/>
          </a:p>
        </p:txBody>
      </p:sp>
      <p:sp>
        <p:nvSpPr>
          <p:cNvPr id="8" name="68b424ff-fa9b-40fa-abcf-c66f1d3355f9"/>
          <p:cNvSpPr/>
          <p:nvPr/>
        </p:nvSpPr>
        <p:spPr>
          <a:xfrm>
            <a:off x="788670" y="3182112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Allegro</a:t>
            </a:r>
            <a:endParaRPr lang="en-US" sz="2160" dirty="0"/>
          </a:p>
        </p:txBody>
      </p:sp>
      <p:sp>
        <p:nvSpPr>
          <p:cNvPr id="9" name="8da367bc-9c5a-477b-9f08-f9113ec7c4b1"/>
          <p:cNvSpPr/>
          <p:nvPr/>
        </p:nvSpPr>
        <p:spPr>
          <a:xfrm>
            <a:off x="285750" y="3685032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D90368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</a:t>
            </a:r>
            <a:endParaRPr lang="en-US" sz="2160" dirty="0"/>
          </a:p>
        </p:txBody>
      </p:sp>
      <p:sp>
        <p:nvSpPr>
          <p:cNvPr id="10" name="edded924-f97d-4fc0-9678-d6d9e575d84e"/>
          <p:cNvSpPr/>
          <p:nvPr/>
        </p:nvSpPr>
        <p:spPr>
          <a:xfrm>
            <a:off x="788670" y="3685032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The fastest tempo</a:t>
            </a:r>
            <a:endParaRPr lang="en-US" sz="2160" dirty="0"/>
          </a:p>
        </p:txBody>
      </p:sp>
      <p:sp>
        <p:nvSpPr>
          <p:cNvPr id="11" name="3c01f904-b5e6-4ae9-94b7-20b90ffc96d1"/>
          <p:cNvSpPr/>
          <p:nvPr/>
        </p:nvSpPr>
        <p:spPr>
          <a:xfrm>
            <a:off x="285750" y="4187952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D90368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</a:t>
            </a:r>
            <a:endParaRPr lang="en-US" sz="2160" dirty="0"/>
          </a:p>
        </p:txBody>
      </p:sp>
      <p:sp>
        <p:nvSpPr>
          <p:cNvPr id="12" name="2cf767c2-9394-4374-80d1-f4c76280800b"/>
          <p:cNvSpPr/>
          <p:nvPr/>
        </p:nvSpPr>
        <p:spPr>
          <a:xfrm>
            <a:off x="788670" y="4187952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Mozart</a:t>
            </a:r>
            <a:endParaRPr lang="en-US" sz="2160" dirty="0"/>
          </a:p>
        </p:txBody>
      </p:sp>
      <p:sp>
        <p:nvSpPr>
          <p:cNvPr id="13" name="a4ca655d-99dc-4e32-ba54-b414e8a7cf1b_card"/>
          <p:cNvSpPr/>
          <p:nvPr/>
        </p:nvSpPr>
        <p:spPr>
          <a:xfrm>
            <a:off x="285750" y="1291590"/>
            <a:ext cx="8572500" cy="857250"/>
          </a:xfrm>
          <a:prstGeom prst="roundRect">
            <a:avLst/>
          </a:prstGeom>
          <a:solidFill>
            <a:srgbClr val="FFF4F1"/>
          </a:solidFill>
          <a:ln w="76200">
            <a:solidFill>
              <a:srgbClr val="FFFFFF"/>
            </a:solidFill>
            <a:prstDash val="solid"/>
          </a:ln>
        </p:spPr>
      </p:sp>
      <p:pic>
        <p:nvPicPr>
          <p:cNvPr id="14" name="a4ca655d-99dc-4e32-ba54-b414e8a7cf1b_icon" descr="/home/forge/chalkie-production-workers-1/releases/78049918/backend/storage/app/render-specs/02c2ad33-e823-49c0-9bbb-a8fbf0f25ea2/audio_ic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70" y="1594485"/>
            <a:ext cx="251460" cy="251460"/>
          </a:xfrm>
          <a:prstGeom prst="rect">
            <a:avLst/>
          </a:prstGeom>
        </p:spPr>
      </p:pic>
      <p:sp>
        <p:nvSpPr>
          <p:cNvPr id="15" name="a4ca655d-99dc-4e32-ba54-b414e8a7cf1b_title"/>
          <p:cNvSpPr/>
          <p:nvPr/>
        </p:nvSpPr>
        <p:spPr>
          <a:xfrm>
            <a:off x="902970" y="1291590"/>
            <a:ext cx="589788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00000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Jake and Mozart Talk Speed</a:t>
            </a:r>
            <a:endParaRPr lang="en-US" sz="1800" dirty="0"/>
          </a:p>
        </p:txBody>
      </p:sp>
      <p:sp>
        <p:nvSpPr>
          <p:cNvPr id="16" name="a4ca655d-99dc-4e32-ba54-b414e8a7cf1b_btn"/>
          <p:cNvSpPr/>
          <p:nvPr/>
        </p:nvSpPr>
        <p:spPr>
          <a:xfrm>
            <a:off x="6983730" y="1520190"/>
            <a:ext cx="1600200" cy="400050"/>
          </a:xfrm>
          <a:prstGeom prst="roundRect">
            <a:avLst/>
          </a:prstGeom>
          <a:solidFill>
            <a:srgbClr val="2C6E49"/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▶ Play audio</a:t>
            </a:r>
            <a:endParaRPr lang="en-US" sz="1440" dirty="0"/>
          </a:p>
        </p:txBody>
      </p:sp>
      <p:sp>
        <p:nvSpPr>
          <p:cNvPr id="17" name="a4ca655d-99dc-4e32-ba54-b414e8a7cf1b_btn_link">
            <a:hlinkClick r:id="rId3" tooltip=""/>
          </p:cNvPr>
          <p:cNvSpPr/>
          <p:nvPr/>
        </p:nvSpPr>
        <p:spPr>
          <a:xfrm>
            <a:off x="6983730" y="1520190"/>
            <a:ext cx="1600200" cy="400050"/>
          </a:xfrm>
          <a:prstGeom prst="roundRect">
            <a:avLst/>
          </a:prstGeom>
          <a:solidFill>
            <a:srgbClr val="2C6E49">
              <a:alpha val="0"/>
            </a:srgbClr>
          </a:solidFill>
          <a:ln w="12700">
            <a:solidFill>
              <a:srgbClr val="2C6E49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6MauZ0w"/>
          <p:cNvSpPr/>
          <p:nvPr/>
        </p:nvSpPr>
        <p:spPr>
          <a:xfrm>
            <a:off x="274320" y="182880"/>
            <a:ext cx="4206240" cy="2251710"/>
          </a:xfrm>
          <a:prstGeom prst="roundRect">
            <a:avLst>
              <a:gd name="adj" fmla="val 609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B9B4B2"/>
            </a:solidFill>
            <a:prstDash val="solid"/>
          </a:ln>
        </p:spPr>
      </p:sp>
      <p:pic>
        <p:nvPicPr>
          <p:cNvPr id="3" name="q1" descr="/home/forge/chalkie-production-workers-1/releases/78049918/backend/storage/app/render-specs/02c2ad33-e823-49c0-9bbb-a8fbf0f25ea2/img_32678578860c9d92fd6030af8cc48946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910" y="331470"/>
            <a:ext cx="548640" cy="548640"/>
          </a:xfrm>
          <a:prstGeom prst="rect">
            <a:avLst/>
          </a:prstGeom>
        </p:spPr>
      </p:pic>
      <p:sp>
        <p:nvSpPr>
          <p:cNvPr id="4" name="o9ErWtkD"/>
          <p:cNvSpPr/>
          <p:nvPr/>
        </p:nvSpPr>
        <p:spPr>
          <a:xfrm>
            <a:off x="1062990" y="301752"/>
            <a:ext cx="3268980" cy="14516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80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1. LARGO</a:t>
            </a:r>
            <a:endParaRPr lang="en-US" sz="2340" dirty="0"/>
          </a:p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Very slow and steady like a crawl.</a:t>
            </a:r>
            <a:endParaRPr lang="en-US" sz="2340" dirty="0"/>
          </a:p>
        </p:txBody>
      </p:sp>
      <p:sp>
        <p:nvSpPr>
          <p:cNvPr id="5" name="ifNhqKle"/>
          <p:cNvSpPr/>
          <p:nvPr/>
        </p:nvSpPr>
        <p:spPr>
          <a:xfrm>
            <a:off x="4663440" y="182880"/>
            <a:ext cx="4206240" cy="2251710"/>
          </a:xfrm>
          <a:prstGeom prst="roundRect">
            <a:avLst>
              <a:gd name="adj" fmla="val 609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B9B4B2"/>
            </a:solidFill>
            <a:prstDash val="solid"/>
          </a:ln>
        </p:spPr>
      </p:sp>
      <p:pic>
        <p:nvPicPr>
          <p:cNvPr id="6" name="q2" descr="/home/forge/chalkie-production-workers-1/releases/78049918/backend/storage/app/render-specs/02c2ad33-e823-49c0-9bbb-a8fbf0f25ea2/img_d35474fb2d43a508cea3a45fff090e4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030" y="331470"/>
            <a:ext cx="548640" cy="548640"/>
          </a:xfrm>
          <a:prstGeom prst="rect">
            <a:avLst/>
          </a:prstGeom>
        </p:spPr>
      </p:pic>
      <p:sp>
        <p:nvSpPr>
          <p:cNvPr id="7" name="sgm4GPIV"/>
          <p:cNvSpPr/>
          <p:nvPr/>
        </p:nvSpPr>
        <p:spPr>
          <a:xfrm>
            <a:off x="5452110" y="301752"/>
            <a:ext cx="3268980" cy="14516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80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2. MODERATO</a:t>
            </a:r>
            <a:endParaRPr lang="en-US" sz="2340" dirty="0"/>
          </a:p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 calm, medium walking tempo.</a:t>
            </a:r>
            <a:endParaRPr lang="en-US" sz="2340" dirty="0"/>
          </a:p>
        </p:txBody>
      </p:sp>
      <p:sp>
        <p:nvSpPr>
          <p:cNvPr id="8" name="ZTvFvHIo"/>
          <p:cNvSpPr/>
          <p:nvPr/>
        </p:nvSpPr>
        <p:spPr>
          <a:xfrm>
            <a:off x="274320" y="2617470"/>
            <a:ext cx="4206240" cy="2251710"/>
          </a:xfrm>
          <a:prstGeom prst="roundRect">
            <a:avLst>
              <a:gd name="adj" fmla="val 609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B9B4B2"/>
            </a:solidFill>
            <a:prstDash val="solid"/>
          </a:ln>
        </p:spPr>
      </p:sp>
      <p:pic>
        <p:nvPicPr>
          <p:cNvPr id="9" name="q3" descr="/home/forge/chalkie-production-workers-1/releases/78049918/backend/storage/app/render-specs/02c2ad33-e823-49c0-9bbb-a8fbf0f25ea2/img_de11e1daab723431e3a251259e92dd89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" y="2766060"/>
            <a:ext cx="548640" cy="548640"/>
          </a:xfrm>
          <a:prstGeom prst="rect">
            <a:avLst/>
          </a:prstGeom>
        </p:spPr>
      </p:pic>
      <p:sp>
        <p:nvSpPr>
          <p:cNvPr id="10" name="RLYS9rqt"/>
          <p:cNvSpPr/>
          <p:nvPr/>
        </p:nvSpPr>
        <p:spPr>
          <a:xfrm>
            <a:off x="1062990" y="2736342"/>
            <a:ext cx="3268980" cy="14516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80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3. ALLEGRO</a:t>
            </a:r>
            <a:endParaRPr lang="en-US" sz="2340" dirty="0"/>
          </a:p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Fast, joyful, and full of bounce.</a:t>
            </a:r>
            <a:endParaRPr lang="en-US" sz="2340" dirty="0"/>
          </a:p>
        </p:txBody>
      </p:sp>
      <p:sp>
        <p:nvSpPr>
          <p:cNvPr id="11" name="bC4RjGuN"/>
          <p:cNvSpPr/>
          <p:nvPr/>
        </p:nvSpPr>
        <p:spPr>
          <a:xfrm>
            <a:off x="4663440" y="2617470"/>
            <a:ext cx="4206240" cy="2251710"/>
          </a:xfrm>
          <a:prstGeom prst="roundRect">
            <a:avLst>
              <a:gd name="adj" fmla="val 609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B9B4B2"/>
            </a:solidFill>
            <a:prstDash val="solid"/>
          </a:ln>
        </p:spPr>
      </p:sp>
      <p:pic>
        <p:nvPicPr>
          <p:cNvPr id="12" name="q4" descr="/home/forge/chalkie-production-workers-1/releases/78049918/backend/storage/app/render-specs/02c2ad33-e823-49c0-9bbb-a8fbf0f25ea2/img_990248d8aca2cbdd116723b935897c59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030" y="2766060"/>
            <a:ext cx="548640" cy="548640"/>
          </a:xfrm>
          <a:prstGeom prst="rect">
            <a:avLst/>
          </a:prstGeom>
        </p:spPr>
      </p:pic>
      <p:sp>
        <p:nvSpPr>
          <p:cNvPr id="13" name="IvTL4BjI"/>
          <p:cNvSpPr/>
          <p:nvPr/>
        </p:nvSpPr>
        <p:spPr>
          <a:xfrm>
            <a:off x="5452110" y="2736342"/>
            <a:ext cx="3268980" cy="14516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80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4. PRESTO</a:t>
            </a:r>
            <a:endParaRPr lang="en-US" sz="2340" dirty="0"/>
          </a:p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Super fast like a lightning flash!</a:t>
            </a:r>
            <a:endParaRPr lang="en-US" sz="23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f84261d-62a7-4893-be84-bf3a43e773ca"/>
          <p:cNvSpPr/>
          <p:nvPr/>
        </p:nvSpPr>
        <p:spPr>
          <a:xfrm>
            <a:off x="285750" y="130302"/>
            <a:ext cx="8572500" cy="6995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409E9E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TEMPO CHALLENGE</a:t>
            </a:r>
            <a:endParaRPr lang="en-US" sz="3240" dirty="0"/>
          </a:p>
        </p:txBody>
      </p:sp>
      <p:sp>
        <p:nvSpPr>
          <p:cNvPr id="3" name="ce5cacff-11c8-4017-ad2c-4ba7e0ab60d8"/>
          <p:cNvSpPr/>
          <p:nvPr/>
        </p:nvSpPr>
        <p:spPr>
          <a:xfrm>
            <a:off x="285750" y="678942"/>
            <a:ext cx="8572500" cy="53492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Which Italian word means music played super fast?</a:t>
            </a:r>
            <a:endParaRPr lang="en-US" sz="2160" dirty="0"/>
          </a:p>
        </p:txBody>
      </p:sp>
      <p:sp>
        <p:nvSpPr>
          <p:cNvPr id="4" name="3d89dfa4-8990-4dde-82ba-bf3a0f2dc21b"/>
          <p:cNvSpPr/>
          <p:nvPr/>
        </p:nvSpPr>
        <p:spPr>
          <a:xfrm>
            <a:off x="285750" y="164934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ac34831b-c911-4493-bf39-7a906f53f55e"/>
          <p:cNvSpPr/>
          <p:nvPr/>
        </p:nvSpPr>
        <p:spPr>
          <a:xfrm>
            <a:off x="857250" y="1650492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Presto</a:t>
            </a:r>
            <a:endParaRPr lang="en-US" sz="2160" dirty="0"/>
          </a:p>
        </p:txBody>
      </p:sp>
      <p:sp>
        <p:nvSpPr>
          <p:cNvPr id="6" name="ab9cfdf6-7aa1-48ac-a6bd-b312ffa7ab97"/>
          <p:cNvSpPr/>
          <p:nvPr/>
        </p:nvSpPr>
        <p:spPr>
          <a:xfrm>
            <a:off x="285750" y="250659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cd29b8c6-c498-447b-b070-49769a278fe7"/>
          <p:cNvSpPr/>
          <p:nvPr/>
        </p:nvSpPr>
        <p:spPr>
          <a:xfrm>
            <a:off x="857250" y="2507742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Largo</a:t>
            </a:r>
            <a:endParaRPr lang="en-US" sz="2160" dirty="0"/>
          </a:p>
        </p:txBody>
      </p:sp>
      <p:sp>
        <p:nvSpPr>
          <p:cNvPr id="8" name="910f8550-bfa0-424f-bda4-fb252721356e"/>
          <p:cNvSpPr/>
          <p:nvPr/>
        </p:nvSpPr>
        <p:spPr>
          <a:xfrm>
            <a:off x="285750" y="336384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0aea63a1-6b8f-4e79-b563-549b054cf69e"/>
          <p:cNvSpPr/>
          <p:nvPr/>
        </p:nvSpPr>
        <p:spPr>
          <a:xfrm>
            <a:off x="857250" y="3364992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Moderato</a:t>
            </a:r>
            <a:endParaRPr lang="en-US" sz="2160" dirty="0"/>
          </a:p>
        </p:txBody>
      </p:sp>
      <p:sp>
        <p:nvSpPr>
          <p:cNvPr id="10" name="f0f92a26-7982-4f92-ae0a-91deea0e4114"/>
          <p:cNvSpPr/>
          <p:nvPr/>
        </p:nvSpPr>
        <p:spPr>
          <a:xfrm>
            <a:off x="285750" y="422109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f4ac6886-f973-434f-911b-8b8916373a7c"/>
          <p:cNvSpPr/>
          <p:nvPr/>
        </p:nvSpPr>
        <p:spPr>
          <a:xfrm>
            <a:off x="857250" y="4222242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Piano</a:t>
            </a:r>
            <a:endParaRPr lang="en-US" sz="21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f84261d-62a7-4893-be84-bf3a43e773ca"/>
          <p:cNvSpPr/>
          <p:nvPr/>
        </p:nvSpPr>
        <p:spPr>
          <a:xfrm>
            <a:off x="285750" y="130302"/>
            <a:ext cx="8572500" cy="6995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409E9E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TEMPO CHALLENGE</a:t>
            </a:r>
            <a:endParaRPr lang="en-US" sz="3240" dirty="0"/>
          </a:p>
        </p:txBody>
      </p:sp>
      <p:sp>
        <p:nvSpPr>
          <p:cNvPr id="3" name="ce5cacff-11c8-4017-ad2c-4ba7e0ab60d8"/>
          <p:cNvSpPr/>
          <p:nvPr/>
        </p:nvSpPr>
        <p:spPr>
          <a:xfrm>
            <a:off x="285750" y="678942"/>
            <a:ext cx="8572500" cy="53492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Which Italian word means music played super fast?</a:t>
            </a:r>
            <a:endParaRPr lang="en-US" sz="2160" dirty="0"/>
          </a:p>
        </p:txBody>
      </p:sp>
      <p:sp>
        <p:nvSpPr>
          <p:cNvPr id="4" name="3d89dfa4-8990-4dde-82ba-bf3a0f2dc21b"/>
          <p:cNvSpPr/>
          <p:nvPr/>
        </p:nvSpPr>
        <p:spPr>
          <a:xfrm>
            <a:off x="285750" y="164934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ac34831b-c911-4493-bf39-7a906f53f55e"/>
          <p:cNvSpPr/>
          <p:nvPr/>
        </p:nvSpPr>
        <p:spPr>
          <a:xfrm>
            <a:off x="857250" y="1650492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Presto</a:t>
            </a:r>
            <a:endParaRPr lang="en-US" sz="2160" dirty="0"/>
          </a:p>
        </p:txBody>
      </p:sp>
      <p:sp>
        <p:nvSpPr>
          <p:cNvPr id="6" name="ab9cfdf6-7aa1-48ac-a6bd-b312ffa7ab97"/>
          <p:cNvSpPr/>
          <p:nvPr/>
        </p:nvSpPr>
        <p:spPr>
          <a:xfrm>
            <a:off x="285750" y="250659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cd29b8c6-c498-447b-b070-49769a278fe7"/>
          <p:cNvSpPr/>
          <p:nvPr/>
        </p:nvSpPr>
        <p:spPr>
          <a:xfrm>
            <a:off x="857250" y="2507742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Largo</a:t>
            </a:r>
            <a:endParaRPr lang="en-US" sz="2160" dirty="0"/>
          </a:p>
        </p:txBody>
      </p:sp>
      <p:sp>
        <p:nvSpPr>
          <p:cNvPr id="8" name="910f8550-bfa0-424f-bda4-fb252721356e"/>
          <p:cNvSpPr/>
          <p:nvPr/>
        </p:nvSpPr>
        <p:spPr>
          <a:xfrm>
            <a:off x="285750" y="336384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0aea63a1-6b8f-4e79-b563-549b054cf69e"/>
          <p:cNvSpPr/>
          <p:nvPr/>
        </p:nvSpPr>
        <p:spPr>
          <a:xfrm>
            <a:off x="857250" y="3364992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Moderato</a:t>
            </a:r>
            <a:endParaRPr lang="en-US" sz="2160" dirty="0"/>
          </a:p>
        </p:txBody>
      </p:sp>
      <p:sp>
        <p:nvSpPr>
          <p:cNvPr id="10" name="f0f92a26-7982-4f92-ae0a-91deea0e4114"/>
          <p:cNvSpPr/>
          <p:nvPr/>
        </p:nvSpPr>
        <p:spPr>
          <a:xfrm>
            <a:off x="285750" y="422109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f4ac6886-f973-434f-911b-8b8916373a7c"/>
          <p:cNvSpPr/>
          <p:nvPr/>
        </p:nvSpPr>
        <p:spPr>
          <a:xfrm>
            <a:off x="857250" y="4222242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Piano</a:t>
            </a:r>
            <a:endParaRPr lang="en-US" sz="2160" dirty="0"/>
          </a:p>
        </p:txBody>
      </p:sp>
      <p:sp>
        <p:nvSpPr>
          <p:cNvPr id="12" name="ef7a7bf2-3ff0-4125-b26a-3b030b4b0b45"/>
          <p:cNvSpPr/>
          <p:nvPr/>
        </p:nvSpPr>
        <p:spPr>
          <a:xfrm>
            <a:off x="8366760" y="33147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r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  <p:sp>
        <p:nvSpPr>
          <p:cNvPr id="13" name="f8feaebc-28ec-4b3b-97eb-6af7afd69c8f"/>
          <p:cNvSpPr/>
          <p:nvPr/>
        </p:nvSpPr>
        <p:spPr>
          <a:xfrm>
            <a:off x="8721090" y="1501616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✓</a:t>
            </a:r>
            <a:endParaRPr lang="en-US" sz="11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cd2a2d1-c94f-489d-acac-6fb3745bc5d1"/>
          <p:cNvSpPr/>
          <p:nvPr/>
        </p:nvSpPr>
        <p:spPr>
          <a:xfrm>
            <a:off x="285750" y="130302"/>
            <a:ext cx="8572500" cy="6995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409E9E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TEMPO CHALLENGE</a:t>
            </a:r>
            <a:endParaRPr lang="en-US" sz="3240" dirty="0"/>
          </a:p>
        </p:txBody>
      </p:sp>
      <p:sp>
        <p:nvSpPr>
          <p:cNvPr id="3" name="0ac7336a-6011-408a-8bc7-16771a9e0e30"/>
          <p:cNvSpPr/>
          <p:nvPr/>
        </p:nvSpPr>
        <p:spPr>
          <a:xfrm>
            <a:off x="285750" y="678942"/>
            <a:ext cx="8572500" cy="53492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Which Italian word means music played slow?</a:t>
            </a:r>
            <a:endParaRPr lang="en-US" sz="2160" dirty="0"/>
          </a:p>
        </p:txBody>
      </p:sp>
      <p:sp>
        <p:nvSpPr>
          <p:cNvPr id="4" name="9fb9f1bc-8bed-4357-bbe1-2b8565bb39b5"/>
          <p:cNvSpPr/>
          <p:nvPr/>
        </p:nvSpPr>
        <p:spPr>
          <a:xfrm>
            <a:off x="285750" y="164934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a5420136-28b8-473b-adee-9dc02e9e79bb"/>
          <p:cNvSpPr/>
          <p:nvPr/>
        </p:nvSpPr>
        <p:spPr>
          <a:xfrm>
            <a:off x="857250" y="1650492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Largo</a:t>
            </a:r>
            <a:endParaRPr lang="en-US" sz="2160" dirty="0"/>
          </a:p>
        </p:txBody>
      </p:sp>
      <p:sp>
        <p:nvSpPr>
          <p:cNvPr id="6" name="1e2d39f3-ccb5-42dd-b9d8-e105b9599f55"/>
          <p:cNvSpPr/>
          <p:nvPr/>
        </p:nvSpPr>
        <p:spPr>
          <a:xfrm>
            <a:off x="285750" y="250659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9d2df858-42de-4870-b34b-8c0cfc299193"/>
          <p:cNvSpPr/>
          <p:nvPr/>
        </p:nvSpPr>
        <p:spPr>
          <a:xfrm>
            <a:off x="857250" y="2507742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Moderato</a:t>
            </a:r>
            <a:endParaRPr lang="en-US" sz="2160" dirty="0"/>
          </a:p>
        </p:txBody>
      </p:sp>
      <p:sp>
        <p:nvSpPr>
          <p:cNvPr id="8" name="fbf446f4-43dd-464e-bcfd-ed9505770a11"/>
          <p:cNvSpPr/>
          <p:nvPr/>
        </p:nvSpPr>
        <p:spPr>
          <a:xfrm>
            <a:off x="285750" y="336384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0056b13d-65c9-447f-a226-dfe4a6ba1301"/>
          <p:cNvSpPr/>
          <p:nvPr/>
        </p:nvSpPr>
        <p:spPr>
          <a:xfrm>
            <a:off x="857250" y="3364992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Allegro</a:t>
            </a:r>
            <a:endParaRPr lang="en-US" sz="2160" dirty="0"/>
          </a:p>
        </p:txBody>
      </p:sp>
      <p:sp>
        <p:nvSpPr>
          <p:cNvPr id="10" name="95fd0c1e-e303-4516-84fb-18362d21e43a"/>
          <p:cNvSpPr/>
          <p:nvPr/>
        </p:nvSpPr>
        <p:spPr>
          <a:xfrm>
            <a:off x="285750" y="422109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d2d4686b-4bfc-467a-951a-f017e1c61e43"/>
          <p:cNvSpPr/>
          <p:nvPr/>
        </p:nvSpPr>
        <p:spPr>
          <a:xfrm>
            <a:off x="857250" y="4222242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Piano</a:t>
            </a:r>
            <a:endParaRPr lang="en-US" sz="21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cd2a2d1-c94f-489d-acac-6fb3745bc5d1"/>
          <p:cNvSpPr/>
          <p:nvPr/>
        </p:nvSpPr>
        <p:spPr>
          <a:xfrm>
            <a:off x="285750" y="130302"/>
            <a:ext cx="8572500" cy="6995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409E9E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TEMPO CHALLENGE</a:t>
            </a:r>
            <a:endParaRPr lang="en-US" sz="3240" dirty="0"/>
          </a:p>
        </p:txBody>
      </p:sp>
      <p:sp>
        <p:nvSpPr>
          <p:cNvPr id="3" name="0ac7336a-6011-408a-8bc7-16771a9e0e30"/>
          <p:cNvSpPr/>
          <p:nvPr/>
        </p:nvSpPr>
        <p:spPr>
          <a:xfrm>
            <a:off x="285750" y="678942"/>
            <a:ext cx="8572500" cy="53492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Which Italian word means music played slow?</a:t>
            </a:r>
            <a:endParaRPr lang="en-US" sz="2160" dirty="0"/>
          </a:p>
        </p:txBody>
      </p:sp>
      <p:sp>
        <p:nvSpPr>
          <p:cNvPr id="4" name="9fb9f1bc-8bed-4357-bbe1-2b8565bb39b5"/>
          <p:cNvSpPr/>
          <p:nvPr/>
        </p:nvSpPr>
        <p:spPr>
          <a:xfrm>
            <a:off x="285750" y="164934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a5420136-28b8-473b-adee-9dc02e9e79bb"/>
          <p:cNvSpPr/>
          <p:nvPr/>
        </p:nvSpPr>
        <p:spPr>
          <a:xfrm>
            <a:off x="857250" y="1650492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Largo</a:t>
            </a:r>
            <a:endParaRPr lang="en-US" sz="2160" dirty="0"/>
          </a:p>
        </p:txBody>
      </p:sp>
      <p:sp>
        <p:nvSpPr>
          <p:cNvPr id="6" name="1e2d39f3-ccb5-42dd-b9d8-e105b9599f55"/>
          <p:cNvSpPr/>
          <p:nvPr/>
        </p:nvSpPr>
        <p:spPr>
          <a:xfrm>
            <a:off x="285750" y="250659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9d2df858-42de-4870-b34b-8c0cfc299193"/>
          <p:cNvSpPr/>
          <p:nvPr/>
        </p:nvSpPr>
        <p:spPr>
          <a:xfrm>
            <a:off x="857250" y="2507742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Moderato</a:t>
            </a:r>
            <a:endParaRPr lang="en-US" sz="2160" dirty="0"/>
          </a:p>
        </p:txBody>
      </p:sp>
      <p:sp>
        <p:nvSpPr>
          <p:cNvPr id="8" name="fbf446f4-43dd-464e-bcfd-ed9505770a11"/>
          <p:cNvSpPr/>
          <p:nvPr/>
        </p:nvSpPr>
        <p:spPr>
          <a:xfrm>
            <a:off x="285750" y="336384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0056b13d-65c9-447f-a226-dfe4a6ba1301"/>
          <p:cNvSpPr/>
          <p:nvPr/>
        </p:nvSpPr>
        <p:spPr>
          <a:xfrm>
            <a:off x="857250" y="3364992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Allegro</a:t>
            </a:r>
            <a:endParaRPr lang="en-US" sz="2160" dirty="0"/>
          </a:p>
        </p:txBody>
      </p:sp>
      <p:sp>
        <p:nvSpPr>
          <p:cNvPr id="10" name="95fd0c1e-e303-4516-84fb-18362d21e43a"/>
          <p:cNvSpPr/>
          <p:nvPr/>
        </p:nvSpPr>
        <p:spPr>
          <a:xfrm>
            <a:off x="285750" y="422109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d2d4686b-4bfc-467a-951a-f017e1c61e43"/>
          <p:cNvSpPr/>
          <p:nvPr/>
        </p:nvSpPr>
        <p:spPr>
          <a:xfrm>
            <a:off x="857250" y="4222242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Piano</a:t>
            </a:r>
            <a:endParaRPr lang="en-US" sz="2160" dirty="0"/>
          </a:p>
        </p:txBody>
      </p:sp>
      <p:sp>
        <p:nvSpPr>
          <p:cNvPr id="12" name="59d83692-bd79-4107-a4fc-51bad015a08b"/>
          <p:cNvSpPr/>
          <p:nvPr/>
        </p:nvSpPr>
        <p:spPr>
          <a:xfrm>
            <a:off x="8366760" y="33147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r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  <p:sp>
        <p:nvSpPr>
          <p:cNvPr id="13" name="9a5de3a6-52be-42df-9fda-4c86ed9ebecb"/>
          <p:cNvSpPr/>
          <p:nvPr/>
        </p:nvSpPr>
        <p:spPr>
          <a:xfrm>
            <a:off x="8721090" y="1501616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✓</a:t>
            </a:r>
            <a:endParaRPr lang="en-US" sz="11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fo5mvsw"/>
          <p:cNvSpPr/>
          <p:nvPr/>
        </p:nvSpPr>
        <p:spPr>
          <a:xfrm>
            <a:off x="754380" y="324612"/>
            <a:ext cx="4846320" cy="10972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409E9E"/>
                </a:solidFill>
                <a:latin typeface="Luckiest Guy" pitchFamily="34" charset="0"/>
                <a:ea typeface="Luckiest Guy" pitchFamily="34" charset="-122"/>
                <a:cs typeface="Luckiest Guy" pitchFamily="34" charset="-120"/>
              </a:rPr>
              <a:t>REMEMBER YOUR TEMPO AND HAVE FUN!</a:t>
            </a:r>
            <a:endParaRPr lang="en-US" sz="3240" dirty="0"/>
          </a:p>
        </p:txBody>
      </p:sp>
      <p:sp>
        <p:nvSpPr>
          <p:cNvPr id="3" name="fOZ6hG7w"/>
          <p:cNvSpPr/>
          <p:nvPr/>
        </p:nvSpPr>
        <p:spPr>
          <a:xfrm>
            <a:off x="480060" y="1554480"/>
            <a:ext cx="4846320" cy="30746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ctr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When you sing or play music, you can move </a:t>
            </a:r>
            <a:r>
              <a:rPr lang="en-US" sz="216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slow like a turtle</a:t>
            </a: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or </a:t>
            </a:r>
            <a:r>
              <a:rPr lang="en-US" sz="216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fast like a bunny</a:t>
            </a: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.</a:t>
            </a:r>
            <a:endParaRPr lang="en-US" sz="2160" dirty="0"/>
          </a:p>
          <a:p>
            <a:pPr algn="ctr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Try different tempos and listen to how the music changes.</a:t>
            </a:r>
            <a:endParaRPr lang="en-US" sz="2160" dirty="0"/>
          </a:p>
          <a:p>
            <a:pPr algn="ctr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Great musicians can play at many different speeds!</a:t>
            </a:r>
            <a:endParaRPr lang="en-US" sz="2160" dirty="0"/>
          </a:p>
        </p:txBody>
      </p:sp>
      <p:pic>
        <p:nvPicPr>
          <p:cNvPr id="4" name="u2sbvtod" descr="/home/forge/chalkie-production-workers-1/releases/78049918/backend/storage/app/render-specs/02c2ad33-e823-49c0-9bbb-a8fbf0f25ea2/img_660a096733abee1d826c87215f14d41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0"/>
            <a:ext cx="36576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Tempo with Mozart</dc:title>
  <dc:subject>PptxGenJS Presentation</dc:subject>
  <dc:creator>PptxGenJS</dc:creator>
  <cp:lastModifiedBy>PptxGenJS</cp:lastModifiedBy>
  <cp:revision>1</cp:revision>
  <dcterms:created xsi:type="dcterms:W3CDTF">2026-09-18T15:31:21Z</dcterms:created>
  <dcterms:modified xsi:type="dcterms:W3CDTF">2026-09-18T15:31:21Z</dcterms:modified>
</cp:coreProperties>
</file>