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992" r:id="rId2"/>
    <p:sldId id="1981" r:id="rId3"/>
    <p:sldId id="1982" r:id="rId4"/>
    <p:sldId id="1985" r:id="rId5"/>
    <p:sldId id="1983" r:id="rId6"/>
    <p:sldId id="1984" r:id="rId7"/>
    <p:sldId id="1989" r:id="rId8"/>
    <p:sldId id="1986" r:id="rId9"/>
    <p:sldId id="1987" r:id="rId10"/>
    <p:sldId id="1988" r:id="rId11"/>
    <p:sldId id="1991" r:id="rId12"/>
    <p:sldId id="19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70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45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08" y="3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13955-5342-9C30-6A12-7F6B59B5D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A6990C-AB7C-DCBD-BADE-AD1FDB8AE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EC259-3DCB-4C0F-F0B0-9F4B0357C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4D9D-6C6F-4D0A-A8A8-B1B89703ED2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39FAC-35D4-AC83-78A4-9255EF9E0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C8F8A-D428-FE95-7A1F-8A913AAA9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53D6-ABEB-4E21-81A3-44535AE25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71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22435-0703-5160-940F-ED8D025E8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E2DB39-343F-CB09-C1B8-BF8B1F1FF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5A693-4A76-B89E-6489-08A0296E8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4D9D-6C6F-4D0A-A8A8-B1B89703ED2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3840E-92D4-080B-E53D-1FBDD6862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7C601-6DEA-BE6E-0801-EBE8C8CDF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53D6-ABEB-4E21-81A3-44535AE25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84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514734-69A0-5489-3967-8FC07A5401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6CE9AD-81F2-E4AD-B43A-3C2C50D0FF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28730-BCE9-C73F-C284-B4CAC340B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4D9D-6C6F-4D0A-A8A8-B1B89703ED2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10412-ABB8-6620-7417-2921024E3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1364E-C915-7FB0-F328-9B777D64E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53D6-ABEB-4E21-81A3-44535AE25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0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96E85-C182-45B5-6A98-F57697C9A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E955E-AA14-4246-01C7-6EC6A6379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453BA-D2D6-9192-55F9-D04BE3936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4D9D-6C6F-4D0A-A8A8-B1B89703ED2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838C6-0D01-37AF-411F-C28477B64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DA521-DF50-75BE-7336-7E40B8EC9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53D6-ABEB-4E21-81A3-44535AE25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50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485CD-42FA-B151-4994-66B54CD4D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67A7E-DC55-2458-633E-75BD97691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0968A-34EE-F2E4-07CF-91F9AB2F3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4D9D-6C6F-4D0A-A8A8-B1B89703ED2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9CAC1-2292-E1C0-1216-72599A279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0B94C-A60E-41FC-5C63-90E64BC6A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53D6-ABEB-4E21-81A3-44535AE25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0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531ED-5763-D1E3-8BC5-A080E96AA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7C0BF-5944-C238-16E1-95485F5EC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8D794-E07E-4CB9-3B71-3C98D122E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1C8342-BBE5-517F-8C6D-87D1F295B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4D9D-6C6F-4D0A-A8A8-B1B89703ED2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DA0A1-A66C-3E16-DCCA-0AED63FD6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CFEA43-F023-C3FD-2631-090B45FBF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53D6-ABEB-4E21-81A3-44535AE25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6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2F5C3-2D0F-34D2-CA32-7628E9BAB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49D1B-01C0-4858-8823-6367B729C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F8460C-B794-6583-C92B-B59B3019D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9BE9F5-2FAB-47DE-2DE6-0C670D24B7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6C9350-7A7C-6039-AD5D-09F17E1B38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B2D2EE-2F45-449A-D3C7-CF351B4F9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4D9D-6C6F-4D0A-A8A8-B1B89703ED2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1D642B-A54F-5246-856B-DF14B47EE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1D8027-8B7B-1B23-287C-D05AFEB1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53D6-ABEB-4E21-81A3-44535AE25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59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C606F-173A-C98B-094E-8C12ED08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65F00E-B83B-D53D-AA87-8F52C7527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4D9D-6C6F-4D0A-A8A8-B1B89703ED2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F80DBA-3283-FFF6-3E1B-6CDDA28D5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7B73CF-D954-3FE8-7089-ACB3178F1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53D6-ABEB-4E21-81A3-44535AE25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FC3EB1-A076-DF1A-E45B-4ADD93305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4D9D-6C6F-4D0A-A8A8-B1B89703ED2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016ACA-555E-8B4A-7335-1961B530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EB119-EF6D-AFD5-A468-CA1D11478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53D6-ABEB-4E21-81A3-44535AE25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3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DDD8F-1551-4BC2-B59E-7A5731060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2BAE4-9037-648C-B148-1596F9342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B005F4-8EA7-E7EA-4FA9-A9365DAD7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96F55D-9145-DEC1-E94B-B2C42B70B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4D9D-6C6F-4D0A-A8A8-B1B89703ED2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93556-F2AA-A842-41BD-9B02DC083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5685D0-3424-6424-0157-FCF6C3524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53D6-ABEB-4E21-81A3-44535AE25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4C414-9F4D-3FC4-B9E6-99A97D7D5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52F40B-1FEE-D8ED-7E02-028492F3AF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DA6B49-AAF7-C22D-D7F3-C96D6760A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8EE89-B033-7388-6896-2EC8BAF68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4D9D-6C6F-4D0A-A8A8-B1B89703ED2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5D068-9C6C-0F61-165A-1601B0BE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ACAE1D-26C2-83F5-40D4-87002F64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53D6-ABEB-4E21-81A3-44535AE25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4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6D8463-3B02-56BB-FCC4-32BAF3F35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8F695-DB83-C32C-362F-D2BF37E8D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5900E-AC73-CB29-56BB-7039FDA33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BB4D9D-6C6F-4D0A-A8A8-B1B89703ED2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32E6F-6CD5-9731-A1BF-E718C86169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C0E60-5079-8CB6-B9FD-0C4138EFD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5653D6-ABEB-4E21-81A3-44535AE25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4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EXz7Abf-w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hyperlink" Target="https://www.youtube.com/watch?v=bEXz7Abf-w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EXz7Abf-w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EXz7Abf-w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EXz7Abf-w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bEXz7Abf-w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EXz7Abf-w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EXz7Abf-w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EXz7Abf-w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D7BD87-CE6B-18D3-F94B-AD2904954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20" y="0"/>
            <a:ext cx="6081734" cy="35029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82D4B2-2446-DDCF-53D1-E5840E7C5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4318000" cy="68695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148F69-B7C8-7A7F-3535-F0AFC6A67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520" y="2952747"/>
            <a:ext cx="6081734" cy="390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34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68654-28B7-2D59-7C85-4487A7C4A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6E2B-706C-7796-D887-43DDC1C75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02080"/>
          </a:xfr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MX" b="1" i="0" noProof="0" dirty="0">
                <a:solidFill>
                  <a:srgbClr val="F1F1F1"/>
                </a:solidFill>
                <a:effectLst/>
                <a:latin typeface="Roboto" panose="02000000000000000000" pitchFamily="2" charset="0"/>
              </a:rPr>
              <a:t>Psicología del Trading</a:t>
            </a:r>
            <a:br>
              <a:rPr lang="es-MX" b="1" i="0" noProof="0" dirty="0">
                <a:solidFill>
                  <a:srgbClr val="F1F1F1"/>
                </a:solidFill>
                <a:effectLst/>
                <a:latin typeface="Roboto" panose="02000000000000000000" pitchFamily="2" charset="0"/>
              </a:rPr>
            </a:br>
            <a:r>
              <a:rPr lang="es-MX" b="1" i="0" noProof="0" dirty="0">
                <a:solidFill>
                  <a:srgbClr val="F1F1F1"/>
                </a:solidFill>
                <a:effectLst/>
                <a:latin typeface="Roboto" panose="02000000000000000000" pitchFamily="2" charset="0"/>
              </a:rPr>
              <a:t>Como Manejar el FOMO </a:t>
            </a:r>
            <a:r>
              <a:rPr lang="es-MX" b="1" i="0" noProof="0" dirty="0" err="1">
                <a:solidFill>
                  <a:srgbClr val="F1F1F1"/>
                </a:solidFill>
                <a:effectLst/>
                <a:latin typeface="Roboto" panose="02000000000000000000" pitchFamily="2" charset="0"/>
              </a:rPr>
              <a:t>FOMO</a:t>
            </a:r>
            <a:r>
              <a:rPr lang="es-MX" b="1" i="0" noProof="0" dirty="0">
                <a:solidFill>
                  <a:srgbClr val="F1F1F1"/>
                </a:solidFill>
                <a:effectLst/>
                <a:latin typeface="Roboto" panose="02000000000000000000" pitchFamily="2" charset="0"/>
              </a:rPr>
              <a:t> (</a:t>
            </a:r>
            <a:r>
              <a:rPr lang="es-MX" b="1" i="0" noProof="0" dirty="0">
                <a:solidFill>
                  <a:srgbClr val="F1F1F1"/>
                </a:solidFill>
                <a:effectLst/>
                <a:latin typeface="Roboto" panose="02000000000000000000" pitchFamily="2" charset="0"/>
                <a:hlinkClick r:id="rId2"/>
              </a:rPr>
              <a:t>Dr. Steenbarger</a:t>
            </a:r>
            <a:r>
              <a:rPr lang="es-MX" b="1" i="0" noProof="0" dirty="0">
                <a:solidFill>
                  <a:srgbClr val="F1F1F1"/>
                </a:solidFill>
                <a:effectLst/>
                <a:latin typeface="Roboto" panose="02000000000000000000" pitchFamily="2" charset="0"/>
              </a:rPr>
              <a:t>)</a:t>
            </a:r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FDF4CFA-60FF-78A4-D6A3-C2E991007A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01320" y="1608549"/>
            <a:ext cx="12050094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b="1" dirty="0">
                <a:solidFill>
                  <a:srgbClr val="7030A0"/>
                </a:solidFill>
                <a:latin typeface="Arial" panose="020B0604020202020204" pitchFamily="34" charset="0"/>
              </a:rPr>
              <a:t>Conclusiones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20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20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MX" sz="2000" dirty="0">
                <a:latin typeface="Arial" panose="020B0604020202020204" pitchFamily="34" charset="0"/>
              </a:rPr>
              <a:t>El FOMO es una respuesta de miedo que se puede mitigar con una reestructuración psicológica.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s-MX" sz="20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MX" sz="2000" dirty="0">
                <a:latin typeface="Arial" panose="020B0604020202020204" pitchFamily="34" charset="0"/>
              </a:rPr>
              <a:t>Los traders deben entrenar su mente para mantener la calma con </a:t>
            </a:r>
            <a:r>
              <a:rPr lang="es-MX" sz="2000" dirty="0">
                <a:solidFill>
                  <a:srgbClr val="FF0000"/>
                </a:solidFill>
                <a:latin typeface="Arial" panose="020B0604020202020204" pitchFamily="34" charset="0"/>
              </a:rPr>
              <a:t>técnicas de exposición </a:t>
            </a:r>
            <a:r>
              <a:rPr lang="es-MX" sz="2000" dirty="0">
                <a:latin typeface="Arial" panose="020B0604020202020204" pitchFamily="34" charset="0"/>
              </a:rPr>
              <a:t>y respiración.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s-MX" sz="20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MX" sz="2000" dirty="0">
                <a:latin typeface="Arial" panose="020B0604020202020204" pitchFamily="34" charset="0"/>
              </a:rPr>
              <a:t>Adoptar una </a:t>
            </a:r>
            <a:r>
              <a:rPr lang="es-MX" sz="2000" dirty="0">
                <a:solidFill>
                  <a:srgbClr val="FF0000"/>
                </a:solidFill>
                <a:latin typeface="Arial" panose="020B0604020202020204" pitchFamily="34" charset="0"/>
              </a:rPr>
              <a:t>mentalidad de aprendizaje </a:t>
            </a:r>
            <a:r>
              <a:rPr lang="es-MX" sz="2000" dirty="0">
                <a:latin typeface="Arial" panose="020B0604020202020204" pitchFamily="34" charset="0"/>
              </a:rPr>
              <a:t>constante ayuda a manejar mejor la ansiedad del trading.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s-MX" sz="20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MX" sz="2000" dirty="0">
                <a:latin typeface="Arial" panose="020B0604020202020204" pitchFamily="34" charset="0"/>
              </a:rPr>
              <a:t>Mantener un </a:t>
            </a:r>
            <a:r>
              <a:rPr lang="es-MX" sz="2000" dirty="0">
                <a:solidFill>
                  <a:srgbClr val="FF0000"/>
                </a:solidFill>
                <a:latin typeface="Arial" panose="020B0604020202020204" pitchFamily="34" charset="0"/>
              </a:rPr>
              <a:t>equilibrio en la vida </a:t>
            </a:r>
            <a:r>
              <a:rPr lang="es-MX" sz="2000" dirty="0">
                <a:latin typeface="Arial" panose="020B0604020202020204" pitchFamily="34" charset="0"/>
              </a:rPr>
              <a:t>reduce la dependencia emocional del trading.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s-MX" sz="20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MX" sz="2000" dirty="0">
                <a:latin typeface="Arial" panose="020B0604020202020204" pitchFamily="34" charset="0"/>
              </a:rPr>
              <a:t>La autoconciencia sobre la personalidad ayuda a manejar impulsos y mejorar la toma de decisiones.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s-MX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582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1C7A4-1DFE-891B-EDA9-9E992FCEA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 Most Common Trading Mistakes: And How You Can Avoid Them" de Kel Butcher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6155D-0DFD-770F-AB57-C4F863325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" y="779144"/>
            <a:ext cx="11719560" cy="6078855"/>
          </a:xfrm>
        </p:spPr>
        <p:txBody>
          <a:bodyPr>
            <a:noAutofit/>
          </a:bodyPr>
          <a:lstStyle/>
          <a:p>
            <a:pPr marL="114300" marR="0" indent="-342900">
              <a:lnSpc>
                <a:spcPct val="115000"/>
              </a:lnSpc>
              <a:spcBef>
                <a:spcPts val="0"/>
              </a:spcBef>
              <a:buAutoNum type="arabicPeriod"/>
            </a:pPr>
            <a:r>
              <a:rPr lang="es-MX" sz="1600" b="1" kern="100" noProof="0" dirty="0">
                <a:solidFill>
                  <a:srgbClr val="7030A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Trading No es Fácil: </a:t>
            </a:r>
            <a:r>
              <a:rPr lang="es-MX" sz="1600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Uno de los errores más grandes es creer que el trading es sencillo. Muchas personas entran al mercado sin la educación y preparación necesarias, lo que los lleva a cometer errores costosos.</a:t>
            </a:r>
          </a:p>
          <a:p>
            <a:pPr marL="114300" marR="0" indent="-342900">
              <a:lnSpc>
                <a:spcPct val="115000"/>
              </a:lnSpc>
              <a:spcBef>
                <a:spcPts val="0"/>
              </a:spcBef>
              <a:buAutoNum type="arabicPeriod"/>
            </a:pPr>
            <a:r>
              <a:rPr lang="es-MX" sz="1600" b="1" kern="100" noProof="0" dirty="0">
                <a:solidFill>
                  <a:srgbClr val="7030A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Falta de un Plan de Trading:  </a:t>
            </a:r>
            <a:r>
              <a:rPr lang="es-MX" sz="1600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"Fallar en planificar es planificar para fallar". Todo trader necesita un plan escrito que incluya objetivos, gestión del riesgo, estrategias de entrada y salida, reglas de gestión del capital y una estrategia de control emocional.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buNone/>
            </a:pPr>
            <a:r>
              <a:rPr lang="es-MX" sz="1600" b="1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3. </a:t>
            </a:r>
            <a:r>
              <a:rPr lang="es-MX" sz="1600" b="1" kern="100" noProof="0" dirty="0">
                <a:solidFill>
                  <a:srgbClr val="7030A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 Seguir las Reglas del Sistema: </a:t>
            </a:r>
            <a:r>
              <a:rPr lang="es-MX" sz="1600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Definir un sistema de trading basado en reglas objetivas es clave para evitar la toma de decisiones emocionales. No seguir el sistema por miedo o avaricia lleva a pérdidas constantes.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buNone/>
            </a:pPr>
            <a:r>
              <a:rPr lang="es-MX" sz="1600" b="1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 </a:t>
            </a:r>
            <a:r>
              <a:rPr lang="es-MX" sz="1600" b="1" kern="100" noProof="0" dirty="0">
                <a:solidFill>
                  <a:srgbClr val="7030A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Sobre apalancamiento y Gestión del Riesgo Deficiente:  </a:t>
            </a:r>
            <a:r>
              <a:rPr lang="es-MX" sz="1600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Apostar demasiado en una sola operación es un error grave. Se debe usar una estrategia de "Position </a:t>
            </a:r>
            <a:r>
              <a:rPr lang="es-MX" sz="1600" kern="100" noProof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Sizing</a:t>
            </a:r>
            <a:r>
              <a:rPr lang="es-MX" sz="1600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 adecuada para evitar grandes pérdidas.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buNone/>
            </a:pPr>
            <a:r>
              <a:rPr lang="es-MX" sz="1600" b="1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5. </a:t>
            </a:r>
            <a:r>
              <a:rPr lang="es-MX" sz="1600" b="1" kern="100" noProof="0" dirty="0">
                <a:solidFill>
                  <a:srgbClr val="7030A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 Aceptar la Responsabilidad: </a:t>
            </a:r>
            <a:r>
              <a:rPr lang="es-MX" sz="1600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Muchos traders culpan al mercado, a los </a:t>
            </a:r>
            <a:r>
              <a:rPr lang="es-MX" sz="1600" kern="100" noProof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brokers</a:t>
            </a:r>
            <a:r>
              <a:rPr lang="es-MX" sz="1600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 a las noticias en lugar de aceptar que el resultado de sus operaciones es su responsabilidad. Es vital analizar los errores y aprender de ellos en lugar de repetirlos.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buNone/>
            </a:pPr>
            <a:r>
              <a:rPr lang="es-MX" sz="1600" b="1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6. </a:t>
            </a:r>
            <a:r>
              <a:rPr lang="es-MX" sz="1600" b="1" kern="100" noProof="0" dirty="0">
                <a:solidFill>
                  <a:srgbClr val="7030A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 Tener una Estrategia de Salida:  </a:t>
            </a:r>
            <a:r>
              <a:rPr lang="es-MX" sz="1600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Definir </a:t>
            </a:r>
            <a:r>
              <a:rPr lang="es-MX" sz="1600" kern="100" noProof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stops</a:t>
            </a:r>
            <a:r>
              <a:rPr lang="es-MX" sz="1600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antes de entrar en una operación. Usar </a:t>
            </a:r>
            <a:r>
              <a:rPr lang="es-MX" sz="1600" kern="100" noProof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trailing</a:t>
            </a:r>
            <a:r>
              <a:rPr lang="es-MX" sz="1600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600" kern="100" noProof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stops</a:t>
            </a:r>
            <a:r>
              <a:rPr lang="es-MX" sz="1600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para asegurar ganancias. Nunca depender solo de la esperanza para cerrar una operación.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buNone/>
            </a:pPr>
            <a:r>
              <a:rPr lang="es-MX" sz="1600" b="1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7. </a:t>
            </a:r>
            <a:r>
              <a:rPr lang="es-MX" sz="1600" b="1" kern="100" noProof="0" dirty="0">
                <a:solidFill>
                  <a:srgbClr val="7030A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Exceso de Análisis ("Parálisis por Análisis") : </a:t>
            </a:r>
            <a:r>
              <a:rPr lang="es-MX" sz="1600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trading debe ser basado en reglas y no en sobre análisis que lleve a la inacción o indecisión.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buNone/>
            </a:pPr>
            <a:r>
              <a:rPr lang="es-MX" sz="1600" b="1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8. </a:t>
            </a:r>
            <a:r>
              <a:rPr lang="es-MX" sz="1600" b="1" kern="100" noProof="0" dirty="0">
                <a:solidFill>
                  <a:srgbClr val="7030A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Operar Basado en Emociones: </a:t>
            </a:r>
            <a:r>
              <a:rPr lang="es-MX" sz="1600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miedo y la avaricia destruyen cuentas de trading.  Se recomienda hacer una autoevaluación psicológica y practicar la disciplina emocional.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buNone/>
            </a:pPr>
            <a:r>
              <a:rPr lang="es-MX" sz="1600" b="1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9. </a:t>
            </a:r>
            <a:r>
              <a:rPr lang="es-MX" sz="1600" b="1" kern="100" noProof="0" dirty="0">
                <a:solidFill>
                  <a:srgbClr val="7030A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Seguir Consejos de Otros sin Validarlos : </a:t>
            </a:r>
            <a:r>
              <a:rPr lang="es-MX" sz="1600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Comprar o vender basado en "</a:t>
            </a:r>
            <a:r>
              <a:rPr lang="es-MX" sz="1600" kern="100" noProof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tips</a:t>
            </a:r>
            <a:r>
              <a:rPr lang="es-MX" sz="1600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 de amigos o analistas sin un análisis propio es una receta para el desastre.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buNone/>
            </a:pPr>
            <a:r>
              <a:rPr lang="es-MX" sz="1600" b="1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10. </a:t>
            </a:r>
            <a:r>
              <a:rPr lang="es-MX" sz="1600" b="1" kern="100" noProof="0" dirty="0">
                <a:solidFill>
                  <a:srgbClr val="7030A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Falta de Educación y Entrenamiento : </a:t>
            </a:r>
            <a:r>
              <a:rPr lang="es-MX" sz="1600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preparación constante es clave para sobrevivir y prosperar en los mercados. Simular operaciones antes de arriesgar dinero real ayuda a mejorar la habilidad del trader.</a:t>
            </a:r>
          </a:p>
          <a:p>
            <a:pPr>
              <a:spcBef>
                <a:spcPts val="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0761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D2CB46-8F94-7880-B391-6E97450FA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8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36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7CF23-3DD7-0959-F002-0E3846B10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02080"/>
          </a:xfr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i="0" dirty="0">
                <a:solidFill>
                  <a:srgbClr val="F1F1F1"/>
                </a:solidFill>
                <a:effectLst/>
                <a:latin typeface="Roboto" panose="02000000000000000000" pitchFamily="2" charset="0"/>
              </a:rPr>
              <a:t>Trading Psychology: </a:t>
            </a:r>
            <a:br>
              <a:rPr lang="en-US" b="1" i="0" dirty="0">
                <a:solidFill>
                  <a:srgbClr val="F1F1F1"/>
                </a:solidFill>
                <a:effectLst/>
                <a:latin typeface="Roboto" panose="02000000000000000000" pitchFamily="2" charset="0"/>
              </a:rPr>
            </a:br>
            <a:r>
              <a:rPr lang="en-US" b="1" i="0" dirty="0">
                <a:solidFill>
                  <a:srgbClr val="F1F1F1"/>
                </a:solidFill>
                <a:effectLst/>
                <a:latin typeface="Roboto" panose="02000000000000000000" pitchFamily="2" charset="0"/>
              </a:rPr>
              <a:t>How to Handle FOMO (</a:t>
            </a:r>
            <a:r>
              <a:rPr lang="en-US" b="1" i="0" dirty="0">
                <a:solidFill>
                  <a:srgbClr val="F1F1F1"/>
                </a:solidFill>
                <a:effectLst/>
                <a:latin typeface="Roboto" panose="02000000000000000000" pitchFamily="2" charset="0"/>
                <a:hlinkClick r:id="rId2"/>
              </a:rPr>
              <a:t>Dr. </a:t>
            </a:r>
            <a:r>
              <a:rPr lang="en-US" b="1" i="0" dirty="0" err="1">
                <a:solidFill>
                  <a:srgbClr val="F1F1F1"/>
                </a:solidFill>
                <a:effectLst/>
                <a:latin typeface="Roboto" panose="02000000000000000000" pitchFamily="2" charset="0"/>
                <a:hlinkClick r:id="rId2"/>
              </a:rPr>
              <a:t>Steenbarger</a:t>
            </a:r>
            <a:r>
              <a:rPr lang="en-US" b="1" i="0" dirty="0">
                <a:solidFill>
                  <a:srgbClr val="F1F1F1"/>
                </a:solidFill>
                <a:effectLst/>
                <a:latin typeface="Roboto" panose="02000000000000000000" pitchFamily="2" charset="0"/>
              </a:rPr>
              <a:t>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E24903-78CB-3DC0-51FF-E6F9C3AFF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0163"/>
            <a:ext cx="4084320" cy="25630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687909-CDA2-6E29-C250-F807630BB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7811" y="1520163"/>
            <a:ext cx="3827389" cy="25450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24C449-7448-E12C-CC3C-CA4B2ADC56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8691" y="1520163"/>
            <a:ext cx="3911390" cy="26009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5D31C6-C9C5-0BC8-2F28-E31232F2A8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76827"/>
            <a:ext cx="4052662" cy="26811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C4FF55-7478-6782-B20A-87C5F92C12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2305" y="4176827"/>
            <a:ext cx="3827389" cy="27014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E3805A-1CCC-0666-944E-FAD2340707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39337" y="4197145"/>
            <a:ext cx="4025113" cy="268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3297B-7054-C424-7EB4-70DBD79B5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F3FCB-4BAF-BBDD-CFC3-7E12247EA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02080"/>
          </a:xfr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i="0" dirty="0">
                <a:solidFill>
                  <a:srgbClr val="F1F1F1"/>
                </a:solidFill>
                <a:effectLst/>
                <a:latin typeface="Roboto" panose="02000000000000000000" pitchFamily="2" charset="0"/>
              </a:rPr>
              <a:t>Trading Psychology: </a:t>
            </a:r>
            <a:br>
              <a:rPr lang="en-US" b="1" i="0" dirty="0">
                <a:solidFill>
                  <a:srgbClr val="F1F1F1"/>
                </a:solidFill>
                <a:effectLst/>
                <a:latin typeface="Roboto" panose="02000000000000000000" pitchFamily="2" charset="0"/>
              </a:rPr>
            </a:br>
            <a:r>
              <a:rPr lang="en-US" b="1" i="0" dirty="0">
                <a:solidFill>
                  <a:srgbClr val="F1F1F1"/>
                </a:solidFill>
                <a:effectLst/>
                <a:latin typeface="Roboto" panose="02000000000000000000" pitchFamily="2" charset="0"/>
              </a:rPr>
              <a:t>How to Handle FOMO (</a:t>
            </a:r>
            <a:r>
              <a:rPr lang="en-US" b="1" i="0" dirty="0">
                <a:solidFill>
                  <a:srgbClr val="F1F1F1"/>
                </a:solidFill>
                <a:effectLst/>
                <a:latin typeface="Roboto" panose="02000000000000000000" pitchFamily="2" charset="0"/>
                <a:hlinkClick r:id="rId2"/>
              </a:rPr>
              <a:t>Dr. </a:t>
            </a:r>
            <a:r>
              <a:rPr lang="en-US" b="1" i="0" dirty="0" err="1">
                <a:solidFill>
                  <a:srgbClr val="F1F1F1"/>
                </a:solidFill>
                <a:effectLst/>
                <a:latin typeface="Roboto" panose="02000000000000000000" pitchFamily="2" charset="0"/>
                <a:hlinkClick r:id="rId2"/>
              </a:rPr>
              <a:t>Steenbarger</a:t>
            </a:r>
            <a:r>
              <a:rPr lang="en-US" b="1" i="0" dirty="0">
                <a:solidFill>
                  <a:srgbClr val="F1F1F1"/>
                </a:solidFill>
                <a:effectLst/>
                <a:latin typeface="Roboto" panose="02000000000000000000" pitchFamily="2" charset="0"/>
              </a:rPr>
              <a:t>)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9A1D35F-3F6C-98C5-2B51-CD35ED2B3E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88925" y="1541158"/>
            <a:ext cx="12184233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600" b="1" dirty="0">
                <a:solidFill>
                  <a:srgbClr val="7030A0"/>
                </a:solidFill>
                <a:latin typeface="Arial" panose="020B0604020202020204" pitchFamily="34" charset="0"/>
              </a:rPr>
              <a:t>FOMO as a Psychological Threat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FOMO is driven by fear, not the actual missed opportunity.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brain reacts as if it's a threat, triggering a stress response.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Blood flow moves away from rational thinking areas to action-oriented areas, increasing impulsivity.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Removing the Threat Perception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Missing opportunities is normal—everyone misses trades.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key is to normalize this and remove the emotional charge.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Focusing on what you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control helps reduce stress.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The Molly Ruth Story - Creating Safety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Dr.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Steenbarger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uses a story of adopting a fearful cat to explain overcoming fear.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Gradual exposure to positive experiences (like feeding) helped the cat feel safe.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Similarly, traders should cultivate motivations stronger than fear, such as the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desire to learn and grow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Learning vs. Profit-Driven Motivation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Successful traders focus on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consistency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rather than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profit magnitude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Viewing trading as a learning journey reduces anxiety and helps long-term success.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Avoiding FOMO requires shifting focus from immediate gains to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consistent skill development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Exposure Therapy for Trading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Exposure work helps traders condition themselves to stay calm in stressful situations.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Visualization exercises (like imagining a stressful trade while practicing slow breathing) train the mind to remain composed.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Repeating this technique helps traders override impulsive FOMO reactions.</a:t>
            </a:r>
          </a:p>
        </p:txBody>
      </p:sp>
    </p:spTree>
    <p:extLst>
      <p:ext uri="{BB962C8B-B14F-4D97-AF65-F5344CB8AC3E}">
        <p14:creationId xmlns:p14="http://schemas.microsoft.com/office/powerpoint/2010/main" val="1635610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254E8-99FC-BEFE-5ED7-D57434C13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CED3-21C3-EAC4-EDE1-75D045956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02080"/>
          </a:xfr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i="0" dirty="0">
                <a:solidFill>
                  <a:srgbClr val="F1F1F1"/>
                </a:solidFill>
                <a:effectLst/>
                <a:latin typeface="Roboto" panose="02000000000000000000" pitchFamily="2" charset="0"/>
              </a:rPr>
              <a:t>Trading Psychology: </a:t>
            </a:r>
            <a:br>
              <a:rPr lang="en-US" b="1" i="0" dirty="0">
                <a:solidFill>
                  <a:srgbClr val="F1F1F1"/>
                </a:solidFill>
                <a:effectLst/>
                <a:latin typeface="Roboto" panose="02000000000000000000" pitchFamily="2" charset="0"/>
              </a:rPr>
            </a:br>
            <a:r>
              <a:rPr lang="en-US" b="1" i="0" dirty="0">
                <a:solidFill>
                  <a:srgbClr val="F1F1F1"/>
                </a:solidFill>
                <a:effectLst/>
                <a:latin typeface="Roboto" panose="02000000000000000000" pitchFamily="2" charset="0"/>
              </a:rPr>
              <a:t>How to Handle FOMO (</a:t>
            </a:r>
            <a:r>
              <a:rPr lang="en-US" b="1" i="0" dirty="0">
                <a:solidFill>
                  <a:srgbClr val="F1F1F1"/>
                </a:solidFill>
                <a:effectLst/>
                <a:latin typeface="Roboto" panose="02000000000000000000" pitchFamily="2" charset="0"/>
                <a:hlinkClick r:id="rId2"/>
              </a:rPr>
              <a:t>Dr. </a:t>
            </a:r>
            <a:r>
              <a:rPr lang="en-US" b="1" i="0" dirty="0" err="1">
                <a:solidFill>
                  <a:srgbClr val="F1F1F1"/>
                </a:solidFill>
                <a:effectLst/>
                <a:latin typeface="Roboto" panose="02000000000000000000" pitchFamily="2" charset="0"/>
                <a:hlinkClick r:id="rId2"/>
              </a:rPr>
              <a:t>Steenbarger</a:t>
            </a:r>
            <a:r>
              <a:rPr lang="en-US" b="1" i="0" dirty="0">
                <a:solidFill>
                  <a:srgbClr val="F1F1F1"/>
                </a:solidFill>
                <a:effectLst/>
                <a:latin typeface="Roboto" panose="02000000000000000000" pitchFamily="2" charset="0"/>
              </a:rPr>
              <a:t>)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4006525-0549-730C-A973-7D99E887AF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88924" y="1638092"/>
            <a:ext cx="10897235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Cognitive Behavioral Techniques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Using an "ABCD" journal helps identify: 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ctivating event (e.g., missing a trade). 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elief (negative self-talk about missing out). 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onsequences (stress, frustration). 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isputing the belief to reframe it positively.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Recognizing negative thought patterns is crucial for breaking FOMO cycles.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7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Building a Diversified Life Portfolio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Traders who only focus on trading are more vulnerable to FOMO.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balanced life (relationships, hobbies, health) provides emotional stability.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Diversifying personal fulfillment helps traders handle the ups and downs of trading.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8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Evaluating Trades Relative to Market Conditions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Traders should adjust their expectations based on market conditions.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Recognizing when the market lacks volume/volatility prevents frustration from missing trades.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Learning from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missed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opportunities is as valuable as profiting from them. </a:t>
            </a:r>
          </a:p>
        </p:txBody>
      </p:sp>
    </p:spTree>
    <p:extLst>
      <p:ext uri="{BB962C8B-B14F-4D97-AF65-F5344CB8AC3E}">
        <p14:creationId xmlns:p14="http://schemas.microsoft.com/office/powerpoint/2010/main" val="1325572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B2D7C-9479-9221-3423-97B4A243A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4598-A77B-CCE8-196A-55CE247C8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02080"/>
          </a:xfr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i="0" dirty="0">
                <a:solidFill>
                  <a:srgbClr val="F1F1F1"/>
                </a:solidFill>
                <a:effectLst/>
                <a:latin typeface="Roboto" panose="02000000000000000000" pitchFamily="2" charset="0"/>
              </a:rPr>
              <a:t>Trading Psychology: </a:t>
            </a:r>
            <a:br>
              <a:rPr lang="en-US" b="1" i="0" dirty="0">
                <a:solidFill>
                  <a:srgbClr val="F1F1F1"/>
                </a:solidFill>
                <a:effectLst/>
                <a:latin typeface="Roboto" panose="02000000000000000000" pitchFamily="2" charset="0"/>
              </a:rPr>
            </a:br>
            <a:r>
              <a:rPr lang="en-US" b="1" i="0" dirty="0">
                <a:solidFill>
                  <a:srgbClr val="F1F1F1"/>
                </a:solidFill>
                <a:effectLst/>
                <a:latin typeface="Roboto" panose="02000000000000000000" pitchFamily="2" charset="0"/>
              </a:rPr>
              <a:t>How to Handle FOMO (</a:t>
            </a:r>
            <a:r>
              <a:rPr lang="en-US" b="1" i="0" dirty="0">
                <a:solidFill>
                  <a:srgbClr val="F1F1F1"/>
                </a:solidFill>
                <a:effectLst/>
                <a:latin typeface="Roboto" panose="02000000000000000000" pitchFamily="2" charset="0"/>
                <a:hlinkClick r:id="rId2"/>
              </a:rPr>
              <a:t>Dr. </a:t>
            </a:r>
            <a:r>
              <a:rPr lang="en-US" b="1" i="0" dirty="0" err="1">
                <a:solidFill>
                  <a:srgbClr val="F1F1F1"/>
                </a:solidFill>
                <a:effectLst/>
                <a:latin typeface="Roboto" panose="02000000000000000000" pitchFamily="2" charset="0"/>
                <a:hlinkClick r:id="rId2"/>
              </a:rPr>
              <a:t>Steenbarger</a:t>
            </a:r>
            <a:r>
              <a:rPr lang="en-US" b="1" i="0" dirty="0">
                <a:solidFill>
                  <a:srgbClr val="F1F1F1"/>
                </a:solidFill>
                <a:effectLst/>
                <a:latin typeface="Roboto" panose="02000000000000000000" pitchFamily="2" charset="0"/>
              </a:rPr>
              <a:t>)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71C1991-4CBD-C3B0-2C41-87F5CD4DC9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91795" y="4233784"/>
            <a:ext cx="940840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i="1" dirty="0">
                <a:latin typeface="Arial" panose="020B0604020202020204" pitchFamily="34" charset="0"/>
              </a:rPr>
              <a:t>Key Takeaways: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800" i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1800" i="1" dirty="0">
                <a:latin typeface="Arial" panose="020B0604020202020204" pitchFamily="34" charset="0"/>
              </a:rPr>
              <a:t>FOMO is a fear response that can be mitigated by reframing the situation.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1800" i="1" dirty="0">
                <a:latin typeface="Arial" panose="020B0604020202020204" pitchFamily="34" charset="0"/>
              </a:rPr>
              <a:t>Traders must train their minds to stay calm under stress using exposure therapy.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1800" i="1" dirty="0">
                <a:latin typeface="Arial" panose="020B0604020202020204" pitchFamily="34" charset="0"/>
              </a:rPr>
              <a:t>A learning-focused mindset outperforms a profit-driven mindset in long-term success.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1800" i="1" dirty="0">
                <a:latin typeface="Arial" panose="020B0604020202020204" pitchFamily="34" charset="0"/>
              </a:rPr>
              <a:t>Balancing life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beyond trading reduces emotional swings and improves trading decisions.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Personality traits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influence trading behavior, and self-awareness helps manage impulses.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00819F-17C5-771C-8772-3B4416AC1BB6}"/>
              </a:ext>
            </a:extLst>
          </p:cNvPr>
          <p:cNvSpPr txBox="1"/>
          <p:nvPr/>
        </p:nvSpPr>
        <p:spPr>
          <a:xfrm>
            <a:off x="604520" y="1551332"/>
            <a:ext cx="90373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9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Personality Traits &amp; FOMO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neuroticism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(prone to anxiety) makes traders more susceptible to FOMO.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Conscientious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traders are less likely to break their rules impulsively.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Openness to experience helps traders adapt and be creative in decision-making.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0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Consistency in Goal Setting &amp; Execution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Many traders set vague goals but fail to follow through.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Goals should be specific, measurable, and actionable.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Journaling should focus on execution, not just intentions.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183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87D0F-CE7A-16B0-5D28-705193429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FA44-1476-44BA-E349-9AFE8EC4A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02080"/>
          </a:xfr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i="0" dirty="0">
                <a:solidFill>
                  <a:srgbClr val="F1F1F1"/>
                </a:solidFill>
                <a:effectLst/>
                <a:latin typeface="Roboto" panose="02000000000000000000" pitchFamily="2" charset="0"/>
              </a:rPr>
              <a:t>Trading Psychology: </a:t>
            </a:r>
            <a:br>
              <a:rPr lang="en-US" b="1" i="0" dirty="0">
                <a:solidFill>
                  <a:srgbClr val="F1F1F1"/>
                </a:solidFill>
                <a:effectLst/>
                <a:latin typeface="Roboto" panose="02000000000000000000" pitchFamily="2" charset="0"/>
              </a:rPr>
            </a:br>
            <a:r>
              <a:rPr lang="en-US" b="1" i="0" dirty="0">
                <a:solidFill>
                  <a:srgbClr val="F1F1F1"/>
                </a:solidFill>
                <a:effectLst/>
                <a:latin typeface="Roboto" panose="02000000000000000000" pitchFamily="2" charset="0"/>
              </a:rPr>
              <a:t>How to Handle FOMO (</a:t>
            </a:r>
            <a:r>
              <a:rPr lang="en-US" b="1" i="0" dirty="0">
                <a:solidFill>
                  <a:srgbClr val="F1F1F1"/>
                </a:solidFill>
                <a:effectLst/>
                <a:latin typeface="Roboto" panose="02000000000000000000" pitchFamily="2" charset="0"/>
                <a:hlinkClick r:id="rId2"/>
              </a:rPr>
              <a:t>Dr. </a:t>
            </a:r>
            <a:r>
              <a:rPr lang="en-US" b="1" i="0" dirty="0" err="1">
                <a:solidFill>
                  <a:srgbClr val="F1F1F1"/>
                </a:solidFill>
                <a:effectLst/>
                <a:latin typeface="Roboto" panose="02000000000000000000" pitchFamily="2" charset="0"/>
                <a:hlinkClick r:id="rId2"/>
              </a:rPr>
              <a:t>Steenbarger</a:t>
            </a:r>
            <a:r>
              <a:rPr lang="en-US" b="1" i="0" dirty="0">
                <a:solidFill>
                  <a:srgbClr val="F1F1F1"/>
                </a:solidFill>
                <a:effectLst/>
                <a:latin typeface="Roboto" panose="02000000000000000000" pitchFamily="2" charset="0"/>
              </a:rPr>
              <a:t>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4A8CBF-3F00-E606-270A-12B5F27A0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158" y="1546693"/>
            <a:ext cx="7802522" cy="521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50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5AB68-E6A1-D3BE-F876-816736911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03355-191B-0E63-881A-EFBE0B46A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02080"/>
          </a:xfr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MX" b="1" i="0" noProof="0" dirty="0">
                <a:solidFill>
                  <a:srgbClr val="F1F1F1"/>
                </a:solidFill>
                <a:effectLst/>
                <a:latin typeface="Roboto" panose="02000000000000000000" pitchFamily="2" charset="0"/>
              </a:rPr>
              <a:t>Psicología del Trading</a:t>
            </a:r>
            <a:br>
              <a:rPr lang="es-MX" b="1" i="0" noProof="0" dirty="0">
                <a:solidFill>
                  <a:srgbClr val="F1F1F1"/>
                </a:solidFill>
                <a:effectLst/>
                <a:latin typeface="Roboto" panose="02000000000000000000" pitchFamily="2" charset="0"/>
              </a:rPr>
            </a:br>
            <a:r>
              <a:rPr lang="es-MX" b="1" i="0" noProof="0" dirty="0">
                <a:solidFill>
                  <a:srgbClr val="F1F1F1"/>
                </a:solidFill>
                <a:effectLst/>
                <a:latin typeface="Roboto" panose="02000000000000000000" pitchFamily="2" charset="0"/>
              </a:rPr>
              <a:t>Como Manejar el FOMO FOMO (</a:t>
            </a:r>
            <a:r>
              <a:rPr lang="es-MX" b="1" i="0" noProof="0" dirty="0">
                <a:solidFill>
                  <a:srgbClr val="F1F1F1"/>
                </a:solidFill>
                <a:effectLst/>
                <a:latin typeface="Roboto" panose="02000000000000000000" pitchFamily="2" charset="0"/>
                <a:hlinkClick r:id="rId2"/>
              </a:rPr>
              <a:t>Dr. Steenbarger</a:t>
            </a:r>
            <a:r>
              <a:rPr lang="es-MX" b="1" i="0" noProof="0" dirty="0">
                <a:solidFill>
                  <a:srgbClr val="F1F1F1"/>
                </a:solidFill>
                <a:effectLst/>
                <a:latin typeface="Roboto" panose="02000000000000000000" pitchFamily="2" charset="0"/>
              </a:rPr>
              <a:t>)</a:t>
            </a:r>
            <a:endParaRPr lang="es-MX" noProof="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8D59736-033C-0917-B340-D581CE4460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1228" y="1589163"/>
            <a:ext cx="1166206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MX" sz="1800" b="1" noProof="0" dirty="0">
                <a:solidFill>
                  <a:srgbClr val="7030A0"/>
                </a:solidFill>
                <a:latin typeface="Arial" panose="020B0604020202020204" pitchFamily="34" charset="0"/>
              </a:rPr>
              <a:t>"El FOMO como una Amenaza Psicológica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s-MX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 FOMO (miedo a perder oportunidades) es impulsado por el miedo, no por la oportunidad perdida en sí.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s-MX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 cerebro lo percibe como una amenaza, activando una respuesta de estrés.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s-MX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 flujo sanguíneo se desvía de las áreas racionales del cerebro hacia las áreas de acción, lo que aumenta la </a:t>
            </a:r>
            <a:r>
              <a:rPr kumimoji="0" lang="es-MX" sz="1800" b="0" i="0" u="none" strike="noStrike" cap="none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impulsividad</a:t>
            </a:r>
            <a:r>
              <a:rPr kumimoji="0" lang="es-MX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s-MX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s-MX" sz="1800" b="1" i="0" u="none" strike="noStrike" cap="none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Eliminar la Percepción de Amenaza</a:t>
            </a:r>
            <a:endParaRPr kumimoji="0" lang="es-MX" sz="1800" b="0" i="0" u="none" strike="noStrike" cap="none" normalizeH="0" baseline="0" noProof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s-MX" sz="1800" b="0" i="0" u="none" strike="noStrike" cap="none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Perder oportunidades es normal</a:t>
            </a:r>
            <a:r>
              <a:rPr kumimoji="0" lang="es-MX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todos los traders se pierden movimientos importantes.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s-MX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 clave es normalizar esto y quitarle carga emocional.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s-MX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Enfocarse en lo que </a:t>
            </a:r>
            <a:r>
              <a:rPr kumimoji="0" lang="es-MX" sz="1800" b="0" i="1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sí</a:t>
            </a:r>
            <a:r>
              <a:rPr kumimoji="0" lang="es-MX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se puede controlar reduce la ansiedad y el estrés.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s-MX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s-MX" sz="1800" b="1" i="0" u="none" strike="noStrike" cap="none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La Historia de Molly Ruth - Creando Seguridad</a:t>
            </a:r>
            <a:endParaRPr kumimoji="0" lang="es-MX" sz="1800" b="0" i="0" u="none" strike="noStrike" cap="none" normalizeH="0" baseline="0" noProof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s-MX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Dr. Steenbarger usa la historia de una gata adoptada para explicar cómo superar el miedo.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s-MX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 gata, al principio asustada, fue ganando confianza a través de </a:t>
            </a:r>
            <a:r>
              <a:rPr kumimoji="0" lang="es-MX" sz="1800" b="0" i="0" u="none" strike="noStrike" cap="none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experiencias positivas graduales</a:t>
            </a:r>
            <a:r>
              <a:rPr kumimoji="0" lang="es-MX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s-MX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 el trading, es clave encontrar </a:t>
            </a:r>
            <a:r>
              <a:rPr kumimoji="0" lang="es-MX" sz="1800" b="0" i="1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motivaciones más fuertes que el miedo</a:t>
            </a:r>
            <a:r>
              <a:rPr kumimoji="0" lang="es-MX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como el deseo de aprender y crecer. </a:t>
            </a:r>
          </a:p>
        </p:txBody>
      </p:sp>
    </p:spTree>
    <p:extLst>
      <p:ext uri="{BB962C8B-B14F-4D97-AF65-F5344CB8AC3E}">
        <p14:creationId xmlns:p14="http://schemas.microsoft.com/office/powerpoint/2010/main" val="243720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98071-A2C1-7344-1073-E5BF82BEA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1DD0A-6E4B-9948-63AB-D5E32B649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02080"/>
          </a:xfr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MX" b="1" i="0" noProof="0" dirty="0">
                <a:solidFill>
                  <a:srgbClr val="F1F1F1"/>
                </a:solidFill>
                <a:effectLst/>
                <a:latin typeface="Roboto" panose="02000000000000000000" pitchFamily="2" charset="0"/>
              </a:rPr>
              <a:t>Psicología del Trading</a:t>
            </a:r>
            <a:br>
              <a:rPr lang="es-MX" b="1" i="0" noProof="0" dirty="0">
                <a:solidFill>
                  <a:srgbClr val="F1F1F1"/>
                </a:solidFill>
                <a:effectLst/>
                <a:latin typeface="Roboto" panose="02000000000000000000" pitchFamily="2" charset="0"/>
              </a:rPr>
            </a:br>
            <a:r>
              <a:rPr lang="es-MX" b="1" i="0" noProof="0" dirty="0">
                <a:solidFill>
                  <a:srgbClr val="F1F1F1"/>
                </a:solidFill>
                <a:effectLst/>
                <a:latin typeface="Roboto" panose="02000000000000000000" pitchFamily="2" charset="0"/>
              </a:rPr>
              <a:t>Como Manejar el FOMO FOMO (</a:t>
            </a:r>
            <a:r>
              <a:rPr lang="es-MX" b="1" i="0" noProof="0" dirty="0">
                <a:solidFill>
                  <a:srgbClr val="F1F1F1"/>
                </a:solidFill>
                <a:effectLst/>
                <a:latin typeface="Roboto" panose="02000000000000000000" pitchFamily="2" charset="0"/>
                <a:hlinkClick r:id="rId2"/>
              </a:rPr>
              <a:t>Dr. Steenbarger</a:t>
            </a:r>
            <a:r>
              <a:rPr lang="es-MX" b="1" i="0" noProof="0" dirty="0">
                <a:solidFill>
                  <a:srgbClr val="F1F1F1"/>
                </a:solidFill>
                <a:effectLst/>
                <a:latin typeface="Roboto" panose="02000000000000000000" pitchFamily="2" charset="0"/>
              </a:rPr>
              <a:t>)</a:t>
            </a:r>
            <a:endParaRPr lang="es-MX" noProof="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2042A8A-238C-1620-3F77-83FBB52DE5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1708" y="1592309"/>
            <a:ext cx="11662064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s-MX" sz="1800" b="1" i="0" u="none" strike="noStrike" cap="none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Motivación Basada en el Aprendizaje vs. el Dinero</a:t>
            </a:r>
            <a:endParaRPr kumimoji="0" lang="es-MX" sz="1800" b="0" i="0" u="none" strike="noStrike" cap="none" normalizeH="0" baseline="0" noProof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s-MX" sz="16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Los traders exitosos se enfocan en la </a:t>
            </a:r>
            <a:r>
              <a:rPr kumimoji="0" lang="es-MX" sz="1600" b="1" i="0" u="none" strike="noStrike" cap="none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consistencia</a:t>
            </a:r>
            <a:r>
              <a:rPr kumimoji="0" lang="es-MX" sz="16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 lugar de la </a:t>
            </a:r>
            <a:r>
              <a:rPr kumimoji="0" lang="es-MX" sz="1600" b="1" i="0" u="none" strike="noStrike" cap="none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cantidad de ganancias</a:t>
            </a:r>
            <a:r>
              <a:rPr kumimoji="0" lang="es-MX" sz="16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s-MX" sz="16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Ver el trading como un proceso de aprendizaje reduce la ansiedad y mejora el rendimiento a largo plazo.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s-MX" sz="16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Para evitar el FOMO, hay que cambiar el </a:t>
            </a:r>
            <a:r>
              <a:rPr kumimoji="0" lang="es-MX" sz="1600" b="0" i="0" u="none" strike="noStrike" cap="none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enfoque de las ganancias inmediatas al desarrollo de habilidades</a:t>
            </a:r>
            <a:r>
              <a:rPr kumimoji="0" lang="es-MX" sz="16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s-MX" sz="16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s-MX" sz="1800" b="1" i="0" u="none" strike="noStrike" cap="none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Terapia de Exposición para el Trading </a:t>
            </a:r>
            <a:endParaRPr kumimoji="0" lang="es-MX" sz="1800" b="0" i="0" u="none" strike="noStrike" cap="none" normalizeH="0" baseline="0" noProof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s-MX" sz="1600" b="0" i="0" u="none" strike="noStrike" cap="none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La terapia de exposición ayuda a entrenar la mente para mantener la calma en situaciones de estrés</a:t>
            </a:r>
            <a:r>
              <a:rPr kumimoji="0" lang="es-MX" sz="16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s-MX" sz="16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Usar técnicas de visualización (como imaginar una operación estresante mientras se practica la respiración lenta) ayuda a controlar impulsos.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s-MX" sz="16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 repetición de este ejercicio permite que el trader reaccione con más serenidad ante situaciones de FOMO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s-MX" sz="16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s-MX" sz="1800" b="1" i="0" u="none" strike="noStrike" cap="none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Técnicas de Psicología Cognitiva </a:t>
            </a:r>
            <a:endParaRPr kumimoji="0" lang="es-MX" sz="1800" b="0" i="0" u="none" strike="noStrike" cap="none" normalizeH="0" baseline="0" noProof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sz="16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Llevar un diario "ABCD" ayuda a reconocer y modificar patrones de pensamiento negativos: 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sz="16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es-MX" sz="16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contecimiento activador (ejemplo: perder una operación). 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sz="1600" b="1" i="0" u="none" strike="noStrike" cap="none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</a:t>
            </a:r>
            <a:r>
              <a:rPr kumimoji="0" lang="es-MX" sz="1600" b="0" i="0" u="none" strike="noStrike" cap="none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elief</a:t>
            </a:r>
            <a:r>
              <a:rPr kumimoji="0" lang="es-MX" sz="16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(creencias negativas, como "otros lo aprovecharon y yo no"). 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sz="16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</a:t>
            </a:r>
            <a:r>
              <a:rPr kumimoji="0" lang="es-MX" sz="16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onsecuencias (estrés, frustración). 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sz="16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</a:t>
            </a:r>
            <a:r>
              <a:rPr kumimoji="0" lang="es-MX" sz="16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isputa (reformular el pensamiento para quitarle el impacto negativo).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sz="16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Identificar y corregir estos patrones es clave para romper el ciclo del FOMO.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s-MX" sz="20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49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C9072-E756-A174-083A-4FBA54A57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ECA79-39F1-0193-5A97-20259AC78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02080"/>
          </a:xfr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MX" b="1" i="0" noProof="0" dirty="0">
                <a:solidFill>
                  <a:srgbClr val="F1F1F1"/>
                </a:solidFill>
                <a:effectLst/>
                <a:latin typeface="Roboto" panose="02000000000000000000" pitchFamily="2" charset="0"/>
              </a:rPr>
              <a:t>Psicología del Trading</a:t>
            </a:r>
            <a:br>
              <a:rPr lang="es-MX" b="1" i="0" noProof="0" dirty="0">
                <a:solidFill>
                  <a:srgbClr val="F1F1F1"/>
                </a:solidFill>
                <a:effectLst/>
                <a:latin typeface="Roboto" panose="02000000000000000000" pitchFamily="2" charset="0"/>
              </a:rPr>
            </a:br>
            <a:r>
              <a:rPr lang="es-MX" b="1" i="0" noProof="0" dirty="0">
                <a:solidFill>
                  <a:srgbClr val="F1F1F1"/>
                </a:solidFill>
                <a:effectLst/>
                <a:latin typeface="Roboto" panose="02000000000000000000" pitchFamily="2" charset="0"/>
              </a:rPr>
              <a:t>Como Manejar el FOMO </a:t>
            </a:r>
            <a:r>
              <a:rPr lang="es-MX" b="1" i="0" noProof="0" dirty="0" err="1">
                <a:solidFill>
                  <a:srgbClr val="F1F1F1"/>
                </a:solidFill>
                <a:effectLst/>
                <a:latin typeface="Roboto" panose="02000000000000000000" pitchFamily="2" charset="0"/>
              </a:rPr>
              <a:t>FOMO</a:t>
            </a:r>
            <a:r>
              <a:rPr lang="es-MX" b="1" i="0" noProof="0" dirty="0">
                <a:solidFill>
                  <a:srgbClr val="F1F1F1"/>
                </a:solidFill>
                <a:effectLst/>
                <a:latin typeface="Roboto" panose="02000000000000000000" pitchFamily="2" charset="0"/>
              </a:rPr>
              <a:t> (</a:t>
            </a:r>
            <a:r>
              <a:rPr lang="es-MX" b="1" i="0" noProof="0" dirty="0">
                <a:solidFill>
                  <a:srgbClr val="F1F1F1"/>
                </a:solidFill>
                <a:effectLst/>
                <a:latin typeface="Roboto" panose="02000000000000000000" pitchFamily="2" charset="0"/>
                <a:hlinkClick r:id="rId2"/>
              </a:rPr>
              <a:t>Dr. Steenbarger</a:t>
            </a:r>
            <a:r>
              <a:rPr lang="es-MX" b="1" i="0" noProof="0" dirty="0">
                <a:solidFill>
                  <a:srgbClr val="F1F1F1"/>
                </a:solidFill>
                <a:effectLst/>
                <a:latin typeface="Roboto" panose="02000000000000000000" pitchFamily="2" charset="0"/>
              </a:rPr>
              <a:t>)</a:t>
            </a:r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A344995-9DC9-9108-D7F5-B89E977E96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4780" y="1602135"/>
            <a:ext cx="11902440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s-MX" sz="1800" b="1" i="0" u="none" strike="noStrike" cap="none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Diversificar la Vida, No Solo el Trading</a:t>
            </a:r>
            <a:endParaRPr kumimoji="0" lang="es-MX" sz="1800" b="0" i="0" u="none" strike="noStrike" cap="none" normalizeH="0" baseline="0" noProof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sz="16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Los traders que solo se enfocan en operar son más vulnerables emocionalmente al FOMO.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sz="16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Mantener un equilibrio con relaciones, hobbies y bienestar físico ayuda a estabilizar las emociones.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sz="16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Diversificar las fuentes de satisfacción en la vida reduce el impacto emocional de una mala sesión de trading.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MX" sz="16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s-MX" sz="1800" b="1" i="0" u="none" strike="noStrike" cap="none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Evaluar las Operaciones en Función del Mercado</a:t>
            </a:r>
            <a:endParaRPr kumimoji="0" lang="es-MX" sz="1800" b="0" i="0" u="none" strike="noStrike" cap="none" normalizeH="0" baseline="0" noProof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sz="16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 trader debe ajustar sus expectativas según las condiciones del mercado.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sz="16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Reconocer cuándo el mercado no tiene suficiente volumen o volatilidad previene la frustración por oportunidades perdidas.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sz="1800" b="0" i="0" u="none" strike="noStrike" cap="none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Aprender de las oportunidades </a:t>
            </a:r>
            <a:r>
              <a:rPr kumimoji="0" lang="es-MX" sz="1800" b="0" i="1" u="none" strike="noStrike" cap="none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perdidas</a:t>
            </a:r>
            <a:r>
              <a:rPr kumimoji="0" lang="es-MX" sz="1800" b="0" i="0" u="none" strike="noStrike" cap="none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MX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 tan valioso como aprender de las operaciones ganadoras.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MX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s-MX" sz="1800" b="1" i="0" u="none" strike="noStrike" cap="none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Rasgos de Personalidad y FOMO </a:t>
            </a:r>
            <a:endParaRPr kumimoji="0" lang="es-MX" sz="1800" b="0" i="0" u="none" strike="noStrike" cap="none" normalizeH="0" baseline="0" noProof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sz="16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Los traders con </a:t>
            </a:r>
            <a:r>
              <a:rPr kumimoji="0" lang="es-MX" sz="16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alta neuroticismo</a:t>
            </a:r>
            <a:r>
              <a:rPr kumimoji="0" lang="es-MX" sz="16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(tendencia a la ansiedad) son más propensos al FOMO.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sz="16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Los traders </a:t>
            </a:r>
            <a:r>
              <a:rPr kumimoji="0" lang="es-MX" sz="1600" b="1" i="0" u="none" strike="noStrike" cap="none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conscientes y disciplinados</a:t>
            </a:r>
            <a:r>
              <a:rPr kumimoji="0" lang="es-MX" sz="1600" b="0" i="0" u="none" strike="noStrike" cap="none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MX" sz="16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tienen menos probabilidades de romper sus reglas.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sz="16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 </a:t>
            </a:r>
            <a:r>
              <a:rPr kumimoji="0" lang="es-MX" sz="16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apertura a nuevas experiencias</a:t>
            </a:r>
            <a:r>
              <a:rPr kumimoji="0" lang="es-MX" sz="16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ayuda a los traders a ser más adaptables y creativos en sus estrategias.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MX" sz="16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s-MX" sz="1800" b="1" i="0" u="none" strike="noStrike" cap="none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Consistencia en la Definición y Ejecución de Metas </a:t>
            </a:r>
            <a:endParaRPr kumimoji="0" lang="es-MX" sz="1800" b="0" i="0" u="none" strike="noStrike" cap="none" normalizeH="0" baseline="0" noProof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MX" sz="16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Muchos traders establecen metas vagas y nunca las cumplen. 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MX" sz="16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Las metas deben ser </a:t>
            </a:r>
            <a:r>
              <a:rPr kumimoji="0" lang="es-MX" sz="16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específicas, medibles y accionables</a:t>
            </a:r>
            <a:r>
              <a:rPr kumimoji="0" lang="es-MX" sz="16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MX" sz="16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Llevar un diario de trading debe centrarse en la ejecución de acciones concretas, no solo en intenciones. </a:t>
            </a:r>
          </a:p>
        </p:txBody>
      </p:sp>
    </p:spTree>
    <p:extLst>
      <p:ext uri="{BB962C8B-B14F-4D97-AF65-F5344CB8AC3E}">
        <p14:creationId xmlns:p14="http://schemas.microsoft.com/office/powerpoint/2010/main" val="51113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14543</TotalTime>
  <Words>1691</Words>
  <Application>Microsoft Office PowerPoint</Application>
  <PresentationFormat>Widescreen</PresentationFormat>
  <Paragraphs>135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Roboto</vt:lpstr>
      <vt:lpstr>Office Theme</vt:lpstr>
      <vt:lpstr>PowerPoint Presentation</vt:lpstr>
      <vt:lpstr>Trading Psychology:  How to Handle FOMO (Dr. Steenbarger)</vt:lpstr>
      <vt:lpstr>Trading Psychology:  How to Handle FOMO (Dr. Steenbarger)</vt:lpstr>
      <vt:lpstr>Trading Psychology:  How to Handle FOMO (Dr. Steenbarger)</vt:lpstr>
      <vt:lpstr>Trading Psychology:  How to Handle FOMO (Dr. Steenbarger)</vt:lpstr>
      <vt:lpstr>Trading Psychology:  How to Handle FOMO (Dr. Steenbarger)</vt:lpstr>
      <vt:lpstr>Psicología del Trading Como Manejar el FOMO FOMO (Dr. Steenbarger)</vt:lpstr>
      <vt:lpstr>Psicología del Trading Como Manejar el FOMO FOMO (Dr. Steenbarger)</vt:lpstr>
      <vt:lpstr>Psicología del Trading Como Manejar el FOMO FOMO (Dr. Steenbarger)</vt:lpstr>
      <vt:lpstr>Psicología del Trading Como Manejar el FOMO FOMO (Dr. Steenbarger)</vt:lpstr>
      <vt:lpstr>10 Most Common Trading Mistakes: And How You Can Avoid Them" de Kel Butcher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Roel Lopez</dc:creator>
  <cp:lastModifiedBy>Roel Lopez</cp:lastModifiedBy>
  <cp:revision>3</cp:revision>
  <dcterms:created xsi:type="dcterms:W3CDTF">2025-01-02T17:28:16Z</dcterms:created>
  <dcterms:modified xsi:type="dcterms:W3CDTF">2025-03-19T23:32:14Z</dcterms:modified>
</cp:coreProperties>
</file>