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8" r:id="rId2"/>
    <p:sldId id="264" r:id="rId3"/>
    <p:sldId id="267" r:id="rId4"/>
    <p:sldId id="256" r:id="rId5"/>
    <p:sldId id="257" r:id="rId6"/>
    <p:sldId id="258" r:id="rId7"/>
    <p:sldId id="259" r:id="rId8"/>
    <p:sldId id="260" r:id="rId9"/>
    <p:sldId id="261" r:id="rId10"/>
    <p:sldId id="263" r:id="rId11"/>
    <p:sldId id="269"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564DC-DDCD-438A-945A-EC2D94619069}" type="datetimeFigureOut">
              <a:rPr lang="en-US" smtClean="0"/>
              <a:t>6/16/2023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2AA0BF-980E-40DA-A1BA-5AAD199D929D}" type="slidenum">
              <a:rPr lang="en-US" smtClean="0"/>
              <a:t>‹#›</a:t>
            </a:fld>
            <a:endParaRPr lang="en-US"/>
          </a:p>
        </p:txBody>
      </p:sp>
    </p:spTree>
    <p:extLst>
      <p:ext uri="{BB962C8B-B14F-4D97-AF65-F5344CB8AC3E}">
        <p14:creationId xmlns:p14="http://schemas.microsoft.com/office/powerpoint/2010/main" val="93837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Joey Wallace,</a:t>
            </a:r>
            <a:r>
              <a:rPr lang="en-US" baseline="0" dirty="0"/>
              <a:t> Chapter President, provided the opportunity to speak today.  Appreciate the opportunity to speak with this group of forest landowners and share some ideas on enhancing existing forest management to further benefit a broad range of wildlife species.</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1</a:t>
            </a:fld>
            <a:endParaRPr lang="en-US"/>
          </a:p>
        </p:txBody>
      </p:sp>
    </p:spTree>
    <p:extLst>
      <p:ext uri="{BB962C8B-B14F-4D97-AF65-F5344CB8AC3E}">
        <p14:creationId xmlns:p14="http://schemas.microsoft.com/office/powerpoint/2010/main" val="336827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suppression is one of the most important, landscape level</a:t>
            </a:r>
            <a:r>
              <a:rPr lang="en-US" baseline="0" dirty="0"/>
              <a:t> causes of habitat degradation in forest lands across the SE.  Fire can control woody mid-story development which shades out sunlight.  Sunlight stimulates the growth of grasses and forbs that produce browse for deer and the herbaceous ground cover necessary for quality nesting and brood-rearing habitat for turkey and quail.  Prescribed fire is the most economical and versatile tool in the conservation tool box. </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10</a:t>
            </a:fld>
            <a:endParaRPr lang="en-US"/>
          </a:p>
        </p:txBody>
      </p:sp>
    </p:spTree>
    <p:extLst>
      <p:ext uri="{BB962C8B-B14F-4D97-AF65-F5344CB8AC3E}">
        <p14:creationId xmlns:p14="http://schemas.microsoft.com/office/powerpoint/2010/main" val="175826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a:t>
            </a:r>
            <a:r>
              <a:rPr lang="en-US" baseline="0" dirty="0"/>
              <a:t> is best notes here.</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11</a:t>
            </a:fld>
            <a:endParaRPr lang="en-US"/>
          </a:p>
        </p:txBody>
      </p:sp>
    </p:spTree>
    <p:extLst>
      <p:ext uri="{BB962C8B-B14F-4D97-AF65-F5344CB8AC3E}">
        <p14:creationId xmlns:p14="http://schemas.microsoft.com/office/powerpoint/2010/main" val="203159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is best notes here.</a:t>
            </a:r>
          </a:p>
        </p:txBody>
      </p:sp>
      <p:sp>
        <p:nvSpPr>
          <p:cNvPr id="4" name="Slide Number Placeholder 3"/>
          <p:cNvSpPr>
            <a:spLocks noGrp="1"/>
          </p:cNvSpPr>
          <p:nvPr>
            <p:ph type="sldNum" sz="quarter" idx="10"/>
          </p:nvPr>
        </p:nvSpPr>
        <p:spPr/>
        <p:txBody>
          <a:bodyPr/>
          <a:lstStyle/>
          <a:p>
            <a:fld id="{662AA0BF-980E-40DA-A1BA-5AAD199D929D}" type="slidenum">
              <a:rPr lang="en-US" smtClean="0"/>
              <a:t>12</a:t>
            </a:fld>
            <a:endParaRPr lang="en-US"/>
          </a:p>
        </p:txBody>
      </p:sp>
    </p:spTree>
    <p:extLst>
      <p:ext uri="{BB962C8B-B14F-4D97-AF65-F5344CB8AC3E}">
        <p14:creationId xmlns:p14="http://schemas.microsoft.com/office/powerpoint/2010/main" val="295931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new PLB</a:t>
            </a:r>
            <a:r>
              <a:rPr lang="en-US" baseline="0" dirty="0"/>
              <a:t> </a:t>
            </a:r>
            <a:r>
              <a:rPr lang="en-US" baseline="0" dirty="0" err="1"/>
              <a:t>facebook</a:t>
            </a:r>
            <a:r>
              <a:rPr lang="en-US" baseline="0" dirty="0"/>
              <a:t> page.  Can join and keep up on new stuff on private </a:t>
            </a:r>
            <a:r>
              <a:rPr lang="en-US" baseline="0"/>
              <a:t>land conservation.</a:t>
            </a:r>
            <a:endParaRPr lang="en-US"/>
          </a:p>
        </p:txBody>
      </p:sp>
      <p:sp>
        <p:nvSpPr>
          <p:cNvPr id="4" name="Slide Number Placeholder 3"/>
          <p:cNvSpPr>
            <a:spLocks noGrp="1"/>
          </p:cNvSpPr>
          <p:nvPr>
            <p:ph type="sldNum" sz="quarter" idx="10"/>
          </p:nvPr>
        </p:nvSpPr>
        <p:spPr/>
        <p:txBody>
          <a:bodyPr/>
          <a:lstStyle/>
          <a:p>
            <a:fld id="{662AA0BF-980E-40DA-A1BA-5AAD199D929D}" type="slidenum">
              <a:rPr lang="en-US" smtClean="0"/>
              <a:t>13</a:t>
            </a:fld>
            <a:endParaRPr lang="en-US"/>
          </a:p>
        </p:txBody>
      </p:sp>
    </p:spTree>
    <p:extLst>
      <p:ext uri="{BB962C8B-B14F-4D97-AF65-F5344CB8AC3E}">
        <p14:creationId xmlns:p14="http://schemas.microsoft.com/office/powerpoint/2010/main" val="18536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overview of the Private</a:t>
            </a:r>
            <a:r>
              <a:rPr lang="en-US" baseline="0" dirty="0"/>
              <a:t> Land Program.  Most important thought:  We are a resource for private landowners for technical assistance.</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2</a:t>
            </a:fld>
            <a:endParaRPr lang="en-US"/>
          </a:p>
        </p:txBody>
      </p:sp>
    </p:spTree>
    <p:extLst>
      <p:ext uri="{BB962C8B-B14F-4D97-AF65-F5344CB8AC3E}">
        <p14:creationId xmlns:p14="http://schemas.microsoft.com/office/powerpoint/2010/main" val="318284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 Land</a:t>
            </a:r>
            <a:r>
              <a:rPr lang="en-US" baseline="0" dirty="0"/>
              <a:t> Biologists work closely with a wide range of partners and programs.  This provides lots of opportunity to find a program that can help landowners, both with technical issues and monetary assistance.</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3</a:t>
            </a:fld>
            <a:endParaRPr lang="en-US"/>
          </a:p>
        </p:txBody>
      </p:sp>
    </p:spTree>
    <p:extLst>
      <p:ext uri="{BB962C8B-B14F-4D97-AF65-F5344CB8AC3E}">
        <p14:creationId xmlns:p14="http://schemas.microsoft.com/office/powerpoint/2010/main" val="292681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Acres for Wildlife Program is an AGFC internal program.</a:t>
            </a:r>
            <a:r>
              <a:rPr lang="en-US" baseline="0" dirty="0"/>
              <a:t>  Excellent tool to add transitional buffers along the edges of timber stands and access roads.  Heavy content of forbs which provide browse for deer.  Provides nesting and brood rearing habitat for turkey and quail.  Easily maintained with periodic burning.</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4</a:t>
            </a:fld>
            <a:endParaRPr lang="en-US"/>
          </a:p>
        </p:txBody>
      </p:sp>
    </p:spTree>
    <p:extLst>
      <p:ext uri="{BB962C8B-B14F-4D97-AF65-F5344CB8AC3E}">
        <p14:creationId xmlns:p14="http://schemas.microsoft.com/office/powerpoint/2010/main" val="63628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DMAP program is also an</a:t>
            </a:r>
            <a:r>
              <a:rPr lang="en-US" baseline="0" dirty="0"/>
              <a:t> internal AGFC program.  Whether you lease your property out to hunters, or hunt your land yourself, DMAP provides technical assistance from professional biologists to manage the deer herd  according to the management objectives of the landowner.  Deer hunting remains the number one type of sport hunting in Arkansas and a properly managed deer herd can provide an additional income stream on your forest lands.  Participation does require effort.  That effort provides the data needed to drive any/all management decisions.</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5</a:t>
            </a:fld>
            <a:endParaRPr lang="en-US"/>
          </a:p>
        </p:txBody>
      </p:sp>
    </p:spTree>
    <p:extLst>
      <p:ext uri="{BB962C8B-B14F-4D97-AF65-F5344CB8AC3E}">
        <p14:creationId xmlns:p14="http://schemas.microsoft.com/office/powerpoint/2010/main" val="245021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a:t>
            </a:r>
            <a:r>
              <a:rPr lang="en-US" baseline="0" dirty="0"/>
              <a:t> most all of us are aware of how destructive feral hogs can be.  Estimated $19M damage in Arkansas annually.  Can carry minimum of 45 animal diseases and parasites.  It is important to make an effort on a landscape scale to control their numbers.  </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6</a:t>
            </a:fld>
            <a:endParaRPr lang="en-US"/>
          </a:p>
        </p:txBody>
      </p:sp>
    </p:spTree>
    <p:extLst>
      <p:ext uri="{BB962C8B-B14F-4D97-AF65-F5344CB8AC3E}">
        <p14:creationId xmlns:p14="http://schemas.microsoft.com/office/powerpoint/2010/main" val="3530381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Benefit:</a:t>
            </a:r>
            <a:r>
              <a:rPr lang="en-US" baseline="0" dirty="0"/>
              <a:t>  If the landowner lists wildlife as a number one or number two priority, then generally a PLB is asked to review the forestry plan and make recommendations to enhance wildlife benefits.  There are limited funding resources through the Division of Forestry – Southern Pine Beetle Program can incentivize landowners to conduct first thinning to enhance forest health/insect resistance.</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7</a:t>
            </a:fld>
            <a:endParaRPr lang="en-US"/>
          </a:p>
        </p:txBody>
      </p:sp>
    </p:spTree>
    <p:extLst>
      <p:ext uri="{BB962C8B-B14F-4D97-AF65-F5344CB8AC3E}">
        <p14:creationId xmlns:p14="http://schemas.microsoft.com/office/powerpoint/2010/main" val="275225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PLBs work with Farm Bill Programs,</a:t>
            </a:r>
            <a:r>
              <a:rPr lang="en-US" baseline="0" dirty="0"/>
              <a:t> in large part, due to the funding available in these programs to assist landowners.  EQIP – potential to help fund fire lane development, conduct prescribed </a:t>
            </a:r>
            <a:r>
              <a:rPr lang="en-US" baseline="0" dirty="0" err="1"/>
              <a:t>buning</a:t>
            </a:r>
            <a:r>
              <a:rPr lang="en-US" baseline="0" dirty="0"/>
              <a:t>, initiate mid-story removal or invasive specie control.  A cost-share program.  Other programs are easement type programs. </a:t>
            </a:r>
            <a:r>
              <a:rPr lang="en-US" dirty="0"/>
              <a:t>Mention new</a:t>
            </a:r>
            <a:r>
              <a:rPr lang="en-US" baseline="0" dirty="0"/>
              <a:t> RCPP - $6.9 M for forest management in 8 AR. counties.   WLFW only in certain counties.  CSP is “next level” stewardship.  RCPP within project areas and focuses on partnerships.  WRP is an easement program to set aside marginal farm lands.</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8</a:t>
            </a:fld>
            <a:endParaRPr lang="en-US"/>
          </a:p>
        </p:txBody>
      </p:sp>
    </p:spTree>
    <p:extLst>
      <p:ext uri="{BB962C8B-B14F-4D97-AF65-F5344CB8AC3E}">
        <p14:creationId xmlns:p14="http://schemas.microsoft.com/office/powerpoint/2010/main" val="348129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CRP easement type program – set aside acres for row crop acres.  CCRP for small acres with high environmental value in restoration.  CREP works on localized project areas to address specific conservation threats.  PFFW small program administered by USFWS to address endangered and T&amp;E species.</a:t>
            </a:r>
            <a:endParaRPr lang="en-US" dirty="0"/>
          </a:p>
        </p:txBody>
      </p:sp>
      <p:sp>
        <p:nvSpPr>
          <p:cNvPr id="4" name="Slide Number Placeholder 3"/>
          <p:cNvSpPr>
            <a:spLocks noGrp="1"/>
          </p:cNvSpPr>
          <p:nvPr>
            <p:ph type="sldNum" sz="quarter" idx="10"/>
          </p:nvPr>
        </p:nvSpPr>
        <p:spPr/>
        <p:txBody>
          <a:bodyPr/>
          <a:lstStyle/>
          <a:p>
            <a:fld id="{662AA0BF-980E-40DA-A1BA-5AAD199D929D}" type="slidenum">
              <a:rPr lang="en-US" smtClean="0"/>
              <a:t>9</a:t>
            </a:fld>
            <a:endParaRPr lang="en-US"/>
          </a:p>
        </p:txBody>
      </p:sp>
    </p:spTree>
    <p:extLst>
      <p:ext uri="{BB962C8B-B14F-4D97-AF65-F5344CB8AC3E}">
        <p14:creationId xmlns:p14="http://schemas.microsoft.com/office/powerpoint/2010/main" val="1698437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7D4BD-417B-43F7-BB93-06129B6C3892}"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121989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7D4BD-417B-43F7-BB93-06129B6C3892}"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45547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7D4BD-417B-43F7-BB93-06129B6C3892}"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169175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7D4BD-417B-43F7-BB93-06129B6C3892}"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356140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7D4BD-417B-43F7-BB93-06129B6C3892}"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220244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7D4BD-417B-43F7-BB93-06129B6C3892}"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1547992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7D4BD-417B-43F7-BB93-06129B6C3892}"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240989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7D4BD-417B-43F7-BB93-06129B6C3892}"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27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7D4BD-417B-43F7-BB93-06129B6C3892}"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257508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F7D4BD-417B-43F7-BB93-06129B6C3892}"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322645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F7D4BD-417B-43F7-BB93-06129B6C3892}"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D890F-5A7B-40AB-B471-D6E4F5EFD8DC}" type="slidenum">
              <a:rPr lang="en-US" smtClean="0"/>
              <a:t>‹#›</a:t>
            </a:fld>
            <a:endParaRPr lang="en-US"/>
          </a:p>
        </p:txBody>
      </p:sp>
    </p:spTree>
    <p:extLst>
      <p:ext uri="{BB962C8B-B14F-4D97-AF65-F5344CB8AC3E}">
        <p14:creationId xmlns:p14="http://schemas.microsoft.com/office/powerpoint/2010/main" val="14220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7D4BD-417B-43F7-BB93-06129B6C3892}" type="datetimeFigureOut">
              <a:rPr lang="en-US" smtClean="0"/>
              <a:t>6/16/2023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D890F-5A7B-40AB-B471-D6E4F5EFD8DC}" type="slidenum">
              <a:rPr lang="en-US" smtClean="0"/>
              <a:t>‹#›</a:t>
            </a:fld>
            <a:endParaRPr lang="en-US"/>
          </a:p>
        </p:txBody>
      </p:sp>
    </p:spTree>
    <p:extLst>
      <p:ext uri="{BB962C8B-B14F-4D97-AF65-F5344CB8AC3E}">
        <p14:creationId xmlns:p14="http://schemas.microsoft.com/office/powerpoint/2010/main" val="1581323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jp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tiff"/><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png"/><Relationship Id="rId19" Type="http://schemas.openxmlformats.org/officeDocument/2006/relationships/image" Target="../media/image19.jpg"/><Relationship Id="rId4" Type="http://schemas.openxmlformats.org/officeDocument/2006/relationships/image" Target="../media/image4.tiff"/><Relationship Id="rId9" Type="http://schemas.openxmlformats.org/officeDocument/2006/relationships/image" Target="../media/image9.png"/><Relationship Id="rId1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93573"/>
          </a:xfrm>
        </p:spPr>
        <p:txBody>
          <a:bodyPr>
            <a:normAutofit/>
          </a:bodyPr>
          <a:lstStyle/>
          <a:p>
            <a:r>
              <a:rPr lang="en-US" sz="4000" b="1" dirty="0"/>
              <a:t>Four States Timberland Owners Association</a:t>
            </a:r>
            <a:br>
              <a:rPr lang="en-US" sz="4000" b="1" dirty="0"/>
            </a:br>
            <a:r>
              <a:rPr lang="en-US" sz="4000" b="1" dirty="0"/>
              <a:t>Forest Stewardship Certification Group</a:t>
            </a:r>
          </a:p>
        </p:txBody>
      </p:sp>
      <p:sp>
        <p:nvSpPr>
          <p:cNvPr id="3" name="Subtitle 2"/>
          <p:cNvSpPr>
            <a:spLocks noGrp="1"/>
          </p:cNvSpPr>
          <p:nvPr>
            <p:ph type="subTitle" idx="1"/>
          </p:nvPr>
        </p:nvSpPr>
        <p:spPr/>
        <p:txBody>
          <a:bodyPr>
            <a:normAutofit/>
          </a:bodyPr>
          <a:lstStyle/>
          <a:p>
            <a:r>
              <a:rPr lang="en-US" sz="2800" dirty="0"/>
              <a:t>Programs and Resources Available to Assist Private Landowners Manage Their Property</a:t>
            </a:r>
          </a:p>
          <a:p>
            <a:r>
              <a:rPr lang="en-US" dirty="0"/>
              <a:t>Ricky Chastain, Private Land Biologist</a:t>
            </a:r>
          </a:p>
        </p:txBody>
      </p:sp>
    </p:spTree>
    <p:extLst>
      <p:ext uri="{BB962C8B-B14F-4D97-AF65-F5344CB8AC3E}">
        <p14:creationId xmlns:p14="http://schemas.microsoft.com/office/powerpoint/2010/main" val="4085375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03" y="297455"/>
            <a:ext cx="6213513" cy="1509311"/>
          </a:xfrm>
        </p:spPr>
        <p:txBody>
          <a:bodyPr>
            <a:normAutofit fontScale="90000"/>
          </a:bodyPr>
          <a:lstStyle/>
          <a:p>
            <a:r>
              <a:rPr lang="en-US" b="1" dirty="0"/>
              <a:t>  Wildlife Enhancements on Forest Lands;</a:t>
            </a:r>
            <a:br>
              <a:rPr lang="en-US" b="1" dirty="0"/>
            </a:br>
            <a:r>
              <a:rPr lang="en-US" b="1" dirty="0"/>
              <a:t>          What Does That Look Like?</a:t>
            </a:r>
            <a:br>
              <a:rPr lang="en-US" b="1" dirty="0"/>
            </a:br>
            <a:r>
              <a:rPr lang="en-US" b="1" dirty="0"/>
              <a:t>                How Do I Get There?</a:t>
            </a:r>
          </a:p>
        </p:txBody>
      </p:sp>
      <p:sp>
        <p:nvSpPr>
          <p:cNvPr id="4" name="Text Placeholder 3"/>
          <p:cNvSpPr>
            <a:spLocks noGrp="1"/>
          </p:cNvSpPr>
          <p:nvPr>
            <p:ph type="body" sz="half" idx="2"/>
          </p:nvPr>
        </p:nvSpPr>
        <p:spPr>
          <a:xfrm>
            <a:off x="522514" y="2115239"/>
            <a:ext cx="5505062" cy="4384713"/>
          </a:xfrm>
        </p:spPr>
        <p:txBody>
          <a:bodyPr/>
          <a:lstStyle/>
          <a:p>
            <a:pPr marL="342900" indent="-342900">
              <a:buAutoNum type="arabicPeriod"/>
            </a:pPr>
            <a:r>
              <a:rPr lang="en-US" dirty="0"/>
              <a:t>Be prepared to implement prescribed fire following first thinning.  Used to control invasive mid-story woody stems.</a:t>
            </a:r>
          </a:p>
          <a:p>
            <a:pPr marL="342900" indent="-342900">
              <a:buAutoNum type="arabicPeriod"/>
            </a:pPr>
            <a:r>
              <a:rPr lang="en-US" dirty="0"/>
              <a:t>Burn on 2-3 year intervals.  Used to control invasive mid-story woody stems.  Maintains high quality browse.  Provides better nesting and brood-rearing habitat.</a:t>
            </a:r>
          </a:p>
          <a:p>
            <a:pPr marL="342900" indent="-342900">
              <a:buAutoNum type="arabicPeriod"/>
            </a:pPr>
            <a:r>
              <a:rPr lang="en-US" dirty="0"/>
              <a:t>Monitor tree growth and be prepared to harvest again in 6-7 years (depending on site index).  Try to maintain no more than 50-60% crown closure.  Sunlight drives the growth of a herbaceous understory.  </a:t>
            </a:r>
          </a:p>
          <a:p>
            <a:pPr marL="342900" indent="-342900">
              <a:buAutoNum type="arabicPeriod"/>
            </a:pPr>
            <a:r>
              <a:rPr lang="en-US" dirty="0"/>
              <a:t>Utilize “edge-feathering” to create a softer transition zone along the edge of timber stands.  Thin the outside 150-200 ft. of each stand down to &lt;60 B.A.  Daylight roads to aid in drying them out and plant natives along roads as an additional buffer.</a:t>
            </a:r>
          </a:p>
          <a:p>
            <a:pPr marL="342900" indent="-342900">
              <a:buAutoNum type="arabicPeriod"/>
            </a:pPr>
            <a:r>
              <a:rPr lang="en-US" dirty="0"/>
              <a:t>Continue to burn on 2-3 year intervals.</a:t>
            </a:r>
          </a:p>
        </p:txBody>
      </p:sp>
      <p:pic>
        <p:nvPicPr>
          <p:cNvPr id="8" name="Google Shape;215;g74e35e0d43_0_636"/>
          <p:cNvPicPr preferRelativeResize="0">
            <a:picLocks noGrp="1"/>
          </p:cNvPicPr>
          <p:nvPr>
            <p:ph type="pic" idx="1"/>
          </p:nvPr>
        </p:nvPicPr>
        <p:blipFill rotWithShape="1">
          <a:blip r:embed="rId3">
            <a:alphaModFix/>
          </a:blip>
          <a:srcRect l="22735" r="22735"/>
          <a:stretch/>
        </p:blipFill>
        <p:spPr>
          <a:xfrm>
            <a:off x="7700790" y="296863"/>
            <a:ext cx="2677099" cy="2490404"/>
          </a:xfrm>
          <a:prstGeom prst="rect">
            <a:avLst/>
          </a:prstGeom>
          <a:noFill/>
          <a:ln w="38100" cap="flat" cmpd="sng">
            <a:solidFill>
              <a:schemeClr val="dk1"/>
            </a:solidFill>
            <a:prstDash val="solid"/>
            <a:round/>
            <a:headEnd type="none" w="sm" len="sm"/>
            <a:tailEnd type="none" w="sm" len="sm"/>
          </a:ln>
        </p:spPr>
      </p:pic>
      <p:pic>
        <p:nvPicPr>
          <p:cNvPr id="9" name="Google Shape;215;g74e35e0d43_0_636"/>
          <p:cNvPicPr preferRelativeResize="0"/>
          <p:nvPr/>
        </p:nvPicPr>
        <p:blipFill rotWithShape="1">
          <a:blip r:embed="rId3">
            <a:alphaModFix/>
          </a:blip>
          <a:srcRect/>
          <a:stretch/>
        </p:blipFill>
        <p:spPr>
          <a:xfrm>
            <a:off x="7813959" y="4021157"/>
            <a:ext cx="2652065" cy="2622239"/>
          </a:xfrm>
          <a:prstGeom prst="rect">
            <a:avLst/>
          </a:prstGeom>
          <a:noFill/>
          <a:ln w="38100" cap="flat" cmpd="sng">
            <a:solidFill>
              <a:schemeClr val="dk1"/>
            </a:solidFill>
            <a:prstDash val="solid"/>
            <a:round/>
            <a:headEnd type="none" w="sm" len="sm"/>
            <a:tailEnd type="none" w="sm" len="sm"/>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791" y="3910989"/>
            <a:ext cx="2765233" cy="2732407"/>
          </a:xfrm>
          <a:prstGeom prst="rect">
            <a:avLst/>
          </a:prstGeom>
        </p:spPr>
      </p:pic>
      <p:sp>
        <p:nvSpPr>
          <p:cNvPr id="6" name="Down Arrow 5"/>
          <p:cNvSpPr/>
          <p:nvPr/>
        </p:nvSpPr>
        <p:spPr>
          <a:xfrm>
            <a:off x="8714342" y="3040656"/>
            <a:ext cx="793215" cy="782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0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54" y="297455"/>
            <a:ext cx="6147412" cy="1509311"/>
          </a:xfrm>
        </p:spPr>
        <p:txBody>
          <a:bodyPr>
            <a:normAutofit fontScale="90000"/>
          </a:bodyPr>
          <a:lstStyle/>
          <a:p>
            <a:r>
              <a:rPr lang="en-US" b="1" dirty="0"/>
              <a:t>  Wildlife Enhancements on Forest Lands;</a:t>
            </a:r>
            <a:br>
              <a:rPr lang="en-US" b="1" dirty="0"/>
            </a:br>
            <a:r>
              <a:rPr lang="en-US" b="1" dirty="0"/>
              <a:t>            What Does That Look Like?</a:t>
            </a:r>
            <a:br>
              <a:rPr lang="en-US" b="1" dirty="0"/>
            </a:br>
            <a:r>
              <a:rPr lang="en-US" b="1" dirty="0"/>
              <a:t>                How Do I Get There?</a:t>
            </a:r>
          </a:p>
        </p:txBody>
      </p:sp>
      <p:sp>
        <p:nvSpPr>
          <p:cNvPr id="4" name="Text Placeholder 3"/>
          <p:cNvSpPr>
            <a:spLocks noGrp="1"/>
          </p:cNvSpPr>
          <p:nvPr>
            <p:ph type="body" sz="half" idx="2"/>
          </p:nvPr>
        </p:nvSpPr>
        <p:spPr>
          <a:xfrm>
            <a:off x="522514" y="2115239"/>
            <a:ext cx="5505062" cy="4384713"/>
          </a:xfrm>
        </p:spPr>
        <p:txBody>
          <a:bodyPr>
            <a:normAutofit fontScale="92500" lnSpcReduction="10000"/>
          </a:bodyPr>
          <a:lstStyle/>
          <a:p>
            <a:pPr marL="342900" indent="-342900">
              <a:buAutoNum type="arabicPeriod"/>
            </a:pPr>
            <a:r>
              <a:rPr lang="en-US" dirty="0"/>
              <a:t>Be prepared to alter seasonality of burns.  Dormant season burns (Dec. – Feb.) are generally maintenance burns.  Growing season burns (March –mid-April: Sept. – Nov.) are used to top kill wood stems and control mid-story development.  </a:t>
            </a:r>
          </a:p>
          <a:p>
            <a:pPr marL="342900" indent="-342900">
              <a:buAutoNum type="arabicPeriod"/>
            </a:pPr>
            <a:r>
              <a:rPr lang="en-US" dirty="0"/>
              <a:t>Utilize fallow disking to further diversify the herbaceous ground cover.  Disked strips in early spring favors annual weeds and creates excellent brood-rearing habitat and a diverse insect abundance.  Burn on 2-3 year intervals.  Used to control invasive mid-story woody stems.  Maintains high quality browse.  Provides better nesting and brood-rearing habitat.</a:t>
            </a:r>
          </a:p>
          <a:p>
            <a:pPr marL="342900" indent="-342900">
              <a:buAutoNum type="arabicPeriod"/>
            </a:pPr>
            <a:r>
              <a:rPr lang="en-US" dirty="0"/>
              <a:t>Develop food plots as a supplemental food source to compliment the natural browse created through the herbaceous understory.  Food plots with diverse mixtures are preferred over single forage plots.  Food plots should be evenly split between spring/summer and fall/winter plots.  Must test soils and insure </a:t>
            </a:r>
            <a:r>
              <a:rPr lang="en-US" dirty="0" err="1"/>
              <a:t>ph</a:t>
            </a:r>
            <a:r>
              <a:rPr lang="en-US" dirty="0"/>
              <a:t> is properly adjusted for maximum forage production.  </a:t>
            </a:r>
          </a:p>
          <a:p>
            <a:pPr marL="342900" indent="-342900">
              <a:buAutoNum type="arabicPeriod"/>
            </a:pPr>
            <a:r>
              <a:rPr lang="en-US" dirty="0"/>
              <a:t>Keep good records of your management actions.  Keep the good and discard the bad.  Change things up. </a:t>
            </a:r>
          </a:p>
          <a:p>
            <a:pPr marL="342900" indent="-342900">
              <a:buAutoNum type="arabicPeriod"/>
            </a:pPr>
            <a:r>
              <a:rPr lang="en-US" dirty="0"/>
              <a:t>Continue to burn on 2-3 year intervals.</a:t>
            </a:r>
          </a:p>
        </p:txBody>
      </p:sp>
      <p:pic>
        <p:nvPicPr>
          <p:cNvPr id="8" name="Google Shape;215;g74e35e0d43_0_636"/>
          <p:cNvPicPr preferRelativeResize="0">
            <a:picLocks noGrp="1"/>
          </p:cNvPicPr>
          <p:nvPr>
            <p:ph type="pic" idx="1"/>
          </p:nvPr>
        </p:nvPicPr>
        <p:blipFill rotWithShape="1">
          <a:blip r:embed="rId3">
            <a:alphaModFix/>
          </a:blip>
          <a:srcRect l="22735" r="22735"/>
          <a:stretch/>
        </p:blipFill>
        <p:spPr>
          <a:xfrm>
            <a:off x="7700790" y="296863"/>
            <a:ext cx="2677099" cy="2490404"/>
          </a:xfrm>
          <a:prstGeom prst="rect">
            <a:avLst/>
          </a:prstGeom>
          <a:noFill/>
          <a:ln w="38100" cap="flat" cmpd="sng">
            <a:solidFill>
              <a:schemeClr val="dk1"/>
            </a:solidFill>
            <a:prstDash val="solid"/>
            <a:round/>
            <a:headEnd type="none" w="sm" len="sm"/>
            <a:tailEnd type="none" w="sm" len="sm"/>
          </a:ln>
        </p:spPr>
      </p:pic>
      <p:pic>
        <p:nvPicPr>
          <p:cNvPr id="9" name="Google Shape;215;g74e35e0d43_0_636"/>
          <p:cNvPicPr preferRelativeResize="0"/>
          <p:nvPr/>
        </p:nvPicPr>
        <p:blipFill rotWithShape="1">
          <a:blip r:embed="rId3">
            <a:alphaModFix/>
          </a:blip>
          <a:srcRect/>
          <a:stretch/>
        </p:blipFill>
        <p:spPr>
          <a:xfrm>
            <a:off x="7813959" y="4021157"/>
            <a:ext cx="2652065" cy="2622239"/>
          </a:xfrm>
          <a:prstGeom prst="rect">
            <a:avLst/>
          </a:prstGeom>
          <a:noFill/>
          <a:ln w="38100" cap="flat" cmpd="sng">
            <a:solidFill>
              <a:schemeClr val="dk1"/>
            </a:solidFill>
            <a:prstDash val="solid"/>
            <a:round/>
            <a:headEnd type="none" w="sm" len="sm"/>
            <a:tailEnd type="none" w="sm" len="sm"/>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791" y="3910989"/>
            <a:ext cx="2765233" cy="2732407"/>
          </a:xfrm>
          <a:prstGeom prst="rect">
            <a:avLst/>
          </a:prstGeom>
        </p:spPr>
      </p:pic>
      <p:pic>
        <p:nvPicPr>
          <p:cNvPr id="10" name="Google Shape;281;p18" descr="C:\Users\crjohnson\Desktop\Pics\fire\2014 fire season\059.JPG"/>
          <p:cNvPicPr preferRelativeResize="0"/>
          <p:nvPr/>
        </p:nvPicPr>
        <p:blipFill rotWithShape="1">
          <a:blip r:embed="rId5">
            <a:alphaModFix/>
          </a:blip>
          <a:srcRect/>
          <a:stretch/>
        </p:blipFill>
        <p:spPr>
          <a:xfrm>
            <a:off x="7198547" y="296863"/>
            <a:ext cx="3882887" cy="2912165"/>
          </a:xfrm>
          <a:prstGeom prst="rect">
            <a:avLst/>
          </a:prstGeom>
          <a:noFill/>
          <a:ln w="28575" cap="flat" cmpd="sng">
            <a:solidFill>
              <a:schemeClr val="dk1"/>
            </a:solidFill>
            <a:prstDash val="solid"/>
            <a:round/>
            <a:headEnd type="none" w="sm" len="sm"/>
            <a:tailEnd type="none" w="sm" len="sm"/>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609301" y="3125886"/>
            <a:ext cx="3162065" cy="3983573"/>
          </a:xfrm>
          <a:prstGeom prst="rect">
            <a:avLst/>
          </a:prstGeom>
        </p:spPr>
      </p:pic>
    </p:spTree>
    <p:extLst>
      <p:ext uri="{BB962C8B-B14F-4D97-AF65-F5344CB8AC3E}">
        <p14:creationId xmlns:p14="http://schemas.microsoft.com/office/powerpoint/2010/main" val="81422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37" y="297455"/>
            <a:ext cx="6274665" cy="1509311"/>
          </a:xfrm>
        </p:spPr>
        <p:txBody>
          <a:bodyPr>
            <a:normAutofit fontScale="90000"/>
          </a:bodyPr>
          <a:lstStyle/>
          <a:p>
            <a:r>
              <a:rPr lang="en-US" b="1" dirty="0"/>
              <a:t>  Wildlife Enhancements on Forest Lands;</a:t>
            </a:r>
            <a:br>
              <a:rPr lang="en-US" b="1" dirty="0"/>
            </a:br>
            <a:r>
              <a:rPr lang="en-US" b="1" dirty="0"/>
              <a:t>           What Does That Look Like?</a:t>
            </a:r>
            <a:br>
              <a:rPr lang="en-US" b="1" dirty="0"/>
            </a:br>
            <a:r>
              <a:rPr lang="en-US" b="1" dirty="0"/>
              <a:t>                How Do I Get There?</a:t>
            </a:r>
          </a:p>
        </p:txBody>
      </p:sp>
      <p:sp>
        <p:nvSpPr>
          <p:cNvPr id="4" name="Text Placeholder 3"/>
          <p:cNvSpPr>
            <a:spLocks noGrp="1"/>
          </p:cNvSpPr>
          <p:nvPr>
            <p:ph type="body" sz="half" idx="2"/>
          </p:nvPr>
        </p:nvSpPr>
        <p:spPr>
          <a:xfrm>
            <a:off x="522514" y="2115239"/>
            <a:ext cx="5505062" cy="4384713"/>
          </a:xfrm>
        </p:spPr>
        <p:txBody>
          <a:bodyPr>
            <a:normAutofit/>
          </a:bodyPr>
          <a:lstStyle/>
          <a:p>
            <a:pPr marL="342900" indent="-342900">
              <a:buAutoNum type="arabicPeriod"/>
            </a:pPr>
            <a:r>
              <a:rPr lang="en-US" dirty="0"/>
              <a:t>Get Help.  It is available.  </a:t>
            </a:r>
          </a:p>
          <a:p>
            <a:pPr marL="342900" indent="-342900">
              <a:buAutoNum type="arabicPeriod"/>
            </a:pPr>
            <a:r>
              <a:rPr lang="en-US" dirty="0"/>
              <a:t>PLBs teach Learn to Burn workshops around the state to educate landowners on how to safely implement prescribed burns.</a:t>
            </a:r>
          </a:p>
          <a:p>
            <a:pPr marL="342900" indent="-342900">
              <a:buAutoNum type="arabicPeriod"/>
            </a:pPr>
            <a:r>
              <a:rPr lang="en-US" dirty="0"/>
              <a:t>PLBs can provide contact information for contractors that burn, do TSI, mulching and other habitat enhancement work.  </a:t>
            </a:r>
          </a:p>
          <a:p>
            <a:pPr marL="342900" indent="-342900">
              <a:buAutoNum type="arabicPeriod"/>
            </a:pPr>
            <a:r>
              <a:rPr lang="en-US" dirty="0"/>
              <a:t>PLBs can assist landowners with initial burns. </a:t>
            </a:r>
          </a:p>
          <a:p>
            <a:pPr marL="342900" indent="-342900">
              <a:buAutoNum type="arabicPeriod"/>
            </a:pPr>
            <a:r>
              <a:rPr lang="en-US" dirty="0"/>
              <a:t>PLBs are actively trying to build Prescribed Burn Associations across the state.  These associations are neighbor helping neighbor with conducting prescribed burns.</a:t>
            </a:r>
          </a:p>
          <a:p>
            <a:pPr marL="342900" indent="-342900">
              <a:buAutoNum type="arabicPeriod"/>
            </a:pPr>
            <a:r>
              <a:rPr lang="en-US" dirty="0"/>
              <a:t>Have a written management plan that is comprehensive and covers both forest management and wildlife management.</a:t>
            </a:r>
          </a:p>
        </p:txBody>
      </p:sp>
      <p:pic>
        <p:nvPicPr>
          <p:cNvPr id="8" name="Google Shape;215;g74e35e0d43_0_636"/>
          <p:cNvPicPr preferRelativeResize="0">
            <a:picLocks noGrp="1"/>
          </p:cNvPicPr>
          <p:nvPr>
            <p:ph type="pic" idx="1"/>
          </p:nvPr>
        </p:nvPicPr>
        <p:blipFill rotWithShape="1">
          <a:blip r:embed="rId3">
            <a:alphaModFix/>
          </a:blip>
          <a:srcRect l="22735" r="22735"/>
          <a:stretch/>
        </p:blipFill>
        <p:spPr>
          <a:xfrm>
            <a:off x="7700790" y="296863"/>
            <a:ext cx="2677099" cy="2490404"/>
          </a:xfrm>
          <a:prstGeom prst="rect">
            <a:avLst/>
          </a:prstGeom>
          <a:noFill/>
          <a:ln w="38100" cap="flat" cmpd="sng">
            <a:solidFill>
              <a:schemeClr val="dk1"/>
            </a:solidFill>
            <a:prstDash val="solid"/>
            <a:round/>
            <a:headEnd type="none" w="sm" len="sm"/>
            <a:tailEnd type="none" w="sm" len="sm"/>
          </a:ln>
        </p:spPr>
      </p:pic>
      <p:pic>
        <p:nvPicPr>
          <p:cNvPr id="9" name="Google Shape;215;g74e35e0d43_0_636"/>
          <p:cNvPicPr preferRelativeResize="0"/>
          <p:nvPr/>
        </p:nvPicPr>
        <p:blipFill rotWithShape="1">
          <a:blip r:embed="rId3">
            <a:alphaModFix/>
          </a:blip>
          <a:srcRect/>
          <a:stretch/>
        </p:blipFill>
        <p:spPr>
          <a:xfrm>
            <a:off x="7813959" y="4021157"/>
            <a:ext cx="2652065" cy="2622239"/>
          </a:xfrm>
          <a:prstGeom prst="rect">
            <a:avLst/>
          </a:prstGeom>
          <a:noFill/>
          <a:ln w="38100" cap="flat" cmpd="sng">
            <a:solidFill>
              <a:schemeClr val="dk1"/>
            </a:solidFill>
            <a:prstDash val="solid"/>
            <a:round/>
            <a:headEnd type="none" w="sm" len="sm"/>
            <a:tailEnd type="none" w="sm" len="sm"/>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791" y="3910989"/>
            <a:ext cx="2765233" cy="2732407"/>
          </a:xfrm>
          <a:prstGeom prst="rect">
            <a:avLst/>
          </a:prstGeom>
        </p:spPr>
      </p:pic>
      <p:pic>
        <p:nvPicPr>
          <p:cNvPr id="10" name="Google Shape;281;p18" descr="C:\Users\crjohnson\Desktop\Pics\fire\2014 fire season\059.JPG"/>
          <p:cNvPicPr preferRelativeResize="0"/>
          <p:nvPr/>
        </p:nvPicPr>
        <p:blipFill rotWithShape="1">
          <a:blip r:embed="rId5">
            <a:alphaModFix/>
          </a:blip>
          <a:srcRect/>
          <a:stretch/>
        </p:blipFill>
        <p:spPr>
          <a:xfrm>
            <a:off x="7198547" y="296863"/>
            <a:ext cx="3882887" cy="2912165"/>
          </a:xfrm>
          <a:prstGeom prst="rect">
            <a:avLst/>
          </a:prstGeom>
          <a:noFill/>
          <a:ln w="28575" cap="flat" cmpd="sng">
            <a:solidFill>
              <a:schemeClr val="dk1"/>
            </a:solidFill>
            <a:prstDash val="solid"/>
            <a:round/>
            <a:headEnd type="none" w="sm" len="sm"/>
            <a:tailEnd type="none" w="sm" len="sm"/>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609301" y="3125886"/>
            <a:ext cx="3162065" cy="3983573"/>
          </a:xfrm>
          <a:prstGeom prst="rect">
            <a:avLst/>
          </a:prstGeom>
        </p:spPr>
      </p:pic>
      <p:pic>
        <p:nvPicPr>
          <p:cNvPr id="13" name="Google Shape;375;g74cce2c3b1_0_18"/>
          <p:cNvPicPr preferRelativeResize="0"/>
          <p:nvPr/>
        </p:nvPicPr>
        <p:blipFill rotWithShape="1">
          <a:blip r:embed="rId7">
            <a:alphaModFix/>
          </a:blip>
          <a:srcRect/>
          <a:stretch/>
        </p:blipFill>
        <p:spPr>
          <a:xfrm>
            <a:off x="7198547" y="211672"/>
            <a:ext cx="3882888" cy="3082371"/>
          </a:xfrm>
          <a:prstGeom prst="rect">
            <a:avLst/>
          </a:prstGeom>
          <a:noFill/>
          <a:ln w="19050" cap="flat" cmpd="sng">
            <a:solidFill>
              <a:schemeClr val="dk1"/>
            </a:solidFill>
            <a:prstDash val="solid"/>
            <a:round/>
            <a:headEnd type="none" w="sm" len="sm"/>
            <a:tailEnd type="none" w="sm" len="sm"/>
          </a:ln>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4930" y="3536640"/>
            <a:ext cx="5750805" cy="3266276"/>
          </a:xfrm>
          <a:prstGeom prst="rect">
            <a:avLst/>
          </a:prstGeom>
        </p:spPr>
      </p:pic>
    </p:spTree>
    <p:extLst>
      <p:ext uri="{BB962C8B-B14F-4D97-AF65-F5344CB8AC3E}">
        <p14:creationId xmlns:p14="http://schemas.microsoft.com/office/powerpoint/2010/main" val="11262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0" y="-1503802"/>
            <a:ext cx="12302169" cy="85050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69" y="-1371600"/>
            <a:ext cx="12302168" cy="8229600"/>
          </a:xfrm>
          <a:prstGeom prst="rect">
            <a:avLst/>
          </a:prstGeom>
        </p:spPr>
      </p:pic>
      <p:sp>
        <p:nvSpPr>
          <p:cNvPr id="2" name="TextBox 1"/>
          <p:cNvSpPr txBox="1"/>
          <p:nvPr/>
        </p:nvSpPr>
        <p:spPr>
          <a:xfrm>
            <a:off x="539828" y="4699000"/>
            <a:ext cx="10477039" cy="12573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indent="0" algn="ctr">
              <a:buClr>
                <a:srgbClr val="262626"/>
              </a:buClr>
              <a:buSzPts val="1800"/>
              <a:buFont typeface="Century Gothic"/>
              <a:buNone/>
              <a:defRPr sz="3600">
                <a:solidFill>
                  <a:schemeClr val="dk1"/>
                </a:solidFill>
                <a:latin typeface="Century Gothic"/>
                <a:ea typeface="Century Gothic"/>
                <a:cs typeface="Century Gothic"/>
                <a:sym typeface="Century Gothic"/>
              </a:defRPr>
            </a:lvl1pPr>
            <a:lvl2pPr>
              <a:buSzPts val="1400"/>
              <a:buNone/>
              <a:defRPr sz="1800">
                <a:solidFill>
                  <a:schemeClr val="dk2"/>
                </a:solidFill>
              </a:defRPr>
            </a:lvl2pPr>
            <a:lvl3pPr>
              <a:buSzPts val="1400"/>
              <a:buNone/>
              <a:defRPr sz="1800">
                <a:solidFill>
                  <a:schemeClr val="dk2"/>
                </a:solidFill>
              </a:defRPr>
            </a:lvl3pPr>
            <a:lvl4pPr>
              <a:buSzPts val="1400"/>
              <a:buNone/>
              <a:defRPr sz="1800">
                <a:solidFill>
                  <a:schemeClr val="dk2"/>
                </a:solidFill>
              </a:defRPr>
            </a:lvl4pPr>
            <a:lvl5pPr>
              <a:buSzPts val="1400"/>
              <a:buNone/>
              <a:defRPr sz="1800">
                <a:solidFill>
                  <a:schemeClr val="dk2"/>
                </a:solidFill>
              </a:defRPr>
            </a:lvl5pPr>
            <a:lvl6pPr>
              <a:buSzPts val="1400"/>
              <a:buNone/>
              <a:defRPr sz="1800">
                <a:solidFill>
                  <a:schemeClr val="dk2"/>
                </a:solidFill>
              </a:defRPr>
            </a:lvl6pPr>
            <a:lvl7pPr>
              <a:buSzPts val="1400"/>
              <a:buNone/>
              <a:defRPr sz="1800">
                <a:solidFill>
                  <a:schemeClr val="dk2"/>
                </a:solidFill>
              </a:defRPr>
            </a:lvl7pPr>
            <a:lvl8pPr>
              <a:buSzPts val="1400"/>
              <a:buNone/>
              <a:defRPr sz="1800">
                <a:solidFill>
                  <a:schemeClr val="dk2"/>
                </a:solidFill>
              </a:defRPr>
            </a:lvl8pPr>
            <a:lvl9pPr>
              <a:buSzPts val="1400"/>
              <a:buNone/>
              <a:defRPr sz="1800">
                <a:solidFill>
                  <a:schemeClr val="dk2"/>
                </a:solidFill>
              </a:defRPr>
            </a:lvl9pPr>
          </a:lstStyle>
          <a:p>
            <a:r>
              <a:rPr lang="en-US" b="1" dirty="0"/>
              <a:t>Questions</a:t>
            </a:r>
            <a:r>
              <a:rPr lang="en-US" dirty="0"/>
              <a:t>?</a:t>
            </a:r>
          </a:p>
          <a:p>
            <a:r>
              <a:rPr lang="en-US" b="1" dirty="0"/>
              <a:t>https://www.facebook.com/groups/arkplb</a:t>
            </a:r>
          </a:p>
        </p:txBody>
      </p:sp>
    </p:spTree>
    <p:extLst>
      <p:ext uri="{BB962C8B-B14F-4D97-AF65-F5344CB8AC3E}">
        <p14:creationId xmlns:p14="http://schemas.microsoft.com/office/powerpoint/2010/main" val="36108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8" y="365125"/>
            <a:ext cx="5559136" cy="1325563"/>
          </a:xfrm>
        </p:spPr>
        <p:txBody>
          <a:bodyPr>
            <a:normAutofit fontScale="90000"/>
          </a:bodyPr>
          <a:lstStyle/>
          <a:p>
            <a:pPr algn="ctr"/>
            <a:r>
              <a:rPr lang="en-US" dirty="0"/>
              <a:t>   </a:t>
            </a:r>
            <a:r>
              <a:rPr lang="en-US" sz="2700" b="1" dirty="0"/>
              <a:t>ARKANSAS GAME AND FISH COMMISSION</a:t>
            </a:r>
            <a:br>
              <a:rPr lang="en-US" sz="2700" b="1" dirty="0"/>
            </a:br>
            <a:r>
              <a:rPr lang="en-US" sz="2700" b="1" dirty="0"/>
              <a:t>  PRIVATE LAND SECTION</a:t>
            </a:r>
          </a:p>
        </p:txBody>
      </p:sp>
      <p:sp>
        <p:nvSpPr>
          <p:cNvPr id="3" name="Content Placeholder 2"/>
          <p:cNvSpPr>
            <a:spLocks noGrp="1"/>
          </p:cNvSpPr>
          <p:nvPr>
            <p:ph idx="1"/>
          </p:nvPr>
        </p:nvSpPr>
        <p:spPr/>
        <p:txBody>
          <a:bodyPr>
            <a:normAutofit/>
          </a:bodyPr>
          <a:lstStyle/>
          <a:p>
            <a:pPr marL="0" indent="0">
              <a:buNone/>
            </a:pPr>
            <a:r>
              <a:rPr lang="en-US" sz="2400" dirty="0"/>
              <a:t>Quick Stats:</a:t>
            </a:r>
          </a:p>
          <a:p>
            <a:r>
              <a:rPr lang="en-US" sz="2400" dirty="0"/>
              <a:t>10 Private Land Biologists</a:t>
            </a:r>
          </a:p>
          <a:p>
            <a:r>
              <a:rPr lang="en-US" sz="2400" dirty="0"/>
              <a:t>1 Statewide Program Coordinator</a:t>
            </a:r>
          </a:p>
          <a:p>
            <a:r>
              <a:rPr lang="en-US" sz="2400" dirty="0"/>
              <a:t>1 Assistant Program Coordinator                       </a:t>
            </a:r>
          </a:p>
          <a:p>
            <a:r>
              <a:rPr lang="en-US" sz="2400" dirty="0"/>
              <a:t>PLB will cover 4-9 counties</a:t>
            </a:r>
          </a:p>
          <a:p>
            <a:r>
              <a:rPr lang="en-US" sz="2400" dirty="0"/>
              <a:t>Work with many partners</a:t>
            </a:r>
          </a:p>
          <a:p>
            <a:r>
              <a:rPr lang="en-US" sz="2400" dirty="0"/>
              <a:t>Primary goal is to provide</a:t>
            </a:r>
          </a:p>
          <a:p>
            <a:pPr marL="0" indent="0">
              <a:buNone/>
            </a:pPr>
            <a:r>
              <a:rPr lang="en-US" sz="2400" dirty="0"/>
              <a:t>          technical assistance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290" y="1690688"/>
            <a:ext cx="5912428" cy="4949103"/>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652250488"/>
              </p:ext>
            </p:extLst>
          </p:nvPr>
        </p:nvGraphicFramePr>
        <p:xfrm>
          <a:off x="5978769" y="234462"/>
          <a:ext cx="6001949" cy="6405329"/>
        </p:xfrm>
        <a:graphic>
          <a:graphicData uri="http://schemas.openxmlformats.org/presentationml/2006/ole">
            <mc:AlternateContent xmlns:mc="http://schemas.openxmlformats.org/markup-compatibility/2006">
              <mc:Choice xmlns:v="urn:schemas-microsoft-com:vml" Requires="v">
                <p:oleObj name="Acrobat Document" r:id="rId4" imgW="5829300" imgH="7543800" progId="Acrobat.Document.DC">
                  <p:embed/>
                </p:oleObj>
              </mc:Choice>
              <mc:Fallback>
                <p:oleObj name="Acrobat Document" r:id="rId4" imgW="5829300" imgH="7543800" progId="Acrobat.Document.DC">
                  <p:embed/>
                  <p:pic>
                    <p:nvPicPr>
                      <p:cNvPr id="0" name=""/>
                      <p:cNvPicPr/>
                      <p:nvPr/>
                    </p:nvPicPr>
                    <p:blipFill>
                      <a:blip r:embed="rId5"/>
                      <a:stretch>
                        <a:fillRect/>
                      </a:stretch>
                    </p:blipFill>
                    <p:spPr>
                      <a:xfrm>
                        <a:off x="5978769" y="234462"/>
                        <a:ext cx="6001949" cy="6405329"/>
                      </a:xfrm>
                      <a:prstGeom prst="rect">
                        <a:avLst/>
                      </a:prstGeom>
                    </p:spPr>
                  </p:pic>
                </p:oleObj>
              </mc:Fallback>
            </mc:AlternateContent>
          </a:graphicData>
        </a:graphic>
      </p:graphicFrame>
    </p:spTree>
    <p:extLst>
      <p:ext uri="{BB962C8B-B14F-4D97-AF65-F5344CB8AC3E}">
        <p14:creationId xmlns:p14="http://schemas.microsoft.com/office/powerpoint/2010/main" val="1640609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8610600" cy="914400"/>
          </a:xfrm>
        </p:spPr>
        <p:txBody>
          <a:bodyPr>
            <a:normAutofit/>
          </a:bodyPr>
          <a:lstStyle/>
          <a:p>
            <a:r>
              <a:rPr lang="en-US" sz="5400" b="1" dirty="0"/>
              <a:t>The Value of Partnerships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197" y="1011532"/>
            <a:ext cx="1828800"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794" y="998266"/>
            <a:ext cx="1440277" cy="18553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5551" y="3059898"/>
            <a:ext cx="1989699" cy="1650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054" y="5360623"/>
            <a:ext cx="1276350" cy="135417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8362" y="5280489"/>
            <a:ext cx="2124075" cy="128036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965" y="1065317"/>
            <a:ext cx="1528610" cy="133602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9840" y="3040351"/>
            <a:ext cx="2324078" cy="167457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680" y="3688753"/>
            <a:ext cx="2365052" cy="79169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680" y="2645404"/>
            <a:ext cx="2365052" cy="82898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15054" y="3225340"/>
            <a:ext cx="1304600" cy="1304600"/>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81600" y="5815579"/>
            <a:ext cx="983640" cy="970583"/>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680" y="4620149"/>
            <a:ext cx="2397454" cy="1026433"/>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4104" y="3375543"/>
            <a:ext cx="1988820" cy="1104900"/>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6260" y="4832159"/>
            <a:ext cx="2774894" cy="845315"/>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24995" y="1025626"/>
            <a:ext cx="1785281" cy="1785281"/>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06477" y="5280488"/>
            <a:ext cx="1985392" cy="1246722"/>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4681" y="5849335"/>
            <a:ext cx="2407997" cy="936827"/>
          </a:xfrm>
          <a:prstGeom prst="rect">
            <a:avLst/>
          </a:prstGeom>
        </p:spPr>
      </p:pic>
      <p:pic>
        <p:nvPicPr>
          <p:cNvPr id="3" name="Picture 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4060" y="839156"/>
            <a:ext cx="1661776" cy="1562190"/>
          </a:xfrm>
          <a:prstGeom prst="rect">
            <a:avLst/>
          </a:prstGeom>
        </p:spPr>
      </p:pic>
    </p:spTree>
    <p:extLst>
      <p:ext uri="{BB962C8B-B14F-4D97-AF65-F5344CB8AC3E}">
        <p14:creationId xmlns:p14="http://schemas.microsoft.com/office/powerpoint/2010/main" val="32093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63579" y="457200"/>
            <a:ext cx="3408446" cy="45719"/>
          </a:xfrm>
        </p:spPr>
        <p:txBody>
          <a:bodyPr>
            <a:noAutofit/>
          </a:bodyPr>
          <a:lstStyle/>
          <a:p>
            <a:r>
              <a:rPr lang="en-US" sz="2400" b="1" dirty="0"/>
              <a:t>Acres for Wildlife Program</a:t>
            </a:r>
          </a:p>
        </p:txBody>
      </p:sp>
      <p:sp>
        <p:nvSpPr>
          <p:cNvPr id="8" name="Text Placeholder 7"/>
          <p:cNvSpPr>
            <a:spLocks noGrp="1"/>
          </p:cNvSpPr>
          <p:nvPr>
            <p:ph type="body" sz="half" idx="2"/>
          </p:nvPr>
        </p:nvSpPr>
        <p:spPr>
          <a:xfrm>
            <a:off x="693571" y="653651"/>
            <a:ext cx="4748462" cy="4906462"/>
          </a:xfrm>
        </p:spPr>
        <p:txBody>
          <a:bodyPr>
            <a:normAutofit/>
          </a:bodyPr>
          <a:lstStyle/>
          <a:p>
            <a:r>
              <a:rPr lang="en-US" dirty="0"/>
              <a:t>The Acres for Wildlife Program began in July 1972.  There are private land acres enrolled in the program from all 75 counties.  There have been many changes to the program over the years.  The program began as a food plot and tree seedling program.  In 2011, the program shifted the priority to establishing native warm season grass (NWSG)/pollinator cover.  The AGFC provides herbicide and seed free of charge to landowners willing to set aside, site prep, and seed a minimum of 5 acres to NWSGs.  Consistent throughout the history of the program has been the efforts of Private Land Biologists to develop and provide a written habitat management plan for private landowners.</a:t>
            </a:r>
          </a:p>
          <a:p>
            <a:endParaRPr lang="en-US" dirty="0"/>
          </a:p>
        </p:txBody>
      </p:sp>
      <p:pic>
        <p:nvPicPr>
          <p:cNvPr id="9" name="Picture Placeholder 8"/>
          <p:cNvPicPr>
            <a:picLocks noGrp="1"/>
          </p:cNvPicPr>
          <p:nvPr>
            <p:ph type="pic" idx="1"/>
          </p:nvPr>
        </p:nvPicPr>
        <p:blipFill>
          <a:blip r:embed="rId3">
            <a:extLst>
              <a:ext uri="{28A0092B-C50C-407E-A947-70E740481C1C}">
                <a14:useLocalDpi xmlns:a14="http://schemas.microsoft.com/office/drawing/2010/main" val="0"/>
              </a:ext>
            </a:extLst>
          </a:blip>
          <a:srcRect t="10441" b="10441"/>
          <a:stretch>
            <a:fillRect/>
          </a:stretch>
        </p:blipFill>
        <p:spPr bwMode="auto">
          <a:xfrm>
            <a:off x="1363579" y="3906982"/>
            <a:ext cx="3522518" cy="2743200"/>
          </a:xfrm>
          <a:prstGeom prst="rect">
            <a:avLst/>
          </a:prstGeom>
          <a:noFill/>
          <a:ln>
            <a:noFill/>
          </a:ln>
        </p:spPr>
      </p:pic>
      <p:sp>
        <p:nvSpPr>
          <p:cNvPr id="2" name="TextBox 1"/>
          <p:cNvSpPr txBox="1"/>
          <p:nvPr/>
        </p:nvSpPr>
        <p:spPr>
          <a:xfrm>
            <a:off x="8136083" y="3906982"/>
            <a:ext cx="2971800" cy="2452253"/>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926" y="155864"/>
            <a:ext cx="5708073" cy="6577445"/>
          </a:xfrm>
          <a:prstGeom prst="rect">
            <a:avLst/>
          </a:prstGeom>
        </p:spPr>
      </p:pic>
    </p:spTree>
    <p:extLst>
      <p:ext uri="{BB962C8B-B14F-4D97-AF65-F5344CB8AC3E}">
        <p14:creationId xmlns:p14="http://schemas.microsoft.com/office/powerpoint/2010/main" val="854951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97454"/>
            <a:ext cx="5147211" cy="800374"/>
          </a:xfrm>
        </p:spPr>
        <p:txBody>
          <a:bodyPr>
            <a:noAutofit/>
          </a:bodyPr>
          <a:lstStyle/>
          <a:p>
            <a:r>
              <a:rPr lang="en-US" sz="2400" b="1" dirty="0"/>
              <a:t>Deer Management Assistance Program</a:t>
            </a:r>
          </a:p>
        </p:txBody>
      </p:sp>
      <p:sp>
        <p:nvSpPr>
          <p:cNvPr id="4" name="Text Placeholder 3"/>
          <p:cNvSpPr>
            <a:spLocks noGrp="1"/>
          </p:cNvSpPr>
          <p:nvPr>
            <p:ph type="body" sz="half" idx="2"/>
          </p:nvPr>
        </p:nvSpPr>
        <p:spPr>
          <a:xfrm>
            <a:off x="573088" y="857250"/>
            <a:ext cx="5637212" cy="5276850"/>
          </a:xfrm>
        </p:spPr>
        <p:txBody>
          <a:bodyPr>
            <a:normAutofit/>
          </a:bodyPr>
          <a:lstStyle/>
          <a:p>
            <a:r>
              <a:rPr lang="en-US" dirty="0"/>
              <a:t>The Deer Management Assistance Program provides technical assistance to landowners and hunting clubs to improve deer populations. Biologists work with land managers to assess habitat quality and the potential to support a healthy, well-balanced deer herd. They evaluate historic, present and future deer management efforts and meet with clubs and land managers to explain options and expected results. They also train club members to correctly collect data on harvested and observed deer.</a:t>
            </a:r>
          </a:p>
          <a:p>
            <a:r>
              <a:rPr lang="en-US" dirty="0"/>
              <a:t> </a:t>
            </a:r>
          </a:p>
          <a:p>
            <a:r>
              <a:rPr lang="en-US" dirty="0"/>
              <a:t>To enroll, a minimum of 500 contiguous acres of land is required.  Adjacent landowners can form cooperatives in order to make the minimum acreage.  Biologists will make management recommendations for those landowners who can’t make the minimum acreage even if they can’t participate in DMAP.</a:t>
            </a:r>
          </a:p>
          <a:p>
            <a:r>
              <a:rPr lang="en-US" dirty="0"/>
              <a:t> </a:t>
            </a:r>
          </a:p>
          <a:p>
            <a:r>
              <a:rPr lang="en-US" dirty="0"/>
              <a:t>AGFC Biologists provide materials and training needed to collect quality data.  Each club is provided a written harvest analysis of the previous year’s hunting efforts, and a written management plan to guide the club’s harvest goals for the next hunting season.</a:t>
            </a:r>
          </a:p>
          <a:p>
            <a:endParaRPr lang="en-US" dirty="0"/>
          </a:p>
        </p:txBody>
      </p:sp>
      <p:pic>
        <p:nvPicPr>
          <p:cNvPr id="5" name="Picture Placeholder 4" descr="DMAP Logo"/>
          <p:cNvPicPr>
            <a:picLocks noGrp="1"/>
          </p:cNvPicPr>
          <p:nvPr>
            <p:ph type="pic" idx="1"/>
          </p:nvPr>
        </p:nvPicPr>
        <p:blipFill>
          <a:blip r:embed="rId3" cstate="print">
            <a:extLst>
              <a:ext uri="{28A0092B-C50C-407E-A947-70E740481C1C}">
                <a14:useLocalDpi xmlns:a14="http://schemas.microsoft.com/office/drawing/2010/main" val="0"/>
              </a:ext>
            </a:extLst>
          </a:blip>
          <a:stretch>
            <a:fillRect/>
          </a:stretch>
        </p:blipFill>
        <p:spPr bwMode="auto">
          <a:xfrm>
            <a:off x="7557570" y="238992"/>
            <a:ext cx="2765235" cy="2394039"/>
          </a:xfrm>
          <a:prstGeom prst="rect">
            <a:avLst/>
          </a:prstGeom>
          <a:noFill/>
          <a:ln>
            <a:noFill/>
          </a:ln>
        </p:spPr>
      </p:pic>
      <p:sp>
        <p:nvSpPr>
          <p:cNvPr id="3" name="AutoShape 2" descr="https://mail.google.com/mail/u/0?ui=2&amp;ik=e3c68d5cf8&amp;attid=0.1.1&amp;permmsgid=msg-f:1682365426246872098&amp;th=1758f6710dd7ec22&amp;view=fimg&amp;sz=s0-l75-ft&amp;attbid=ANGjdJ_-BkXVAVwg0vloVJatImtEr-7QAuBdpd8AH6izzza9gi4rSILpFMIzHrKRzI45SpVrrqet6xt1tVZ8SFOZyVv7FC3rrH8u5o7CnurhzoRtA5dzio4KxcFzb2I&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mail.google.com/mail/u/0?ui=2&amp;ik=e3c68d5cf8&amp;attid=0.1.1&amp;permmsgid=msg-f:1682365426246872098&amp;th=1758f6710dd7ec22&amp;view=fimg&amp;sz=s0-l75-ft&amp;attbid=ANGjdJ_-BkXVAVwg0vloVJatImtEr-7QAuBdpd8AH6izzza9gi4rSILpFMIzHrKRzI45SpVrrqet6xt1tVZ8SFOZyVv7FC3rrH8u5o7CnurhzoRtA5dzio4KxcFzb2I&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6272" y="2721166"/>
            <a:ext cx="5496792" cy="4001752"/>
          </a:xfrm>
          <a:prstGeom prst="rect">
            <a:avLst/>
          </a:prstGeom>
        </p:spPr>
      </p:pic>
    </p:spTree>
    <p:extLst>
      <p:ext uri="{BB962C8B-B14F-4D97-AF65-F5344CB8AC3E}">
        <p14:creationId xmlns:p14="http://schemas.microsoft.com/office/powerpoint/2010/main" val="49672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050" y="143219"/>
            <a:ext cx="3609975" cy="506775"/>
          </a:xfrm>
        </p:spPr>
        <p:txBody>
          <a:bodyPr>
            <a:normAutofit/>
          </a:bodyPr>
          <a:lstStyle/>
          <a:p>
            <a:r>
              <a:rPr lang="en-US" sz="2400" b="1" dirty="0"/>
              <a:t>   Feral Hog Control</a:t>
            </a:r>
          </a:p>
        </p:txBody>
      </p:sp>
      <p:sp>
        <p:nvSpPr>
          <p:cNvPr id="4" name="Text Placeholder 3"/>
          <p:cNvSpPr>
            <a:spLocks noGrp="1"/>
          </p:cNvSpPr>
          <p:nvPr>
            <p:ph type="body" sz="half" idx="2"/>
          </p:nvPr>
        </p:nvSpPr>
        <p:spPr>
          <a:xfrm>
            <a:off x="285750" y="649995"/>
            <a:ext cx="4667250" cy="5218994"/>
          </a:xfrm>
        </p:spPr>
        <p:txBody>
          <a:bodyPr>
            <a:noAutofit/>
          </a:bodyPr>
          <a:lstStyle/>
          <a:p>
            <a:r>
              <a:rPr lang="en-US" dirty="0"/>
              <a:t>AGFC biologists will assist landowners with the trapping/removal of feral hogs on their property.</a:t>
            </a:r>
          </a:p>
          <a:p>
            <a:pPr lvl="0"/>
            <a:r>
              <a:rPr lang="en-US" dirty="0"/>
              <a:t>Biologist will assist the landowner in determining a suitable site for establishing a baited area.</a:t>
            </a:r>
          </a:p>
          <a:p>
            <a:pPr lvl="0"/>
            <a:r>
              <a:rPr lang="en-US" dirty="0"/>
              <a:t>Landowner will provide bait, placement of bait, and initial monitoring of bait site until feral hogs have revisited the site for 2-3 consecutive nights.  Landowner will then notify the AGFC contact.</a:t>
            </a:r>
          </a:p>
          <a:p>
            <a:pPr lvl="0"/>
            <a:r>
              <a:rPr lang="en-US" dirty="0"/>
              <a:t>AGFC biologist will set up trap and monitor the trap.  AGFC biologist responsible for tripping the trap at the appropriate time with the goal being to catch the entire sounder.</a:t>
            </a:r>
          </a:p>
          <a:p>
            <a:pPr lvl="0"/>
            <a:r>
              <a:rPr lang="en-US" dirty="0"/>
              <a:t>Once hogs are trapped, the landowner is responsible for shooting the hogs and disposing of the carcasses.</a:t>
            </a:r>
          </a:p>
          <a:p>
            <a:pPr lvl="0"/>
            <a:r>
              <a:rPr lang="en-US" dirty="0"/>
              <a:t>No charge for services.</a:t>
            </a:r>
          </a:p>
          <a:p>
            <a:r>
              <a:rPr lang="en-US" b="1" dirty="0"/>
              <a:t> Available Resources:</a:t>
            </a:r>
          </a:p>
          <a:p>
            <a:r>
              <a:rPr lang="en-US" dirty="0"/>
              <a:t> Private Land Biologist – will assist on any private land</a:t>
            </a:r>
          </a:p>
          <a:p>
            <a:r>
              <a:rPr lang="en-US" dirty="0"/>
              <a:t>Regional Biologist – primarily assist on private land adjacent to WMA where trapping is already occurring</a:t>
            </a:r>
          </a:p>
          <a:p>
            <a:r>
              <a:rPr lang="en-US" dirty="0"/>
              <a:t>USDA/APHIS/WS – technician assigned to Tier I (Sevier, Howard, Hempstead) and Tier II (Pike, Clark, Nevada) counties   (501) 835-2318 </a:t>
            </a:r>
          </a:p>
          <a:p>
            <a:endParaRPr lang="en-US" dirty="0"/>
          </a:p>
        </p:txBody>
      </p:sp>
      <p:pic>
        <p:nvPicPr>
          <p:cNvPr id="5" name="Picture Placeholder 4" descr="C:\Users\rchastain\AppData\Local\Microsoft\Windows\INetCache\Content.Word\IMG_7615.jpg"/>
          <p:cNvPicPr>
            <a:picLocks noGrp="1"/>
          </p:cNvPicPr>
          <p:nvPr>
            <p:ph type="pic" idx="1"/>
          </p:nvPr>
        </p:nvPicPr>
        <p:blipFill>
          <a:blip r:embed="rId3">
            <a:extLst>
              <a:ext uri="{28A0092B-C50C-407E-A947-70E740481C1C}">
                <a14:useLocalDpi xmlns:a14="http://schemas.microsoft.com/office/drawing/2010/main" val="0"/>
              </a:ext>
            </a:extLst>
          </a:blip>
          <a:srcRect l="2508" r="2508"/>
          <a:stretch>
            <a:fillRect/>
          </a:stretch>
        </p:blipFill>
        <p:spPr bwMode="auto">
          <a:xfrm>
            <a:off x="5257800" y="1167788"/>
            <a:ext cx="6684484" cy="4594034"/>
          </a:xfrm>
          <a:prstGeom prst="rect">
            <a:avLst/>
          </a:prstGeom>
          <a:noFill/>
          <a:ln>
            <a:noFill/>
          </a:ln>
        </p:spPr>
      </p:pic>
    </p:spTree>
    <p:extLst>
      <p:ext uri="{BB962C8B-B14F-4D97-AF65-F5344CB8AC3E}">
        <p14:creationId xmlns:p14="http://schemas.microsoft.com/office/powerpoint/2010/main" val="141366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63690" y="335903"/>
            <a:ext cx="4366726" cy="877078"/>
          </a:xfrm>
        </p:spPr>
        <p:txBody>
          <a:bodyPr>
            <a:normAutofit fontScale="90000"/>
          </a:bodyPr>
          <a:lstStyle/>
          <a:p>
            <a:r>
              <a:rPr lang="en-US" sz="2700" b="1" dirty="0"/>
              <a:t>Forest Stewardship Program</a:t>
            </a:r>
            <a:br>
              <a:rPr lang="en-US" dirty="0"/>
            </a:br>
            <a:endParaRPr lang="en-US" dirty="0"/>
          </a:p>
        </p:txBody>
      </p:sp>
      <p:sp>
        <p:nvSpPr>
          <p:cNvPr id="4" name="Text Placeholder 3"/>
          <p:cNvSpPr>
            <a:spLocks noGrp="1"/>
          </p:cNvSpPr>
          <p:nvPr>
            <p:ph type="body" sz="half" idx="2"/>
          </p:nvPr>
        </p:nvSpPr>
        <p:spPr>
          <a:xfrm>
            <a:off x="335902" y="802433"/>
            <a:ext cx="7352522" cy="5840963"/>
          </a:xfrm>
        </p:spPr>
        <p:txBody>
          <a:bodyPr>
            <a:normAutofit/>
          </a:bodyPr>
          <a:lstStyle/>
          <a:p>
            <a:r>
              <a:rPr lang="en-US" dirty="0"/>
              <a:t>The Forest Stewardship Program (FSP) is administered by the Arkansas Department of Agriculture – Division of Forestry.  The Forest Stewardship Program recognizes and rewards landowners that are managing their forestlands according to a multiple-use concept.  The Program is also a means by which a landowner has access to resource professionals to assist them in obtaining a written forest management plan addressing multiple-use management.</a:t>
            </a:r>
          </a:p>
          <a:p>
            <a:r>
              <a:rPr lang="en-US" b="1" u="sng" dirty="0"/>
              <a:t>Benefits to the Landowner:</a:t>
            </a:r>
            <a:endParaRPr lang="en-US" dirty="0"/>
          </a:p>
          <a:p>
            <a:pPr lvl="0"/>
            <a:r>
              <a:rPr lang="en-US" dirty="0"/>
              <a:t>A prepared management plan at no cost to a landowner. </a:t>
            </a:r>
          </a:p>
          <a:p>
            <a:pPr lvl="0"/>
            <a:r>
              <a:rPr lang="en-US" dirty="0"/>
              <a:t>Improved income opportunities. </a:t>
            </a:r>
          </a:p>
          <a:p>
            <a:pPr lvl="0"/>
            <a:r>
              <a:rPr lang="en-US" dirty="0"/>
              <a:t>Recognition of your efforts with a certificate and sign. </a:t>
            </a:r>
          </a:p>
          <a:p>
            <a:pPr lvl="0"/>
            <a:r>
              <a:rPr lang="en-US" dirty="0"/>
              <a:t>Knowledge about natural resource management and assistance for many management practices. </a:t>
            </a:r>
          </a:p>
          <a:p>
            <a:pPr lvl="0"/>
            <a:r>
              <a:rPr lang="en-US" b="1" dirty="0"/>
              <a:t>Enhancement of wildlife through habitat protection and improvements.</a:t>
            </a:r>
            <a:r>
              <a:rPr lang="en-US" dirty="0"/>
              <a:t> </a:t>
            </a:r>
          </a:p>
          <a:p>
            <a:pPr lvl="0"/>
            <a:r>
              <a:rPr lang="en-US" dirty="0"/>
              <a:t>Protection against soil erosion and pro­tection of water quality. </a:t>
            </a:r>
          </a:p>
          <a:p>
            <a:pPr lvl="0"/>
            <a:r>
              <a:rPr lang="en-US" dirty="0"/>
              <a:t>Conservation of water and soil resources for now and the future. </a:t>
            </a:r>
          </a:p>
          <a:p>
            <a:pPr lvl="0"/>
            <a:r>
              <a:rPr lang="en-US" dirty="0"/>
              <a:t>Assurance of a future supply of timber for forest products. </a:t>
            </a:r>
          </a:p>
          <a:p>
            <a:pPr lvl="0"/>
            <a:r>
              <a:rPr lang="en-US" dirty="0"/>
              <a:t>Restoration and management of wetlands. </a:t>
            </a:r>
          </a:p>
          <a:p>
            <a:pPr lvl="0"/>
            <a:r>
              <a:rPr lang="en-US" dirty="0"/>
              <a:t>Recreational opportunities. </a:t>
            </a:r>
          </a:p>
          <a:p>
            <a:endParaRPr lang="en-US" dirty="0"/>
          </a:p>
          <a:p>
            <a:endParaRPr lang="en-US" sz="2500" dirty="0"/>
          </a:p>
        </p:txBody>
      </p:sp>
      <p:pic>
        <p:nvPicPr>
          <p:cNvPr id="5" name="Picture Placeholder 4" descr="G:\My Drive\rchastain-my drive\AR Forestry Commission\logo_Nov 2019.png"/>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9884" t="-1444" r="-3487" b="-3358"/>
          <a:stretch/>
        </p:blipFill>
        <p:spPr bwMode="auto">
          <a:xfrm>
            <a:off x="8302335" y="238992"/>
            <a:ext cx="2680855" cy="2098963"/>
          </a:xfrm>
          <a:prstGeom prst="rect">
            <a:avLst/>
          </a:prstGeom>
          <a:noFill/>
          <a:ln>
            <a:noFill/>
          </a:ln>
        </p:spPr>
      </p:pic>
      <p:pic>
        <p:nvPicPr>
          <p:cNvPr id="6" name="Google Shape;215;g74e35e0d43_0_636"/>
          <p:cNvPicPr preferRelativeResize="0"/>
          <p:nvPr/>
        </p:nvPicPr>
        <p:blipFill rotWithShape="1">
          <a:blip r:embed="rId4">
            <a:alphaModFix/>
          </a:blip>
          <a:srcRect/>
          <a:stretch/>
        </p:blipFill>
        <p:spPr>
          <a:xfrm>
            <a:off x="7813959" y="2410691"/>
            <a:ext cx="4106292" cy="4232705"/>
          </a:xfrm>
          <a:prstGeom prst="rect">
            <a:avLst/>
          </a:prstGeom>
          <a:noFill/>
          <a:ln w="381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20906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096" y="0"/>
            <a:ext cx="4737253" cy="550842"/>
          </a:xfrm>
        </p:spPr>
        <p:txBody>
          <a:bodyPr>
            <a:normAutofit/>
          </a:bodyPr>
          <a:lstStyle/>
          <a:p>
            <a:r>
              <a:rPr lang="en-US" sz="2400" b="1" dirty="0"/>
              <a:t>       Federal Farm Bill Programs</a:t>
            </a:r>
          </a:p>
        </p:txBody>
      </p:sp>
      <p:sp>
        <p:nvSpPr>
          <p:cNvPr id="4" name="Text Placeholder 3"/>
          <p:cNvSpPr>
            <a:spLocks noGrp="1"/>
          </p:cNvSpPr>
          <p:nvPr>
            <p:ph type="body" sz="half" idx="2"/>
          </p:nvPr>
        </p:nvSpPr>
        <p:spPr>
          <a:xfrm>
            <a:off x="205273" y="881348"/>
            <a:ext cx="6587413" cy="5799369"/>
          </a:xfrm>
        </p:spPr>
        <p:txBody>
          <a:bodyPr>
            <a:normAutofit/>
          </a:bodyPr>
          <a:lstStyle/>
          <a:p>
            <a:r>
              <a:rPr lang="en-US" dirty="0"/>
              <a:t>The NRCS and its funding source counterpart, Farm Services Agency, provide a wide array of conservation programs to private landowners.</a:t>
            </a:r>
          </a:p>
          <a:p>
            <a:r>
              <a:rPr lang="en-US" b="1" u="sng" dirty="0"/>
              <a:t>EQIP (Environmental Quality Incentives Program)</a:t>
            </a:r>
            <a:r>
              <a:rPr lang="en-US" dirty="0"/>
              <a:t>    EQIP provides financial and technical assistance to agricultural producers in order to address natural resource concerns.  Eligible land includes non-industrial private forestlands.</a:t>
            </a:r>
          </a:p>
          <a:p>
            <a:r>
              <a:rPr lang="en-US" b="1" u="sng" dirty="0"/>
              <a:t>WLFW (Working Lands for Wildlife)</a:t>
            </a:r>
            <a:r>
              <a:rPr lang="en-US" b="1" dirty="0"/>
              <a:t> </a:t>
            </a:r>
            <a:r>
              <a:rPr lang="en-US" dirty="0"/>
              <a:t>     NRCS provides technical and financial assistance to participants who voluntarily make improvements to their working lands while the US Fish and Wildlife Service (FWS) provides participants with regulatory predictability.</a:t>
            </a:r>
          </a:p>
          <a:p>
            <a:r>
              <a:rPr lang="en-US" b="1" u="sng" dirty="0"/>
              <a:t>CSP (Conservation Stewardship Program</a:t>
            </a:r>
            <a:r>
              <a:rPr lang="en-US" dirty="0"/>
              <a:t>)   CSP helps private landowners build on existing conservation efforts while strengthening ongoing operations in order to attain higher stewardship levels in an environmentally beneficial and cost-effective manner. </a:t>
            </a:r>
          </a:p>
          <a:p>
            <a:r>
              <a:rPr lang="en-US" b="1" u="sng" dirty="0"/>
              <a:t>RCPP (Regional Conservation Partnership Program)</a:t>
            </a:r>
            <a:r>
              <a:rPr lang="en-US" b="1" dirty="0"/>
              <a:t>   </a:t>
            </a:r>
            <a:r>
              <a:rPr lang="en-US" dirty="0"/>
              <a:t>RCPP is a new, comprehensive and flexible program that uses partnerships to stretch and multiply conservation investments and reach conservation goals on a regional or watershed scale.</a:t>
            </a:r>
          </a:p>
          <a:p>
            <a:r>
              <a:rPr lang="en-US" b="1" u="sng" dirty="0"/>
              <a:t>WRP (Wetland Reserve Program)</a:t>
            </a:r>
            <a:r>
              <a:rPr lang="en-US" dirty="0"/>
              <a:t>      WRP is a voluntary program that provides technical and financial assistance to eligible landowners to address wetland, wildlife habitat, soil, water, and related natural resource concerns on private lands in an environmentally beneficial and cost-effective manner. </a:t>
            </a:r>
          </a:p>
          <a:p>
            <a:endParaRPr lang="en-US" dirty="0"/>
          </a:p>
          <a:p>
            <a:endParaRPr lang="en-US" dirty="0"/>
          </a:p>
        </p:txBody>
      </p:sp>
      <p:pic>
        <p:nvPicPr>
          <p:cNvPr id="5" name="Picture Placeholder 4"/>
          <p:cNvPicPr>
            <a:picLocks noGrp="1"/>
          </p:cNvPicPr>
          <p:nvPr>
            <p:ph type="pic" idx="1"/>
          </p:nvPr>
        </p:nvPicPr>
        <p:blipFill rotWithShape="1">
          <a:blip r:embed="rId3">
            <a:extLst>
              <a:ext uri="{28A0092B-C50C-407E-A947-70E740481C1C}">
                <a14:useLocalDpi xmlns:a14="http://schemas.microsoft.com/office/drawing/2010/main" val="0"/>
              </a:ext>
            </a:extLst>
          </a:blip>
          <a:srcRect l="3509" t="6691" r="-1404" b="23420"/>
          <a:stretch/>
        </p:blipFill>
        <p:spPr bwMode="auto">
          <a:xfrm>
            <a:off x="7293166" y="457201"/>
            <a:ext cx="4472848" cy="2043628"/>
          </a:xfrm>
          <a:prstGeom prst="rect">
            <a:avLst/>
          </a:prstGeom>
          <a:noFill/>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001" y="3090732"/>
            <a:ext cx="5101234" cy="3767268"/>
          </a:xfrm>
          <a:prstGeom prst="rect">
            <a:avLst/>
          </a:prstGeom>
        </p:spPr>
      </p:pic>
      <p:pic>
        <p:nvPicPr>
          <p:cNvPr id="6" name="Google Shape;220;g74e35e0d43_0_636"/>
          <p:cNvPicPr preferRelativeResize="0"/>
          <p:nvPr/>
        </p:nvPicPr>
        <p:blipFill rotWithShape="1">
          <a:blip r:embed="rId5">
            <a:alphaModFix/>
          </a:blip>
          <a:srcRect/>
          <a:stretch/>
        </p:blipFill>
        <p:spPr>
          <a:xfrm>
            <a:off x="6973002" y="3090732"/>
            <a:ext cx="5218998" cy="3767268"/>
          </a:xfrm>
          <a:prstGeom prst="rect">
            <a:avLst/>
          </a:prstGeom>
          <a:noFill/>
          <a:ln w="381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27018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121186"/>
            <a:ext cx="3726996" cy="587941"/>
          </a:xfrm>
        </p:spPr>
        <p:txBody>
          <a:bodyPr>
            <a:normAutofit/>
          </a:bodyPr>
          <a:lstStyle/>
          <a:p>
            <a:r>
              <a:rPr lang="en-US" sz="2400" b="1" dirty="0"/>
              <a:t>Federal Farm Bill Programs</a:t>
            </a:r>
          </a:p>
        </p:txBody>
      </p:sp>
      <p:sp>
        <p:nvSpPr>
          <p:cNvPr id="4" name="Text Placeholder 3"/>
          <p:cNvSpPr>
            <a:spLocks noGrp="1"/>
          </p:cNvSpPr>
          <p:nvPr>
            <p:ph type="body" sz="half" idx="2"/>
          </p:nvPr>
        </p:nvSpPr>
        <p:spPr>
          <a:xfrm>
            <a:off x="317241" y="1156771"/>
            <a:ext cx="5337109" cy="5701229"/>
          </a:xfrm>
        </p:spPr>
        <p:txBody>
          <a:bodyPr>
            <a:normAutofit/>
          </a:bodyPr>
          <a:lstStyle/>
          <a:p>
            <a:r>
              <a:rPr lang="en-US" b="1" u="sng" dirty="0"/>
              <a:t>CRP  (Conservation Reserve Program</a:t>
            </a:r>
            <a:r>
              <a:rPr lang="en-US" b="1" dirty="0"/>
              <a:t>)</a:t>
            </a:r>
            <a:r>
              <a:rPr lang="en-US" dirty="0"/>
              <a:t>      CRP is a voluntary program available to agricultural producers to help them use environmentally sensitive land for conservation benefits.</a:t>
            </a:r>
          </a:p>
          <a:p>
            <a:r>
              <a:rPr lang="en-US" b="1" u="sng" dirty="0"/>
              <a:t>CCRP (Continuous Conservation Reserve Program)</a:t>
            </a:r>
            <a:r>
              <a:rPr lang="en-US" b="1" dirty="0"/>
              <a:t>       </a:t>
            </a:r>
            <a:r>
              <a:rPr lang="en-US" dirty="0"/>
              <a:t>CCRP provides mainly small high environmental value acreage to be enrolled anytime when implementing high priority conservation practices.</a:t>
            </a:r>
          </a:p>
          <a:p>
            <a:r>
              <a:rPr lang="en-US" b="1" u="sng" dirty="0"/>
              <a:t>CREP (Conservation Reserve Enhancement Program</a:t>
            </a:r>
            <a:r>
              <a:rPr lang="en-US" dirty="0"/>
              <a:t>)        CREP targets high-priority conservation concerns identified by a State, and federal funds are supplemented with non-federal funds to address those concerns.</a:t>
            </a:r>
          </a:p>
          <a:p>
            <a:r>
              <a:rPr lang="en-US" b="1" u="sng" dirty="0"/>
              <a:t>PFWP (Partners for Fish and Wildlife Program – USFWS) </a:t>
            </a:r>
            <a:r>
              <a:rPr lang="en-US" dirty="0"/>
              <a:t>         </a:t>
            </a:r>
            <a:r>
              <a:rPr lang="en-US" dirty="0" err="1"/>
              <a:t>PfFW</a:t>
            </a:r>
            <a:r>
              <a:rPr lang="en-US" dirty="0"/>
              <a:t> Program works with voluntary habitat improvement projects on private lands for the benefit of federal trust resources, such as endangered or threatened species and at-risk species.</a:t>
            </a:r>
          </a:p>
          <a:p>
            <a:endParaRPr lang="en-US" dirty="0"/>
          </a:p>
          <a:p>
            <a:endParaRPr lang="en-US" dirty="0"/>
          </a:p>
          <a:p>
            <a:endParaRPr lang="en-US" dirty="0"/>
          </a:p>
        </p:txBody>
      </p:sp>
      <p:pic>
        <p:nvPicPr>
          <p:cNvPr id="5" name="Picture Placeholder 4"/>
          <p:cNvPicPr>
            <a:picLocks noGrp="1"/>
          </p:cNvPicPr>
          <p:nvPr>
            <p:ph type="pic" idx="1"/>
          </p:nvPr>
        </p:nvPicPr>
        <p:blipFill rotWithShape="1">
          <a:blip r:embed="rId3">
            <a:extLst>
              <a:ext uri="{28A0092B-C50C-407E-A947-70E740481C1C}">
                <a14:useLocalDpi xmlns:a14="http://schemas.microsoft.com/office/drawing/2010/main" val="0"/>
              </a:ext>
            </a:extLst>
          </a:blip>
          <a:srcRect l="9520" t="4596" r="5189" b="-16053"/>
          <a:stretch/>
        </p:blipFill>
        <p:spPr bwMode="auto">
          <a:xfrm>
            <a:off x="6754092" y="457202"/>
            <a:ext cx="4053456" cy="2396167"/>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191" y="3293918"/>
            <a:ext cx="4935682" cy="333125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378" y="2776251"/>
            <a:ext cx="5739788" cy="3848917"/>
          </a:xfrm>
          <a:prstGeom prst="rect">
            <a:avLst/>
          </a:prstGeom>
        </p:spPr>
      </p:pic>
      <p:pic>
        <p:nvPicPr>
          <p:cNvPr id="7" name="Picture 4" descr="http://www.fws.gov/daphne/Partners/PFW20thAnniv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7778" y="5111827"/>
            <a:ext cx="1916261" cy="146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2240</Words>
  <Application>Microsoft Office PowerPoint</Application>
  <PresentationFormat>Widescreen</PresentationFormat>
  <Paragraphs>105</Paragraphs>
  <Slides>13</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9" baseType="lpstr">
      <vt:lpstr>Arial</vt:lpstr>
      <vt:lpstr>Calibri</vt:lpstr>
      <vt:lpstr>Calibri Light</vt:lpstr>
      <vt:lpstr>Century Gothic</vt:lpstr>
      <vt:lpstr>Office Theme</vt:lpstr>
      <vt:lpstr>Acrobat Document</vt:lpstr>
      <vt:lpstr>Four States Timberland Owners Association Forest Stewardship Certification Group</vt:lpstr>
      <vt:lpstr>   ARKANSAS GAME AND FISH COMMISSION   PRIVATE LAND SECTION</vt:lpstr>
      <vt:lpstr>The Value of Partnerships</vt:lpstr>
      <vt:lpstr>Acres for Wildlife Program</vt:lpstr>
      <vt:lpstr>Deer Management Assistance Program</vt:lpstr>
      <vt:lpstr>   Feral Hog Control</vt:lpstr>
      <vt:lpstr>Forest Stewardship Program </vt:lpstr>
      <vt:lpstr>       Federal Farm Bill Programs</vt:lpstr>
      <vt:lpstr>Federal Farm Bill Programs</vt:lpstr>
      <vt:lpstr>  Wildlife Enhancements on Forest Lands;           What Does That Look Like?                 How Do I Get There?</vt:lpstr>
      <vt:lpstr>  Wildlife Enhancements on Forest Lands;             What Does That Look Like?                 How Do I Get There?</vt:lpstr>
      <vt:lpstr>  Wildlife Enhancements on Forest Lands;            What Does That Look Like?                 How Do I Get There?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Chastain, Ricky</dc:creator>
  <cp:lastModifiedBy>Teale, Douglas W.</cp:lastModifiedBy>
  <cp:revision>42</cp:revision>
  <dcterms:created xsi:type="dcterms:W3CDTF">2020-02-24T16:14:29Z</dcterms:created>
  <dcterms:modified xsi:type="dcterms:W3CDTF">2023-06-16T15:16:47Z</dcterms:modified>
</cp:coreProperties>
</file>