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slide" Target="slides/slide41.xml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slide" Target="slides/slide42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c6f90357f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c6f9035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df5ea010a_1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df5ea010a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f5ea010a_0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f5ea010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da58a681d_0_3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da58a681d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5df5ea010a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5df5ea01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f5ea010a_0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df5ea010a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df5ea010a_1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df5ea010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6f90357f_0_1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c6f90357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da58a681d_0_20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da58a681d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da58a681d_0_2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da58a681d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c6f90357f_0_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c6f90357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6f90357f_0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6f90357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5da58a681d_0_22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5da58a681d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da58a681d_0_2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da58a681d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da58a681d_0_2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da58a681d_0_2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da58a681d_0_2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da58a681d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da58a681d_0_25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da58a681d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da58a681d_0_26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da58a681d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c6f90357f_0_2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c6f9035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df5ea010a_0_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df5ea01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da58a681d_0_3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da58a681d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df5ea010a_1_3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df5ea010a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f5ea010a_1_2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f5ea010a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5df5ea010a_1_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5df5ea010a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df5ea010a_1_5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df5ea010a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5df5ea010a_1_6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5df5ea010a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df5ea010a_1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df5ea010a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da58a681d_0_31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da58a681d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da58a681d_0_32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da58a681d_0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da58a681d_0_33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da58a681d_0_3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da58a681d_0_34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da58a681d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5da58a681d_0_34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5da58a681d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5df5ea010a_1_7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5df5ea010a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da58a681d_0_2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da58a681d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df5ea010a_1_7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df5ea010a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df5ea010a_1_9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df5ea010a_1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5df5ea010a_1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5df5ea010a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da58a681d_0_27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da58a681d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da58a681d_0_28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da58a681d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da58a681d_0_29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da58a681d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da58a681d_0_30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da58a681d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df5ea010a_0_1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df5ea010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9.jpg"/><Relationship Id="rId5" Type="http://schemas.openxmlformats.org/officeDocument/2006/relationships/image" Target="../media/image7.jp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Relationship Id="rId4" Type="http://schemas.openxmlformats.org/officeDocument/2006/relationships/hyperlink" Target="http://www.youtube.com/watch?v=utMvYGQQ-r4" TargetMode="External"/><Relationship Id="rId5" Type="http://schemas.openxmlformats.org/officeDocument/2006/relationships/image" Target="../media/image8.jpg"/><Relationship Id="rId6" Type="http://schemas.openxmlformats.org/officeDocument/2006/relationships/hyperlink" Target="http://www.youtube.com/watch?v=CWP1DlYQ4f8" TargetMode="External"/><Relationship Id="rId7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youtu.be/6YewqyNROOg" TargetMode="External"/><Relationship Id="rId4" Type="http://schemas.openxmlformats.org/officeDocument/2006/relationships/hyperlink" Target="https://youtu.be/qPSearW4s68" TargetMode="External"/><Relationship Id="rId5" Type="http://schemas.openxmlformats.org/officeDocument/2006/relationships/image" Target="../media/image5.png"/><Relationship Id="rId6" Type="http://schemas.openxmlformats.org/officeDocument/2006/relationships/hyperlink" Target="https://youtu.be/HjkWprlB59c" TargetMode="External"/><Relationship Id="rId7" Type="http://schemas.openxmlformats.org/officeDocument/2006/relationships/hyperlink" Target="https://youtu.be/dGf4WZq0Ndk" TargetMode="External"/><Relationship Id="rId8" Type="http://schemas.openxmlformats.org/officeDocument/2006/relationships/hyperlink" Target="https://youtu.be/mmgt0Hv7MPU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6.jpg"/><Relationship Id="rId4" Type="http://schemas.openxmlformats.org/officeDocument/2006/relationships/image" Target="../media/image5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.png"/><Relationship Id="rId4" Type="http://schemas.openxmlformats.org/officeDocument/2006/relationships/image" Target="../media/image17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.png"/><Relationship Id="rId4" Type="http://schemas.openxmlformats.org/officeDocument/2006/relationships/image" Target="../media/image1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mailto:coachwilson@bellsouth.net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Developing a Strength and Conditioning Program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Mike Wilson, MS, CSCS, SCCC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3388" y="3570925"/>
            <a:ext cx="1877226" cy="1407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111350" y="1227200"/>
            <a:ext cx="9079500" cy="3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daily, weekly, monthly and yearly design of a weight training program.  Linear refers to the fact that the program follows a normal trajectory without fluctuating up and down.</a:t>
            </a:r>
            <a:endParaRPr sz="2400"/>
          </a:p>
        </p:txBody>
      </p:sp>
      <p:sp>
        <p:nvSpPr>
          <p:cNvPr id="124" name="Google Shape;124;p22"/>
          <p:cNvSpPr txBox="1"/>
          <p:nvPr/>
        </p:nvSpPr>
        <p:spPr>
          <a:xfrm>
            <a:off x="487675" y="337150"/>
            <a:ext cx="8483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Linear Periodization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111350" y="1227200"/>
            <a:ext cx="9079500" cy="3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Week 1 - 3x12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Week 2 - 3x10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Week 3 - 3x8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Week 4 - 3x6</a:t>
            </a:r>
            <a:endParaRPr sz="2400"/>
          </a:p>
        </p:txBody>
      </p:sp>
      <p:sp>
        <p:nvSpPr>
          <p:cNvPr id="131" name="Google Shape;131;p23"/>
          <p:cNvSpPr txBox="1"/>
          <p:nvPr/>
        </p:nvSpPr>
        <p:spPr>
          <a:xfrm>
            <a:off x="487675" y="337150"/>
            <a:ext cx="8483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Linear Periodization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132" name="Google Shape;13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1107900"/>
            <a:ext cx="8669400" cy="31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Short Term (8 Weeks) due to Neural Adaptations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Neural Adaptations Include: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-Improved Motor Unit Firing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-Improved Ability to Recruit Motor Units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exercises you choose aren’t that important if you don’t do them consistently over time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38" name="Google Shape;138;p24"/>
          <p:cNvSpPr txBox="1"/>
          <p:nvPr/>
        </p:nvSpPr>
        <p:spPr>
          <a:xfrm>
            <a:off x="580900" y="231075"/>
            <a:ext cx="811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</a:rPr>
              <a:t>Strength Adaptations</a:t>
            </a:r>
            <a:endParaRPr b="1" sz="3000" u="sng">
              <a:solidFill>
                <a:srgbClr val="FFFFFF"/>
              </a:solidFill>
            </a:endParaRPr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1107900"/>
            <a:ext cx="8669400" cy="31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2- 3 Days Week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Year Round -1 Day Week can maintain strength gains for over 8 Weeks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Weight Room for Strength and Power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Sprint for Speed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5" name="Google Shape;145;p25"/>
          <p:cNvSpPr txBox="1"/>
          <p:nvPr/>
        </p:nvSpPr>
        <p:spPr>
          <a:xfrm>
            <a:off x="580900" y="231075"/>
            <a:ext cx="811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</a:rPr>
              <a:t>Recommendations</a:t>
            </a:r>
            <a:endParaRPr b="1" sz="3000" u="sng">
              <a:solidFill>
                <a:srgbClr val="FFFFFF"/>
              </a:solidFill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311700" y="1107900"/>
            <a:ext cx="8669400" cy="31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Supersets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Circuits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Maximize Time and E</a:t>
            </a:r>
            <a:r>
              <a:rPr lang="en" sz="3000"/>
              <a:t>fficiency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2" name="Google Shape;152;p26"/>
          <p:cNvSpPr txBox="1"/>
          <p:nvPr/>
        </p:nvSpPr>
        <p:spPr>
          <a:xfrm>
            <a:off x="580900" y="231075"/>
            <a:ext cx="811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</a:rPr>
              <a:t>Recommendations</a:t>
            </a:r>
            <a:endParaRPr b="1" sz="3000" u="sng">
              <a:solidFill>
                <a:srgbClr val="FFFFFF"/>
              </a:solidFill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311700" y="1107900"/>
            <a:ext cx="8669400" cy="31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Technique First</a:t>
            </a:r>
            <a:endParaRPr sz="18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Don’t Chase Numbers</a:t>
            </a:r>
            <a:endParaRPr sz="18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Train Movement not muscle</a:t>
            </a:r>
            <a:endParaRPr sz="18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Sports Performance not Weightlifters</a:t>
            </a:r>
            <a:endParaRPr sz="18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Build Foundation</a:t>
            </a:r>
            <a:endParaRPr sz="1800"/>
          </a:p>
          <a:p>
            <a: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Consistency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9" name="Google Shape;159;p27"/>
          <p:cNvSpPr txBox="1"/>
          <p:nvPr/>
        </p:nvSpPr>
        <p:spPr>
          <a:xfrm>
            <a:off x="580900" y="231075"/>
            <a:ext cx="811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</a:rPr>
              <a:t>Reccomendations</a:t>
            </a:r>
            <a:endParaRPr b="1" sz="3000" u="sng">
              <a:solidFill>
                <a:srgbClr val="FFFFFF"/>
              </a:solidFill>
            </a:endParaRPr>
          </a:p>
        </p:txBody>
      </p:sp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and Conditioning 101</a:t>
            </a:r>
            <a:endParaRPr/>
          </a:p>
        </p:txBody>
      </p:sp>
      <p:sp>
        <p:nvSpPr>
          <p:cNvPr id="166" name="Google Shape;166;p28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KISS</a:t>
            </a:r>
            <a:endParaRPr sz="3000"/>
          </a:p>
        </p:txBody>
      </p:sp>
      <p:sp>
        <p:nvSpPr>
          <p:cNvPr id="167" name="Google Shape;167;p28"/>
          <p:cNvSpPr txBox="1"/>
          <p:nvPr>
            <p:ph idx="2" type="body"/>
          </p:nvPr>
        </p:nvSpPr>
        <p:spPr>
          <a:xfrm>
            <a:off x="4908175" y="461450"/>
            <a:ext cx="38370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Power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Push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Pull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Squat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Hinge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Carry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Rotate</a:t>
            </a:r>
            <a:endParaRPr sz="2400"/>
          </a:p>
          <a:p>
            <a:pPr indent="-381000" lvl="0" marL="457200" rtl="0" algn="l">
              <a:spcBef>
                <a:spcPts val="1600"/>
              </a:spcBef>
              <a:spcAft>
                <a:spcPts val="1600"/>
              </a:spcAft>
              <a:buSzPts val="2400"/>
              <a:buChar char="●"/>
            </a:pPr>
            <a:r>
              <a:rPr lang="en" sz="2400"/>
              <a:t>Anti Rotate</a:t>
            </a:r>
            <a:endParaRPr sz="2400"/>
          </a:p>
        </p:txBody>
      </p:sp>
      <p:pic>
        <p:nvPicPr>
          <p:cNvPr id="168" name="Google Shape;16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and Conditioning 101</a:t>
            </a:r>
            <a:endParaRPr/>
          </a:p>
        </p:txBody>
      </p:sp>
      <p:sp>
        <p:nvSpPr>
          <p:cNvPr id="174" name="Google Shape;174;p29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Basic</a:t>
            </a:r>
            <a:endParaRPr sz="3000"/>
          </a:p>
        </p:txBody>
      </p:sp>
      <p:sp>
        <p:nvSpPr>
          <p:cNvPr id="175" name="Google Shape;175;p29"/>
          <p:cNvSpPr txBox="1"/>
          <p:nvPr>
            <p:ph idx="2" type="body"/>
          </p:nvPr>
        </p:nvSpPr>
        <p:spPr>
          <a:xfrm>
            <a:off x="4955200" y="461450"/>
            <a:ext cx="38370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- Squat Jump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- Pushup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Pull - Pullup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Squat - Lunge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Hinge - Single Leg RDL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Carry - Farmers Carries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Rotate - Seated Twist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Anti Rotate - Plank</a:t>
            </a:r>
            <a:endParaRPr/>
          </a:p>
        </p:txBody>
      </p:sp>
      <p:pic>
        <p:nvPicPr>
          <p:cNvPr id="176" name="Google Shape;17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Strength and Conditioning 101</a:t>
            </a:r>
            <a:endParaRPr/>
          </a:p>
        </p:txBody>
      </p:sp>
      <p:sp>
        <p:nvSpPr>
          <p:cNvPr id="182" name="Google Shape;182;p30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Advanced</a:t>
            </a:r>
            <a:endParaRPr sz="3000"/>
          </a:p>
        </p:txBody>
      </p:sp>
      <p:sp>
        <p:nvSpPr>
          <p:cNvPr id="183" name="Google Shape;183;p30"/>
          <p:cNvSpPr txBox="1"/>
          <p:nvPr>
            <p:ph idx="2" type="body"/>
          </p:nvPr>
        </p:nvSpPr>
        <p:spPr>
          <a:xfrm>
            <a:off x="4955200" y="461450"/>
            <a:ext cx="38370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- Power Clean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Push - Bench Press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Pull - Bent Over Row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Squat - Back Squat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Hinge - Barbell RDL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Carry - Farmers Carries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Rotate - MB Toss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1600"/>
              </a:spcAft>
              <a:buSzPts val="1800"/>
              <a:buChar char="●"/>
            </a:pPr>
            <a:r>
              <a:rPr lang="en"/>
              <a:t>Anti Rotate - Around the World</a:t>
            </a:r>
            <a:endParaRPr/>
          </a:p>
        </p:txBody>
      </p:sp>
      <p:pic>
        <p:nvPicPr>
          <p:cNvPr id="184" name="Google Shape;18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264650" y="1477075"/>
            <a:ext cx="378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 Organization</a:t>
            </a:r>
            <a:endParaRPr/>
          </a:p>
        </p:txBody>
      </p:sp>
      <p:sp>
        <p:nvSpPr>
          <p:cNvPr id="190" name="Google Shape;190;p31"/>
          <p:cNvSpPr txBox="1"/>
          <p:nvPr>
            <p:ph idx="1" type="body"/>
          </p:nvPr>
        </p:nvSpPr>
        <p:spPr>
          <a:xfrm>
            <a:off x="264650" y="2218800"/>
            <a:ext cx="39999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Warmup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Core/Mobility/Movement Prep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Power Exercises (also speed)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Core (Major Multi-Joint) Exercises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Accessory Exercises</a:t>
            </a:r>
            <a:r>
              <a:rPr lang="en" sz="1600"/>
              <a:t> 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1600"/>
              </a:spcAft>
              <a:buSzPts val="1600"/>
              <a:buAutoNum type="arabicPeriod"/>
            </a:pPr>
            <a:r>
              <a:rPr lang="en" sz="1600"/>
              <a:t>Conditioning</a:t>
            </a:r>
            <a:endParaRPr sz="1600"/>
          </a:p>
        </p:txBody>
      </p:sp>
      <p:pic>
        <p:nvPicPr>
          <p:cNvPr id="191" name="Google Shape;191;p31"/>
          <p:cNvPicPr preferRelativeResize="0"/>
          <p:nvPr/>
        </p:nvPicPr>
        <p:blipFill rotWithShape="1">
          <a:blip r:embed="rId3">
            <a:alphaModFix/>
          </a:blip>
          <a:srcRect b="0" l="10954" r="10962" t="0"/>
          <a:stretch/>
        </p:blipFill>
        <p:spPr>
          <a:xfrm>
            <a:off x="4705150" y="342525"/>
            <a:ext cx="2035797" cy="1955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1"/>
          <p:cNvPicPr preferRelativeResize="0"/>
          <p:nvPr/>
        </p:nvPicPr>
        <p:blipFill rotWithShape="1">
          <a:blip r:embed="rId4">
            <a:alphaModFix/>
          </a:blip>
          <a:srcRect b="2189" l="0" r="0" t="2189"/>
          <a:stretch/>
        </p:blipFill>
        <p:spPr>
          <a:xfrm>
            <a:off x="6796425" y="342525"/>
            <a:ext cx="2035800" cy="194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1"/>
          <p:cNvPicPr preferRelativeResize="0"/>
          <p:nvPr/>
        </p:nvPicPr>
        <p:blipFill rotWithShape="1">
          <a:blip r:embed="rId5">
            <a:alphaModFix/>
          </a:blip>
          <a:srcRect b="20677" l="0" r="0" t="20677"/>
          <a:stretch/>
        </p:blipFill>
        <p:spPr>
          <a:xfrm>
            <a:off x="4705200" y="2336175"/>
            <a:ext cx="4127099" cy="24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111350" y="1227200"/>
            <a:ext cx="9079500" cy="3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www.coachmikewilson.com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Instagram - @coachmikewilson (link in the bio)</a:t>
            </a:r>
            <a:endParaRPr sz="1800"/>
          </a:p>
        </p:txBody>
      </p:sp>
      <p:sp>
        <p:nvSpPr>
          <p:cNvPr id="62" name="Google Shape;62;p14"/>
          <p:cNvSpPr txBox="1"/>
          <p:nvPr/>
        </p:nvSpPr>
        <p:spPr>
          <a:xfrm>
            <a:off x="487675" y="337150"/>
            <a:ext cx="8483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Access Presentation Online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title"/>
          </p:nvPr>
        </p:nvSpPr>
        <p:spPr>
          <a:xfrm>
            <a:off x="312675" y="1960213"/>
            <a:ext cx="4045200" cy="13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200" name="Google Shape;200;p32"/>
          <p:cNvSpPr txBox="1"/>
          <p:nvPr>
            <p:ph idx="1" type="subTitle"/>
          </p:nvPr>
        </p:nvSpPr>
        <p:spPr>
          <a:xfrm>
            <a:off x="249825" y="42771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Dynamic Warmup</a:t>
            </a:r>
            <a:endParaRPr sz="3000"/>
          </a:p>
        </p:txBody>
      </p:sp>
      <p:sp>
        <p:nvSpPr>
          <p:cNvPr id="201" name="Google Shape;201;p32"/>
          <p:cNvSpPr txBox="1"/>
          <p:nvPr>
            <p:ph idx="2" type="body"/>
          </p:nvPr>
        </p:nvSpPr>
        <p:spPr>
          <a:xfrm>
            <a:off x="4652600" y="54650"/>
            <a:ext cx="2001000" cy="40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Dynamic Warmup</a:t>
            </a:r>
            <a:endParaRPr sz="1200"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Straight Leg Kicks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Bent Knee Kicks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Roll and Reach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Spiderman - Elbow Down - Rotate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Knee Under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Arm Across - Front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Arm Across - Side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1600"/>
              </a:spcAft>
              <a:buSzPts val="1200"/>
              <a:buChar char="●"/>
            </a:pPr>
            <a:r>
              <a:rPr lang="en" sz="1200"/>
              <a:t>Reachbacks</a:t>
            </a:r>
            <a:endParaRPr sz="1200"/>
          </a:p>
        </p:txBody>
      </p:sp>
      <p:pic>
        <p:nvPicPr>
          <p:cNvPr id="202" name="Google Shape;20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2"/>
          <p:cNvSpPr txBox="1"/>
          <p:nvPr>
            <p:ph idx="2" type="body"/>
          </p:nvPr>
        </p:nvSpPr>
        <p:spPr>
          <a:xfrm>
            <a:off x="6870050" y="76200"/>
            <a:ext cx="2274000" cy="397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Flex </a:t>
            </a:r>
            <a:r>
              <a:rPr lang="en" sz="1200" u="sng"/>
              <a:t>Warmup</a:t>
            </a:r>
            <a:endParaRPr sz="1200"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Skips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Toe Sweep - 3rd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Knee Hug / RDL - 3rd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Lunge and Reach - 3rd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Straight Leg Kick - 3rd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Lateral Lunge Front/Back - 3rd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Straight Leg Skip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1600"/>
              </a:spcAft>
              <a:buSzPts val="1200"/>
              <a:buChar char="●"/>
            </a:pPr>
            <a:r>
              <a:rPr lang="en" sz="1200"/>
              <a:t>Skips for Height</a:t>
            </a:r>
            <a:endParaRPr sz="1200"/>
          </a:p>
        </p:txBody>
      </p:sp>
      <p:pic>
        <p:nvPicPr>
          <p:cNvPr descr="Dynamic Warmups are often overlooked in an athlete’s programming. Here is a quick general warmup. Go 5-10 reps per exercise on each side.&#10;Straight Leg Kicks&#10;Bent Knee Kicks&#10;Roll and Reach&#10;Spiderman - Elbow Down and Rotate&#10;Knee Under&#10;Arm Across Front - Armpit Down&#10;Arm Across Side - Shoulder Down&#10;Reachbacks&#10;Push-up w/rotation" id="204" name="Google Shape;204;p32" title="Dynamic Warmup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50175" y="3907850"/>
            <a:ext cx="1488600" cy="11164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ex Warmup&#10;Continuing with Warmup Week, here is another warmup to use pre workout. Works especially well with outside workouts, but can be done anywhere with space. Need about 20yds each rep. &#10;&#10;Skips x2&#10;Knee Hug to RDL - Every 3rd Step&#10;Toe Sweep - Every 3rd Step&#10;Lunge and Reach - Every 3rd Step&#10;Ankle Pulls - Every 3rd Step&#10;Single Leg Sit - Every 3rd Step&#10;Straight Leg Kicks - Every 3rd Step&#10;Lateral Lunge Front to Back - Every 3rd Step&#10;Straight Leg Kicks w/Skip&#10;Shuffle x2&#10;Quick Carioca x2&#10;High Knee Carioca x2&#10;Skips for Height&#10;Skips for Distance&#10;Broad Jump w/Stick&#10;Broad Jump no Stick" id="205" name="Google Shape;205;p32" title="Flex Warmup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17876" y="3907850"/>
            <a:ext cx="1488600" cy="1116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/>
          <p:nvPr>
            <p:ph type="title"/>
          </p:nvPr>
        </p:nvSpPr>
        <p:spPr>
          <a:xfrm>
            <a:off x="226300" y="878175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211" name="Google Shape;211;p33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Core/Mobility/Movement </a:t>
            </a:r>
            <a:endParaRPr sz="2400"/>
          </a:p>
        </p:txBody>
      </p:sp>
      <p:sp>
        <p:nvSpPr>
          <p:cNvPr id="212" name="Google Shape;212;p33"/>
          <p:cNvSpPr txBox="1"/>
          <p:nvPr>
            <p:ph idx="2" type="body"/>
          </p:nvPr>
        </p:nvSpPr>
        <p:spPr>
          <a:xfrm>
            <a:off x="4665100" y="38975"/>
            <a:ext cx="20010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Core</a:t>
            </a:r>
            <a:endParaRPr sz="1200"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Plank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Side Plank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Pallof Holds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3"/>
              </a:rPr>
              <a:t>Chop/Lift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Seated Twist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Bicycles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4"/>
              </a:rPr>
              <a:t>Glute Work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Dead Bugs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13" name="Google Shape;21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3"/>
          <p:cNvSpPr txBox="1"/>
          <p:nvPr>
            <p:ph idx="2" type="body"/>
          </p:nvPr>
        </p:nvSpPr>
        <p:spPr>
          <a:xfrm>
            <a:off x="6768100" y="-62975"/>
            <a:ext cx="2274000" cy="374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/>
              <a:t>Mobility</a:t>
            </a:r>
            <a:endParaRPr sz="1200"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Inchworms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Hip Mobility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Foam Roller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Shoulder Rotations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Segmentations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Reverse Toe Touch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1600"/>
              </a:spcAft>
              <a:buSzPts val="1200"/>
              <a:buChar char="●"/>
            </a:pPr>
            <a:r>
              <a:rPr lang="en" sz="1200"/>
              <a:t>Goblet Squats</a:t>
            </a:r>
            <a:endParaRPr sz="1200"/>
          </a:p>
        </p:txBody>
      </p:sp>
      <p:sp>
        <p:nvSpPr>
          <p:cNvPr id="215" name="Google Shape;215;p33"/>
          <p:cNvSpPr txBox="1"/>
          <p:nvPr/>
        </p:nvSpPr>
        <p:spPr>
          <a:xfrm>
            <a:off x="4996100" y="4030125"/>
            <a:ext cx="4045200" cy="9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rgbClr val="FFFFFF"/>
                </a:solidFill>
              </a:rPr>
              <a:t>Movement</a:t>
            </a:r>
            <a:endParaRPr b="1" u="sng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7"/>
              </a:rPr>
              <a:t>Crawls</a:t>
            </a:r>
            <a:r>
              <a:rPr lang="en">
                <a:solidFill>
                  <a:srgbClr val="FFFFFF"/>
                </a:solidFill>
              </a:rPr>
              <a:t>     - Rolls    - Three Way Lunge</a:t>
            </a:r>
            <a:endParaRPr>
              <a:solidFill>
                <a:srgbClr val="FFFFFF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-"/>
            </a:pPr>
            <a:r>
              <a:rPr lang="en" u="sng">
                <a:solidFill>
                  <a:schemeClr val="hlink"/>
                </a:solidFill>
                <a:hlinkClick r:id="rId8"/>
              </a:rPr>
              <a:t>Hops</a:t>
            </a:r>
            <a:r>
              <a:rPr lang="en">
                <a:solidFill>
                  <a:srgbClr val="FFFFFF"/>
                </a:solidFill>
              </a:rPr>
              <a:t>     - Quick Ladder    - Plyos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/>
          <p:nvPr>
            <p:ph type="title"/>
          </p:nvPr>
        </p:nvSpPr>
        <p:spPr>
          <a:xfrm>
            <a:off x="226300" y="878175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221" name="Google Shape;221;p34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</a:t>
            </a:r>
            <a:r>
              <a:rPr lang="en" sz="2400"/>
              <a:t>. Power Exercises </a:t>
            </a:r>
            <a:endParaRPr sz="2400"/>
          </a:p>
        </p:txBody>
      </p:sp>
      <p:sp>
        <p:nvSpPr>
          <p:cNvPr id="222" name="Google Shape;222;p34"/>
          <p:cNvSpPr txBox="1"/>
          <p:nvPr>
            <p:ph idx="2" type="body"/>
          </p:nvPr>
        </p:nvSpPr>
        <p:spPr>
          <a:xfrm>
            <a:off x="5888250" y="321225"/>
            <a:ext cx="25578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Power Exercises</a:t>
            </a:r>
            <a:endParaRPr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Olympic Lifts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Jumps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Sprinting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Cleans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Snatch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Squat Jumps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23" name="Google Shape;2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/>
          <p:nvPr>
            <p:ph type="title"/>
          </p:nvPr>
        </p:nvSpPr>
        <p:spPr>
          <a:xfrm>
            <a:off x="226300" y="878175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229" name="Google Shape;229;p35"/>
          <p:cNvSpPr txBox="1"/>
          <p:nvPr>
            <p:ph idx="1" type="subTitle"/>
          </p:nvPr>
        </p:nvSpPr>
        <p:spPr>
          <a:xfrm>
            <a:off x="265500" y="3775325"/>
            <a:ext cx="41739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</a:t>
            </a:r>
            <a:r>
              <a:rPr lang="en" sz="2400"/>
              <a:t>. Core Multi-Joint Exercises </a:t>
            </a:r>
            <a:endParaRPr sz="2400"/>
          </a:p>
        </p:txBody>
      </p:sp>
      <p:sp>
        <p:nvSpPr>
          <p:cNvPr id="230" name="Google Shape;230;p35"/>
          <p:cNvSpPr txBox="1"/>
          <p:nvPr>
            <p:ph idx="2" type="body"/>
          </p:nvPr>
        </p:nvSpPr>
        <p:spPr>
          <a:xfrm>
            <a:off x="4886325" y="321225"/>
            <a:ext cx="35598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Core Multi-Joint Exercises</a:t>
            </a:r>
            <a:endParaRPr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Bench Press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Squat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RDL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Deadlift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Front Squat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Pullups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31" name="Google Shape;23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/>
          <p:nvPr>
            <p:ph type="title"/>
          </p:nvPr>
        </p:nvSpPr>
        <p:spPr>
          <a:xfrm>
            <a:off x="226300" y="878175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237" name="Google Shape;237;p36"/>
          <p:cNvSpPr txBox="1"/>
          <p:nvPr>
            <p:ph idx="1" type="subTitle"/>
          </p:nvPr>
        </p:nvSpPr>
        <p:spPr>
          <a:xfrm>
            <a:off x="265500" y="3775325"/>
            <a:ext cx="41739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</a:t>
            </a:r>
            <a:r>
              <a:rPr lang="en" sz="2400"/>
              <a:t>. Accessory Exercises</a:t>
            </a:r>
            <a:endParaRPr sz="2400"/>
          </a:p>
        </p:txBody>
      </p:sp>
      <p:sp>
        <p:nvSpPr>
          <p:cNvPr id="238" name="Google Shape;238;p36"/>
          <p:cNvSpPr txBox="1"/>
          <p:nvPr>
            <p:ph idx="2" type="body"/>
          </p:nvPr>
        </p:nvSpPr>
        <p:spPr>
          <a:xfrm>
            <a:off x="4886325" y="321225"/>
            <a:ext cx="35598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Accessory</a:t>
            </a:r>
            <a:r>
              <a:rPr lang="en" u="sng"/>
              <a:t> Exercises</a:t>
            </a:r>
            <a:endParaRPr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Shoulder Raises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Lunges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DB Work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Curls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Band Work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Triceps Pressdown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Machines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39" name="Google Shape;23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/>
          <p:nvPr>
            <p:ph type="title"/>
          </p:nvPr>
        </p:nvSpPr>
        <p:spPr>
          <a:xfrm>
            <a:off x="226300" y="878175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Workout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Organization</a:t>
            </a:r>
            <a:endParaRPr/>
          </a:p>
        </p:txBody>
      </p:sp>
      <p:sp>
        <p:nvSpPr>
          <p:cNvPr id="245" name="Google Shape;245;p37"/>
          <p:cNvSpPr txBox="1"/>
          <p:nvPr>
            <p:ph idx="1" type="subTitle"/>
          </p:nvPr>
        </p:nvSpPr>
        <p:spPr>
          <a:xfrm>
            <a:off x="265500" y="3775325"/>
            <a:ext cx="41739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6</a:t>
            </a:r>
            <a:r>
              <a:rPr lang="en" sz="2400"/>
              <a:t>. Conditioning</a:t>
            </a:r>
            <a:endParaRPr sz="2400"/>
          </a:p>
        </p:txBody>
      </p:sp>
      <p:sp>
        <p:nvSpPr>
          <p:cNvPr id="246" name="Google Shape;246;p37"/>
          <p:cNvSpPr txBox="1"/>
          <p:nvPr>
            <p:ph idx="2" type="body"/>
          </p:nvPr>
        </p:nvSpPr>
        <p:spPr>
          <a:xfrm>
            <a:off x="4886325" y="321225"/>
            <a:ext cx="35598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Conditioning</a:t>
            </a:r>
            <a:endParaRPr u="sng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110’s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Gassers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Shuttle Runs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Poles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Intervals</a:t>
            </a:r>
            <a:endParaRPr sz="1200"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HIIT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247" name="Google Shape;24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Design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9"/>
          <p:cNvSpPr txBox="1"/>
          <p:nvPr>
            <p:ph type="title"/>
          </p:nvPr>
        </p:nvSpPr>
        <p:spPr>
          <a:xfrm>
            <a:off x="311700" y="1107900"/>
            <a:ext cx="8669400" cy="31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Splits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 day/week --- Full Body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Day/week --- Full Body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Day/week --- Upper/Lower/Full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 Day/week --- Upper/Lower Split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 or 4 Day - Upper Push/Lower Pull Split</a:t>
            </a:r>
            <a:endParaRPr sz="1800"/>
          </a:p>
        </p:txBody>
      </p:sp>
      <p:sp>
        <p:nvSpPr>
          <p:cNvPr id="258" name="Google Shape;258;p39"/>
          <p:cNvSpPr txBox="1"/>
          <p:nvPr/>
        </p:nvSpPr>
        <p:spPr>
          <a:xfrm>
            <a:off x="580900" y="231075"/>
            <a:ext cx="811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</a:rPr>
              <a:t>Program Design</a:t>
            </a:r>
            <a:endParaRPr b="1" sz="3000" u="sng">
              <a:solidFill>
                <a:srgbClr val="FFFFFF"/>
              </a:solidFill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0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Day Split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0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Full Body</a:t>
            </a:r>
            <a:endParaRPr sz="3000"/>
          </a:p>
        </p:txBody>
      </p:sp>
      <p:sp>
        <p:nvSpPr>
          <p:cNvPr id="266" name="Google Shape;266;p40"/>
          <p:cNvSpPr txBox="1"/>
          <p:nvPr>
            <p:ph idx="2" type="body"/>
          </p:nvPr>
        </p:nvSpPr>
        <p:spPr>
          <a:xfrm>
            <a:off x="4004900" y="282300"/>
            <a:ext cx="26901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Day 1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Warmup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Squat Jumps 3x5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Pushups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Pullups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Squats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RDL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Curls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Tri Pressdown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>
            <p:ph idx="2" type="body"/>
          </p:nvPr>
        </p:nvSpPr>
        <p:spPr>
          <a:xfrm>
            <a:off x="6187875" y="266625"/>
            <a:ext cx="29178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Day 2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Warmup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Squat Jumps 3x5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Bench Press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One Arm Row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Lunges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SLRDL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3 Way Shoulder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Tri Extension 3x10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type="title"/>
          </p:nvPr>
        </p:nvSpPr>
        <p:spPr>
          <a:xfrm>
            <a:off x="0" y="156030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r>
              <a:rPr lang="en"/>
              <a:t> Day Split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1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Full Body</a:t>
            </a:r>
            <a:endParaRPr sz="3000"/>
          </a:p>
        </p:txBody>
      </p:sp>
      <p:sp>
        <p:nvSpPr>
          <p:cNvPr id="275" name="Google Shape;275;p41"/>
          <p:cNvSpPr txBox="1"/>
          <p:nvPr>
            <p:ph idx="2" type="body"/>
          </p:nvPr>
        </p:nvSpPr>
        <p:spPr>
          <a:xfrm>
            <a:off x="4045200" y="47075"/>
            <a:ext cx="16401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1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Jumps 3x5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Pushups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Pullups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Curls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Tri Pressdown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6" name="Google Shape;27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 txBox="1"/>
          <p:nvPr>
            <p:ph idx="2" type="body"/>
          </p:nvPr>
        </p:nvSpPr>
        <p:spPr>
          <a:xfrm>
            <a:off x="5685300" y="47075"/>
            <a:ext cx="19602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2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Jumps 3x5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Bench Press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One Arm Row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Lunges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SLRDL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3 Way Shoulder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Tri Extension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78" name="Google Shape;278;p41"/>
          <p:cNvSpPr txBox="1"/>
          <p:nvPr>
            <p:ph idx="2" type="body"/>
          </p:nvPr>
        </p:nvSpPr>
        <p:spPr>
          <a:xfrm>
            <a:off x="7296050" y="47075"/>
            <a:ext cx="19602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3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Jumps 3x5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Bench Press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One Arm Row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Lunges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SLRDL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3 Way Shoulder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Tri Extension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11350" y="1227200"/>
            <a:ext cx="9079500" cy="3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Head Strength Coach - Trevecca Nazarene University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Coach Mike Wilson, LLC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Director of Fitness and Strength - Father Ryan High School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Assistant Strength Coach - Middle Tennessee State University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Graduate Assistant Strength Coach - Georgia Southern University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" name="Google Shape;69;p15"/>
          <p:cNvSpPr txBox="1"/>
          <p:nvPr/>
        </p:nvSpPr>
        <p:spPr>
          <a:xfrm>
            <a:off x="487675" y="337150"/>
            <a:ext cx="8483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Background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2"/>
          <p:cNvSpPr txBox="1"/>
          <p:nvPr>
            <p:ph type="title"/>
          </p:nvPr>
        </p:nvSpPr>
        <p:spPr>
          <a:xfrm>
            <a:off x="0" y="156030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Day Split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42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Upper/Lower/Full</a:t>
            </a:r>
            <a:endParaRPr sz="3000"/>
          </a:p>
        </p:txBody>
      </p:sp>
      <p:sp>
        <p:nvSpPr>
          <p:cNvPr id="285" name="Google Shape;285;p42"/>
          <p:cNvSpPr txBox="1"/>
          <p:nvPr>
            <p:ph idx="2" type="body"/>
          </p:nvPr>
        </p:nvSpPr>
        <p:spPr>
          <a:xfrm>
            <a:off x="4045200" y="47075"/>
            <a:ext cx="16401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1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Pushups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Pullups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Sh Press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Facepull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Curls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Tri Pressdown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2"/>
          <p:cNvSpPr txBox="1"/>
          <p:nvPr>
            <p:ph idx="2" type="body"/>
          </p:nvPr>
        </p:nvSpPr>
        <p:spPr>
          <a:xfrm>
            <a:off x="5685300" y="47075"/>
            <a:ext cx="19602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2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Jumps 3x5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Lunges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SLRDL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Lateral Lunge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DB Glute Bridge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88" name="Google Shape;288;p42"/>
          <p:cNvSpPr txBox="1"/>
          <p:nvPr>
            <p:ph idx="2" type="body"/>
          </p:nvPr>
        </p:nvSpPr>
        <p:spPr>
          <a:xfrm>
            <a:off x="7280350" y="322800"/>
            <a:ext cx="19602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3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Jumps 3x5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Bench Press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One Arm Row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Lunges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SLRDL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3 Way Shoulder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Tri Extension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3"/>
          <p:cNvSpPr txBox="1"/>
          <p:nvPr>
            <p:ph type="title"/>
          </p:nvPr>
        </p:nvSpPr>
        <p:spPr>
          <a:xfrm>
            <a:off x="0" y="156030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/>
              <a:t> Day Split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43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Upper/Lower</a:t>
            </a:r>
            <a:endParaRPr sz="3000"/>
          </a:p>
        </p:txBody>
      </p:sp>
      <p:sp>
        <p:nvSpPr>
          <p:cNvPr id="295" name="Google Shape;295;p43"/>
          <p:cNvSpPr txBox="1"/>
          <p:nvPr>
            <p:ph idx="2" type="body"/>
          </p:nvPr>
        </p:nvSpPr>
        <p:spPr>
          <a:xfrm>
            <a:off x="4868475" y="109800"/>
            <a:ext cx="16401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1/3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Pushups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Pullups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Sh Press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Facepull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Curls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Tri Pressdown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3"/>
          <p:cNvSpPr txBox="1"/>
          <p:nvPr>
            <p:ph idx="2" type="body"/>
          </p:nvPr>
        </p:nvSpPr>
        <p:spPr>
          <a:xfrm>
            <a:off x="6931975" y="109800"/>
            <a:ext cx="19602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2/4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Jumps 3x5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Lunges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SLRDL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Lateral Lunge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DB Glute Bridge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4"/>
          <p:cNvSpPr txBox="1"/>
          <p:nvPr>
            <p:ph type="title"/>
          </p:nvPr>
        </p:nvSpPr>
        <p:spPr>
          <a:xfrm>
            <a:off x="0" y="156030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Day Split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44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Upper Anterior / Lower Posterior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Upper Posterior / Lower Anterior</a:t>
            </a:r>
            <a:endParaRPr sz="1800"/>
          </a:p>
        </p:txBody>
      </p:sp>
      <p:sp>
        <p:nvSpPr>
          <p:cNvPr id="304" name="Google Shape;304;p44"/>
          <p:cNvSpPr txBox="1"/>
          <p:nvPr>
            <p:ph idx="2" type="body"/>
          </p:nvPr>
        </p:nvSpPr>
        <p:spPr>
          <a:xfrm>
            <a:off x="4868475" y="109800"/>
            <a:ext cx="16401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1/3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Pushups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Sh Press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SLRDL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Tri Pressdown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DB Glute Bridge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05" name="Google Shape;30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4"/>
          <p:cNvSpPr txBox="1"/>
          <p:nvPr>
            <p:ph idx="2" type="body"/>
          </p:nvPr>
        </p:nvSpPr>
        <p:spPr>
          <a:xfrm>
            <a:off x="6931975" y="200450"/>
            <a:ext cx="1960200" cy="45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Day 2/4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Warmup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Jumps 3x5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Squat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Pullups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Lunges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One Arm Row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Facepull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/>
              <a:t>Curls 3x10</a:t>
            </a:r>
            <a:endParaRPr sz="12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5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Design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45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Cycles</a:t>
            </a:r>
            <a:endParaRPr sz="3000"/>
          </a:p>
        </p:txBody>
      </p:sp>
      <p:sp>
        <p:nvSpPr>
          <p:cNvPr id="313" name="Google Shape;313;p45"/>
          <p:cNvSpPr txBox="1"/>
          <p:nvPr>
            <p:ph idx="2" type="body"/>
          </p:nvPr>
        </p:nvSpPr>
        <p:spPr>
          <a:xfrm>
            <a:off x="4955200" y="461450"/>
            <a:ext cx="38370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 Season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 Season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 Season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Season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14" name="Google Shape;31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6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Design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6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Cycles</a:t>
            </a:r>
            <a:endParaRPr sz="3000"/>
          </a:p>
        </p:txBody>
      </p:sp>
      <p:sp>
        <p:nvSpPr>
          <p:cNvPr id="321" name="Google Shape;321;p46"/>
          <p:cNvSpPr txBox="1"/>
          <p:nvPr>
            <p:ph idx="2" type="body"/>
          </p:nvPr>
        </p:nvSpPr>
        <p:spPr>
          <a:xfrm>
            <a:off x="4572000" y="461450"/>
            <a:ext cx="42201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Post Season - Active Recovery(endurance/technique)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Off Season - Hypertrophy/Strength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 Season - Strength/Power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Season - Strength </a:t>
            </a:r>
            <a:endParaRPr/>
          </a:p>
          <a:p>
            <a:pPr indent="0" lvl="0" marL="18288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Maintenance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2" name="Google Shape;32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7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7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Load Chart</a:t>
            </a:r>
            <a:endParaRPr sz="3000"/>
          </a:p>
        </p:txBody>
      </p:sp>
      <p:sp>
        <p:nvSpPr>
          <p:cNvPr id="329" name="Google Shape;329;p47"/>
          <p:cNvSpPr txBox="1"/>
          <p:nvPr>
            <p:ph idx="2" type="body"/>
          </p:nvPr>
        </p:nvSpPr>
        <p:spPr>
          <a:xfrm>
            <a:off x="4955200" y="461450"/>
            <a:ext cx="38370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0" name="Google Shape;33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6650" y="183925"/>
            <a:ext cx="6730291" cy="477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8"/>
          <p:cNvSpPr txBox="1"/>
          <p:nvPr>
            <p:ph type="title"/>
          </p:nvPr>
        </p:nvSpPr>
        <p:spPr>
          <a:xfrm>
            <a:off x="265500" y="1568150"/>
            <a:ext cx="4045200" cy="2103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Program Design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48"/>
          <p:cNvSpPr txBox="1"/>
          <p:nvPr>
            <p:ph idx="1" type="subTitle"/>
          </p:nvPr>
        </p:nvSpPr>
        <p:spPr>
          <a:xfrm>
            <a:off x="265500" y="3775325"/>
            <a:ext cx="4045200" cy="73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Annual Plan</a:t>
            </a:r>
            <a:endParaRPr sz="3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38" name="Google Shape;338;p48"/>
          <p:cNvSpPr txBox="1"/>
          <p:nvPr>
            <p:ph idx="2" type="body"/>
          </p:nvPr>
        </p:nvSpPr>
        <p:spPr>
          <a:xfrm>
            <a:off x="4955200" y="461450"/>
            <a:ext cx="3837000" cy="431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18288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39" name="Google Shape;33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9300" y="566701"/>
            <a:ext cx="4188797" cy="347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7700" y="46975"/>
            <a:ext cx="6086902" cy="50537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0"/>
          <p:cNvPicPr preferRelativeResize="0"/>
          <p:nvPr/>
        </p:nvPicPr>
        <p:blipFill rotWithShape="1">
          <a:blip r:embed="rId3">
            <a:alphaModFix/>
          </a:blip>
          <a:srcRect b="465" l="0" r="0" t="465"/>
          <a:stretch/>
        </p:blipFill>
        <p:spPr>
          <a:xfrm>
            <a:off x="1412825" y="0"/>
            <a:ext cx="619506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8921" y="152400"/>
            <a:ext cx="3890168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111350" y="1227200"/>
            <a:ext cx="9079500" cy="3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Who are you training? (training age, sport)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2.  Where are you training? (environment, space)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3.  When are you training? (before practice, after, before school)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4.   What are your goals? (individual, team, needs analysis)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5.   Why are you doing what you are doing? (does it work)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76" name="Google Shape;76;p16"/>
          <p:cNvSpPr txBox="1"/>
          <p:nvPr/>
        </p:nvSpPr>
        <p:spPr>
          <a:xfrm>
            <a:off x="487675" y="337150"/>
            <a:ext cx="8483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5 W’s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0771" y="152400"/>
            <a:ext cx="6623070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4646" y="466025"/>
            <a:ext cx="7460831" cy="4579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4"/>
          <p:cNvSpPr txBox="1"/>
          <p:nvPr>
            <p:ph type="title"/>
          </p:nvPr>
        </p:nvSpPr>
        <p:spPr>
          <a:xfrm>
            <a:off x="311700" y="1107900"/>
            <a:ext cx="8669400" cy="315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Coach Mike Wilson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615-293-4726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coachwilson@bellsouth.net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www.coachmikewilson.com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6" name="Google Shape;376;p54"/>
          <p:cNvSpPr txBox="1"/>
          <p:nvPr/>
        </p:nvSpPr>
        <p:spPr>
          <a:xfrm>
            <a:off x="580900" y="231075"/>
            <a:ext cx="81183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 u="sng">
                <a:solidFill>
                  <a:srgbClr val="FFFFFF"/>
                </a:solidFill>
              </a:rPr>
              <a:t>Thank You</a:t>
            </a:r>
            <a:endParaRPr b="1" sz="3000" u="sng">
              <a:solidFill>
                <a:srgbClr val="FFFFFF"/>
              </a:solidFill>
            </a:endParaRPr>
          </a:p>
        </p:txBody>
      </p:sp>
      <p:pic>
        <p:nvPicPr>
          <p:cNvPr id="377" name="Google Shape;377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264650" y="1477075"/>
            <a:ext cx="378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you training?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264650" y="2218800"/>
            <a:ext cx="39999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Training Age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Sport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Injury History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3">
            <a:alphaModFix/>
          </a:blip>
          <a:srcRect b="3156" l="0" r="0" t="3166"/>
          <a:stretch/>
        </p:blipFill>
        <p:spPr>
          <a:xfrm>
            <a:off x="4705200" y="2336175"/>
            <a:ext cx="4127098" cy="242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5">
            <a:alphaModFix/>
          </a:blip>
          <a:srcRect b="0" l="10876" r="10876" t="0"/>
          <a:stretch/>
        </p:blipFill>
        <p:spPr>
          <a:xfrm>
            <a:off x="4405025" y="993200"/>
            <a:ext cx="2035799" cy="1946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6">
            <a:alphaModFix/>
          </a:blip>
          <a:srcRect b="0" l="20393" r="20393" t="0"/>
          <a:stretch/>
        </p:blipFill>
        <p:spPr>
          <a:xfrm>
            <a:off x="6149100" y="557550"/>
            <a:ext cx="2035802" cy="19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264650" y="1477075"/>
            <a:ext cx="451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are you training?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264650" y="2218800"/>
            <a:ext cx="39999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Before Practice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After Practice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Before School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In Season / Off Season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How many week?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0" l="6024" r="6024" t="0"/>
          <a:stretch/>
        </p:blipFill>
        <p:spPr>
          <a:xfrm>
            <a:off x="4572000" y="1317200"/>
            <a:ext cx="4335948" cy="30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264650" y="1477075"/>
            <a:ext cx="451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your goals?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264650" y="2218800"/>
            <a:ext cx="39999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Individual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Team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Needs Analysis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Speed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Strength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2380" l="0" r="0" t="2380"/>
          <a:stretch/>
        </p:blipFill>
        <p:spPr>
          <a:xfrm>
            <a:off x="4572000" y="1317200"/>
            <a:ext cx="4335949" cy="3097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264650" y="1477075"/>
            <a:ext cx="4512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are you doing it?</a:t>
            </a:r>
            <a:endParaRPr/>
          </a:p>
        </p:txBody>
      </p:sp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264650" y="2218800"/>
            <a:ext cx="39999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Does it achieve goal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Does it work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en" sz="1600"/>
              <a:t>Risk/Reward</a:t>
            </a:r>
            <a:endParaRPr sz="1600"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0" l="3297" r="3297" t="0"/>
          <a:stretch/>
        </p:blipFill>
        <p:spPr>
          <a:xfrm>
            <a:off x="4572000" y="1317200"/>
            <a:ext cx="4335949" cy="309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111350" y="1227200"/>
            <a:ext cx="9079500" cy="384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In order for performance enhancements to occur, the body must be forced to adapt to a greater stress than it has previously experienced.</a:t>
            </a:r>
            <a:endParaRPr sz="1800"/>
          </a:p>
        </p:txBody>
      </p:sp>
      <p:sp>
        <p:nvSpPr>
          <p:cNvPr id="117" name="Google Shape;117;p21"/>
          <p:cNvSpPr txBox="1"/>
          <p:nvPr/>
        </p:nvSpPr>
        <p:spPr>
          <a:xfrm>
            <a:off x="487675" y="337150"/>
            <a:ext cx="8483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FFFFFF"/>
                </a:solidFill>
              </a:rPr>
              <a:t>Progressive Overload</a:t>
            </a:r>
            <a:endParaRPr b="1" sz="3600">
              <a:solidFill>
                <a:srgbClr val="FFFFFF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1378374" cy="10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