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3" roundtripDataSignature="AMtx7mhhvj6Gzd8HgD4tG8T5qv9yTJMSE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ACD4653-D555-43F8-A24F-C05211F2D5A4}">
  <a:tblStyle styleId="{4ACD4653-D555-43F8-A24F-C05211F2D5A4}"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b232ead417_0_6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2b232ead417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2b232ead417_0_7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2b232ead417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2b232ead417_0_4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2b232ead417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b232ead417_0_8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b232ead417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b232ead417_0_5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b232ead417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2b232ead417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2b232ead417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b232ead417_0_5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b232ead417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2abd90d3e83_0_1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2abd90d3e83_0_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abd90d3e83_0_7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2abd90d3e83_0_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b232ead417_0_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b232ead417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b232ead417_0_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b232ead417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b232ead417_0_2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2b232ead417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b232ead417_0_3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2b232ead417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u="sng"/>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b232ead417_0_3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2b232ead417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2b232ead417_0_6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2b232ead417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b232ead417_0_4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2b232ead417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8" name="Google Shape;18;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4" name="Google Shape;24;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30" name="Google Shape;30;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6" name="Google Shape;36;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7" name="Google Shape;3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3" name="Google Shape;43;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4" name="Google Shape;44;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5" name="Google Shape;45;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6" name="Google Shape;46;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1.jpg"/><Relationship Id="rId5" Type="http://schemas.openxmlformats.org/officeDocument/2006/relationships/image" Target="../media/image2.jpg"/><Relationship Id="rId6"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6.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6.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6.jpg"/><Relationship Id="rId4" Type="http://schemas.openxmlformats.org/officeDocument/2006/relationships/hyperlink" Target="mailto:mike@coachmikewilson.com" TargetMode="External"/><Relationship Id="rId5" Type="http://schemas.openxmlformats.org/officeDocument/2006/relationships/hyperlink" Target="http://www.tourperformancetraining.com" TargetMode="External"/><Relationship Id="rId6"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83" name="Shape 83"/>
        <p:cNvGrpSpPr/>
        <p:nvPr/>
      </p:nvGrpSpPr>
      <p:grpSpPr>
        <a:xfrm>
          <a:off x="0" y="0"/>
          <a:ext cx="0" cy="0"/>
          <a:chOff x="0" y="0"/>
          <a:chExt cx="0" cy="0"/>
        </a:xfrm>
      </p:grpSpPr>
      <p:sp>
        <p:nvSpPr>
          <p:cNvPr id="84" name="Google Shape;84;p1"/>
          <p:cNvSpPr/>
          <p:nvPr/>
        </p:nvSpPr>
        <p:spPr>
          <a:xfrm>
            <a:off x="1210277" y="0"/>
            <a:ext cx="9771446" cy="6858000"/>
          </a:xfrm>
          <a:custGeom>
            <a:rect b="b" l="l" r="r" t="t"/>
            <a:pathLst>
              <a:path extrusionOk="0" h="6858000" w="9771446">
                <a:moveTo>
                  <a:pt x="1422188" y="0"/>
                </a:moveTo>
                <a:lnTo>
                  <a:pt x="8349258" y="0"/>
                </a:lnTo>
                <a:lnTo>
                  <a:pt x="8502224" y="159673"/>
                </a:lnTo>
                <a:cubicBezTo>
                  <a:pt x="9290813" y="1023162"/>
                  <a:pt x="9771446" y="2170221"/>
                  <a:pt x="9771446" y="3429001"/>
                </a:cubicBezTo>
                <a:cubicBezTo>
                  <a:pt x="9771446" y="4687781"/>
                  <a:pt x="9290813" y="5834840"/>
                  <a:pt x="8502224" y="6698330"/>
                </a:cubicBezTo>
                <a:lnTo>
                  <a:pt x="8349260" y="6858000"/>
                </a:lnTo>
                <a:lnTo>
                  <a:pt x="1422186" y="6858000"/>
                </a:lnTo>
                <a:lnTo>
                  <a:pt x="1269223" y="6698330"/>
                </a:lnTo>
                <a:cubicBezTo>
                  <a:pt x="480633" y="5834840"/>
                  <a:pt x="0" y="4687781"/>
                  <a:pt x="0" y="3429001"/>
                </a:cubicBezTo>
                <a:cubicBezTo>
                  <a:pt x="0" y="2170221"/>
                  <a:pt x="480633" y="1023162"/>
                  <a:pt x="1269223" y="159673"/>
                </a:cubicBezTo>
                <a:close/>
              </a:path>
            </a:pathLst>
          </a:custGeom>
          <a:solidFill>
            <a:schemeClr val="dk1">
              <a:alpha val="61960"/>
            </a:scheme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descr="Hands on barbell" id="85" name="Google Shape;85;p1"/>
          <p:cNvPicPr preferRelativeResize="0"/>
          <p:nvPr/>
        </p:nvPicPr>
        <p:blipFill rotWithShape="1">
          <a:blip r:embed="rId3">
            <a:alphaModFix/>
          </a:blip>
          <a:srcRect b="0" l="6048" r="0" t="0"/>
          <a:stretch/>
        </p:blipFill>
        <p:spPr>
          <a:xfrm>
            <a:off x="862" y="3635576"/>
            <a:ext cx="4184686" cy="3093894"/>
          </a:xfrm>
          <a:custGeom>
            <a:rect b="b" l="l" r="r" t="t"/>
            <a:pathLst>
              <a:path extrusionOk="0" h="6858000" w="9270806">
                <a:moveTo>
                  <a:pt x="1503712" y="0"/>
                </a:moveTo>
                <a:lnTo>
                  <a:pt x="7767094" y="0"/>
                </a:lnTo>
                <a:lnTo>
                  <a:pt x="7913128" y="139721"/>
                </a:lnTo>
                <a:cubicBezTo>
                  <a:pt x="8751971" y="981521"/>
                  <a:pt x="9270806" y="2144457"/>
                  <a:pt x="9270806" y="3429000"/>
                </a:cubicBezTo>
                <a:cubicBezTo>
                  <a:pt x="9270806" y="4713544"/>
                  <a:pt x="8751971" y="5876479"/>
                  <a:pt x="7913128" y="6718279"/>
                </a:cubicBezTo>
                <a:lnTo>
                  <a:pt x="7767094" y="6858000"/>
                </a:lnTo>
                <a:lnTo>
                  <a:pt x="1503712" y="6858000"/>
                </a:lnTo>
                <a:lnTo>
                  <a:pt x="1357679" y="6718279"/>
                </a:lnTo>
                <a:cubicBezTo>
                  <a:pt x="518835" y="5876479"/>
                  <a:pt x="0" y="4713544"/>
                  <a:pt x="0" y="3429000"/>
                </a:cubicBezTo>
                <a:cubicBezTo>
                  <a:pt x="0" y="2144457"/>
                  <a:pt x="518835" y="981521"/>
                  <a:pt x="1357679" y="139721"/>
                </a:cubicBezTo>
                <a:close/>
              </a:path>
            </a:pathLst>
          </a:custGeom>
          <a:noFill/>
          <a:ln>
            <a:noFill/>
          </a:ln>
        </p:spPr>
      </p:pic>
      <p:sp>
        <p:nvSpPr>
          <p:cNvPr id="86" name="Google Shape;86;p1"/>
          <p:cNvSpPr txBox="1"/>
          <p:nvPr/>
        </p:nvSpPr>
        <p:spPr>
          <a:xfrm>
            <a:off x="2117277" y="336603"/>
            <a:ext cx="7962275" cy="175432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5400" u="none" cap="none" strike="noStrike">
                <a:solidFill>
                  <a:schemeClr val="lt1"/>
                </a:solidFill>
                <a:latin typeface="Cambria"/>
                <a:ea typeface="Cambria"/>
                <a:cs typeface="Cambria"/>
                <a:sym typeface="Cambria"/>
              </a:rPr>
              <a:t>"Strength and Power Development for Juniors" </a:t>
            </a:r>
            <a:endParaRPr/>
          </a:p>
        </p:txBody>
      </p:sp>
      <p:sp>
        <p:nvSpPr>
          <p:cNvPr id="87" name="Google Shape;87;p1"/>
          <p:cNvSpPr txBox="1"/>
          <p:nvPr/>
        </p:nvSpPr>
        <p:spPr>
          <a:xfrm>
            <a:off x="4014627" y="6097859"/>
            <a:ext cx="8255427" cy="646331"/>
          </a:xfrm>
          <a:prstGeom prst="rect">
            <a:avLst/>
          </a:prstGeom>
          <a:noFill/>
          <a:ln>
            <a:noFill/>
          </a:ln>
        </p:spPr>
        <p:txBody>
          <a:bodyPr anchorCtr="0" anchor="t" bIns="45700" lIns="91425" spcFirstLastPara="1" rIns="91425" wrap="square" tIns="45700">
            <a:spAutoFit/>
          </a:bodyPr>
          <a:lstStyle/>
          <a:p>
            <a:pPr indent="0" lvl="1" marL="457200" marR="0" rtl="0" algn="ctr">
              <a:spcBef>
                <a:spcPts val="0"/>
              </a:spcBef>
              <a:spcAft>
                <a:spcPts val="0"/>
              </a:spcAft>
              <a:buNone/>
            </a:pPr>
            <a:r>
              <a:rPr b="0" i="0" lang="en-US" sz="3600" u="none" cap="none" strike="noStrike">
                <a:solidFill>
                  <a:schemeClr val="lt1"/>
                </a:solidFill>
                <a:latin typeface="Cambria"/>
                <a:ea typeface="Cambria"/>
                <a:cs typeface="Cambria"/>
                <a:sym typeface="Cambria"/>
              </a:rPr>
              <a:t>www.tourperformancetraining.com</a:t>
            </a:r>
            <a:endParaRPr/>
          </a:p>
        </p:txBody>
      </p:sp>
      <p:pic>
        <p:nvPicPr>
          <p:cNvPr descr="A picture containing text, book&#10;&#10;Description automatically generated" id="88" name="Google Shape;88;p1"/>
          <p:cNvPicPr preferRelativeResize="0"/>
          <p:nvPr/>
        </p:nvPicPr>
        <p:blipFill rotWithShape="1">
          <a:blip r:embed="rId4">
            <a:alphaModFix/>
          </a:blip>
          <a:srcRect b="0" l="0" r="0" t="0"/>
          <a:stretch/>
        </p:blipFill>
        <p:spPr>
          <a:xfrm>
            <a:off x="7437641" y="4388395"/>
            <a:ext cx="1873931" cy="1703537"/>
          </a:xfrm>
          <a:prstGeom prst="rect">
            <a:avLst/>
          </a:prstGeom>
          <a:noFill/>
          <a:ln>
            <a:noFill/>
          </a:ln>
        </p:spPr>
      </p:pic>
      <p:pic>
        <p:nvPicPr>
          <p:cNvPr descr="A picture containing text, clipart&#10;&#10;Description automatically generated" id="89" name="Google Shape;89;p1"/>
          <p:cNvPicPr preferRelativeResize="0"/>
          <p:nvPr/>
        </p:nvPicPr>
        <p:blipFill rotWithShape="1">
          <a:blip r:embed="rId5">
            <a:alphaModFix/>
          </a:blip>
          <a:srcRect b="0" l="0" r="0" t="0"/>
          <a:stretch/>
        </p:blipFill>
        <p:spPr>
          <a:xfrm>
            <a:off x="4804704" y="4311573"/>
            <a:ext cx="1858377" cy="1785185"/>
          </a:xfrm>
          <a:prstGeom prst="rect">
            <a:avLst/>
          </a:prstGeom>
          <a:noFill/>
          <a:ln>
            <a:noFill/>
          </a:ln>
        </p:spPr>
      </p:pic>
      <p:sp>
        <p:nvSpPr>
          <p:cNvPr id="90" name="Google Shape;90;p1"/>
          <p:cNvSpPr txBox="1"/>
          <p:nvPr/>
        </p:nvSpPr>
        <p:spPr>
          <a:xfrm>
            <a:off x="3272395" y="2424690"/>
            <a:ext cx="5777469"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3200" u="none" cap="none" strike="noStrike">
                <a:solidFill>
                  <a:schemeClr val="lt1"/>
                </a:solidFill>
                <a:latin typeface="Calibri"/>
                <a:ea typeface="Calibri"/>
                <a:cs typeface="Calibri"/>
                <a:sym typeface="Calibri"/>
              </a:rPr>
              <a:t>Coach Mike Wilson, MS, CSCS, TPI</a:t>
            </a:r>
            <a:endParaRPr/>
          </a:p>
        </p:txBody>
      </p:sp>
      <p:pic>
        <p:nvPicPr>
          <p:cNvPr id="91" name="Google Shape;91;p1"/>
          <p:cNvPicPr preferRelativeResize="0"/>
          <p:nvPr/>
        </p:nvPicPr>
        <p:blipFill>
          <a:blip r:embed="rId6">
            <a:alphaModFix/>
          </a:blip>
          <a:stretch>
            <a:fillRect/>
          </a:stretch>
        </p:blipFill>
        <p:spPr>
          <a:xfrm>
            <a:off x="10079550" y="4388400"/>
            <a:ext cx="1754325" cy="17543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43" name="Shape 143"/>
        <p:cNvGrpSpPr/>
        <p:nvPr/>
      </p:nvGrpSpPr>
      <p:grpSpPr>
        <a:xfrm>
          <a:off x="0" y="0"/>
          <a:ext cx="0" cy="0"/>
          <a:chOff x="0" y="0"/>
          <a:chExt cx="0" cy="0"/>
        </a:xfrm>
      </p:grpSpPr>
      <p:pic>
        <p:nvPicPr>
          <p:cNvPr id="144" name="Google Shape;144;g2b232ead417_0_69"/>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45" name="Google Shape;145;g2b232ead417_0_69"/>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Train to Train 11-14 (5th-8th)</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Warmup</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Movement/Mobility - General</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Glute/Core</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Light Weighted Functional Movements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Strength Training with explosive training - DB’s and Cables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Core Finisher</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Stretch</a:t>
            </a:r>
            <a:endParaRPr sz="250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49" name="Shape 149"/>
        <p:cNvGrpSpPr/>
        <p:nvPr/>
      </p:nvGrpSpPr>
      <p:grpSpPr>
        <a:xfrm>
          <a:off x="0" y="0"/>
          <a:ext cx="0" cy="0"/>
          <a:chOff x="0" y="0"/>
          <a:chExt cx="0" cy="0"/>
        </a:xfrm>
      </p:grpSpPr>
      <p:pic>
        <p:nvPicPr>
          <p:cNvPr id="150" name="Google Shape;150;g2b232ead417_0_75"/>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51" name="Google Shape;151;g2b232ead417_0_75"/>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Train to Train 11-14 (5th-8th)</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0" lvl="0" marL="914400" rtl="0" algn="l">
              <a:spcBef>
                <a:spcPts val="0"/>
              </a:spcBef>
              <a:spcAft>
                <a:spcPts val="0"/>
              </a:spcAft>
              <a:buNone/>
            </a:pPr>
            <a:r>
              <a:rPr lang="en-US" sz="2500">
                <a:solidFill>
                  <a:schemeClr val="dk1"/>
                </a:solidFill>
              </a:rPr>
              <a:t>Power (CHS) Coorelations					Flexibility Needs</a:t>
            </a:r>
            <a:endParaRPr sz="2500">
              <a:solidFill>
                <a:schemeClr val="dk1"/>
              </a:solidFill>
            </a:endParaRPr>
          </a:p>
          <a:p>
            <a:pPr indent="0" lvl="0" marL="914400" rtl="0" algn="l">
              <a:spcBef>
                <a:spcPts val="0"/>
              </a:spcBef>
              <a:spcAft>
                <a:spcPts val="0"/>
              </a:spcAft>
              <a:buNone/>
            </a:pPr>
            <a:r>
              <a:t/>
            </a:r>
            <a:endParaRPr sz="2500">
              <a:solidFill>
                <a:schemeClr val="dk1"/>
              </a:solidFill>
            </a:endParaRPr>
          </a:p>
          <a:p>
            <a:pPr indent="0" lvl="0" marL="914400" rtl="0" algn="l">
              <a:spcBef>
                <a:spcPts val="0"/>
              </a:spcBef>
              <a:spcAft>
                <a:spcPts val="0"/>
              </a:spcAft>
              <a:buNone/>
            </a:pPr>
            <a:r>
              <a:rPr lang="en-US" sz="2500">
                <a:solidFill>
                  <a:schemeClr val="dk1"/>
                </a:solidFill>
              </a:rPr>
              <a:t>Vertical Jump									Rotary Centers</a:t>
            </a:r>
            <a:endParaRPr sz="2500">
              <a:solidFill>
                <a:schemeClr val="dk1"/>
              </a:solidFill>
            </a:endParaRPr>
          </a:p>
          <a:p>
            <a:pPr indent="0" lvl="0" marL="914400" rtl="0" algn="l">
              <a:spcBef>
                <a:spcPts val="0"/>
              </a:spcBef>
              <a:spcAft>
                <a:spcPts val="0"/>
              </a:spcAft>
              <a:buNone/>
            </a:pPr>
            <a:r>
              <a:rPr lang="en-US" sz="2500">
                <a:solidFill>
                  <a:schemeClr val="dk1"/>
                </a:solidFill>
              </a:rPr>
              <a:t>Upper Body Power								Cervical</a:t>
            </a:r>
            <a:endParaRPr sz="2500">
              <a:solidFill>
                <a:schemeClr val="dk1"/>
              </a:solidFill>
            </a:endParaRPr>
          </a:p>
          <a:p>
            <a:pPr indent="0" lvl="0" marL="914400" rtl="0" algn="l">
              <a:spcBef>
                <a:spcPts val="0"/>
              </a:spcBef>
              <a:spcAft>
                <a:spcPts val="0"/>
              </a:spcAft>
              <a:buNone/>
            </a:pPr>
            <a:r>
              <a:rPr lang="en-US" sz="2500">
                <a:solidFill>
                  <a:schemeClr val="dk1"/>
                </a:solidFill>
              </a:rPr>
              <a:t>													Thoracic</a:t>
            </a:r>
            <a:endParaRPr sz="2500">
              <a:solidFill>
                <a:schemeClr val="dk1"/>
              </a:solidFill>
            </a:endParaRPr>
          </a:p>
          <a:p>
            <a:pPr indent="457200" lvl="0" marL="914400" rtl="0" algn="l">
              <a:spcBef>
                <a:spcPts val="0"/>
              </a:spcBef>
              <a:spcAft>
                <a:spcPts val="0"/>
              </a:spcAft>
              <a:buNone/>
            </a:pPr>
            <a:r>
              <a:rPr lang="en-US" sz="2500">
                <a:solidFill>
                  <a:schemeClr val="dk1"/>
                </a:solidFill>
              </a:rPr>
              <a:t>												Internal Hip</a:t>
            </a:r>
            <a:endParaRPr sz="2500">
              <a:solidFill>
                <a:schemeClr val="dk1"/>
              </a:solidFill>
            </a:endParaRPr>
          </a:p>
          <a:p>
            <a:pPr indent="0" lvl="0" marL="914400" rtl="0" algn="l">
              <a:spcBef>
                <a:spcPts val="0"/>
              </a:spcBef>
              <a:spcAft>
                <a:spcPts val="0"/>
              </a:spcAft>
              <a:buNone/>
            </a:pPr>
            <a:r>
              <a:rPr lang="en-US" sz="2500">
                <a:solidFill>
                  <a:schemeClr val="dk1"/>
                </a:solidFill>
              </a:rPr>
              <a:t>													Shoulder External Rotation</a:t>
            </a:r>
            <a:endParaRPr sz="2500">
              <a:solidFill>
                <a:schemeClr val="dk1"/>
              </a:solidFill>
            </a:endParaRPr>
          </a:p>
          <a:p>
            <a:pPr indent="0" lvl="0" marL="914400" rtl="0" algn="l">
              <a:spcBef>
                <a:spcPts val="0"/>
              </a:spcBef>
              <a:spcAft>
                <a:spcPts val="0"/>
              </a:spcAft>
              <a:buNone/>
            </a:pPr>
            <a:r>
              <a:t/>
            </a:r>
            <a:endParaRPr sz="2500">
              <a:solidFill>
                <a:schemeClr val="dk1"/>
              </a:solidFill>
            </a:endParaRPr>
          </a:p>
          <a:p>
            <a:pPr indent="0" lvl="0" marL="914400" rtl="0" algn="l">
              <a:spcBef>
                <a:spcPts val="0"/>
              </a:spcBef>
              <a:spcAft>
                <a:spcPts val="0"/>
              </a:spcAft>
              <a:buNone/>
            </a:pPr>
            <a:r>
              <a:rPr lang="en-US" sz="2500">
                <a:solidFill>
                  <a:schemeClr val="dk1"/>
                </a:solidFill>
              </a:rPr>
              <a:t>Need to have the ability to create power with the flexibility to withstand the forces.</a:t>
            </a:r>
            <a:endParaRPr sz="25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55" name="Shape 155"/>
        <p:cNvGrpSpPr/>
        <p:nvPr/>
      </p:nvGrpSpPr>
      <p:grpSpPr>
        <a:xfrm>
          <a:off x="0" y="0"/>
          <a:ext cx="0" cy="0"/>
          <a:chOff x="0" y="0"/>
          <a:chExt cx="0" cy="0"/>
        </a:xfrm>
      </p:grpSpPr>
      <p:pic>
        <p:nvPicPr>
          <p:cNvPr id="156" name="Google Shape;156;g2b232ead417_0_46"/>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57" name="Google Shape;157;g2b232ead417_0_46"/>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Train to Compete 15-18 (HS)</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u="sng">
                <a:solidFill>
                  <a:schemeClr val="dk1"/>
                </a:solidFill>
              </a:rPr>
              <a:t>Strength and Speed</a:t>
            </a:r>
            <a:endParaRPr sz="2500" u="sng">
              <a:solidFill>
                <a:schemeClr val="dk1"/>
              </a:solidFill>
            </a:endParaRPr>
          </a:p>
          <a:p>
            <a:pPr indent="0" lvl="0" marL="457200" rtl="0" algn="l">
              <a:spcBef>
                <a:spcPts val="0"/>
              </a:spcBef>
              <a:spcAft>
                <a:spcPts val="0"/>
              </a:spcAft>
              <a:buNone/>
            </a:pPr>
            <a:r>
              <a:t/>
            </a:r>
            <a:endParaRPr sz="2500" u="sng">
              <a:solidFill>
                <a:schemeClr val="dk1"/>
              </a:solidFill>
            </a:endParaRPr>
          </a:p>
          <a:p>
            <a:pPr indent="0" lvl="0" marL="457200" rtl="0" algn="l">
              <a:spcBef>
                <a:spcPts val="0"/>
              </a:spcBef>
              <a:spcAft>
                <a:spcPts val="0"/>
              </a:spcAft>
              <a:buNone/>
            </a:pPr>
            <a:r>
              <a:rPr lang="en-US" sz="2500">
                <a:solidFill>
                  <a:schemeClr val="dk1"/>
                </a:solidFill>
              </a:rPr>
              <a:t>If we have been hitting all of our phases to this point, we can go hard with our training.  Focusing on Strength and Speed in season and Hypertrophy during the off season.</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If we haven’t done much, then we need to start with the Train to Train phase and work ourselves up.  </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Consistency is key!  The more consistent we are, the farther ahead we will be!</a:t>
            </a:r>
            <a:endParaRPr sz="2500">
              <a:solidFill>
                <a:schemeClr val="dk1"/>
              </a:solidFill>
            </a:endParaRPr>
          </a:p>
          <a:p>
            <a:pPr indent="0" lvl="0" marL="457200" rtl="0" algn="l">
              <a:spcBef>
                <a:spcPts val="0"/>
              </a:spcBef>
              <a:spcAft>
                <a:spcPts val="0"/>
              </a:spcAft>
              <a:buNone/>
            </a:pPr>
            <a:r>
              <a:t/>
            </a:r>
            <a:endParaRPr sz="2500" u="sng">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61" name="Shape 161"/>
        <p:cNvGrpSpPr/>
        <p:nvPr/>
      </p:nvGrpSpPr>
      <p:grpSpPr>
        <a:xfrm>
          <a:off x="0" y="0"/>
          <a:ext cx="0" cy="0"/>
          <a:chOff x="0" y="0"/>
          <a:chExt cx="0" cy="0"/>
        </a:xfrm>
      </p:grpSpPr>
      <p:pic>
        <p:nvPicPr>
          <p:cNvPr id="162" name="Google Shape;162;g2b232ead417_0_80"/>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63" name="Google Shape;163;g2b232ead417_0_80"/>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Train to Compete 15-18 (HS)</a:t>
            </a:r>
            <a:endParaRPr b="1" i="1" sz="2500" u="sng">
              <a:solidFill>
                <a:schemeClr val="dk1"/>
              </a:solidFill>
            </a:endParaRPr>
          </a:p>
          <a:p>
            <a:pPr indent="0" lvl="0" marL="0" rtl="0" algn="l">
              <a:spcBef>
                <a:spcPts val="0"/>
              </a:spcBef>
              <a:spcAft>
                <a:spcPts val="0"/>
              </a:spcAft>
              <a:buClr>
                <a:schemeClr val="dk1"/>
              </a:buClr>
              <a:buSzPts val="1100"/>
              <a:buFont typeface="Arial"/>
              <a:buNone/>
            </a:pPr>
            <a:r>
              <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Warmup</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Movement/Mobility - Based on Need</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Glute/Core - More Advanced</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Light Weighted Functional Movements - Pre Prep</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Strength Training with explosive training - Barbells and Dumbells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Core Finisher</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Stretch</a:t>
            </a:r>
            <a:endParaRPr sz="2500">
              <a:solidFill>
                <a:schemeClr val="dk1"/>
              </a:solidFill>
            </a:endParaRPr>
          </a:p>
          <a:p>
            <a:pPr indent="0" lvl="0" marL="0" rtl="0" algn="l">
              <a:spcBef>
                <a:spcPts val="0"/>
              </a:spcBef>
              <a:spcAft>
                <a:spcPts val="0"/>
              </a:spcAft>
              <a:buNone/>
            </a:pPr>
            <a:r>
              <a:t/>
            </a:r>
            <a:endParaRPr sz="2500">
              <a:solidFill>
                <a:schemeClr val="dk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67" name="Shape 167"/>
        <p:cNvGrpSpPr/>
        <p:nvPr/>
      </p:nvGrpSpPr>
      <p:grpSpPr>
        <a:xfrm>
          <a:off x="0" y="0"/>
          <a:ext cx="0" cy="0"/>
          <a:chOff x="0" y="0"/>
          <a:chExt cx="0" cy="0"/>
        </a:xfrm>
      </p:grpSpPr>
      <p:pic>
        <p:nvPicPr>
          <p:cNvPr id="168" name="Google Shape;168;g2b232ead417_0_51"/>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69" name="Google Shape;169;g2b232ead417_0_51"/>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Train to Win 18+ (College)</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Working on any deficiencies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Create challenging team environment</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Always chasing speed and power - explosive exercises and plyo’s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Consistent workouts throughout the year</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Hypertrophy training in the off season</a:t>
            </a:r>
            <a:endParaRPr sz="2500">
              <a:solidFill>
                <a:schemeClr val="dk1"/>
              </a:solidFill>
            </a:endParaRPr>
          </a:p>
          <a:p>
            <a:pPr indent="0" lvl="0" marL="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t/>
            </a:r>
            <a:endParaRPr sz="2500" u="sng">
              <a:solidFill>
                <a:schemeClr val="dk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73" name="Shape 173"/>
        <p:cNvGrpSpPr/>
        <p:nvPr/>
      </p:nvGrpSpPr>
      <p:grpSpPr>
        <a:xfrm>
          <a:off x="0" y="0"/>
          <a:ext cx="0" cy="0"/>
          <a:chOff x="0" y="0"/>
          <a:chExt cx="0" cy="0"/>
        </a:xfrm>
      </p:grpSpPr>
      <p:pic>
        <p:nvPicPr>
          <p:cNvPr id="174" name="Google Shape;174;g2b232ead417_0_10"/>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graphicFrame>
        <p:nvGraphicFramePr>
          <p:cNvPr id="175" name="Google Shape;175;g2b232ead417_0_10"/>
          <p:cNvGraphicFramePr/>
          <p:nvPr/>
        </p:nvGraphicFramePr>
        <p:xfrm>
          <a:off x="46050" y="1437125"/>
          <a:ext cx="3000000" cy="3000000"/>
        </p:xfrm>
        <a:graphic>
          <a:graphicData uri="http://schemas.openxmlformats.org/drawingml/2006/table">
            <a:tbl>
              <a:tblPr>
                <a:noFill/>
                <a:tableStyleId>{4ACD4653-D555-43F8-A24F-C05211F2D5A4}</a:tableStyleId>
              </a:tblPr>
              <a:tblGrid>
                <a:gridCol w="4033300"/>
                <a:gridCol w="4033300"/>
                <a:gridCol w="4033300"/>
              </a:tblGrid>
              <a:tr h="3409775">
                <a:tc>
                  <a:txBody>
                    <a:bodyPr/>
                    <a:lstStyle/>
                    <a:p>
                      <a:pPr indent="0" lvl="0" marL="0" rtl="0" algn="ctr">
                        <a:spcBef>
                          <a:spcPts val="0"/>
                        </a:spcBef>
                        <a:spcAft>
                          <a:spcPts val="0"/>
                        </a:spcAft>
                        <a:buClr>
                          <a:schemeClr val="dk1"/>
                        </a:buClr>
                        <a:buSzPts val="1100"/>
                        <a:buFont typeface="Arial"/>
                        <a:buNone/>
                      </a:pPr>
                      <a:r>
                        <a:rPr b="1" i="1" lang="en-US" sz="1900" u="sng">
                          <a:solidFill>
                            <a:schemeClr val="dk1"/>
                          </a:solidFill>
                        </a:rPr>
                        <a:t>Training Age</a:t>
                      </a:r>
                      <a:endParaRPr b="1" i="1" sz="1900" u="sng">
                        <a:solidFill>
                          <a:schemeClr val="dk1"/>
                        </a:solidFill>
                      </a:endParaRPr>
                    </a:p>
                    <a:p>
                      <a:pPr indent="0" lvl="0" marL="0" rtl="0" algn="l">
                        <a:spcBef>
                          <a:spcPts val="0"/>
                        </a:spcBef>
                        <a:spcAft>
                          <a:spcPts val="0"/>
                        </a:spcAft>
                        <a:buClr>
                          <a:schemeClr val="dk1"/>
                        </a:buClr>
                        <a:buSzPts val="1100"/>
                        <a:buFont typeface="Arial"/>
                        <a:buNone/>
                      </a:pPr>
                      <a:r>
                        <a:t/>
                      </a:r>
                      <a:endParaRPr sz="1900">
                        <a:solidFill>
                          <a:schemeClr val="dk1"/>
                        </a:solidFill>
                      </a:endParaRPr>
                    </a:p>
                    <a:p>
                      <a:pPr indent="0" lvl="0" marL="0" rtl="0" algn="l">
                        <a:spcBef>
                          <a:spcPts val="0"/>
                        </a:spcBef>
                        <a:spcAft>
                          <a:spcPts val="0"/>
                        </a:spcAft>
                        <a:buClr>
                          <a:schemeClr val="dk1"/>
                        </a:buClr>
                        <a:buSzPts val="1100"/>
                        <a:buFont typeface="Arial"/>
                        <a:buNone/>
                      </a:pPr>
                      <a:r>
                        <a:rPr lang="en-US" sz="1900">
                          <a:solidFill>
                            <a:schemeClr val="dk1"/>
                          </a:solidFill>
                        </a:rPr>
                        <a:t>When to start</a:t>
                      </a:r>
                      <a:endParaRPr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Growth Plate Myths</a:t>
                      </a:r>
                      <a:endParaRPr sz="1900">
                        <a:solidFill>
                          <a:schemeClr val="dk1"/>
                        </a:solidFill>
                      </a:endParaRPr>
                    </a:p>
                    <a:p>
                      <a:pPr indent="-349250" lvl="0" marL="457200" rtl="0" algn="l">
                        <a:spcBef>
                          <a:spcPts val="0"/>
                        </a:spcBef>
                        <a:spcAft>
                          <a:spcPts val="0"/>
                        </a:spcAft>
                        <a:buClr>
                          <a:schemeClr val="dk1"/>
                        </a:buClr>
                        <a:buSzPts val="1900"/>
                        <a:buChar char="-"/>
                      </a:pPr>
                      <a:r>
                        <a:rPr lang="en-US" sz="1900">
                          <a:solidFill>
                            <a:schemeClr val="dk1"/>
                          </a:solidFill>
                        </a:rPr>
                        <a:t>PHV = Onset of Puberty</a:t>
                      </a:r>
                      <a:endParaRPr sz="1900">
                        <a:solidFill>
                          <a:schemeClr val="dk1"/>
                        </a:solidFill>
                      </a:endParaRPr>
                    </a:p>
                    <a:p>
                      <a:pPr indent="0" lvl="0" marL="0" rtl="0" algn="l">
                        <a:spcBef>
                          <a:spcPts val="0"/>
                        </a:spcBef>
                        <a:spcAft>
                          <a:spcPts val="0"/>
                        </a:spcAft>
                        <a:buNone/>
                      </a:pPr>
                      <a:r>
                        <a:t/>
                      </a:r>
                      <a:endParaRPr sz="1900">
                        <a:solidFill>
                          <a:schemeClr val="dk1"/>
                        </a:solidFill>
                      </a:endParaRPr>
                    </a:p>
                    <a:p>
                      <a:pPr indent="0" lvl="0" marL="0" rtl="0" algn="l">
                        <a:spcBef>
                          <a:spcPts val="0"/>
                        </a:spcBef>
                        <a:spcAft>
                          <a:spcPts val="0"/>
                        </a:spcAft>
                        <a:buNone/>
                      </a:pPr>
                      <a:r>
                        <a:rPr lang="en-US" sz="1900">
                          <a:solidFill>
                            <a:schemeClr val="dk1"/>
                          </a:solidFill>
                        </a:rPr>
                        <a:t>Increases in Strength without large increases in Muscle Size</a:t>
                      </a:r>
                      <a:endParaRPr sz="1900">
                        <a:solidFill>
                          <a:schemeClr val="dk1"/>
                        </a:solidFill>
                      </a:endParaRPr>
                    </a:p>
                    <a:p>
                      <a:pPr indent="0" lvl="0" marL="0" rtl="0" algn="l">
                        <a:spcBef>
                          <a:spcPts val="0"/>
                        </a:spcBef>
                        <a:spcAft>
                          <a:spcPts val="0"/>
                        </a:spcAft>
                        <a:buNone/>
                      </a:pPr>
                      <a:r>
                        <a:t/>
                      </a:r>
                      <a:endParaRPr sz="1900">
                        <a:solidFill>
                          <a:schemeClr val="dk1"/>
                        </a:solidFill>
                      </a:endParaRPr>
                    </a:p>
                    <a:p>
                      <a:pPr indent="-349250" lvl="0" marL="457200" rtl="0" algn="l">
                        <a:spcBef>
                          <a:spcPts val="0"/>
                        </a:spcBef>
                        <a:spcAft>
                          <a:spcPts val="0"/>
                        </a:spcAft>
                        <a:buClr>
                          <a:schemeClr val="dk1"/>
                        </a:buClr>
                        <a:buSzPts val="1900"/>
                        <a:buAutoNum type="arabicPeriod"/>
                      </a:pPr>
                      <a:r>
                        <a:rPr lang="en-US" sz="1900">
                          <a:solidFill>
                            <a:schemeClr val="dk1"/>
                          </a:solidFill>
                        </a:rPr>
                        <a:t>Lack of Hormones</a:t>
                      </a:r>
                      <a:endParaRPr sz="1900">
                        <a:solidFill>
                          <a:schemeClr val="dk1"/>
                        </a:solidFill>
                      </a:endParaRPr>
                    </a:p>
                    <a:p>
                      <a:pPr indent="-349250" lvl="0" marL="457200" rtl="0" algn="l">
                        <a:spcBef>
                          <a:spcPts val="0"/>
                        </a:spcBef>
                        <a:spcAft>
                          <a:spcPts val="0"/>
                        </a:spcAft>
                        <a:buClr>
                          <a:schemeClr val="dk1"/>
                        </a:buClr>
                        <a:buSzPts val="1900"/>
                        <a:buAutoNum type="arabicPeriod"/>
                      </a:pPr>
                      <a:r>
                        <a:rPr lang="en-US" sz="1900">
                          <a:solidFill>
                            <a:schemeClr val="dk1"/>
                          </a:solidFill>
                        </a:rPr>
                        <a:t>Increased CNS Activation</a:t>
                      </a:r>
                      <a:endParaRPr sz="1900">
                        <a:solidFill>
                          <a:schemeClr val="dk1"/>
                        </a:solidFill>
                      </a:endParaRPr>
                    </a:p>
                    <a:p>
                      <a:pPr indent="-349250" lvl="0" marL="457200" rtl="0" algn="l">
                        <a:spcBef>
                          <a:spcPts val="0"/>
                        </a:spcBef>
                        <a:spcAft>
                          <a:spcPts val="0"/>
                        </a:spcAft>
                        <a:buClr>
                          <a:schemeClr val="dk1"/>
                        </a:buClr>
                        <a:buSzPts val="1900"/>
                        <a:buAutoNum type="arabicPeriod"/>
                      </a:pPr>
                      <a:r>
                        <a:rPr lang="en-US" sz="1900">
                          <a:solidFill>
                            <a:schemeClr val="dk1"/>
                          </a:solidFill>
                        </a:rPr>
                        <a:t>Increased CNS Efficiency</a:t>
                      </a:r>
                      <a:endParaRPr sz="1900">
                        <a:solidFill>
                          <a:schemeClr val="dk1"/>
                        </a:solidFill>
                      </a:endParaRPr>
                    </a:p>
                    <a:p>
                      <a:pPr indent="0" lvl="0" marL="0" rtl="0" algn="l">
                        <a:spcBef>
                          <a:spcPts val="0"/>
                        </a:spcBef>
                        <a:spcAft>
                          <a:spcPts val="0"/>
                        </a:spcAft>
                        <a:buNone/>
                      </a:pPr>
                      <a:r>
                        <a:t/>
                      </a:r>
                      <a:endParaRPr sz="1900">
                        <a:solidFill>
                          <a:schemeClr val="dk1"/>
                        </a:solidFill>
                      </a:endParaRPr>
                    </a:p>
                    <a:p>
                      <a:pPr indent="0" lvl="0" marL="0" rtl="0" algn="l">
                        <a:spcBef>
                          <a:spcPts val="0"/>
                        </a:spcBef>
                        <a:spcAft>
                          <a:spcPts val="0"/>
                        </a:spcAft>
                        <a:buNone/>
                      </a:pPr>
                      <a:r>
                        <a:rPr lang="en-US" sz="1900">
                          <a:solidFill>
                            <a:schemeClr val="dk1"/>
                          </a:solidFill>
                        </a:rPr>
                        <a:t>*Promotes Stronger Bones</a:t>
                      </a:r>
                      <a:endParaRPr sz="1900">
                        <a:solidFill>
                          <a:schemeClr val="dk1"/>
                        </a:solidFill>
                      </a:endParaRPr>
                    </a:p>
                    <a:p>
                      <a:pPr indent="0" lvl="0" marL="0" rtl="0" algn="l">
                        <a:spcBef>
                          <a:spcPts val="0"/>
                        </a:spcBef>
                        <a:spcAft>
                          <a:spcPts val="0"/>
                        </a:spcAft>
                        <a:buNone/>
                      </a:pPr>
                      <a:r>
                        <a:t/>
                      </a:r>
                      <a:endParaRPr sz="2000">
                        <a:solidFill>
                          <a:schemeClr val="dk1"/>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i="1" lang="en-US" sz="1900" u="sng">
                          <a:solidFill>
                            <a:schemeClr val="dk1"/>
                          </a:solidFill>
                        </a:rPr>
                        <a:t>Training Adaptations</a:t>
                      </a:r>
                      <a:endParaRPr b="1" i="1" sz="1900" u="sng">
                        <a:solidFill>
                          <a:schemeClr val="dk1"/>
                        </a:solidFill>
                      </a:endParaRPr>
                    </a:p>
                    <a:p>
                      <a:pPr indent="0" lvl="0" marL="0" rtl="0" algn="l">
                        <a:spcBef>
                          <a:spcPts val="0"/>
                        </a:spcBef>
                        <a:spcAft>
                          <a:spcPts val="0"/>
                        </a:spcAft>
                        <a:buNone/>
                      </a:pPr>
                      <a:r>
                        <a:t/>
                      </a:r>
                      <a:endParaRPr sz="1900">
                        <a:solidFill>
                          <a:schemeClr val="dk1"/>
                        </a:solidFill>
                      </a:endParaRPr>
                    </a:p>
                    <a:p>
                      <a:pPr indent="0" lvl="0" marL="0" rtl="0" algn="ctr">
                        <a:spcBef>
                          <a:spcPts val="0"/>
                        </a:spcBef>
                        <a:spcAft>
                          <a:spcPts val="0"/>
                        </a:spcAft>
                        <a:buNone/>
                      </a:pPr>
                      <a:r>
                        <a:rPr lang="en-US" sz="1900">
                          <a:solidFill>
                            <a:schemeClr val="dk1"/>
                          </a:solidFill>
                        </a:rPr>
                        <a:t>Short Term (8 Weeks) due to Neural Adaptations</a:t>
                      </a:r>
                      <a:endParaRPr sz="1900">
                        <a:solidFill>
                          <a:schemeClr val="dk1"/>
                        </a:solidFill>
                      </a:endParaRPr>
                    </a:p>
                    <a:p>
                      <a:pPr indent="0" lvl="0" marL="0" rtl="0" algn="ctr">
                        <a:spcBef>
                          <a:spcPts val="0"/>
                        </a:spcBef>
                        <a:spcAft>
                          <a:spcPts val="0"/>
                        </a:spcAft>
                        <a:buNone/>
                      </a:pPr>
                      <a:r>
                        <a:t/>
                      </a:r>
                      <a:endParaRPr sz="1900">
                        <a:solidFill>
                          <a:schemeClr val="dk1"/>
                        </a:solidFill>
                      </a:endParaRPr>
                    </a:p>
                    <a:p>
                      <a:pPr indent="0" lvl="0" marL="0" rtl="0" algn="ctr">
                        <a:spcBef>
                          <a:spcPts val="0"/>
                        </a:spcBef>
                        <a:spcAft>
                          <a:spcPts val="0"/>
                        </a:spcAft>
                        <a:buNone/>
                      </a:pPr>
                      <a:r>
                        <a:t/>
                      </a:r>
                      <a:endParaRPr sz="1900">
                        <a:solidFill>
                          <a:schemeClr val="dk1"/>
                        </a:solidFill>
                      </a:endParaRPr>
                    </a:p>
                    <a:p>
                      <a:pPr indent="0" lvl="0" marL="0" rtl="0" algn="ctr">
                        <a:spcBef>
                          <a:spcPts val="0"/>
                        </a:spcBef>
                        <a:spcAft>
                          <a:spcPts val="0"/>
                        </a:spcAft>
                        <a:buNone/>
                      </a:pPr>
                      <a:r>
                        <a:rPr b="1" i="1" lang="en-US" sz="1900">
                          <a:solidFill>
                            <a:schemeClr val="dk1"/>
                          </a:solidFill>
                        </a:rPr>
                        <a:t>Neural Adaptations Include:</a:t>
                      </a:r>
                      <a:endParaRPr b="1" i="1" sz="1900">
                        <a:solidFill>
                          <a:schemeClr val="dk1"/>
                        </a:solidFill>
                      </a:endParaRPr>
                    </a:p>
                    <a:p>
                      <a:pPr indent="0" lvl="0" marL="0" rtl="0" algn="ctr">
                        <a:spcBef>
                          <a:spcPts val="0"/>
                        </a:spcBef>
                        <a:spcAft>
                          <a:spcPts val="0"/>
                        </a:spcAft>
                        <a:buNone/>
                      </a:pPr>
                      <a:r>
                        <a:rPr lang="en-US" sz="1900">
                          <a:solidFill>
                            <a:schemeClr val="dk1"/>
                          </a:solidFill>
                        </a:rPr>
                        <a:t>-Improved Motor Unit Firing</a:t>
                      </a:r>
                      <a:endParaRPr sz="1900">
                        <a:solidFill>
                          <a:schemeClr val="dk1"/>
                        </a:solidFill>
                      </a:endParaRPr>
                    </a:p>
                    <a:p>
                      <a:pPr indent="0" lvl="0" marL="0" rtl="0" algn="ctr">
                        <a:spcBef>
                          <a:spcPts val="0"/>
                        </a:spcBef>
                        <a:spcAft>
                          <a:spcPts val="0"/>
                        </a:spcAft>
                        <a:buNone/>
                      </a:pPr>
                      <a:r>
                        <a:rPr lang="en-US" sz="1900">
                          <a:solidFill>
                            <a:schemeClr val="dk1"/>
                          </a:solidFill>
                        </a:rPr>
                        <a:t>-Improved Ability to Recruit Motor Units</a:t>
                      </a:r>
                      <a:endParaRPr sz="1900">
                        <a:solidFill>
                          <a:schemeClr val="dk1"/>
                        </a:solidFill>
                      </a:endParaRPr>
                    </a:p>
                    <a:p>
                      <a:pPr indent="0" lvl="0" marL="0" rtl="0" algn="ctr">
                        <a:spcBef>
                          <a:spcPts val="0"/>
                        </a:spcBef>
                        <a:spcAft>
                          <a:spcPts val="0"/>
                        </a:spcAft>
                        <a:buNone/>
                      </a:pPr>
                      <a:r>
                        <a:t/>
                      </a:r>
                      <a:endParaRPr sz="1900">
                        <a:solidFill>
                          <a:schemeClr val="dk1"/>
                        </a:solidFill>
                      </a:endParaRPr>
                    </a:p>
                    <a:p>
                      <a:pPr indent="0" lvl="0" marL="0" rtl="0" algn="ctr">
                        <a:spcBef>
                          <a:spcPts val="0"/>
                        </a:spcBef>
                        <a:spcAft>
                          <a:spcPts val="0"/>
                        </a:spcAft>
                        <a:buNone/>
                      </a:pPr>
                      <a:r>
                        <a:t/>
                      </a:r>
                      <a:endParaRPr sz="1900">
                        <a:solidFill>
                          <a:schemeClr val="dk1"/>
                        </a:solidFill>
                      </a:endParaRPr>
                    </a:p>
                    <a:p>
                      <a:pPr indent="0" lvl="0" marL="0" rtl="0" algn="ctr">
                        <a:spcBef>
                          <a:spcPts val="0"/>
                        </a:spcBef>
                        <a:spcAft>
                          <a:spcPts val="0"/>
                        </a:spcAft>
                        <a:buNone/>
                      </a:pPr>
                      <a:r>
                        <a:rPr lang="en-US" sz="1900">
                          <a:solidFill>
                            <a:schemeClr val="dk1"/>
                          </a:solidFill>
                        </a:rPr>
                        <a:t>*The exercises you choose aren’t that important if you don’t do them consistently over time</a:t>
                      </a:r>
                      <a:endParaRPr sz="1900">
                        <a:solidFill>
                          <a:schemeClr val="dk1"/>
                        </a:solidFill>
                      </a:endParaRPr>
                    </a:p>
                    <a:p>
                      <a:pPr indent="0" lvl="0" marL="0" rtl="0" algn="l">
                        <a:spcBef>
                          <a:spcPts val="0"/>
                        </a:spcBef>
                        <a:spcAft>
                          <a:spcPts val="0"/>
                        </a:spcAft>
                        <a:buNone/>
                      </a:pPr>
                      <a:r>
                        <a:t/>
                      </a:r>
                      <a:endParaRPr sz="19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i="1" lang="en-US" sz="1900" u="sng"/>
                        <a:t>Mobility Needs (TPI Assesment)</a:t>
                      </a:r>
                      <a:br>
                        <a:rPr b="1" i="1" lang="en-US" sz="1900" u="sng"/>
                      </a:br>
                      <a:endParaRPr b="1" i="1" sz="1900" u="sng"/>
                    </a:p>
                    <a:p>
                      <a:pPr indent="-349250" lvl="0" marL="457200" rtl="0" algn="l">
                        <a:spcBef>
                          <a:spcPts val="0"/>
                        </a:spcBef>
                        <a:spcAft>
                          <a:spcPts val="0"/>
                        </a:spcAft>
                        <a:buSzPts val="1900"/>
                        <a:buAutoNum type="arabicPeriod"/>
                      </a:pPr>
                      <a:r>
                        <a:rPr lang="en-US" sz="1900"/>
                        <a:t>Cervical Spine</a:t>
                      </a:r>
                      <a:endParaRPr sz="1900"/>
                    </a:p>
                    <a:p>
                      <a:pPr indent="-349250" lvl="0" marL="457200" rtl="0" algn="l">
                        <a:spcBef>
                          <a:spcPts val="0"/>
                        </a:spcBef>
                        <a:spcAft>
                          <a:spcPts val="0"/>
                        </a:spcAft>
                        <a:buSzPts val="1900"/>
                        <a:buAutoNum type="arabicPeriod"/>
                      </a:pPr>
                      <a:r>
                        <a:rPr lang="en-US" sz="1900"/>
                        <a:t>Thoracic Spine &gt;45</a:t>
                      </a:r>
                      <a:endParaRPr sz="1900"/>
                    </a:p>
                    <a:p>
                      <a:pPr indent="-349250" lvl="0" marL="457200" rtl="0" algn="l">
                        <a:spcBef>
                          <a:spcPts val="0"/>
                        </a:spcBef>
                        <a:spcAft>
                          <a:spcPts val="0"/>
                        </a:spcAft>
                        <a:buSzPts val="1900"/>
                        <a:buAutoNum type="arabicPeriod"/>
                      </a:pPr>
                      <a:r>
                        <a:rPr lang="en-US" sz="1900"/>
                        <a:t>Shoulder External Rotation &gt;90</a:t>
                      </a:r>
                      <a:endParaRPr sz="1900"/>
                    </a:p>
                    <a:p>
                      <a:pPr indent="-349250" lvl="0" marL="457200" rtl="0" algn="l">
                        <a:spcBef>
                          <a:spcPts val="0"/>
                        </a:spcBef>
                        <a:spcAft>
                          <a:spcPts val="0"/>
                        </a:spcAft>
                        <a:buSzPts val="1900"/>
                        <a:buAutoNum type="arabicPeriod"/>
                      </a:pPr>
                      <a:r>
                        <a:rPr lang="en-US" sz="1900"/>
                        <a:t>Hip Internal Rotation &gt;60 (40)</a:t>
                      </a:r>
                      <a:endParaRPr sz="1900"/>
                    </a:p>
                    <a:p>
                      <a:pPr indent="0" lvl="0" marL="0" rtl="0" algn="l">
                        <a:spcBef>
                          <a:spcPts val="0"/>
                        </a:spcBef>
                        <a:spcAft>
                          <a:spcPts val="0"/>
                        </a:spcAft>
                        <a:buNone/>
                      </a:pPr>
                      <a:r>
                        <a:t/>
                      </a:r>
                      <a:endParaRPr sz="1900"/>
                    </a:p>
                    <a:p>
                      <a:pPr indent="0" lvl="0" marL="0" rtl="0" algn="l">
                        <a:spcBef>
                          <a:spcPts val="0"/>
                        </a:spcBef>
                        <a:spcAft>
                          <a:spcPts val="0"/>
                        </a:spcAft>
                        <a:buNone/>
                      </a:pPr>
                      <a:r>
                        <a:rPr b="1" i="1" lang="en-US" sz="1900"/>
                        <a:t>Strength Needs</a:t>
                      </a:r>
                      <a:endParaRPr b="1" i="1" sz="1900"/>
                    </a:p>
                    <a:p>
                      <a:pPr indent="-349250" lvl="0" marL="457200" rtl="0" algn="l">
                        <a:spcBef>
                          <a:spcPts val="0"/>
                        </a:spcBef>
                        <a:spcAft>
                          <a:spcPts val="0"/>
                        </a:spcAft>
                        <a:buSzPts val="1900"/>
                        <a:buAutoNum type="arabicPeriod"/>
                      </a:pPr>
                      <a:r>
                        <a:rPr lang="en-US" sz="1900"/>
                        <a:t>Push</a:t>
                      </a:r>
                      <a:endParaRPr sz="1900"/>
                    </a:p>
                    <a:p>
                      <a:pPr indent="-349250" lvl="0" marL="457200" rtl="0" algn="l">
                        <a:spcBef>
                          <a:spcPts val="0"/>
                        </a:spcBef>
                        <a:spcAft>
                          <a:spcPts val="0"/>
                        </a:spcAft>
                        <a:buSzPts val="1900"/>
                        <a:buAutoNum type="arabicPeriod"/>
                      </a:pPr>
                      <a:r>
                        <a:rPr lang="en-US" sz="1900"/>
                        <a:t>Pull</a:t>
                      </a:r>
                      <a:endParaRPr sz="1900"/>
                    </a:p>
                    <a:p>
                      <a:pPr indent="-349250" lvl="0" marL="457200" rtl="0" algn="l">
                        <a:spcBef>
                          <a:spcPts val="0"/>
                        </a:spcBef>
                        <a:spcAft>
                          <a:spcPts val="0"/>
                        </a:spcAft>
                        <a:buSzPts val="1900"/>
                        <a:buAutoNum type="arabicPeriod"/>
                      </a:pPr>
                      <a:r>
                        <a:rPr lang="en-US" sz="1900"/>
                        <a:t>Squat</a:t>
                      </a:r>
                      <a:endParaRPr sz="1900"/>
                    </a:p>
                    <a:p>
                      <a:pPr indent="-349250" lvl="0" marL="457200" rtl="0" algn="l">
                        <a:spcBef>
                          <a:spcPts val="0"/>
                        </a:spcBef>
                        <a:spcAft>
                          <a:spcPts val="0"/>
                        </a:spcAft>
                        <a:buSzPts val="1900"/>
                        <a:buAutoNum type="arabicPeriod"/>
                      </a:pPr>
                      <a:r>
                        <a:rPr lang="en-US" sz="1900"/>
                        <a:t>Hinge</a:t>
                      </a:r>
                      <a:endParaRPr sz="1900"/>
                    </a:p>
                    <a:p>
                      <a:pPr indent="0" lvl="0" marL="0" rtl="0" algn="l">
                        <a:spcBef>
                          <a:spcPts val="0"/>
                        </a:spcBef>
                        <a:spcAft>
                          <a:spcPts val="0"/>
                        </a:spcAft>
                        <a:buNone/>
                      </a:pPr>
                      <a:r>
                        <a:t/>
                      </a:r>
                      <a:endParaRPr sz="1900"/>
                    </a:p>
                    <a:p>
                      <a:pPr indent="0" lvl="0" marL="0" rtl="0" algn="l">
                        <a:spcBef>
                          <a:spcPts val="0"/>
                        </a:spcBef>
                        <a:spcAft>
                          <a:spcPts val="0"/>
                        </a:spcAft>
                        <a:buNone/>
                      </a:pPr>
                      <a:r>
                        <a:rPr b="1" i="1" lang="en-US" sz="1900"/>
                        <a:t>CHS Needs</a:t>
                      </a:r>
                      <a:endParaRPr b="1" i="1" sz="1900"/>
                    </a:p>
                    <a:p>
                      <a:pPr indent="-349250" lvl="0" marL="457200" rtl="0" algn="l">
                        <a:spcBef>
                          <a:spcPts val="0"/>
                        </a:spcBef>
                        <a:spcAft>
                          <a:spcPts val="0"/>
                        </a:spcAft>
                        <a:buSzPts val="1900"/>
                        <a:buAutoNum type="arabicPeriod"/>
                      </a:pPr>
                      <a:r>
                        <a:rPr lang="en-US" sz="1900"/>
                        <a:t>Vertical Jump</a:t>
                      </a:r>
                      <a:endParaRPr sz="1900"/>
                    </a:p>
                    <a:p>
                      <a:pPr indent="-349250" lvl="0" marL="457200" rtl="0" algn="l">
                        <a:spcBef>
                          <a:spcPts val="0"/>
                        </a:spcBef>
                        <a:spcAft>
                          <a:spcPts val="0"/>
                        </a:spcAft>
                        <a:buSzPts val="1900"/>
                        <a:buAutoNum type="arabicPeriod"/>
                      </a:pPr>
                      <a:r>
                        <a:rPr lang="en-US" sz="1900"/>
                        <a:t>Upper Body Power</a:t>
                      </a:r>
                      <a:endParaRPr sz="19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176" name="Google Shape;176;g2b232ead417_0_10"/>
          <p:cNvSpPr txBox="1"/>
          <p:nvPr/>
        </p:nvSpPr>
        <p:spPr>
          <a:xfrm>
            <a:off x="7510075" y="294000"/>
            <a:ext cx="1801500" cy="735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3900">
                <a:solidFill>
                  <a:schemeClr val="dk1"/>
                </a:solidFill>
                <a:latin typeface="Calibri"/>
                <a:ea typeface="Calibri"/>
                <a:cs typeface="Calibri"/>
                <a:sym typeface="Calibri"/>
              </a:rPr>
              <a:t>EXTRAS</a:t>
            </a:r>
            <a:endParaRPr sz="3900">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80" name="Shape 180"/>
        <p:cNvGrpSpPr/>
        <p:nvPr/>
      </p:nvGrpSpPr>
      <p:grpSpPr>
        <a:xfrm>
          <a:off x="0" y="0"/>
          <a:ext cx="0" cy="0"/>
          <a:chOff x="0" y="0"/>
          <a:chExt cx="0" cy="0"/>
        </a:xfrm>
      </p:grpSpPr>
      <p:pic>
        <p:nvPicPr>
          <p:cNvPr id="181" name="Google Shape;181;g2b232ead417_0_59"/>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82" name="Google Shape;182;g2b232ead417_0_59"/>
          <p:cNvSpPr txBox="1"/>
          <p:nvPr/>
        </p:nvSpPr>
        <p:spPr>
          <a:xfrm>
            <a:off x="130100" y="2140825"/>
            <a:ext cx="11991000" cy="4623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Updated App and Website</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I’m excited to announce I will be launching phase 1 of my new app and website on February 1st.  It’s the first of its kind guiding juniors through daily, weekly and annual workouts from beginner to advanced levels.  Check back for updates.</a:t>
            </a:r>
            <a:endParaRPr sz="2500">
              <a:solidFill>
                <a:schemeClr val="dk1"/>
              </a:solidFill>
            </a:endParaRPr>
          </a:p>
          <a:p>
            <a:pPr indent="0" lvl="0" marL="457200" rtl="0" algn="l">
              <a:spcBef>
                <a:spcPts val="0"/>
              </a:spcBef>
              <a:spcAft>
                <a:spcPts val="0"/>
              </a:spcAft>
              <a:buNone/>
            </a:pPr>
            <a:r>
              <a:t/>
            </a:r>
            <a:endParaRPr sz="2500" u="sng">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86" name="Shape 186"/>
        <p:cNvGrpSpPr/>
        <p:nvPr/>
      </p:nvGrpSpPr>
      <p:grpSpPr>
        <a:xfrm>
          <a:off x="0" y="0"/>
          <a:ext cx="0" cy="0"/>
          <a:chOff x="0" y="0"/>
          <a:chExt cx="0" cy="0"/>
        </a:xfrm>
      </p:grpSpPr>
      <p:sp>
        <p:nvSpPr>
          <p:cNvPr id="187" name="Google Shape;187;g2abd90d3e83_0_115"/>
          <p:cNvSpPr txBox="1"/>
          <p:nvPr>
            <p:ph idx="1" type="body"/>
          </p:nvPr>
        </p:nvSpPr>
        <p:spPr>
          <a:xfrm>
            <a:off x="838200" y="1825625"/>
            <a:ext cx="10515600" cy="2373900"/>
          </a:xfrm>
          <a:prstGeom prst="rect">
            <a:avLst/>
          </a:prstGeom>
        </p:spPr>
        <p:txBody>
          <a:bodyPr anchorCtr="0" anchor="t" bIns="45700" lIns="91425" spcFirstLastPara="1" rIns="91425" wrap="square" tIns="45700">
            <a:normAutofit/>
          </a:bodyPr>
          <a:lstStyle/>
          <a:p>
            <a:pPr indent="0" lvl="0" marL="0" rtl="0" algn="l">
              <a:spcBef>
                <a:spcPts val="1000"/>
              </a:spcBef>
              <a:spcAft>
                <a:spcPts val="0"/>
              </a:spcAft>
              <a:buNone/>
            </a:pPr>
            <a:r>
              <a:t/>
            </a:r>
            <a:endParaRPr/>
          </a:p>
        </p:txBody>
      </p:sp>
      <p:pic>
        <p:nvPicPr>
          <p:cNvPr id="188" name="Google Shape;188;g2abd90d3e83_0_115"/>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graphicFrame>
        <p:nvGraphicFramePr>
          <p:cNvPr id="189" name="Google Shape;189;g2abd90d3e83_0_115"/>
          <p:cNvGraphicFramePr/>
          <p:nvPr/>
        </p:nvGraphicFramePr>
        <p:xfrm>
          <a:off x="1066800" y="1825625"/>
          <a:ext cx="3000000" cy="3000000"/>
        </p:xfrm>
        <a:graphic>
          <a:graphicData uri="http://schemas.openxmlformats.org/drawingml/2006/table">
            <a:tbl>
              <a:tblPr>
                <a:noFill/>
                <a:tableStyleId>{4ACD4653-D555-43F8-A24F-C05211F2D5A4}</a:tableStyleId>
              </a:tblPr>
              <a:tblGrid>
                <a:gridCol w="5143500"/>
                <a:gridCol w="5143500"/>
              </a:tblGrid>
              <a:tr h="381000">
                <a:tc>
                  <a:txBody>
                    <a:bodyPr/>
                    <a:lstStyle/>
                    <a:p>
                      <a:pPr indent="0" lvl="0" marL="0" rtl="0" algn="ctr">
                        <a:spcBef>
                          <a:spcPts val="0"/>
                        </a:spcBef>
                        <a:spcAft>
                          <a:spcPts val="0"/>
                        </a:spcAft>
                        <a:buNone/>
                      </a:pPr>
                      <a:r>
                        <a:rPr b="1" i="1" lang="en-US" sz="2000" u="sng"/>
                        <a:t>Training Transitions</a:t>
                      </a:r>
                      <a:endParaRPr b="1" i="1" sz="2000" u="sng"/>
                    </a:p>
                    <a:p>
                      <a:pPr indent="0" lvl="0" marL="0" rtl="0" algn="ctr">
                        <a:spcBef>
                          <a:spcPts val="0"/>
                        </a:spcBef>
                        <a:spcAft>
                          <a:spcPts val="0"/>
                        </a:spcAft>
                        <a:buNone/>
                      </a:pPr>
                      <a:r>
                        <a:t/>
                      </a:r>
                      <a:endParaRPr sz="2000"/>
                    </a:p>
                    <a:p>
                      <a:pPr indent="0" lvl="0" marL="0" rtl="0" algn="l">
                        <a:spcBef>
                          <a:spcPts val="0"/>
                        </a:spcBef>
                        <a:spcAft>
                          <a:spcPts val="0"/>
                        </a:spcAft>
                        <a:buNone/>
                      </a:pPr>
                      <a:r>
                        <a:rPr lang="en-US" sz="2000"/>
                        <a:t>Pre Middle School - Foundational Fitness</a:t>
                      </a:r>
                      <a:endParaRPr sz="2000"/>
                    </a:p>
                    <a:p>
                      <a:pPr indent="0" lvl="0" marL="0" rtl="0" algn="l">
                        <a:spcBef>
                          <a:spcPts val="0"/>
                        </a:spcBef>
                        <a:spcAft>
                          <a:spcPts val="0"/>
                        </a:spcAft>
                        <a:buNone/>
                      </a:pPr>
                      <a:r>
                        <a:t/>
                      </a:r>
                      <a:endParaRPr sz="2000"/>
                    </a:p>
                    <a:p>
                      <a:pPr indent="0" lvl="0" marL="0" rtl="0" algn="l">
                        <a:spcBef>
                          <a:spcPts val="0"/>
                        </a:spcBef>
                        <a:spcAft>
                          <a:spcPts val="0"/>
                        </a:spcAft>
                        <a:buNone/>
                      </a:pPr>
                      <a:r>
                        <a:rPr lang="en-US" sz="2000"/>
                        <a:t>Middle School - Beginner Resistance </a:t>
                      </a:r>
                      <a:endParaRPr sz="2000"/>
                    </a:p>
                    <a:p>
                      <a:pPr indent="0" lvl="0" marL="0" rtl="0" algn="l">
                        <a:spcBef>
                          <a:spcPts val="0"/>
                        </a:spcBef>
                        <a:spcAft>
                          <a:spcPts val="0"/>
                        </a:spcAft>
                        <a:buNone/>
                      </a:pPr>
                      <a:r>
                        <a:t/>
                      </a:r>
                      <a:endParaRPr sz="2000"/>
                    </a:p>
                    <a:p>
                      <a:pPr indent="0" lvl="0" marL="0" rtl="0" algn="l">
                        <a:spcBef>
                          <a:spcPts val="0"/>
                        </a:spcBef>
                        <a:spcAft>
                          <a:spcPts val="0"/>
                        </a:spcAft>
                        <a:buNone/>
                      </a:pPr>
                      <a:r>
                        <a:rPr lang="en-US" sz="2000"/>
                        <a:t>High School - Strength and Power</a:t>
                      </a:r>
                      <a:endParaRPr sz="2000"/>
                    </a:p>
                    <a:p>
                      <a:pPr indent="0" lvl="0" marL="0" rtl="0" algn="l">
                        <a:spcBef>
                          <a:spcPts val="0"/>
                        </a:spcBef>
                        <a:spcAft>
                          <a:spcPts val="0"/>
                        </a:spcAft>
                        <a:buNone/>
                      </a:pPr>
                      <a:r>
                        <a:t/>
                      </a:r>
                      <a:endParaRPr sz="2000"/>
                    </a:p>
                    <a:p>
                      <a:pPr indent="0" lvl="0" marL="0" rtl="0" algn="l">
                        <a:spcBef>
                          <a:spcPts val="0"/>
                        </a:spcBef>
                        <a:spcAft>
                          <a:spcPts val="0"/>
                        </a:spcAft>
                        <a:buNone/>
                      </a:pPr>
                      <a:r>
                        <a:rPr lang="en-US" sz="2000"/>
                        <a:t>Pre College - Movement Mastery - SPEED</a:t>
                      </a:r>
                      <a:endParaRPr sz="2000"/>
                    </a:p>
                  </a:txBody>
                  <a:tcPr marT="63500" marB="63500" marR="63500" marL="6350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rtl="0" algn="ctr">
                        <a:spcBef>
                          <a:spcPts val="0"/>
                        </a:spcBef>
                        <a:spcAft>
                          <a:spcPts val="0"/>
                        </a:spcAft>
                        <a:buNone/>
                      </a:pPr>
                      <a:r>
                        <a:rPr b="1" i="1" lang="en-US" sz="2000" u="sng"/>
                        <a:t>Contact Information</a:t>
                      </a:r>
                      <a:endParaRPr b="1" i="1" sz="2000" u="sng"/>
                    </a:p>
                    <a:p>
                      <a:pPr indent="0" lvl="0" marL="0" rtl="0" algn="l">
                        <a:spcBef>
                          <a:spcPts val="0"/>
                        </a:spcBef>
                        <a:spcAft>
                          <a:spcPts val="0"/>
                        </a:spcAft>
                        <a:buNone/>
                      </a:pPr>
                      <a:r>
                        <a:t/>
                      </a:r>
                      <a:endParaRPr sz="2000"/>
                    </a:p>
                    <a:p>
                      <a:pPr indent="0" lvl="0" marL="0" rtl="0" algn="ctr">
                        <a:spcBef>
                          <a:spcPts val="0"/>
                        </a:spcBef>
                        <a:spcAft>
                          <a:spcPts val="0"/>
                        </a:spcAft>
                        <a:buNone/>
                      </a:pPr>
                      <a:r>
                        <a:rPr lang="en-US" sz="2000"/>
                        <a:t>Coach Mike Wilson</a:t>
                      </a:r>
                      <a:endParaRPr sz="2000"/>
                    </a:p>
                    <a:p>
                      <a:pPr indent="0" lvl="0" marL="0" rtl="0" algn="ctr">
                        <a:spcBef>
                          <a:spcPts val="0"/>
                        </a:spcBef>
                        <a:spcAft>
                          <a:spcPts val="0"/>
                        </a:spcAft>
                        <a:buNone/>
                      </a:pPr>
                      <a:r>
                        <a:rPr lang="en-US" sz="2000"/>
                        <a:t>615-293-4726</a:t>
                      </a:r>
                      <a:endParaRPr sz="2000"/>
                    </a:p>
                    <a:p>
                      <a:pPr indent="0" lvl="0" marL="0" rtl="0" algn="ctr">
                        <a:spcBef>
                          <a:spcPts val="0"/>
                        </a:spcBef>
                        <a:spcAft>
                          <a:spcPts val="0"/>
                        </a:spcAft>
                        <a:buNone/>
                      </a:pPr>
                      <a:r>
                        <a:rPr lang="en-US" sz="2000" u="sng">
                          <a:solidFill>
                            <a:schemeClr val="hlink"/>
                          </a:solidFill>
                          <a:hlinkClick r:id="rId4"/>
                        </a:rPr>
                        <a:t>mike@coachmikewilson.com</a:t>
                      </a:r>
                      <a:endParaRPr sz="2000"/>
                    </a:p>
                    <a:p>
                      <a:pPr indent="0" lvl="0" marL="0" rtl="0" algn="ctr">
                        <a:spcBef>
                          <a:spcPts val="0"/>
                        </a:spcBef>
                        <a:spcAft>
                          <a:spcPts val="0"/>
                        </a:spcAft>
                        <a:buNone/>
                      </a:pPr>
                      <a:r>
                        <a:rPr lang="en-US" sz="2000" u="sng">
                          <a:solidFill>
                            <a:schemeClr val="hlink"/>
                          </a:solidFill>
                          <a:hlinkClick r:id="rId5"/>
                        </a:rPr>
                        <a:t>www.tourperformancetraining.com</a:t>
                      </a:r>
                      <a:endParaRPr sz="2000"/>
                    </a:p>
                    <a:p>
                      <a:pPr indent="0" lvl="0" marL="0" rtl="0" algn="ctr">
                        <a:spcBef>
                          <a:spcPts val="0"/>
                        </a:spcBef>
                        <a:spcAft>
                          <a:spcPts val="0"/>
                        </a:spcAft>
                        <a:buNone/>
                      </a:pPr>
                      <a:r>
                        <a:t/>
                      </a:r>
                      <a:endParaRPr sz="2000"/>
                    </a:p>
                  </a:txBody>
                  <a:tcPr marT="63500" marB="63500" marR="63500" marL="6350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pic>
        <p:nvPicPr>
          <p:cNvPr id="190" name="Google Shape;190;g2abd90d3e83_0_115"/>
          <p:cNvPicPr preferRelativeResize="0"/>
          <p:nvPr/>
        </p:nvPicPr>
        <p:blipFill>
          <a:blip r:embed="rId6">
            <a:alphaModFix/>
          </a:blip>
          <a:stretch>
            <a:fillRect/>
          </a:stretch>
        </p:blipFill>
        <p:spPr>
          <a:xfrm>
            <a:off x="8000200" y="4199525"/>
            <a:ext cx="1857400" cy="1857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95" name="Shape 95"/>
        <p:cNvGrpSpPr/>
        <p:nvPr/>
      </p:nvGrpSpPr>
      <p:grpSpPr>
        <a:xfrm>
          <a:off x="0" y="0"/>
          <a:ext cx="0" cy="0"/>
          <a:chOff x="0" y="0"/>
          <a:chExt cx="0" cy="0"/>
        </a:xfrm>
      </p:grpSpPr>
      <p:pic>
        <p:nvPicPr>
          <p:cNvPr id="96" name="Google Shape;96;g2abd90d3e83_0_79"/>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97" name="Google Shape;97;g2abd90d3e83_0_79"/>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US" sz="3600">
                <a:solidFill>
                  <a:schemeClr val="dk1"/>
                </a:solidFill>
              </a:rPr>
              <a:t>Yes! It is safe for your juniors to strength train!</a:t>
            </a:r>
            <a:endParaRPr sz="3600">
              <a:solidFill>
                <a:schemeClr val="dk1"/>
              </a:solidFill>
            </a:endParaRPr>
          </a:p>
          <a:p>
            <a:pPr indent="0" lvl="0" marL="0" rtl="0" algn="ctr">
              <a:spcBef>
                <a:spcPts val="0"/>
              </a:spcBef>
              <a:spcAft>
                <a:spcPts val="0"/>
              </a:spcAft>
              <a:buNone/>
            </a:pPr>
            <a:r>
              <a:t/>
            </a:r>
            <a:endParaRPr sz="3600">
              <a:solidFill>
                <a:schemeClr val="dk1"/>
              </a:solidFill>
            </a:endParaRPr>
          </a:p>
          <a:p>
            <a:pPr indent="0" lvl="0" marL="0" rtl="0" algn="ctr">
              <a:spcBef>
                <a:spcPts val="0"/>
              </a:spcBef>
              <a:spcAft>
                <a:spcPts val="0"/>
              </a:spcAft>
              <a:buNone/>
            </a:pPr>
            <a:r>
              <a:rPr lang="en-US" sz="3600">
                <a:solidFill>
                  <a:schemeClr val="dk1"/>
                </a:solidFill>
              </a:rPr>
              <a:t>Research shows that weight training with qualified supervision is safer than other sports in relation to growth plate injuries.</a:t>
            </a:r>
            <a:endParaRPr sz="3600">
              <a:solidFill>
                <a:schemeClr val="dk1"/>
              </a:solidFill>
            </a:endParaRPr>
          </a:p>
          <a:p>
            <a:pPr indent="0" lvl="0" marL="0" rtl="0" algn="ctr">
              <a:spcBef>
                <a:spcPts val="0"/>
              </a:spcBef>
              <a:spcAft>
                <a:spcPts val="0"/>
              </a:spcAft>
              <a:buNone/>
            </a:pPr>
            <a:r>
              <a:t/>
            </a:r>
            <a:endParaRPr sz="3600">
              <a:solidFill>
                <a:schemeClr val="dk1"/>
              </a:solidFill>
            </a:endParaRPr>
          </a:p>
          <a:p>
            <a:pPr indent="0" lvl="0" marL="0" rtl="0" algn="ctr">
              <a:spcBef>
                <a:spcPts val="0"/>
              </a:spcBef>
              <a:spcAft>
                <a:spcPts val="0"/>
              </a:spcAft>
              <a:buNone/>
            </a:pPr>
            <a:r>
              <a:rPr lang="en-US" sz="3600">
                <a:solidFill>
                  <a:schemeClr val="dk1"/>
                </a:solidFill>
              </a:rPr>
              <a:t>Several even suggest it could reduce the risk due to strengthening of the bones.</a:t>
            </a:r>
            <a:endParaRPr sz="36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01" name="Shape 101"/>
        <p:cNvGrpSpPr/>
        <p:nvPr/>
      </p:nvGrpSpPr>
      <p:grpSpPr>
        <a:xfrm>
          <a:off x="0" y="0"/>
          <a:ext cx="0" cy="0"/>
          <a:chOff x="0" y="0"/>
          <a:chExt cx="0" cy="0"/>
        </a:xfrm>
      </p:grpSpPr>
      <p:pic>
        <p:nvPicPr>
          <p:cNvPr id="102" name="Google Shape;102;g2b232ead417_0_16"/>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03" name="Google Shape;103;g2b232ead417_0_16"/>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i="1" lang="en-US" sz="2500" u="sng">
                <a:solidFill>
                  <a:schemeClr val="dk1"/>
                </a:solidFill>
              </a:rPr>
              <a:t>7 Exercises Your Juniors Should Be Doing</a:t>
            </a:r>
            <a:endParaRPr b="1" i="1" sz="2500" u="sng">
              <a:solidFill>
                <a:schemeClr val="dk1"/>
              </a:solidFill>
            </a:endParaRPr>
          </a:p>
          <a:p>
            <a:pPr indent="0" lvl="0" marL="0" rtl="0" algn="l">
              <a:spcBef>
                <a:spcPts val="0"/>
              </a:spcBef>
              <a:spcAft>
                <a:spcPts val="0"/>
              </a:spcAft>
              <a:buClr>
                <a:schemeClr val="dk1"/>
              </a:buClr>
              <a:buSzPts val="1100"/>
              <a:buFont typeface="Arial"/>
              <a:buNone/>
            </a:pPr>
            <a:r>
              <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Core - Dead Bugs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Rotational Band Push/Pulls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Rotational Lunge Series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MB Punches / Slams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Jumps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Split Squat</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Single Leg RDL</a:t>
            </a:r>
            <a:endParaRPr sz="2500">
              <a:solidFill>
                <a:schemeClr val="dk1"/>
              </a:solidFill>
            </a:endParaRPr>
          </a:p>
          <a:p>
            <a:pPr indent="0" lvl="0" marL="0" rtl="0" algn="l">
              <a:spcBef>
                <a:spcPts val="0"/>
              </a:spcBef>
              <a:spcAft>
                <a:spcPts val="0"/>
              </a:spcAft>
              <a:buClr>
                <a:schemeClr val="dk1"/>
              </a:buClr>
              <a:buSzPts val="1100"/>
              <a:buFont typeface="Arial"/>
              <a:buNone/>
            </a:pPr>
            <a:r>
              <a:t/>
            </a:r>
            <a:endParaRPr sz="2500">
              <a:solidFill>
                <a:schemeClr val="dk1"/>
              </a:solidFill>
            </a:endParaRPr>
          </a:p>
          <a:p>
            <a:pPr indent="0" lvl="0" marL="0" rtl="0" algn="ctr">
              <a:spcBef>
                <a:spcPts val="0"/>
              </a:spcBef>
              <a:spcAft>
                <a:spcPts val="0"/>
              </a:spcAft>
              <a:buNone/>
            </a:pPr>
            <a:r>
              <a:t/>
            </a:r>
            <a:endParaRPr sz="36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07" name="Shape 107"/>
        <p:cNvGrpSpPr/>
        <p:nvPr/>
      </p:nvGrpSpPr>
      <p:grpSpPr>
        <a:xfrm>
          <a:off x="0" y="0"/>
          <a:ext cx="0" cy="0"/>
          <a:chOff x="0" y="0"/>
          <a:chExt cx="0" cy="0"/>
        </a:xfrm>
      </p:grpSpPr>
      <p:pic>
        <p:nvPicPr>
          <p:cNvPr id="108" name="Google Shape;108;g2b232ead417_0_21"/>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09" name="Google Shape;109;g2b232ead417_0_21"/>
          <p:cNvSpPr txBox="1"/>
          <p:nvPr/>
        </p:nvSpPr>
        <p:spPr>
          <a:xfrm>
            <a:off x="130100" y="1374850"/>
            <a:ext cx="11991000" cy="5389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6 Phases of Youth Training</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Active Start 0-6</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FUNdamentals 6-8 (K-2nd)</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Learn to Train 8-10 (3rd-4th)</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Train to Train 11-14 (5th-8th)</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Train to Compete 15-18 (HS)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Train to Win 18+ (College)</a:t>
            </a:r>
            <a:endParaRPr sz="36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13" name="Shape 113"/>
        <p:cNvGrpSpPr/>
        <p:nvPr/>
      </p:nvGrpSpPr>
      <p:grpSpPr>
        <a:xfrm>
          <a:off x="0" y="0"/>
          <a:ext cx="0" cy="0"/>
          <a:chOff x="0" y="0"/>
          <a:chExt cx="0" cy="0"/>
        </a:xfrm>
      </p:grpSpPr>
      <p:pic>
        <p:nvPicPr>
          <p:cNvPr id="114" name="Google Shape;114;g2b232ead417_0_26"/>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15" name="Google Shape;115;g2b232ead417_0_26"/>
          <p:cNvSpPr txBox="1"/>
          <p:nvPr/>
        </p:nvSpPr>
        <p:spPr>
          <a:xfrm>
            <a:off x="130100" y="1360425"/>
            <a:ext cx="11991000" cy="5404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Active Start 0-6</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0" lvl="0" marL="0" rtl="0" algn="l">
              <a:spcBef>
                <a:spcPts val="0"/>
              </a:spcBef>
              <a:spcAft>
                <a:spcPts val="0"/>
              </a:spcAft>
              <a:buNone/>
            </a:pPr>
            <a:r>
              <a:rPr lang="en-US" sz="2500" u="sng">
                <a:solidFill>
                  <a:schemeClr val="dk1"/>
                </a:solidFill>
              </a:rPr>
              <a:t>Functional Movement Patterns</a:t>
            </a:r>
            <a:r>
              <a:rPr lang="en-US" sz="2500">
                <a:solidFill>
                  <a:schemeClr val="dk1"/>
                </a:solidFill>
              </a:rPr>
              <a:t> - Crawling, Walking, Running, Jumping, Throwing, Kicking, Hitting, Squatting, Lunging, Pushups</a:t>
            </a:r>
            <a:endParaRPr sz="2500">
              <a:solidFill>
                <a:schemeClr val="dk1"/>
              </a:solidFill>
            </a:endParaRPr>
          </a:p>
          <a:p>
            <a:pPr indent="0" lvl="0" marL="0" rtl="0" algn="l">
              <a:spcBef>
                <a:spcPts val="0"/>
              </a:spcBef>
              <a:spcAft>
                <a:spcPts val="0"/>
              </a:spcAft>
              <a:buNone/>
            </a:pPr>
            <a:r>
              <a:t/>
            </a:r>
            <a:endParaRPr sz="2700">
              <a:solidFill>
                <a:schemeClr val="dk1"/>
              </a:solidFill>
            </a:endParaRPr>
          </a:p>
          <a:p>
            <a:pPr indent="0" lvl="0" marL="0" rtl="0" algn="l">
              <a:spcBef>
                <a:spcPts val="0"/>
              </a:spcBef>
              <a:spcAft>
                <a:spcPts val="0"/>
              </a:spcAft>
              <a:buNone/>
            </a:pPr>
            <a:r>
              <a:rPr lang="en-US" sz="2500" u="sng">
                <a:solidFill>
                  <a:schemeClr val="dk1"/>
                </a:solidFill>
              </a:rPr>
              <a:t>ABCs </a:t>
            </a:r>
            <a:r>
              <a:rPr lang="en-US" sz="2500">
                <a:solidFill>
                  <a:schemeClr val="dk1"/>
                </a:solidFill>
              </a:rPr>
              <a:t>- Agility, Balance, Coordination, Speed</a:t>
            </a:r>
            <a:endParaRPr sz="2500">
              <a:solidFill>
                <a:schemeClr val="dk1"/>
              </a:solidFill>
            </a:endParaRPr>
          </a:p>
          <a:p>
            <a:pPr indent="0" lvl="0" marL="0" rtl="0" algn="l">
              <a:spcBef>
                <a:spcPts val="0"/>
              </a:spcBef>
              <a:spcAft>
                <a:spcPts val="0"/>
              </a:spcAft>
              <a:buNone/>
            </a:pPr>
            <a:r>
              <a:t/>
            </a:r>
            <a:endParaRPr sz="2500">
              <a:solidFill>
                <a:schemeClr val="dk1"/>
              </a:solidFill>
            </a:endParaRPr>
          </a:p>
          <a:p>
            <a:pPr indent="0" lvl="0" marL="0" rtl="0" algn="l">
              <a:spcBef>
                <a:spcPts val="0"/>
              </a:spcBef>
              <a:spcAft>
                <a:spcPts val="0"/>
              </a:spcAft>
              <a:buNone/>
            </a:pPr>
            <a:r>
              <a:rPr lang="en-US" sz="2500">
                <a:solidFill>
                  <a:schemeClr val="dk1"/>
                </a:solidFill>
              </a:rPr>
              <a:t>Obstacle Courses!</a:t>
            </a:r>
            <a:endParaRPr sz="2500">
              <a:solidFill>
                <a:schemeClr val="dk1"/>
              </a:solidFill>
            </a:endParaRPr>
          </a:p>
          <a:p>
            <a:pPr indent="0" lvl="0" marL="0" rtl="0" algn="ctr">
              <a:spcBef>
                <a:spcPts val="0"/>
              </a:spcBef>
              <a:spcAft>
                <a:spcPts val="0"/>
              </a:spcAft>
              <a:buNone/>
            </a:pPr>
            <a:r>
              <a:rPr lang="en-US" sz="2500" u="sng">
                <a:solidFill>
                  <a:schemeClr val="dk1"/>
                </a:solidFill>
              </a:rPr>
              <a:t>2 Main Points</a:t>
            </a:r>
            <a:endParaRPr sz="2500" u="sng">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Play with your juniors</a:t>
            </a:r>
            <a:endParaRPr sz="2500">
              <a:solidFill>
                <a:schemeClr val="dk1"/>
              </a:solidFill>
            </a:endParaRPr>
          </a:p>
          <a:p>
            <a:pPr indent="-387350" lvl="0" marL="457200" rtl="0" algn="l">
              <a:spcBef>
                <a:spcPts val="0"/>
              </a:spcBef>
              <a:spcAft>
                <a:spcPts val="0"/>
              </a:spcAft>
              <a:buClr>
                <a:schemeClr val="dk1"/>
              </a:buClr>
              <a:buSzPts val="2500"/>
              <a:buAutoNum type="arabicPeriod"/>
            </a:pPr>
            <a:r>
              <a:rPr lang="en-US" sz="2500">
                <a:solidFill>
                  <a:schemeClr val="dk1"/>
                </a:solidFill>
              </a:rPr>
              <a:t>Let them see you working out</a:t>
            </a:r>
            <a:endParaRPr sz="25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19" name="Shape 119"/>
        <p:cNvGrpSpPr/>
        <p:nvPr/>
      </p:nvGrpSpPr>
      <p:grpSpPr>
        <a:xfrm>
          <a:off x="0" y="0"/>
          <a:ext cx="0" cy="0"/>
          <a:chOff x="0" y="0"/>
          <a:chExt cx="0" cy="0"/>
        </a:xfrm>
      </p:grpSpPr>
      <p:pic>
        <p:nvPicPr>
          <p:cNvPr id="120" name="Google Shape;120;g2b232ead417_0_31"/>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21" name="Google Shape;121;g2b232ead417_0_31"/>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FUNdamentals - 6-8 (K-2nd)</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u="sng">
                <a:solidFill>
                  <a:schemeClr val="dk1"/>
                </a:solidFill>
              </a:rPr>
              <a:t>FUN</a:t>
            </a:r>
            <a:endParaRPr sz="2500" u="sng">
              <a:solidFill>
                <a:schemeClr val="dk1"/>
              </a:solidFill>
            </a:endParaRPr>
          </a:p>
          <a:p>
            <a:pPr indent="0" lvl="0" marL="457200" rtl="0" algn="l">
              <a:spcBef>
                <a:spcPts val="0"/>
              </a:spcBef>
              <a:spcAft>
                <a:spcPts val="0"/>
              </a:spcAft>
              <a:buNone/>
            </a:pPr>
            <a:r>
              <a:t/>
            </a:r>
            <a:endParaRPr sz="2500" u="sng">
              <a:solidFill>
                <a:schemeClr val="dk1"/>
              </a:solidFill>
            </a:endParaRPr>
          </a:p>
          <a:p>
            <a:pPr indent="0" lvl="0" marL="457200" rtl="0" algn="l">
              <a:spcBef>
                <a:spcPts val="0"/>
              </a:spcBef>
              <a:spcAft>
                <a:spcPts val="0"/>
              </a:spcAft>
              <a:buNone/>
            </a:pPr>
            <a:r>
              <a:rPr lang="en-US" sz="2500">
                <a:solidFill>
                  <a:schemeClr val="dk1"/>
                </a:solidFill>
              </a:rPr>
              <a:t>Focusing on Sport Skills</a:t>
            </a:r>
            <a:endParaRPr sz="2500">
              <a:solidFill>
                <a:schemeClr val="dk1"/>
              </a:solidFill>
            </a:endParaRPr>
          </a:p>
          <a:p>
            <a:pPr indent="0" lvl="0" marL="457200" rtl="0" algn="l">
              <a:spcBef>
                <a:spcPts val="0"/>
              </a:spcBef>
              <a:spcAft>
                <a:spcPts val="0"/>
              </a:spcAft>
              <a:buNone/>
            </a:pPr>
            <a:r>
              <a:rPr lang="en-US" sz="2500">
                <a:solidFill>
                  <a:schemeClr val="dk1"/>
                </a:solidFill>
              </a:rPr>
              <a:t>Throwing - External Shoulder Rotation</a:t>
            </a:r>
            <a:endParaRPr sz="2500">
              <a:solidFill>
                <a:schemeClr val="dk1"/>
              </a:solidFill>
            </a:endParaRPr>
          </a:p>
          <a:p>
            <a:pPr indent="0" lvl="0" marL="457200" rtl="0" algn="l">
              <a:spcBef>
                <a:spcPts val="0"/>
              </a:spcBef>
              <a:spcAft>
                <a:spcPts val="0"/>
              </a:spcAft>
              <a:buNone/>
            </a:pPr>
            <a:r>
              <a:rPr lang="en-US" sz="2500">
                <a:solidFill>
                  <a:schemeClr val="dk1"/>
                </a:solidFill>
              </a:rPr>
              <a:t>Hitting/Kicking - Internal Hip Rotation</a:t>
            </a:r>
            <a:endParaRPr sz="2500">
              <a:solidFill>
                <a:schemeClr val="dk1"/>
              </a:solidFill>
            </a:endParaRPr>
          </a:p>
          <a:p>
            <a:pPr indent="0" lvl="0" marL="457200" rtl="0" algn="l">
              <a:spcBef>
                <a:spcPts val="0"/>
              </a:spcBef>
              <a:spcAft>
                <a:spcPts val="0"/>
              </a:spcAft>
              <a:buNone/>
            </a:pPr>
            <a:r>
              <a:rPr lang="en-US" sz="2500">
                <a:solidFill>
                  <a:schemeClr val="dk1"/>
                </a:solidFill>
              </a:rPr>
              <a:t>All = Sequencing and Thoracic Rotation</a:t>
            </a:r>
            <a:endParaRPr sz="2500">
              <a:solidFill>
                <a:schemeClr val="dk1"/>
              </a:solidFill>
            </a:endParaRPr>
          </a:p>
          <a:p>
            <a:pPr indent="0" lvl="0" marL="457200" rtl="0" algn="l">
              <a:spcBef>
                <a:spcPts val="0"/>
              </a:spcBef>
              <a:spcAft>
                <a:spcPts val="0"/>
              </a:spcAft>
              <a:buNone/>
            </a:pPr>
            <a:r>
              <a:rPr lang="en-US" sz="2500">
                <a:solidFill>
                  <a:schemeClr val="dk1"/>
                </a:solidFill>
              </a:rPr>
              <a:t>Play Games</a:t>
            </a:r>
            <a:endParaRPr sz="2500">
              <a:solidFill>
                <a:schemeClr val="dk1"/>
              </a:solidFill>
            </a:endParaRPr>
          </a:p>
          <a:p>
            <a:pPr indent="0" lvl="0" marL="457200" rtl="0" algn="l">
              <a:spcBef>
                <a:spcPts val="0"/>
              </a:spcBef>
              <a:spcAft>
                <a:spcPts val="0"/>
              </a:spcAft>
              <a:buNone/>
            </a:pPr>
            <a:r>
              <a:rPr lang="en-US" sz="2500">
                <a:solidFill>
                  <a:schemeClr val="dk1"/>
                </a:solidFill>
              </a:rPr>
              <a:t>Sprints Contests Bodyweight Exercises</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Training through going harder, farther or faste</a:t>
            </a:r>
            <a:r>
              <a:rPr lang="en-US" sz="2500" u="sng">
                <a:solidFill>
                  <a:schemeClr val="dk1"/>
                </a:solidFill>
              </a:rPr>
              <a:t>r</a:t>
            </a:r>
            <a:endParaRPr sz="2500" u="sng">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25" name="Shape 125"/>
        <p:cNvGrpSpPr/>
        <p:nvPr/>
      </p:nvGrpSpPr>
      <p:grpSpPr>
        <a:xfrm>
          <a:off x="0" y="0"/>
          <a:ext cx="0" cy="0"/>
          <a:chOff x="0" y="0"/>
          <a:chExt cx="0" cy="0"/>
        </a:xfrm>
      </p:grpSpPr>
      <p:pic>
        <p:nvPicPr>
          <p:cNvPr id="126" name="Google Shape;126;g2b232ead417_0_36"/>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27" name="Google Shape;127;g2b232ead417_0_36"/>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Learn to Train 8-10 (3rd-4th)</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u="sng">
                <a:solidFill>
                  <a:schemeClr val="dk1"/>
                </a:solidFill>
              </a:rPr>
              <a:t>FUN</a:t>
            </a:r>
            <a:endParaRPr sz="2500" u="sng">
              <a:solidFill>
                <a:schemeClr val="dk1"/>
              </a:solidFill>
            </a:endParaRPr>
          </a:p>
          <a:p>
            <a:pPr indent="0" lvl="0" marL="457200" rtl="0" algn="l">
              <a:spcBef>
                <a:spcPts val="0"/>
              </a:spcBef>
              <a:spcAft>
                <a:spcPts val="0"/>
              </a:spcAft>
              <a:buNone/>
            </a:pPr>
            <a:r>
              <a:t/>
            </a:r>
            <a:endParaRPr sz="2500" u="sng">
              <a:solidFill>
                <a:schemeClr val="dk1"/>
              </a:solidFill>
            </a:endParaRPr>
          </a:p>
          <a:p>
            <a:pPr indent="0" lvl="0" marL="457200" rtl="0" algn="l">
              <a:spcBef>
                <a:spcPts val="0"/>
              </a:spcBef>
              <a:spcAft>
                <a:spcPts val="0"/>
              </a:spcAft>
              <a:buNone/>
            </a:pPr>
            <a:r>
              <a:rPr lang="en-US" sz="2500">
                <a:solidFill>
                  <a:schemeClr val="dk1"/>
                </a:solidFill>
              </a:rPr>
              <a:t>Start repping Push, Pull, Squat, Hinge</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Work with Instructor on what the athlete needs</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Use Medballs for progressions and overload (increase reps then weight)</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Combine competitions with exercises</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30-60 Min Sessions</a:t>
            </a:r>
            <a:endParaRPr sz="25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31" name="Shape 131"/>
        <p:cNvGrpSpPr/>
        <p:nvPr/>
      </p:nvGrpSpPr>
      <p:grpSpPr>
        <a:xfrm>
          <a:off x="0" y="0"/>
          <a:ext cx="0" cy="0"/>
          <a:chOff x="0" y="0"/>
          <a:chExt cx="0" cy="0"/>
        </a:xfrm>
      </p:grpSpPr>
      <p:pic>
        <p:nvPicPr>
          <p:cNvPr id="132" name="Google Shape;132;g2b232ead417_0_64"/>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33" name="Google Shape;133;g2b232ead417_0_64"/>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Learn to Train 8-10 (3rd-4th)</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15 Mins - Warmup and Plank Competitions</a:t>
            </a:r>
            <a:endParaRPr sz="2500">
              <a:solidFill>
                <a:schemeClr val="dk1"/>
              </a:solidFill>
            </a:endParaRPr>
          </a:p>
          <a:p>
            <a:pPr indent="0" lvl="0" marL="457200" rtl="0" algn="l">
              <a:spcBef>
                <a:spcPts val="0"/>
              </a:spcBef>
              <a:spcAft>
                <a:spcPts val="0"/>
              </a:spcAft>
              <a:buNone/>
            </a:pPr>
            <a:r>
              <a:rPr lang="en-US" sz="2500">
                <a:solidFill>
                  <a:schemeClr val="dk1"/>
                </a:solidFill>
              </a:rPr>
              <a:t>15 Mins - Movement Limitations and Instructor Wants with Jump Rope Competition</a:t>
            </a:r>
            <a:endParaRPr sz="2500">
              <a:solidFill>
                <a:schemeClr val="dk1"/>
              </a:solidFill>
            </a:endParaRPr>
          </a:p>
          <a:p>
            <a:pPr indent="0" lvl="0" marL="457200" rtl="0" algn="l">
              <a:spcBef>
                <a:spcPts val="0"/>
              </a:spcBef>
              <a:spcAft>
                <a:spcPts val="0"/>
              </a:spcAft>
              <a:buNone/>
            </a:pPr>
            <a:r>
              <a:rPr lang="en-US" sz="2500">
                <a:solidFill>
                  <a:schemeClr val="dk1"/>
                </a:solidFill>
              </a:rPr>
              <a:t>15 Mins - “Strength Training” Push, Pull, Squat, Hinge with Balance Competition</a:t>
            </a:r>
            <a:endParaRPr sz="2500">
              <a:solidFill>
                <a:schemeClr val="dk1"/>
              </a:solidFill>
            </a:endParaRPr>
          </a:p>
          <a:p>
            <a:pPr indent="0" lvl="0" marL="457200" rtl="0" algn="l">
              <a:spcBef>
                <a:spcPts val="0"/>
              </a:spcBef>
              <a:spcAft>
                <a:spcPts val="0"/>
              </a:spcAft>
              <a:buNone/>
            </a:pPr>
            <a:r>
              <a:rPr lang="en-US" sz="2500">
                <a:solidFill>
                  <a:schemeClr val="dk1"/>
                </a:solidFill>
              </a:rPr>
              <a:t>15 Mins - Rotations, Separations, Throws and Jumps with Last Competion</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Include Water Breaks where we talk about things they like and what is going on in their lives.</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Mostly Neural Adaptations but we are creating movement patterns that will prepare us for future training.</a:t>
            </a:r>
            <a:endParaRPr sz="2500">
              <a:solidFill>
                <a:schemeClr val="dk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137" name="Shape 137"/>
        <p:cNvGrpSpPr/>
        <p:nvPr/>
      </p:nvGrpSpPr>
      <p:grpSpPr>
        <a:xfrm>
          <a:off x="0" y="0"/>
          <a:ext cx="0" cy="0"/>
          <a:chOff x="0" y="0"/>
          <a:chExt cx="0" cy="0"/>
        </a:xfrm>
      </p:grpSpPr>
      <p:pic>
        <p:nvPicPr>
          <p:cNvPr id="138" name="Google Shape;138;g2b232ead417_0_41"/>
          <p:cNvPicPr preferRelativeResize="0"/>
          <p:nvPr/>
        </p:nvPicPr>
        <p:blipFill rotWithShape="1">
          <a:blip r:embed="rId3">
            <a:alphaModFix/>
          </a:blip>
          <a:srcRect b="39132" l="15215" r="15842" t="40533"/>
          <a:stretch/>
        </p:blipFill>
        <p:spPr>
          <a:xfrm>
            <a:off x="0" y="0"/>
            <a:ext cx="5464775" cy="1555750"/>
          </a:xfrm>
          <a:prstGeom prst="rect">
            <a:avLst/>
          </a:prstGeom>
          <a:noFill/>
          <a:ln>
            <a:noFill/>
          </a:ln>
        </p:spPr>
      </p:pic>
      <p:sp>
        <p:nvSpPr>
          <p:cNvPr id="139" name="Google Shape;139;g2b232ead417_0_41"/>
          <p:cNvSpPr txBox="1"/>
          <p:nvPr/>
        </p:nvSpPr>
        <p:spPr>
          <a:xfrm>
            <a:off x="130100" y="1389250"/>
            <a:ext cx="11991000" cy="5375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i="1" lang="en-US" sz="2500" u="sng">
                <a:solidFill>
                  <a:schemeClr val="dk1"/>
                </a:solidFill>
              </a:rPr>
              <a:t>Train</a:t>
            </a:r>
            <a:r>
              <a:rPr b="1" i="1" lang="en-US" sz="2500" u="sng">
                <a:solidFill>
                  <a:schemeClr val="dk1"/>
                </a:solidFill>
              </a:rPr>
              <a:t> to Train 11-14 (5th-8th)</a:t>
            </a:r>
            <a:endParaRPr b="1" i="1" sz="2500" u="sng">
              <a:solidFill>
                <a:schemeClr val="dk1"/>
              </a:solidFill>
            </a:endParaRPr>
          </a:p>
          <a:p>
            <a:pPr indent="0" lvl="0" marL="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Here we really start building the foundation of future training.  In the first couple years we are creating light versions of regular workouts that we will start loading heavy after PHV and Puberty.</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On the back end of this phase we are loading our exercises to induce actual muscle adapatations.</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Now we are starting to create consistency with 2 workouts/week 52 Weeks/year.  If we can do 104 Workouts/Year we can hit 400 by HS and 800 by College.</a:t>
            </a:r>
            <a:endParaRPr sz="2500">
              <a:solidFill>
                <a:schemeClr val="dk1"/>
              </a:solidFill>
            </a:endParaRPr>
          </a:p>
          <a:p>
            <a:pPr indent="0" lvl="0" marL="457200" rtl="0" algn="l">
              <a:spcBef>
                <a:spcPts val="0"/>
              </a:spcBef>
              <a:spcAft>
                <a:spcPts val="0"/>
              </a:spcAft>
              <a:buNone/>
            </a:pPr>
            <a:r>
              <a:t/>
            </a:r>
            <a:endParaRPr sz="2500">
              <a:solidFill>
                <a:schemeClr val="dk1"/>
              </a:solidFill>
            </a:endParaRPr>
          </a:p>
          <a:p>
            <a:pPr indent="0" lvl="0" marL="457200" rtl="0" algn="l">
              <a:spcBef>
                <a:spcPts val="0"/>
              </a:spcBef>
              <a:spcAft>
                <a:spcPts val="0"/>
              </a:spcAft>
              <a:buNone/>
            </a:pPr>
            <a:r>
              <a:rPr lang="en-US" sz="2500">
                <a:solidFill>
                  <a:schemeClr val="dk1"/>
                </a:solidFill>
              </a:rPr>
              <a:t>Loading is slow and progressive without maxxing out but constantly trying to increase levels of stress.</a:t>
            </a:r>
            <a:endParaRPr sz="25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2023-01-14T21:43:53Z</dcterms:created>
</cp:coreProperties>
</file>