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13"/>
  </p:notesMasterIdLst>
  <p:sldIdLst>
    <p:sldId id="339" r:id="rId2"/>
    <p:sldId id="340" r:id="rId3"/>
    <p:sldId id="341" r:id="rId4"/>
    <p:sldId id="342" r:id="rId5"/>
    <p:sldId id="359" r:id="rId6"/>
    <p:sldId id="345" r:id="rId7"/>
    <p:sldId id="350" r:id="rId8"/>
    <p:sldId id="354" r:id="rId9"/>
    <p:sldId id="360" r:id="rId10"/>
    <p:sldId id="356" r:id="rId11"/>
    <p:sldId id="36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4CF"/>
    <a:srgbClr val="F3F2E9"/>
    <a:srgbClr val="F3F2F3"/>
    <a:srgbClr val="DAE7F6"/>
    <a:srgbClr val="E5EBFF"/>
    <a:srgbClr val="FEECF8"/>
    <a:srgbClr val="FDDFF3"/>
    <a:srgbClr val="E7EAED"/>
    <a:srgbClr val="CCECFF"/>
    <a:srgbClr val="908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9858" autoAdjust="0"/>
  </p:normalViewPr>
  <p:slideViewPr>
    <p:cSldViewPr snapToGrid="0">
      <p:cViewPr>
        <p:scale>
          <a:sx n="70" d="100"/>
          <a:sy n="70" d="100"/>
        </p:scale>
        <p:origin x="1180"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port%20Tools\Market%20Landscape\Market%20Landscape%20Tool%20v21.1.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spPr>
            <a:ln w="28575">
              <a:noFill/>
            </a:ln>
          </c:spPr>
          <c:marker>
            <c:symbol val="circle"/>
            <c:size val="25"/>
            <c:spPr>
              <a:solidFill>
                <a:schemeClr val="tx2">
                  <a:lumMod val="60000"/>
                  <a:lumOff val="40000"/>
                </a:schemeClr>
              </a:solidFill>
              <a:ln>
                <a:solidFill>
                  <a:schemeClr val="tx2">
                    <a:lumMod val="75000"/>
                  </a:schemeClr>
                </a:solidFill>
              </a:ln>
            </c:spPr>
          </c:marker>
          <c:dPt>
            <c:idx val="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0-DAA2-4BBC-A75A-F6F45E2E7FA5}"/>
              </c:ext>
            </c:extLst>
          </c:dPt>
          <c:dPt>
            <c:idx val="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1-DAA2-4BBC-A75A-F6F45E2E7FA5}"/>
              </c:ext>
            </c:extLst>
          </c:dPt>
          <c:dPt>
            <c:idx val="2"/>
            <c:marker>
              <c:symbol val="circle"/>
              <c:size val="30"/>
              <c:spPr>
                <a:solidFill>
                  <a:schemeClr val="accent1"/>
                </a:solidFill>
                <a:ln>
                  <a:solidFill>
                    <a:schemeClr val="tx2">
                      <a:lumMod val="75000"/>
                    </a:schemeClr>
                  </a:solidFill>
                </a:ln>
              </c:spPr>
            </c:marker>
            <c:bubble3D val="0"/>
            <c:extLst>
              <c:ext xmlns:c16="http://schemas.microsoft.com/office/drawing/2014/chart" uri="{C3380CC4-5D6E-409C-BE32-E72D297353CC}">
                <c16:uniqueId val="{00000002-DAA2-4BBC-A75A-F6F45E2E7FA5}"/>
              </c:ext>
            </c:extLst>
          </c:dPt>
          <c:dPt>
            <c:idx val="3"/>
            <c:marker>
              <c:symbol val="circle"/>
              <c:size val="30"/>
              <c:spPr>
                <a:solidFill>
                  <a:schemeClr val="accent1"/>
                </a:solidFill>
                <a:ln>
                  <a:solidFill>
                    <a:schemeClr val="tx2">
                      <a:lumMod val="75000"/>
                    </a:schemeClr>
                  </a:solidFill>
                </a:ln>
              </c:spPr>
            </c:marker>
            <c:bubble3D val="0"/>
            <c:extLst>
              <c:ext xmlns:c16="http://schemas.microsoft.com/office/drawing/2014/chart" uri="{C3380CC4-5D6E-409C-BE32-E72D297353CC}">
                <c16:uniqueId val="{00000003-DAA2-4BBC-A75A-F6F45E2E7FA5}"/>
              </c:ext>
            </c:extLst>
          </c:dPt>
          <c:dPt>
            <c:idx val="4"/>
            <c:marker>
              <c:symbol val="circle"/>
              <c:size val="30"/>
              <c:spPr>
                <a:solidFill>
                  <a:schemeClr val="accent1"/>
                </a:solidFill>
                <a:ln>
                  <a:solidFill>
                    <a:schemeClr val="tx2">
                      <a:lumMod val="75000"/>
                    </a:schemeClr>
                  </a:solidFill>
                </a:ln>
              </c:spPr>
            </c:marker>
            <c:bubble3D val="0"/>
            <c:extLst>
              <c:ext xmlns:c16="http://schemas.microsoft.com/office/drawing/2014/chart" uri="{C3380CC4-5D6E-409C-BE32-E72D297353CC}">
                <c16:uniqueId val="{00000004-DAA2-4BBC-A75A-F6F45E2E7FA5}"/>
              </c:ext>
            </c:extLst>
          </c:dPt>
          <c:dPt>
            <c:idx val="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5-DAA2-4BBC-A75A-F6F45E2E7FA5}"/>
              </c:ext>
            </c:extLst>
          </c:dPt>
          <c:dPt>
            <c:idx val="6"/>
            <c:marker>
              <c:symbol val="circle"/>
              <c:size val="30"/>
              <c:spPr>
                <a:solidFill>
                  <a:schemeClr val="accent1"/>
                </a:solidFill>
                <a:ln>
                  <a:solidFill>
                    <a:schemeClr val="tx2">
                      <a:lumMod val="75000"/>
                    </a:schemeClr>
                  </a:solidFill>
                </a:ln>
              </c:spPr>
            </c:marker>
            <c:bubble3D val="0"/>
            <c:extLst>
              <c:ext xmlns:c16="http://schemas.microsoft.com/office/drawing/2014/chart" uri="{C3380CC4-5D6E-409C-BE32-E72D297353CC}">
                <c16:uniqueId val="{00000006-DAA2-4BBC-A75A-F6F45E2E7FA5}"/>
              </c:ext>
            </c:extLst>
          </c:dPt>
          <c:dPt>
            <c:idx val="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7-DAA2-4BBC-A75A-F6F45E2E7FA5}"/>
              </c:ext>
            </c:extLst>
          </c:dPt>
          <c:dPt>
            <c:idx val="8"/>
            <c:marker>
              <c:symbol val="circle"/>
              <c:size val="30"/>
              <c:spPr>
                <a:solidFill>
                  <a:schemeClr val="accent1"/>
                </a:solidFill>
                <a:ln>
                  <a:solidFill>
                    <a:schemeClr val="tx2">
                      <a:lumMod val="75000"/>
                    </a:schemeClr>
                  </a:solidFill>
                </a:ln>
              </c:spPr>
            </c:marker>
            <c:bubble3D val="0"/>
            <c:extLst>
              <c:ext xmlns:c16="http://schemas.microsoft.com/office/drawing/2014/chart" uri="{C3380CC4-5D6E-409C-BE32-E72D297353CC}">
                <c16:uniqueId val="{00000008-DAA2-4BBC-A75A-F6F45E2E7FA5}"/>
              </c:ext>
            </c:extLst>
          </c:dPt>
          <c:dPt>
            <c:idx val="9"/>
            <c:marker>
              <c:symbol val="circle"/>
              <c:size val="30"/>
              <c:spPr>
                <a:solidFill>
                  <a:schemeClr val="accent1"/>
                </a:solidFill>
                <a:ln>
                  <a:solidFill>
                    <a:schemeClr val="tx2">
                      <a:lumMod val="75000"/>
                    </a:schemeClr>
                  </a:solidFill>
                </a:ln>
              </c:spPr>
            </c:marker>
            <c:bubble3D val="0"/>
            <c:extLst>
              <c:ext xmlns:c16="http://schemas.microsoft.com/office/drawing/2014/chart" uri="{C3380CC4-5D6E-409C-BE32-E72D297353CC}">
                <c16:uniqueId val="{00000009-DAA2-4BBC-A75A-F6F45E2E7FA5}"/>
              </c:ext>
            </c:extLst>
          </c:dPt>
          <c:dPt>
            <c:idx val="1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A-DAA2-4BBC-A75A-F6F45E2E7FA5}"/>
              </c:ext>
            </c:extLst>
          </c:dPt>
          <c:dPt>
            <c:idx val="1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B-DAA2-4BBC-A75A-F6F45E2E7FA5}"/>
              </c:ext>
            </c:extLst>
          </c:dPt>
          <c:dPt>
            <c:idx val="1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C-DAA2-4BBC-A75A-F6F45E2E7FA5}"/>
              </c:ext>
            </c:extLst>
          </c:dPt>
          <c:dPt>
            <c:idx val="1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D-DAA2-4BBC-A75A-F6F45E2E7FA5}"/>
              </c:ext>
            </c:extLst>
          </c:dPt>
          <c:dPt>
            <c:idx val="1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E-DAA2-4BBC-A75A-F6F45E2E7FA5}"/>
              </c:ext>
            </c:extLst>
          </c:dPt>
          <c:dPt>
            <c:idx val="1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0F-DAA2-4BBC-A75A-F6F45E2E7FA5}"/>
              </c:ext>
            </c:extLst>
          </c:dPt>
          <c:dPt>
            <c:idx val="1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0-DAA2-4BBC-A75A-F6F45E2E7FA5}"/>
              </c:ext>
            </c:extLst>
          </c:dPt>
          <c:dPt>
            <c:idx val="1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1-DAA2-4BBC-A75A-F6F45E2E7FA5}"/>
              </c:ext>
            </c:extLst>
          </c:dPt>
          <c:dPt>
            <c:idx val="1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2-DAA2-4BBC-A75A-F6F45E2E7FA5}"/>
              </c:ext>
            </c:extLst>
          </c:dPt>
          <c:dPt>
            <c:idx val="1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3-DAA2-4BBC-A75A-F6F45E2E7FA5}"/>
              </c:ext>
            </c:extLst>
          </c:dPt>
          <c:dPt>
            <c:idx val="20"/>
            <c:marker>
              <c:symbol val="circle"/>
              <c:size val="30"/>
              <c:spPr>
                <a:solidFill>
                  <a:schemeClr val="accent1"/>
                </a:solidFill>
                <a:ln>
                  <a:solidFill>
                    <a:schemeClr val="tx2">
                      <a:lumMod val="75000"/>
                    </a:schemeClr>
                  </a:solidFill>
                </a:ln>
              </c:spPr>
            </c:marker>
            <c:bubble3D val="0"/>
            <c:extLst>
              <c:ext xmlns:c16="http://schemas.microsoft.com/office/drawing/2014/chart" uri="{C3380CC4-5D6E-409C-BE32-E72D297353CC}">
                <c16:uniqueId val="{00000014-DAA2-4BBC-A75A-F6F45E2E7FA5}"/>
              </c:ext>
            </c:extLst>
          </c:dPt>
          <c:dPt>
            <c:idx val="2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5-DAA2-4BBC-A75A-F6F45E2E7FA5}"/>
              </c:ext>
            </c:extLst>
          </c:dPt>
          <c:dPt>
            <c:idx val="2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6-DAA2-4BBC-A75A-F6F45E2E7FA5}"/>
              </c:ext>
            </c:extLst>
          </c:dPt>
          <c:dPt>
            <c:idx val="23"/>
            <c:marker>
              <c:symbol val="circle"/>
              <c:size val="40"/>
              <c:spPr>
                <a:solidFill>
                  <a:srgbClr val="92D050"/>
                </a:solidFill>
                <a:ln>
                  <a:solidFill>
                    <a:schemeClr val="tx2">
                      <a:lumMod val="75000"/>
                    </a:schemeClr>
                  </a:solidFill>
                </a:ln>
              </c:spPr>
            </c:marker>
            <c:bubble3D val="0"/>
            <c:extLst>
              <c:ext xmlns:c16="http://schemas.microsoft.com/office/drawing/2014/chart" uri="{C3380CC4-5D6E-409C-BE32-E72D297353CC}">
                <c16:uniqueId val="{00000017-DAA2-4BBC-A75A-F6F45E2E7FA5}"/>
              </c:ext>
            </c:extLst>
          </c:dPt>
          <c:dPt>
            <c:idx val="2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8-DAA2-4BBC-A75A-F6F45E2E7FA5}"/>
              </c:ext>
            </c:extLst>
          </c:dPt>
          <c:dPt>
            <c:idx val="2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9-DAA2-4BBC-A75A-F6F45E2E7FA5}"/>
              </c:ext>
            </c:extLst>
          </c:dPt>
          <c:dPt>
            <c:idx val="2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A-DAA2-4BBC-A75A-F6F45E2E7FA5}"/>
              </c:ext>
            </c:extLst>
          </c:dPt>
          <c:dPt>
            <c:idx val="2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B-DAA2-4BBC-A75A-F6F45E2E7FA5}"/>
              </c:ext>
            </c:extLst>
          </c:dPt>
          <c:dPt>
            <c:idx val="2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C-DAA2-4BBC-A75A-F6F45E2E7FA5}"/>
              </c:ext>
            </c:extLst>
          </c:dPt>
          <c:dPt>
            <c:idx val="2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D-DAA2-4BBC-A75A-F6F45E2E7FA5}"/>
              </c:ext>
            </c:extLst>
          </c:dPt>
          <c:dPt>
            <c:idx val="3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E-DAA2-4BBC-A75A-F6F45E2E7FA5}"/>
              </c:ext>
            </c:extLst>
          </c:dPt>
          <c:dPt>
            <c:idx val="3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1F-DAA2-4BBC-A75A-F6F45E2E7FA5}"/>
              </c:ext>
            </c:extLst>
          </c:dPt>
          <c:dPt>
            <c:idx val="3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0-DAA2-4BBC-A75A-F6F45E2E7FA5}"/>
              </c:ext>
            </c:extLst>
          </c:dPt>
          <c:dPt>
            <c:idx val="3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1-DAA2-4BBC-A75A-F6F45E2E7FA5}"/>
              </c:ext>
            </c:extLst>
          </c:dPt>
          <c:dPt>
            <c:idx val="3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2-DAA2-4BBC-A75A-F6F45E2E7FA5}"/>
              </c:ext>
            </c:extLst>
          </c:dPt>
          <c:dPt>
            <c:idx val="3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3-DAA2-4BBC-A75A-F6F45E2E7FA5}"/>
              </c:ext>
            </c:extLst>
          </c:dPt>
          <c:dPt>
            <c:idx val="3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4-DAA2-4BBC-A75A-F6F45E2E7FA5}"/>
              </c:ext>
            </c:extLst>
          </c:dPt>
          <c:dPt>
            <c:idx val="3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5-DAA2-4BBC-A75A-F6F45E2E7FA5}"/>
              </c:ext>
            </c:extLst>
          </c:dPt>
          <c:dPt>
            <c:idx val="3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6-DAA2-4BBC-A75A-F6F45E2E7FA5}"/>
              </c:ext>
            </c:extLst>
          </c:dPt>
          <c:dPt>
            <c:idx val="3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7-DAA2-4BBC-A75A-F6F45E2E7FA5}"/>
              </c:ext>
            </c:extLst>
          </c:dPt>
          <c:dPt>
            <c:idx val="4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8-DAA2-4BBC-A75A-F6F45E2E7FA5}"/>
              </c:ext>
            </c:extLst>
          </c:dPt>
          <c:dPt>
            <c:idx val="4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9-DAA2-4BBC-A75A-F6F45E2E7FA5}"/>
              </c:ext>
            </c:extLst>
          </c:dPt>
          <c:dPt>
            <c:idx val="4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A-DAA2-4BBC-A75A-F6F45E2E7FA5}"/>
              </c:ext>
            </c:extLst>
          </c:dPt>
          <c:dPt>
            <c:idx val="4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B-DAA2-4BBC-A75A-F6F45E2E7FA5}"/>
              </c:ext>
            </c:extLst>
          </c:dPt>
          <c:dPt>
            <c:idx val="4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C-DAA2-4BBC-A75A-F6F45E2E7FA5}"/>
              </c:ext>
            </c:extLst>
          </c:dPt>
          <c:dPt>
            <c:idx val="4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D-DAA2-4BBC-A75A-F6F45E2E7FA5}"/>
              </c:ext>
            </c:extLst>
          </c:dPt>
          <c:dPt>
            <c:idx val="4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E-DAA2-4BBC-A75A-F6F45E2E7FA5}"/>
              </c:ext>
            </c:extLst>
          </c:dPt>
          <c:dPt>
            <c:idx val="4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2F-DAA2-4BBC-A75A-F6F45E2E7FA5}"/>
              </c:ext>
            </c:extLst>
          </c:dPt>
          <c:dPt>
            <c:idx val="4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0-DAA2-4BBC-A75A-F6F45E2E7FA5}"/>
              </c:ext>
            </c:extLst>
          </c:dPt>
          <c:dPt>
            <c:idx val="4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1-DAA2-4BBC-A75A-F6F45E2E7FA5}"/>
              </c:ext>
            </c:extLst>
          </c:dPt>
          <c:dPt>
            <c:idx val="5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2-DAA2-4BBC-A75A-F6F45E2E7FA5}"/>
              </c:ext>
            </c:extLst>
          </c:dPt>
          <c:dPt>
            <c:idx val="5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3-DAA2-4BBC-A75A-F6F45E2E7FA5}"/>
              </c:ext>
            </c:extLst>
          </c:dPt>
          <c:dPt>
            <c:idx val="5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4-DAA2-4BBC-A75A-F6F45E2E7FA5}"/>
              </c:ext>
            </c:extLst>
          </c:dPt>
          <c:dPt>
            <c:idx val="5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5-DAA2-4BBC-A75A-F6F45E2E7FA5}"/>
              </c:ext>
            </c:extLst>
          </c:dPt>
          <c:dPt>
            <c:idx val="5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6-DAA2-4BBC-A75A-F6F45E2E7FA5}"/>
              </c:ext>
            </c:extLst>
          </c:dPt>
          <c:dPt>
            <c:idx val="5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7-DAA2-4BBC-A75A-F6F45E2E7FA5}"/>
              </c:ext>
            </c:extLst>
          </c:dPt>
          <c:dPt>
            <c:idx val="5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8-DAA2-4BBC-A75A-F6F45E2E7FA5}"/>
              </c:ext>
            </c:extLst>
          </c:dPt>
          <c:dPt>
            <c:idx val="5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9-DAA2-4BBC-A75A-F6F45E2E7FA5}"/>
              </c:ext>
            </c:extLst>
          </c:dPt>
          <c:dPt>
            <c:idx val="5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A-DAA2-4BBC-A75A-F6F45E2E7FA5}"/>
              </c:ext>
            </c:extLst>
          </c:dPt>
          <c:dPt>
            <c:idx val="5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B-DAA2-4BBC-A75A-F6F45E2E7FA5}"/>
              </c:ext>
            </c:extLst>
          </c:dPt>
          <c:dPt>
            <c:idx val="6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C-DAA2-4BBC-A75A-F6F45E2E7FA5}"/>
              </c:ext>
            </c:extLst>
          </c:dPt>
          <c:dPt>
            <c:idx val="6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D-DAA2-4BBC-A75A-F6F45E2E7FA5}"/>
              </c:ext>
            </c:extLst>
          </c:dPt>
          <c:dPt>
            <c:idx val="6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E-DAA2-4BBC-A75A-F6F45E2E7FA5}"/>
              </c:ext>
            </c:extLst>
          </c:dPt>
          <c:dPt>
            <c:idx val="6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3F-DAA2-4BBC-A75A-F6F45E2E7FA5}"/>
              </c:ext>
            </c:extLst>
          </c:dPt>
          <c:dPt>
            <c:idx val="6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0-DAA2-4BBC-A75A-F6F45E2E7FA5}"/>
              </c:ext>
            </c:extLst>
          </c:dPt>
          <c:dPt>
            <c:idx val="6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1-DAA2-4BBC-A75A-F6F45E2E7FA5}"/>
              </c:ext>
            </c:extLst>
          </c:dPt>
          <c:dPt>
            <c:idx val="6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2-DAA2-4BBC-A75A-F6F45E2E7FA5}"/>
              </c:ext>
            </c:extLst>
          </c:dPt>
          <c:dPt>
            <c:idx val="6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3-DAA2-4BBC-A75A-F6F45E2E7FA5}"/>
              </c:ext>
            </c:extLst>
          </c:dPt>
          <c:dPt>
            <c:idx val="6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4-DAA2-4BBC-A75A-F6F45E2E7FA5}"/>
              </c:ext>
            </c:extLst>
          </c:dPt>
          <c:dPt>
            <c:idx val="6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5-DAA2-4BBC-A75A-F6F45E2E7FA5}"/>
              </c:ext>
            </c:extLst>
          </c:dPt>
          <c:dPt>
            <c:idx val="7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6-DAA2-4BBC-A75A-F6F45E2E7FA5}"/>
              </c:ext>
            </c:extLst>
          </c:dPt>
          <c:dPt>
            <c:idx val="7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7-DAA2-4BBC-A75A-F6F45E2E7FA5}"/>
              </c:ext>
            </c:extLst>
          </c:dPt>
          <c:dPt>
            <c:idx val="7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8-DAA2-4BBC-A75A-F6F45E2E7FA5}"/>
              </c:ext>
            </c:extLst>
          </c:dPt>
          <c:dPt>
            <c:idx val="7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9-DAA2-4BBC-A75A-F6F45E2E7FA5}"/>
              </c:ext>
            </c:extLst>
          </c:dPt>
          <c:dPt>
            <c:idx val="7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A-DAA2-4BBC-A75A-F6F45E2E7FA5}"/>
              </c:ext>
            </c:extLst>
          </c:dPt>
          <c:dPt>
            <c:idx val="7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B-DAA2-4BBC-A75A-F6F45E2E7FA5}"/>
              </c:ext>
            </c:extLst>
          </c:dPt>
          <c:dPt>
            <c:idx val="7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C-DAA2-4BBC-A75A-F6F45E2E7FA5}"/>
              </c:ext>
            </c:extLst>
          </c:dPt>
          <c:dPt>
            <c:idx val="7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D-DAA2-4BBC-A75A-F6F45E2E7FA5}"/>
              </c:ext>
            </c:extLst>
          </c:dPt>
          <c:dPt>
            <c:idx val="7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E-DAA2-4BBC-A75A-F6F45E2E7FA5}"/>
              </c:ext>
            </c:extLst>
          </c:dPt>
          <c:dPt>
            <c:idx val="7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4F-DAA2-4BBC-A75A-F6F45E2E7FA5}"/>
              </c:ext>
            </c:extLst>
          </c:dPt>
          <c:dPt>
            <c:idx val="8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0-DAA2-4BBC-A75A-F6F45E2E7FA5}"/>
              </c:ext>
            </c:extLst>
          </c:dPt>
          <c:dPt>
            <c:idx val="8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1-DAA2-4BBC-A75A-F6F45E2E7FA5}"/>
              </c:ext>
            </c:extLst>
          </c:dPt>
          <c:dPt>
            <c:idx val="8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2-DAA2-4BBC-A75A-F6F45E2E7FA5}"/>
              </c:ext>
            </c:extLst>
          </c:dPt>
          <c:dPt>
            <c:idx val="8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3-DAA2-4BBC-A75A-F6F45E2E7FA5}"/>
              </c:ext>
            </c:extLst>
          </c:dPt>
          <c:dPt>
            <c:idx val="8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4-DAA2-4BBC-A75A-F6F45E2E7FA5}"/>
              </c:ext>
            </c:extLst>
          </c:dPt>
          <c:dPt>
            <c:idx val="8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5-DAA2-4BBC-A75A-F6F45E2E7FA5}"/>
              </c:ext>
            </c:extLst>
          </c:dPt>
          <c:dPt>
            <c:idx val="8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6-DAA2-4BBC-A75A-F6F45E2E7FA5}"/>
              </c:ext>
            </c:extLst>
          </c:dPt>
          <c:dPt>
            <c:idx val="8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7-DAA2-4BBC-A75A-F6F45E2E7FA5}"/>
              </c:ext>
            </c:extLst>
          </c:dPt>
          <c:dPt>
            <c:idx val="8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8-DAA2-4BBC-A75A-F6F45E2E7FA5}"/>
              </c:ext>
            </c:extLst>
          </c:dPt>
          <c:dPt>
            <c:idx val="8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9-DAA2-4BBC-A75A-F6F45E2E7FA5}"/>
              </c:ext>
            </c:extLst>
          </c:dPt>
          <c:dPt>
            <c:idx val="9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A-DAA2-4BBC-A75A-F6F45E2E7FA5}"/>
              </c:ext>
            </c:extLst>
          </c:dPt>
          <c:dPt>
            <c:idx val="9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B-DAA2-4BBC-A75A-F6F45E2E7FA5}"/>
              </c:ext>
            </c:extLst>
          </c:dPt>
          <c:dPt>
            <c:idx val="9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C-DAA2-4BBC-A75A-F6F45E2E7FA5}"/>
              </c:ext>
            </c:extLst>
          </c:dPt>
          <c:dPt>
            <c:idx val="9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D-DAA2-4BBC-A75A-F6F45E2E7FA5}"/>
              </c:ext>
            </c:extLst>
          </c:dPt>
          <c:dPt>
            <c:idx val="9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E-DAA2-4BBC-A75A-F6F45E2E7FA5}"/>
              </c:ext>
            </c:extLst>
          </c:dPt>
          <c:dPt>
            <c:idx val="9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5F-DAA2-4BBC-A75A-F6F45E2E7FA5}"/>
              </c:ext>
            </c:extLst>
          </c:dPt>
          <c:dPt>
            <c:idx val="9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0-DAA2-4BBC-A75A-F6F45E2E7FA5}"/>
              </c:ext>
            </c:extLst>
          </c:dPt>
          <c:dPt>
            <c:idx val="9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1-DAA2-4BBC-A75A-F6F45E2E7FA5}"/>
              </c:ext>
            </c:extLst>
          </c:dPt>
          <c:dPt>
            <c:idx val="9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2-DAA2-4BBC-A75A-F6F45E2E7FA5}"/>
              </c:ext>
            </c:extLst>
          </c:dPt>
          <c:dPt>
            <c:idx val="9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3-DAA2-4BBC-A75A-F6F45E2E7FA5}"/>
              </c:ext>
            </c:extLst>
          </c:dPt>
          <c:dPt>
            <c:idx val="10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4-DAA2-4BBC-A75A-F6F45E2E7FA5}"/>
              </c:ext>
            </c:extLst>
          </c:dPt>
          <c:dPt>
            <c:idx val="10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5-DAA2-4BBC-A75A-F6F45E2E7FA5}"/>
              </c:ext>
            </c:extLst>
          </c:dPt>
          <c:dPt>
            <c:idx val="10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6-DAA2-4BBC-A75A-F6F45E2E7FA5}"/>
              </c:ext>
            </c:extLst>
          </c:dPt>
          <c:dPt>
            <c:idx val="10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7-DAA2-4BBC-A75A-F6F45E2E7FA5}"/>
              </c:ext>
            </c:extLst>
          </c:dPt>
          <c:dPt>
            <c:idx val="10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8-DAA2-4BBC-A75A-F6F45E2E7FA5}"/>
              </c:ext>
            </c:extLst>
          </c:dPt>
          <c:dPt>
            <c:idx val="10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9-DAA2-4BBC-A75A-F6F45E2E7FA5}"/>
              </c:ext>
            </c:extLst>
          </c:dPt>
          <c:dPt>
            <c:idx val="10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A-DAA2-4BBC-A75A-F6F45E2E7FA5}"/>
              </c:ext>
            </c:extLst>
          </c:dPt>
          <c:dPt>
            <c:idx val="10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B-DAA2-4BBC-A75A-F6F45E2E7FA5}"/>
              </c:ext>
            </c:extLst>
          </c:dPt>
          <c:dPt>
            <c:idx val="10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C-DAA2-4BBC-A75A-F6F45E2E7FA5}"/>
              </c:ext>
            </c:extLst>
          </c:dPt>
          <c:dPt>
            <c:idx val="10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D-DAA2-4BBC-A75A-F6F45E2E7FA5}"/>
              </c:ext>
            </c:extLst>
          </c:dPt>
          <c:dPt>
            <c:idx val="11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E-DAA2-4BBC-A75A-F6F45E2E7FA5}"/>
              </c:ext>
            </c:extLst>
          </c:dPt>
          <c:dPt>
            <c:idx val="11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6F-DAA2-4BBC-A75A-F6F45E2E7FA5}"/>
              </c:ext>
            </c:extLst>
          </c:dPt>
          <c:dPt>
            <c:idx val="11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0-DAA2-4BBC-A75A-F6F45E2E7FA5}"/>
              </c:ext>
            </c:extLst>
          </c:dPt>
          <c:dPt>
            <c:idx val="11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1-DAA2-4BBC-A75A-F6F45E2E7FA5}"/>
              </c:ext>
            </c:extLst>
          </c:dPt>
          <c:dPt>
            <c:idx val="11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2-DAA2-4BBC-A75A-F6F45E2E7FA5}"/>
              </c:ext>
            </c:extLst>
          </c:dPt>
          <c:dPt>
            <c:idx val="11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3-DAA2-4BBC-A75A-F6F45E2E7FA5}"/>
              </c:ext>
            </c:extLst>
          </c:dPt>
          <c:dPt>
            <c:idx val="11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4-DAA2-4BBC-A75A-F6F45E2E7FA5}"/>
              </c:ext>
            </c:extLst>
          </c:dPt>
          <c:dPt>
            <c:idx val="11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5-DAA2-4BBC-A75A-F6F45E2E7FA5}"/>
              </c:ext>
            </c:extLst>
          </c:dPt>
          <c:dPt>
            <c:idx val="11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6-DAA2-4BBC-A75A-F6F45E2E7FA5}"/>
              </c:ext>
            </c:extLst>
          </c:dPt>
          <c:dPt>
            <c:idx val="11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7-DAA2-4BBC-A75A-F6F45E2E7FA5}"/>
              </c:ext>
            </c:extLst>
          </c:dPt>
          <c:dPt>
            <c:idx val="12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8-DAA2-4BBC-A75A-F6F45E2E7FA5}"/>
              </c:ext>
            </c:extLst>
          </c:dPt>
          <c:dPt>
            <c:idx val="12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9-DAA2-4BBC-A75A-F6F45E2E7FA5}"/>
              </c:ext>
            </c:extLst>
          </c:dPt>
          <c:dPt>
            <c:idx val="12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A-DAA2-4BBC-A75A-F6F45E2E7FA5}"/>
              </c:ext>
            </c:extLst>
          </c:dPt>
          <c:dPt>
            <c:idx val="12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B-DAA2-4BBC-A75A-F6F45E2E7FA5}"/>
              </c:ext>
            </c:extLst>
          </c:dPt>
          <c:dPt>
            <c:idx val="12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C-DAA2-4BBC-A75A-F6F45E2E7FA5}"/>
              </c:ext>
            </c:extLst>
          </c:dPt>
          <c:dPt>
            <c:idx val="12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D-DAA2-4BBC-A75A-F6F45E2E7FA5}"/>
              </c:ext>
            </c:extLst>
          </c:dPt>
          <c:dPt>
            <c:idx val="12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E-DAA2-4BBC-A75A-F6F45E2E7FA5}"/>
              </c:ext>
            </c:extLst>
          </c:dPt>
          <c:dPt>
            <c:idx val="12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7F-DAA2-4BBC-A75A-F6F45E2E7FA5}"/>
              </c:ext>
            </c:extLst>
          </c:dPt>
          <c:dPt>
            <c:idx val="12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0-DAA2-4BBC-A75A-F6F45E2E7FA5}"/>
              </c:ext>
            </c:extLst>
          </c:dPt>
          <c:dPt>
            <c:idx val="12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1-DAA2-4BBC-A75A-F6F45E2E7FA5}"/>
              </c:ext>
            </c:extLst>
          </c:dPt>
          <c:dPt>
            <c:idx val="13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2-DAA2-4BBC-A75A-F6F45E2E7FA5}"/>
              </c:ext>
            </c:extLst>
          </c:dPt>
          <c:dPt>
            <c:idx val="13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3-DAA2-4BBC-A75A-F6F45E2E7FA5}"/>
              </c:ext>
            </c:extLst>
          </c:dPt>
          <c:dPt>
            <c:idx val="13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4-DAA2-4BBC-A75A-F6F45E2E7FA5}"/>
              </c:ext>
            </c:extLst>
          </c:dPt>
          <c:dPt>
            <c:idx val="13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5-DAA2-4BBC-A75A-F6F45E2E7FA5}"/>
              </c:ext>
            </c:extLst>
          </c:dPt>
          <c:dPt>
            <c:idx val="13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6-DAA2-4BBC-A75A-F6F45E2E7FA5}"/>
              </c:ext>
            </c:extLst>
          </c:dPt>
          <c:dPt>
            <c:idx val="13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7-DAA2-4BBC-A75A-F6F45E2E7FA5}"/>
              </c:ext>
            </c:extLst>
          </c:dPt>
          <c:dPt>
            <c:idx val="13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8-DAA2-4BBC-A75A-F6F45E2E7FA5}"/>
              </c:ext>
            </c:extLst>
          </c:dPt>
          <c:dPt>
            <c:idx val="13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9-DAA2-4BBC-A75A-F6F45E2E7FA5}"/>
              </c:ext>
            </c:extLst>
          </c:dPt>
          <c:dPt>
            <c:idx val="13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A-DAA2-4BBC-A75A-F6F45E2E7FA5}"/>
              </c:ext>
            </c:extLst>
          </c:dPt>
          <c:dPt>
            <c:idx val="13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B-DAA2-4BBC-A75A-F6F45E2E7FA5}"/>
              </c:ext>
            </c:extLst>
          </c:dPt>
          <c:dPt>
            <c:idx val="14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C-DAA2-4BBC-A75A-F6F45E2E7FA5}"/>
              </c:ext>
            </c:extLst>
          </c:dPt>
          <c:dPt>
            <c:idx val="14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D-DAA2-4BBC-A75A-F6F45E2E7FA5}"/>
              </c:ext>
            </c:extLst>
          </c:dPt>
          <c:dPt>
            <c:idx val="14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E-DAA2-4BBC-A75A-F6F45E2E7FA5}"/>
              </c:ext>
            </c:extLst>
          </c:dPt>
          <c:dPt>
            <c:idx val="14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8F-DAA2-4BBC-A75A-F6F45E2E7FA5}"/>
              </c:ext>
            </c:extLst>
          </c:dPt>
          <c:dPt>
            <c:idx val="14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0-DAA2-4BBC-A75A-F6F45E2E7FA5}"/>
              </c:ext>
            </c:extLst>
          </c:dPt>
          <c:dPt>
            <c:idx val="14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1-DAA2-4BBC-A75A-F6F45E2E7FA5}"/>
              </c:ext>
            </c:extLst>
          </c:dPt>
          <c:dPt>
            <c:idx val="14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2-DAA2-4BBC-A75A-F6F45E2E7FA5}"/>
              </c:ext>
            </c:extLst>
          </c:dPt>
          <c:dPt>
            <c:idx val="14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3-DAA2-4BBC-A75A-F6F45E2E7FA5}"/>
              </c:ext>
            </c:extLst>
          </c:dPt>
          <c:dPt>
            <c:idx val="14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4-DAA2-4BBC-A75A-F6F45E2E7FA5}"/>
              </c:ext>
            </c:extLst>
          </c:dPt>
          <c:dPt>
            <c:idx val="14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5-DAA2-4BBC-A75A-F6F45E2E7FA5}"/>
              </c:ext>
            </c:extLst>
          </c:dPt>
          <c:dPt>
            <c:idx val="15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6-DAA2-4BBC-A75A-F6F45E2E7FA5}"/>
              </c:ext>
            </c:extLst>
          </c:dPt>
          <c:dPt>
            <c:idx val="15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7-DAA2-4BBC-A75A-F6F45E2E7FA5}"/>
              </c:ext>
            </c:extLst>
          </c:dPt>
          <c:dPt>
            <c:idx val="15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8-DAA2-4BBC-A75A-F6F45E2E7FA5}"/>
              </c:ext>
            </c:extLst>
          </c:dPt>
          <c:dPt>
            <c:idx val="15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9-DAA2-4BBC-A75A-F6F45E2E7FA5}"/>
              </c:ext>
            </c:extLst>
          </c:dPt>
          <c:dPt>
            <c:idx val="15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A-DAA2-4BBC-A75A-F6F45E2E7FA5}"/>
              </c:ext>
            </c:extLst>
          </c:dPt>
          <c:dPt>
            <c:idx val="15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B-DAA2-4BBC-A75A-F6F45E2E7FA5}"/>
              </c:ext>
            </c:extLst>
          </c:dPt>
          <c:dPt>
            <c:idx val="15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C-DAA2-4BBC-A75A-F6F45E2E7FA5}"/>
              </c:ext>
            </c:extLst>
          </c:dPt>
          <c:dPt>
            <c:idx val="15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D-DAA2-4BBC-A75A-F6F45E2E7FA5}"/>
              </c:ext>
            </c:extLst>
          </c:dPt>
          <c:dPt>
            <c:idx val="15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E-DAA2-4BBC-A75A-F6F45E2E7FA5}"/>
              </c:ext>
            </c:extLst>
          </c:dPt>
          <c:dPt>
            <c:idx val="15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9F-DAA2-4BBC-A75A-F6F45E2E7FA5}"/>
              </c:ext>
            </c:extLst>
          </c:dPt>
          <c:dPt>
            <c:idx val="16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0-DAA2-4BBC-A75A-F6F45E2E7FA5}"/>
              </c:ext>
            </c:extLst>
          </c:dPt>
          <c:dPt>
            <c:idx val="16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1-DAA2-4BBC-A75A-F6F45E2E7FA5}"/>
              </c:ext>
            </c:extLst>
          </c:dPt>
          <c:dPt>
            <c:idx val="16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2-DAA2-4BBC-A75A-F6F45E2E7FA5}"/>
              </c:ext>
            </c:extLst>
          </c:dPt>
          <c:dPt>
            <c:idx val="16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3-DAA2-4BBC-A75A-F6F45E2E7FA5}"/>
              </c:ext>
            </c:extLst>
          </c:dPt>
          <c:dPt>
            <c:idx val="16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4-DAA2-4BBC-A75A-F6F45E2E7FA5}"/>
              </c:ext>
            </c:extLst>
          </c:dPt>
          <c:dPt>
            <c:idx val="16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5-DAA2-4BBC-A75A-F6F45E2E7FA5}"/>
              </c:ext>
            </c:extLst>
          </c:dPt>
          <c:dPt>
            <c:idx val="16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6-DAA2-4BBC-A75A-F6F45E2E7FA5}"/>
              </c:ext>
            </c:extLst>
          </c:dPt>
          <c:dPt>
            <c:idx val="16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7-DAA2-4BBC-A75A-F6F45E2E7FA5}"/>
              </c:ext>
            </c:extLst>
          </c:dPt>
          <c:dPt>
            <c:idx val="16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8-DAA2-4BBC-A75A-F6F45E2E7FA5}"/>
              </c:ext>
            </c:extLst>
          </c:dPt>
          <c:dPt>
            <c:idx val="16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9-DAA2-4BBC-A75A-F6F45E2E7FA5}"/>
              </c:ext>
            </c:extLst>
          </c:dPt>
          <c:dPt>
            <c:idx val="17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A-DAA2-4BBC-A75A-F6F45E2E7FA5}"/>
              </c:ext>
            </c:extLst>
          </c:dPt>
          <c:dPt>
            <c:idx val="17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B-DAA2-4BBC-A75A-F6F45E2E7FA5}"/>
              </c:ext>
            </c:extLst>
          </c:dPt>
          <c:dPt>
            <c:idx val="17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C-DAA2-4BBC-A75A-F6F45E2E7FA5}"/>
              </c:ext>
            </c:extLst>
          </c:dPt>
          <c:dPt>
            <c:idx val="17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D-DAA2-4BBC-A75A-F6F45E2E7FA5}"/>
              </c:ext>
            </c:extLst>
          </c:dPt>
          <c:dPt>
            <c:idx val="17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E-DAA2-4BBC-A75A-F6F45E2E7FA5}"/>
              </c:ext>
            </c:extLst>
          </c:dPt>
          <c:dPt>
            <c:idx val="17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AF-DAA2-4BBC-A75A-F6F45E2E7FA5}"/>
              </c:ext>
            </c:extLst>
          </c:dPt>
          <c:dPt>
            <c:idx val="17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0-DAA2-4BBC-A75A-F6F45E2E7FA5}"/>
              </c:ext>
            </c:extLst>
          </c:dPt>
          <c:dPt>
            <c:idx val="17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1-DAA2-4BBC-A75A-F6F45E2E7FA5}"/>
              </c:ext>
            </c:extLst>
          </c:dPt>
          <c:dPt>
            <c:idx val="17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2-DAA2-4BBC-A75A-F6F45E2E7FA5}"/>
              </c:ext>
            </c:extLst>
          </c:dPt>
          <c:dPt>
            <c:idx val="17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3-DAA2-4BBC-A75A-F6F45E2E7FA5}"/>
              </c:ext>
            </c:extLst>
          </c:dPt>
          <c:dPt>
            <c:idx val="18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4-DAA2-4BBC-A75A-F6F45E2E7FA5}"/>
              </c:ext>
            </c:extLst>
          </c:dPt>
          <c:dPt>
            <c:idx val="18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5-DAA2-4BBC-A75A-F6F45E2E7FA5}"/>
              </c:ext>
            </c:extLst>
          </c:dPt>
          <c:dPt>
            <c:idx val="18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6-DAA2-4BBC-A75A-F6F45E2E7FA5}"/>
              </c:ext>
            </c:extLst>
          </c:dPt>
          <c:dPt>
            <c:idx val="18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7-DAA2-4BBC-A75A-F6F45E2E7FA5}"/>
              </c:ext>
            </c:extLst>
          </c:dPt>
          <c:dPt>
            <c:idx val="18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8-DAA2-4BBC-A75A-F6F45E2E7FA5}"/>
              </c:ext>
            </c:extLst>
          </c:dPt>
          <c:dPt>
            <c:idx val="18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9-DAA2-4BBC-A75A-F6F45E2E7FA5}"/>
              </c:ext>
            </c:extLst>
          </c:dPt>
          <c:dPt>
            <c:idx val="18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A-DAA2-4BBC-A75A-F6F45E2E7FA5}"/>
              </c:ext>
            </c:extLst>
          </c:dPt>
          <c:dPt>
            <c:idx val="18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B-DAA2-4BBC-A75A-F6F45E2E7FA5}"/>
              </c:ext>
            </c:extLst>
          </c:dPt>
          <c:dPt>
            <c:idx val="18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C-DAA2-4BBC-A75A-F6F45E2E7FA5}"/>
              </c:ext>
            </c:extLst>
          </c:dPt>
          <c:dPt>
            <c:idx val="189"/>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D-DAA2-4BBC-A75A-F6F45E2E7FA5}"/>
              </c:ext>
            </c:extLst>
          </c:dPt>
          <c:dPt>
            <c:idx val="190"/>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E-DAA2-4BBC-A75A-F6F45E2E7FA5}"/>
              </c:ext>
            </c:extLst>
          </c:dPt>
          <c:dPt>
            <c:idx val="191"/>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BF-DAA2-4BBC-A75A-F6F45E2E7FA5}"/>
              </c:ext>
            </c:extLst>
          </c:dPt>
          <c:dPt>
            <c:idx val="192"/>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C0-DAA2-4BBC-A75A-F6F45E2E7FA5}"/>
              </c:ext>
            </c:extLst>
          </c:dPt>
          <c:dPt>
            <c:idx val="193"/>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C1-DAA2-4BBC-A75A-F6F45E2E7FA5}"/>
              </c:ext>
            </c:extLst>
          </c:dPt>
          <c:dPt>
            <c:idx val="194"/>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C2-DAA2-4BBC-A75A-F6F45E2E7FA5}"/>
              </c:ext>
            </c:extLst>
          </c:dPt>
          <c:dPt>
            <c:idx val="195"/>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C3-DAA2-4BBC-A75A-F6F45E2E7FA5}"/>
              </c:ext>
            </c:extLst>
          </c:dPt>
          <c:dPt>
            <c:idx val="196"/>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C4-DAA2-4BBC-A75A-F6F45E2E7FA5}"/>
              </c:ext>
            </c:extLst>
          </c:dPt>
          <c:dPt>
            <c:idx val="197"/>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C5-DAA2-4BBC-A75A-F6F45E2E7FA5}"/>
              </c:ext>
            </c:extLst>
          </c:dPt>
          <c:dPt>
            <c:idx val="198"/>
            <c:marker>
              <c:symbol val="circle"/>
              <c:size val="30"/>
              <c:spPr>
                <a:solidFill>
                  <a:schemeClr val="accent6"/>
                </a:solidFill>
                <a:ln>
                  <a:solidFill>
                    <a:schemeClr val="tx2">
                      <a:lumMod val="75000"/>
                    </a:schemeClr>
                  </a:solidFill>
                </a:ln>
              </c:spPr>
            </c:marker>
            <c:bubble3D val="0"/>
            <c:extLst>
              <c:ext xmlns:c16="http://schemas.microsoft.com/office/drawing/2014/chart" uri="{C3380CC4-5D6E-409C-BE32-E72D297353CC}">
                <c16:uniqueId val="{000000C6-DAA2-4BBC-A75A-F6F45E2E7FA5}"/>
              </c:ext>
            </c:extLst>
          </c:dPt>
          <c:dLbls>
            <c:dLbl>
              <c:idx val="0"/>
              <c:tx>
                <c:rich>
                  <a:bodyPr/>
                  <a:lstStyle/>
                  <a:p>
                    <a:pPr>
                      <a:defRPr sz="800"/>
                    </a:pPr>
                    <a:r>
                      <a:rPr lang="en-US"/>
                      <a:t>KBBX</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A2-4BBC-A75A-F6F45E2E7FA5}"/>
                </c:ext>
              </c:extLst>
            </c:dLbl>
            <c:dLbl>
              <c:idx val="1"/>
              <c:tx>
                <c:rich>
                  <a:bodyPr/>
                  <a:lstStyle/>
                  <a:p>
                    <a:pPr>
                      <a:defRPr sz="800"/>
                    </a:pPr>
                    <a:r>
                      <a:rPr lang="en-US"/>
                      <a:t>KEZO</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A2-4BBC-A75A-F6F45E2E7FA5}"/>
                </c:ext>
              </c:extLst>
            </c:dLbl>
            <c:dLbl>
              <c:idx val="2"/>
              <c:tx>
                <c:rich>
                  <a:bodyPr/>
                  <a:lstStyle/>
                  <a:p>
                    <a:pPr>
                      <a:defRPr sz="800" b="1">
                        <a:solidFill>
                          <a:schemeClr val="bg1"/>
                        </a:solidFill>
                      </a:defRPr>
                    </a:pPr>
                    <a:r>
                      <a:rPr lang="en-US" b="1">
                        <a:solidFill>
                          <a:schemeClr val="bg1"/>
                        </a:solidFill>
                      </a:rPr>
                      <a:t>KFAB</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AA2-4BBC-A75A-F6F45E2E7FA5}"/>
                </c:ext>
              </c:extLst>
            </c:dLbl>
            <c:dLbl>
              <c:idx val="3"/>
              <c:tx>
                <c:rich>
                  <a:bodyPr/>
                  <a:lstStyle/>
                  <a:p>
                    <a:pPr>
                      <a:defRPr sz="800" b="1">
                        <a:solidFill>
                          <a:schemeClr val="bg1"/>
                        </a:solidFill>
                      </a:defRPr>
                    </a:pPr>
                    <a:r>
                      <a:rPr lang="en-US" b="1">
                        <a:solidFill>
                          <a:schemeClr val="bg1"/>
                        </a:solidFill>
                      </a:rPr>
                      <a:t>KFFF</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A2-4BBC-A75A-F6F45E2E7FA5}"/>
                </c:ext>
              </c:extLst>
            </c:dLbl>
            <c:dLbl>
              <c:idx val="4"/>
              <c:layout>
                <c:manualLayout>
                  <c:x val="-7.2125279642058171E-2"/>
                  <c:y val="-1.129943251491781E-2"/>
                </c:manualLayout>
              </c:layout>
              <c:tx>
                <c:rich>
                  <a:bodyPr/>
                  <a:lstStyle/>
                  <a:p>
                    <a:pPr>
                      <a:defRPr sz="800" b="1">
                        <a:solidFill>
                          <a:schemeClr val="bg1"/>
                        </a:solidFill>
                      </a:defRPr>
                    </a:pPr>
                    <a:r>
                      <a:rPr lang="en-US" b="1" dirty="0">
                        <a:solidFill>
                          <a:schemeClr val="bg1"/>
                        </a:solidFill>
                      </a:rPr>
                      <a:t>KFFF</a:t>
                    </a:r>
                  </a:p>
                  <a:p>
                    <a:pPr>
                      <a:defRPr sz="800" b="1">
                        <a:solidFill>
                          <a:schemeClr val="bg1"/>
                        </a:solidFill>
                      </a:defRPr>
                    </a:pPr>
                    <a:r>
                      <a:rPr lang="en-US" b="1" dirty="0">
                        <a:solidFill>
                          <a:schemeClr val="bg1"/>
                        </a:solidFill>
                      </a:rPr>
                      <a:t>HD2</a:t>
                    </a:r>
                  </a:p>
                </c:rich>
              </c:tx>
              <c:spPr>
                <a:noFill/>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A2-4BBC-A75A-F6F45E2E7FA5}"/>
                </c:ext>
              </c:extLst>
            </c:dLbl>
            <c:dLbl>
              <c:idx val="5"/>
              <c:layout>
                <c:manualLayout>
                  <c:x val="-6.7231587662280476E-2"/>
                  <c:y val="2.2598865029835619E-2"/>
                </c:manualLayout>
              </c:layout>
              <c:tx>
                <c:rich>
                  <a:bodyPr/>
                  <a:lstStyle/>
                  <a:p>
                    <a:pPr>
                      <a:defRPr sz="800"/>
                    </a:pPr>
                    <a:r>
                      <a:rPr lang="en-US"/>
                      <a:t>KGBI</a:t>
                    </a:r>
                  </a:p>
                </c:rich>
              </c:tx>
              <c:spPr>
                <a:noFill/>
              </c:spPr>
              <c:dLblPos val="r"/>
              <c:showLegendKey val="0"/>
              <c:showVal val="1"/>
              <c:showCatName val="0"/>
              <c:showSerName val="0"/>
              <c:showPercent val="0"/>
              <c:showBubbleSize val="0"/>
              <c:extLst>
                <c:ext xmlns:c15="http://schemas.microsoft.com/office/drawing/2012/chart" uri="{CE6537A1-D6FC-4f65-9D91-7224C49458BB}">
                  <c15:layout>
                    <c:manualLayout>
                      <c:w val="5.39260864204055E-2"/>
                      <c:h val="3.6172419553267596E-2"/>
                    </c:manualLayout>
                  </c15:layout>
                </c:ext>
                <c:ext xmlns:c16="http://schemas.microsoft.com/office/drawing/2014/chart" uri="{C3380CC4-5D6E-409C-BE32-E72D297353CC}">
                  <c16:uniqueId val="{00000005-DAA2-4BBC-A75A-F6F45E2E7FA5}"/>
                </c:ext>
              </c:extLst>
            </c:dLbl>
            <c:dLbl>
              <c:idx val="6"/>
              <c:tx>
                <c:rich>
                  <a:bodyPr/>
                  <a:lstStyle/>
                  <a:p>
                    <a:pPr>
                      <a:defRPr sz="800" b="1">
                        <a:solidFill>
                          <a:schemeClr val="bg1"/>
                        </a:solidFill>
                      </a:defRPr>
                    </a:pPr>
                    <a:r>
                      <a:rPr lang="en-US" b="1">
                        <a:solidFill>
                          <a:schemeClr val="bg1"/>
                        </a:solidFill>
                      </a:rPr>
                      <a:t>KGOR</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A2-4BBC-A75A-F6F45E2E7FA5}"/>
                </c:ext>
              </c:extLst>
            </c:dLbl>
            <c:dLbl>
              <c:idx val="7"/>
              <c:tx>
                <c:rich>
                  <a:bodyPr/>
                  <a:lstStyle/>
                  <a:p>
                    <a:pPr>
                      <a:defRPr sz="800"/>
                    </a:pPr>
                    <a:r>
                      <a:rPr lang="en-US"/>
                      <a:t>KGOR</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AA2-4BBC-A75A-F6F45E2E7FA5}"/>
                </c:ext>
              </c:extLst>
            </c:dLbl>
            <c:dLbl>
              <c:idx val="8"/>
              <c:layout>
                <c:manualLayout>
                  <c:x val="-6.7203579418344567E-2"/>
                  <c:y val="-8.4745743861883559E-3"/>
                </c:manualLayout>
              </c:layout>
              <c:tx>
                <c:rich>
                  <a:bodyPr/>
                  <a:lstStyle/>
                  <a:p>
                    <a:pPr>
                      <a:defRPr sz="800" b="1">
                        <a:solidFill>
                          <a:schemeClr val="bg1"/>
                        </a:solidFill>
                      </a:defRPr>
                    </a:pPr>
                    <a:r>
                      <a:rPr lang="en-US" b="1">
                        <a:solidFill>
                          <a:schemeClr val="bg1"/>
                        </a:solidFill>
                      </a:rPr>
                      <a:t>KISO</a:t>
                    </a:r>
                  </a:p>
                </c:rich>
              </c:tx>
              <c:spPr>
                <a:noFill/>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A2-4BBC-A75A-F6F45E2E7FA5}"/>
                </c:ext>
              </c:extLst>
            </c:dLbl>
            <c:dLbl>
              <c:idx val="9"/>
              <c:tx>
                <c:rich>
                  <a:bodyPr/>
                  <a:lstStyle/>
                  <a:p>
                    <a:pPr>
                      <a:defRPr sz="800" b="1">
                        <a:solidFill>
                          <a:schemeClr val="bg1"/>
                        </a:solidFill>
                      </a:defRPr>
                    </a:pPr>
                    <a:r>
                      <a:rPr lang="en-US" b="1" dirty="0">
                        <a:solidFill>
                          <a:schemeClr val="bg1"/>
                        </a:solidFill>
                      </a:rPr>
                      <a:t>KISO</a:t>
                    </a:r>
                  </a:p>
                  <a:p>
                    <a:pPr>
                      <a:defRPr sz="800" b="1">
                        <a:solidFill>
                          <a:schemeClr val="bg1"/>
                        </a:solidFill>
                      </a:defRPr>
                    </a:pPr>
                    <a:r>
                      <a:rPr lang="en-US" b="1" dirty="0">
                        <a:solidFill>
                          <a:schemeClr val="bg1"/>
                        </a:solidFill>
                      </a:rPr>
                      <a:t>HD2</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A2-4BBC-A75A-F6F45E2E7FA5}"/>
                </c:ext>
              </c:extLst>
            </c:dLbl>
            <c:dLbl>
              <c:idx val="10"/>
              <c:tx>
                <c:rich>
                  <a:bodyPr/>
                  <a:lstStyle/>
                  <a:p>
                    <a:pPr>
                      <a:defRPr sz="800"/>
                    </a:pPr>
                    <a:r>
                      <a:rPr lang="en-US"/>
                      <a:t>KISO</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AA2-4BBC-A75A-F6F45E2E7FA5}"/>
                </c:ext>
              </c:extLst>
            </c:dLbl>
            <c:dLbl>
              <c:idx val="11"/>
              <c:tx>
                <c:rich>
                  <a:bodyPr/>
                  <a:lstStyle/>
                  <a:p>
                    <a:pPr>
                      <a:defRPr sz="800"/>
                    </a:pPr>
                    <a:r>
                      <a:rPr lang="en-US"/>
                      <a:t>KKCD</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AA2-4BBC-A75A-F6F45E2E7FA5}"/>
                </c:ext>
              </c:extLst>
            </c:dLbl>
            <c:dLbl>
              <c:idx val="12"/>
              <c:tx>
                <c:rich>
                  <a:bodyPr/>
                  <a:lstStyle/>
                  <a:p>
                    <a:pPr>
                      <a:defRPr sz="800"/>
                    </a:pPr>
                    <a:r>
                      <a:rPr lang="en-US"/>
                      <a:t>KMMQ</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AA2-4BBC-A75A-F6F45E2E7FA5}"/>
                </c:ext>
              </c:extLst>
            </c:dLbl>
            <c:dLbl>
              <c:idx val="13"/>
              <c:tx>
                <c:rich>
                  <a:bodyPr/>
                  <a:lstStyle/>
                  <a:p>
                    <a:pPr>
                      <a:defRPr sz="800"/>
                    </a:pPr>
                    <a:r>
                      <a:rPr lang="en-US"/>
                      <a:t>KOIL</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AA2-4BBC-A75A-F6F45E2E7FA5}"/>
                </c:ext>
              </c:extLst>
            </c:dLbl>
            <c:dLbl>
              <c:idx val="14"/>
              <c:tx>
                <c:rich>
                  <a:bodyPr/>
                  <a:lstStyle/>
                  <a:p>
                    <a:pPr>
                      <a:defRPr sz="800"/>
                    </a:pPr>
                    <a:r>
                      <a:rPr lang="en-US"/>
                      <a:t>KOOO</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AA2-4BBC-A75A-F6F45E2E7FA5}"/>
                </c:ext>
              </c:extLst>
            </c:dLbl>
            <c:dLbl>
              <c:idx val="15"/>
              <c:tx>
                <c:rich>
                  <a:bodyPr/>
                  <a:lstStyle/>
                  <a:p>
                    <a:pPr>
                      <a:defRPr sz="800"/>
                    </a:pPr>
                    <a:r>
                      <a:rPr lang="en-US"/>
                      <a:t>KOPW</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AA2-4BBC-A75A-F6F45E2E7FA5}"/>
                </c:ext>
              </c:extLst>
            </c:dLbl>
            <c:dLbl>
              <c:idx val="16"/>
              <c:tx>
                <c:rich>
                  <a:bodyPr/>
                  <a:lstStyle/>
                  <a:p>
                    <a:pPr>
                      <a:defRPr sz="800"/>
                    </a:pPr>
                    <a:r>
                      <a:rPr lang="en-US"/>
                      <a:t>KOZN</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AA2-4BBC-A75A-F6F45E2E7FA5}"/>
                </c:ext>
              </c:extLst>
            </c:dLbl>
            <c:dLbl>
              <c:idx val="17"/>
              <c:tx>
                <c:rich>
                  <a:bodyPr/>
                  <a:lstStyle/>
                  <a:p>
                    <a:pPr>
                      <a:defRPr sz="800"/>
                    </a:pPr>
                    <a:r>
                      <a:rPr lang="en-US"/>
                      <a:t>KQCH</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AA2-4BBC-A75A-F6F45E2E7FA5}"/>
                </c:ext>
              </c:extLst>
            </c:dLbl>
            <c:dLbl>
              <c:idx val="18"/>
              <c:tx>
                <c:rich>
                  <a:bodyPr/>
                  <a:lstStyle/>
                  <a:p>
                    <a:pPr>
                      <a:defRPr sz="800"/>
                    </a:pPr>
                    <a:r>
                      <a:rPr lang="en-US"/>
                      <a:t>KQKQ</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AA2-4BBC-A75A-F6F45E2E7FA5}"/>
                </c:ext>
              </c:extLst>
            </c:dLbl>
            <c:dLbl>
              <c:idx val="19"/>
              <c:layout>
                <c:manualLayout>
                  <c:x val="-5.5262907572795096E-2"/>
                  <c:y val="5.6497162574589048E-3"/>
                </c:manualLayout>
              </c:layout>
              <c:tx>
                <c:rich>
                  <a:bodyPr/>
                  <a:lstStyle/>
                  <a:p>
                    <a:pPr>
                      <a:defRPr sz="800" b="0"/>
                    </a:pPr>
                    <a:r>
                      <a:rPr lang="en-US" b="0"/>
                      <a:t>KSRZ</a:t>
                    </a:r>
                  </a:p>
                </c:rich>
              </c:tx>
              <c:spPr>
                <a:noFill/>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AA2-4BBC-A75A-F6F45E2E7FA5}"/>
                </c:ext>
              </c:extLst>
            </c:dLbl>
            <c:dLbl>
              <c:idx val="20"/>
              <c:layout>
                <c:manualLayout>
                  <c:x val="-8.1342281879194636E-2"/>
                  <c:y val="2.8248581287294524E-3"/>
                </c:manualLayout>
              </c:layout>
              <c:tx>
                <c:rich>
                  <a:bodyPr/>
                  <a:lstStyle/>
                  <a:p>
                    <a:pPr>
                      <a:defRPr sz="800" b="1">
                        <a:solidFill>
                          <a:schemeClr val="bg1"/>
                        </a:solidFill>
                      </a:defRPr>
                    </a:pPr>
                    <a:r>
                      <a:rPr lang="en-US" b="1">
                        <a:solidFill>
                          <a:schemeClr val="bg1"/>
                        </a:solidFill>
                      </a:rPr>
                      <a:t>KXKT</a:t>
                    </a:r>
                  </a:p>
                </c:rich>
              </c:tx>
              <c:spPr>
                <a:noFill/>
              </c:sp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AA2-4BBC-A75A-F6F45E2E7FA5}"/>
                </c:ext>
              </c:extLst>
            </c:dLbl>
            <c:dLbl>
              <c:idx val="21"/>
              <c:tx>
                <c:rich>
                  <a:bodyPr/>
                  <a:lstStyle/>
                  <a:p>
                    <a:pPr>
                      <a:defRPr sz="800"/>
                    </a:pPr>
                    <a:r>
                      <a:rPr lang="en-US"/>
                      <a:t>KXSP</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AA2-4BBC-A75A-F6F45E2E7FA5}"/>
                </c:ext>
              </c:extLst>
            </c:dLbl>
            <c:dLbl>
              <c:idx val="22"/>
              <c:tx>
                <c:rich>
                  <a:bodyPr/>
                  <a:lstStyle/>
                  <a:p>
                    <a:pPr>
                      <a:defRPr sz="800"/>
                    </a:pPr>
                    <a:r>
                      <a:rPr lang="en-US"/>
                      <a:t>KZOT</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DAA2-4BBC-A75A-F6F45E2E7FA5}"/>
                </c:ext>
              </c:extLst>
            </c:dLbl>
            <c:dLbl>
              <c:idx val="23"/>
              <c:tx>
                <c:rich>
                  <a:bodyPr/>
                  <a:lstStyle/>
                  <a:p>
                    <a:pPr>
                      <a:defRPr sz="800"/>
                    </a:pPr>
                    <a:r>
                      <a:rPr lang="en-US"/>
                      <a:t>METRO</a:t>
                    </a:r>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AA2-4BBC-A75A-F6F45E2E7FA5}"/>
                </c:ext>
              </c:extLst>
            </c:dLbl>
            <c:dLbl>
              <c:idx val="2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AA2-4BBC-A75A-F6F45E2E7FA5}"/>
                </c:ext>
              </c:extLst>
            </c:dLbl>
            <c:dLbl>
              <c:idx val="2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AA2-4BBC-A75A-F6F45E2E7FA5}"/>
                </c:ext>
              </c:extLst>
            </c:dLbl>
            <c:dLbl>
              <c:idx val="2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DAA2-4BBC-A75A-F6F45E2E7FA5}"/>
                </c:ext>
              </c:extLst>
            </c:dLbl>
            <c:dLbl>
              <c:idx val="2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DAA2-4BBC-A75A-F6F45E2E7FA5}"/>
                </c:ext>
              </c:extLst>
            </c:dLbl>
            <c:dLbl>
              <c:idx val="2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DAA2-4BBC-A75A-F6F45E2E7FA5}"/>
                </c:ext>
              </c:extLst>
            </c:dLbl>
            <c:dLbl>
              <c:idx val="2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AA2-4BBC-A75A-F6F45E2E7FA5}"/>
                </c:ext>
              </c:extLst>
            </c:dLbl>
            <c:dLbl>
              <c:idx val="3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AA2-4BBC-A75A-F6F45E2E7FA5}"/>
                </c:ext>
              </c:extLst>
            </c:dLbl>
            <c:dLbl>
              <c:idx val="3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AA2-4BBC-A75A-F6F45E2E7FA5}"/>
                </c:ext>
              </c:extLst>
            </c:dLbl>
            <c:dLbl>
              <c:idx val="3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AA2-4BBC-A75A-F6F45E2E7FA5}"/>
                </c:ext>
              </c:extLst>
            </c:dLbl>
            <c:dLbl>
              <c:idx val="3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AA2-4BBC-A75A-F6F45E2E7FA5}"/>
                </c:ext>
              </c:extLst>
            </c:dLbl>
            <c:dLbl>
              <c:idx val="3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AA2-4BBC-A75A-F6F45E2E7FA5}"/>
                </c:ext>
              </c:extLst>
            </c:dLbl>
            <c:dLbl>
              <c:idx val="3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DAA2-4BBC-A75A-F6F45E2E7FA5}"/>
                </c:ext>
              </c:extLst>
            </c:dLbl>
            <c:dLbl>
              <c:idx val="3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DAA2-4BBC-A75A-F6F45E2E7FA5}"/>
                </c:ext>
              </c:extLst>
            </c:dLbl>
            <c:dLbl>
              <c:idx val="3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DAA2-4BBC-A75A-F6F45E2E7FA5}"/>
                </c:ext>
              </c:extLst>
            </c:dLbl>
            <c:dLbl>
              <c:idx val="3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DAA2-4BBC-A75A-F6F45E2E7FA5}"/>
                </c:ext>
              </c:extLst>
            </c:dLbl>
            <c:dLbl>
              <c:idx val="3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DAA2-4BBC-A75A-F6F45E2E7FA5}"/>
                </c:ext>
              </c:extLst>
            </c:dLbl>
            <c:dLbl>
              <c:idx val="4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DAA2-4BBC-A75A-F6F45E2E7FA5}"/>
                </c:ext>
              </c:extLst>
            </c:dLbl>
            <c:dLbl>
              <c:idx val="4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DAA2-4BBC-A75A-F6F45E2E7FA5}"/>
                </c:ext>
              </c:extLst>
            </c:dLbl>
            <c:dLbl>
              <c:idx val="4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DAA2-4BBC-A75A-F6F45E2E7FA5}"/>
                </c:ext>
              </c:extLst>
            </c:dLbl>
            <c:dLbl>
              <c:idx val="4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DAA2-4BBC-A75A-F6F45E2E7FA5}"/>
                </c:ext>
              </c:extLst>
            </c:dLbl>
            <c:dLbl>
              <c:idx val="4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DAA2-4BBC-A75A-F6F45E2E7FA5}"/>
                </c:ext>
              </c:extLst>
            </c:dLbl>
            <c:dLbl>
              <c:idx val="4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DAA2-4BBC-A75A-F6F45E2E7FA5}"/>
                </c:ext>
              </c:extLst>
            </c:dLbl>
            <c:dLbl>
              <c:idx val="4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DAA2-4BBC-A75A-F6F45E2E7FA5}"/>
                </c:ext>
              </c:extLst>
            </c:dLbl>
            <c:dLbl>
              <c:idx val="4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DAA2-4BBC-A75A-F6F45E2E7FA5}"/>
                </c:ext>
              </c:extLst>
            </c:dLbl>
            <c:dLbl>
              <c:idx val="4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0-DAA2-4BBC-A75A-F6F45E2E7FA5}"/>
                </c:ext>
              </c:extLst>
            </c:dLbl>
            <c:dLbl>
              <c:idx val="4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1-DAA2-4BBC-A75A-F6F45E2E7FA5}"/>
                </c:ext>
              </c:extLst>
            </c:dLbl>
            <c:dLbl>
              <c:idx val="5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2-DAA2-4BBC-A75A-F6F45E2E7FA5}"/>
                </c:ext>
              </c:extLst>
            </c:dLbl>
            <c:dLbl>
              <c:idx val="5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DAA2-4BBC-A75A-F6F45E2E7FA5}"/>
                </c:ext>
              </c:extLst>
            </c:dLbl>
            <c:dLbl>
              <c:idx val="5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DAA2-4BBC-A75A-F6F45E2E7FA5}"/>
                </c:ext>
              </c:extLst>
            </c:dLbl>
            <c:dLbl>
              <c:idx val="5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DAA2-4BBC-A75A-F6F45E2E7FA5}"/>
                </c:ext>
              </c:extLst>
            </c:dLbl>
            <c:dLbl>
              <c:idx val="5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DAA2-4BBC-A75A-F6F45E2E7FA5}"/>
                </c:ext>
              </c:extLst>
            </c:dLbl>
            <c:dLbl>
              <c:idx val="5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DAA2-4BBC-A75A-F6F45E2E7FA5}"/>
                </c:ext>
              </c:extLst>
            </c:dLbl>
            <c:dLbl>
              <c:idx val="5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8-DAA2-4BBC-A75A-F6F45E2E7FA5}"/>
                </c:ext>
              </c:extLst>
            </c:dLbl>
            <c:dLbl>
              <c:idx val="5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DAA2-4BBC-A75A-F6F45E2E7FA5}"/>
                </c:ext>
              </c:extLst>
            </c:dLbl>
            <c:dLbl>
              <c:idx val="5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A-DAA2-4BBC-A75A-F6F45E2E7FA5}"/>
                </c:ext>
              </c:extLst>
            </c:dLbl>
            <c:dLbl>
              <c:idx val="5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DAA2-4BBC-A75A-F6F45E2E7FA5}"/>
                </c:ext>
              </c:extLst>
            </c:dLbl>
            <c:dLbl>
              <c:idx val="6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C-DAA2-4BBC-A75A-F6F45E2E7FA5}"/>
                </c:ext>
              </c:extLst>
            </c:dLbl>
            <c:dLbl>
              <c:idx val="6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D-DAA2-4BBC-A75A-F6F45E2E7FA5}"/>
                </c:ext>
              </c:extLst>
            </c:dLbl>
            <c:dLbl>
              <c:idx val="6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E-DAA2-4BBC-A75A-F6F45E2E7FA5}"/>
                </c:ext>
              </c:extLst>
            </c:dLbl>
            <c:dLbl>
              <c:idx val="6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F-DAA2-4BBC-A75A-F6F45E2E7FA5}"/>
                </c:ext>
              </c:extLst>
            </c:dLbl>
            <c:dLbl>
              <c:idx val="6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0-DAA2-4BBC-A75A-F6F45E2E7FA5}"/>
                </c:ext>
              </c:extLst>
            </c:dLbl>
            <c:dLbl>
              <c:idx val="6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1-DAA2-4BBC-A75A-F6F45E2E7FA5}"/>
                </c:ext>
              </c:extLst>
            </c:dLbl>
            <c:dLbl>
              <c:idx val="6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2-DAA2-4BBC-A75A-F6F45E2E7FA5}"/>
                </c:ext>
              </c:extLst>
            </c:dLbl>
            <c:dLbl>
              <c:idx val="6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3-DAA2-4BBC-A75A-F6F45E2E7FA5}"/>
                </c:ext>
              </c:extLst>
            </c:dLbl>
            <c:dLbl>
              <c:idx val="6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4-DAA2-4BBC-A75A-F6F45E2E7FA5}"/>
                </c:ext>
              </c:extLst>
            </c:dLbl>
            <c:dLbl>
              <c:idx val="6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5-DAA2-4BBC-A75A-F6F45E2E7FA5}"/>
                </c:ext>
              </c:extLst>
            </c:dLbl>
            <c:dLbl>
              <c:idx val="7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6-DAA2-4BBC-A75A-F6F45E2E7FA5}"/>
                </c:ext>
              </c:extLst>
            </c:dLbl>
            <c:dLbl>
              <c:idx val="7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7-DAA2-4BBC-A75A-F6F45E2E7FA5}"/>
                </c:ext>
              </c:extLst>
            </c:dLbl>
            <c:dLbl>
              <c:idx val="7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8-DAA2-4BBC-A75A-F6F45E2E7FA5}"/>
                </c:ext>
              </c:extLst>
            </c:dLbl>
            <c:dLbl>
              <c:idx val="7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9-DAA2-4BBC-A75A-F6F45E2E7FA5}"/>
                </c:ext>
              </c:extLst>
            </c:dLbl>
            <c:dLbl>
              <c:idx val="7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A-DAA2-4BBC-A75A-F6F45E2E7FA5}"/>
                </c:ext>
              </c:extLst>
            </c:dLbl>
            <c:dLbl>
              <c:idx val="7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B-DAA2-4BBC-A75A-F6F45E2E7FA5}"/>
                </c:ext>
              </c:extLst>
            </c:dLbl>
            <c:dLbl>
              <c:idx val="7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C-DAA2-4BBC-A75A-F6F45E2E7FA5}"/>
                </c:ext>
              </c:extLst>
            </c:dLbl>
            <c:dLbl>
              <c:idx val="7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DAA2-4BBC-A75A-F6F45E2E7FA5}"/>
                </c:ext>
              </c:extLst>
            </c:dLbl>
            <c:dLbl>
              <c:idx val="7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E-DAA2-4BBC-A75A-F6F45E2E7FA5}"/>
                </c:ext>
              </c:extLst>
            </c:dLbl>
            <c:dLbl>
              <c:idx val="7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F-DAA2-4BBC-A75A-F6F45E2E7FA5}"/>
                </c:ext>
              </c:extLst>
            </c:dLbl>
            <c:dLbl>
              <c:idx val="8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0-DAA2-4BBC-A75A-F6F45E2E7FA5}"/>
                </c:ext>
              </c:extLst>
            </c:dLbl>
            <c:dLbl>
              <c:idx val="8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1-DAA2-4BBC-A75A-F6F45E2E7FA5}"/>
                </c:ext>
              </c:extLst>
            </c:dLbl>
            <c:dLbl>
              <c:idx val="8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2-DAA2-4BBC-A75A-F6F45E2E7FA5}"/>
                </c:ext>
              </c:extLst>
            </c:dLbl>
            <c:dLbl>
              <c:idx val="8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3-DAA2-4BBC-A75A-F6F45E2E7FA5}"/>
                </c:ext>
              </c:extLst>
            </c:dLbl>
            <c:dLbl>
              <c:idx val="8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4-DAA2-4BBC-A75A-F6F45E2E7FA5}"/>
                </c:ext>
              </c:extLst>
            </c:dLbl>
            <c:dLbl>
              <c:idx val="8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5-DAA2-4BBC-A75A-F6F45E2E7FA5}"/>
                </c:ext>
              </c:extLst>
            </c:dLbl>
            <c:dLbl>
              <c:idx val="8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6-DAA2-4BBC-A75A-F6F45E2E7FA5}"/>
                </c:ext>
              </c:extLst>
            </c:dLbl>
            <c:dLbl>
              <c:idx val="8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7-DAA2-4BBC-A75A-F6F45E2E7FA5}"/>
                </c:ext>
              </c:extLst>
            </c:dLbl>
            <c:dLbl>
              <c:idx val="8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8-DAA2-4BBC-A75A-F6F45E2E7FA5}"/>
                </c:ext>
              </c:extLst>
            </c:dLbl>
            <c:dLbl>
              <c:idx val="8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9-DAA2-4BBC-A75A-F6F45E2E7FA5}"/>
                </c:ext>
              </c:extLst>
            </c:dLbl>
            <c:dLbl>
              <c:idx val="9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A-DAA2-4BBC-A75A-F6F45E2E7FA5}"/>
                </c:ext>
              </c:extLst>
            </c:dLbl>
            <c:dLbl>
              <c:idx val="9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B-DAA2-4BBC-A75A-F6F45E2E7FA5}"/>
                </c:ext>
              </c:extLst>
            </c:dLbl>
            <c:dLbl>
              <c:idx val="9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C-DAA2-4BBC-A75A-F6F45E2E7FA5}"/>
                </c:ext>
              </c:extLst>
            </c:dLbl>
            <c:dLbl>
              <c:idx val="9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D-DAA2-4BBC-A75A-F6F45E2E7FA5}"/>
                </c:ext>
              </c:extLst>
            </c:dLbl>
            <c:dLbl>
              <c:idx val="9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E-DAA2-4BBC-A75A-F6F45E2E7FA5}"/>
                </c:ext>
              </c:extLst>
            </c:dLbl>
            <c:dLbl>
              <c:idx val="9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5F-DAA2-4BBC-A75A-F6F45E2E7FA5}"/>
                </c:ext>
              </c:extLst>
            </c:dLbl>
            <c:dLbl>
              <c:idx val="9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0-DAA2-4BBC-A75A-F6F45E2E7FA5}"/>
                </c:ext>
              </c:extLst>
            </c:dLbl>
            <c:dLbl>
              <c:idx val="9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1-DAA2-4BBC-A75A-F6F45E2E7FA5}"/>
                </c:ext>
              </c:extLst>
            </c:dLbl>
            <c:dLbl>
              <c:idx val="9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2-DAA2-4BBC-A75A-F6F45E2E7FA5}"/>
                </c:ext>
              </c:extLst>
            </c:dLbl>
            <c:dLbl>
              <c:idx val="9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3-DAA2-4BBC-A75A-F6F45E2E7FA5}"/>
                </c:ext>
              </c:extLst>
            </c:dLbl>
            <c:dLbl>
              <c:idx val="10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4-DAA2-4BBC-A75A-F6F45E2E7FA5}"/>
                </c:ext>
              </c:extLst>
            </c:dLbl>
            <c:dLbl>
              <c:idx val="10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5-DAA2-4BBC-A75A-F6F45E2E7FA5}"/>
                </c:ext>
              </c:extLst>
            </c:dLbl>
            <c:dLbl>
              <c:idx val="10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6-DAA2-4BBC-A75A-F6F45E2E7FA5}"/>
                </c:ext>
              </c:extLst>
            </c:dLbl>
            <c:dLbl>
              <c:idx val="10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7-DAA2-4BBC-A75A-F6F45E2E7FA5}"/>
                </c:ext>
              </c:extLst>
            </c:dLbl>
            <c:dLbl>
              <c:idx val="10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8-DAA2-4BBC-A75A-F6F45E2E7FA5}"/>
                </c:ext>
              </c:extLst>
            </c:dLbl>
            <c:dLbl>
              <c:idx val="10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9-DAA2-4BBC-A75A-F6F45E2E7FA5}"/>
                </c:ext>
              </c:extLst>
            </c:dLbl>
            <c:dLbl>
              <c:idx val="10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A-DAA2-4BBC-A75A-F6F45E2E7FA5}"/>
                </c:ext>
              </c:extLst>
            </c:dLbl>
            <c:dLbl>
              <c:idx val="10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B-DAA2-4BBC-A75A-F6F45E2E7FA5}"/>
                </c:ext>
              </c:extLst>
            </c:dLbl>
            <c:dLbl>
              <c:idx val="10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C-DAA2-4BBC-A75A-F6F45E2E7FA5}"/>
                </c:ext>
              </c:extLst>
            </c:dLbl>
            <c:dLbl>
              <c:idx val="10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D-DAA2-4BBC-A75A-F6F45E2E7FA5}"/>
                </c:ext>
              </c:extLst>
            </c:dLbl>
            <c:dLbl>
              <c:idx val="11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E-DAA2-4BBC-A75A-F6F45E2E7FA5}"/>
                </c:ext>
              </c:extLst>
            </c:dLbl>
            <c:dLbl>
              <c:idx val="11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6F-DAA2-4BBC-A75A-F6F45E2E7FA5}"/>
                </c:ext>
              </c:extLst>
            </c:dLbl>
            <c:dLbl>
              <c:idx val="11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0-DAA2-4BBC-A75A-F6F45E2E7FA5}"/>
                </c:ext>
              </c:extLst>
            </c:dLbl>
            <c:dLbl>
              <c:idx val="11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1-DAA2-4BBC-A75A-F6F45E2E7FA5}"/>
                </c:ext>
              </c:extLst>
            </c:dLbl>
            <c:dLbl>
              <c:idx val="11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2-DAA2-4BBC-A75A-F6F45E2E7FA5}"/>
                </c:ext>
              </c:extLst>
            </c:dLbl>
            <c:dLbl>
              <c:idx val="11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3-DAA2-4BBC-A75A-F6F45E2E7FA5}"/>
                </c:ext>
              </c:extLst>
            </c:dLbl>
            <c:dLbl>
              <c:idx val="11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4-DAA2-4BBC-A75A-F6F45E2E7FA5}"/>
                </c:ext>
              </c:extLst>
            </c:dLbl>
            <c:dLbl>
              <c:idx val="11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DAA2-4BBC-A75A-F6F45E2E7FA5}"/>
                </c:ext>
              </c:extLst>
            </c:dLbl>
            <c:dLbl>
              <c:idx val="11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6-DAA2-4BBC-A75A-F6F45E2E7FA5}"/>
                </c:ext>
              </c:extLst>
            </c:dLbl>
            <c:dLbl>
              <c:idx val="11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7-DAA2-4BBC-A75A-F6F45E2E7FA5}"/>
                </c:ext>
              </c:extLst>
            </c:dLbl>
            <c:dLbl>
              <c:idx val="12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DAA2-4BBC-A75A-F6F45E2E7FA5}"/>
                </c:ext>
              </c:extLst>
            </c:dLbl>
            <c:dLbl>
              <c:idx val="12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9-DAA2-4BBC-A75A-F6F45E2E7FA5}"/>
                </c:ext>
              </c:extLst>
            </c:dLbl>
            <c:dLbl>
              <c:idx val="12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A-DAA2-4BBC-A75A-F6F45E2E7FA5}"/>
                </c:ext>
              </c:extLst>
            </c:dLbl>
            <c:dLbl>
              <c:idx val="12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B-DAA2-4BBC-A75A-F6F45E2E7FA5}"/>
                </c:ext>
              </c:extLst>
            </c:dLbl>
            <c:dLbl>
              <c:idx val="12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C-DAA2-4BBC-A75A-F6F45E2E7FA5}"/>
                </c:ext>
              </c:extLst>
            </c:dLbl>
            <c:dLbl>
              <c:idx val="12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D-DAA2-4BBC-A75A-F6F45E2E7FA5}"/>
                </c:ext>
              </c:extLst>
            </c:dLbl>
            <c:dLbl>
              <c:idx val="12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E-DAA2-4BBC-A75A-F6F45E2E7FA5}"/>
                </c:ext>
              </c:extLst>
            </c:dLbl>
            <c:dLbl>
              <c:idx val="12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F-DAA2-4BBC-A75A-F6F45E2E7FA5}"/>
                </c:ext>
              </c:extLst>
            </c:dLbl>
            <c:dLbl>
              <c:idx val="12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0-DAA2-4BBC-A75A-F6F45E2E7FA5}"/>
                </c:ext>
              </c:extLst>
            </c:dLbl>
            <c:dLbl>
              <c:idx val="12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1-DAA2-4BBC-A75A-F6F45E2E7FA5}"/>
                </c:ext>
              </c:extLst>
            </c:dLbl>
            <c:dLbl>
              <c:idx val="13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2-DAA2-4BBC-A75A-F6F45E2E7FA5}"/>
                </c:ext>
              </c:extLst>
            </c:dLbl>
            <c:dLbl>
              <c:idx val="13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3-DAA2-4BBC-A75A-F6F45E2E7FA5}"/>
                </c:ext>
              </c:extLst>
            </c:dLbl>
            <c:dLbl>
              <c:idx val="13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4-DAA2-4BBC-A75A-F6F45E2E7FA5}"/>
                </c:ext>
              </c:extLst>
            </c:dLbl>
            <c:dLbl>
              <c:idx val="13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5-DAA2-4BBC-A75A-F6F45E2E7FA5}"/>
                </c:ext>
              </c:extLst>
            </c:dLbl>
            <c:dLbl>
              <c:idx val="13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6-DAA2-4BBC-A75A-F6F45E2E7FA5}"/>
                </c:ext>
              </c:extLst>
            </c:dLbl>
            <c:dLbl>
              <c:idx val="13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7-DAA2-4BBC-A75A-F6F45E2E7FA5}"/>
                </c:ext>
              </c:extLst>
            </c:dLbl>
            <c:dLbl>
              <c:idx val="13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8-DAA2-4BBC-A75A-F6F45E2E7FA5}"/>
                </c:ext>
              </c:extLst>
            </c:dLbl>
            <c:dLbl>
              <c:idx val="13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9-DAA2-4BBC-A75A-F6F45E2E7FA5}"/>
                </c:ext>
              </c:extLst>
            </c:dLbl>
            <c:dLbl>
              <c:idx val="13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A-DAA2-4BBC-A75A-F6F45E2E7FA5}"/>
                </c:ext>
              </c:extLst>
            </c:dLbl>
            <c:dLbl>
              <c:idx val="13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B-DAA2-4BBC-A75A-F6F45E2E7FA5}"/>
                </c:ext>
              </c:extLst>
            </c:dLbl>
            <c:dLbl>
              <c:idx val="14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C-DAA2-4BBC-A75A-F6F45E2E7FA5}"/>
                </c:ext>
              </c:extLst>
            </c:dLbl>
            <c:dLbl>
              <c:idx val="14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D-DAA2-4BBC-A75A-F6F45E2E7FA5}"/>
                </c:ext>
              </c:extLst>
            </c:dLbl>
            <c:dLbl>
              <c:idx val="14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E-DAA2-4BBC-A75A-F6F45E2E7FA5}"/>
                </c:ext>
              </c:extLst>
            </c:dLbl>
            <c:dLbl>
              <c:idx val="14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F-DAA2-4BBC-A75A-F6F45E2E7FA5}"/>
                </c:ext>
              </c:extLst>
            </c:dLbl>
            <c:dLbl>
              <c:idx val="14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0-DAA2-4BBC-A75A-F6F45E2E7FA5}"/>
                </c:ext>
              </c:extLst>
            </c:dLbl>
            <c:dLbl>
              <c:idx val="14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1-DAA2-4BBC-A75A-F6F45E2E7FA5}"/>
                </c:ext>
              </c:extLst>
            </c:dLbl>
            <c:dLbl>
              <c:idx val="14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2-DAA2-4BBC-A75A-F6F45E2E7FA5}"/>
                </c:ext>
              </c:extLst>
            </c:dLbl>
            <c:dLbl>
              <c:idx val="14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3-DAA2-4BBC-A75A-F6F45E2E7FA5}"/>
                </c:ext>
              </c:extLst>
            </c:dLbl>
            <c:dLbl>
              <c:idx val="14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4-DAA2-4BBC-A75A-F6F45E2E7FA5}"/>
                </c:ext>
              </c:extLst>
            </c:dLbl>
            <c:dLbl>
              <c:idx val="14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5-DAA2-4BBC-A75A-F6F45E2E7FA5}"/>
                </c:ext>
              </c:extLst>
            </c:dLbl>
            <c:dLbl>
              <c:idx val="15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6-DAA2-4BBC-A75A-F6F45E2E7FA5}"/>
                </c:ext>
              </c:extLst>
            </c:dLbl>
            <c:dLbl>
              <c:idx val="15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7-DAA2-4BBC-A75A-F6F45E2E7FA5}"/>
                </c:ext>
              </c:extLst>
            </c:dLbl>
            <c:dLbl>
              <c:idx val="15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8-DAA2-4BBC-A75A-F6F45E2E7FA5}"/>
                </c:ext>
              </c:extLst>
            </c:dLbl>
            <c:dLbl>
              <c:idx val="15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9-DAA2-4BBC-A75A-F6F45E2E7FA5}"/>
                </c:ext>
              </c:extLst>
            </c:dLbl>
            <c:dLbl>
              <c:idx val="15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A-DAA2-4BBC-A75A-F6F45E2E7FA5}"/>
                </c:ext>
              </c:extLst>
            </c:dLbl>
            <c:dLbl>
              <c:idx val="15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B-DAA2-4BBC-A75A-F6F45E2E7FA5}"/>
                </c:ext>
              </c:extLst>
            </c:dLbl>
            <c:dLbl>
              <c:idx val="15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C-DAA2-4BBC-A75A-F6F45E2E7FA5}"/>
                </c:ext>
              </c:extLst>
            </c:dLbl>
            <c:dLbl>
              <c:idx val="15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D-DAA2-4BBC-A75A-F6F45E2E7FA5}"/>
                </c:ext>
              </c:extLst>
            </c:dLbl>
            <c:dLbl>
              <c:idx val="15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E-DAA2-4BBC-A75A-F6F45E2E7FA5}"/>
                </c:ext>
              </c:extLst>
            </c:dLbl>
            <c:dLbl>
              <c:idx val="15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9F-DAA2-4BBC-A75A-F6F45E2E7FA5}"/>
                </c:ext>
              </c:extLst>
            </c:dLbl>
            <c:dLbl>
              <c:idx val="16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0-DAA2-4BBC-A75A-F6F45E2E7FA5}"/>
                </c:ext>
              </c:extLst>
            </c:dLbl>
            <c:dLbl>
              <c:idx val="16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1-DAA2-4BBC-A75A-F6F45E2E7FA5}"/>
                </c:ext>
              </c:extLst>
            </c:dLbl>
            <c:dLbl>
              <c:idx val="16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2-DAA2-4BBC-A75A-F6F45E2E7FA5}"/>
                </c:ext>
              </c:extLst>
            </c:dLbl>
            <c:dLbl>
              <c:idx val="16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3-DAA2-4BBC-A75A-F6F45E2E7FA5}"/>
                </c:ext>
              </c:extLst>
            </c:dLbl>
            <c:dLbl>
              <c:idx val="16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4-DAA2-4BBC-A75A-F6F45E2E7FA5}"/>
                </c:ext>
              </c:extLst>
            </c:dLbl>
            <c:dLbl>
              <c:idx val="16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5-DAA2-4BBC-A75A-F6F45E2E7FA5}"/>
                </c:ext>
              </c:extLst>
            </c:dLbl>
            <c:dLbl>
              <c:idx val="16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6-DAA2-4BBC-A75A-F6F45E2E7FA5}"/>
                </c:ext>
              </c:extLst>
            </c:dLbl>
            <c:dLbl>
              <c:idx val="16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7-DAA2-4BBC-A75A-F6F45E2E7FA5}"/>
                </c:ext>
              </c:extLst>
            </c:dLbl>
            <c:dLbl>
              <c:idx val="16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8-DAA2-4BBC-A75A-F6F45E2E7FA5}"/>
                </c:ext>
              </c:extLst>
            </c:dLbl>
            <c:dLbl>
              <c:idx val="16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9-DAA2-4BBC-A75A-F6F45E2E7FA5}"/>
                </c:ext>
              </c:extLst>
            </c:dLbl>
            <c:dLbl>
              <c:idx val="17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A-DAA2-4BBC-A75A-F6F45E2E7FA5}"/>
                </c:ext>
              </c:extLst>
            </c:dLbl>
            <c:dLbl>
              <c:idx val="17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B-DAA2-4BBC-A75A-F6F45E2E7FA5}"/>
                </c:ext>
              </c:extLst>
            </c:dLbl>
            <c:dLbl>
              <c:idx val="17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C-DAA2-4BBC-A75A-F6F45E2E7FA5}"/>
                </c:ext>
              </c:extLst>
            </c:dLbl>
            <c:dLbl>
              <c:idx val="17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D-DAA2-4BBC-A75A-F6F45E2E7FA5}"/>
                </c:ext>
              </c:extLst>
            </c:dLbl>
            <c:dLbl>
              <c:idx val="17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E-DAA2-4BBC-A75A-F6F45E2E7FA5}"/>
                </c:ext>
              </c:extLst>
            </c:dLbl>
            <c:dLbl>
              <c:idx val="17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AF-DAA2-4BBC-A75A-F6F45E2E7FA5}"/>
                </c:ext>
              </c:extLst>
            </c:dLbl>
            <c:dLbl>
              <c:idx val="17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0-DAA2-4BBC-A75A-F6F45E2E7FA5}"/>
                </c:ext>
              </c:extLst>
            </c:dLbl>
            <c:dLbl>
              <c:idx val="17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1-DAA2-4BBC-A75A-F6F45E2E7FA5}"/>
                </c:ext>
              </c:extLst>
            </c:dLbl>
            <c:dLbl>
              <c:idx val="17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2-DAA2-4BBC-A75A-F6F45E2E7FA5}"/>
                </c:ext>
              </c:extLst>
            </c:dLbl>
            <c:dLbl>
              <c:idx val="17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3-DAA2-4BBC-A75A-F6F45E2E7FA5}"/>
                </c:ext>
              </c:extLst>
            </c:dLbl>
            <c:dLbl>
              <c:idx val="18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4-DAA2-4BBC-A75A-F6F45E2E7FA5}"/>
                </c:ext>
              </c:extLst>
            </c:dLbl>
            <c:dLbl>
              <c:idx val="18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5-DAA2-4BBC-A75A-F6F45E2E7FA5}"/>
                </c:ext>
              </c:extLst>
            </c:dLbl>
            <c:dLbl>
              <c:idx val="18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6-DAA2-4BBC-A75A-F6F45E2E7FA5}"/>
                </c:ext>
              </c:extLst>
            </c:dLbl>
            <c:dLbl>
              <c:idx val="18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7-DAA2-4BBC-A75A-F6F45E2E7FA5}"/>
                </c:ext>
              </c:extLst>
            </c:dLbl>
            <c:dLbl>
              <c:idx val="18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8-DAA2-4BBC-A75A-F6F45E2E7FA5}"/>
                </c:ext>
              </c:extLst>
            </c:dLbl>
            <c:dLbl>
              <c:idx val="18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9-DAA2-4BBC-A75A-F6F45E2E7FA5}"/>
                </c:ext>
              </c:extLst>
            </c:dLbl>
            <c:dLbl>
              <c:idx val="18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A-DAA2-4BBC-A75A-F6F45E2E7FA5}"/>
                </c:ext>
              </c:extLst>
            </c:dLbl>
            <c:dLbl>
              <c:idx val="18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B-DAA2-4BBC-A75A-F6F45E2E7FA5}"/>
                </c:ext>
              </c:extLst>
            </c:dLbl>
            <c:dLbl>
              <c:idx val="18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C-DAA2-4BBC-A75A-F6F45E2E7FA5}"/>
                </c:ext>
              </c:extLst>
            </c:dLbl>
            <c:dLbl>
              <c:idx val="189"/>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D-DAA2-4BBC-A75A-F6F45E2E7FA5}"/>
                </c:ext>
              </c:extLst>
            </c:dLbl>
            <c:dLbl>
              <c:idx val="190"/>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E-DAA2-4BBC-A75A-F6F45E2E7FA5}"/>
                </c:ext>
              </c:extLst>
            </c:dLbl>
            <c:dLbl>
              <c:idx val="191"/>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BF-DAA2-4BBC-A75A-F6F45E2E7FA5}"/>
                </c:ext>
              </c:extLst>
            </c:dLbl>
            <c:dLbl>
              <c:idx val="192"/>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0-DAA2-4BBC-A75A-F6F45E2E7FA5}"/>
                </c:ext>
              </c:extLst>
            </c:dLbl>
            <c:dLbl>
              <c:idx val="193"/>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1-DAA2-4BBC-A75A-F6F45E2E7FA5}"/>
                </c:ext>
              </c:extLst>
            </c:dLbl>
            <c:dLbl>
              <c:idx val="194"/>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2-DAA2-4BBC-A75A-F6F45E2E7FA5}"/>
                </c:ext>
              </c:extLst>
            </c:dLbl>
            <c:dLbl>
              <c:idx val="195"/>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3-DAA2-4BBC-A75A-F6F45E2E7FA5}"/>
                </c:ext>
              </c:extLst>
            </c:dLbl>
            <c:dLbl>
              <c:idx val="196"/>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4-DAA2-4BBC-A75A-F6F45E2E7FA5}"/>
                </c:ext>
              </c:extLst>
            </c:dLbl>
            <c:dLbl>
              <c:idx val="197"/>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5-DAA2-4BBC-A75A-F6F45E2E7FA5}"/>
                </c:ext>
              </c:extLst>
            </c:dLbl>
            <c:dLbl>
              <c:idx val="198"/>
              <c:tx>
                <c:rich>
                  <a:bodyPr/>
                  <a:lstStyle/>
                  <a:p>
                    <a:pPr>
                      <a:defRPr sz="800"/>
                    </a:pPr>
                    <a:endParaRPr lang="en-US"/>
                  </a:p>
                </c:rich>
              </c:tx>
              <c:spPr>
                <a:noFill/>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C6-DAA2-4BBC-A75A-F6F45E2E7FA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Bubbles!$G$2:$G$200</c:f>
              <c:numCache>
                <c:formatCode>0.0</c:formatCode>
                <c:ptCount val="199"/>
                <c:pt idx="0">
                  <c:v>-7</c:v>
                </c:pt>
                <c:pt idx="1">
                  <c:v>-5</c:v>
                </c:pt>
                <c:pt idx="2">
                  <c:v>17</c:v>
                </c:pt>
                <c:pt idx="3">
                  <c:v>11</c:v>
                </c:pt>
                <c:pt idx="4">
                  <c:v>-6</c:v>
                </c:pt>
                <c:pt idx="5">
                  <c:v>12</c:v>
                </c:pt>
                <c:pt idx="6">
                  <c:v>10</c:v>
                </c:pt>
                <c:pt idx="7">
                  <c:v>-26</c:v>
                </c:pt>
                <c:pt idx="8">
                  <c:v>-14</c:v>
                </c:pt>
                <c:pt idx="9">
                  <c:v>0</c:v>
                </c:pt>
                <c:pt idx="10">
                  <c:v>7</c:v>
                </c:pt>
                <c:pt idx="11">
                  <c:v>4</c:v>
                </c:pt>
                <c:pt idx="12">
                  <c:v>-6</c:v>
                </c:pt>
                <c:pt idx="13">
                  <c:v>13</c:v>
                </c:pt>
                <c:pt idx="14">
                  <c:v>2</c:v>
                </c:pt>
                <c:pt idx="15">
                  <c:v>-22</c:v>
                </c:pt>
                <c:pt idx="16">
                  <c:v>-4</c:v>
                </c:pt>
                <c:pt idx="17">
                  <c:v>-13</c:v>
                </c:pt>
                <c:pt idx="18">
                  <c:v>-10</c:v>
                </c:pt>
                <c:pt idx="19">
                  <c:v>-5</c:v>
                </c:pt>
                <c:pt idx="20">
                  <c:v>-2</c:v>
                </c:pt>
                <c:pt idx="21">
                  <c:v>11</c:v>
                </c:pt>
                <c:pt idx="22">
                  <c:v>2</c:v>
                </c:pt>
                <c:pt idx="23">
                  <c:v>0</c:v>
                </c:pt>
              </c:numCache>
            </c:numRef>
          </c:xVal>
          <c:yVal>
            <c:numRef>
              <c:f>Bubbles!$H$2:$H$200</c:f>
              <c:numCache>
                <c:formatCode>0%</c:formatCode>
                <c:ptCount val="199"/>
                <c:pt idx="0">
                  <c:v>5.4639625990111296E-2</c:v>
                </c:pt>
                <c:pt idx="1">
                  <c:v>0.26621011487064994</c:v>
                </c:pt>
                <c:pt idx="2">
                  <c:v>6.8146041118155809E-2</c:v>
                </c:pt>
                <c:pt idx="3">
                  <c:v>-0.11392156180795637</c:v>
                </c:pt>
                <c:pt idx="4">
                  <c:v>-0.1216689793726608</c:v>
                </c:pt>
                <c:pt idx="5">
                  <c:v>-3.4110936496253519E-2</c:v>
                </c:pt>
                <c:pt idx="6">
                  <c:v>-2.7221632684271857E-2</c:v>
                </c:pt>
                <c:pt idx="7">
                  <c:v>-0.52461139896373055</c:v>
                </c:pt>
                <c:pt idx="8">
                  <c:v>-0.13996467398745321</c:v>
                </c:pt>
                <c:pt idx="9">
                  <c:v>0.26045476731061423</c:v>
                </c:pt>
                <c:pt idx="10">
                  <c:v>0.47538860103626945</c:v>
                </c:pt>
                <c:pt idx="11">
                  <c:v>8.1293757999289173E-2</c:v>
                </c:pt>
                <c:pt idx="12">
                  <c:v>-0.24167164578265177</c:v>
                </c:pt>
                <c:pt idx="13">
                  <c:v>8.1661717394518107E-2</c:v>
                </c:pt>
                <c:pt idx="14">
                  <c:v>0.18769070034957502</c:v>
                </c:pt>
                <c:pt idx="15">
                  <c:v>-3.3742787092617799E-2</c:v>
                </c:pt>
                <c:pt idx="16">
                  <c:v>0.41600308748890968</c:v>
                </c:pt>
                <c:pt idx="17">
                  <c:v>-0.20272357298964883</c:v>
                </c:pt>
                <c:pt idx="18">
                  <c:v>-0.23026598959731032</c:v>
                </c:pt>
                <c:pt idx="19">
                  <c:v>-0.13371387364408183</c:v>
                </c:pt>
                <c:pt idx="20">
                  <c:v>-3.2117368218981313E-2</c:v>
                </c:pt>
                <c:pt idx="21">
                  <c:v>0.29097626661804865</c:v>
                </c:pt>
                <c:pt idx="22">
                  <c:v>0.32891987662069211</c:v>
                </c:pt>
                <c:pt idx="23">
                  <c:v>0</c:v>
                </c:pt>
              </c:numCache>
            </c:numRef>
          </c:yVal>
          <c:smooth val="0"/>
          <c:extLst>
            <c:ext xmlns:c16="http://schemas.microsoft.com/office/drawing/2014/chart" uri="{C3380CC4-5D6E-409C-BE32-E72D297353CC}">
              <c16:uniqueId val="{000000C7-DAA2-4BBC-A75A-F6F45E2E7FA5}"/>
            </c:ext>
          </c:extLst>
        </c:ser>
        <c:dLbls>
          <c:showLegendKey val="0"/>
          <c:showVal val="0"/>
          <c:showCatName val="0"/>
          <c:showSerName val="0"/>
          <c:showPercent val="0"/>
          <c:showBubbleSize val="0"/>
        </c:dLbls>
        <c:axId val="435482688"/>
        <c:axId val="435484648"/>
      </c:scatterChart>
      <c:valAx>
        <c:axId val="435482688"/>
        <c:scaling>
          <c:orientation val="minMax"/>
        </c:scaling>
        <c:delete val="0"/>
        <c:axPos val="b"/>
        <c:numFmt formatCode=";;" sourceLinked="0"/>
        <c:majorTickMark val="none"/>
        <c:minorTickMark val="none"/>
        <c:tickLblPos val="nextTo"/>
        <c:crossAx val="435484648"/>
        <c:crosses val="autoZero"/>
        <c:crossBetween val="midCat"/>
      </c:valAx>
      <c:valAx>
        <c:axId val="435484648"/>
        <c:scaling>
          <c:orientation val="minMax"/>
        </c:scaling>
        <c:delete val="0"/>
        <c:axPos val="l"/>
        <c:numFmt formatCode=";;" sourceLinked="0"/>
        <c:majorTickMark val="none"/>
        <c:minorTickMark val="none"/>
        <c:tickLblPos val="nextTo"/>
        <c:crossAx val="435482688"/>
        <c:crosses val="autoZero"/>
        <c:crossBetween val="midCat"/>
      </c:valAx>
      <c:spPr>
        <a:ln>
          <a:noFill/>
        </a:ln>
      </c:spPr>
    </c:plotArea>
    <c:plotVisOnly val="1"/>
    <c:dispBlanksAs val="gap"/>
    <c:showDLblsOverMax val="0"/>
  </c:chart>
  <c:spPr>
    <a:ln>
      <a:noFill/>
    </a:ln>
  </c:sp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0.04474</cdr:x>
      <cdr:y>0.81921</cdr:y>
    </cdr:from>
    <cdr:to>
      <cdr:x>0.18649</cdr:x>
      <cdr:y>0.95888</cdr:y>
    </cdr:to>
    <cdr:pic>
      <cdr:nvPicPr>
        <cdr:cNvPr id="3" name="chart">
          <a:extLst xmlns:a="http://schemas.openxmlformats.org/drawingml/2006/main">
            <a:ext uri="{FF2B5EF4-FFF2-40B4-BE49-F238E27FC236}">
              <a16:creationId xmlns:a16="http://schemas.microsoft.com/office/drawing/2014/main" id="{63D075D6-FFCB-4E07-A682-D1DDAA7D6D7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53964" y="3683000"/>
          <a:ext cx="804742" cy="627942"/>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2A8E25-BDF7-4BF3-8D1E-75779145461E}" type="datetimeFigureOut">
              <a:rPr lang="en-US" smtClean="0"/>
              <a:t>8/20/2018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4FD1B4-6C5E-4A99-8B2D-9D5E4639A26F}" type="slidenum">
              <a:rPr lang="en-US" smtClean="0"/>
              <a:t>‹#›</a:t>
            </a:fld>
            <a:endParaRPr lang="en-US"/>
          </a:p>
        </p:txBody>
      </p:sp>
    </p:spTree>
    <p:extLst>
      <p:ext uri="{BB962C8B-B14F-4D97-AF65-F5344CB8AC3E}">
        <p14:creationId xmlns:p14="http://schemas.microsoft.com/office/powerpoint/2010/main" val="157311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6"/>
            <a:ext cx="7772400" cy="1468967"/>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616705"/>
            <a:ext cx="2133600" cy="255348"/>
          </a:xfrm>
        </p:spPr>
        <p:txBody>
          <a:bodyPr/>
          <a:lstStyle>
            <a:lvl1pPr>
              <a:defRPr sz="800"/>
            </a:lvl1pPr>
          </a:lstStyle>
          <a:p>
            <a:fld id="{DC224D06-0AA5-4112-BB51-D0E47DB6AC24}" type="datetimeFigureOut">
              <a:rPr lang="en-US" smtClean="0"/>
              <a:pPr/>
              <a:t>8/20/2018</a:t>
            </a:fld>
            <a:endParaRPr lang="en-US" dirty="0"/>
          </a:p>
        </p:txBody>
      </p:sp>
      <p:sp>
        <p:nvSpPr>
          <p:cNvPr id="5" name="Footer Placeholder 4"/>
          <p:cNvSpPr>
            <a:spLocks noGrp="1"/>
          </p:cNvSpPr>
          <p:nvPr>
            <p:ph type="ftr" sz="quarter" idx="11"/>
          </p:nvPr>
        </p:nvSpPr>
        <p:spPr>
          <a:xfrm>
            <a:off x="457200" y="6058620"/>
            <a:ext cx="6866468" cy="562317"/>
          </a:xfrm>
        </p:spPr>
        <p:txBody>
          <a:bodyPr/>
          <a:lstStyle>
            <a:lvl1pPr algn="l">
              <a:defRPr sz="800"/>
            </a:lvl1pPr>
          </a:lstStyle>
          <a:p>
            <a:endParaRPr lang="en-US" dirty="0"/>
          </a:p>
        </p:txBody>
      </p:sp>
      <p:sp>
        <p:nvSpPr>
          <p:cNvPr id="6" name="Slide Number Placeholder 5"/>
          <p:cNvSpPr>
            <a:spLocks noGrp="1"/>
          </p:cNvSpPr>
          <p:nvPr>
            <p:ph type="sldNum" sz="quarter" idx="12"/>
          </p:nvPr>
        </p:nvSpPr>
        <p:spPr>
          <a:xfrm>
            <a:off x="3505200" y="6624149"/>
            <a:ext cx="2133600" cy="253960"/>
          </a:xfrm>
        </p:spPr>
        <p:txBody>
          <a:bodyPr/>
          <a:lstStyle>
            <a:lvl1pPr algn="ctr">
              <a:defRPr sz="800">
                <a:solidFill>
                  <a:schemeClr val="accent6"/>
                </a:solidFill>
              </a:defRPr>
            </a:lvl1pPr>
          </a:lstStyle>
          <a:p>
            <a:fld id="{6C9ABC49-1D35-472D-8AE2-33E542EFA31A}" type="slidenum">
              <a:rPr lang="en-US" smtClean="0"/>
              <a:pPr/>
              <a:t>‹#›</a:t>
            </a:fld>
            <a:endParaRPr lang="en-US" dirty="0"/>
          </a:p>
        </p:txBody>
      </p:sp>
      <p:cxnSp>
        <p:nvCxnSpPr>
          <p:cNvPr id="16" name="Straight Connector 15"/>
          <p:cNvCxnSpPr/>
          <p:nvPr/>
        </p:nvCxnSpPr>
        <p:spPr>
          <a:xfrm flipH="1" flipV="1">
            <a:off x="0" y="6612471"/>
            <a:ext cx="7323668" cy="8467"/>
          </a:xfrm>
          <a:prstGeom prst="line">
            <a:avLst/>
          </a:prstGeom>
          <a:ln w="19050" cmpd="sng">
            <a:solidFill>
              <a:schemeClr val="tx2"/>
            </a:solidFill>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0" y="1"/>
            <a:ext cx="9144000" cy="14514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descr="iHM_horizontal.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027" y="6257448"/>
            <a:ext cx="2027085" cy="767195"/>
          </a:xfrm>
          <a:prstGeom prst="rect">
            <a:avLst/>
          </a:prstGeom>
        </p:spPr>
      </p:pic>
    </p:spTree>
    <p:extLst>
      <p:ext uri="{BB962C8B-B14F-4D97-AF65-F5344CB8AC3E}">
        <p14:creationId xmlns:p14="http://schemas.microsoft.com/office/powerpoint/2010/main" val="2924109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91910"/>
            <a:ext cx="8229600" cy="1061156"/>
          </a:xfrm>
        </p:spPr>
        <p:txBody>
          <a:bodyPr/>
          <a:lstStyle>
            <a:lvl1pPr algn="ct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253068"/>
            <a:ext cx="8229600" cy="4872569"/>
          </a:xfrm>
        </p:spPr>
        <p:txBody>
          <a:bodyPr/>
          <a:lstStyle>
            <a:lvl1pPr marL="91440" indent="-182880">
              <a:buClr>
                <a:schemeClr val="tx1">
                  <a:lumMod val="75000"/>
                  <a:lumOff val="25000"/>
                </a:schemeClr>
              </a:buClr>
              <a:buFont typeface="Arial"/>
              <a:buChar char="•"/>
              <a:defRPr/>
            </a:lvl1pPr>
            <a:lvl2pPr marL="457200" indent="-182880">
              <a:buClr>
                <a:schemeClr val="accent6"/>
              </a:buClr>
              <a:buFont typeface="Arial"/>
              <a:buChar char="‣"/>
              <a:defRPr sz="1800"/>
            </a:lvl2pPr>
            <a:lvl3pPr marL="731520" indent="-182880">
              <a:buClr>
                <a:schemeClr val="tx2"/>
              </a:buClr>
              <a:buFont typeface="Arial"/>
              <a:buChar char="•"/>
              <a:defRPr sz="1600"/>
            </a:lvl3pPr>
            <a:lvl4pPr marL="1005840" indent="-182880">
              <a:defRPr sz="1400"/>
            </a:lvl4pPr>
            <a:lvl5pPr marL="1325880" indent="-18288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Date Placeholder 3"/>
          <p:cNvSpPr>
            <a:spLocks noGrp="1"/>
          </p:cNvSpPr>
          <p:nvPr>
            <p:ph type="dt" sz="half" idx="10"/>
          </p:nvPr>
        </p:nvSpPr>
        <p:spPr>
          <a:xfrm>
            <a:off x="457200" y="6616705"/>
            <a:ext cx="2133600" cy="255348"/>
          </a:xfrm>
        </p:spPr>
        <p:txBody>
          <a:bodyPr/>
          <a:lstStyle>
            <a:lvl1pPr>
              <a:defRPr sz="800"/>
            </a:lvl1pPr>
          </a:lstStyle>
          <a:p>
            <a:fld id="{52434409-4E5D-D340-8FAE-B187C665C492}" type="datetimeFigureOut">
              <a:rPr lang="en-US" smtClean="0"/>
              <a:pPr/>
              <a:t>8/20/2018</a:t>
            </a:fld>
            <a:endParaRPr lang="en-US"/>
          </a:p>
        </p:txBody>
      </p:sp>
      <p:sp>
        <p:nvSpPr>
          <p:cNvPr id="23" name="Footer Placeholder 4"/>
          <p:cNvSpPr>
            <a:spLocks noGrp="1"/>
          </p:cNvSpPr>
          <p:nvPr>
            <p:ph type="ftr" sz="quarter" idx="11"/>
          </p:nvPr>
        </p:nvSpPr>
        <p:spPr>
          <a:xfrm>
            <a:off x="457200" y="6058620"/>
            <a:ext cx="6866468" cy="562317"/>
          </a:xfrm>
        </p:spPr>
        <p:txBody>
          <a:bodyPr/>
          <a:lstStyle>
            <a:lvl1pPr algn="l">
              <a:defRPr sz="800"/>
            </a:lvl1pPr>
          </a:lstStyle>
          <a:p>
            <a:endParaRPr lang="en-US" dirty="0"/>
          </a:p>
        </p:txBody>
      </p:sp>
      <p:sp>
        <p:nvSpPr>
          <p:cNvPr id="24" name="Slide Number Placeholder 5"/>
          <p:cNvSpPr>
            <a:spLocks noGrp="1"/>
          </p:cNvSpPr>
          <p:nvPr>
            <p:ph type="sldNum" sz="quarter" idx="12"/>
          </p:nvPr>
        </p:nvSpPr>
        <p:spPr>
          <a:xfrm>
            <a:off x="3505200" y="6624149"/>
            <a:ext cx="3818468" cy="233850"/>
          </a:xfrm>
        </p:spPr>
        <p:txBody>
          <a:bodyPr/>
          <a:lstStyle>
            <a:lvl1pPr algn="r">
              <a:defRPr sz="800">
                <a:solidFill>
                  <a:schemeClr val="accent6"/>
                </a:solidFill>
              </a:defRPr>
            </a:lvl1pPr>
          </a:lstStyle>
          <a:p>
            <a:fld id="{C87F7B1A-5811-A440-ABC2-49806F7D4B18}" type="slidenum">
              <a:rPr lang="en-US" smtClean="0"/>
              <a:pPr/>
              <a:t>‹#›</a:t>
            </a:fld>
            <a:endParaRPr lang="en-US"/>
          </a:p>
        </p:txBody>
      </p:sp>
      <p:pic>
        <p:nvPicPr>
          <p:cNvPr id="25" name="Picture 24" descr="iHM_horizontal.pdf"/>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13554" y="6225836"/>
            <a:ext cx="2027085" cy="773120"/>
          </a:xfrm>
          <a:prstGeom prst="rect">
            <a:avLst/>
          </a:prstGeom>
        </p:spPr>
      </p:pic>
      <p:cxnSp>
        <p:nvCxnSpPr>
          <p:cNvPr id="26" name="Straight Connector 25"/>
          <p:cNvCxnSpPr/>
          <p:nvPr/>
        </p:nvCxnSpPr>
        <p:spPr>
          <a:xfrm flipH="1" flipV="1">
            <a:off x="0" y="6612471"/>
            <a:ext cx="7323668" cy="8467"/>
          </a:xfrm>
          <a:prstGeom prst="line">
            <a:avLst/>
          </a:prstGeom>
          <a:ln w="19050" cmpd="sng">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57200" y="1253067"/>
            <a:ext cx="8229600"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4" name="Rectangle 33"/>
          <p:cNvSpPr/>
          <p:nvPr/>
        </p:nvSpPr>
        <p:spPr>
          <a:xfrm>
            <a:off x="0" y="1"/>
            <a:ext cx="9144000" cy="14514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69225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68"/>
            <a:ext cx="8229600" cy="4872569"/>
          </a:xfrm>
        </p:spPr>
        <p:txBody>
          <a:bodyPr/>
          <a:lstStyle>
            <a:lvl1pPr marL="91440" indent="-182880">
              <a:buClr>
                <a:schemeClr val="tx1">
                  <a:lumMod val="75000"/>
                  <a:lumOff val="25000"/>
                </a:schemeClr>
              </a:buClr>
              <a:buFont typeface="Arial"/>
              <a:buChar char="•"/>
              <a:defRPr/>
            </a:lvl1pPr>
            <a:lvl2pPr marL="457200" indent="-182880">
              <a:buClr>
                <a:schemeClr val="accent6"/>
              </a:buClr>
              <a:buFont typeface="Arial"/>
              <a:buChar char="‣"/>
              <a:defRPr sz="1800"/>
            </a:lvl2pPr>
            <a:lvl3pPr marL="731520" indent="-182880">
              <a:buClr>
                <a:schemeClr val="tx2"/>
              </a:buClr>
              <a:buFont typeface="Arial"/>
              <a:buChar char="•"/>
              <a:defRPr sz="1600"/>
            </a:lvl3pPr>
            <a:lvl4pPr marL="1005840" indent="-182880">
              <a:defRPr sz="1400"/>
            </a:lvl4pPr>
            <a:lvl5pPr marL="1325880" indent="-18288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Date Placeholder 3"/>
          <p:cNvSpPr>
            <a:spLocks noGrp="1"/>
          </p:cNvSpPr>
          <p:nvPr>
            <p:ph type="dt" sz="half" idx="10"/>
          </p:nvPr>
        </p:nvSpPr>
        <p:spPr>
          <a:xfrm>
            <a:off x="457200" y="6616705"/>
            <a:ext cx="2133600" cy="255348"/>
          </a:xfrm>
        </p:spPr>
        <p:txBody>
          <a:bodyPr/>
          <a:lstStyle>
            <a:lvl1pPr>
              <a:defRPr sz="800"/>
            </a:lvl1pPr>
          </a:lstStyle>
          <a:p>
            <a:fld id="{52434409-4E5D-D340-8FAE-B187C665C492}" type="datetimeFigureOut">
              <a:rPr lang="en-US" smtClean="0"/>
              <a:pPr/>
              <a:t>8/20/2018</a:t>
            </a:fld>
            <a:endParaRPr lang="en-US"/>
          </a:p>
        </p:txBody>
      </p:sp>
      <p:sp>
        <p:nvSpPr>
          <p:cNvPr id="23" name="Footer Placeholder 4"/>
          <p:cNvSpPr>
            <a:spLocks noGrp="1"/>
          </p:cNvSpPr>
          <p:nvPr>
            <p:ph type="ftr" sz="quarter" idx="11"/>
          </p:nvPr>
        </p:nvSpPr>
        <p:spPr>
          <a:xfrm>
            <a:off x="457200" y="6058620"/>
            <a:ext cx="6866468" cy="562317"/>
          </a:xfrm>
        </p:spPr>
        <p:txBody>
          <a:bodyPr/>
          <a:lstStyle>
            <a:lvl1pPr algn="l">
              <a:defRPr sz="800"/>
            </a:lvl1pPr>
          </a:lstStyle>
          <a:p>
            <a:endParaRPr lang="en-US" dirty="0"/>
          </a:p>
        </p:txBody>
      </p:sp>
      <p:sp>
        <p:nvSpPr>
          <p:cNvPr id="24" name="Slide Number Placeholder 5"/>
          <p:cNvSpPr>
            <a:spLocks noGrp="1"/>
          </p:cNvSpPr>
          <p:nvPr>
            <p:ph type="sldNum" sz="quarter" idx="12"/>
          </p:nvPr>
        </p:nvSpPr>
        <p:spPr>
          <a:xfrm>
            <a:off x="3505200" y="6624149"/>
            <a:ext cx="2133600" cy="253960"/>
          </a:xfrm>
        </p:spPr>
        <p:txBody>
          <a:bodyPr/>
          <a:lstStyle>
            <a:lvl1pPr algn="ctr">
              <a:defRPr sz="800">
                <a:solidFill>
                  <a:schemeClr val="accent6"/>
                </a:solidFill>
              </a:defRPr>
            </a:lvl1pPr>
          </a:lstStyle>
          <a:p>
            <a:fld id="{C87F7B1A-5811-A440-ABC2-49806F7D4B18}" type="slidenum">
              <a:rPr lang="en-US" smtClean="0"/>
              <a:pPr/>
              <a:t>‹#›</a:t>
            </a:fld>
            <a:endParaRPr lang="en-US"/>
          </a:p>
        </p:txBody>
      </p:sp>
      <p:cxnSp>
        <p:nvCxnSpPr>
          <p:cNvPr id="26" name="Straight Connector 25"/>
          <p:cNvCxnSpPr/>
          <p:nvPr/>
        </p:nvCxnSpPr>
        <p:spPr>
          <a:xfrm flipH="1" flipV="1">
            <a:off x="0" y="6612471"/>
            <a:ext cx="7323668" cy="8467"/>
          </a:xfrm>
          <a:prstGeom prst="line">
            <a:avLst/>
          </a:prstGeom>
          <a:ln w="19050" cmpd="sng">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a:off x="457200" y="1253067"/>
            <a:ext cx="8229600"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57200" y="191910"/>
            <a:ext cx="8229600" cy="1061156"/>
          </a:xfrm>
        </p:spPr>
        <p:txBody>
          <a:bodyPr/>
          <a:lstStyle>
            <a:lvl1pPr algn="ctr">
              <a:defRPr>
                <a:solidFill>
                  <a:schemeClr val="tx2"/>
                </a:solidFill>
              </a:defRPr>
            </a:lvl1pPr>
          </a:lstStyle>
          <a:p>
            <a:r>
              <a:rPr lang="en-US"/>
              <a:t>Click to edit Master title style</a:t>
            </a:r>
            <a:endParaRPr lang="en-US" dirty="0"/>
          </a:p>
        </p:txBody>
      </p:sp>
      <p:pic>
        <p:nvPicPr>
          <p:cNvPr id="10" name="Picture 9" descr="iHM_horizontal.pdf"/>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213554" y="6225836"/>
            <a:ext cx="2027085" cy="773120"/>
          </a:xfrm>
          <a:prstGeom prst="rect">
            <a:avLst/>
          </a:prstGeom>
        </p:spPr>
      </p:pic>
    </p:spTree>
    <p:extLst>
      <p:ext uri="{BB962C8B-B14F-4D97-AF65-F5344CB8AC3E}">
        <p14:creationId xmlns:p14="http://schemas.microsoft.com/office/powerpoint/2010/main" val="262452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3133"/>
          </a:xfrm>
        </p:spPr>
        <p:txBody>
          <a:bodyPr anchor="ctr"/>
          <a:lstStyle>
            <a:lvl1pPr algn="l">
              <a:defRPr sz="4000" b="1" cap="none">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2906186"/>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12" name="Straight Connector 11"/>
          <p:cNvCxnSpPr/>
          <p:nvPr/>
        </p:nvCxnSpPr>
        <p:spPr>
          <a:xfrm>
            <a:off x="457200" y="4406901"/>
            <a:ext cx="8229600"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0" y="1"/>
            <a:ext cx="9144000" cy="14514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1338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48318"/>
            <a:ext cx="4040188" cy="64134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89669"/>
            <a:ext cx="4040188" cy="394970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8" y="1348318"/>
            <a:ext cx="4041775" cy="641349"/>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989669"/>
            <a:ext cx="4041775" cy="3949700"/>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434409-4E5D-D340-8FAE-B187C665C492}" type="datetimeFigureOut">
              <a:rPr lang="en-US" smtClean="0"/>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F7B1A-5811-A440-ABC2-49806F7D4B18}" type="slidenum">
              <a:rPr lang="en-US" smtClean="0"/>
              <a:t>‹#›</a:t>
            </a:fld>
            <a:endParaRPr lang="en-US"/>
          </a:p>
        </p:txBody>
      </p:sp>
      <p:sp>
        <p:nvSpPr>
          <p:cNvPr id="11" name="Rectangle 10"/>
          <p:cNvSpPr/>
          <p:nvPr/>
        </p:nvSpPr>
        <p:spPr>
          <a:xfrm>
            <a:off x="0" y="1"/>
            <a:ext cx="9144000" cy="14514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a:off x="457200" y="1253067"/>
            <a:ext cx="8229600" cy="0"/>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title"/>
          </p:nvPr>
        </p:nvSpPr>
        <p:spPr>
          <a:xfrm>
            <a:off x="457200" y="191910"/>
            <a:ext cx="8229600" cy="1061156"/>
          </a:xfrm>
        </p:spPr>
        <p:txBody>
          <a:bodyPr/>
          <a:lstStyle>
            <a:lvl1pPr algn="ct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51719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224D06-0AA5-4112-BB51-D0E47DB6AC24}" type="datetimeFigureOut">
              <a:rPr lang="en-US" smtClean="0"/>
              <a:pPr/>
              <a:t>8/20/2018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9ABC49-1D35-472D-8AE2-33E542EFA31A}" type="slidenum">
              <a:rPr lang="en-US" smtClean="0"/>
              <a:pPr/>
              <a:t>‹#›</a:t>
            </a:fld>
            <a:endParaRPr lang="en-US" dirty="0"/>
          </a:p>
        </p:txBody>
      </p:sp>
    </p:spTree>
    <p:extLst>
      <p:ext uri="{BB962C8B-B14F-4D97-AF65-F5344CB8AC3E}">
        <p14:creationId xmlns:p14="http://schemas.microsoft.com/office/powerpoint/2010/main" val="236392164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3"/>
            <a:ext cx="2133600" cy="366183"/>
          </a:xfrm>
          <a:prstGeom prst="rect">
            <a:avLst/>
          </a:prstGeom>
        </p:spPr>
        <p:txBody>
          <a:bodyPr vert="horz" lIns="91440" tIns="45720" rIns="91440" bIns="45720" rtlCol="0" anchor="ctr"/>
          <a:lstStyle>
            <a:lvl1pPr algn="l">
              <a:defRPr sz="1200">
                <a:solidFill>
                  <a:schemeClr val="tx1"/>
                </a:solidFill>
              </a:defRPr>
            </a:lvl1pPr>
          </a:lstStyle>
          <a:p>
            <a:fld id="{52434409-4E5D-D340-8FAE-B187C665C492}" type="datetimeFigureOut">
              <a:rPr lang="en-US" smtClean="0"/>
              <a:pPr/>
              <a:t>8/20/2018</a:t>
            </a:fld>
            <a:endParaRPr lang="en-US"/>
          </a:p>
        </p:txBody>
      </p:sp>
      <p:sp>
        <p:nvSpPr>
          <p:cNvPr id="5" name="Footer Placeholder 4"/>
          <p:cNvSpPr>
            <a:spLocks noGrp="1"/>
          </p:cNvSpPr>
          <p:nvPr>
            <p:ph type="ftr" sz="quarter" idx="3"/>
          </p:nvPr>
        </p:nvSpPr>
        <p:spPr>
          <a:xfrm>
            <a:off x="3124200" y="6356353"/>
            <a:ext cx="2895600" cy="366183"/>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6553200" y="6356353"/>
            <a:ext cx="2133600" cy="366183"/>
          </a:xfrm>
          <a:prstGeom prst="rect">
            <a:avLst/>
          </a:prstGeom>
        </p:spPr>
        <p:txBody>
          <a:bodyPr vert="horz" lIns="91440" tIns="45720" rIns="91440" bIns="45720" rtlCol="0" anchor="ctr"/>
          <a:lstStyle>
            <a:lvl1pPr algn="r">
              <a:defRPr sz="1200">
                <a:solidFill>
                  <a:schemeClr val="tx1"/>
                </a:solidFill>
              </a:defRPr>
            </a:lvl1pPr>
          </a:lstStyle>
          <a:p>
            <a:fld id="{C87F7B1A-5811-A440-ABC2-49806F7D4B18}" type="slidenum">
              <a:rPr lang="en-US" smtClean="0"/>
              <a:pPr/>
              <a:t>‹#›</a:t>
            </a:fld>
            <a:endParaRPr lang="en-US"/>
          </a:p>
        </p:txBody>
      </p:sp>
      <p:pic>
        <p:nvPicPr>
          <p:cNvPr id="9" name="Picture 8" descr="iHeartRadio_stacked_white.pdf"/>
          <p:cNvPicPr>
            <a:picLocks noChangeAspect="1"/>
          </p:cNvPicPr>
          <p:nvPr/>
        </p:nvPicPr>
        <p:blipFill rotWithShape="1">
          <a:blip r:embed="rId8" cstate="screen">
            <a:extLst>
              <a:ext uri="{28A0092B-C50C-407E-A947-70E740481C1C}">
                <a14:useLocalDpi xmlns:a14="http://schemas.microsoft.com/office/drawing/2010/main"/>
              </a:ext>
            </a:extLst>
          </a:blip>
          <a:srcRect l="18171" t="8632" r="20315" b="11915"/>
          <a:stretch/>
        </p:blipFill>
        <p:spPr>
          <a:xfrm>
            <a:off x="8716241" y="6194279"/>
            <a:ext cx="340283" cy="586020"/>
          </a:xfrm>
          <a:prstGeom prst="rect">
            <a:avLst/>
          </a:prstGeom>
        </p:spPr>
      </p:pic>
    </p:spTree>
    <p:extLst>
      <p:ext uri="{BB962C8B-B14F-4D97-AF65-F5344CB8AC3E}">
        <p14:creationId xmlns:p14="http://schemas.microsoft.com/office/powerpoint/2010/main" val="3345113410"/>
      </p:ext>
    </p:extLst>
  </p:cSld>
  <p:clrMap bg1="lt1" tx1="dk1" bg2="lt2" tx2="dk2" accent1="accent1" accent2="accent2" accent3="accent3" accent4="accent4" accent5="accent5" accent6="accent6" hlink="hlink" folHlink="folHlink"/>
  <p:sldLayoutIdLst>
    <p:sldLayoutId id="2147483761" r:id="rId1"/>
    <p:sldLayoutId id="2147483763" r:id="rId2"/>
    <p:sldLayoutId id="2147483764" r:id="rId3"/>
    <p:sldLayoutId id="2147483765" r:id="rId4"/>
    <p:sldLayoutId id="2147483766" r:id="rId5"/>
    <p:sldLayoutId id="2147483767" r:id="rId6"/>
  </p:sldLayoutIdLst>
  <p:txStyles>
    <p:titleStyle>
      <a:lvl1pPr algn="ctr" defTabSz="457200" rtl="0" eaLnBrk="1" latinLnBrk="0" hangingPunct="1">
        <a:lnSpc>
          <a:spcPct val="80000"/>
        </a:lnSpc>
        <a:spcBef>
          <a:spcPct val="0"/>
        </a:spcBef>
        <a:buNone/>
        <a:defRPr sz="2800" b="1" kern="1200">
          <a:solidFill>
            <a:srgbClr val="D60029"/>
          </a:solidFill>
          <a:latin typeface="Century Gothic"/>
          <a:ea typeface="+mj-ea"/>
          <a:cs typeface="+mj-cs"/>
        </a:defRPr>
      </a:lvl1pPr>
    </p:titleStyle>
    <p:bodyStyle>
      <a:lvl1pPr marL="182880" indent="-182880" algn="l" defTabSz="457200" rtl="0" eaLnBrk="1" latinLnBrk="0" hangingPunct="1">
        <a:spcBef>
          <a:spcPct val="20000"/>
        </a:spcBef>
        <a:buClr>
          <a:schemeClr val="tx1">
            <a:lumMod val="75000"/>
            <a:lumOff val="25000"/>
          </a:schemeClr>
        </a:buClr>
        <a:buFont typeface="Arial"/>
        <a:buChar char="•"/>
        <a:defRPr sz="2000" kern="1200">
          <a:solidFill>
            <a:schemeClr val="tx1"/>
          </a:solidFill>
          <a:latin typeface="Century Gothic"/>
          <a:ea typeface="+mn-ea"/>
          <a:cs typeface="+mn-cs"/>
        </a:defRPr>
      </a:lvl1pPr>
      <a:lvl2pPr marL="457200" indent="-182880" algn="l" defTabSz="457200" rtl="0" eaLnBrk="1" latinLnBrk="0" hangingPunct="1">
        <a:spcBef>
          <a:spcPct val="20000"/>
        </a:spcBef>
        <a:buClr>
          <a:schemeClr val="tx2"/>
        </a:buClr>
        <a:buSzPct val="105000"/>
        <a:buFont typeface="Arial"/>
        <a:buChar char="‣"/>
        <a:defRPr sz="1800" kern="1200">
          <a:solidFill>
            <a:schemeClr val="tx1"/>
          </a:solidFill>
          <a:latin typeface="Century Gothic"/>
          <a:ea typeface="+mn-ea"/>
          <a:cs typeface="+mn-cs"/>
        </a:defRPr>
      </a:lvl2pPr>
      <a:lvl3pPr marL="777240" indent="-182880" algn="l" defTabSz="457200" rtl="0" eaLnBrk="1" latinLnBrk="0" hangingPunct="1">
        <a:spcBef>
          <a:spcPct val="20000"/>
        </a:spcBef>
        <a:buClr>
          <a:schemeClr val="accent6"/>
        </a:buClr>
        <a:buFont typeface="Arial"/>
        <a:buChar char="•"/>
        <a:defRPr sz="1600" kern="1200">
          <a:solidFill>
            <a:schemeClr val="tx1"/>
          </a:solidFill>
          <a:latin typeface="Century Gothic"/>
          <a:ea typeface="+mn-ea"/>
          <a:cs typeface="+mn-cs"/>
        </a:defRPr>
      </a:lvl3pPr>
      <a:lvl4pPr marL="1143000" indent="-228600" algn="l" defTabSz="457200" rtl="0" eaLnBrk="1" latinLnBrk="0" hangingPunct="1">
        <a:spcBef>
          <a:spcPct val="20000"/>
        </a:spcBef>
        <a:buFont typeface="Arial"/>
        <a:buChar char="–"/>
        <a:defRPr sz="1400" kern="1200">
          <a:solidFill>
            <a:schemeClr val="tx1"/>
          </a:solidFill>
          <a:latin typeface="Century Gothic"/>
          <a:ea typeface="+mn-ea"/>
          <a:cs typeface="+mn-cs"/>
        </a:defRPr>
      </a:lvl4pPr>
      <a:lvl5pPr marL="1417320" indent="-228600" algn="l" defTabSz="457200" rtl="0" eaLnBrk="1" latinLnBrk="0" hangingPunct="1">
        <a:spcBef>
          <a:spcPct val="20000"/>
        </a:spcBef>
        <a:buFont typeface="Arial"/>
        <a:buChar char="»"/>
        <a:defRPr sz="1200" kern="1200">
          <a:solidFill>
            <a:schemeClr val="tx1"/>
          </a:solidFill>
          <a:latin typeface="Century Gothic"/>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krgspec.com/StationSearch.aspx?StatID=KOTK&amp;AMFMID=1" TargetMode="External"/><Relationship Id="rId3" Type="http://schemas.openxmlformats.org/officeDocument/2006/relationships/hyperlink" Target="http://www.krgspec.com/StationSearch.aspx?StatID=KKCD&amp;AMFMID=2" TargetMode="External"/><Relationship Id="rId7" Type="http://schemas.openxmlformats.org/officeDocument/2006/relationships/hyperlink" Target="http://www.krgspec.com/StationSearch.aspx?StatID=KGBI&amp;AMFMID=2" TargetMode="External"/><Relationship Id="rId2" Type="http://schemas.openxmlformats.org/officeDocument/2006/relationships/hyperlink" Target="http://www.krgspec.com/StationSearch.aspx?StatID=KEZO&amp;AMFMID=2" TargetMode="External"/><Relationship Id="rId1" Type="http://schemas.openxmlformats.org/officeDocument/2006/relationships/slideLayout" Target="../slideLayouts/slideLayout2.xml"/><Relationship Id="rId6" Type="http://schemas.openxmlformats.org/officeDocument/2006/relationships/hyperlink" Target="http://www.krgspec.com/StationSearch.aspx?StatID=KXSP&amp;AMFMID=1" TargetMode="External"/><Relationship Id="rId11" Type="http://schemas.openxmlformats.org/officeDocument/2006/relationships/hyperlink" Target="http://www.krgspec.com/StationSearch.aspx?StatID=KOIL&amp;AMFMID=1" TargetMode="External"/><Relationship Id="rId5" Type="http://schemas.openxmlformats.org/officeDocument/2006/relationships/hyperlink" Target="http://www.krgspec.com/StationSearch.aspx?StatID=KSRZ&amp;AMFMID=2" TargetMode="External"/><Relationship Id="rId10" Type="http://schemas.openxmlformats.org/officeDocument/2006/relationships/hyperlink" Target="http://www.krgspec.com/StationSearch.aspx?StatID=KQKQ&amp;AMFMID=2" TargetMode="External"/><Relationship Id="rId4" Type="http://schemas.openxmlformats.org/officeDocument/2006/relationships/hyperlink" Target="http://www.krgspec.com/StationSearch.aspx?StatID=KQCH&amp;AMFMID=2" TargetMode="External"/><Relationship Id="rId9" Type="http://schemas.openxmlformats.org/officeDocument/2006/relationships/hyperlink" Target="http://www.krgspec.com/StationSearch.aspx?StatID=KCRO&amp;AMFMID=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ad1"/>
          <p:cNvSpPr/>
          <p:nvPr/>
        </p:nvSpPr>
        <p:spPr>
          <a:xfrm>
            <a:off x="417991" y="220670"/>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7" name="ContactTB"/>
          <p:cNvSpPr/>
          <p:nvPr/>
        </p:nvSpPr>
        <p:spPr>
          <a:xfrm>
            <a:off x="426219" y="883431"/>
            <a:ext cx="5017059" cy="92333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lnSpc>
                <a:spcPct val="90000"/>
              </a:lnSpc>
            </a:pPr>
            <a:r>
              <a:rPr lang="en-US" sz="1200" b="1">
                <a:solidFill>
                  <a:schemeClr val="tx1">
                    <a:lumMod val="50000"/>
                    <a:lumOff val="50000"/>
                  </a:schemeClr>
                </a:solidFill>
                <a:latin typeface="Arial" pitchFamily="34" charset="0"/>
                <a:cs typeface="Arial" pitchFamily="34" charset="0"/>
              </a:rPr>
              <a:t>Prepared By: Jennifer McCoy</a:t>
            </a:r>
          </a:p>
          <a:p>
            <a:pPr eaLnBrk="0" hangingPunct="0">
              <a:lnSpc>
                <a:spcPct val="90000"/>
              </a:lnSpc>
            </a:pPr>
            <a:r>
              <a:rPr lang="en-US" sz="1200">
                <a:solidFill>
                  <a:schemeClr val="tx1">
                    <a:lumMod val="50000"/>
                    <a:lumOff val="50000"/>
                  </a:schemeClr>
                </a:solidFill>
                <a:latin typeface="Arial" pitchFamily="34" charset="0"/>
                <a:cs typeface="Arial" pitchFamily="34" charset="0"/>
              </a:rPr>
              <a:t>Research Analyst</a:t>
            </a:r>
          </a:p>
          <a:p>
            <a:pPr eaLnBrk="0" hangingPunct="0">
              <a:lnSpc>
                <a:spcPct val="90000"/>
              </a:lnSpc>
            </a:pPr>
            <a:r>
              <a:rPr lang="en-US" sz="1200">
                <a:solidFill>
                  <a:schemeClr val="tx1">
                    <a:lumMod val="50000"/>
                    <a:lumOff val="50000"/>
                  </a:schemeClr>
                </a:solidFill>
                <a:latin typeface="Arial" pitchFamily="34" charset="0"/>
                <a:cs typeface="Arial" pitchFamily="34" charset="0"/>
              </a:rPr>
              <a:t>iHeartMedia</a:t>
            </a:r>
          </a:p>
          <a:p>
            <a:pPr eaLnBrk="0" hangingPunct="0">
              <a:lnSpc>
                <a:spcPct val="90000"/>
              </a:lnSpc>
            </a:pPr>
            <a:r>
              <a:rPr lang="en-US" sz="1200">
                <a:solidFill>
                  <a:schemeClr val="tx1">
                    <a:lumMod val="50000"/>
                    <a:lumOff val="50000"/>
                  </a:schemeClr>
                </a:solidFill>
                <a:latin typeface="Arial" pitchFamily="34" charset="0"/>
                <a:cs typeface="Arial" pitchFamily="34" charset="0"/>
              </a:rPr>
              <a:t>jennifermccoy@iheartmedia.com</a:t>
            </a:r>
          </a:p>
          <a:p>
            <a:pPr eaLnBrk="0" hangingPunct="0">
              <a:lnSpc>
                <a:spcPct val="90000"/>
              </a:lnSpc>
            </a:pPr>
            <a:r>
              <a:rPr lang="en-US" sz="1200">
                <a:solidFill>
                  <a:schemeClr val="tx1">
                    <a:lumMod val="50000"/>
                    <a:lumOff val="50000"/>
                  </a:schemeClr>
                </a:solidFill>
                <a:latin typeface="Arial" pitchFamily="34" charset="0"/>
                <a:cs typeface="Arial" pitchFamily="34" charset="0"/>
              </a:rPr>
              <a:t>720-409-6804</a:t>
            </a:r>
            <a:endParaRPr lang="en-US" sz="1200" dirty="0">
              <a:solidFill>
                <a:schemeClr val="tx1">
                  <a:lumMod val="50000"/>
                  <a:lumOff val="50000"/>
                </a:schemeClr>
              </a:solidFill>
              <a:latin typeface="Arial" pitchFamily="34" charset="0"/>
              <a:cs typeface="Arial" pitchFamily="34" charset="0"/>
            </a:endParaRPr>
          </a:p>
        </p:txBody>
      </p:sp>
      <p:sp>
        <p:nvSpPr>
          <p:cNvPr id="5" name="Head2"/>
          <p:cNvSpPr/>
          <p:nvPr/>
        </p:nvSpPr>
        <p:spPr>
          <a:xfrm>
            <a:off x="417992" y="525509"/>
            <a:ext cx="7951308"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n w="17780" cmpd="sng">
                  <a:noFill/>
                  <a:prstDash val="solid"/>
                  <a:miter lim="800000"/>
                </a:ln>
                <a:solidFill>
                  <a:schemeClr val="accent1"/>
                </a:solidFill>
                <a:latin typeface="Arial" pitchFamily="34" charset="0"/>
                <a:cs typeface="Arial" pitchFamily="34" charset="0"/>
              </a:rPr>
              <a:t>Spring 2018</a:t>
            </a:r>
            <a:endParaRPr lang="en-US" sz="2400" b="1" dirty="0">
              <a:ln w="17780" cmpd="sng">
                <a:noFill/>
                <a:prstDash val="solid"/>
                <a:miter lim="800000"/>
              </a:ln>
              <a:solidFill>
                <a:schemeClr val="accent1"/>
              </a:solidFill>
              <a:latin typeface="Arial" pitchFamily="34" charset="0"/>
              <a:cs typeface="Arial" pitchFamily="34" charset="0"/>
            </a:endParaRPr>
          </a:p>
        </p:txBody>
      </p:sp>
      <p:pic>
        <p:nvPicPr>
          <p:cNvPr id="4" name="Picture 3" descr="A body of water with a city in the background&#10;&#10;Description generated with very high confidence">
            <a:extLst>
              <a:ext uri="{FF2B5EF4-FFF2-40B4-BE49-F238E27FC236}">
                <a16:creationId xmlns:a16="http://schemas.microsoft.com/office/drawing/2014/main" id="{8A389FCC-A0A3-4766-89EC-55184433CDF5}"/>
              </a:ext>
            </a:extLst>
          </p:cNvPr>
          <p:cNvPicPr>
            <a:picLocks noChangeAspect="1"/>
          </p:cNvPicPr>
          <p:nvPr/>
        </p:nvPicPr>
        <p:blipFill rotWithShape="1">
          <a:blip r:embed="rId2">
            <a:extLst>
              <a:ext uri="{28A0092B-C50C-407E-A947-70E740481C1C}">
                <a14:useLocalDpi xmlns:a14="http://schemas.microsoft.com/office/drawing/2010/main" val="0"/>
              </a:ext>
            </a:extLst>
          </a:blip>
          <a:srcRect l="7079" t="6547" r="3034" b="15262"/>
          <a:stretch/>
        </p:blipFill>
        <p:spPr>
          <a:xfrm>
            <a:off x="832207" y="1925754"/>
            <a:ext cx="7479586" cy="4340168"/>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92592" y="901194"/>
            <a:ext cx="515287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w="17780" cmpd="sng">
                  <a:noFill/>
                  <a:prstDash val="solid"/>
                  <a:miter lim="800000"/>
                </a:ln>
                <a:solidFill>
                  <a:schemeClr val="accent3"/>
                </a:solidFill>
                <a:latin typeface="Arial" pitchFamily="34" charset="0"/>
                <a:cs typeface="Arial" pitchFamily="34" charset="0"/>
              </a:rPr>
              <a:t>Household Incomes</a:t>
            </a:r>
          </a:p>
        </p:txBody>
      </p:sp>
      <p:sp>
        <p:nvSpPr>
          <p:cNvPr id="7" name="Footnote"/>
          <p:cNvSpPr txBox="1">
            <a:spLocks noChangeArrowheads="1"/>
          </p:cNvSpPr>
          <p:nvPr/>
        </p:nvSpPr>
        <p:spPr bwMode="auto">
          <a:xfrm>
            <a:off x="0" y="6623018"/>
            <a:ext cx="6217609" cy="225838"/>
          </a:xfrm>
          <a:prstGeom prst="rect">
            <a:avLst/>
          </a:prstGeom>
          <a:noFill/>
          <a:ln w="9525" algn="ctr">
            <a:noFill/>
            <a:miter lim="800000"/>
            <a:headEnd/>
            <a:tailEnd/>
          </a:ln>
          <a:effectLst/>
        </p:spPr>
        <p:txBody>
          <a:bodyPr wrap="square" lIns="86493" tIns="43247" rIns="86493" bIns="43247">
            <a:spAutoFit/>
          </a:bodyPr>
          <a:lstStyle/>
          <a:p>
            <a:pPr defTabSz="865188">
              <a:spcBef>
                <a:spcPct val="50000"/>
              </a:spcBef>
            </a:pPr>
            <a:r>
              <a:rPr lang="en-US" sz="900" b="1" i="1">
                <a:solidFill>
                  <a:schemeClr val="tx1">
                    <a:lumMod val="65000"/>
                    <a:lumOff val="35000"/>
                  </a:schemeClr>
                </a:solidFill>
              </a:rPr>
              <a:t>Source: Nielsen Audio Spring 2018, P18+, Home to the Metro, M-Su 6a-12m</a:t>
            </a:r>
            <a:endParaRPr lang="en-US" sz="900" i="1" dirty="0">
              <a:solidFill>
                <a:schemeClr val="tx1">
                  <a:lumMod val="65000"/>
                  <a:lumOff val="35000"/>
                </a:schemeClr>
              </a:solidFill>
            </a:endParaRPr>
          </a:p>
        </p:txBody>
      </p:sp>
      <p:sp>
        <p:nvSpPr>
          <p:cNvPr id="9" name="Head2"/>
          <p:cNvSpPr/>
          <p:nvPr/>
        </p:nvSpPr>
        <p:spPr>
          <a:xfrm>
            <a:off x="392592" y="631839"/>
            <a:ext cx="8484708"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n w="17780" cmpd="sng">
                  <a:noFill/>
                  <a:prstDash val="solid"/>
                  <a:miter lim="800000"/>
                </a:ln>
                <a:solidFill>
                  <a:schemeClr val="accent1"/>
                </a:solidFill>
                <a:latin typeface="Arial" pitchFamily="34" charset="0"/>
                <a:cs typeface="Arial" pitchFamily="34" charset="0"/>
              </a:rPr>
              <a:t>Spring 2018</a:t>
            </a:r>
            <a:endParaRPr lang="en-US" sz="2400" b="1" dirty="0">
              <a:ln w="17780" cmpd="sng">
                <a:noFill/>
                <a:prstDash val="solid"/>
                <a:miter lim="800000"/>
              </a:ln>
              <a:solidFill>
                <a:schemeClr val="accent1"/>
              </a:solidFill>
              <a:latin typeface="Arial" pitchFamily="34" charset="0"/>
              <a:cs typeface="Arial" pitchFamily="34" charset="0"/>
            </a:endParaRPr>
          </a:p>
        </p:txBody>
      </p:sp>
      <p:sp>
        <p:nvSpPr>
          <p:cNvPr id="11" name="Head1"/>
          <p:cNvSpPr/>
          <p:nvPr/>
        </p:nvSpPr>
        <p:spPr>
          <a:xfrm>
            <a:off x="392591" y="305734"/>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C9ABC49-1D35-472D-8AE2-33E542EFA31A}" type="slidenum">
              <a:rPr lang="en-US" smtClean="0"/>
              <a:pPr/>
              <a:t>10</a:t>
            </a:fld>
            <a:endParaRPr lang="en-US" dirty="0"/>
          </a:p>
        </p:txBody>
      </p:sp>
      <p:sp>
        <p:nvSpPr>
          <p:cNvPr id="12" name="TextBox 11"/>
          <p:cNvSpPr txBox="1"/>
          <p:nvPr/>
        </p:nvSpPr>
        <p:spPr>
          <a:xfrm>
            <a:off x="6072623" y="1087274"/>
            <a:ext cx="2977868" cy="200055"/>
          </a:xfrm>
          <a:prstGeom prst="rect">
            <a:avLst/>
          </a:prstGeom>
          <a:noFill/>
        </p:spPr>
        <p:txBody>
          <a:bodyPr wrap="square" rtlCol="0">
            <a:spAutoFit/>
          </a:bodyPr>
          <a:lstStyle/>
          <a:p>
            <a:pPr algn="r"/>
            <a:r>
              <a:rPr lang="en-US" sz="700" i="1" dirty="0"/>
              <a:t>Bold cells indicate values higher than market average</a:t>
            </a:r>
          </a:p>
        </p:txBody>
      </p:sp>
      <p:graphicFrame>
        <p:nvGraphicFramePr>
          <p:cNvPr id="3" name="Table 2"/>
          <p:cNvGraphicFramePr>
            <a:graphicFrameLocks noGrp="1"/>
          </p:cNvGraphicFramePr>
          <p:nvPr>
            <p:extLst>
              <p:ext uri="{D42A27DB-BD31-4B8C-83A1-F6EECF244321}">
                <p14:modId xmlns:p14="http://schemas.microsoft.com/office/powerpoint/2010/main" val="1016472333"/>
              </p:ext>
            </p:extLst>
          </p:nvPr>
        </p:nvGraphicFramePr>
        <p:xfrm>
          <a:off x="457200" y="1417319"/>
          <a:ext cx="8229600" cy="4854564"/>
        </p:xfrm>
        <a:graphic>
          <a:graphicData uri="http://schemas.openxmlformats.org/drawingml/2006/table">
            <a:tbl>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211068">
                <a:tc>
                  <a:txBody>
                    <a:bodyPr/>
                    <a:lstStyle/>
                    <a:p>
                      <a:pPr algn="ctr" rtl="0" fontAlgn="ctr"/>
                      <a:r>
                        <a:rPr lang="en-US" sz="900" b="1" i="0" u="none" strike="noStrike">
                          <a:solidFill>
                            <a:srgbClr val="000000"/>
                          </a:solidFill>
                          <a:effectLst/>
                          <a:latin typeface="Century Gothic" panose="020B0502020202020204" pitchFamily="34" charset="0"/>
                        </a:rPr>
                        <a:t>Station</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900" b="1" i="0" u="none" strike="noStrike">
                          <a:solidFill>
                            <a:srgbClr val="000000"/>
                          </a:solidFill>
                          <a:effectLst/>
                          <a:latin typeface="Century Gothic" panose="020B0502020202020204" pitchFamily="34" charset="0"/>
                        </a:rPr>
                        <a:t>&lt;$25,000</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900" b="1" i="0" u="none" strike="noStrike">
                          <a:solidFill>
                            <a:srgbClr val="000000"/>
                          </a:solidFill>
                          <a:effectLst/>
                          <a:latin typeface="Century Gothic" panose="020B0502020202020204" pitchFamily="34" charset="0"/>
                        </a:rPr>
                        <a:t>$25,000-50,000</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900" b="1" i="0" u="none" strike="noStrike">
                          <a:solidFill>
                            <a:srgbClr val="000000"/>
                          </a:solidFill>
                          <a:effectLst/>
                          <a:latin typeface="Century Gothic" panose="020B0502020202020204" pitchFamily="34" charset="0"/>
                        </a:rPr>
                        <a:t>$50,000-75,000</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900" b="1" i="0" u="none" strike="noStrike">
                          <a:solidFill>
                            <a:srgbClr val="000000"/>
                          </a:solidFill>
                          <a:effectLst/>
                          <a:latin typeface="Century Gothic" panose="020B0502020202020204" pitchFamily="34" charset="0"/>
                        </a:rPr>
                        <a:t>$75,000+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3F2E9"/>
                    </a:solidFill>
                  </a:tcPr>
                </a:tc>
                <a:extLst>
                  <a:ext uri="{0D108BD9-81ED-4DB2-BD59-A6C34878D82A}">
                    <a16:rowId xmlns:a16="http://schemas.microsoft.com/office/drawing/2014/main" val="10000"/>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KBBX-FM</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27%</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38%</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35%</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1"/>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KEZO-FM</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4%</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32%</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20%</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02"/>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KFAB-AM</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14%</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19%</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25%</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dirty="0">
                          <a:solidFill>
                            <a:srgbClr val="000000"/>
                          </a:solidFill>
                          <a:effectLst/>
                          <a:latin typeface="Century Gothic" panose="020B0502020202020204" pitchFamily="34" charset="0"/>
                        </a:rPr>
                        <a:t>42%</a:t>
                      </a:r>
                    </a:p>
                  </a:txBody>
                  <a:tcPr marL="0" marR="0" marT="0" marB="0" anchor="ctr">
                    <a:lnL>
                      <a:noFill/>
                    </a:lnL>
                    <a:lnR>
                      <a:noFill/>
                    </a:lnR>
                    <a:lnT>
                      <a:noFill/>
                    </a:lnT>
                    <a:lnB>
                      <a:noFill/>
                    </a:lnB>
                    <a:solidFill>
                      <a:srgbClr val="FFC4CF"/>
                    </a:solidFill>
                  </a:tcPr>
                </a:tc>
                <a:extLst>
                  <a:ext uri="{0D108BD9-81ED-4DB2-BD59-A6C34878D82A}">
                    <a16:rowId xmlns:a16="http://schemas.microsoft.com/office/drawing/2014/main" val="10003"/>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KFFF-FM</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14%</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17%</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39%</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dirty="0">
                          <a:solidFill>
                            <a:srgbClr val="000000"/>
                          </a:solidFill>
                          <a:effectLst/>
                          <a:latin typeface="Century Gothic" panose="020B0502020202020204" pitchFamily="34" charset="0"/>
                        </a:rPr>
                        <a:t>31%</a:t>
                      </a:r>
                    </a:p>
                  </a:txBody>
                  <a:tcPr marL="0" marR="0" marT="0" marB="0" anchor="ctr">
                    <a:lnL>
                      <a:noFill/>
                    </a:lnL>
                    <a:lnR>
                      <a:noFill/>
                    </a:lnR>
                    <a:lnT>
                      <a:noFill/>
                    </a:lnT>
                    <a:lnB>
                      <a:noFill/>
                    </a:lnB>
                    <a:solidFill>
                      <a:srgbClr val="FFC4CF"/>
                    </a:solidFill>
                  </a:tcPr>
                </a:tc>
                <a:extLst>
                  <a:ext uri="{0D108BD9-81ED-4DB2-BD59-A6C34878D82A}">
                    <a16:rowId xmlns:a16="http://schemas.microsoft.com/office/drawing/2014/main" val="10004"/>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KFFF-FM HD2</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64%</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15%</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21%</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dirty="0">
                          <a:solidFill>
                            <a:srgbClr val="000000"/>
                          </a:solidFill>
                          <a:effectLst/>
                          <a:latin typeface="Century Gothic" panose="020B0502020202020204" pitchFamily="34" charset="0"/>
                        </a:rPr>
                        <a:t>0%</a:t>
                      </a:r>
                    </a:p>
                  </a:txBody>
                  <a:tcPr marL="0" marR="0" marT="0" marB="0" anchor="ctr">
                    <a:lnL>
                      <a:noFill/>
                    </a:lnL>
                    <a:lnR>
                      <a:noFill/>
                    </a:lnR>
                    <a:lnT>
                      <a:noFill/>
                    </a:lnT>
                    <a:lnB>
                      <a:noFill/>
                    </a:lnB>
                    <a:solidFill>
                      <a:srgbClr val="FFC4CF"/>
                    </a:solidFill>
                  </a:tcPr>
                </a:tc>
                <a:extLst>
                  <a:ext uri="{0D108BD9-81ED-4DB2-BD59-A6C34878D82A}">
                    <a16:rowId xmlns:a16="http://schemas.microsoft.com/office/drawing/2014/main" val="10005"/>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KGBI-FM</a:t>
                      </a:r>
                    </a:p>
                  </a:txBody>
                  <a:tcPr marL="0" marR="0" marT="0" marB="0" anchor="ctr">
                    <a:lnL>
                      <a:noFill/>
                    </a:lnL>
                    <a:lnR>
                      <a:noFill/>
                    </a:lnR>
                    <a:lnT>
                      <a:noFill/>
                    </a:lnT>
                    <a:lnB>
                      <a:noFill/>
                    </a:lnB>
                    <a:noFill/>
                  </a:tcPr>
                </a:tc>
                <a:tc>
                  <a:txBody>
                    <a:bodyPr/>
                    <a:lstStyle/>
                    <a:p>
                      <a:pPr algn="ctr" rtl="0" fontAlgn="ctr"/>
                      <a:r>
                        <a:rPr lang="en-US" sz="900" b="1" i="0" u="none" strike="noStrike">
                          <a:solidFill>
                            <a:srgbClr val="000000"/>
                          </a:solidFill>
                          <a:effectLst/>
                          <a:latin typeface="Century Gothic" panose="020B0502020202020204" pitchFamily="34" charset="0"/>
                        </a:rPr>
                        <a:t>26%</a:t>
                      </a:r>
                    </a:p>
                  </a:txBody>
                  <a:tcPr marL="0" marR="0" marT="0" marB="0" anchor="ctr">
                    <a:lnL>
                      <a:noFill/>
                    </a:lnL>
                    <a:lnR>
                      <a:noFill/>
                    </a:lnR>
                    <a:lnT>
                      <a:noFill/>
                    </a:lnT>
                    <a:lnB>
                      <a:noFill/>
                    </a:lnB>
                    <a:noFill/>
                  </a:tcPr>
                </a:tc>
                <a:tc>
                  <a:txBody>
                    <a:bodyPr/>
                    <a:lstStyle/>
                    <a:p>
                      <a:pPr algn="ctr" rtl="0" fontAlgn="ctr"/>
                      <a:r>
                        <a:rPr lang="en-US" sz="900" b="0" i="0" u="none" strike="noStrike">
                          <a:solidFill>
                            <a:srgbClr val="000000"/>
                          </a:solidFill>
                          <a:effectLst/>
                          <a:latin typeface="Century Gothic" panose="020B0502020202020204" pitchFamily="34" charset="0"/>
                        </a:rPr>
                        <a:t>10%</a:t>
                      </a:r>
                    </a:p>
                  </a:txBody>
                  <a:tcPr marL="0" marR="0" marT="0" marB="0" anchor="ctr">
                    <a:lnL>
                      <a:noFill/>
                    </a:lnL>
                    <a:lnR>
                      <a:noFill/>
                    </a:lnR>
                    <a:lnT>
                      <a:noFill/>
                    </a:lnT>
                    <a:lnB>
                      <a:noFill/>
                    </a:lnB>
                    <a:noFill/>
                  </a:tcPr>
                </a:tc>
                <a:tc>
                  <a:txBody>
                    <a:bodyPr/>
                    <a:lstStyle/>
                    <a:p>
                      <a:pPr algn="ctr" rtl="0" fontAlgn="ctr"/>
                      <a:r>
                        <a:rPr lang="en-US" sz="900" b="0" i="0" u="none" strike="noStrike">
                          <a:solidFill>
                            <a:srgbClr val="000000"/>
                          </a:solidFill>
                          <a:effectLst/>
                          <a:latin typeface="Century Gothic" panose="020B0502020202020204" pitchFamily="34" charset="0"/>
                        </a:rPr>
                        <a:t>11%</a:t>
                      </a:r>
                    </a:p>
                  </a:txBody>
                  <a:tcPr marL="0" marR="0" marT="0" marB="0" anchor="ctr">
                    <a:lnL>
                      <a:noFill/>
                    </a:lnL>
                    <a:lnR>
                      <a:noFill/>
                    </a:lnR>
                    <a:lnT>
                      <a:noFill/>
                    </a:lnT>
                    <a:lnB>
                      <a:noFill/>
                    </a:lnB>
                    <a:noFill/>
                  </a:tcPr>
                </a:tc>
                <a:tc>
                  <a:txBody>
                    <a:bodyPr/>
                    <a:lstStyle/>
                    <a:p>
                      <a:pPr algn="ctr" rtl="0" fontAlgn="ctr"/>
                      <a:r>
                        <a:rPr lang="en-US" sz="900" b="1" i="0" u="none" strike="noStrike" dirty="0">
                          <a:solidFill>
                            <a:srgbClr val="000000"/>
                          </a:solidFill>
                          <a:effectLst/>
                          <a:latin typeface="Century Gothic" panose="020B0502020202020204" pitchFamily="34" charset="0"/>
                        </a:rPr>
                        <a:t>52%</a:t>
                      </a:r>
                    </a:p>
                  </a:txBody>
                  <a:tcPr marL="0" marR="0" marT="0" marB="0" anchor="ctr">
                    <a:lnL>
                      <a:noFill/>
                    </a:lnL>
                    <a:lnR>
                      <a:noFill/>
                    </a:lnR>
                    <a:lnT>
                      <a:noFill/>
                    </a:lnT>
                    <a:lnB>
                      <a:noFill/>
                    </a:lnB>
                    <a:noFill/>
                  </a:tcPr>
                </a:tc>
                <a:extLst>
                  <a:ext uri="{0D108BD9-81ED-4DB2-BD59-A6C34878D82A}">
                    <a16:rowId xmlns:a16="http://schemas.microsoft.com/office/drawing/2014/main" val="10006"/>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KGOR-FM</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25%</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29%</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16%</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dirty="0">
                          <a:solidFill>
                            <a:srgbClr val="000000"/>
                          </a:solidFill>
                          <a:effectLst/>
                          <a:latin typeface="Century Gothic" panose="020B0502020202020204" pitchFamily="34" charset="0"/>
                        </a:rPr>
                        <a:t>31%</a:t>
                      </a:r>
                    </a:p>
                  </a:txBody>
                  <a:tcPr marL="0" marR="0" marT="0" marB="0" anchor="ctr">
                    <a:lnL>
                      <a:noFill/>
                    </a:lnL>
                    <a:lnR>
                      <a:noFill/>
                    </a:lnR>
                    <a:lnT>
                      <a:noFill/>
                    </a:lnT>
                    <a:lnB>
                      <a:noFill/>
                    </a:lnB>
                    <a:solidFill>
                      <a:srgbClr val="FFC4CF"/>
                    </a:solidFill>
                  </a:tcPr>
                </a:tc>
                <a:extLst>
                  <a:ext uri="{0D108BD9-81ED-4DB2-BD59-A6C34878D82A}">
                    <a16:rowId xmlns:a16="http://schemas.microsoft.com/office/drawing/2014/main" val="10007"/>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KISO-FM</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11%</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32%</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19%</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dirty="0">
                          <a:solidFill>
                            <a:srgbClr val="000000"/>
                          </a:solidFill>
                          <a:effectLst/>
                          <a:latin typeface="Century Gothic" panose="020B0502020202020204" pitchFamily="34" charset="0"/>
                        </a:rPr>
                        <a:t>38%</a:t>
                      </a:r>
                    </a:p>
                  </a:txBody>
                  <a:tcPr marL="0" marR="0" marT="0" marB="0" anchor="ctr">
                    <a:lnL>
                      <a:noFill/>
                    </a:lnL>
                    <a:lnR>
                      <a:noFill/>
                    </a:lnR>
                    <a:lnT>
                      <a:noFill/>
                    </a:lnT>
                    <a:lnB>
                      <a:noFill/>
                    </a:lnB>
                    <a:solidFill>
                      <a:srgbClr val="FFC4CF"/>
                    </a:solidFill>
                  </a:tcPr>
                </a:tc>
                <a:extLst>
                  <a:ext uri="{0D108BD9-81ED-4DB2-BD59-A6C34878D82A}">
                    <a16:rowId xmlns:a16="http://schemas.microsoft.com/office/drawing/2014/main" val="10009"/>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KISO-FM HD2</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2%</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6%</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60%</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dirty="0">
                          <a:solidFill>
                            <a:srgbClr val="000000"/>
                          </a:solidFill>
                          <a:effectLst/>
                          <a:latin typeface="Century Gothic" panose="020B0502020202020204" pitchFamily="34" charset="0"/>
                        </a:rPr>
                        <a:t>32%</a:t>
                      </a:r>
                    </a:p>
                  </a:txBody>
                  <a:tcPr marL="0" marR="0" marT="0" marB="0" anchor="ctr">
                    <a:lnL>
                      <a:noFill/>
                    </a:lnL>
                    <a:lnR>
                      <a:noFill/>
                    </a:lnR>
                    <a:lnT>
                      <a:noFill/>
                    </a:lnT>
                    <a:lnB>
                      <a:noFill/>
                    </a:lnB>
                    <a:solidFill>
                      <a:srgbClr val="FFC4CF"/>
                    </a:solidFill>
                  </a:tcPr>
                </a:tc>
                <a:extLst>
                  <a:ext uri="{0D108BD9-81ED-4DB2-BD59-A6C34878D82A}">
                    <a16:rowId xmlns:a16="http://schemas.microsoft.com/office/drawing/2014/main" val="10010"/>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KKCD-FM</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26%</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28%</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15%</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dirty="0">
                          <a:solidFill>
                            <a:srgbClr val="000000"/>
                          </a:solidFill>
                          <a:effectLst/>
                          <a:latin typeface="Century Gothic" panose="020B0502020202020204" pitchFamily="34" charset="0"/>
                        </a:rPr>
                        <a:t>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2"/>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KMMQ-AM</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77%</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13%</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8%</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3"/>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KOIL-AM</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3%</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14%</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33%</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4"/>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KOOO-FM</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2%</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26%</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27%</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5"/>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KOPW-FM</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41%</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18%</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24%</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6"/>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KOZN-AM</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4%</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3%</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16%</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78%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7"/>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KQCH-FM</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16%</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19%</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19%</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8"/>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KQKQ-FM</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10%</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26%</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26%</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39%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19"/>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KSRZ-FM</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24%</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20%</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23%</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0"/>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KXKT-FM</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11%</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a:solidFill>
                            <a:srgbClr val="000000"/>
                          </a:solidFill>
                          <a:effectLst/>
                          <a:latin typeface="Century Gothic" panose="020B0502020202020204" pitchFamily="34" charset="0"/>
                        </a:rPr>
                        <a:t>19%</a:t>
                      </a:r>
                    </a:p>
                  </a:txBody>
                  <a:tcPr marL="0" marR="0" marT="0" marB="0" anchor="ctr">
                    <a:lnL>
                      <a:noFill/>
                    </a:lnL>
                    <a:lnR>
                      <a:noFill/>
                    </a:lnR>
                    <a:lnT>
                      <a:noFill/>
                    </a:lnT>
                    <a:lnB>
                      <a:noFill/>
                    </a:lnB>
                    <a:solidFill>
                      <a:srgbClr val="FFC4CF"/>
                    </a:solidFill>
                  </a:tcPr>
                </a:tc>
                <a:tc>
                  <a:txBody>
                    <a:bodyPr/>
                    <a:lstStyle/>
                    <a:p>
                      <a:pPr algn="ctr" rtl="0" fontAlgn="ctr"/>
                      <a:r>
                        <a:rPr lang="en-US" sz="900" b="1" i="0" u="none" strike="noStrike">
                          <a:solidFill>
                            <a:srgbClr val="000000"/>
                          </a:solidFill>
                          <a:effectLst/>
                          <a:latin typeface="Century Gothic" panose="020B0502020202020204" pitchFamily="34" charset="0"/>
                        </a:rPr>
                        <a:t>36%</a:t>
                      </a:r>
                    </a:p>
                  </a:txBody>
                  <a:tcPr marL="0" marR="0" marT="0" marB="0" anchor="ctr">
                    <a:lnL>
                      <a:noFill/>
                    </a:lnL>
                    <a:lnR>
                      <a:noFill/>
                    </a:lnR>
                    <a:lnT>
                      <a:noFill/>
                    </a:lnT>
                    <a:lnB>
                      <a:noFill/>
                    </a:lnB>
                    <a:solidFill>
                      <a:srgbClr val="FFC4CF"/>
                    </a:solidFill>
                  </a:tcPr>
                </a:tc>
                <a:tc>
                  <a:txBody>
                    <a:bodyPr/>
                    <a:lstStyle/>
                    <a:p>
                      <a:pPr algn="ctr" rtl="0" fontAlgn="ctr"/>
                      <a:r>
                        <a:rPr lang="en-US" sz="900" b="0" i="0" u="none" strike="noStrike" dirty="0">
                          <a:solidFill>
                            <a:srgbClr val="000000"/>
                          </a:solidFill>
                          <a:effectLst/>
                          <a:latin typeface="Century Gothic" panose="020B0502020202020204" pitchFamily="34" charset="0"/>
                        </a:rPr>
                        <a:t>34%</a:t>
                      </a:r>
                    </a:p>
                  </a:txBody>
                  <a:tcPr marL="0" marR="0" marT="0" marB="0" anchor="ctr">
                    <a:lnL>
                      <a:noFill/>
                    </a:lnL>
                    <a:lnR>
                      <a:noFill/>
                    </a:lnR>
                    <a:lnT>
                      <a:noFill/>
                    </a:lnT>
                    <a:lnB>
                      <a:noFill/>
                    </a:lnB>
                    <a:solidFill>
                      <a:srgbClr val="FFC4CF"/>
                    </a:solidFill>
                  </a:tcPr>
                </a:tc>
                <a:extLst>
                  <a:ext uri="{0D108BD9-81ED-4DB2-BD59-A6C34878D82A}">
                    <a16:rowId xmlns:a16="http://schemas.microsoft.com/office/drawing/2014/main" val="10021"/>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KXSP-AM</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27%</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22%</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7%</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2"/>
                  </a:ext>
                </a:extLst>
              </a:tr>
              <a:tr h="211068">
                <a:tc>
                  <a:txBody>
                    <a:bodyPr/>
                    <a:lstStyle/>
                    <a:p>
                      <a:pPr algn="ctr" rtl="0" fontAlgn="ctr"/>
                      <a:r>
                        <a:rPr lang="en-US" sz="900" b="0" i="0" u="none" strike="noStrike">
                          <a:solidFill>
                            <a:srgbClr val="000000"/>
                          </a:solidFill>
                          <a:effectLst/>
                          <a:latin typeface="Century Gothic" panose="020B0502020202020204" pitchFamily="34" charset="0"/>
                        </a:rPr>
                        <a:t>KZOT-AM</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a:solidFill>
                            <a:srgbClr val="000000"/>
                          </a:solidFill>
                          <a:effectLst/>
                          <a:latin typeface="Century Gothic" panose="020B0502020202020204" pitchFamily="34" charset="0"/>
                        </a:rPr>
                        <a:t>12%</a:t>
                      </a:r>
                    </a:p>
                  </a:txBody>
                  <a:tcPr marL="0" marR="0" marT="0" marB="0" anchor="ctr">
                    <a:lnL>
                      <a:noFill/>
                    </a:lnL>
                    <a:lnR>
                      <a:noFill/>
                    </a:lnR>
                    <a:lnT>
                      <a:noFill/>
                    </a:lnT>
                    <a:lnB>
                      <a:noFill/>
                    </a:lnB>
                    <a:solidFill>
                      <a:srgbClr val="FFFFFF"/>
                    </a:solidFill>
                  </a:tcPr>
                </a:tc>
                <a:tc>
                  <a:txBody>
                    <a:bodyPr/>
                    <a:lstStyle/>
                    <a:p>
                      <a:pPr algn="ctr" rtl="0" fontAlgn="ctr"/>
                      <a:r>
                        <a:rPr lang="en-US" sz="900" b="0" i="0" u="none" strike="noStrike" dirty="0">
                          <a:solidFill>
                            <a:srgbClr val="000000"/>
                          </a:solidFill>
                          <a:effectLst/>
                          <a:latin typeface="Century Gothic" panose="020B0502020202020204" pitchFamily="34" charset="0"/>
                        </a:rPr>
                        <a:t>11%</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33%</a:t>
                      </a:r>
                    </a:p>
                  </a:txBody>
                  <a:tcPr marL="0" marR="0" marT="0" marB="0" anchor="ctr">
                    <a:lnL>
                      <a:noFill/>
                    </a:lnL>
                    <a:lnR>
                      <a:noFill/>
                    </a:lnR>
                    <a:lnT>
                      <a:noFill/>
                    </a:lnT>
                    <a:lnB>
                      <a:noFill/>
                    </a:lnB>
                    <a:solidFill>
                      <a:srgbClr val="FFFFFF"/>
                    </a:solidFill>
                  </a:tcPr>
                </a:tc>
                <a:tc>
                  <a:txBody>
                    <a:bodyPr/>
                    <a:lstStyle/>
                    <a:p>
                      <a:pPr algn="ctr" rtl="0" fontAlgn="ctr"/>
                      <a:r>
                        <a:rPr lang="en-US" sz="900" b="1" i="0" u="none" strike="noStrike">
                          <a:solidFill>
                            <a:srgbClr val="000000"/>
                          </a:solidFill>
                          <a:effectLst/>
                          <a:latin typeface="Century Gothic" panose="020B0502020202020204" pitchFamily="34" charset="0"/>
                        </a:rPr>
                        <a:t>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023"/>
                  </a:ext>
                </a:extLst>
              </a:tr>
              <a:tr h="211068">
                <a:tc>
                  <a:txBody>
                    <a:bodyPr/>
                    <a:lstStyle/>
                    <a:p>
                      <a:pPr algn="ctr" rtl="0" fontAlgn="ctr"/>
                      <a:r>
                        <a:rPr lang="en-US" sz="900" b="1" i="0" u="none" strike="noStrike">
                          <a:solidFill>
                            <a:srgbClr val="000000"/>
                          </a:solidFill>
                          <a:effectLst/>
                          <a:latin typeface="Century Gothic" panose="020B0502020202020204" pitchFamily="34" charset="0"/>
                        </a:rPr>
                        <a:t>METRO</a:t>
                      </a:r>
                    </a:p>
                  </a:txBody>
                  <a:tcPr marL="0" marR="0" marT="0" marB="0" anchor="ctr">
                    <a:lnL>
                      <a:noFill/>
                    </a:lnL>
                    <a:lnR>
                      <a:noFill/>
                    </a:lnR>
                    <a:lnT>
                      <a:noFill/>
                    </a:lnT>
                    <a:lnB>
                      <a:noFill/>
                    </a:lnB>
                    <a:solidFill>
                      <a:srgbClr val="D9D9D9"/>
                    </a:solidFill>
                  </a:tcPr>
                </a:tc>
                <a:tc>
                  <a:txBody>
                    <a:bodyPr/>
                    <a:lstStyle/>
                    <a:p>
                      <a:pPr algn="ctr" rtl="0" fontAlgn="ctr"/>
                      <a:r>
                        <a:rPr lang="en-US" sz="900" b="1" i="0" u="none" strike="noStrike">
                          <a:solidFill>
                            <a:srgbClr val="000000"/>
                          </a:solidFill>
                          <a:effectLst/>
                          <a:latin typeface="Century Gothic" panose="020B0502020202020204" pitchFamily="34" charset="0"/>
                        </a:rPr>
                        <a:t>16%</a:t>
                      </a:r>
                    </a:p>
                  </a:txBody>
                  <a:tcPr marL="0" marR="0" marT="0" marB="0" anchor="ctr">
                    <a:lnL>
                      <a:noFill/>
                    </a:lnL>
                    <a:lnR>
                      <a:noFill/>
                    </a:lnR>
                    <a:lnT>
                      <a:noFill/>
                    </a:lnT>
                    <a:lnB>
                      <a:noFill/>
                    </a:lnB>
                    <a:solidFill>
                      <a:srgbClr val="D9D9D9"/>
                    </a:solidFill>
                  </a:tcPr>
                </a:tc>
                <a:tc>
                  <a:txBody>
                    <a:bodyPr/>
                    <a:lstStyle/>
                    <a:p>
                      <a:pPr algn="ctr" rtl="0" fontAlgn="ctr"/>
                      <a:r>
                        <a:rPr lang="en-US" sz="900" b="1" i="0" u="none" strike="noStrike">
                          <a:solidFill>
                            <a:srgbClr val="000000"/>
                          </a:solidFill>
                          <a:effectLst/>
                          <a:latin typeface="Century Gothic" panose="020B0502020202020204" pitchFamily="34" charset="0"/>
                        </a:rPr>
                        <a:t>22%</a:t>
                      </a:r>
                    </a:p>
                  </a:txBody>
                  <a:tcPr marL="0" marR="0" marT="0" marB="0" anchor="ctr">
                    <a:lnL>
                      <a:noFill/>
                    </a:lnL>
                    <a:lnR>
                      <a:noFill/>
                    </a:lnR>
                    <a:lnT>
                      <a:noFill/>
                    </a:lnT>
                    <a:lnB>
                      <a:noFill/>
                    </a:lnB>
                    <a:solidFill>
                      <a:srgbClr val="D9D9D9"/>
                    </a:solidFill>
                  </a:tcPr>
                </a:tc>
                <a:tc>
                  <a:txBody>
                    <a:bodyPr/>
                    <a:lstStyle/>
                    <a:p>
                      <a:pPr algn="ctr" rtl="0" fontAlgn="ctr"/>
                      <a:r>
                        <a:rPr lang="en-US" sz="900" b="1" i="0" u="none" strike="noStrike">
                          <a:solidFill>
                            <a:srgbClr val="000000"/>
                          </a:solidFill>
                          <a:effectLst/>
                          <a:latin typeface="Century Gothic" panose="020B0502020202020204" pitchFamily="34" charset="0"/>
                        </a:rPr>
                        <a:t>24%</a:t>
                      </a:r>
                    </a:p>
                  </a:txBody>
                  <a:tcPr marL="0" marR="0" marT="0" marB="0" anchor="ctr">
                    <a:lnL>
                      <a:noFill/>
                    </a:lnL>
                    <a:lnR>
                      <a:noFill/>
                    </a:lnR>
                    <a:lnT>
                      <a:noFill/>
                    </a:lnT>
                    <a:lnB>
                      <a:noFill/>
                    </a:lnB>
                    <a:solidFill>
                      <a:srgbClr val="D9D9D9"/>
                    </a:solidFill>
                  </a:tcPr>
                </a:tc>
                <a:tc>
                  <a:txBody>
                    <a:bodyPr/>
                    <a:lstStyle/>
                    <a:p>
                      <a:pPr algn="ctr" rtl="0" fontAlgn="ctr"/>
                      <a:r>
                        <a:rPr lang="en-US" sz="900" b="1" i="0" u="none" strike="noStrike" dirty="0">
                          <a:solidFill>
                            <a:srgbClr val="000000"/>
                          </a:solidFill>
                          <a:effectLst/>
                          <a:latin typeface="Century Gothic" panose="020B0502020202020204" pitchFamily="34" charset="0"/>
                        </a:rPr>
                        <a:t>37%</a:t>
                      </a:r>
                    </a:p>
                  </a:txBody>
                  <a:tcPr marL="0" marR="0" marT="0" marB="0" anchor="ctr">
                    <a:lnL>
                      <a:noFill/>
                    </a:lnL>
                    <a:lnR>
                      <a:noFill/>
                    </a:lnR>
                    <a:lnT>
                      <a:noFill/>
                    </a:lnT>
                    <a:lnB>
                      <a:noFill/>
                    </a:lnB>
                    <a:solidFill>
                      <a:srgbClr val="D9D9D9"/>
                    </a:solidFill>
                  </a:tcPr>
                </a:tc>
                <a:extLst>
                  <a:ext uri="{0D108BD9-81ED-4DB2-BD59-A6C34878D82A}">
                    <a16:rowId xmlns:a16="http://schemas.microsoft.com/office/drawing/2014/main" val="1002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ad2"/>
          <p:cNvSpPr/>
          <p:nvPr/>
        </p:nvSpPr>
        <p:spPr>
          <a:xfrm>
            <a:off x="417992" y="631839"/>
            <a:ext cx="8319608" cy="40011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n w="17780" cmpd="sng">
                  <a:noFill/>
                  <a:prstDash val="solid"/>
                  <a:miter lim="800000"/>
                </a:ln>
                <a:solidFill>
                  <a:schemeClr val="accent1"/>
                </a:solidFill>
                <a:latin typeface="Arial" pitchFamily="34" charset="0"/>
                <a:cs typeface="Arial" pitchFamily="34" charset="0"/>
              </a:rPr>
              <a:t>Spr18 vs. Spr17</a:t>
            </a:r>
            <a:endParaRPr lang="en-US" sz="2000" b="1" dirty="0">
              <a:ln w="17780" cmpd="sng">
                <a:noFill/>
                <a:prstDash val="solid"/>
                <a:miter lim="800000"/>
              </a:ln>
              <a:solidFill>
                <a:schemeClr val="accent1"/>
              </a:solidFill>
              <a:latin typeface="Arial" pitchFamily="34" charset="0"/>
              <a:cs typeface="Arial" pitchFamily="34" charset="0"/>
            </a:endParaRPr>
          </a:p>
        </p:txBody>
      </p:sp>
      <p:sp>
        <p:nvSpPr>
          <p:cNvPr id="13" name="Rectangle 12"/>
          <p:cNvSpPr/>
          <p:nvPr/>
        </p:nvSpPr>
        <p:spPr>
          <a:xfrm>
            <a:off x="417992" y="850394"/>
            <a:ext cx="5152876" cy="40011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n w="17780" cmpd="sng">
                  <a:noFill/>
                  <a:prstDash val="solid"/>
                  <a:miter lim="800000"/>
                </a:ln>
                <a:solidFill>
                  <a:schemeClr val="accent3"/>
                </a:solidFill>
                <a:latin typeface="Arial" pitchFamily="34" charset="0"/>
                <a:cs typeface="Arial" pitchFamily="34" charset="0"/>
              </a:rPr>
              <a:t>Average AQH Rating Comparison</a:t>
            </a:r>
          </a:p>
        </p:txBody>
      </p:sp>
      <p:sp>
        <p:nvSpPr>
          <p:cNvPr id="19" name="Footnote"/>
          <p:cNvSpPr txBox="1">
            <a:spLocks noChangeArrowheads="1"/>
          </p:cNvSpPr>
          <p:nvPr/>
        </p:nvSpPr>
        <p:spPr bwMode="auto">
          <a:xfrm>
            <a:off x="0" y="6632162"/>
            <a:ext cx="6208084" cy="225838"/>
          </a:xfrm>
          <a:prstGeom prst="rect">
            <a:avLst/>
          </a:prstGeom>
          <a:noFill/>
          <a:ln w="9525" algn="ctr">
            <a:noFill/>
            <a:miter lim="800000"/>
            <a:headEnd/>
            <a:tailEnd/>
          </a:ln>
          <a:effectLst/>
        </p:spPr>
        <p:txBody>
          <a:bodyPr wrap="square" lIns="86493" tIns="43247" rIns="86493" bIns="43247">
            <a:spAutoFit/>
          </a:bodyPr>
          <a:lstStyle/>
          <a:p>
            <a:pPr defTabSz="865188">
              <a:spcBef>
                <a:spcPct val="50000"/>
              </a:spcBef>
            </a:pPr>
            <a:r>
              <a:rPr lang="en-US" sz="900" b="1" i="1" dirty="0">
                <a:solidFill>
                  <a:schemeClr val="tx1">
                    <a:lumMod val="65000"/>
                    <a:lumOff val="35000"/>
                  </a:schemeClr>
                </a:solidFill>
              </a:rPr>
              <a:t>Source: Nielsen Audio Spr18 vs. Spr17, P12+, Home to the Metro, M-Su 6a-12m</a:t>
            </a:r>
            <a:endParaRPr lang="en-US" sz="900" i="1" dirty="0">
              <a:solidFill>
                <a:schemeClr val="tx1">
                  <a:lumMod val="65000"/>
                  <a:lumOff val="35000"/>
                </a:schemeClr>
              </a:solidFill>
            </a:endParaRPr>
          </a:p>
        </p:txBody>
      </p:sp>
      <p:sp>
        <p:nvSpPr>
          <p:cNvPr id="10" name="Head1"/>
          <p:cNvSpPr/>
          <p:nvPr/>
        </p:nvSpPr>
        <p:spPr>
          <a:xfrm>
            <a:off x="417991" y="253328"/>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C9ABC49-1D35-472D-8AE2-33E542EFA31A}" type="slidenum">
              <a:rPr lang="en-US" smtClean="0"/>
              <a:pPr/>
              <a:t>11</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413743487"/>
              </p:ext>
            </p:extLst>
          </p:nvPr>
        </p:nvGraphicFramePr>
        <p:xfrm>
          <a:off x="448056" y="1417319"/>
          <a:ext cx="8229603" cy="4854564"/>
        </p:xfrm>
        <a:graphic>
          <a:graphicData uri="http://schemas.openxmlformats.org/drawingml/2006/table">
            <a:tbl>
              <a:tblPr/>
              <a:tblGrid>
                <a:gridCol w="1137538">
                  <a:extLst>
                    <a:ext uri="{9D8B030D-6E8A-4147-A177-3AD203B41FA5}">
                      <a16:colId xmlns:a16="http://schemas.microsoft.com/office/drawing/2014/main" val="20000"/>
                    </a:ext>
                  </a:extLst>
                </a:gridCol>
                <a:gridCol w="483103">
                  <a:extLst>
                    <a:ext uri="{9D8B030D-6E8A-4147-A177-3AD203B41FA5}">
                      <a16:colId xmlns:a16="http://schemas.microsoft.com/office/drawing/2014/main" val="20001"/>
                    </a:ext>
                  </a:extLst>
                </a:gridCol>
                <a:gridCol w="483103">
                  <a:extLst>
                    <a:ext uri="{9D8B030D-6E8A-4147-A177-3AD203B41FA5}">
                      <a16:colId xmlns:a16="http://schemas.microsoft.com/office/drawing/2014/main" val="20002"/>
                    </a:ext>
                  </a:extLst>
                </a:gridCol>
                <a:gridCol w="483103">
                  <a:extLst>
                    <a:ext uri="{9D8B030D-6E8A-4147-A177-3AD203B41FA5}">
                      <a16:colId xmlns:a16="http://schemas.microsoft.com/office/drawing/2014/main" val="20003"/>
                    </a:ext>
                  </a:extLst>
                </a:gridCol>
                <a:gridCol w="483103">
                  <a:extLst>
                    <a:ext uri="{9D8B030D-6E8A-4147-A177-3AD203B41FA5}">
                      <a16:colId xmlns:a16="http://schemas.microsoft.com/office/drawing/2014/main" val="20004"/>
                    </a:ext>
                  </a:extLst>
                </a:gridCol>
                <a:gridCol w="483103">
                  <a:extLst>
                    <a:ext uri="{9D8B030D-6E8A-4147-A177-3AD203B41FA5}">
                      <a16:colId xmlns:a16="http://schemas.microsoft.com/office/drawing/2014/main" val="20005"/>
                    </a:ext>
                  </a:extLst>
                </a:gridCol>
                <a:gridCol w="483103">
                  <a:extLst>
                    <a:ext uri="{9D8B030D-6E8A-4147-A177-3AD203B41FA5}">
                      <a16:colId xmlns:a16="http://schemas.microsoft.com/office/drawing/2014/main" val="20006"/>
                    </a:ext>
                  </a:extLst>
                </a:gridCol>
                <a:gridCol w="483103">
                  <a:extLst>
                    <a:ext uri="{9D8B030D-6E8A-4147-A177-3AD203B41FA5}">
                      <a16:colId xmlns:a16="http://schemas.microsoft.com/office/drawing/2014/main" val="20007"/>
                    </a:ext>
                  </a:extLst>
                </a:gridCol>
                <a:gridCol w="483103">
                  <a:extLst>
                    <a:ext uri="{9D8B030D-6E8A-4147-A177-3AD203B41FA5}">
                      <a16:colId xmlns:a16="http://schemas.microsoft.com/office/drawing/2014/main" val="20008"/>
                    </a:ext>
                  </a:extLst>
                </a:gridCol>
                <a:gridCol w="483103">
                  <a:extLst>
                    <a:ext uri="{9D8B030D-6E8A-4147-A177-3AD203B41FA5}">
                      <a16:colId xmlns:a16="http://schemas.microsoft.com/office/drawing/2014/main" val="20009"/>
                    </a:ext>
                  </a:extLst>
                </a:gridCol>
                <a:gridCol w="483103">
                  <a:extLst>
                    <a:ext uri="{9D8B030D-6E8A-4147-A177-3AD203B41FA5}">
                      <a16:colId xmlns:a16="http://schemas.microsoft.com/office/drawing/2014/main" val="20010"/>
                    </a:ext>
                  </a:extLst>
                </a:gridCol>
                <a:gridCol w="483103">
                  <a:extLst>
                    <a:ext uri="{9D8B030D-6E8A-4147-A177-3AD203B41FA5}">
                      <a16:colId xmlns:a16="http://schemas.microsoft.com/office/drawing/2014/main" val="20011"/>
                    </a:ext>
                  </a:extLst>
                </a:gridCol>
                <a:gridCol w="483103">
                  <a:extLst>
                    <a:ext uri="{9D8B030D-6E8A-4147-A177-3AD203B41FA5}">
                      <a16:colId xmlns:a16="http://schemas.microsoft.com/office/drawing/2014/main" val="20012"/>
                    </a:ext>
                  </a:extLst>
                </a:gridCol>
                <a:gridCol w="483103">
                  <a:extLst>
                    <a:ext uri="{9D8B030D-6E8A-4147-A177-3AD203B41FA5}">
                      <a16:colId xmlns:a16="http://schemas.microsoft.com/office/drawing/2014/main" val="20013"/>
                    </a:ext>
                  </a:extLst>
                </a:gridCol>
                <a:gridCol w="483103">
                  <a:extLst>
                    <a:ext uri="{9D8B030D-6E8A-4147-A177-3AD203B41FA5}">
                      <a16:colId xmlns:a16="http://schemas.microsoft.com/office/drawing/2014/main" val="20014"/>
                    </a:ext>
                  </a:extLst>
                </a:gridCol>
                <a:gridCol w="328623">
                  <a:extLst>
                    <a:ext uri="{9D8B030D-6E8A-4147-A177-3AD203B41FA5}">
                      <a16:colId xmlns:a16="http://schemas.microsoft.com/office/drawing/2014/main" val="20015"/>
                    </a:ext>
                  </a:extLst>
                </a:gridCol>
              </a:tblGrid>
              <a:tr h="211068">
                <a:tc rowSpan="2">
                  <a:txBody>
                    <a:bodyPr/>
                    <a:lstStyle/>
                    <a:p>
                      <a:pPr algn="ctr" rtl="0" fontAlgn="ctr"/>
                      <a:r>
                        <a:rPr lang="en-US" sz="800" b="0" i="0" u="none" strike="noStrike">
                          <a:solidFill>
                            <a:srgbClr val="000000"/>
                          </a:solidFill>
                          <a:effectLst/>
                          <a:latin typeface="Century Gothic" panose="020B0502020202020204" pitchFamily="34" charset="0"/>
                        </a:rPr>
                        <a:t> Station</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gridSpan="3">
                  <a:txBody>
                    <a:bodyPr/>
                    <a:lstStyle/>
                    <a:p>
                      <a:pPr algn="ctr" rtl="0" fontAlgn="ctr"/>
                      <a:r>
                        <a:rPr lang="en-US" sz="800" b="0" i="0" u="none" strike="noStrike">
                          <a:solidFill>
                            <a:srgbClr val="000000"/>
                          </a:solidFill>
                          <a:effectLst/>
                          <a:latin typeface="Century Gothic" panose="020B0502020202020204" pitchFamily="34" charset="0"/>
                        </a:rPr>
                        <a:t>A18-34</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800" b="0" i="0" u="none" strike="noStrike">
                          <a:solidFill>
                            <a:srgbClr val="000000"/>
                          </a:solidFill>
                          <a:effectLst/>
                          <a:latin typeface="Century Gothic" panose="020B0502020202020204" pitchFamily="34" charset="0"/>
                        </a:rPr>
                        <a:t>A18-49</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800" b="0" i="0" u="none" strike="noStrike">
                          <a:solidFill>
                            <a:srgbClr val="000000"/>
                          </a:solidFill>
                          <a:effectLst/>
                          <a:latin typeface="Century Gothic" panose="020B0502020202020204" pitchFamily="34" charset="0"/>
                        </a:rPr>
                        <a:t>A25-54</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800" b="0" i="0" u="none" strike="noStrike">
                          <a:solidFill>
                            <a:srgbClr val="000000"/>
                          </a:solidFill>
                          <a:effectLst/>
                          <a:latin typeface="Century Gothic" panose="020B0502020202020204" pitchFamily="34" charset="0"/>
                        </a:rPr>
                        <a:t>A35-64</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800" b="0" i="0" u="none" strike="noStrike">
                          <a:solidFill>
                            <a:srgbClr val="000000"/>
                          </a:solidFill>
                          <a:effectLst/>
                          <a:latin typeface="Century Gothic" panose="020B0502020202020204" pitchFamily="34" charset="0"/>
                        </a:rPr>
                        <a:t>A35+</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FFFFF6"/>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068">
                <a:tc vMerge="1">
                  <a:txBody>
                    <a:bodyPr/>
                    <a:lstStyle/>
                    <a:p>
                      <a:endParaRPr lang="en-US"/>
                    </a:p>
                  </a:txBody>
                  <a:tcPr/>
                </a:tc>
                <a:tc>
                  <a:txBody>
                    <a:bodyPr/>
                    <a:lstStyle/>
                    <a:p>
                      <a:pPr algn="ctr" rtl="0" fontAlgn="ctr"/>
                      <a:r>
                        <a:rPr lang="en-US" sz="800" b="1" i="1" u="none" strike="noStrike">
                          <a:solidFill>
                            <a:srgbClr val="FFFFFF"/>
                          </a:solidFill>
                          <a:effectLst/>
                          <a:latin typeface="Century Gothic" panose="020B0502020202020204" pitchFamily="34" charset="0"/>
                        </a:rPr>
                        <a:t>LY</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8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800" b="1" i="1" u="none" strike="noStrike">
                          <a:solidFill>
                            <a:srgbClr val="000000"/>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1" i="1" u="none" strike="noStrike">
                          <a:solidFill>
                            <a:srgbClr val="FFFFFF"/>
                          </a:solidFill>
                          <a:effectLst/>
                          <a:latin typeface="Century Gothic" panose="020B0502020202020204" pitchFamily="34" charset="0"/>
                        </a:rPr>
                        <a:t>LY</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8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800" b="1" i="1" u="none" strike="noStrike">
                          <a:solidFill>
                            <a:srgbClr val="000000"/>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1" i="1" u="none" strike="noStrike">
                          <a:solidFill>
                            <a:srgbClr val="FFFFFF"/>
                          </a:solidFill>
                          <a:effectLst/>
                          <a:latin typeface="Century Gothic" panose="020B0502020202020204" pitchFamily="34" charset="0"/>
                        </a:rPr>
                        <a:t>LY</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8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800" b="1" i="1" u="none" strike="noStrike">
                          <a:solidFill>
                            <a:srgbClr val="202323"/>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1" i="1" u="none" strike="noStrike">
                          <a:solidFill>
                            <a:srgbClr val="FFFFFF"/>
                          </a:solidFill>
                          <a:effectLst/>
                          <a:latin typeface="Century Gothic" panose="020B0502020202020204" pitchFamily="34" charset="0"/>
                        </a:rPr>
                        <a:t>x</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8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800" b="1" i="1" u="none" strike="noStrike">
                          <a:solidFill>
                            <a:srgbClr val="000000"/>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1" i="1" u="none" strike="noStrike">
                          <a:solidFill>
                            <a:srgbClr val="FFFFFF"/>
                          </a:solidFill>
                          <a:effectLst/>
                          <a:latin typeface="Century Gothic" panose="020B0502020202020204" pitchFamily="34" charset="0"/>
                        </a:rPr>
                        <a:t>LY</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800" b="1" i="1" u="none" strike="noStrike">
                          <a:solidFill>
                            <a:srgbClr val="FFFFFF"/>
                          </a:solidFill>
                          <a:effectLst/>
                          <a:latin typeface="Century Gothic" panose="020B0502020202020204" pitchFamily="34" charset="0"/>
                        </a:rPr>
                        <a:t>TY</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800" b="1" i="1" u="none" strike="noStrike">
                          <a:solidFill>
                            <a:srgbClr val="000000"/>
                          </a:solidFill>
                          <a:effectLst/>
                          <a:latin typeface="Century Gothic" panose="020B0502020202020204" pitchFamily="34" charset="0"/>
                        </a:rPr>
                        <a:t>+/-</a:t>
                      </a:r>
                    </a:p>
                  </a:txBody>
                  <a:tcPr marL="0" marR="0" marT="0" marB="0" anchor="ctr">
                    <a:lnL>
                      <a:noFill/>
                    </a:lnL>
                    <a:lnR w="12700" cap="flat" cmpd="sng" algn="ctr">
                      <a:solidFill>
                        <a:srgbClr val="FFFFF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KBBX-FM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(#15t)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KEZO-FM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0.3 (#8)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+67%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0.6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0.7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0.7 (#2)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 (#2)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0.7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-30%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0.8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(#5t)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-38%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KFAB-AM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0.2 (#9t)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0.3 (#10t)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(#10t)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0.3 (#12)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0.8 (#5)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1.1 (#1t)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+38%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1.3 (#1)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1.5 (#1)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+15%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KFFF-FM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0.4 (#6t)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(#9t)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-25%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 (#8t)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-40%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 (#7t)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-20%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KFFF-FM HD2</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(#15t)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KGBI-FM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noFill/>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7"/>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KGOR-FM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0.4 (#6t)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(#9t)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(#8t)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-33%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0.8 (#2)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-25%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1.2 (#1)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1.0 (#3)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 (#2)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1.0 (#2)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8"/>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KISO-FM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0.5 (#5)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 (#7)</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+25%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(#9t)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9E47"/>
                          </a:solidFill>
                          <a:effectLst/>
                          <a:latin typeface="Century Gothic" panose="020B0502020202020204" pitchFamily="34" charset="0"/>
                        </a:rPr>
                        <a:t>+50%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0"/>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KISO-FM HD2</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(#17)</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(#18t)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1"/>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KKCD-FM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+200%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(#8t)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+25%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0.9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0.7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-22%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0.7 (#5)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0.6 (#4)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FF0000"/>
                          </a:solidFill>
                          <a:effectLst/>
                          <a:latin typeface="Century Gothic" panose="020B0502020202020204" pitchFamily="34" charset="0"/>
                        </a:rPr>
                        <a:t>-14%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3"/>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KMMQ-AM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 (#18t)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(#18t)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4"/>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KOIL-AM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0.3 (#11)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5"/>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KOOO-FM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0.2 (#9t)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0.3 (#10t)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(#10t)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(#10t)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 (#8t)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6"/>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KOPW-FM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0.8 (#2)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1.3 (#1)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+63%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0.9 (#1t)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+25%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0.3 (#11)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(#9t)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+33%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+100%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7"/>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KOZN-AM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0.2 (#15t)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8"/>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KQCH-FM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0.7 (#3)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0.7 (#2t)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0.8 (#2)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0.7 (#3)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0.7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(#7)</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 (#7t)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-20%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9"/>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KQKQ-FM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0.6 (#4)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-33%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dirty="0">
                          <a:solidFill>
                            <a:srgbClr val="000000"/>
                          </a:solidFill>
                          <a:effectLst/>
                          <a:latin typeface="Century Gothic" panose="020B0502020202020204" pitchFamily="34" charset="0"/>
                        </a:rPr>
                        <a:t>0.5 (#6t)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(#5t)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(#10t)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-33%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 (#8t)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0.4 (#9t)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-20%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(#9t)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0.3 (#11t)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-25%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0"/>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KSRZ-FM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+400%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 (#8t)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0.6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(#5t)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0.6 (#3t)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0.7 (#6)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0.7 (#4t)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0.6 (#6)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0.5 (#5t)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1"/>
                  </a:ext>
                </a:extLst>
              </a:tr>
              <a:tr h="211068">
                <a:tc>
                  <a:txBody>
                    <a:bodyPr/>
                    <a:lstStyle/>
                    <a:p>
                      <a:pPr algn="ctr" rtl="0" fontAlgn="ctr"/>
                      <a:r>
                        <a:rPr lang="en-US" sz="800" b="0" i="0" u="none" strike="noStrike" dirty="0">
                          <a:solidFill>
                            <a:srgbClr val="000000"/>
                          </a:solidFill>
                          <a:effectLst/>
                          <a:latin typeface="Century Gothic" panose="020B0502020202020204" pitchFamily="34" charset="0"/>
                        </a:rPr>
                        <a:t>KXKT-FM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1.2 (#1)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0.7 (#2t)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-42%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 (#1)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0.9 (#1t)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 (#1)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0.9 (#1)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0.9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1.1 (#1t)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+22%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0.8 (#3t)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0.9 (#3)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+13%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2"/>
                  </a:ext>
                </a:extLst>
              </a:tr>
              <a:tr h="211068">
                <a:tc>
                  <a:txBody>
                    <a:bodyPr/>
                    <a:lstStyle/>
                    <a:p>
                      <a:pPr algn="ctr" rtl="0" fontAlgn="ctr"/>
                      <a:r>
                        <a:rPr lang="en-US" sz="800" b="0" i="0" u="none" strike="noStrike">
                          <a:solidFill>
                            <a:srgbClr val="000000"/>
                          </a:solidFill>
                          <a:effectLst/>
                          <a:latin typeface="Century Gothic" panose="020B0502020202020204" pitchFamily="34" charset="0"/>
                        </a:rPr>
                        <a:t>KXSP-AM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0.1 (#11t)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(#17t)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(#20)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 (#12t)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0.1 (#18t)</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3"/>
                  </a:ext>
                </a:extLst>
              </a:tr>
              <a:tr h="211068">
                <a:tc>
                  <a:txBody>
                    <a:bodyPr/>
                    <a:lstStyle/>
                    <a:p>
                      <a:pPr algn="ctr" fontAlgn="ctr"/>
                      <a:r>
                        <a:rPr lang="en-US" sz="800" b="0" i="0" u="none" strike="noStrike">
                          <a:solidFill>
                            <a:srgbClr val="000000"/>
                          </a:solidFill>
                          <a:effectLst/>
                          <a:latin typeface="Century Gothic" panose="020B0502020202020204" pitchFamily="34" charset="0"/>
                        </a:rPr>
                        <a:t>KZOT-AM</a:t>
                      </a:r>
                    </a:p>
                  </a:txBody>
                  <a:tcPr marL="0" marR="0" marT="0" marB="0" anchor="ctr">
                    <a:lnL>
                      <a:noFill/>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(#16t)</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0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0.1 (#13t)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(#21t)</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0.1 (#16t)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(#21t)</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0.1 (#18)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(#21t)</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00" b="0" i="0" u="none" strike="noStrike">
                          <a:solidFill>
                            <a:srgbClr val="FF0000"/>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00" b="0" i="0" u="none" strike="noStrike">
                          <a:solidFill>
                            <a:srgbClr val="000000"/>
                          </a:solidFill>
                          <a:effectLst/>
                          <a:latin typeface="Century Gothic" panose="020B0502020202020204" pitchFamily="34" charset="0"/>
                        </a:rPr>
                        <a:t>0.0 (#18t)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3F2E9"/>
                    </a:solidFill>
                  </a:tcPr>
                </a:tc>
                <a:tc>
                  <a:txBody>
                    <a:bodyPr/>
                    <a:lstStyle/>
                    <a:p>
                      <a:pPr algn="ctr" rtl="0" fontAlgn="ctr"/>
                      <a:r>
                        <a:rPr lang="en-US" sz="800" b="0" i="0" u="none" strike="noStrike">
                          <a:solidFill>
                            <a:srgbClr val="000000"/>
                          </a:solidFill>
                          <a:effectLst/>
                          <a:latin typeface="Century Gothic" panose="020B0502020202020204" pitchFamily="34" charset="0"/>
                        </a:rPr>
                        <a:t>0.0 (#21t)</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00" b="0" i="0" u="none" strike="noStrike" dirty="0">
                          <a:solidFill>
                            <a:srgbClr val="009E47"/>
                          </a:solidFill>
                          <a:effectLst/>
                          <a:latin typeface="Century Gothic" panose="020B0502020202020204" pitchFamily="34" charset="0"/>
                        </a:rPr>
                        <a:t>-</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427281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gTB"/>
          <p:cNvSpPr txBox="1">
            <a:spLocks noChangeArrowheads="1"/>
          </p:cNvSpPr>
          <p:nvPr/>
        </p:nvSpPr>
        <p:spPr bwMode="auto">
          <a:xfrm>
            <a:off x="160338" y="1954264"/>
            <a:ext cx="8785225" cy="3539430"/>
          </a:xfrm>
          <a:prstGeom prst="rect">
            <a:avLst/>
          </a:prstGeom>
          <a:noFill/>
          <a:ln w="9525" algn="ctr">
            <a:noFill/>
            <a:miter lim="800000"/>
            <a:headEnd/>
            <a:tailEnd/>
          </a:ln>
          <a:effectLst/>
        </p:spPr>
        <p:txBody>
          <a:bodyPr>
            <a:spAutoFit/>
          </a:bodyPr>
          <a:lstStyle/>
          <a:p>
            <a:r>
              <a:rPr lang="en-US" sz="1400">
                <a:solidFill>
                  <a:schemeClr val="tx1">
                    <a:lumMod val="65000"/>
                    <a:lumOff val="35000"/>
                  </a:schemeClr>
                </a:solidFill>
                <a:latin typeface="+mj-lt"/>
                <a:cs typeface="Arial" pitchFamily="34" charset="0"/>
              </a:rPr>
              <a:t>Dear Media Professional,</a:t>
            </a:r>
          </a:p>
          <a:p>
            <a:endParaRPr lang="en-US" sz="1400">
              <a:solidFill>
                <a:schemeClr val="tx1">
                  <a:lumMod val="65000"/>
                  <a:lumOff val="35000"/>
                </a:schemeClr>
              </a:solidFill>
              <a:latin typeface="+mj-lt"/>
              <a:cs typeface="Arial" pitchFamily="34" charset="0"/>
            </a:endParaRPr>
          </a:p>
          <a:p>
            <a:r>
              <a:rPr lang="en-US" sz="1400">
                <a:solidFill>
                  <a:schemeClr val="tx1">
                    <a:lumMod val="65000"/>
                    <a:lumOff val="35000"/>
                  </a:schemeClr>
                </a:solidFill>
                <a:latin typeface="+mj-lt"/>
                <a:cs typeface="Arial" pitchFamily="34" charset="0"/>
              </a:rPr>
              <a:t>iHeartMedia is pleased to provide you with the “at a glance” guide to the local radio market. This Market Landscape offers extensive information on the metro and radio stations.  </a:t>
            </a:r>
            <a:br>
              <a:rPr lang="en-US" sz="1400">
                <a:solidFill>
                  <a:schemeClr val="tx1">
                    <a:lumMod val="65000"/>
                    <a:lumOff val="35000"/>
                  </a:schemeClr>
                </a:solidFill>
                <a:latin typeface="+mj-lt"/>
                <a:cs typeface="Arial" pitchFamily="34" charset="0"/>
              </a:rPr>
            </a:br>
            <a:br>
              <a:rPr lang="en-US" sz="1400">
                <a:solidFill>
                  <a:schemeClr val="tx1">
                    <a:lumMod val="65000"/>
                    <a:lumOff val="35000"/>
                  </a:schemeClr>
                </a:solidFill>
                <a:latin typeface="+mj-lt"/>
                <a:cs typeface="Arial" pitchFamily="34" charset="0"/>
              </a:rPr>
            </a:br>
            <a:r>
              <a:rPr lang="en-US" sz="1400">
                <a:solidFill>
                  <a:schemeClr val="tx1">
                    <a:lumMod val="65000"/>
                    <a:lumOff val="35000"/>
                  </a:schemeClr>
                </a:solidFill>
                <a:latin typeface="+mj-lt"/>
                <a:cs typeface="Arial" pitchFamily="34" charset="0"/>
              </a:rPr>
              <a:t>We hope this service will assist you and serve as a helpful quick reference guide. If you have any questions regarding this report, as always, please contact your iHeartMedia Account Executive.  We will be happy to assist you with any questions you have regarding the Market Landscape or our stations.</a:t>
            </a:r>
          </a:p>
          <a:p>
            <a:endParaRPr lang="en-US" sz="1400">
              <a:solidFill>
                <a:schemeClr val="tx1">
                  <a:lumMod val="65000"/>
                  <a:lumOff val="35000"/>
                </a:schemeClr>
              </a:solidFill>
              <a:latin typeface="+mj-lt"/>
              <a:cs typeface="Arial" pitchFamily="34" charset="0"/>
            </a:endParaRPr>
          </a:p>
          <a:p>
            <a:r>
              <a:rPr lang="en-US" sz="1400">
                <a:solidFill>
                  <a:schemeClr val="tx1">
                    <a:lumMod val="65000"/>
                    <a:lumOff val="35000"/>
                  </a:schemeClr>
                </a:solidFill>
                <a:latin typeface="+mj-lt"/>
                <a:cs typeface="Arial" pitchFamily="34" charset="0"/>
              </a:rPr>
              <a:t>Sincerely,</a:t>
            </a:r>
          </a:p>
          <a:p>
            <a:r>
              <a:rPr lang="en-US" sz="1400">
                <a:solidFill>
                  <a:schemeClr val="tx1">
                    <a:lumMod val="65000"/>
                    <a:lumOff val="35000"/>
                  </a:schemeClr>
                </a:solidFill>
                <a:latin typeface="+mj-lt"/>
                <a:cs typeface="Arial" pitchFamily="34" charset="0"/>
              </a:rPr>
              <a:t>Jennifer McCoy</a:t>
            </a:r>
          </a:p>
          <a:p>
            <a:r>
              <a:rPr lang="en-US" sz="1400">
                <a:solidFill>
                  <a:schemeClr val="tx1">
                    <a:lumMod val="65000"/>
                    <a:lumOff val="35000"/>
                  </a:schemeClr>
                </a:solidFill>
                <a:latin typeface="+mj-lt"/>
                <a:cs typeface="Arial" pitchFamily="34" charset="0"/>
              </a:rPr>
              <a:t>Research Analyst</a:t>
            </a:r>
          </a:p>
          <a:p>
            <a:r>
              <a:rPr lang="en-US" sz="1400">
                <a:solidFill>
                  <a:schemeClr val="tx1">
                    <a:lumMod val="65000"/>
                    <a:lumOff val="35000"/>
                  </a:schemeClr>
                </a:solidFill>
                <a:latin typeface="+mj-lt"/>
                <a:cs typeface="Arial" pitchFamily="34" charset="0"/>
              </a:rPr>
              <a:t>iHeartMedia</a:t>
            </a:r>
          </a:p>
          <a:p>
            <a:r>
              <a:rPr lang="en-US" sz="1400">
                <a:solidFill>
                  <a:schemeClr val="tx1">
                    <a:lumMod val="65000"/>
                    <a:lumOff val="35000"/>
                  </a:schemeClr>
                </a:solidFill>
                <a:latin typeface="+mj-lt"/>
                <a:cs typeface="Arial" pitchFamily="34" charset="0"/>
              </a:rPr>
              <a:t>jennifermccoy@iheartmedia.com</a:t>
            </a:r>
          </a:p>
          <a:p>
            <a:r>
              <a:rPr lang="en-US" sz="1400">
                <a:solidFill>
                  <a:schemeClr val="tx1">
                    <a:lumMod val="65000"/>
                    <a:lumOff val="35000"/>
                  </a:schemeClr>
                </a:solidFill>
                <a:latin typeface="+mj-lt"/>
                <a:cs typeface="Arial" pitchFamily="34" charset="0"/>
              </a:rPr>
              <a:t>720-409-6804</a:t>
            </a:r>
            <a:endParaRPr lang="en-US" sz="1400" dirty="0">
              <a:solidFill>
                <a:schemeClr val="tx1">
                  <a:lumMod val="65000"/>
                  <a:lumOff val="35000"/>
                </a:schemeClr>
              </a:solidFill>
              <a:latin typeface="+mj-lt"/>
              <a:cs typeface="Arial" pitchFamily="34" charset="0"/>
            </a:endParaRPr>
          </a:p>
        </p:txBody>
      </p:sp>
      <p:sp>
        <p:nvSpPr>
          <p:cNvPr id="8" name="Head1"/>
          <p:cNvSpPr/>
          <p:nvPr/>
        </p:nvSpPr>
        <p:spPr>
          <a:xfrm>
            <a:off x="290991" y="138433"/>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9" name="Head2"/>
          <p:cNvSpPr/>
          <p:nvPr/>
        </p:nvSpPr>
        <p:spPr>
          <a:xfrm>
            <a:off x="290992" y="443272"/>
            <a:ext cx="8319608"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n w="17780" cmpd="sng">
                  <a:noFill/>
                  <a:prstDash val="solid"/>
                  <a:miter lim="800000"/>
                </a:ln>
                <a:solidFill>
                  <a:schemeClr val="accent1"/>
                </a:solidFill>
                <a:latin typeface="Arial" pitchFamily="34" charset="0"/>
                <a:cs typeface="Arial" pitchFamily="34" charset="0"/>
              </a:rPr>
              <a:t>Spring 2018</a:t>
            </a:r>
            <a:endParaRPr lang="en-US" sz="2400" b="1" dirty="0">
              <a:ln w="17780" cmpd="sng">
                <a:noFill/>
                <a:prstDash val="solid"/>
                <a:miter lim="800000"/>
              </a:ln>
              <a:solidFill>
                <a:schemeClr val="accent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C9ABC49-1D35-472D-8AE2-33E542EFA31A}"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TB"/>
          <p:cNvSpPr/>
          <p:nvPr/>
        </p:nvSpPr>
        <p:spPr>
          <a:xfrm>
            <a:off x="5748001" y="3676261"/>
            <a:ext cx="2366353" cy="584775"/>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spc="-100">
                <a:ln w="17780" cmpd="sng">
                  <a:noFill/>
                  <a:prstDash val="solid"/>
                  <a:miter lim="800000"/>
                </a:ln>
                <a:solidFill>
                  <a:sysClr val="windowText" lastClr="000000"/>
                </a:solidFill>
                <a:latin typeface="Arial" pitchFamily="34" charset="0"/>
                <a:cs typeface="Arial" pitchFamily="34" charset="0"/>
              </a:rPr>
              <a:t>Spring 2018</a:t>
            </a:r>
            <a:endParaRPr lang="en-US" sz="3200" b="1" spc="-100" dirty="0">
              <a:ln w="17780" cmpd="sng">
                <a:noFill/>
                <a:prstDash val="solid"/>
                <a:miter lim="800000"/>
              </a:ln>
              <a:solidFill>
                <a:sysClr val="windowText" lastClr="000000"/>
              </a:solidFill>
              <a:latin typeface="Arial" pitchFamily="34" charset="0"/>
              <a:cs typeface="Arial" pitchFamily="34" charset="0"/>
            </a:endParaRPr>
          </a:p>
        </p:txBody>
      </p:sp>
      <p:sp>
        <p:nvSpPr>
          <p:cNvPr id="3" name="a"/>
          <p:cNvSpPr/>
          <p:nvPr/>
        </p:nvSpPr>
        <p:spPr>
          <a:xfrm>
            <a:off x="503642" y="2758356"/>
            <a:ext cx="8034301" cy="70788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ln w="17780" cmpd="sng">
                  <a:noFill/>
                  <a:prstDash val="solid"/>
                  <a:miter lim="800000"/>
                </a:ln>
                <a:solidFill>
                  <a:schemeClr val="accent1"/>
                </a:solidFill>
                <a:latin typeface="Arial" pitchFamily="34" charset="0"/>
                <a:cs typeface="Arial" pitchFamily="34" charset="0"/>
              </a:rPr>
              <a:t>Basic Metro Demographics</a:t>
            </a:r>
          </a:p>
        </p:txBody>
      </p:sp>
      <p:sp>
        <p:nvSpPr>
          <p:cNvPr id="5" name="b"/>
          <p:cNvSpPr/>
          <p:nvPr/>
        </p:nvSpPr>
        <p:spPr>
          <a:xfrm>
            <a:off x="3030279" y="3187214"/>
            <a:ext cx="5660064" cy="70788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ln w="17780" cmpd="sng">
                  <a:noFill/>
                  <a:prstDash val="solid"/>
                  <a:miter lim="800000"/>
                </a:ln>
                <a:solidFill>
                  <a:schemeClr val="accent3"/>
                </a:solidFill>
                <a:latin typeface="Arial" pitchFamily="34" charset="0"/>
                <a:cs typeface="Arial" pitchFamily="34" charset="0"/>
              </a:rPr>
              <a:t>Basic Media Usage</a:t>
            </a:r>
          </a:p>
        </p:txBody>
      </p:sp>
      <p:sp>
        <p:nvSpPr>
          <p:cNvPr id="4" name="Slide Number Placeholder 3"/>
          <p:cNvSpPr>
            <a:spLocks noGrp="1"/>
          </p:cNvSpPr>
          <p:nvPr>
            <p:ph type="sldNum" sz="quarter" idx="12"/>
          </p:nvPr>
        </p:nvSpPr>
        <p:spPr/>
        <p:txBody>
          <a:bodyPr/>
          <a:lstStyle/>
          <a:p>
            <a:fld id="{6C9ABC49-1D35-472D-8AE2-33E542EFA31A}" type="slidenum">
              <a:rPr lang="en-US" smtClean="0"/>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1492" y="901194"/>
            <a:ext cx="515287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w="17780" cmpd="sng">
                  <a:noFill/>
                  <a:prstDash val="solid"/>
                  <a:miter lim="800000"/>
                </a:ln>
                <a:solidFill>
                  <a:schemeClr val="accent3"/>
                </a:solidFill>
                <a:latin typeface="Arial" pitchFamily="34" charset="0"/>
                <a:cs typeface="Arial" pitchFamily="34" charset="0"/>
              </a:rPr>
              <a:t>Industry News</a:t>
            </a:r>
          </a:p>
        </p:txBody>
      </p:sp>
      <p:graphicFrame>
        <p:nvGraphicFramePr>
          <p:cNvPr id="2" name="Table 1"/>
          <p:cNvGraphicFramePr>
            <a:graphicFrameLocks noGrp="1"/>
          </p:cNvGraphicFramePr>
          <p:nvPr>
            <p:extLst>
              <p:ext uri="{D42A27DB-BD31-4B8C-83A1-F6EECF244321}">
                <p14:modId xmlns:p14="http://schemas.microsoft.com/office/powerpoint/2010/main" val="1400098944"/>
              </p:ext>
            </p:extLst>
          </p:nvPr>
        </p:nvGraphicFramePr>
        <p:xfrm>
          <a:off x="422068" y="1333766"/>
          <a:ext cx="8277431" cy="5120640"/>
        </p:xfrm>
        <a:graphic>
          <a:graphicData uri="http://schemas.openxmlformats.org/drawingml/2006/table">
            <a:tbl>
              <a:tblPr/>
              <a:tblGrid>
                <a:gridCol w="1080496">
                  <a:extLst>
                    <a:ext uri="{9D8B030D-6E8A-4147-A177-3AD203B41FA5}">
                      <a16:colId xmlns:a16="http://schemas.microsoft.com/office/drawing/2014/main" val="20000"/>
                    </a:ext>
                  </a:extLst>
                </a:gridCol>
                <a:gridCol w="1363288">
                  <a:extLst>
                    <a:ext uri="{9D8B030D-6E8A-4147-A177-3AD203B41FA5}">
                      <a16:colId xmlns:a16="http://schemas.microsoft.com/office/drawing/2014/main" val="20001"/>
                    </a:ext>
                  </a:extLst>
                </a:gridCol>
                <a:gridCol w="5833647">
                  <a:extLst>
                    <a:ext uri="{9D8B030D-6E8A-4147-A177-3AD203B41FA5}">
                      <a16:colId xmlns:a16="http://schemas.microsoft.com/office/drawing/2014/main" val="20002"/>
                    </a:ext>
                  </a:extLst>
                </a:gridCol>
              </a:tblGrid>
              <a:tr h="370157">
                <a:tc>
                  <a:txBody>
                    <a:bodyPr/>
                    <a:lstStyle/>
                    <a:p>
                      <a:pPr algn="l" fontAlgn="ctr"/>
                      <a:r>
                        <a:rPr lang="en-US" sz="1400" dirty="0">
                          <a:effectLst/>
                          <a:hlinkClick r:id="rId2"/>
                        </a:rPr>
                        <a:t>KEZO-FM</a:t>
                      </a:r>
                      <a:endParaRPr lang="en-US" sz="1400" dirty="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Aug 15,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SummitMedia LLC is purchasing KEZO-FM from EW Scripps Co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10000"/>
                  </a:ext>
                </a:extLst>
              </a:tr>
              <a:tr h="370157">
                <a:tc>
                  <a:txBody>
                    <a:bodyPr/>
                    <a:lstStyle/>
                    <a:p>
                      <a:pPr algn="l" fontAlgn="ctr"/>
                      <a:r>
                        <a:rPr lang="en-US" sz="1400">
                          <a:effectLst/>
                          <a:hlinkClick r:id="rId3"/>
                        </a:rPr>
                        <a:t>KKCD-FM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Aug 15,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SummitMedia LLC is purchasing KKCD-FM from EW Scripps Co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430792950"/>
                  </a:ext>
                </a:extLst>
              </a:tr>
              <a:tr h="370157">
                <a:tc>
                  <a:txBody>
                    <a:bodyPr/>
                    <a:lstStyle/>
                    <a:p>
                      <a:pPr algn="l" fontAlgn="ctr"/>
                      <a:r>
                        <a:rPr lang="en-US" sz="1400">
                          <a:effectLst/>
                          <a:hlinkClick r:id="rId4"/>
                        </a:rPr>
                        <a:t>KQCH-FM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Aug 15,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SummitMedia LLC is purchasing KQCH-FM from EW Scripps Co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4019166724"/>
                  </a:ext>
                </a:extLst>
              </a:tr>
              <a:tr h="370157">
                <a:tc>
                  <a:txBody>
                    <a:bodyPr/>
                    <a:lstStyle/>
                    <a:p>
                      <a:pPr algn="l" fontAlgn="ctr"/>
                      <a:r>
                        <a:rPr lang="en-US" sz="1400">
                          <a:effectLst/>
                          <a:hlinkClick r:id="rId5"/>
                        </a:rPr>
                        <a:t>KSRZ-FM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Aug 15,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SummitMedia LLC is purchasing KSRZ-FM from EW Scripps Co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3678903193"/>
                  </a:ext>
                </a:extLst>
              </a:tr>
              <a:tr h="370157">
                <a:tc>
                  <a:txBody>
                    <a:bodyPr/>
                    <a:lstStyle/>
                    <a:p>
                      <a:pPr algn="l" fontAlgn="ctr"/>
                      <a:r>
                        <a:rPr lang="en-US" sz="1400">
                          <a:effectLst/>
                          <a:hlinkClick r:id="rId6"/>
                        </a:rPr>
                        <a:t>KXSP-AM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Aug 15,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SummitMedia LLC is purchasing KXSP-AM from EW Scripps Co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2881152052"/>
                  </a:ext>
                </a:extLst>
              </a:tr>
              <a:tr h="370157">
                <a:tc>
                  <a:txBody>
                    <a:bodyPr/>
                    <a:lstStyle/>
                    <a:p>
                      <a:pPr algn="l" fontAlgn="ctr"/>
                      <a:r>
                        <a:rPr lang="en-US" sz="1400">
                          <a:effectLst/>
                          <a:hlinkClick r:id="rId7"/>
                        </a:rPr>
                        <a:t>KGBI-FM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Aug 06,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Station KGBI-FM formally changed ownership from Salem Media Group to University of Northwestern-St.Paul.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3936044754"/>
                  </a:ext>
                </a:extLst>
              </a:tr>
              <a:tr h="370157">
                <a:tc>
                  <a:txBody>
                    <a:bodyPr/>
                    <a:lstStyle/>
                    <a:p>
                      <a:pPr algn="l" fontAlgn="ctr"/>
                      <a:r>
                        <a:rPr lang="en-US" sz="1400">
                          <a:effectLst/>
                          <a:hlinkClick r:id="rId8"/>
                        </a:rPr>
                        <a:t>KOTK-AM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Jul 26,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Walnut Radio, LLC is purchasing KOTK-AM from Salem Media Group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2693594388"/>
                  </a:ext>
                </a:extLst>
              </a:tr>
              <a:tr h="370157">
                <a:tc>
                  <a:txBody>
                    <a:bodyPr/>
                    <a:lstStyle/>
                    <a:p>
                      <a:pPr algn="l" fontAlgn="ctr"/>
                      <a:r>
                        <a:rPr lang="en-US" sz="1400">
                          <a:effectLst/>
                          <a:hlinkClick r:id="rId9"/>
                        </a:rPr>
                        <a:t>KCRO-AM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Jul 26,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Walnut Radio, LLC is purchasing KCRO-AM from Salem Media Group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4073032070"/>
                  </a:ext>
                </a:extLst>
              </a:tr>
              <a:tr h="529746">
                <a:tc>
                  <a:txBody>
                    <a:bodyPr/>
                    <a:lstStyle/>
                    <a:p>
                      <a:pPr algn="l" fontAlgn="ctr"/>
                      <a:r>
                        <a:rPr lang="en-US" sz="1400">
                          <a:effectLst/>
                          <a:hlinkClick r:id="rId10"/>
                        </a:rPr>
                        <a:t>KQKQ-FM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Jul 13,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NRG Media/Omaha AM OM Dave Tepper adds FM OM duties overseeing KQKQ-FM, KOPW-FM and KOOO-FM. KOPW-FM PD Caleb James is named PD of KQKQ-FM.</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4201100664"/>
                  </a:ext>
                </a:extLst>
              </a:tr>
              <a:tr h="370157">
                <a:tc>
                  <a:txBody>
                    <a:bodyPr/>
                    <a:lstStyle/>
                    <a:p>
                      <a:pPr algn="l" fontAlgn="ctr"/>
                      <a:r>
                        <a:rPr lang="en-US" sz="1400">
                          <a:effectLst/>
                          <a:hlinkClick r:id="rId11"/>
                        </a:rPr>
                        <a:t>KOIL-AM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Jul 12,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KOIL-AM, KMMQ-AM, KOOO-FM, KOPW-FM, KOZN-AM, KQKQ-FM and KOZT-FM GM Kurt Luchs exits.</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10001"/>
                  </a:ext>
                </a:extLst>
              </a:tr>
              <a:tr h="370157">
                <a:tc>
                  <a:txBody>
                    <a:bodyPr/>
                    <a:lstStyle/>
                    <a:p>
                      <a:pPr algn="l" fontAlgn="ctr"/>
                      <a:r>
                        <a:rPr lang="en-US" sz="1400">
                          <a:effectLst/>
                          <a:hlinkClick r:id="rId7"/>
                        </a:rPr>
                        <a:t>KGBI-FM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May 23,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a:effectLst/>
                        </a:rPr>
                        <a:t>University of Northwestern-St.Paul is purchasing KGBI-FM from Salem Media Group pending FCC Approval.</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10002"/>
                  </a:ext>
                </a:extLst>
              </a:tr>
              <a:tr h="237167">
                <a:tc>
                  <a:txBody>
                    <a:bodyPr/>
                    <a:lstStyle/>
                    <a:p>
                      <a:pPr algn="l" fontAlgn="ctr"/>
                      <a:r>
                        <a:rPr lang="en-US" sz="1400">
                          <a:effectLst/>
                          <a:hlinkClick r:id="rId10"/>
                        </a:rPr>
                        <a:t>KQKQ-FM</a:t>
                      </a:r>
                      <a:endParaRPr lang="en-US" sz="1400">
                        <a:effectLst/>
                      </a:endParaRPr>
                    </a:p>
                  </a:txBody>
                  <a:tcPr marL="114300"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400">
                          <a:effectLst/>
                        </a:rPr>
                        <a:t>Apr 23, 2018</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tc>
                  <a:txBody>
                    <a:bodyPr/>
                    <a:lstStyle/>
                    <a:p>
                      <a:pPr algn="l" fontAlgn="ctr"/>
                      <a:r>
                        <a:rPr lang="en-US" sz="1200" dirty="0">
                          <a:effectLst/>
                        </a:rPr>
                        <a:t>KQKQ-FM, KOPW-FM and KOOO-FM OM Matt Derrick exits.</a:t>
                      </a:r>
                    </a:p>
                  </a:txBody>
                  <a:tcPr marB="1270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2E9"/>
                    </a:solidFill>
                  </a:tcPr>
                </a:tc>
                <a:extLst>
                  <a:ext uri="{0D108BD9-81ED-4DB2-BD59-A6C34878D82A}">
                    <a16:rowId xmlns:a16="http://schemas.microsoft.com/office/drawing/2014/main" val="10003"/>
                  </a:ext>
                </a:extLst>
              </a:tr>
            </a:tbl>
          </a:graphicData>
        </a:graphic>
      </p:graphicFrame>
      <p:sp>
        <p:nvSpPr>
          <p:cNvPr id="8" name="Head1"/>
          <p:cNvSpPr/>
          <p:nvPr/>
        </p:nvSpPr>
        <p:spPr>
          <a:xfrm>
            <a:off x="481491" y="296872"/>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9" name="Head2"/>
          <p:cNvSpPr/>
          <p:nvPr/>
        </p:nvSpPr>
        <p:spPr>
          <a:xfrm>
            <a:off x="481492" y="601711"/>
            <a:ext cx="8091008"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n w="17780" cmpd="sng">
                  <a:noFill/>
                  <a:prstDash val="solid"/>
                  <a:miter lim="800000"/>
                </a:ln>
                <a:solidFill>
                  <a:schemeClr val="accent1"/>
                </a:solidFill>
                <a:latin typeface="Arial" pitchFamily="34" charset="0"/>
                <a:cs typeface="Arial" pitchFamily="34" charset="0"/>
              </a:rPr>
              <a:t>Spring 2018</a:t>
            </a:r>
            <a:endParaRPr lang="en-US" sz="2400" b="1" dirty="0">
              <a:ln w="17780" cmpd="sng">
                <a:noFill/>
                <a:prstDash val="solid"/>
                <a:miter lim="800000"/>
              </a:ln>
              <a:solidFill>
                <a:schemeClr val="accent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C9ABC49-1D35-472D-8AE2-33E542EFA31A}"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nthTB"/>
          <p:cNvSpPr/>
          <p:nvPr/>
        </p:nvSpPr>
        <p:spPr>
          <a:xfrm>
            <a:off x="6292854" y="3665629"/>
            <a:ext cx="2081019"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Spring 2018</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3" name="a"/>
          <p:cNvSpPr/>
          <p:nvPr/>
        </p:nvSpPr>
        <p:spPr>
          <a:xfrm>
            <a:off x="503642" y="2758356"/>
            <a:ext cx="8034301" cy="70788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ln w="17780" cmpd="sng">
                  <a:noFill/>
                  <a:prstDash val="solid"/>
                  <a:miter lim="800000"/>
                </a:ln>
                <a:solidFill>
                  <a:schemeClr val="accent1"/>
                </a:solidFill>
                <a:latin typeface="Arial" pitchFamily="34" charset="0"/>
                <a:cs typeface="Arial" pitchFamily="34" charset="0"/>
              </a:rPr>
              <a:t>Station Summaries</a:t>
            </a:r>
          </a:p>
        </p:txBody>
      </p:sp>
      <p:sp>
        <p:nvSpPr>
          <p:cNvPr id="5" name="b"/>
          <p:cNvSpPr/>
          <p:nvPr/>
        </p:nvSpPr>
        <p:spPr>
          <a:xfrm>
            <a:off x="3030279" y="3187214"/>
            <a:ext cx="5660064" cy="707886"/>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ln w="17780" cmpd="sng">
                  <a:noFill/>
                  <a:prstDash val="solid"/>
                  <a:miter lim="800000"/>
                </a:ln>
                <a:solidFill>
                  <a:schemeClr val="accent3"/>
                </a:solidFill>
                <a:latin typeface="Arial" pitchFamily="34" charset="0"/>
                <a:cs typeface="Arial" pitchFamily="34" charset="0"/>
              </a:rPr>
              <a:t>Station Ratings</a:t>
            </a:r>
          </a:p>
        </p:txBody>
      </p:sp>
      <p:sp>
        <p:nvSpPr>
          <p:cNvPr id="4" name="Slide Number Placeholder 3"/>
          <p:cNvSpPr>
            <a:spLocks noGrp="1"/>
          </p:cNvSpPr>
          <p:nvPr>
            <p:ph type="sldNum" sz="quarter" idx="12"/>
          </p:nvPr>
        </p:nvSpPr>
        <p:spPr/>
        <p:txBody>
          <a:bodyPr/>
          <a:lstStyle/>
          <a:p>
            <a:fld id="{6C9ABC49-1D35-472D-8AE2-33E542EFA31A}"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9092" y="850394"/>
            <a:ext cx="5152876" cy="40011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n w="17780" cmpd="sng">
                  <a:noFill/>
                  <a:prstDash val="solid"/>
                  <a:miter lim="800000"/>
                </a:ln>
                <a:solidFill>
                  <a:schemeClr val="accent3"/>
                </a:solidFill>
                <a:latin typeface="Arial" pitchFamily="34" charset="0"/>
                <a:cs typeface="Arial" pitchFamily="34" charset="0"/>
              </a:rPr>
              <a:t>Station Quick Reference</a:t>
            </a:r>
          </a:p>
        </p:txBody>
      </p:sp>
      <p:sp>
        <p:nvSpPr>
          <p:cNvPr id="12" name="Footnote"/>
          <p:cNvSpPr txBox="1">
            <a:spLocks noChangeArrowheads="1"/>
          </p:cNvSpPr>
          <p:nvPr/>
        </p:nvSpPr>
        <p:spPr bwMode="auto">
          <a:xfrm>
            <a:off x="-1711" y="6623922"/>
            <a:ext cx="5396895" cy="225838"/>
          </a:xfrm>
          <a:prstGeom prst="rect">
            <a:avLst/>
          </a:prstGeom>
          <a:noFill/>
          <a:ln w="9525" algn="ctr">
            <a:noFill/>
            <a:miter lim="800000"/>
            <a:headEnd/>
            <a:tailEnd/>
          </a:ln>
          <a:effectLst/>
        </p:spPr>
        <p:txBody>
          <a:bodyPr wrap="square" lIns="86493" tIns="43247" rIns="86493" bIns="43247">
            <a:spAutoFit/>
          </a:bodyPr>
          <a:lstStyle/>
          <a:p>
            <a:pPr defTabSz="865188">
              <a:spcBef>
                <a:spcPct val="50000"/>
              </a:spcBef>
            </a:pPr>
            <a:r>
              <a:rPr lang="en-US" sz="900" b="1" i="1" dirty="0">
                <a:solidFill>
                  <a:schemeClr val="tx1">
                    <a:lumMod val="65000"/>
                    <a:lumOff val="35000"/>
                  </a:schemeClr>
                </a:solidFill>
              </a:rPr>
              <a:t>Source: Nielsen Audio Spring 2018, P12+, Home to the Metro, M-Su 6a-12m</a:t>
            </a:r>
            <a:endParaRPr lang="en-US" sz="900" i="1" dirty="0">
              <a:solidFill>
                <a:schemeClr val="tx1">
                  <a:lumMod val="65000"/>
                  <a:lumOff val="35000"/>
                </a:schemeClr>
              </a:solidFill>
            </a:endParaRPr>
          </a:p>
        </p:txBody>
      </p:sp>
      <p:sp>
        <p:nvSpPr>
          <p:cNvPr id="13" name="Head1"/>
          <p:cNvSpPr/>
          <p:nvPr/>
        </p:nvSpPr>
        <p:spPr>
          <a:xfrm>
            <a:off x="329091" y="253328"/>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14" name="Head2"/>
          <p:cNvSpPr/>
          <p:nvPr/>
        </p:nvSpPr>
        <p:spPr>
          <a:xfrm>
            <a:off x="329092" y="558167"/>
            <a:ext cx="8395808"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n w="17780" cmpd="sng">
                  <a:noFill/>
                  <a:prstDash val="solid"/>
                  <a:miter lim="800000"/>
                </a:ln>
                <a:solidFill>
                  <a:schemeClr val="accent1"/>
                </a:solidFill>
                <a:latin typeface="Arial" pitchFamily="34" charset="0"/>
                <a:cs typeface="Arial" pitchFamily="34" charset="0"/>
              </a:rPr>
              <a:t>Spring 2018</a:t>
            </a:r>
            <a:endParaRPr lang="en-US" sz="2400" b="1" dirty="0">
              <a:ln w="17780" cmpd="sng">
                <a:noFill/>
                <a:prstDash val="solid"/>
                <a:miter lim="800000"/>
              </a:ln>
              <a:solidFill>
                <a:schemeClr val="accent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C9ABC49-1D35-472D-8AE2-33E542EFA31A}" type="slidenum">
              <a:rPr lang="en-US" smtClean="0"/>
              <a:pPr/>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25416899"/>
              </p:ext>
            </p:extLst>
          </p:nvPr>
        </p:nvGraphicFramePr>
        <p:xfrm>
          <a:off x="457199" y="1426464"/>
          <a:ext cx="8229600" cy="4873362"/>
        </p:xfrm>
        <a:graphic>
          <a:graphicData uri="http://schemas.openxmlformats.org/drawingml/2006/table">
            <a:tbl>
              <a:tblPr/>
              <a:tblGrid>
                <a:gridCol w="1051561">
                  <a:extLst>
                    <a:ext uri="{9D8B030D-6E8A-4147-A177-3AD203B41FA5}">
                      <a16:colId xmlns:a16="http://schemas.microsoft.com/office/drawing/2014/main" val="20000"/>
                    </a:ext>
                  </a:extLst>
                </a:gridCol>
                <a:gridCol w="832104">
                  <a:extLst>
                    <a:ext uri="{9D8B030D-6E8A-4147-A177-3AD203B41FA5}">
                      <a16:colId xmlns:a16="http://schemas.microsoft.com/office/drawing/2014/main" val="20001"/>
                    </a:ext>
                  </a:extLst>
                </a:gridCol>
                <a:gridCol w="1389888">
                  <a:extLst>
                    <a:ext uri="{9D8B030D-6E8A-4147-A177-3AD203B41FA5}">
                      <a16:colId xmlns:a16="http://schemas.microsoft.com/office/drawing/2014/main" val="20002"/>
                    </a:ext>
                  </a:extLst>
                </a:gridCol>
                <a:gridCol w="2085745">
                  <a:extLst>
                    <a:ext uri="{9D8B030D-6E8A-4147-A177-3AD203B41FA5}">
                      <a16:colId xmlns:a16="http://schemas.microsoft.com/office/drawing/2014/main" val="20003"/>
                    </a:ext>
                  </a:extLst>
                </a:gridCol>
                <a:gridCol w="912732">
                  <a:extLst>
                    <a:ext uri="{9D8B030D-6E8A-4147-A177-3AD203B41FA5}">
                      <a16:colId xmlns:a16="http://schemas.microsoft.com/office/drawing/2014/main" val="20004"/>
                    </a:ext>
                  </a:extLst>
                </a:gridCol>
                <a:gridCol w="600481">
                  <a:extLst>
                    <a:ext uri="{9D8B030D-6E8A-4147-A177-3AD203B41FA5}">
                      <a16:colId xmlns:a16="http://schemas.microsoft.com/office/drawing/2014/main" val="20005"/>
                    </a:ext>
                  </a:extLst>
                </a:gridCol>
                <a:gridCol w="552443">
                  <a:extLst>
                    <a:ext uri="{9D8B030D-6E8A-4147-A177-3AD203B41FA5}">
                      <a16:colId xmlns:a16="http://schemas.microsoft.com/office/drawing/2014/main" val="20006"/>
                    </a:ext>
                  </a:extLst>
                </a:gridCol>
                <a:gridCol w="804646">
                  <a:extLst>
                    <a:ext uri="{9D8B030D-6E8A-4147-A177-3AD203B41FA5}">
                      <a16:colId xmlns:a16="http://schemas.microsoft.com/office/drawing/2014/main" val="20007"/>
                    </a:ext>
                  </a:extLst>
                </a:gridCol>
              </a:tblGrid>
              <a:tr h="219094">
                <a:tc>
                  <a:txBody>
                    <a:bodyPr/>
                    <a:lstStyle/>
                    <a:p>
                      <a:pPr algn="ctr" rtl="0" fontAlgn="ctr"/>
                      <a:r>
                        <a:rPr lang="en-US" sz="800" b="1" i="0" u="none" strike="noStrike">
                          <a:solidFill>
                            <a:srgbClr val="000000"/>
                          </a:solidFill>
                          <a:effectLst/>
                          <a:latin typeface="Century Gothic" panose="020B0502020202020204" pitchFamily="34" charset="0"/>
                        </a:rPr>
                        <a:t>Station</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000000"/>
                          </a:solidFill>
                          <a:effectLst/>
                          <a:latin typeface="Century Gothic" panose="020B0502020202020204" pitchFamily="34" charset="0"/>
                        </a:rPr>
                        <a:t>Frequency</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000000"/>
                          </a:solidFill>
                          <a:effectLst/>
                          <a:latin typeface="Century Gothic" panose="020B0502020202020204" pitchFamily="34" charset="0"/>
                        </a:rPr>
                        <a:t>Format</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000000"/>
                          </a:solidFill>
                          <a:effectLst/>
                          <a:latin typeface="Century Gothic" panose="020B0502020202020204" pitchFamily="34" charset="0"/>
                        </a:rPr>
                        <a:t>Owner</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000000"/>
                          </a:solidFill>
                          <a:effectLst/>
                          <a:latin typeface="Century Gothic" panose="020B0502020202020204" pitchFamily="34" charset="0"/>
                        </a:rPr>
                        <a:t>AQH Persons</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000000"/>
                          </a:solidFill>
                          <a:effectLst/>
                          <a:latin typeface="Century Gothic" panose="020B0502020202020204" pitchFamily="34" charset="0"/>
                        </a:rPr>
                        <a:t>Avg Rtg</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000000"/>
                          </a:solidFill>
                          <a:effectLst/>
                          <a:latin typeface="Century Gothic" panose="020B0502020202020204" pitchFamily="34" charset="0"/>
                        </a:rPr>
                        <a:t>Avg Shr</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000000"/>
                          </a:solidFill>
                          <a:effectLst/>
                          <a:latin typeface="Century Gothic" panose="020B0502020202020204" pitchFamily="34" charset="0"/>
                        </a:rPr>
                        <a:t>Weekly Cume</a:t>
                      </a:r>
                    </a:p>
                  </a:txBody>
                  <a:tcPr marL="0" marR="0" marT="0" marB="0" anchor="ctr">
                    <a:lnL>
                      <a:noFill/>
                    </a:lnL>
                    <a:lnR>
                      <a:noFill/>
                    </a:lnR>
                    <a:lnT>
                      <a:noFill/>
                    </a:lnT>
                    <a:lnB w="19050" cap="flat" cmpd="sng" algn="ctr">
                      <a:solidFill>
                        <a:srgbClr val="FFFFFF"/>
                      </a:solidFill>
                      <a:prstDash val="solid"/>
                      <a:round/>
                      <a:headEnd type="none" w="med" len="med"/>
                      <a:tailEnd type="none" w="med" len="med"/>
                    </a:lnB>
                    <a:solidFill>
                      <a:srgbClr val="F3F2E9"/>
                    </a:solidFill>
                  </a:tcPr>
                </a:tc>
                <a:extLst>
                  <a:ext uri="{0D108BD9-81ED-4DB2-BD59-A6C34878D82A}">
                    <a16:rowId xmlns:a16="http://schemas.microsoft.com/office/drawing/2014/main" val="10000"/>
                  </a:ext>
                </a:extLst>
              </a:tr>
              <a:tr h="272388">
                <a:tc>
                  <a:txBody>
                    <a:bodyPr/>
                    <a:lstStyle/>
                    <a:p>
                      <a:pPr algn="ctr" rtl="0" fontAlgn="ctr"/>
                      <a:r>
                        <a:rPr lang="en-US" sz="800" b="0" i="0" u="none" strike="noStrike">
                          <a:solidFill>
                            <a:srgbClr val="000000"/>
                          </a:solidFill>
                          <a:effectLst/>
                          <a:latin typeface="Century Gothic" panose="020B0502020202020204" pitchFamily="34" charset="0"/>
                        </a:rPr>
                        <a:t>KBBX-FM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97.7</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Mexican Reg.</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Flood Communications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1.4</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19,200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KEZO-FM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92.3</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AOR</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EW Scripps Co</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3,600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4.7</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73,200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KFAB-AM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1110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News/Talk</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iHeartMedia</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6,600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8.5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85,700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extLst>
                  <a:ext uri="{0D108BD9-81ED-4DB2-BD59-A6C34878D82A}">
                    <a16:rowId xmlns:a16="http://schemas.microsoft.com/office/drawing/2014/main" val="10003"/>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KFFF-FM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93.3</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Classic Country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iHeartMedia</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2,400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0.3</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65,500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extLst>
                  <a:ext uri="{0D108BD9-81ED-4DB2-BD59-A6C34878D82A}">
                    <a16:rowId xmlns:a16="http://schemas.microsoft.com/office/drawing/2014/main" val="10004"/>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KFFF-FM HD2</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93.3</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Mexican Reg.</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iHeartMedia</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1,000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13,400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extLst>
                  <a:ext uri="{0D108BD9-81ED-4DB2-BD59-A6C34878D82A}">
                    <a16:rowId xmlns:a16="http://schemas.microsoft.com/office/drawing/2014/main" val="10005"/>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KGBI-FM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100.7</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Contemp. Christian</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Salem Media Group Inc</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1,500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35,200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6"/>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KGOR-FM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99.9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Classic Hits</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iHeartMedia</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4,900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0.7</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6.3</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117,600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extLst>
                  <a:ext uri="{0D108BD9-81ED-4DB2-BD59-A6C34878D82A}">
                    <a16:rowId xmlns:a16="http://schemas.microsoft.com/office/drawing/2014/main" val="10007"/>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KISO-FM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96.1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Pop CHR</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iHeartMedia</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2,900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0.4</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3.8</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dirty="0">
                          <a:solidFill>
                            <a:srgbClr val="000000"/>
                          </a:solidFill>
                          <a:effectLst/>
                          <a:latin typeface="Century Gothic" panose="020B0502020202020204" pitchFamily="34" charset="0"/>
                        </a:rPr>
                        <a:t>102,400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extLst>
                  <a:ext uri="{0D108BD9-81ED-4DB2-BD59-A6C34878D82A}">
                    <a16:rowId xmlns:a16="http://schemas.microsoft.com/office/drawing/2014/main" val="10009"/>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KISO-FM HD2</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96.1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Classic Rock</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iHeartMedia</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700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17,300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extLst>
                  <a:ext uri="{0D108BD9-81ED-4DB2-BD59-A6C34878D82A}">
                    <a16:rowId xmlns:a16="http://schemas.microsoft.com/office/drawing/2014/main" val="10010"/>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KKCD-FM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105.9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Classic Rock</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EW Scripps Co</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3,400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4.4</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75,000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2"/>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KMMQ-AM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1020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Mexican Reg.</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NRG Media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700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12,700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3"/>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KOIL-AM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1290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News/Talk</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NRG Media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1.4</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23,800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4"/>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KOOO-FM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101.9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Classic Rock</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NRG Media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2,200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0.3</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2.8</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61,100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5"/>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KOPW-FM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106.9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Rhythmic CHR</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NRG Media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0.7</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6.6</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105,200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6"/>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KOZN-AM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1620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All Sports</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NRG Media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0.2</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1.4</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27,100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7"/>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KQCH-FM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94.1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Pop CHR</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EW Scripps Co</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3,500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130,400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8"/>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KQKQ-FM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98.5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Hot AC</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NRG Media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2,600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0.4</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3.4</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105,200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19"/>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KSRZ-FM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104.5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Adult Contemp.</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EW Scripps Co</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3,700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0.5</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4.8</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93,200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20"/>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KXKT-FM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103.7</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Country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iHeartMedia</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6,000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0.8</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7.8</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127,100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C4CF"/>
                    </a:solidFill>
                  </a:tcPr>
                </a:tc>
                <a:extLst>
                  <a:ext uri="{0D108BD9-81ED-4DB2-BD59-A6C34878D82A}">
                    <a16:rowId xmlns:a16="http://schemas.microsoft.com/office/drawing/2014/main" val="10021"/>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KXSP-AM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590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All Sports</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EW Scripps Co</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700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0.9</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24,700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22"/>
                  </a:ext>
                </a:extLst>
              </a:tr>
              <a:tr h="219094">
                <a:tc>
                  <a:txBody>
                    <a:bodyPr/>
                    <a:lstStyle/>
                    <a:p>
                      <a:pPr algn="ctr" rtl="0" fontAlgn="ctr"/>
                      <a:r>
                        <a:rPr lang="en-US" sz="800" b="0" i="0" u="none" strike="noStrike">
                          <a:solidFill>
                            <a:srgbClr val="000000"/>
                          </a:solidFill>
                          <a:effectLst/>
                          <a:latin typeface="Century Gothic" panose="020B0502020202020204" pitchFamily="34" charset="0"/>
                        </a:rPr>
                        <a:t>KZOT-AM</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1180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All Sports</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NRG Media Limited Liability Company</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0.1</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4,400</a:t>
                      </a:r>
                    </a:p>
                  </a:txBody>
                  <a:tcPr marL="0" marR="0" marT="0" marB="0" anchor="ctr">
                    <a:lnL>
                      <a:noFill/>
                    </a:lnL>
                    <a:lnR>
                      <a:noFill/>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2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ead2"/>
          <p:cNvSpPr/>
          <p:nvPr/>
        </p:nvSpPr>
        <p:spPr>
          <a:xfrm>
            <a:off x="354492" y="631839"/>
            <a:ext cx="8446608" cy="40011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a:ln w="17780" cmpd="sng">
                  <a:noFill/>
                  <a:prstDash val="solid"/>
                  <a:miter lim="800000"/>
                </a:ln>
                <a:solidFill>
                  <a:schemeClr val="accent1"/>
                </a:solidFill>
                <a:latin typeface="Arial" pitchFamily="34" charset="0"/>
                <a:cs typeface="Arial" pitchFamily="34" charset="0"/>
              </a:rPr>
              <a:t>Spr18 vs. Spr17</a:t>
            </a:r>
            <a:endParaRPr lang="en-US" sz="2000" b="1" dirty="0">
              <a:ln w="17780" cmpd="sng">
                <a:noFill/>
                <a:prstDash val="solid"/>
                <a:miter lim="800000"/>
              </a:ln>
              <a:solidFill>
                <a:schemeClr val="accent1"/>
              </a:solidFill>
              <a:latin typeface="Arial" pitchFamily="34" charset="0"/>
              <a:cs typeface="Arial" pitchFamily="34" charset="0"/>
            </a:endParaRPr>
          </a:p>
        </p:txBody>
      </p:sp>
      <p:sp>
        <p:nvSpPr>
          <p:cNvPr id="13" name="Rectangle 12"/>
          <p:cNvSpPr/>
          <p:nvPr/>
        </p:nvSpPr>
        <p:spPr>
          <a:xfrm>
            <a:off x="354492" y="850394"/>
            <a:ext cx="5152876" cy="40011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n w="17780" cmpd="sng">
                  <a:noFill/>
                  <a:prstDash val="solid"/>
                  <a:miter lim="800000"/>
                </a:ln>
                <a:solidFill>
                  <a:schemeClr val="accent3"/>
                </a:solidFill>
                <a:latin typeface="Arial" pitchFamily="34" charset="0"/>
                <a:cs typeface="Arial" pitchFamily="34" charset="0"/>
              </a:rPr>
              <a:t>Average Share Comparison</a:t>
            </a:r>
          </a:p>
        </p:txBody>
      </p:sp>
      <p:sp>
        <p:nvSpPr>
          <p:cNvPr id="19" name="Footnote"/>
          <p:cNvSpPr txBox="1">
            <a:spLocks noChangeArrowheads="1"/>
          </p:cNvSpPr>
          <p:nvPr/>
        </p:nvSpPr>
        <p:spPr bwMode="auto">
          <a:xfrm>
            <a:off x="9820" y="6632104"/>
            <a:ext cx="6490254" cy="225838"/>
          </a:xfrm>
          <a:prstGeom prst="rect">
            <a:avLst/>
          </a:prstGeom>
          <a:noFill/>
          <a:ln w="9525" algn="ctr">
            <a:noFill/>
            <a:miter lim="800000"/>
            <a:headEnd/>
            <a:tailEnd/>
          </a:ln>
          <a:effectLst/>
        </p:spPr>
        <p:txBody>
          <a:bodyPr wrap="square" lIns="86493" tIns="43247" rIns="86493" bIns="43247">
            <a:spAutoFit/>
          </a:bodyPr>
          <a:lstStyle/>
          <a:p>
            <a:pPr defTabSz="865188">
              <a:spcBef>
                <a:spcPct val="50000"/>
              </a:spcBef>
            </a:pPr>
            <a:r>
              <a:rPr lang="en-US" sz="900" b="1" i="1" dirty="0">
                <a:solidFill>
                  <a:schemeClr val="tx1">
                    <a:lumMod val="65000"/>
                    <a:lumOff val="35000"/>
                  </a:schemeClr>
                </a:solidFill>
              </a:rPr>
              <a:t>Source: Nielsen Audio Spr18 vs. Spr17, P12+, Home to the Metro, M-Su 6a-12m</a:t>
            </a:r>
            <a:endParaRPr lang="en-US" sz="900" i="1" dirty="0">
              <a:solidFill>
                <a:schemeClr val="tx1">
                  <a:lumMod val="65000"/>
                  <a:lumOff val="35000"/>
                </a:schemeClr>
              </a:solidFill>
            </a:endParaRPr>
          </a:p>
        </p:txBody>
      </p:sp>
      <p:sp>
        <p:nvSpPr>
          <p:cNvPr id="10" name="Head1"/>
          <p:cNvSpPr/>
          <p:nvPr/>
        </p:nvSpPr>
        <p:spPr>
          <a:xfrm>
            <a:off x="354491" y="253328"/>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6C9ABC49-1D35-472D-8AE2-33E542EFA31A}" type="slidenum">
              <a:rPr lang="en-US" smtClean="0"/>
              <a:pPr/>
              <a:t>7</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044738337"/>
              </p:ext>
            </p:extLst>
          </p:nvPr>
        </p:nvGraphicFramePr>
        <p:xfrm>
          <a:off x="457199" y="1371600"/>
          <a:ext cx="8229603" cy="4854566"/>
        </p:xfrm>
        <a:graphic>
          <a:graphicData uri="http://schemas.openxmlformats.org/drawingml/2006/table">
            <a:tbl>
              <a:tblPr/>
              <a:tblGrid>
                <a:gridCol w="1330533">
                  <a:extLst>
                    <a:ext uri="{9D8B030D-6E8A-4147-A177-3AD203B41FA5}">
                      <a16:colId xmlns:a16="http://schemas.microsoft.com/office/drawing/2014/main" val="20000"/>
                    </a:ext>
                  </a:extLst>
                </a:gridCol>
                <a:gridCol w="459938">
                  <a:extLst>
                    <a:ext uri="{9D8B030D-6E8A-4147-A177-3AD203B41FA5}">
                      <a16:colId xmlns:a16="http://schemas.microsoft.com/office/drawing/2014/main" val="20001"/>
                    </a:ext>
                  </a:extLst>
                </a:gridCol>
                <a:gridCol w="459938">
                  <a:extLst>
                    <a:ext uri="{9D8B030D-6E8A-4147-A177-3AD203B41FA5}">
                      <a16:colId xmlns:a16="http://schemas.microsoft.com/office/drawing/2014/main" val="20002"/>
                    </a:ext>
                  </a:extLst>
                </a:gridCol>
                <a:gridCol w="459938">
                  <a:extLst>
                    <a:ext uri="{9D8B030D-6E8A-4147-A177-3AD203B41FA5}">
                      <a16:colId xmlns:a16="http://schemas.microsoft.com/office/drawing/2014/main" val="20003"/>
                    </a:ext>
                  </a:extLst>
                </a:gridCol>
                <a:gridCol w="459938">
                  <a:extLst>
                    <a:ext uri="{9D8B030D-6E8A-4147-A177-3AD203B41FA5}">
                      <a16:colId xmlns:a16="http://schemas.microsoft.com/office/drawing/2014/main" val="20004"/>
                    </a:ext>
                  </a:extLst>
                </a:gridCol>
                <a:gridCol w="459938">
                  <a:extLst>
                    <a:ext uri="{9D8B030D-6E8A-4147-A177-3AD203B41FA5}">
                      <a16:colId xmlns:a16="http://schemas.microsoft.com/office/drawing/2014/main" val="20005"/>
                    </a:ext>
                  </a:extLst>
                </a:gridCol>
                <a:gridCol w="459938">
                  <a:extLst>
                    <a:ext uri="{9D8B030D-6E8A-4147-A177-3AD203B41FA5}">
                      <a16:colId xmlns:a16="http://schemas.microsoft.com/office/drawing/2014/main" val="20006"/>
                    </a:ext>
                  </a:extLst>
                </a:gridCol>
                <a:gridCol w="459938">
                  <a:extLst>
                    <a:ext uri="{9D8B030D-6E8A-4147-A177-3AD203B41FA5}">
                      <a16:colId xmlns:a16="http://schemas.microsoft.com/office/drawing/2014/main" val="20007"/>
                    </a:ext>
                  </a:extLst>
                </a:gridCol>
                <a:gridCol w="459938">
                  <a:extLst>
                    <a:ext uri="{9D8B030D-6E8A-4147-A177-3AD203B41FA5}">
                      <a16:colId xmlns:a16="http://schemas.microsoft.com/office/drawing/2014/main" val="20008"/>
                    </a:ext>
                  </a:extLst>
                </a:gridCol>
                <a:gridCol w="459938">
                  <a:extLst>
                    <a:ext uri="{9D8B030D-6E8A-4147-A177-3AD203B41FA5}">
                      <a16:colId xmlns:a16="http://schemas.microsoft.com/office/drawing/2014/main" val="20009"/>
                    </a:ext>
                  </a:extLst>
                </a:gridCol>
                <a:gridCol w="459938">
                  <a:extLst>
                    <a:ext uri="{9D8B030D-6E8A-4147-A177-3AD203B41FA5}">
                      <a16:colId xmlns:a16="http://schemas.microsoft.com/office/drawing/2014/main" val="20010"/>
                    </a:ext>
                  </a:extLst>
                </a:gridCol>
                <a:gridCol w="459938">
                  <a:extLst>
                    <a:ext uri="{9D8B030D-6E8A-4147-A177-3AD203B41FA5}">
                      <a16:colId xmlns:a16="http://schemas.microsoft.com/office/drawing/2014/main" val="20011"/>
                    </a:ext>
                  </a:extLst>
                </a:gridCol>
                <a:gridCol w="459938">
                  <a:extLst>
                    <a:ext uri="{9D8B030D-6E8A-4147-A177-3AD203B41FA5}">
                      <a16:colId xmlns:a16="http://schemas.microsoft.com/office/drawing/2014/main" val="20012"/>
                    </a:ext>
                  </a:extLst>
                </a:gridCol>
                <a:gridCol w="459938">
                  <a:extLst>
                    <a:ext uri="{9D8B030D-6E8A-4147-A177-3AD203B41FA5}">
                      <a16:colId xmlns:a16="http://schemas.microsoft.com/office/drawing/2014/main" val="20013"/>
                    </a:ext>
                  </a:extLst>
                </a:gridCol>
                <a:gridCol w="459938">
                  <a:extLst>
                    <a:ext uri="{9D8B030D-6E8A-4147-A177-3AD203B41FA5}">
                      <a16:colId xmlns:a16="http://schemas.microsoft.com/office/drawing/2014/main" val="20014"/>
                    </a:ext>
                  </a:extLst>
                </a:gridCol>
                <a:gridCol w="459938">
                  <a:extLst>
                    <a:ext uri="{9D8B030D-6E8A-4147-A177-3AD203B41FA5}">
                      <a16:colId xmlns:a16="http://schemas.microsoft.com/office/drawing/2014/main" val="20015"/>
                    </a:ext>
                  </a:extLst>
                </a:gridCol>
              </a:tblGrid>
              <a:tr h="222346">
                <a:tc rowSpan="2">
                  <a:txBody>
                    <a:bodyPr/>
                    <a:lstStyle/>
                    <a:p>
                      <a:pPr algn="ctr" rtl="0" fontAlgn="ctr"/>
                      <a:r>
                        <a:rPr lang="en-US" sz="900" b="1" i="0" u="none" strike="noStrike">
                          <a:solidFill>
                            <a:srgbClr val="000000"/>
                          </a:solidFill>
                          <a:effectLst/>
                          <a:latin typeface="Century Gothic" panose="020B0502020202020204" pitchFamily="34" charset="0"/>
                        </a:rPr>
                        <a:t> Station</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gridSpan="3">
                  <a:txBody>
                    <a:bodyPr/>
                    <a:lstStyle/>
                    <a:p>
                      <a:pPr algn="ctr" rtl="0" fontAlgn="ctr"/>
                      <a:r>
                        <a:rPr lang="en-US" sz="900" b="1" i="0" u="none" strike="noStrike">
                          <a:solidFill>
                            <a:srgbClr val="000000"/>
                          </a:solidFill>
                          <a:effectLst/>
                          <a:latin typeface="Century Gothic" panose="020B0502020202020204" pitchFamily="34" charset="0"/>
                        </a:rPr>
                        <a:t>A18-34</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a:solidFill>
                            <a:srgbClr val="000000"/>
                          </a:solidFill>
                          <a:effectLst/>
                          <a:latin typeface="Century Gothic" panose="020B0502020202020204" pitchFamily="34" charset="0"/>
                        </a:rPr>
                        <a:t>A18-49</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a:solidFill>
                            <a:srgbClr val="000000"/>
                          </a:solidFill>
                          <a:effectLst/>
                          <a:latin typeface="Century Gothic" panose="020B0502020202020204" pitchFamily="34" charset="0"/>
                        </a:rPr>
                        <a:t>A25-54</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a:solidFill>
                            <a:srgbClr val="000000"/>
                          </a:solidFill>
                          <a:effectLst/>
                          <a:latin typeface="Century Gothic" panose="020B0502020202020204" pitchFamily="34" charset="0"/>
                        </a:rPr>
                        <a:t>A35-64</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gridSpan="3">
                  <a:txBody>
                    <a:bodyPr/>
                    <a:lstStyle/>
                    <a:p>
                      <a:pPr algn="ctr" rtl="0" fontAlgn="ctr"/>
                      <a:r>
                        <a:rPr lang="en-US" sz="900" b="1" i="0" u="none" strike="noStrike">
                          <a:solidFill>
                            <a:srgbClr val="000000"/>
                          </a:solidFill>
                          <a:effectLst/>
                          <a:latin typeface="Century Gothic" panose="020B0502020202020204" pitchFamily="34" charset="0"/>
                        </a:rPr>
                        <a:t>A35+</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FFFFF6"/>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22346">
                <a:tc vMerge="1">
                  <a:txBody>
                    <a:bodyPr/>
                    <a:lstStyle/>
                    <a:p>
                      <a:endParaRPr lang="en-US"/>
                    </a:p>
                  </a:txBody>
                  <a:tcPr/>
                </a:tc>
                <a:tc>
                  <a:txBody>
                    <a:bodyPr/>
                    <a:lstStyle/>
                    <a:p>
                      <a:pPr algn="ctr" rtl="0" fontAlgn="ctr"/>
                      <a:r>
                        <a:rPr lang="en-US" sz="900" b="1" i="1" u="none" strike="noStrike">
                          <a:solidFill>
                            <a:srgbClr val="FFFFFF"/>
                          </a:solidFill>
                          <a:effectLst/>
                          <a:latin typeface="Century Gothic" panose="020B0502020202020204" pitchFamily="34" charset="0"/>
                        </a:rPr>
                        <a:t>LY</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9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900" b="1" i="1" u="none" strike="noStrike">
                          <a:solidFill>
                            <a:srgbClr val="000000"/>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900" b="1" i="1" u="none" strike="noStrike">
                          <a:solidFill>
                            <a:srgbClr val="FFFFFF"/>
                          </a:solidFill>
                          <a:effectLst/>
                          <a:latin typeface="Century Gothic" panose="020B0502020202020204" pitchFamily="34" charset="0"/>
                        </a:rPr>
                        <a:t>LY</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9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900" b="1" i="1" u="none" strike="noStrike">
                          <a:solidFill>
                            <a:srgbClr val="000000"/>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900" b="1" i="1" u="none" strike="noStrike">
                          <a:solidFill>
                            <a:srgbClr val="FFFFFF"/>
                          </a:solidFill>
                          <a:effectLst/>
                          <a:latin typeface="Century Gothic" panose="020B0502020202020204" pitchFamily="34" charset="0"/>
                        </a:rPr>
                        <a:t>LY</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9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900" b="1" i="1" u="none" strike="noStrike">
                          <a:solidFill>
                            <a:srgbClr val="202323"/>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900" b="1" i="1" u="none" strike="noStrike">
                          <a:solidFill>
                            <a:srgbClr val="FFFFFF"/>
                          </a:solidFill>
                          <a:effectLst/>
                          <a:latin typeface="Century Gothic" panose="020B0502020202020204" pitchFamily="34" charset="0"/>
                        </a:rPr>
                        <a:t>LY</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900" b="1" i="1" u="none" strike="noStrike">
                          <a:solidFill>
                            <a:srgbClr val="FFFFFF"/>
                          </a:solidFill>
                          <a:effectLst/>
                          <a:latin typeface="Century Gothic" panose="020B0502020202020204" pitchFamily="34" charset="0"/>
                        </a:rPr>
                        <a:t>TY</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900" b="1" i="1" u="none" strike="noStrike">
                          <a:solidFill>
                            <a:srgbClr val="000000"/>
                          </a:solidFill>
                          <a:effectLst/>
                          <a:latin typeface="Century Gothic" panose="020B0502020202020204" pitchFamily="34" charset="0"/>
                        </a:rPr>
                        <a:t>+/-</a:t>
                      </a:r>
                    </a:p>
                  </a:txBody>
                  <a:tcPr marL="0" marR="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900" b="1" i="1" u="none" strike="noStrike">
                          <a:solidFill>
                            <a:srgbClr val="FFFFFF"/>
                          </a:solidFill>
                          <a:effectLst/>
                          <a:latin typeface="Century Gothic" panose="020B0502020202020204" pitchFamily="34" charset="0"/>
                        </a:rPr>
                        <a:t>LY</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00BBBB"/>
                    </a:solidFill>
                  </a:tcPr>
                </a:tc>
                <a:tc>
                  <a:txBody>
                    <a:bodyPr/>
                    <a:lstStyle/>
                    <a:p>
                      <a:pPr algn="ctr" rtl="0" fontAlgn="ctr"/>
                      <a:r>
                        <a:rPr lang="en-US" sz="900" b="1" i="1" u="none" strike="noStrike">
                          <a:solidFill>
                            <a:srgbClr val="FFFFFF"/>
                          </a:solidFill>
                          <a:effectLst/>
                          <a:latin typeface="Century Gothic" panose="020B0502020202020204" pitchFamily="34" charset="0"/>
                        </a:rPr>
                        <a:t>TY</a:t>
                      </a:r>
                    </a:p>
                  </a:txBody>
                  <a:tcPr marL="0" marR="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5F5F5F"/>
                    </a:solidFill>
                  </a:tcPr>
                </a:tc>
                <a:tc>
                  <a:txBody>
                    <a:bodyPr/>
                    <a:lstStyle/>
                    <a:p>
                      <a:pPr algn="ctr" rtl="0" fontAlgn="ctr"/>
                      <a:r>
                        <a:rPr lang="en-US" sz="900" b="1" i="1" u="none" strike="noStrike">
                          <a:solidFill>
                            <a:srgbClr val="000000"/>
                          </a:solidFill>
                          <a:effectLst/>
                          <a:latin typeface="Century Gothic" panose="020B0502020202020204" pitchFamily="34" charset="0"/>
                        </a:rPr>
                        <a:t>+/-</a:t>
                      </a:r>
                    </a:p>
                  </a:txBody>
                  <a:tcPr marL="0" marR="0" marT="0" marB="0" anchor="ctr">
                    <a:lnL>
                      <a:noFill/>
                    </a:lnL>
                    <a:lnR w="12700" cap="flat" cmpd="sng" algn="ctr">
                      <a:solidFill>
                        <a:srgbClr val="FFFFF6"/>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KBBX-FM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0.6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+83%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+500%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+750%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+750%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KEZO-FM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3.4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+74%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6.0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7.5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KFAB-AM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50" b="0" i="0" u="none" strike="noStrike">
                          <a:solidFill>
                            <a:srgbClr val="000000"/>
                          </a:solidFill>
                          <a:effectLst/>
                          <a:latin typeface="Century Gothic" panose="020B0502020202020204" pitchFamily="34" charset="0"/>
                        </a:rPr>
                        <a:t>2.2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-77%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2.6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+19%</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8.4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+31%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10.2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12.0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+18%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KFFF-FM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50" b="0" i="0" u="none" strike="noStrike">
                          <a:solidFill>
                            <a:srgbClr val="000000"/>
                          </a:solidFill>
                          <a:effectLst/>
                          <a:latin typeface="Century Gothic" panose="020B0502020202020204" pitchFamily="34" charset="0"/>
                        </a:rPr>
                        <a:t>4.5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-40%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-41%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-39%</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-31%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4.2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KFFF-FM HD2</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50" b="0" i="0" u="none" strike="noStrike">
                          <a:solidFill>
                            <a:srgbClr val="000000"/>
                          </a:solidFill>
                          <a:effectLst/>
                          <a:latin typeface="Century Gothic" panose="020B0502020202020204" pitchFamily="34" charset="0"/>
                        </a:rPr>
                        <a:t>0.6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+83%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+667%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KGBI-FM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noFill/>
                  </a:tcPr>
                </a:tc>
                <a:tc>
                  <a:txBody>
                    <a:bodyPr/>
                    <a:lstStyle/>
                    <a:p>
                      <a:pPr algn="ctr" rtl="0" fontAlgn="ctr"/>
                      <a:r>
                        <a:rPr lang="en-US" sz="850" b="0" i="0" u="none" strike="noStrike">
                          <a:solidFill>
                            <a:srgbClr val="000000"/>
                          </a:solidFill>
                          <a:effectLst/>
                          <a:latin typeface="Century Gothic" panose="020B0502020202020204" pitchFamily="34" charset="0"/>
                        </a:rPr>
                        <a:t>1.7</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-35%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7"/>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KGOR-FM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50" b="0" i="0" u="none" strike="noStrike">
                          <a:solidFill>
                            <a:srgbClr val="000000"/>
                          </a:solidFill>
                          <a:effectLst/>
                          <a:latin typeface="Century Gothic" panose="020B0502020202020204" pitchFamily="34" charset="0"/>
                        </a:rPr>
                        <a:t>4.5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-51%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5.5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7.1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9.2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7.5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8.7</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7.9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8"/>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KISO-FM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50" b="0" i="0" u="none" strike="noStrike">
                          <a:solidFill>
                            <a:srgbClr val="000000"/>
                          </a:solidFill>
                          <a:effectLst/>
                          <a:latin typeface="Century Gothic" panose="020B0502020202020204" pitchFamily="34" charset="0"/>
                        </a:rPr>
                        <a:t>6.2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4.5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+9%</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+27%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1.9</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+53%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dirty="0">
                          <a:solidFill>
                            <a:srgbClr val="009E47"/>
                          </a:solidFill>
                          <a:effectLst/>
                          <a:latin typeface="Century Gothic" panose="020B0502020202020204" pitchFamily="34" charset="0"/>
                        </a:rPr>
                        <a:t>+50%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0"/>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KISO-FM HD2</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50" b="0" i="0" u="none" strike="noStrike" dirty="0">
                          <a:solidFill>
                            <a:srgbClr val="000000"/>
                          </a:solidFill>
                          <a:effectLst/>
                          <a:latin typeface="Century Gothic" panose="020B0502020202020204" pitchFamily="34" charset="0"/>
                        </a:rPr>
                        <a:t>0.6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+20%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0000"/>
                          </a:solidFill>
                          <a:effectLst/>
                          <a:latin typeface="Century Gothic" panose="020B0502020202020204" pitchFamily="34" charset="0"/>
                        </a:rPr>
                        <a:t>+0%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0000"/>
                          </a:solidFill>
                          <a:effectLst/>
                          <a:latin typeface="Century Gothic" panose="020B0502020202020204" pitchFamily="34" charset="0"/>
                        </a:rPr>
                        <a:t>+0%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1"/>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KKCD-FM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+191%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2.4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+34%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5.6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dirty="0">
                          <a:solidFill>
                            <a:srgbClr val="FF0000"/>
                          </a:solidFill>
                          <a:effectLst/>
                          <a:latin typeface="Century Gothic" panose="020B0502020202020204" pitchFamily="34" charset="0"/>
                        </a:rPr>
                        <a:t>-11%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3"/>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KMMQ-AM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0.0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+450%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4"/>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KOIL-AM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0.0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-38%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0.8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+25%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+36%</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2.2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5"/>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KOOO-FM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2.8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1.6</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-43%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+11%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4.0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-6%</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6"/>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KOPW-FM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9.6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14.5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+51%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5.5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9.0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+34%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2.4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+42%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+61%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7"/>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KOZN-AM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1.6</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+45%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+38%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+17%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+21%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0000"/>
                          </a:solidFill>
                          <a:effectLst/>
                          <a:latin typeface="Century Gothic" panose="020B0502020202020204" pitchFamily="34" charset="0"/>
                        </a:rPr>
                        <a:t>+0%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8"/>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KQCH-FM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8.4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8.1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dirty="0">
                          <a:solidFill>
                            <a:srgbClr val="FF0000"/>
                          </a:solidFill>
                          <a:effectLst/>
                          <a:latin typeface="Century Gothic" panose="020B0502020202020204" pitchFamily="34" charset="0"/>
                        </a:rPr>
                        <a:t>-4%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7.3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6.5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4.2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3.6</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19"/>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KQKQ-FM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7.3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-34%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5.8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-19%</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4.8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-19%</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3.1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-11%</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2.6</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-10%</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0"/>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KSRZ-FM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1.7</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5.9</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+247%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+38%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5.6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-7%</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5.4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5.3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4.5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4.4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1"/>
                  </a:ext>
                </a:extLst>
              </a:tr>
              <a:tr h="209994">
                <a:tc>
                  <a:txBody>
                    <a:bodyPr/>
                    <a:lstStyle/>
                    <a:p>
                      <a:pPr algn="ctr" rtl="0" fontAlgn="ctr"/>
                      <a:r>
                        <a:rPr lang="en-US" sz="850" b="0" i="0" u="none" strike="noStrike" dirty="0">
                          <a:solidFill>
                            <a:srgbClr val="000000"/>
                          </a:solidFill>
                          <a:effectLst/>
                          <a:latin typeface="Century Gothic" panose="020B0502020202020204" pitchFamily="34" charset="0"/>
                        </a:rPr>
                        <a:t>KXKT-FM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FFC4CF"/>
                    </a:solidFill>
                  </a:tcPr>
                </a:tc>
                <a:tc>
                  <a:txBody>
                    <a:bodyPr/>
                    <a:lstStyle/>
                    <a:p>
                      <a:pPr algn="ctr" rtl="0" fontAlgn="ctr"/>
                      <a:r>
                        <a:rPr lang="en-US" sz="850" b="0" i="0" u="none" strike="noStrike">
                          <a:solidFill>
                            <a:srgbClr val="000000"/>
                          </a:solidFill>
                          <a:effectLst/>
                          <a:latin typeface="Century Gothic" panose="020B0502020202020204" pitchFamily="34" charset="0"/>
                        </a:rPr>
                        <a:t>14.0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8.1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-42%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10.7</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8.3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9.1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8.4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8.4</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+24%</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6.4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7.2</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009E47"/>
                          </a:solidFill>
                          <a:effectLst/>
                          <a:latin typeface="Century Gothic" panose="020B0502020202020204" pitchFamily="34" charset="0"/>
                        </a:rPr>
                        <a:t>+13%</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2"/>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KXSP-AM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-55%</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1.0</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-20%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0.8</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-38%</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1.2</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0.7</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-42%</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algn="ctr" rtl="0" fontAlgn="ctr"/>
                      <a:r>
                        <a:rPr lang="en-US" sz="85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1.1</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D9D9D9"/>
                    </a:solidFill>
                  </a:tcPr>
                </a:tc>
                <a:tc>
                  <a:txBody>
                    <a:bodyPr/>
                    <a:lstStyle/>
                    <a:p>
                      <a:pPr algn="ctr" rtl="0" fontAlgn="ctr"/>
                      <a:r>
                        <a:rPr lang="en-US" sz="850" b="0" i="0" u="none" strike="noStrike">
                          <a:solidFill>
                            <a:srgbClr val="FF0000"/>
                          </a:solidFill>
                          <a:effectLst/>
                          <a:latin typeface="Century Gothic" panose="020B0502020202020204" pitchFamily="34" charset="0"/>
                        </a:rPr>
                        <a:t>-15%</a:t>
                      </a:r>
                    </a:p>
                  </a:txBody>
                  <a:tcPr marL="0" marR="0" marT="0"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23"/>
                  </a:ext>
                </a:extLst>
              </a:tr>
              <a:tr h="209994">
                <a:tc>
                  <a:txBody>
                    <a:bodyPr/>
                    <a:lstStyle/>
                    <a:p>
                      <a:pPr algn="ctr" rtl="0" fontAlgn="ctr"/>
                      <a:r>
                        <a:rPr lang="en-US" sz="850" b="0" i="0" u="none" strike="noStrike">
                          <a:solidFill>
                            <a:srgbClr val="000000"/>
                          </a:solidFill>
                          <a:effectLst/>
                          <a:latin typeface="Century Gothic" panose="020B0502020202020204" pitchFamily="34" charset="0"/>
                        </a:rPr>
                        <a:t>KZOT-AM</a:t>
                      </a:r>
                    </a:p>
                  </a:txBody>
                  <a:tcPr marL="0" marR="0" marT="0" marB="0" anchor="ctr">
                    <a:lnL w="12700" cap="flat" cmpd="sng" algn="ctr">
                      <a:solidFill>
                        <a:srgbClr val="FFFFF6"/>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0.6</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0.0</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50" b="0" i="0" u="none" strike="noStrike" dirty="0">
                          <a:solidFill>
                            <a:srgbClr val="FF0000"/>
                          </a:solidFill>
                          <a:effectLst/>
                          <a:latin typeface="Century Gothic" panose="020B0502020202020204" pitchFamily="34" charset="0"/>
                        </a:rPr>
                        <a:t>-100%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0.5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0.3</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50" b="0" i="0" u="none" strike="noStrike" dirty="0">
                          <a:solidFill>
                            <a:srgbClr val="FF0000"/>
                          </a:solidFill>
                          <a:effectLst/>
                          <a:latin typeface="Century Gothic" panose="020B0502020202020204" pitchFamily="34" charset="0"/>
                        </a:rPr>
                        <a:t>-40%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50" b="0" i="0" u="none" strike="noStrike" dirty="0">
                          <a:solidFill>
                            <a:srgbClr val="000000"/>
                          </a:solidFill>
                          <a:effectLst/>
                          <a:latin typeface="Century Gothic" panose="020B0502020202020204" pitchFamily="34" charset="0"/>
                        </a:rPr>
                        <a:t>0.8</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2F2F2"/>
                    </a:solidFill>
                  </a:tcPr>
                </a:tc>
                <a:tc>
                  <a:txBody>
                    <a:bodyPr/>
                    <a:lstStyle/>
                    <a:p>
                      <a:pPr algn="ctr" rtl="0" fontAlgn="ctr"/>
                      <a:r>
                        <a:rPr lang="en-US" sz="850" b="0" i="0" u="none" strike="noStrike">
                          <a:solidFill>
                            <a:srgbClr val="000000"/>
                          </a:solidFill>
                          <a:effectLst/>
                          <a:latin typeface="Century Gothic" panose="020B0502020202020204" pitchFamily="34" charset="0"/>
                        </a:rPr>
                        <a:t>0.3</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50" b="0" i="0" u="none" strike="noStrike" dirty="0">
                          <a:solidFill>
                            <a:srgbClr val="FF0000"/>
                          </a:solidFill>
                          <a:effectLst/>
                          <a:latin typeface="Century Gothic" panose="020B0502020202020204" pitchFamily="34" charset="0"/>
                        </a:rPr>
                        <a:t>-63%</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50" b="0" i="0" u="none" strike="noStrike">
                          <a:solidFill>
                            <a:srgbClr val="000000"/>
                          </a:solidFill>
                          <a:effectLst/>
                          <a:latin typeface="Century Gothic" panose="020B0502020202020204" pitchFamily="34" charset="0"/>
                        </a:rPr>
                        <a:t>0.5</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2F2F2"/>
                    </a:solidFill>
                  </a:tcPr>
                </a:tc>
                <a:tc>
                  <a:txBody>
                    <a:bodyPr/>
                    <a:lstStyle/>
                    <a:p>
                      <a:pPr algn="ctr" rtl="0" fontAlgn="ctr"/>
                      <a:r>
                        <a:rPr lang="en-US" sz="850" b="0" i="0" u="none" strike="noStrike" dirty="0">
                          <a:solidFill>
                            <a:srgbClr val="000000"/>
                          </a:solidFill>
                          <a:effectLst/>
                          <a:latin typeface="Century Gothic" panose="020B0502020202020204" pitchFamily="34" charset="0"/>
                        </a:rPr>
                        <a:t>0.2</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50" b="0" i="0" u="none" strike="noStrike" dirty="0">
                          <a:solidFill>
                            <a:srgbClr val="FF0000"/>
                          </a:solidFill>
                          <a:effectLst/>
                          <a:latin typeface="Century Gothic" panose="020B0502020202020204" pitchFamily="34" charset="0"/>
                        </a:rPr>
                        <a:t>-60%</a:t>
                      </a:r>
                    </a:p>
                  </a:txBody>
                  <a:tcPr marL="0" marR="0" marT="0" marB="0" anchor="ctr">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a:noFill/>
                    </a:lnB>
                  </a:tcPr>
                </a:tc>
                <a:tc>
                  <a:txBody>
                    <a:bodyPr/>
                    <a:lstStyle/>
                    <a:p>
                      <a:pPr algn="ctr" rtl="0" fontAlgn="ctr"/>
                      <a:r>
                        <a:rPr lang="en-US" sz="850" b="0" i="0" u="none" strike="noStrike" dirty="0">
                          <a:solidFill>
                            <a:srgbClr val="000000"/>
                          </a:solidFill>
                          <a:effectLst/>
                          <a:latin typeface="Century Gothic" panose="020B0502020202020204" pitchFamily="34" charset="0"/>
                        </a:rPr>
                        <a:t>0.4</a:t>
                      </a:r>
                    </a:p>
                  </a:txBody>
                  <a:tcPr marL="0" marR="0" marT="0" marB="0" anchor="ctr">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a:noFill/>
                    </a:lnB>
                    <a:solidFill>
                      <a:srgbClr val="F2F2F2"/>
                    </a:solidFill>
                  </a:tcPr>
                </a:tc>
                <a:tc>
                  <a:txBody>
                    <a:bodyPr/>
                    <a:lstStyle/>
                    <a:p>
                      <a:pPr algn="ctr" rtl="0" fontAlgn="ctr"/>
                      <a:r>
                        <a:rPr lang="en-US" sz="850" b="0" i="0" u="none" strike="noStrike" dirty="0">
                          <a:solidFill>
                            <a:srgbClr val="000000"/>
                          </a:solidFill>
                          <a:effectLst/>
                          <a:latin typeface="Century Gothic" panose="020B0502020202020204" pitchFamily="34" charset="0"/>
                        </a:rPr>
                        <a:t>0.2</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solidFill>
                      <a:srgbClr val="D9D9D9"/>
                    </a:solidFill>
                  </a:tcPr>
                </a:tc>
                <a:tc>
                  <a:txBody>
                    <a:bodyPr/>
                    <a:lstStyle/>
                    <a:p>
                      <a:pPr algn="ctr" rtl="0" fontAlgn="ctr"/>
                      <a:r>
                        <a:rPr lang="en-US" sz="850" b="0" i="0" u="none" strike="noStrike" dirty="0">
                          <a:solidFill>
                            <a:srgbClr val="FF0000"/>
                          </a:solidFill>
                          <a:effectLst/>
                          <a:latin typeface="Century Gothic" panose="020B0502020202020204" pitchFamily="34" charset="0"/>
                        </a:rPr>
                        <a:t>-50%</a:t>
                      </a:r>
                    </a:p>
                  </a:txBody>
                  <a:tcPr marL="0" marR="0" marT="0" marB="0" anchor="ctr">
                    <a:lnL>
                      <a:noFill/>
                    </a:lnL>
                    <a:lnR>
                      <a:noFill/>
                    </a:lnR>
                    <a:lnT w="1270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val="1002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4192" y="901194"/>
            <a:ext cx="515287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w="17780" cmpd="sng">
                  <a:noFill/>
                  <a:prstDash val="solid"/>
                  <a:miter lim="800000"/>
                </a:ln>
                <a:solidFill>
                  <a:schemeClr val="accent3"/>
                </a:solidFill>
                <a:latin typeface="Arial" pitchFamily="34" charset="0"/>
                <a:cs typeface="Arial" pitchFamily="34" charset="0"/>
              </a:rPr>
              <a:t>Audience Comps</a:t>
            </a:r>
          </a:p>
        </p:txBody>
      </p:sp>
      <p:sp>
        <p:nvSpPr>
          <p:cNvPr id="7" name="Head2"/>
          <p:cNvSpPr/>
          <p:nvPr/>
        </p:nvSpPr>
        <p:spPr>
          <a:xfrm>
            <a:off x="494192" y="631839"/>
            <a:ext cx="8306908"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n w="17780" cmpd="sng">
                  <a:noFill/>
                  <a:prstDash val="solid"/>
                  <a:miter lim="800000"/>
                </a:ln>
                <a:solidFill>
                  <a:schemeClr val="accent1"/>
                </a:solidFill>
                <a:latin typeface="Arial" pitchFamily="34" charset="0"/>
                <a:cs typeface="Arial" pitchFamily="34" charset="0"/>
              </a:rPr>
              <a:t>Spring 2018</a:t>
            </a:r>
            <a:endParaRPr lang="en-US" sz="2400" b="1" dirty="0">
              <a:ln w="17780" cmpd="sng">
                <a:noFill/>
                <a:prstDash val="solid"/>
                <a:miter lim="800000"/>
              </a:ln>
              <a:solidFill>
                <a:schemeClr val="accent1"/>
              </a:solidFill>
              <a:latin typeface="Arial" pitchFamily="34" charset="0"/>
              <a:cs typeface="Arial" pitchFamily="34" charset="0"/>
            </a:endParaRPr>
          </a:p>
        </p:txBody>
      </p:sp>
      <p:sp>
        <p:nvSpPr>
          <p:cNvPr id="15" name="Footnote"/>
          <p:cNvSpPr txBox="1">
            <a:spLocks noChangeArrowheads="1"/>
          </p:cNvSpPr>
          <p:nvPr/>
        </p:nvSpPr>
        <p:spPr bwMode="auto">
          <a:xfrm>
            <a:off x="0" y="6624149"/>
            <a:ext cx="5655635" cy="225838"/>
          </a:xfrm>
          <a:prstGeom prst="rect">
            <a:avLst/>
          </a:prstGeom>
          <a:noFill/>
          <a:ln w="9525" algn="ctr">
            <a:noFill/>
            <a:miter lim="800000"/>
            <a:headEnd/>
            <a:tailEnd/>
          </a:ln>
          <a:effectLst/>
        </p:spPr>
        <p:txBody>
          <a:bodyPr wrap="square" lIns="86493" tIns="43247" rIns="86493" bIns="43247">
            <a:spAutoFit/>
          </a:bodyPr>
          <a:lstStyle/>
          <a:p>
            <a:pPr defTabSz="865188">
              <a:spcBef>
                <a:spcPct val="50000"/>
              </a:spcBef>
            </a:pPr>
            <a:r>
              <a:rPr lang="en-US" sz="900" b="1" i="1" dirty="0">
                <a:solidFill>
                  <a:schemeClr val="tx1">
                    <a:lumMod val="65000"/>
                    <a:lumOff val="35000"/>
                  </a:schemeClr>
                </a:solidFill>
              </a:rPr>
              <a:t>Source: Nielsen Audio Spring 2018, P12+, Home to the Metro, M-Su 6a-12m</a:t>
            </a:r>
            <a:endParaRPr lang="en-US" sz="900" i="1" dirty="0">
              <a:solidFill>
                <a:schemeClr val="tx1">
                  <a:lumMod val="65000"/>
                  <a:lumOff val="35000"/>
                </a:schemeClr>
              </a:solidFill>
            </a:endParaRPr>
          </a:p>
        </p:txBody>
      </p:sp>
      <p:sp>
        <p:nvSpPr>
          <p:cNvPr id="10" name="Head1"/>
          <p:cNvSpPr/>
          <p:nvPr/>
        </p:nvSpPr>
        <p:spPr>
          <a:xfrm>
            <a:off x="494191" y="305734"/>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2" name="TextBox 1"/>
          <p:cNvSpPr txBox="1"/>
          <p:nvPr/>
        </p:nvSpPr>
        <p:spPr>
          <a:xfrm>
            <a:off x="6072623" y="1087274"/>
            <a:ext cx="2977868" cy="200055"/>
          </a:xfrm>
          <a:prstGeom prst="rect">
            <a:avLst/>
          </a:prstGeom>
          <a:noFill/>
        </p:spPr>
        <p:txBody>
          <a:bodyPr wrap="square" rtlCol="0">
            <a:spAutoFit/>
          </a:bodyPr>
          <a:lstStyle/>
          <a:p>
            <a:pPr algn="r"/>
            <a:r>
              <a:rPr lang="en-US" sz="700" i="1" dirty="0"/>
              <a:t>Bold cells indicate values higher than market average</a:t>
            </a:r>
          </a:p>
        </p:txBody>
      </p:sp>
      <p:sp>
        <p:nvSpPr>
          <p:cNvPr id="3" name="Slide Number Placeholder 2"/>
          <p:cNvSpPr>
            <a:spLocks noGrp="1"/>
          </p:cNvSpPr>
          <p:nvPr>
            <p:ph type="sldNum" sz="quarter" idx="12"/>
          </p:nvPr>
        </p:nvSpPr>
        <p:spPr/>
        <p:txBody>
          <a:bodyPr/>
          <a:lstStyle/>
          <a:p>
            <a:fld id="{6C9ABC49-1D35-472D-8AE2-33E542EFA31A}" type="slidenum">
              <a:rPr lang="en-US" smtClean="0"/>
              <a:pPr/>
              <a:t>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4086867"/>
              </p:ext>
            </p:extLst>
          </p:nvPr>
        </p:nvGraphicFramePr>
        <p:xfrm>
          <a:off x="457200" y="1453896"/>
          <a:ext cx="8238742" cy="4794168"/>
        </p:xfrm>
        <a:graphic>
          <a:graphicData uri="http://schemas.openxmlformats.org/drawingml/2006/table">
            <a:tbl>
              <a:tblPr/>
              <a:tblGrid>
                <a:gridCol w="1199993">
                  <a:extLst>
                    <a:ext uri="{9D8B030D-6E8A-4147-A177-3AD203B41FA5}">
                      <a16:colId xmlns:a16="http://schemas.microsoft.com/office/drawing/2014/main" val="20000"/>
                    </a:ext>
                  </a:extLst>
                </a:gridCol>
                <a:gridCol w="841786">
                  <a:extLst>
                    <a:ext uri="{9D8B030D-6E8A-4147-A177-3AD203B41FA5}">
                      <a16:colId xmlns:a16="http://schemas.microsoft.com/office/drawing/2014/main" val="20001"/>
                    </a:ext>
                  </a:extLst>
                </a:gridCol>
                <a:gridCol w="680591">
                  <a:extLst>
                    <a:ext uri="{9D8B030D-6E8A-4147-A177-3AD203B41FA5}">
                      <a16:colId xmlns:a16="http://schemas.microsoft.com/office/drawing/2014/main" val="20002"/>
                    </a:ext>
                  </a:extLst>
                </a:gridCol>
                <a:gridCol w="680591">
                  <a:extLst>
                    <a:ext uri="{9D8B030D-6E8A-4147-A177-3AD203B41FA5}">
                      <a16:colId xmlns:a16="http://schemas.microsoft.com/office/drawing/2014/main" val="20003"/>
                    </a:ext>
                  </a:extLst>
                </a:gridCol>
                <a:gridCol w="680591">
                  <a:extLst>
                    <a:ext uri="{9D8B030D-6E8A-4147-A177-3AD203B41FA5}">
                      <a16:colId xmlns:a16="http://schemas.microsoft.com/office/drawing/2014/main" val="20004"/>
                    </a:ext>
                  </a:extLst>
                </a:gridCol>
                <a:gridCol w="680591">
                  <a:extLst>
                    <a:ext uri="{9D8B030D-6E8A-4147-A177-3AD203B41FA5}">
                      <a16:colId xmlns:a16="http://schemas.microsoft.com/office/drawing/2014/main" val="20005"/>
                    </a:ext>
                  </a:extLst>
                </a:gridCol>
                <a:gridCol w="680591">
                  <a:extLst>
                    <a:ext uri="{9D8B030D-6E8A-4147-A177-3AD203B41FA5}">
                      <a16:colId xmlns:a16="http://schemas.microsoft.com/office/drawing/2014/main" val="20006"/>
                    </a:ext>
                  </a:extLst>
                </a:gridCol>
                <a:gridCol w="680591">
                  <a:extLst>
                    <a:ext uri="{9D8B030D-6E8A-4147-A177-3AD203B41FA5}">
                      <a16:colId xmlns:a16="http://schemas.microsoft.com/office/drawing/2014/main" val="20007"/>
                    </a:ext>
                  </a:extLst>
                </a:gridCol>
                <a:gridCol w="680591">
                  <a:extLst>
                    <a:ext uri="{9D8B030D-6E8A-4147-A177-3AD203B41FA5}">
                      <a16:colId xmlns:a16="http://schemas.microsoft.com/office/drawing/2014/main" val="20008"/>
                    </a:ext>
                  </a:extLst>
                </a:gridCol>
                <a:gridCol w="680591">
                  <a:extLst>
                    <a:ext uri="{9D8B030D-6E8A-4147-A177-3AD203B41FA5}">
                      <a16:colId xmlns:a16="http://schemas.microsoft.com/office/drawing/2014/main" val="20009"/>
                    </a:ext>
                  </a:extLst>
                </a:gridCol>
                <a:gridCol w="752235">
                  <a:extLst>
                    <a:ext uri="{9D8B030D-6E8A-4147-A177-3AD203B41FA5}">
                      <a16:colId xmlns:a16="http://schemas.microsoft.com/office/drawing/2014/main" val="20010"/>
                    </a:ext>
                  </a:extLst>
                </a:gridCol>
              </a:tblGrid>
              <a:tr h="199757">
                <a:tc rowSpan="2">
                  <a:txBody>
                    <a:bodyPr/>
                    <a:lstStyle/>
                    <a:p>
                      <a:pPr algn="ctr" rtl="0" fontAlgn="ctr"/>
                      <a:r>
                        <a:rPr lang="en-US" sz="800" b="1" i="0" u="none" strike="noStrike">
                          <a:solidFill>
                            <a:srgbClr val="202323"/>
                          </a:solidFill>
                          <a:effectLst/>
                          <a:latin typeface="Century Gothic" panose="020B0502020202020204" pitchFamily="34" charset="0"/>
                        </a:rPr>
                        <a:t>Station</a:t>
                      </a:r>
                    </a:p>
                  </a:txBody>
                  <a:tcPr marL="0" marR="0" marT="0" marB="0" anchor="ctr">
                    <a:lnL>
                      <a:noFill/>
                    </a:lnL>
                    <a:lnR w="12700" cap="flat" cmpd="sng" algn="ctr">
                      <a:solidFill>
                        <a:srgbClr val="6F7C90"/>
                      </a:solidFill>
                      <a:prstDash val="solid"/>
                      <a:round/>
                      <a:headEnd type="none" w="med" len="med"/>
                      <a:tailEnd type="none" w="med" len="med"/>
                    </a:lnR>
                    <a:lnT>
                      <a:noFill/>
                    </a:lnT>
                    <a:lnB w="12700" cap="flat" cmpd="sng" algn="ctr">
                      <a:solidFill>
                        <a:srgbClr val="FFFFF6"/>
                      </a:solidFill>
                      <a:prstDash val="solid"/>
                      <a:round/>
                      <a:headEnd type="none" w="med" len="med"/>
                      <a:tailEnd type="none" w="med" len="med"/>
                    </a:lnB>
                    <a:solidFill>
                      <a:srgbClr val="F3F2E9"/>
                    </a:solidFill>
                  </a:tcPr>
                </a:tc>
                <a:tc rowSpan="2">
                  <a:txBody>
                    <a:bodyPr/>
                    <a:lstStyle/>
                    <a:p>
                      <a:pPr algn="ctr" rtl="0" fontAlgn="ctr"/>
                      <a:r>
                        <a:rPr lang="en-US" sz="800" b="1" i="0" u="none" strike="noStrike">
                          <a:solidFill>
                            <a:srgbClr val="202323"/>
                          </a:solidFill>
                          <a:effectLst/>
                          <a:latin typeface="Century Gothic" panose="020B0502020202020204" pitchFamily="34" charset="0"/>
                        </a:rPr>
                        <a:t>Median Age</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a:noFill/>
                    </a:lnT>
                    <a:lnB w="12700" cap="flat" cmpd="sng" algn="ctr">
                      <a:solidFill>
                        <a:srgbClr val="FFFFF6"/>
                      </a:solidFill>
                      <a:prstDash val="solid"/>
                      <a:round/>
                      <a:headEnd type="none" w="med" len="med"/>
                      <a:tailEnd type="none" w="med" len="med"/>
                    </a:lnB>
                    <a:solidFill>
                      <a:srgbClr val="F3F2E9"/>
                    </a:solidFill>
                  </a:tcPr>
                </a:tc>
                <a:tc gridSpan="2">
                  <a:txBody>
                    <a:bodyPr/>
                    <a:lstStyle/>
                    <a:p>
                      <a:pPr algn="ctr" rtl="0" fontAlgn="ctr"/>
                      <a:r>
                        <a:rPr lang="en-US" sz="800" b="1" i="0" u="none" strike="noStrike">
                          <a:solidFill>
                            <a:srgbClr val="202323"/>
                          </a:solidFill>
                          <a:effectLst/>
                          <a:latin typeface="Century Gothic" panose="020B0502020202020204" pitchFamily="34" charset="0"/>
                        </a:rPr>
                        <a:t>Gender</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a:noFill/>
                    </a:lnT>
                    <a:lnB w="12700" cap="flat" cmpd="sng" algn="ctr">
                      <a:solidFill>
                        <a:srgbClr val="FFFFF6"/>
                      </a:solidFill>
                      <a:prstDash val="solid"/>
                      <a:round/>
                      <a:headEnd type="none" w="med" len="med"/>
                      <a:tailEnd type="none" w="med" len="med"/>
                    </a:lnB>
                    <a:solidFill>
                      <a:srgbClr val="F3F2E9"/>
                    </a:solidFill>
                  </a:tcPr>
                </a:tc>
                <a:tc hMerge="1">
                  <a:txBody>
                    <a:bodyPr/>
                    <a:lstStyle/>
                    <a:p>
                      <a:endParaRPr lang="en-US"/>
                    </a:p>
                  </a:txBody>
                  <a:tcPr/>
                </a:tc>
                <a:tc gridSpan="7">
                  <a:txBody>
                    <a:bodyPr/>
                    <a:lstStyle/>
                    <a:p>
                      <a:pPr algn="ctr" rtl="0" fontAlgn="ctr"/>
                      <a:r>
                        <a:rPr lang="en-US" sz="800" b="1" i="0" u="none" strike="noStrike">
                          <a:solidFill>
                            <a:srgbClr val="202323"/>
                          </a:solidFill>
                          <a:effectLst/>
                          <a:latin typeface="Century Gothic" panose="020B0502020202020204" pitchFamily="34" charset="0"/>
                        </a:rPr>
                        <a:t>Age Cell</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a:noFill/>
                    </a:lnT>
                    <a:lnB w="12700" cap="flat" cmpd="sng" algn="ctr">
                      <a:solidFill>
                        <a:srgbClr val="FFFFF6"/>
                      </a:solidFill>
                      <a:prstDash val="solid"/>
                      <a:round/>
                      <a:headEnd type="none" w="med" len="med"/>
                      <a:tailEnd type="none" w="med" len="med"/>
                    </a:lnB>
                    <a:solidFill>
                      <a:srgbClr val="F3F2E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9757">
                <a:tc vMerge="1">
                  <a:txBody>
                    <a:bodyPr/>
                    <a:lstStyle/>
                    <a:p>
                      <a:endParaRPr lang="en-US"/>
                    </a:p>
                  </a:txBody>
                  <a:tcPr/>
                </a:tc>
                <a:tc vMerge="1">
                  <a:txBody>
                    <a:bodyPr/>
                    <a:lstStyle/>
                    <a:p>
                      <a:endParaRPr lang="en-US"/>
                    </a:p>
                  </a:txBody>
                  <a:tcPr/>
                </a:tc>
                <a:tc>
                  <a:txBody>
                    <a:bodyPr/>
                    <a:lstStyle/>
                    <a:p>
                      <a:pPr algn="ctr" rtl="0" fontAlgn="ctr"/>
                      <a:r>
                        <a:rPr lang="en-US" sz="800" b="1" i="0" u="none" strike="noStrike">
                          <a:solidFill>
                            <a:srgbClr val="202323"/>
                          </a:solidFill>
                          <a:effectLst/>
                          <a:latin typeface="Century Gothic" panose="020B0502020202020204" pitchFamily="34" charset="0"/>
                        </a:rPr>
                        <a:t>M12+</a:t>
                      </a:r>
                    </a:p>
                  </a:txBody>
                  <a:tcPr marL="0" marR="0" marT="0" marB="0" anchor="ctr">
                    <a:lnL w="12700" cap="flat" cmpd="sng" algn="ctr">
                      <a:solidFill>
                        <a:srgbClr val="6F7C90"/>
                      </a:solidFill>
                      <a:prstDash val="solid"/>
                      <a:round/>
                      <a:headEnd type="none" w="med" len="med"/>
                      <a:tailEnd type="none" w="med" len="med"/>
                    </a:lnL>
                    <a:lnR>
                      <a:noFill/>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F12+</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P12-17</a:t>
                      </a:r>
                    </a:p>
                  </a:txBody>
                  <a:tcPr marL="0" marR="0" marT="0" marB="0" anchor="ctr">
                    <a:lnL w="12700" cap="flat" cmpd="sng" algn="ctr">
                      <a:solidFill>
                        <a:srgbClr val="6F7C90"/>
                      </a:solidFill>
                      <a:prstDash val="solid"/>
                      <a:round/>
                      <a:headEnd type="none" w="med" len="med"/>
                      <a:tailEnd type="none" w="med" len="med"/>
                    </a:lnL>
                    <a:lnR>
                      <a:noFill/>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A18-24</a:t>
                      </a:r>
                    </a:p>
                  </a:txBody>
                  <a:tcPr marL="0" marR="0" marT="0" marB="0" anchor="ctr">
                    <a:lnL>
                      <a:noFill/>
                    </a:lnL>
                    <a:lnR>
                      <a:noFill/>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A25-34</a:t>
                      </a:r>
                    </a:p>
                  </a:txBody>
                  <a:tcPr marL="0" marR="0" marT="0" marB="0" anchor="ctr">
                    <a:lnL>
                      <a:noFill/>
                    </a:lnL>
                    <a:lnR>
                      <a:noFill/>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A35-44</a:t>
                      </a:r>
                    </a:p>
                  </a:txBody>
                  <a:tcPr marL="0" marR="0" marT="0" marB="0" anchor="ctr">
                    <a:lnL>
                      <a:noFill/>
                    </a:lnL>
                    <a:lnR>
                      <a:noFill/>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A45-54</a:t>
                      </a:r>
                    </a:p>
                  </a:txBody>
                  <a:tcPr marL="0" marR="0" marT="0" marB="0" anchor="ctr">
                    <a:lnL>
                      <a:noFill/>
                    </a:lnL>
                    <a:lnR>
                      <a:noFill/>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A55-64</a:t>
                      </a:r>
                    </a:p>
                  </a:txBody>
                  <a:tcPr marL="0" marR="0" marT="0" marB="0" anchor="ctr">
                    <a:lnL>
                      <a:noFill/>
                    </a:lnL>
                    <a:lnR>
                      <a:noFill/>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800" b="1" i="0" u="none" strike="noStrike">
                          <a:solidFill>
                            <a:srgbClr val="202323"/>
                          </a:solidFill>
                          <a:effectLst/>
                          <a:latin typeface="Century Gothic" panose="020B0502020202020204" pitchFamily="34" charset="0"/>
                        </a:rPr>
                        <a:t>A65+</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3F2E9"/>
                    </a:solidFill>
                  </a:tcPr>
                </a:tc>
                <a:extLst>
                  <a:ext uri="{0D108BD9-81ED-4DB2-BD59-A6C34878D82A}">
                    <a16:rowId xmlns:a16="http://schemas.microsoft.com/office/drawing/2014/main" val="10001"/>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KBBX-FM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58%</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02"/>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KEZO-FM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79%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03"/>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KFAB-AM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63</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59%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dirty="0">
                          <a:solidFill>
                            <a:srgbClr val="000000"/>
                          </a:solidFill>
                          <a:effectLst/>
                          <a:latin typeface="Century Gothic" panose="020B0502020202020204" pitchFamily="34" charset="0"/>
                        </a:rPr>
                        <a:t>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4"/>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KFFF-FM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57</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dirty="0">
                          <a:solidFill>
                            <a:srgbClr val="000000"/>
                          </a:solidFill>
                          <a:effectLst/>
                          <a:latin typeface="Century Gothic" panose="020B0502020202020204" pitchFamily="34" charset="0"/>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5"/>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KFFF-FM HD2</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dirty="0">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6"/>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KGBI-FM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0" i="0" u="none" strike="noStrike">
                          <a:solidFill>
                            <a:srgbClr val="000000"/>
                          </a:solidFill>
                          <a:effectLst/>
                          <a:latin typeface="Century Gothic" panose="020B0502020202020204" pitchFamily="34" charset="0"/>
                        </a:rPr>
                        <a:t>58</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0" i="0" u="none" strike="noStrike">
                          <a:solidFill>
                            <a:srgbClr val="000000"/>
                          </a:solidFill>
                          <a:effectLst/>
                          <a:latin typeface="Century Gothic" panose="020B0502020202020204" pitchFamily="34" charset="0"/>
                        </a:rPr>
                        <a:t>49%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1" i="0" u="none" strike="noStrike">
                          <a:solidFill>
                            <a:srgbClr val="000000"/>
                          </a:solidFill>
                          <a:effectLst/>
                          <a:latin typeface="Century Gothic" panose="020B0502020202020204" pitchFamily="34" charset="0"/>
                        </a:rPr>
                        <a:t>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0" i="0" u="none" strike="noStrike">
                          <a:solidFill>
                            <a:srgbClr val="000000"/>
                          </a:solidFill>
                          <a:effectLst/>
                          <a:latin typeface="Century Gothic" panose="020B0502020202020204"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0" i="0" u="none" strike="noStrike">
                          <a:solidFill>
                            <a:srgbClr val="000000"/>
                          </a:solidFill>
                          <a:effectLst/>
                          <a:latin typeface="Century Gothic" panose="020B0502020202020204" pitchFamily="34" charset="0"/>
                        </a:rPr>
                        <a:t>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0" i="0" u="none" strike="noStrike">
                          <a:solidFill>
                            <a:srgbClr val="000000"/>
                          </a:solidFill>
                          <a:effectLst/>
                          <a:latin typeface="Century Gothic" panose="020B0502020202020204" pitchFamily="34" charset="0"/>
                        </a:rPr>
                        <a:t>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1" i="0" u="none" strike="noStrike">
                          <a:solidFill>
                            <a:srgbClr val="000000"/>
                          </a:solidFill>
                          <a:effectLst/>
                          <a:latin typeface="Century Gothic" panose="020B0502020202020204" pitchFamily="34" charset="0"/>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tc>
                  <a:txBody>
                    <a:bodyPr/>
                    <a:lstStyle/>
                    <a:p>
                      <a:pPr algn="ctr" rtl="0" fontAlgn="ctr"/>
                      <a:r>
                        <a:rPr lang="en-US" sz="800" b="1" i="0" u="none" strike="noStrike" dirty="0">
                          <a:solidFill>
                            <a:srgbClr val="000000"/>
                          </a:solidFill>
                          <a:effectLst/>
                          <a:latin typeface="Century Gothic" panose="020B050202020202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noFill/>
                  </a:tcPr>
                </a:tc>
                <a:extLst>
                  <a:ext uri="{0D108BD9-81ED-4DB2-BD59-A6C34878D82A}">
                    <a16:rowId xmlns:a16="http://schemas.microsoft.com/office/drawing/2014/main" val="10007"/>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KGOR-FM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56</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50%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dirty="0">
                          <a:solidFill>
                            <a:srgbClr val="000000"/>
                          </a:solidFill>
                          <a:effectLst/>
                          <a:latin typeface="Century Gothic" panose="020B050202020202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8"/>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KISO-FM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38%</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16%</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dirty="0">
                          <a:solidFill>
                            <a:srgbClr val="000000"/>
                          </a:solidFill>
                          <a:effectLst/>
                          <a:latin typeface="Century Gothic" panose="020B050202020202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10"/>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KISO-FM HD2</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46</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79%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3%</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dirty="0">
                          <a:solidFill>
                            <a:srgbClr val="000000"/>
                          </a:solidFill>
                          <a:effectLst/>
                          <a:latin typeface="Century Gothic" panose="020B0502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11"/>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KKCD-FM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61%</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3"/>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KMMQ-AM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28%</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72%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4"/>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KOIL-AM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61%</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31%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5"/>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KOOO-FM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48</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71%</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47%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6"/>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KOPW-FM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24</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17%</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7"/>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KOZN-AM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94%</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8"/>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KQCH-FM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33</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9"/>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KQKQ-FM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36</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20"/>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KSRZ-FM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21"/>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KXKT-FM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44</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49%</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11%</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1" i="0" u="none" strike="noStrike">
                          <a:solidFill>
                            <a:srgbClr val="000000"/>
                          </a:solidFill>
                          <a:effectLst/>
                          <a:latin typeface="Century Gothic" panose="020B0502020202020204" pitchFamily="34" charset="0"/>
                        </a:rPr>
                        <a:t>23%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800" b="0" i="0" u="none" strike="noStrike" dirty="0">
                          <a:solidFill>
                            <a:srgbClr val="000000"/>
                          </a:solidFill>
                          <a:effectLst/>
                          <a:latin typeface="Century Gothic" panose="020B0502020202020204" pitchFamily="34" charset="0"/>
                        </a:rPr>
                        <a:t>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22"/>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KXSP-AM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57</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82%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dirty="0">
                          <a:solidFill>
                            <a:srgbClr val="000000"/>
                          </a:solidFill>
                          <a:effectLst/>
                          <a:latin typeface="Century Gothic" panose="020B0502020202020204" pitchFamily="34" charset="0"/>
                        </a:rPr>
                        <a:t>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45%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23"/>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KZOT-AM</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48</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85%</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800" b="1" i="0" u="none" strike="noStrike">
                          <a:solidFill>
                            <a:srgbClr val="000000"/>
                          </a:solidFill>
                          <a:effectLst/>
                          <a:latin typeface="Century Gothic" panose="020B0502020202020204" pitchFamily="34" charset="0"/>
                        </a:rPr>
                        <a:t>25%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24"/>
                  </a:ext>
                </a:extLst>
              </a:tr>
              <a:tr h="199757">
                <a:tc>
                  <a:txBody>
                    <a:bodyPr/>
                    <a:lstStyle/>
                    <a:p>
                      <a:pPr algn="ctr" rtl="0" fontAlgn="ctr"/>
                      <a:r>
                        <a:rPr lang="en-US" sz="800" b="0" i="0" u="none" strike="noStrike">
                          <a:solidFill>
                            <a:srgbClr val="000000"/>
                          </a:solidFill>
                          <a:effectLst/>
                          <a:latin typeface="Century Gothic" panose="020B0502020202020204" pitchFamily="34" charset="0"/>
                        </a:rPr>
                        <a:t>METRO</a:t>
                      </a:r>
                    </a:p>
                  </a:txBody>
                  <a:tcPr marL="0" marR="0" marT="0" marB="0" anchor="ctr">
                    <a:lnL>
                      <a:noFill/>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46</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52%</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6F7C9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14%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a:solidFill>
                            <a:srgbClr val="000000"/>
                          </a:solidFill>
                          <a:effectLst/>
                          <a:latin typeface="Century Gothic" panose="020B0502020202020204" pitchFamily="34" charset="0"/>
                        </a:rPr>
                        <a:t>19%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800" b="0" i="0" u="none" strike="noStrike" dirty="0">
                          <a:solidFill>
                            <a:srgbClr val="000000"/>
                          </a:solidFill>
                          <a:effectLst/>
                          <a:latin typeface="Century Gothic" panose="020B0502020202020204" pitchFamily="34" charset="0"/>
                        </a:rPr>
                        <a:t>17%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6F7C90"/>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extLst>
                  <a:ext uri="{0D108BD9-81ED-4DB2-BD59-A6C34878D82A}">
                    <a16:rowId xmlns:a16="http://schemas.microsoft.com/office/drawing/2014/main" val="1002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https://mail-attachment.googleusercontent.com/attachment/u/0/?ui=2&amp;ik=0284520812&amp;view=att&amp;th=140793556775303c&amp;attid=0.1&amp;disp=inline&amp;safe=1&amp;zw&amp;saduie=AG9B_P8SXIw7MY95s1TO7aEhyHDb&amp;sadet=1376428792430&amp;sads=Cwb00t370ZvoC3abPAgWFMIcUH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65592" y="901194"/>
            <a:ext cx="5152876"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n w="17780" cmpd="sng">
                  <a:noFill/>
                  <a:prstDash val="solid"/>
                  <a:miter lim="800000"/>
                </a:ln>
                <a:solidFill>
                  <a:schemeClr val="accent3"/>
                </a:solidFill>
                <a:latin typeface="Arial" pitchFamily="34" charset="0"/>
                <a:cs typeface="Arial" pitchFamily="34" charset="0"/>
              </a:rPr>
              <a:t>Gender/Age Skews</a:t>
            </a:r>
          </a:p>
        </p:txBody>
      </p:sp>
      <p:sp>
        <p:nvSpPr>
          <p:cNvPr id="9" name="Head2"/>
          <p:cNvSpPr/>
          <p:nvPr/>
        </p:nvSpPr>
        <p:spPr>
          <a:xfrm>
            <a:off x="265592" y="631839"/>
            <a:ext cx="8522808" cy="461665"/>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ln w="17780" cmpd="sng">
                  <a:noFill/>
                  <a:prstDash val="solid"/>
                  <a:miter lim="800000"/>
                </a:ln>
                <a:solidFill>
                  <a:schemeClr val="accent1"/>
                </a:solidFill>
                <a:latin typeface="Arial" pitchFamily="34" charset="0"/>
                <a:cs typeface="Arial" pitchFamily="34" charset="0"/>
              </a:rPr>
              <a:t>Spring 2018</a:t>
            </a:r>
            <a:endParaRPr lang="en-US" sz="2400" b="1" dirty="0">
              <a:ln w="17780" cmpd="sng">
                <a:noFill/>
                <a:prstDash val="solid"/>
                <a:miter lim="800000"/>
              </a:ln>
              <a:solidFill>
                <a:schemeClr val="accent1"/>
              </a:solidFill>
              <a:latin typeface="Arial" pitchFamily="34" charset="0"/>
              <a:cs typeface="Arial" pitchFamily="34" charset="0"/>
            </a:endParaRPr>
          </a:p>
        </p:txBody>
      </p:sp>
      <p:sp>
        <p:nvSpPr>
          <p:cNvPr id="10" name="Head1"/>
          <p:cNvSpPr/>
          <p:nvPr/>
        </p:nvSpPr>
        <p:spPr>
          <a:xfrm>
            <a:off x="265591" y="305734"/>
            <a:ext cx="5529078" cy="523220"/>
          </a:xfrm>
          <a:prstGeom prst="rect">
            <a:avLst/>
          </a:prstGeom>
          <a:noFill/>
        </p:spPr>
        <p:txBody>
          <a:bodyPr wrap="non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spc="-100">
                <a:ln w="17780" cmpd="sng">
                  <a:noFill/>
                  <a:prstDash val="solid"/>
                  <a:miter lim="800000"/>
                </a:ln>
                <a:solidFill>
                  <a:sysClr val="windowText" lastClr="000000"/>
                </a:solidFill>
                <a:latin typeface="Arial" pitchFamily="34" charset="0"/>
                <a:cs typeface="Arial" pitchFamily="34" charset="0"/>
              </a:rPr>
              <a:t>Omaha Market Landscape Report</a:t>
            </a:r>
            <a:endParaRPr lang="en-US" sz="2800" b="1" spc="-100" dirty="0">
              <a:ln w="17780" cmpd="sng">
                <a:noFill/>
                <a:prstDash val="solid"/>
                <a:miter lim="800000"/>
              </a:ln>
              <a:solidFill>
                <a:sysClr val="windowText" lastClr="000000"/>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6C9ABC49-1D35-472D-8AE2-33E542EFA31A}" type="slidenum">
              <a:rPr lang="en-US" smtClean="0"/>
              <a:pPr/>
              <a:t>9</a:t>
            </a:fld>
            <a:endParaRPr lang="en-US" dirty="0"/>
          </a:p>
        </p:txBody>
      </p:sp>
      <p:sp>
        <p:nvSpPr>
          <p:cNvPr id="8" name="Footnote"/>
          <p:cNvSpPr txBox="1">
            <a:spLocks noChangeArrowheads="1"/>
          </p:cNvSpPr>
          <p:nvPr/>
        </p:nvSpPr>
        <p:spPr bwMode="auto">
          <a:xfrm>
            <a:off x="0" y="6633106"/>
            <a:ext cx="6217609" cy="225838"/>
          </a:xfrm>
          <a:prstGeom prst="rect">
            <a:avLst/>
          </a:prstGeom>
          <a:noFill/>
          <a:ln w="9525" algn="ctr">
            <a:noFill/>
            <a:miter lim="800000"/>
            <a:headEnd/>
            <a:tailEnd/>
          </a:ln>
          <a:effectLst/>
        </p:spPr>
        <p:txBody>
          <a:bodyPr wrap="square" lIns="86493" tIns="43247" rIns="86493" bIns="43247">
            <a:spAutoFit/>
          </a:bodyPr>
          <a:lstStyle/>
          <a:p>
            <a:pPr defTabSz="865188">
              <a:spcBef>
                <a:spcPct val="50000"/>
              </a:spcBef>
            </a:pPr>
            <a:r>
              <a:rPr lang="en-US" sz="900" b="1" i="1" dirty="0">
                <a:solidFill>
                  <a:schemeClr val="tx1">
                    <a:lumMod val="65000"/>
                    <a:lumOff val="35000"/>
                  </a:schemeClr>
                </a:solidFill>
              </a:rPr>
              <a:t>Source: Nielsen Audio Spring 2018, P12+, Home to the Metro, M-Su 6a-12m</a:t>
            </a:r>
            <a:endParaRPr lang="en-US" sz="900" i="1" dirty="0">
              <a:solidFill>
                <a:schemeClr val="tx1">
                  <a:lumMod val="65000"/>
                  <a:lumOff val="35000"/>
                </a:schemeClr>
              </a:solidFill>
            </a:endParaRPr>
          </a:p>
        </p:txBody>
      </p:sp>
      <p:sp>
        <p:nvSpPr>
          <p:cNvPr id="11" name="Medtb"/>
          <p:cNvSpPr txBox="1"/>
          <p:nvPr/>
        </p:nvSpPr>
        <p:spPr>
          <a:xfrm>
            <a:off x="5971540" y="5896243"/>
            <a:ext cx="965200" cy="600164"/>
          </a:xfrm>
          <a:prstGeom prst="rect">
            <a:avLst/>
          </a:prstGeom>
          <a:noFill/>
        </p:spPr>
        <p:txBody>
          <a:bodyPr wrap="square" rtlCol="0" anchor="b">
            <a:spAutoFit/>
          </a:bodyPr>
          <a:lstStyle/>
          <a:p>
            <a:pPr algn="ctr"/>
            <a:r>
              <a:rPr lang="en-US" sz="1100" b="1"/>
              <a:t>Median Age</a:t>
            </a:r>
          </a:p>
          <a:p>
            <a:pPr algn="ctr"/>
            <a:r>
              <a:rPr lang="en-US" sz="1100" b="1"/>
              <a:t>46</a:t>
            </a:r>
            <a:endParaRPr lang="en-US" sz="1100" b="1" dirty="0"/>
          </a:p>
        </p:txBody>
      </p:sp>
      <p:sp>
        <p:nvSpPr>
          <p:cNvPr id="12" name="MFtb"/>
          <p:cNvSpPr txBox="1"/>
          <p:nvPr/>
        </p:nvSpPr>
        <p:spPr>
          <a:xfrm>
            <a:off x="8053594" y="3629101"/>
            <a:ext cx="1090406" cy="430887"/>
          </a:xfrm>
          <a:prstGeom prst="rect">
            <a:avLst/>
          </a:prstGeom>
          <a:noFill/>
        </p:spPr>
        <p:txBody>
          <a:bodyPr wrap="square" rtlCol="0" anchor="ctr">
            <a:spAutoFit/>
          </a:bodyPr>
          <a:lstStyle/>
          <a:p>
            <a:pPr algn="r"/>
            <a:r>
              <a:rPr lang="en-US" sz="1100" b="1" dirty="0"/>
              <a:t>Market</a:t>
            </a:r>
          </a:p>
          <a:p>
            <a:pPr algn="r"/>
            <a:r>
              <a:rPr lang="en-US" sz="1100" b="1" dirty="0"/>
              <a:t>52%M/48%F</a:t>
            </a:r>
          </a:p>
        </p:txBody>
      </p:sp>
      <p:sp>
        <p:nvSpPr>
          <p:cNvPr id="13" name="MFtb"/>
          <p:cNvSpPr txBox="1"/>
          <p:nvPr/>
        </p:nvSpPr>
        <p:spPr>
          <a:xfrm>
            <a:off x="8053594" y="1447497"/>
            <a:ext cx="965200" cy="261610"/>
          </a:xfrm>
          <a:prstGeom prst="rect">
            <a:avLst/>
          </a:prstGeom>
          <a:noFill/>
        </p:spPr>
        <p:txBody>
          <a:bodyPr wrap="square" rtlCol="0" anchor="ctr">
            <a:spAutoFit/>
          </a:bodyPr>
          <a:lstStyle/>
          <a:p>
            <a:pPr algn="r"/>
            <a:r>
              <a:rPr lang="en-US" sz="1100" b="1" dirty="0"/>
              <a:t>Older Males</a:t>
            </a:r>
          </a:p>
        </p:txBody>
      </p:sp>
      <p:sp>
        <p:nvSpPr>
          <p:cNvPr id="14" name="MFtb"/>
          <p:cNvSpPr txBox="1"/>
          <p:nvPr/>
        </p:nvSpPr>
        <p:spPr>
          <a:xfrm>
            <a:off x="2905125" y="1436733"/>
            <a:ext cx="1054228" cy="430887"/>
          </a:xfrm>
          <a:prstGeom prst="rect">
            <a:avLst/>
          </a:prstGeom>
          <a:noFill/>
        </p:spPr>
        <p:txBody>
          <a:bodyPr wrap="square" rtlCol="0" anchor="ctr">
            <a:spAutoFit/>
          </a:bodyPr>
          <a:lstStyle/>
          <a:p>
            <a:r>
              <a:rPr lang="en-US" sz="1100" b="1" dirty="0"/>
              <a:t>Younger Males</a:t>
            </a:r>
          </a:p>
        </p:txBody>
      </p:sp>
      <p:sp>
        <p:nvSpPr>
          <p:cNvPr id="15" name="MFtb"/>
          <p:cNvSpPr txBox="1"/>
          <p:nvPr/>
        </p:nvSpPr>
        <p:spPr>
          <a:xfrm>
            <a:off x="7928388" y="5905884"/>
            <a:ext cx="1090406" cy="430887"/>
          </a:xfrm>
          <a:prstGeom prst="rect">
            <a:avLst/>
          </a:prstGeom>
          <a:noFill/>
        </p:spPr>
        <p:txBody>
          <a:bodyPr wrap="square" rtlCol="0" anchor="ctr">
            <a:spAutoFit/>
          </a:bodyPr>
          <a:lstStyle/>
          <a:p>
            <a:pPr algn="r"/>
            <a:r>
              <a:rPr lang="en-US" sz="1100" b="1" dirty="0"/>
              <a:t>Older Females</a:t>
            </a:r>
          </a:p>
        </p:txBody>
      </p:sp>
      <p:sp>
        <p:nvSpPr>
          <p:cNvPr id="16" name="MFtb"/>
          <p:cNvSpPr txBox="1"/>
          <p:nvPr/>
        </p:nvSpPr>
        <p:spPr>
          <a:xfrm>
            <a:off x="2905124" y="5934715"/>
            <a:ext cx="1209675" cy="261610"/>
          </a:xfrm>
          <a:prstGeom prst="rect">
            <a:avLst/>
          </a:prstGeom>
          <a:noFill/>
        </p:spPr>
        <p:txBody>
          <a:bodyPr wrap="square" rtlCol="0" anchor="ctr">
            <a:spAutoFit/>
          </a:bodyPr>
          <a:lstStyle/>
          <a:p>
            <a:r>
              <a:rPr lang="en-US" sz="1100" b="1" dirty="0"/>
              <a:t>Younger Females</a:t>
            </a:r>
          </a:p>
        </p:txBody>
      </p:sp>
      <p:graphicFrame>
        <p:nvGraphicFramePr>
          <p:cNvPr id="17" name="stationplot">
            <a:extLst>
              <a:ext uri="{FF2B5EF4-FFF2-40B4-BE49-F238E27FC236}">
                <a16:creationId xmlns:a16="http://schemas.microsoft.com/office/drawing/2014/main" id="{00000000-0008-0000-0800-000004000000}"/>
              </a:ext>
            </a:extLst>
          </p:cNvPr>
          <p:cNvGraphicFramePr>
            <a:graphicFrameLocks/>
          </p:cNvGraphicFramePr>
          <p:nvPr>
            <p:extLst>
              <p:ext uri="{D42A27DB-BD31-4B8C-83A1-F6EECF244321}">
                <p14:modId xmlns:p14="http://schemas.microsoft.com/office/powerpoint/2010/main" val="3703589739"/>
              </p:ext>
            </p:extLst>
          </p:nvPr>
        </p:nvGraphicFramePr>
        <p:xfrm>
          <a:off x="3048000" y="1587500"/>
          <a:ext cx="5676900" cy="4495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258233040"/>
              </p:ext>
            </p:extLst>
          </p:nvPr>
        </p:nvGraphicFramePr>
        <p:xfrm>
          <a:off x="155448" y="1435608"/>
          <a:ext cx="2596895" cy="4930648"/>
        </p:xfrm>
        <a:graphic>
          <a:graphicData uri="http://schemas.openxmlformats.org/drawingml/2006/table">
            <a:tbl>
              <a:tblPr/>
              <a:tblGrid>
                <a:gridCol w="702001">
                  <a:extLst>
                    <a:ext uri="{9D8B030D-6E8A-4147-A177-3AD203B41FA5}">
                      <a16:colId xmlns:a16="http://schemas.microsoft.com/office/drawing/2014/main" val="20000"/>
                    </a:ext>
                  </a:extLst>
                </a:gridCol>
                <a:gridCol w="783392">
                  <a:extLst>
                    <a:ext uri="{9D8B030D-6E8A-4147-A177-3AD203B41FA5}">
                      <a16:colId xmlns:a16="http://schemas.microsoft.com/office/drawing/2014/main" val="20001"/>
                    </a:ext>
                  </a:extLst>
                </a:gridCol>
                <a:gridCol w="447653">
                  <a:extLst>
                    <a:ext uri="{9D8B030D-6E8A-4147-A177-3AD203B41FA5}">
                      <a16:colId xmlns:a16="http://schemas.microsoft.com/office/drawing/2014/main" val="20002"/>
                    </a:ext>
                  </a:extLst>
                </a:gridCol>
                <a:gridCol w="335740">
                  <a:extLst>
                    <a:ext uri="{9D8B030D-6E8A-4147-A177-3AD203B41FA5}">
                      <a16:colId xmlns:a16="http://schemas.microsoft.com/office/drawing/2014/main" val="20003"/>
                    </a:ext>
                  </a:extLst>
                </a:gridCol>
                <a:gridCol w="328109">
                  <a:extLst>
                    <a:ext uri="{9D8B030D-6E8A-4147-A177-3AD203B41FA5}">
                      <a16:colId xmlns:a16="http://schemas.microsoft.com/office/drawing/2014/main" val="20004"/>
                    </a:ext>
                  </a:extLst>
                </a:gridCol>
              </a:tblGrid>
              <a:tr h="361696">
                <a:tc>
                  <a:txBody>
                    <a:bodyPr/>
                    <a:lstStyle/>
                    <a:p>
                      <a:pPr algn="ctr" rtl="0" fontAlgn="ctr"/>
                      <a:r>
                        <a:rPr lang="en-US" sz="750" b="1" i="0" u="none" strike="noStrike">
                          <a:solidFill>
                            <a:srgbClr val="202323"/>
                          </a:solidFill>
                          <a:effectLst/>
                          <a:latin typeface="Century Gothic" panose="020B0502020202020204" pitchFamily="34" charset="0"/>
                        </a:rPr>
                        <a:t>Station</a:t>
                      </a:r>
                    </a:p>
                  </a:txBody>
                  <a:tcPr marL="0" marR="0" marT="0" marB="0" anchor="ctr">
                    <a:lnL>
                      <a:noFill/>
                    </a:lnL>
                    <a:lnR>
                      <a:noFill/>
                    </a:lnR>
                    <a:lnT>
                      <a:noFill/>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750" b="1" i="0" u="none" strike="noStrike">
                          <a:solidFill>
                            <a:srgbClr val="202323"/>
                          </a:solidFill>
                          <a:effectLst/>
                          <a:latin typeface="Century Gothic" panose="020B0502020202020204" pitchFamily="34" charset="0"/>
                        </a:rPr>
                        <a:t>Format</a:t>
                      </a:r>
                    </a:p>
                  </a:txBody>
                  <a:tcPr marL="0" marR="0" marT="0" marB="0" anchor="ctr">
                    <a:lnL>
                      <a:noFill/>
                    </a:lnL>
                    <a:lnR>
                      <a:noFill/>
                    </a:lnR>
                    <a:lnT>
                      <a:noFill/>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750" b="1" i="0" u="none" strike="noStrike">
                          <a:solidFill>
                            <a:srgbClr val="202323"/>
                          </a:solidFill>
                          <a:effectLst/>
                          <a:latin typeface="Century Gothic" panose="020B0502020202020204" pitchFamily="34" charset="0"/>
                        </a:rPr>
                        <a:t>Median Age</a:t>
                      </a:r>
                    </a:p>
                  </a:txBody>
                  <a:tcPr marL="0" marR="0" marT="0" marB="0" anchor="ctr">
                    <a:lnL>
                      <a:noFill/>
                    </a:lnL>
                    <a:lnR>
                      <a:noFill/>
                    </a:lnR>
                    <a:lnT>
                      <a:noFill/>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750" b="1" i="0" u="none" strike="noStrike">
                          <a:solidFill>
                            <a:srgbClr val="202323"/>
                          </a:solidFill>
                          <a:effectLst/>
                          <a:latin typeface="Century Gothic" panose="020B0502020202020204" pitchFamily="34" charset="0"/>
                        </a:rPr>
                        <a:t>M</a:t>
                      </a:r>
                    </a:p>
                  </a:txBody>
                  <a:tcPr marL="0" marR="0" marT="0" marB="0" anchor="ctr">
                    <a:lnL>
                      <a:noFill/>
                    </a:lnL>
                    <a:lnR>
                      <a:noFill/>
                    </a:lnR>
                    <a:lnT>
                      <a:noFill/>
                    </a:lnT>
                    <a:lnB w="12700" cap="flat" cmpd="sng" algn="ctr">
                      <a:solidFill>
                        <a:srgbClr val="FFFFF6"/>
                      </a:solidFill>
                      <a:prstDash val="solid"/>
                      <a:round/>
                      <a:headEnd type="none" w="med" len="med"/>
                      <a:tailEnd type="none" w="med" len="med"/>
                    </a:lnB>
                    <a:solidFill>
                      <a:srgbClr val="F3F2E9"/>
                    </a:solidFill>
                  </a:tcPr>
                </a:tc>
                <a:tc>
                  <a:txBody>
                    <a:bodyPr/>
                    <a:lstStyle/>
                    <a:p>
                      <a:pPr algn="ctr" rtl="0" fontAlgn="ctr"/>
                      <a:r>
                        <a:rPr lang="en-US" sz="750" b="1" i="0" u="none" strike="noStrike">
                          <a:solidFill>
                            <a:srgbClr val="202323"/>
                          </a:solidFill>
                          <a:effectLst/>
                          <a:latin typeface="Century Gothic" panose="020B0502020202020204" pitchFamily="34" charset="0"/>
                        </a:rPr>
                        <a:t>F</a:t>
                      </a:r>
                    </a:p>
                  </a:txBody>
                  <a:tcPr marL="0" marR="0" marT="0" marB="0" anchor="ctr">
                    <a:lnL>
                      <a:noFill/>
                    </a:lnL>
                    <a:lnR>
                      <a:noFill/>
                    </a:lnR>
                    <a:lnT>
                      <a:noFill/>
                    </a:lnT>
                    <a:lnB w="12700" cap="flat" cmpd="sng" algn="ctr">
                      <a:solidFill>
                        <a:srgbClr val="FFFFF6"/>
                      </a:solidFill>
                      <a:prstDash val="solid"/>
                      <a:round/>
                      <a:headEnd type="none" w="med" len="med"/>
                      <a:tailEnd type="none" w="med" len="med"/>
                    </a:lnB>
                    <a:solidFill>
                      <a:srgbClr val="F3F2E9"/>
                    </a:solidFill>
                  </a:tcPr>
                </a:tc>
                <a:extLst>
                  <a:ext uri="{0D108BD9-81ED-4DB2-BD59-A6C34878D82A}">
                    <a16:rowId xmlns:a16="http://schemas.microsoft.com/office/drawing/2014/main" val="10000"/>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KBBX-FM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Mexican Reg.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01"/>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KEZO-FM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AOR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02"/>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KFAB-AM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News/Talk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3"/>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KFFF-FM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Classic Country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4"/>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KFFF-FM HD2</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Mexican Reg.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60%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5"/>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KGBI-FM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Contemp. Christian</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06"/>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KGOR-FM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Classic Hits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7"/>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KGOR-FM HD2</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Pop CHR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20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08"/>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KISO-FM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Pop CHR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38%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62%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09"/>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KISO-FM HD2</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Classic Rock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79%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21%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10"/>
                  </a:ext>
                </a:extLst>
              </a:tr>
              <a:tr h="361696">
                <a:tc>
                  <a:txBody>
                    <a:bodyPr/>
                    <a:lstStyle/>
                    <a:p>
                      <a:pPr algn="ctr" rtl="0" fontAlgn="ctr"/>
                      <a:r>
                        <a:rPr lang="en-US" sz="750" b="0" i="0" u="none" strike="noStrike">
                          <a:solidFill>
                            <a:srgbClr val="000000"/>
                          </a:solidFill>
                          <a:effectLst/>
                          <a:latin typeface="Century Gothic" panose="020B0502020202020204" pitchFamily="34" charset="0"/>
                        </a:rPr>
                        <a:t>KISO-FM HD2 Stream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Classic Rock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1"/>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KKCD-FM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Classic Rock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2"/>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KMMQ-AM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Mexican Reg.</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28%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72%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3"/>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KOIL-AM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News/Talk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4"/>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KOOO-FM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Classic Rock</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5"/>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KOPW-FM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Rhythmic CHR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24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6"/>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KOZN-AM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All Sports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7"/>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KQCH-FM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Pop CHR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33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32%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8"/>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KQKQ-FM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Hot AC</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29%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71%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19"/>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KSRZ-FM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Adult Contemp.</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61%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20"/>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KXKT-FM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Country</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44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tc>
                  <a:txBody>
                    <a:bodyPr/>
                    <a:lstStyle/>
                    <a:p>
                      <a:pPr algn="ctr" rtl="0" fontAlgn="ctr"/>
                      <a:r>
                        <a:rPr lang="en-US" sz="750" b="0" i="0" u="none" strike="noStrike">
                          <a:solidFill>
                            <a:srgbClr val="000000"/>
                          </a:solidFill>
                          <a:effectLst/>
                          <a:latin typeface="Century Gothic" panose="020B0502020202020204" pitchFamily="34" charset="0"/>
                        </a:rPr>
                        <a:t>51%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FFC4CF"/>
                    </a:solidFill>
                  </a:tcPr>
                </a:tc>
                <a:extLst>
                  <a:ext uri="{0D108BD9-81ED-4DB2-BD59-A6C34878D82A}">
                    <a16:rowId xmlns:a16="http://schemas.microsoft.com/office/drawing/2014/main" val="10021"/>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KXSP-AM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All Sports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82%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18%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22"/>
                  </a:ext>
                </a:extLst>
              </a:tr>
              <a:tr h="180848">
                <a:tc>
                  <a:txBody>
                    <a:bodyPr/>
                    <a:lstStyle/>
                    <a:p>
                      <a:pPr algn="ctr" rtl="0" fontAlgn="ctr"/>
                      <a:r>
                        <a:rPr lang="en-US" sz="750" b="0" i="0" u="none" strike="noStrike">
                          <a:solidFill>
                            <a:srgbClr val="000000"/>
                          </a:solidFill>
                          <a:effectLst/>
                          <a:latin typeface="Century Gothic" panose="020B0502020202020204" pitchFamily="34" charset="0"/>
                        </a:rPr>
                        <a:t>KZOT-AM</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All Sports</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85%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tc>
                  <a:txBody>
                    <a:bodyPr/>
                    <a:lstStyle/>
                    <a:p>
                      <a:pPr algn="ctr" rtl="0" fontAlgn="ctr"/>
                      <a:r>
                        <a:rPr lang="en-US" sz="750" b="0" i="0" u="none" strike="noStrike">
                          <a:solidFill>
                            <a:srgbClr val="000000"/>
                          </a:solidFill>
                          <a:effectLst/>
                          <a:latin typeface="Century Gothic" panose="020B0502020202020204" pitchFamily="34" charset="0"/>
                        </a:rPr>
                        <a:t>15%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tcPr>
                </a:tc>
                <a:extLst>
                  <a:ext uri="{0D108BD9-81ED-4DB2-BD59-A6C34878D82A}">
                    <a16:rowId xmlns:a16="http://schemas.microsoft.com/office/drawing/2014/main" val="10023"/>
                  </a:ext>
                </a:extLst>
              </a:tr>
              <a:tr h="180848">
                <a:tc>
                  <a:txBody>
                    <a:bodyPr/>
                    <a:lstStyle/>
                    <a:p>
                      <a:pPr algn="ctr" rtl="0" fontAlgn="ctr"/>
                      <a:r>
                        <a:rPr lang="en-US" sz="750" b="1" i="0" u="none" strike="noStrike">
                          <a:solidFill>
                            <a:srgbClr val="000000"/>
                          </a:solidFill>
                          <a:effectLst/>
                          <a:latin typeface="Century Gothic" panose="020B0502020202020204" pitchFamily="34" charset="0"/>
                        </a:rPr>
                        <a:t>METRO</a:t>
                      </a: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750" b="1" i="0" u="none" strike="noStrike">
                          <a:solidFill>
                            <a:srgbClr val="000000"/>
                          </a:solidFill>
                          <a:effectLst/>
                          <a:latin typeface="Century Gothic" panose="020B0502020202020204" pitchFamily="34" charset="0"/>
                        </a:rPr>
                        <a:t> </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750" b="1" i="0" u="none" strike="noStrike">
                          <a:solidFill>
                            <a:srgbClr val="000000"/>
                          </a:solidFill>
                          <a:effectLst/>
                          <a:latin typeface="Century Gothic" panose="020B0502020202020204" pitchFamily="34" charset="0"/>
                        </a:rPr>
                        <a:t>46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750" b="1" i="0" u="none" strike="noStrike">
                          <a:solidFill>
                            <a:srgbClr val="000000"/>
                          </a:solidFill>
                          <a:effectLst/>
                          <a:latin typeface="Century Gothic" panose="020B0502020202020204" pitchFamily="34" charset="0"/>
                        </a:rPr>
                        <a:t>52%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tc>
                  <a:txBody>
                    <a:bodyPr/>
                    <a:lstStyle/>
                    <a:p>
                      <a:pPr algn="ctr" rtl="0" fontAlgn="ctr"/>
                      <a:r>
                        <a:rPr lang="en-US" sz="750" b="1" i="0" u="none" strike="noStrike" dirty="0">
                          <a:solidFill>
                            <a:srgbClr val="000000"/>
                          </a:solidFill>
                          <a:effectLst/>
                          <a:latin typeface="Century Gothic" panose="020B0502020202020204" pitchFamily="34" charset="0"/>
                        </a:rPr>
                        <a:t>48%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FFFFF6"/>
                      </a:solidFill>
                      <a:prstDash val="solid"/>
                      <a:round/>
                      <a:headEnd type="none" w="med" len="med"/>
                      <a:tailEnd type="none" w="med" len="med"/>
                    </a:lnT>
                    <a:lnB w="12700" cap="flat" cmpd="sng" algn="ctr">
                      <a:solidFill>
                        <a:srgbClr val="FFFFF6"/>
                      </a:solidFill>
                      <a:prstDash val="solid"/>
                      <a:round/>
                      <a:headEnd type="none" w="med" len="med"/>
                      <a:tailEnd type="none" w="med" len="med"/>
                    </a:lnB>
                    <a:solidFill>
                      <a:srgbClr val="D9D9D9"/>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053794313"/>
      </p:ext>
    </p:extLst>
  </p:cSld>
  <p:clrMapOvr>
    <a:masterClrMapping/>
  </p:clrMapOvr>
</p:sld>
</file>

<file path=ppt/theme/theme1.xml><?xml version="1.0" encoding="utf-8"?>
<a:theme xmlns:a="http://schemas.openxmlformats.org/drawingml/2006/main" name="IHM Default">
  <a:themeElements>
    <a:clrScheme name="iHM">
      <a:dk1>
        <a:srgbClr val="202323"/>
      </a:dk1>
      <a:lt1>
        <a:srgbClr val="FFFFFF"/>
      </a:lt1>
      <a:dk2>
        <a:srgbClr val="D60029"/>
      </a:dk2>
      <a:lt2>
        <a:srgbClr val="FFFFF6"/>
      </a:lt2>
      <a:accent1>
        <a:srgbClr val="D60029"/>
      </a:accent1>
      <a:accent2>
        <a:srgbClr val="B40125"/>
      </a:accent2>
      <a:accent3>
        <a:srgbClr val="00BBBB"/>
      </a:accent3>
      <a:accent4>
        <a:srgbClr val="065ABF"/>
      </a:accent4>
      <a:accent5>
        <a:srgbClr val="ADB6C6"/>
      </a:accent5>
      <a:accent6>
        <a:srgbClr val="9FA8B5"/>
      </a:accent6>
      <a:hlink>
        <a:srgbClr val="909FA4"/>
      </a:hlink>
      <a:folHlink>
        <a:srgbClr val="676E76"/>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514095905B334FBDD7F00FBF92AEEA" ma:contentTypeVersion="20" ma:contentTypeDescription="Create a new document." ma:contentTypeScope="" ma:versionID="66ab79a8fdaf3d1e7f38d834fd098b59">
  <xsd:schema xmlns:xsd="http://www.w3.org/2001/XMLSchema" xmlns:xs="http://www.w3.org/2001/XMLSchema" xmlns:p="http://schemas.microsoft.com/office/2006/metadata/properties" xmlns:ns2="d1e262c5-cb34-4426-b707-43abad2cc034" xmlns:ns3="18e965f3-01c9-450e-8102-6fa2b44777c1" xmlns:ns4="http://schemas.microsoft.com/sharepoint/v4" targetNamespace="http://schemas.microsoft.com/office/2006/metadata/properties" ma:root="true" ma:fieldsID="11957b314053bd8ad414aaf7ea7a8b47" ns2:_="" ns3:_="" ns4:_="">
    <xsd:import namespace="d1e262c5-cb34-4426-b707-43abad2cc034"/>
    <xsd:import namespace="18e965f3-01c9-450e-8102-6fa2b44777c1"/>
    <xsd:import namespace="http://schemas.microsoft.com/sharepoint/v4"/>
    <xsd:element name="properties">
      <xsd:complexType>
        <xsd:sequence>
          <xsd:element name="documentManagement">
            <xsd:complexType>
              <xsd:all>
                <xsd:element ref="ns2:Tags" minOccurs="0"/>
                <xsd:element ref="ns2:Available_x0020_Section" minOccurs="0"/>
                <xsd:element ref="ns3:Markets" minOccurs="0"/>
                <xsd:element ref="ns2:FileGroup" minOccurs="0"/>
                <xsd:element ref="ns3:SharedWithUsers" minOccurs="0"/>
                <xsd:element ref="ns3:SharedWithDetails" minOccurs="0"/>
                <xsd:element ref="ns4:IconOverlay" minOccurs="0"/>
                <xsd:element ref="ns3:LastSharedByUser" minOccurs="0"/>
                <xsd:element ref="ns3:LastSharedByTim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e262c5-cb34-4426-b707-43abad2cc034" elementFormDefault="qualified">
    <xsd:import namespace="http://schemas.microsoft.com/office/2006/documentManagement/types"/>
    <xsd:import namespace="http://schemas.microsoft.com/office/infopath/2007/PartnerControls"/>
    <xsd:element name="Tags" ma:index="6" nillable="true" ma:displayName="Tags" ma:list="{a2b794f9-d49c-4830-b40f-3ba1696d6688}" ma:internalName="Tags" ma:readOnly="false" ma:showField="Title">
      <xsd:complexType>
        <xsd:complexContent>
          <xsd:extension base="dms:MultiChoiceLookup">
            <xsd:sequence>
              <xsd:element name="Value" type="dms:Lookup" maxOccurs="unbounded" minOccurs="0" nillable="true"/>
            </xsd:sequence>
          </xsd:extension>
        </xsd:complexContent>
      </xsd:complexType>
    </xsd:element>
    <xsd:element name="Available_x0020_Section" ma:index="7" nillable="true" ma:displayName="Available Section" ma:internalName="Available_x0020_Section" ma:readOnly="false">
      <xsd:complexType>
        <xsd:complexContent>
          <xsd:extension base="dms:MultiChoice">
            <xsd:sequence>
              <xsd:element name="Value" maxOccurs="unbounded" minOccurs="0" nillable="true">
                <xsd:simpleType>
                  <xsd:restriction base="dms:Choice">
                    <xsd:enumeration value="Corporate"/>
                    <xsd:enumeration value="Local"/>
                    <xsd:enumeration value="National"/>
                  </xsd:restriction>
                </xsd:simpleType>
              </xsd:element>
            </xsd:sequence>
          </xsd:extension>
        </xsd:complexContent>
      </xsd:complexType>
    </xsd:element>
    <xsd:element name="FileGroup" ma:index="9" nillable="true" ma:displayName="FileGroup" ma:internalName="FileGroup" ma:readOnly="false">
      <xsd:simpleType>
        <xsd:restriction base="dms:Text">
          <xsd:maxLength value="255"/>
        </xsd:restriction>
      </xsd:simpleType>
    </xsd:element>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e965f3-01c9-450e-8102-6fa2b44777c1" elementFormDefault="qualified">
    <xsd:import namespace="http://schemas.microsoft.com/office/2006/documentManagement/types"/>
    <xsd:import namespace="http://schemas.microsoft.com/office/infopath/2007/PartnerControls"/>
    <xsd:element name="Markets" ma:index="8" nillable="true" ma:displayName="Market" ma:default="NA" ma:internalName="Markets" ma:readOnly="false">
      <xsd:complexType>
        <xsd:complexContent>
          <xsd:extension base="dms:MultiChoice">
            <xsd:sequence>
              <xsd:element name="Value" maxOccurs="unbounded" minOccurs="0" nillable="true">
                <xsd:simpleType>
                  <xsd:restriction base="dms:Choice">
                    <xsd:enumeration value="All Markets"/>
                    <xsd:enumeration value="Akron, OH"/>
                    <xsd:enumeration value="Albany-Columbus, GA"/>
                    <xsd:enumeration value="Albany, NY"/>
                    <xsd:enumeration value="Albuquerque, NM"/>
                    <xsd:enumeration value="Allentown, PA"/>
                    <xsd:enumeration value="Anchorage, AK"/>
                    <xsd:enumeration value="Asheville, NC"/>
                    <xsd:enumeration value="Ashland-Mansfield, OH"/>
                    <xsd:enumeration value="Atlanta, GA"/>
                    <xsd:enumeration value="Auburn, AL"/>
                    <xsd:enumeration value="Augusta, GA"/>
                    <xsd:enumeration value="Austin, TX"/>
                    <xsd:enumeration value="Bakersfield, CA"/>
                    <xsd:enumeration value="Baltimore, MD"/>
                    <xsd:enumeration value="Baton Rouge, LA"/>
                    <xsd:enumeration value="Beaumont, TX"/>
                    <xsd:enumeration value="Biloxi, MS"/>
                    <xsd:enumeration value="Binghamton, NY"/>
                    <xsd:enumeration value="Birmingham, AL"/>
                    <xsd:enumeration value="Bismarck, ND"/>
                    <xsd:enumeration value="Boston, MA"/>
                    <xsd:enumeration value="Brunswick-West Point, GA"/>
                    <xsd:enumeration value="Bryan, TX"/>
                    <xsd:enumeration value="Cape Cod, MA"/>
                    <xsd:enumeration value="Cedar Rapids-Iowa City, IA"/>
                    <xsd:enumeration value="Charleston, SC"/>
                    <xsd:enumeration value="Charlotte, NC"/>
                    <xsd:enumeration value="Chattanooga, TN"/>
                    <xsd:enumeration value="Chicago, IL"/>
                    <xsd:enumeration value="Chillicothe, OH"/>
                    <xsd:enumeration value="Cincinnati, OH"/>
                    <xsd:enumeration value="Cleveland, OH"/>
                    <xsd:enumeration value="Colorado Springs, CO"/>
                    <xsd:enumeration value="Columbia, SC"/>
                    <xsd:enumeration value="Columbus, OH"/>
                    <xsd:enumeration value="Corpus Christi, TX"/>
                    <xsd:enumeration value="Dallas, TX"/>
                    <xsd:enumeration value="Davenport, IA"/>
                    <xsd:enumeration value="Dayton, OH"/>
                    <xsd:enumeration value="Defiance, OH"/>
                    <xsd:enumeration value="Denver, CO"/>
                    <xsd:enumeration value="Des Moines, IA"/>
                    <xsd:enumeration value="Detroit, MI"/>
                    <xsd:enumeration value="Dickinson, ND"/>
                    <xsd:enumeration value="Eau Claire, WI"/>
                    <xsd:enumeration value="El Paso, TX"/>
                    <xsd:enumeration value="Fairbanks, AK"/>
                    <xsd:enumeration value="Farmington, NM"/>
                    <xsd:enumeration value="Fayetteville, AR"/>
                    <xsd:enumeration value="Findlay, OH"/>
                    <xsd:enumeration value="Florence, SC"/>
                    <xsd:enumeration value="Fort Collins, CO"/>
                    <xsd:enumeration value="Fort Myers, FL"/>
                    <xsd:enumeration value="Fort Smith, AR"/>
                    <xsd:enumeration value="Frederick, MD"/>
                    <xsd:enumeration value="Fresno, CA"/>
                    <xsd:enumeration value="Gadsden, AL"/>
                    <xsd:enumeration value="Gallup, NM"/>
                    <xsd:enumeration value="Grand Forks, ND"/>
                    <xsd:enumeration value="Grand Rapids, MI"/>
                    <xsd:enumeration value="Greensboro, NC"/>
                    <xsd:enumeration value="Greenville, SC"/>
                    <xsd:enumeration value="Harrisburg, PA"/>
                    <xsd:enumeration value="Harrisonburg-Staunton, VA"/>
                    <xsd:enumeration value="Hartford, CT"/>
                    <xsd:enumeration value="Honolulu, HI"/>
                    <xsd:enumeration value="Houston, TX"/>
                    <xsd:enumeration value="Huntington, WV"/>
                    <xsd:enumeration value="Huntsville, AL"/>
                    <xsd:enumeration value="Indianapolis, IN"/>
                    <xsd:enumeration value="Jackson, MS"/>
                    <xsd:enumeration value="Jacksonville, FL"/>
                    <xsd:enumeration value="Lancaster-Antelope Valley, CA"/>
                    <xsd:enumeration value="Las Vegas, NV"/>
                    <xsd:enumeration value="Laurel-Hattiesburg, MS"/>
                    <xsd:enumeration value="Lexington, KY"/>
                    <xsd:enumeration value="Lima, OH"/>
                    <xsd:enumeration value="Little Rock, AR"/>
                    <xsd:enumeration value="Los Angeles, CA"/>
                    <xsd:enumeration value="Louisville, KY"/>
                    <xsd:enumeration value="Macon, GA"/>
                    <xsd:enumeration value="Madison, WI"/>
                    <xsd:enumeration value="Manchester, NH"/>
                    <xsd:enumeration value="Marion, OH"/>
                    <xsd:enumeration value="McAllen-Brownsville, TX"/>
                    <xsd:enumeration value="Melbourne, FL"/>
                    <xsd:enumeration value="Memphis, TN"/>
                    <xsd:enumeration value="Miami, FL"/>
                    <xsd:enumeration value="Milwaukee, WI"/>
                    <xsd:enumeration value="Minneapolis, MN"/>
                    <xsd:enumeration value="Minot, ND"/>
                    <xsd:enumeration value="Mobile, AL-Pensacola, FL"/>
                    <xsd:enumeration value="Modesto-Stockton, CA"/>
                    <xsd:enumeration value="Monterey-Salinas, CA"/>
                    <xsd:enumeration value="Montgomery, AL"/>
                    <xsd:enumeration value="Myrtle Beach, SC"/>
                    <xsd:enumeration value="Nashville, TN"/>
                    <xsd:enumeration value="Nassau-Suffolk, NY"/>
                    <xsd:enumeration value="New Haven, CT"/>
                    <xsd:enumeration value="New Orleans, LA"/>
                    <xsd:enumeration value="New York, NY"/>
                    <xsd:enumeration value="Norfolk, VA"/>
                    <xsd:enumeration value="Ogallala, NE"/>
                    <xsd:enumeration value="Oklahoma City, OK"/>
                    <xsd:enumeration value="Omaha, NE"/>
                    <xsd:enumeration value="Orlando, FL"/>
                    <xsd:enumeration value="Panama City, FL"/>
                    <xsd:enumeration value="Parkersburg, WV"/>
                    <xsd:enumeration value="Philadelphia, PA"/>
                    <xsd:enumeration value="Phoenix, AZ"/>
                    <xsd:enumeration value="Pittsburgh, PA"/>
                    <xsd:enumeration value="Portland, OR"/>
                    <xsd:enumeration value="Portsmouth, NH"/>
                    <xsd:enumeration value="Poughkeepsie, NY"/>
                    <xsd:enumeration value="Providence, RI"/>
                    <xsd:enumeration value="Pueblo, CO"/>
                    <xsd:enumeration value="Raleigh, NC"/>
                    <xsd:enumeration value="Reading-Lancaster, PA"/>
                    <xsd:enumeration value="Richmond, VA"/>
                    <xsd:enumeration value="Riverside, CA"/>
                    <xsd:enumeration value="Roanoke, VA"/>
                    <xsd:enumeration value="Rochester, MN"/>
                    <xsd:enumeration value="Rochester, NY"/>
                    <xsd:enumeration value="Sacramento, CA"/>
                    <xsd:enumeration value="Salisbury, MD"/>
                    <xsd:enumeration value="Salt Lake City, UT"/>
                    <xsd:enumeration value="San Antonio, TX"/>
                    <xsd:enumeration value="San Diego, CA"/>
                    <xsd:enumeration value="San Francisco, CA"/>
                    <xsd:enumeration value="Sarasota, FL"/>
                    <xsd:enumeration value="Savannah, GA"/>
                    <xsd:enumeration value="Seattle, WA"/>
                    <xsd:enumeration value="Sioux City, IA"/>
                    <xsd:enumeration value="Somerset, KY"/>
                    <xsd:enumeration value="Spokane, WA"/>
                    <xsd:enumeration value="Springfield, MA"/>
                    <xsd:enumeration value="Springfield, MO"/>
                    <xsd:enumeration value="St. Louis, MO"/>
                    <xsd:enumeration value="Sussex, NJ"/>
                    <xsd:enumeration value="Syracuse, NY"/>
                    <xsd:enumeration value="Tallahassee, FL"/>
                    <xsd:enumeration value="Tampa, FL"/>
                    <xsd:enumeration value="The Florida Keys, FL"/>
                    <xsd:enumeration value="Toledo, OH"/>
                    <xsd:enumeration value="Tucson, AZ"/>
                    <xsd:enumeration value="Tulsa, OK"/>
                    <xsd:enumeration value="Tupelo, MS"/>
                    <xsd:enumeration value="Tuscaloosa, AL"/>
                    <xsd:enumeration value="Waco-Killeen, TX"/>
                    <xsd:enumeration value="Washington, DC"/>
                    <xsd:enumeration value="West Palm Beach-Ft. Pierce, FL"/>
                    <xsd:enumeration value="Wheeling, WV"/>
                    <xsd:enumeration value="Wichita, KS"/>
                    <xsd:enumeration value="Williamsport, PA"/>
                    <xsd:enumeration value="Wilmington, DE"/>
                    <xsd:enumeration value="Winchester, VA"/>
                    <xsd:enumeration value="Worcester, MA"/>
                    <xsd:enumeration value="Youngstown, OH"/>
                    <xsd:enumeration value="NA"/>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FileGroup xmlns="d1e262c5-cb34-4426-b707-43abad2cc034" xsi:nil="true"/>
    <SharedWithUsers xmlns="18e965f3-01c9-450e-8102-6fa2b44777c1">
      <UserInfo>
        <DisplayName>Sohns, Kelly</DisplayName>
        <AccountId>3304</AccountId>
        <AccountType/>
      </UserInfo>
    </SharedWithUsers>
    <Markets xmlns="18e965f3-01c9-450e-8102-6fa2b44777c1">
      <Value>Omaha, NE</Value>
    </Markets>
    <Available_x0020_Section xmlns="d1e262c5-cb34-4426-b707-43abad2cc034">
      <Value>Local</Value>
    </Available_x0020_Section>
    <IconOverlay xmlns="http://schemas.microsoft.com/sharepoint/v4" xsi:nil="true"/>
    <Tags xmlns="d1e262c5-cb34-4426-b707-43abad2cc034">
      <Value>153</Value>
    </Tags>
  </documentManagement>
</p:properties>
</file>

<file path=customXml/itemProps1.xml><?xml version="1.0" encoding="utf-8"?>
<ds:datastoreItem xmlns:ds="http://schemas.openxmlformats.org/officeDocument/2006/customXml" ds:itemID="{E86300A9-C6A4-4EC9-8D1B-CA31C639569E}"/>
</file>

<file path=customXml/itemProps2.xml><?xml version="1.0" encoding="utf-8"?>
<ds:datastoreItem xmlns:ds="http://schemas.openxmlformats.org/officeDocument/2006/customXml" ds:itemID="{3260E855-3AD8-403B-805F-4BBDB2ADDFCF}"/>
</file>

<file path=customXml/itemProps3.xml><?xml version="1.0" encoding="utf-8"?>
<ds:datastoreItem xmlns:ds="http://schemas.openxmlformats.org/officeDocument/2006/customXml" ds:itemID="{13814AD0-5C83-42CF-B21D-EB76B30B9521}"/>
</file>

<file path=customXml/itemProps4.xml><?xml version="1.0" encoding="utf-8"?>
<ds:datastoreItem xmlns:ds="http://schemas.openxmlformats.org/officeDocument/2006/customXml" ds:itemID="{AE9F3463-E810-4C5F-BCF8-C5D00D02CEF8}"/>
</file>

<file path=docProps/app.xml><?xml version="1.0" encoding="utf-8"?>
<Properties xmlns="http://schemas.openxmlformats.org/officeDocument/2006/extended-properties" xmlns:vt="http://schemas.openxmlformats.org/officeDocument/2006/docPropsVTypes">
  <Template/>
  <TotalTime>9211</TotalTime>
  <Words>3411</Words>
  <Application>Microsoft Office PowerPoint</Application>
  <PresentationFormat>On-screen Show (4:3)</PresentationFormat>
  <Paragraphs>1519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Century Gothic</vt:lpstr>
      <vt:lpstr>IHM 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ccrden1anr</dc:creator>
  <cp:lastModifiedBy>McCoy, Jennifer</cp:lastModifiedBy>
  <cp:revision>996</cp:revision>
  <cp:lastPrinted>2013-09-03T20:20:35Z</cp:lastPrinted>
  <dcterms:created xsi:type="dcterms:W3CDTF">2011-07-12T14:42:37Z</dcterms:created>
  <dcterms:modified xsi:type="dcterms:W3CDTF">2018-08-20T18:11:32Z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303300</vt:r8>
  </property>
  <property fmtid="{D5CDD505-2E9C-101B-9397-08002B2CF9AE}" pid="3" name="URL">
    <vt:lpwstr/>
  </property>
  <property fmtid="{D5CDD505-2E9C-101B-9397-08002B2CF9AE}" pid="4" name="ContentTypeId">
    <vt:lpwstr>0x0101006A514095905B334FBDD7F00FBF92AEEA</vt:lpwstr>
  </property>
</Properties>
</file>