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12"/>
    <p:restoredTop sz="94694"/>
  </p:normalViewPr>
  <p:slideViewPr>
    <p:cSldViewPr snapToGrid="0" snapToObjects="1">
      <p:cViewPr varScale="1">
        <p:scale>
          <a:sx n="120" d="100"/>
          <a:sy n="120" d="100"/>
        </p:scale>
        <p:origin x="20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617634-6B44-A44E-85D5-20256D8B10B4}" type="datetimeFigureOut">
              <a:rPr lang="en-US" smtClean="0"/>
              <a:t>11/9/21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05D7A-46A0-6D44-B5E7-2F4327747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3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505D7A-46A0-6D44-B5E7-2F4327747D1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410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505D7A-46A0-6D44-B5E7-2F4327747D1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71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89CA3-393C-5F43-974D-377F4F88DC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F212D1-54FF-F64F-A668-FB70D28A55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F335C-0E5C-B949-AD03-3184C2A21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549A4-D8F8-834E-85B8-A82F1729F9D7}" type="datetimeFigureOut">
              <a:rPr lang="en-US" smtClean="0"/>
              <a:t>11/9/21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C8C35-263C-114A-8D3A-FD6C943E2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184C00-6981-A045-B143-B31D24F93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CD0-D9C2-2C4F-AA17-3F3BCCB9A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839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1C8BE-1D0F-C94D-8879-E0314576A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37D577-BDEB-884A-84B8-F3D1054DA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81422-6055-224B-8D96-0EEC42E2E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549A4-D8F8-834E-85B8-A82F1729F9D7}" type="datetimeFigureOut">
              <a:rPr lang="en-US" smtClean="0"/>
              <a:t>11/9/21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4F5A6-0BF0-2C49-88FD-E8A27E360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76212C-4F79-6742-B19F-93DEBBDAA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CD0-D9C2-2C4F-AA17-3F3BCCB9A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485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57B20B-45D7-E547-ACBD-5B418D3F45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A7B2F8-C7F5-AB4D-A4D8-FDDABB9C87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ACE8B-2787-3143-8754-E47E19E30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549A4-D8F8-834E-85B8-A82F1729F9D7}" type="datetimeFigureOut">
              <a:rPr lang="en-US" smtClean="0"/>
              <a:t>11/9/21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66604-532E-2A49-81F7-CF2B0C266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111D5-226A-BD48-B2D4-083F631C6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CD0-D9C2-2C4F-AA17-3F3BCCB9A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199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DF03E-0CB6-FD4F-9A50-2953E1D7E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B3D3F-7059-BA4D-9ED8-BA8506549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20EFA-92A6-2242-8569-BBAF7DE57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549A4-D8F8-834E-85B8-A82F1729F9D7}" type="datetimeFigureOut">
              <a:rPr lang="en-US" smtClean="0"/>
              <a:t>11/9/21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D6E57-063E-4147-9D2A-EFB1F16D1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6B7ACD-80DF-4A4C-809D-2FA62D114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CD0-D9C2-2C4F-AA17-3F3BCCB9A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686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72105-6ADB-D641-A504-7398D3E56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BCBBA-77D1-6C42-83E8-283F462AA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246EC-1350-9945-92CB-E62C8868C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549A4-D8F8-834E-85B8-A82F1729F9D7}" type="datetimeFigureOut">
              <a:rPr lang="en-US" smtClean="0"/>
              <a:t>11/9/21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7248E-FFF1-F244-9CDD-51746F954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7E006-7231-0342-A1BC-E891F026A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CD0-D9C2-2C4F-AA17-3F3BCCB9A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434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6F1AB-1F21-FE42-ADA9-F65B1687E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CB8DD-1787-784A-80F9-02CE62FF93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DDB557-AA82-C44F-B1E9-6C8462C36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7EA6C8-7F7D-7F4D-BA07-EFE1D6AEB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549A4-D8F8-834E-85B8-A82F1729F9D7}" type="datetimeFigureOut">
              <a:rPr lang="en-US" smtClean="0"/>
              <a:t>11/9/21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D367A3-E7D7-7844-B143-9A137CC53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D26DF5-FFFB-F844-82D2-CE68CFF89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CD0-D9C2-2C4F-AA17-3F3BCCB9A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29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5744D-7032-6D48-BDEC-2F72BE62D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E74DE-1744-C846-8286-3EABC8FE1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E38A07-B23F-9542-98AE-43F64E5085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79536C-3DE3-8448-B8B0-B87A3FF8A6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7A0C7A-B377-364E-95CB-BBD42BDFD7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0AC189-EA6A-3F4D-9F9C-68B1EA15F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549A4-D8F8-834E-85B8-A82F1729F9D7}" type="datetimeFigureOut">
              <a:rPr lang="en-US" smtClean="0"/>
              <a:t>11/9/21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816403-9A9A-6740-B937-84DE72D40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CD5D3E-9D4E-AD44-AAC7-DB18AE0F0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CD0-D9C2-2C4F-AA17-3F3BCCB9A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31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E8003-BF2A-A445-AFEB-66E80CDCA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EC4C5E-7861-D447-8A72-4D1550ED4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549A4-D8F8-834E-85B8-A82F1729F9D7}" type="datetimeFigureOut">
              <a:rPr lang="en-US" smtClean="0"/>
              <a:t>11/9/21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E983F9-0BAB-B349-82B4-3483CE4D4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F407A2-9636-194D-9158-4AF0469E2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CD0-D9C2-2C4F-AA17-3F3BCCB9A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62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D3B18D-59A0-194F-986C-47144BC55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549A4-D8F8-834E-85B8-A82F1729F9D7}" type="datetimeFigureOut">
              <a:rPr lang="en-US" smtClean="0"/>
              <a:t>11/9/21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784ADA-05B6-DA4C-8174-A53A058BB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BB74CB-2223-2940-96F1-7B3AD9C71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CD0-D9C2-2C4F-AA17-3F3BCCB9A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047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A4B88-A8ED-8D40-A0A2-B3D38DD58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7F36E-1111-1E4A-8117-A224A3F07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6BB43-5AFB-B34C-ABE8-066AB2445E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BB83D5-C3C2-924F-B9A6-F71D1F700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549A4-D8F8-834E-85B8-A82F1729F9D7}" type="datetimeFigureOut">
              <a:rPr lang="en-US" smtClean="0"/>
              <a:t>11/9/21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BA197C-0537-0945-B0A0-4AF80F921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AE47AD-B0F2-574E-B094-C77D2130B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CD0-D9C2-2C4F-AA17-3F3BCCB9A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498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0B404-9233-6648-BAD1-70E72D41E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1FB99B-C06A-AA4B-92BE-30D27A67B0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5309AB-044D-7743-AD46-0BB8067193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BB669-C202-7E41-9CEF-30F958554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549A4-D8F8-834E-85B8-A82F1729F9D7}" type="datetimeFigureOut">
              <a:rPr lang="en-US" smtClean="0"/>
              <a:t>11/9/21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742DDD-686A-7B45-9E0D-9D89DB54E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03EA67-400E-E043-8F8E-5E5309634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CD0-D9C2-2C4F-AA17-3F3BCCB9A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74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933785-D508-6245-B448-1B28CEFE6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8D5F91-FBB8-9E45-86A9-77B04ACE0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8BB74F-4196-9544-ABC0-3F800243D9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549A4-D8F8-834E-85B8-A82F1729F9D7}" type="datetimeFigureOut">
              <a:rPr lang="en-US" smtClean="0"/>
              <a:t>11/9/21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6D9D19-1076-A441-9105-F3E80CF45E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D0023-C0EB-6E4C-8E15-865D1F80EE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8ACD0-D9C2-2C4F-AA17-3F3BCCB9A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956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package" Target="../embeddings/Microsoft_Excel_Worksheet.xlsx"/><Relationship Id="rId4" Type="http://schemas.openxmlformats.org/officeDocument/2006/relationships/hyperlink" Target="mailto:ACRCTreasurers@gmail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Excel_Worksheet2.xlsx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4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DC52102F-4CDB-A349-81C0-EDB038D8F41C}"/>
              </a:ext>
            </a:extLst>
          </p:cNvPr>
          <p:cNvSpPr txBox="1"/>
          <p:nvPr/>
        </p:nvSpPr>
        <p:spPr>
          <a:xfrm>
            <a:off x="8035962" y="0"/>
            <a:ext cx="4156038" cy="20313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u="sng" dirty="0"/>
              <a:t>Please pay Mona for Dues</a:t>
            </a:r>
          </a:p>
          <a:p>
            <a:endParaRPr lang="en-US" b="1" u="sng" dirty="0"/>
          </a:p>
          <a:p>
            <a:r>
              <a:rPr lang="en-US" dirty="0"/>
              <a:t>My records are available to members, contact me at </a:t>
            </a:r>
            <a:r>
              <a:rPr lang="en-US" dirty="0">
                <a:hlinkClick r:id="rId4"/>
              </a:rPr>
              <a:t>ACRCTreasurers@gmail.com</a:t>
            </a:r>
            <a:endParaRPr lang="en-US" dirty="0"/>
          </a:p>
          <a:p>
            <a:endParaRPr lang="en-US" dirty="0">
              <a:highlight>
                <a:srgbClr val="FFFF00"/>
              </a:highlight>
            </a:endParaRPr>
          </a:p>
          <a:p>
            <a:r>
              <a:rPr lang="en-US" dirty="0">
                <a:highlight>
                  <a:srgbClr val="FFFF00"/>
                </a:highlight>
              </a:rPr>
              <a:t>Need a Motion to pay </a:t>
            </a:r>
            <a:r>
              <a:rPr lang="en-US" dirty="0" err="1">
                <a:highlight>
                  <a:srgbClr val="FFFF00"/>
                </a:highlight>
              </a:rPr>
              <a:t>Youngkin</a:t>
            </a:r>
            <a:r>
              <a:rPr lang="en-US" dirty="0">
                <a:highlight>
                  <a:srgbClr val="FFFF00"/>
                </a:highlight>
              </a:rPr>
              <a:t> campaign for donations directed to them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C5C8687B-F8EC-364A-93F3-AC42606683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63369"/>
              </p:ext>
            </p:extLst>
          </p:nvPr>
        </p:nvGraphicFramePr>
        <p:xfrm>
          <a:off x="0" y="0"/>
          <a:ext cx="803596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Worksheet" r:id="rId5" imgW="6324600" imgH="5397500" progId="Excel.Sheet.12">
                  <p:embed/>
                </p:oleObj>
              </mc:Choice>
              <mc:Fallback>
                <p:oleObj name="Worksheet" r:id="rId5" imgW="6324600" imgH="53975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803596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338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9948044-96CA-D84C-A2A2-5BBCB045F3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3741861"/>
              </p:ext>
            </p:extLst>
          </p:nvPr>
        </p:nvGraphicFramePr>
        <p:xfrm>
          <a:off x="0" y="0"/>
          <a:ext cx="5931678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Worksheet" r:id="rId3" imgW="6184900" imgH="7150100" progId="Excel.Sheet.12">
                  <p:embed/>
                </p:oleObj>
              </mc:Choice>
              <mc:Fallback>
                <p:oleObj name="Worksheet" r:id="rId3" imgW="6184900" imgH="71501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5931678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56B5CAD5-F01E-864F-A872-AAB677FDB9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9705076"/>
              </p:ext>
            </p:extLst>
          </p:nvPr>
        </p:nvGraphicFramePr>
        <p:xfrm>
          <a:off x="5997076" y="170118"/>
          <a:ext cx="6194924" cy="5582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Worksheet" r:id="rId5" imgW="5905500" imgH="5321300" progId="Excel.Sheet.12">
                  <p:embed/>
                </p:oleObj>
              </mc:Choice>
              <mc:Fallback>
                <p:oleObj name="Worksheet" r:id="rId5" imgW="5905500" imgH="53213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997076" y="170118"/>
                        <a:ext cx="6194924" cy="55820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1939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70183EA4-2D2B-2048-86F1-7868830671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9105790"/>
              </p:ext>
            </p:extLst>
          </p:nvPr>
        </p:nvGraphicFramePr>
        <p:xfrm>
          <a:off x="0" y="0"/>
          <a:ext cx="6273800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Worksheet" r:id="rId3" imgW="6273800" imgH="1651000" progId="Excel.Sheet.12">
                  <p:embed/>
                </p:oleObj>
              </mc:Choice>
              <mc:Fallback>
                <p:oleObj name="Worksheet" r:id="rId3" imgW="6273800" imgH="16510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6273800" cy="165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2058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3DABF98-BE5E-D441-A7BA-61DD9C743A3C}"/>
              </a:ext>
            </a:extLst>
          </p:cNvPr>
          <p:cNvSpPr txBox="1"/>
          <p:nvPr/>
        </p:nvSpPr>
        <p:spPr>
          <a:xfrm>
            <a:off x="6375400" y="0"/>
            <a:ext cx="5816600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u="sng" dirty="0"/>
              <a:t>APPROVED BUDGET</a:t>
            </a:r>
            <a:r>
              <a:rPr lang="en-US" dirty="0"/>
              <a:t>   1 April – 31 March 2022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990C99-9856-8945-B5F1-E6CDCAC6D850}"/>
              </a:ext>
            </a:extLst>
          </p:cNvPr>
          <p:cNvSpPr txBox="1"/>
          <p:nvPr/>
        </p:nvSpPr>
        <p:spPr>
          <a:xfrm>
            <a:off x="6375400" y="6198969"/>
            <a:ext cx="5816600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Note: This budget does not contain our Federal account or the Anne Seaton Memorial Fund Reserve.</a:t>
            </a:r>
            <a:endParaRPr lang="en-US" dirty="0">
              <a:highlight>
                <a:srgbClr val="FFFF00"/>
              </a:highlight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EEE9EDC-0489-4246-A15B-8A23AAD9A4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5242987"/>
              </p:ext>
            </p:extLst>
          </p:nvPr>
        </p:nvGraphicFramePr>
        <p:xfrm>
          <a:off x="0" y="0"/>
          <a:ext cx="5588000" cy="684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Worksheet" r:id="rId4" imgW="5588000" imgH="6845300" progId="Excel.Sheet.12">
                  <p:embed/>
                </p:oleObj>
              </mc:Choice>
              <mc:Fallback>
                <p:oleObj name="Worksheet" r:id="rId4" imgW="5588000" imgH="68453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5588000" cy="684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1355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60</Words>
  <Application>Microsoft Macintosh PowerPoint</Application>
  <PresentationFormat>Widescreen</PresentationFormat>
  <Paragraphs>9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Worksheet</vt:lpstr>
      <vt:lpstr>Microsoft Excel Worksheet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Kirk Barley</dc:creator>
  <cp:lastModifiedBy>Kirk Barley</cp:lastModifiedBy>
  <cp:revision>16</cp:revision>
  <cp:lastPrinted>2021-10-19T19:53:37Z</cp:lastPrinted>
  <dcterms:created xsi:type="dcterms:W3CDTF">2021-04-19T23:40:41Z</dcterms:created>
  <dcterms:modified xsi:type="dcterms:W3CDTF">2021-11-09T16:43:16Z</dcterms:modified>
</cp:coreProperties>
</file>