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7" r:id="rId5"/>
    <p:sldId id="266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44E4C3-7420-461C-904A-2FE28ED28AF4}" v="31" dt="2020-04-30T21:54:14.8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88754" autoAdjust="0"/>
  </p:normalViewPr>
  <p:slideViewPr>
    <p:cSldViewPr snapToGrid="0">
      <p:cViewPr varScale="1">
        <p:scale>
          <a:sx n="68" d="100"/>
          <a:sy n="68" d="100"/>
        </p:scale>
        <p:origin x="8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RUET" userId="9f87c46cd02c3c3d" providerId="LiveId" clId="{4645C57C-EEC7-4A94-B084-33CEAFEB5B15}"/>
    <pc:docChg chg="undo custSel modSld">
      <pc:chgData name="JOE RUET" userId="9f87c46cd02c3c3d" providerId="LiveId" clId="{4645C57C-EEC7-4A94-B084-33CEAFEB5B15}" dt="2020-04-18T03:38:00.033" v="851" actId="207"/>
      <pc:docMkLst>
        <pc:docMk/>
      </pc:docMkLst>
      <pc:sldChg chg="modSp mod">
        <pc:chgData name="JOE RUET" userId="9f87c46cd02c3c3d" providerId="LiveId" clId="{4645C57C-EEC7-4A94-B084-33CEAFEB5B15}" dt="2020-04-18T02:12:03.215" v="9" actId="20577"/>
        <pc:sldMkLst>
          <pc:docMk/>
          <pc:sldMk cId="2462734699" sldId="256"/>
        </pc:sldMkLst>
        <pc:spChg chg="mod">
          <ac:chgData name="JOE RUET" userId="9f87c46cd02c3c3d" providerId="LiveId" clId="{4645C57C-EEC7-4A94-B084-33CEAFEB5B15}" dt="2020-04-18T02:12:03.215" v="9" actId="20577"/>
          <ac:spMkLst>
            <pc:docMk/>
            <pc:sldMk cId="2462734699" sldId="256"/>
            <ac:spMk id="2" creationId="{4C070E58-40A6-4E4F-94EC-AE8AE8007EFF}"/>
          </ac:spMkLst>
        </pc:spChg>
      </pc:sldChg>
      <pc:sldChg chg="modSp mod">
        <pc:chgData name="JOE RUET" userId="9f87c46cd02c3c3d" providerId="LiveId" clId="{4645C57C-EEC7-4A94-B084-33CEAFEB5B15}" dt="2020-04-18T03:38:00.033" v="851" actId="207"/>
        <pc:sldMkLst>
          <pc:docMk/>
          <pc:sldMk cId="536273206" sldId="259"/>
        </pc:sldMkLst>
        <pc:spChg chg="mod">
          <ac:chgData name="JOE RUET" userId="9f87c46cd02c3c3d" providerId="LiveId" clId="{4645C57C-EEC7-4A94-B084-33CEAFEB5B15}" dt="2020-04-18T03:38:00.033" v="851" actId="207"/>
          <ac:spMkLst>
            <pc:docMk/>
            <pc:sldMk cId="536273206" sldId="259"/>
            <ac:spMk id="2" creationId="{656F10B1-DFF6-4B92-B0DD-A0016FB7B94F}"/>
          </ac:spMkLst>
        </pc:spChg>
      </pc:sldChg>
      <pc:sldChg chg="modSp mod">
        <pc:chgData name="JOE RUET" userId="9f87c46cd02c3c3d" providerId="LiveId" clId="{4645C57C-EEC7-4A94-B084-33CEAFEB5B15}" dt="2020-04-18T03:37:27.507" v="850" actId="207"/>
        <pc:sldMkLst>
          <pc:docMk/>
          <pc:sldMk cId="938867985" sldId="260"/>
        </pc:sldMkLst>
        <pc:spChg chg="mod">
          <ac:chgData name="JOE RUET" userId="9f87c46cd02c3c3d" providerId="LiveId" clId="{4645C57C-EEC7-4A94-B084-33CEAFEB5B15}" dt="2020-04-18T02:56:50.215" v="416" actId="20577"/>
          <ac:spMkLst>
            <pc:docMk/>
            <pc:sldMk cId="938867985" sldId="260"/>
            <ac:spMk id="2" creationId="{AA8925B9-0364-4CCC-AAFB-3F7F9C638A29}"/>
          </ac:spMkLst>
        </pc:spChg>
        <pc:graphicFrameChg chg="mod modGraphic">
          <ac:chgData name="JOE RUET" userId="9f87c46cd02c3c3d" providerId="LiveId" clId="{4645C57C-EEC7-4A94-B084-33CEAFEB5B15}" dt="2020-04-18T03:37:27.507" v="850" actId="207"/>
          <ac:graphicFrameMkLst>
            <pc:docMk/>
            <pc:sldMk cId="938867985" sldId="260"/>
            <ac:graphicFrameMk id="7" creationId="{F92E9AEB-03E4-4E09-8013-E260F0DE8482}"/>
          </ac:graphicFrameMkLst>
        </pc:graphicFrameChg>
      </pc:sldChg>
      <pc:sldChg chg="modSp mod">
        <pc:chgData name="JOE RUET" userId="9f87c46cd02c3c3d" providerId="LiveId" clId="{4645C57C-EEC7-4A94-B084-33CEAFEB5B15}" dt="2020-04-18T03:35:10.927" v="848" actId="20577"/>
        <pc:sldMkLst>
          <pc:docMk/>
          <pc:sldMk cId="3668898956" sldId="263"/>
        </pc:sldMkLst>
        <pc:spChg chg="mod">
          <ac:chgData name="JOE RUET" userId="9f87c46cd02c3c3d" providerId="LiveId" clId="{4645C57C-EEC7-4A94-B084-33CEAFEB5B15}" dt="2020-04-18T03:00:05.012" v="444" actId="20577"/>
          <ac:spMkLst>
            <pc:docMk/>
            <pc:sldMk cId="3668898956" sldId="263"/>
            <ac:spMk id="2" creationId="{A2A1E03E-15B4-4DAD-8453-9C957A113ED8}"/>
          </ac:spMkLst>
        </pc:spChg>
        <pc:graphicFrameChg chg="mod modGraphic">
          <ac:chgData name="JOE RUET" userId="9f87c46cd02c3c3d" providerId="LiveId" clId="{4645C57C-EEC7-4A94-B084-33CEAFEB5B15}" dt="2020-04-18T03:35:10.927" v="848" actId="20577"/>
          <ac:graphicFrameMkLst>
            <pc:docMk/>
            <pc:sldMk cId="3668898956" sldId="263"/>
            <ac:graphicFrameMk id="4" creationId="{3651CFFA-2428-43BB-ADBB-6FBFD76152D8}"/>
          </ac:graphicFrameMkLst>
        </pc:graphicFrameChg>
      </pc:sldChg>
      <pc:sldChg chg="modSp mod">
        <pc:chgData name="JOE RUET" userId="9f87c46cd02c3c3d" providerId="LiveId" clId="{4645C57C-EEC7-4A94-B084-33CEAFEB5B15}" dt="2020-04-18T03:34:09.671" v="827" actId="20577"/>
        <pc:sldMkLst>
          <pc:docMk/>
          <pc:sldMk cId="317833089" sldId="265"/>
        </pc:sldMkLst>
        <pc:spChg chg="mod">
          <ac:chgData name="JOE RUET" userId="9f87c46cd02c3c3d" providerId="LiveId" clId="{4645C57C-EEC7-4A94-B084-33CEAFEB5B15}" dt="2020-04-18T03:34:09.671" v="827" actId="20577"/>
          <ac:spMkLst>
            <pc:docMk/>
            <pc:sldMk cId="317833089" sldId="265"/>
            <ac:spMk id="3" creationId="{070513D9-9A1A-4DD3-8D57-81F404C44094}"/>
          </ac:spMkLst>
        </pc:spChg>
      </pc:sldChg>
      <pc:sldChg chg="modSp mod">
        <pc:chgData name="JOE RUET" userId="9f87c46cd02c3c3d" providerId="LiveId" clId="{4645C57C-EEC7-4A94-B084-33CEAFEB5B15}" dt="2020-04-18T03:32:38.346" v="803" actId="20577"/>
        <pc:sldMkLst>
          <pc:docMk/>
          <pc:sldMk cId="1810477274" sldId="266"/>
        </pc:sldMkLst>
        <pc:spChg chg="mod">
          <ac:chgData name="JOE RUET" userId="9f87c46cd02c3c3d" providerId="LiveId" clId="{4645C57C-EEC7-4A94-B084-33CEAFEB5B15}" dt="2020-04-18T03:21:39.904" v="571" actId="20577"/>
          <ac:spMkLst>
            <pc:docMk/>
            <pc:sldMk cId="1810477274" sldId="266"/>
            <ac:spMk id="2" creationId="{43F76F06-D18A-489A-921F-CD8051C8A764}"/>
          </ac:spMkLst>
        </pc:spChg>
        <pc:graphicFrameChg chg="mod modGraphic">
          <ac:chgData name="JOE RUET" userId="9f87c46cd02c3c3d" providerId="LiveId" clId="{4645C57C-EEC7-4A94-B084-33CEAFEB5B15}" dt="2020-04-18T03:32:38.346" v="803" actId="20577"/>
          <ac:graphicFrameMkLst>
            <pc:docMk/>
            <pc:sldMk cId="1810477274" sldId="266"/>
            <ac:graphicFrameMk id="4" creationId="{BA709122-7D24-4A29-825A-EF82FE508650}"/>
          </ac:graphicFrameMkLst>
        </pc:graphicFrameChg>
      </pc:sldChg>
    </pc:docChg>
  </pc:docChgLst>
  <pc:docChgLst>
    <pc:chgData name="JOE RUET" userId="9f87c46cd02c3c3d" providerId="LiveId" clId="{ED44E4C3-7420-461C-904A-2FE28ED28AF4}"/>
    <pc:docChg chg="custSel addSld delSld modSld">
      <pc:chgData name="JOE RUET" userId="9f87c46cd02c3c3d" providerId="LiveId" clId="{ED44E4C3-7420-461C-904A-2FE28ED28AF4}" dt="2020-05-01T16:18:41.836" v="772" actId="2696"/>
      <pc:docMkLst>
        <pc:docMk/>
      </pc:docMkLst>
      <pc:sldChg chg="modSp mod">
        <pc:chgData name="JOE RUET" userId="9f87c46cd02c3c3d" providerId="LiveId" clId="{ED44E4C3-7420-461C-904A-2FE28ED28AF4}" dt="2020-04-18T20:07:26.581" v="500" actId="20577"/>
        <pc:sldMkLst>
          <pc:docMk/>
          <pc:sldMk cId="536273206" sldId="259"/>
        </pc:sldMkLst>
        <pc:spChg chg="mod">
          <ac:chgData name="JOE RUET" userId="9f87c46cd02c3c3d" providerId="LiveId" clId="{ED44E4C3-7420-461C-904A-2FE28ED28AF4}" dt="2020-04-18T20:07:26.581" v="500" actId="20577"/>
          <ac:spMkLst>
            <pc:docMk/>
            <pc:sldMk cId="536273206" sldId="259"/>
            <ac:spMk id="2" creationId="{656F10B1-DFF6-4B92-B0DD-A0016FB7B94F}"/>
          </ac:spMkLst>
        </pc:spChg>
      </pc:sldChg>
      <pc:sldChg chg="modSp mod">
        <pc:chgData name="JOE RUET" userId="9f87c46cd02c3c3d" providerId="LiveId" clId="{ED44E4C3-7420-461C-904A-2FE28ED28AF4}" dt="2020-04-18T04:09:03.084" v="27" actId="207"/>
        <pc:sldMkLst>
          <pc:docMk/>
          <pc:sldMk cId="938867985" sldId="260"/>
        </pc:sldMkLst>
        <pc:graphicFrameChg chg="modGraphic">
          <ac:chgData name="JOE RUET" userId="9f87c46cd02c3c3d" providerId="LiveId" clId="{ED44E4C3-7420-461C-904A-2FE28ED28AF4}" dt="2020-04-18T04:09:03.084" v="27" actId="207"/>
          <ac:graphicFrameMkLst>
            <pc:docMk/>
            <pc:sldMk cId="938867985" sldId="260"/>
            <ac:graphicFrameMk id="7" creationId="{F92E9AEB-03E4-4E09-8013-E260F0DE8482}"/>
          </ac:graphicFrameMkLst>
        </pc:graphicFrameChg>
      </pc:sldChg>
      <pc:sldChg chg="modSp del mod">
        <pc:chgData name="JOE RUET" userId="9f87c46cd02c3c3d" providerId="LiveId" clId="{ED44E4C3-7420-461C-904A-2FE28ED28AF4}" dt="2020-04-18T20:08:46.845" v="504" actId="2696"/>
        <pc:sldMkLst>
          <pc:docMk/>
          <pc:sldMk cId="3668898956" sldId="263"/>
        </pc:sldMkLst>
        <pc:graphicFrameChg chg="mod modGraphic">
          <ac:chgData name="JOE RUET" userId="9f87c46cd02c3c3d" providerId="LiveId" clId="{ED44E4C3-7420-461C-904A-2FE28ED28AF4}" dt="2020-04-18T19:45:57.059" v="143" actId="14734"/>
          <ac:graphicFrameMkLst>
            <pc:docMk/>
            <pc:sldMk cId="3668898956" sldId="263"/>
            <ac:graphicFrameMk id="4" creationId="{3651CFFA-2428-43BB-ADBB-6FBFD76152D8}"/>
          </ac:graphicFrameMkLst>
        </pc:graphicFrameChg>
      </pc:sldChg>
      <pc:sldChg chg="modSp mod">
        <pc:chgData name="JOE RUET" userId="9f87c46cd02c3c3d" providerId="LiveId" clId="{ED44E4C3-7420-461C-904A-2FE28ED28AF4}" dt="2020-04-30T21:55:40.246" v="769" actId="5793"/>
        <pc:sldMkLst>
          <pc:docMk/>
          <pc:sldMk cId="317833089" sldId="265"/>
        </pc:sldMkLst>
        <pc:spChg chg="mod">
          <ac:chgData name="JOE RUET" userId="9f87c46cd02c3c3d" providerId="LiveId" clId="{ED44E4C3-7420-461C-904A-2FE28ED28AF4}" dt="2020-04-30T21:55:40.246" v="769" actId="5793"/>
          <ac:spMkLst>
            <pc:docMk/>
            <pc:sldMk cId="317833089" sldId="265"/>
            <ac:spMk id="3" creationId="{070513D9-9A1A-4DD3-8D57-81F404C44094}"/>
          </ac:spMkLst>
        </pc:spChg>
      </pc:sldChg>
      <pc:sldChg chg="modSp mod">
        <pc:chgData name="JOE RUET" userId="9f87c46cd02c3c3d" providerId="LiveId" clId="{ED44E4C3-7420-461C-904A-2FE28ED28AF4}" dt="2020-04-18T19:35:55.026" v="99" actId="20577"/>
        <pc:sldMkLst>
          <pc:docMk/>
          <pc:sldMk cId="1810477274" sldId="266"/>
        </pc:sldMkLst>
        <pc:graphicFrameChg chg="modGraphic">
          <ac:chgData name="JOE RUET" userId="9f87c46cd02c3c3d" providerId="LiveId" clId="{ED44E4C3-7420-461C-904A-2FE28ED28AF4}" dt="2020-04-18T19:35:55.026" v="99" actId="20577"/>
          <ac:graphicFrameMkLst>
            <pc:docMk/>
            <pc:sldMk cId="1810477274" sldId="266"/>
            <ac:graphicFrameMk id="4" creationId="{BA709122-7D24-4A29-825A-EF82FE508650}"/>
          </ac:graphicFrameMkLst>
        </pc:graphicFrameChg>
      </pc:sldChg>
      <pc:sldChg chg="addSp delSp modSp add mod">
        <pc:chgData name="JOE RUET" userId="9f87c46cd02c3c3d" providerId="LiveId" clId="{ED44E4C3-7420-461C-904A-2FE28ED28AF4}" dt="2020-04-18T20:08:24.700" v="503" actId="14734"/>
        <pc:sldMkLst>
          <pc:docMk/>
          <pc:sldMk cId="2104391985" sldId="267"/>
        </pc:sldMkLst>
        <pc:spChg chg="mod">
          <ac:chgData name="JOE RUET" userId="9f87c46cd02c3c3d" providerId="LiveId" clId="{ED44E4C3-7420-461C-904A-2FE28ED28AF4}" dt="2020-04-18T19:40:09.050" v="114"/>
          <ac:spMkLst>
            <pc:docMk/>
            <pc:sldMk cId="2104391985" sldId="267"/>
            <ac:spMk id="2" creationId="{18C5BF24-3286-4164-97F2-5093D39789B1}"/>
          </ac:spMkLst>
        </pc:spChg>
        <pc:spChg chg="mod">
          <ac:chgData name="JOE RUET" userId="9f87c46cd02c3c3d" providerId="LiveId" clId="{ED44E4C3-7420-461C-904A-2FE28ED28AF4}" dt="2020-04-18T19:55:18.224" v="299" actId="14100"/>
          <ac:spMkLst>
            <pc:docMk/>
            <pc:sldMk cId="2104391985" sldId="267"/>
            <ac:spMk id="3" creationId="{682171D7-91FE-424B-95F7-EAB267A379F5}"/>
          </ac:spMkLst>
        </pc:spChg>
        <pc:spChg chg="del">
          <ac:chgData name="JOE RUET" userId="9f87c46cd02c3c3d" providerId="LiveId" clId="{ED44E4C3-7420-461C-904A-2FE28ED28AF4}" dt="2020-04-18T19:40:59.611" v="115" actId="3680"/>
          <ac:spMkLst>
            <pc:docMk/>
            <pc:sldMk cId="2104391985" sldId="267"/>
            <ac:spMk id="4" creationId="{7CB2651B-B3FB-4F75-88C4-E4BA954B4337}"/>
          </ac:spMkLst>
        </pc:spChg>
        <pc:spChg chg="mod">
          <ac:chgData name="JOE RUET" userId="9f87c46cd02c3c3d" providerId="LiveId" clId="{ED44E4C3-7420-461C-904A-2FE28ED28AF4}" dt="2020-04-18T19:54:51.574" v="295" actId="1076"/>
          <ac:spMkLst>
            <pc:docMk/>
            <pc:sldMk cId="2104391985" sldId="267"/>
            <ac:spMk id="5" creationId="{A6351C46-3271-4C6A-B82F-B7CCF93D3D30}"/>
          </ac:spMkLst>
        </pc:spChg>
        <pc:spChg chg="mod">
          <ac:chgData name="JOE RUET" userId="9f87c46cd02c3c3d" providerId="LiveId" clId="{ED44E4C3-7420-461C-904A-2FE28ED28AF4}" dt="2020-04-18T19:54:46.638" v="294" actId="1076"/>
          <ac:spMkLst>
            <pc:docMk/>
            <pc:sldMk cId="2104391985" sldId="267"/>
            <ac:spMk id="6" creationId="{FC1B2505-BED6-4218-8436-7F10BBBA51D7}"/>
          </ac:spMkLst>
        </pc:spChg>
        <pc:graphicFrameChg chg="add mod ord modGraphic">
          <ac:chgData name="JOE RUET" userId="9f87c46cd02c3c3d" providerId="LiveId" clId="{ED44E4C3-7420-461C-904A-2FE28ED28AF4}" dt="2020-04-18T20:08:24.700" v="503" actId="14734"/>
          <ac:graphicFrameMkLst>
            <pc:docMk/>
            <pc:sldMk cId="2104391985" sldId="267"/>
            <ac:graphicFrameMk id="7" creationId="{C39E636E-BF56-4D06-9E56-4427D59DF883}"/>
          </ac:graphicFrameMkLst>
        </pc:graphicFrameChg>
      </pc:sldChg>
      <pc:sldChg chg="new del">
        <pc:chgData name="JOE RUET" userId="9f87c46cd02c3c3d" providerId="LiveId" clId="{ED44E4C3-7420-461C-904A-2FE28ED28AF4}" dt="2020-05-01T16:18:29.799" v="770" actId="2696"/>
        <pc:sldMkLst>
          <pc:docMk/>
          <pc:sldMk cId="670450039" sldId="268"/>
        </pc:sldMkLst>
      </pc:sldChg>
      <pc:sldChg chg="new del">
        <pc:chgData name="JOE RUET" userId="9f87c46cd02c3c3d" providerId="LiveId" clId="{ED44E4C3-7420-461C-904A-2FE28ED28AF4}" dt="2020-05-01T16:18:35.280" v="771" actId="2696"/>
        <pc:sldMkLst>
          <pc:docMk/>
          <pc:sldMk cId="4175931312" sldId="269"/>
        </pc:sldMkLst>
      </pc:sldChg>
      <pc:sldChg chg="new del">
        <pc:chgData name="JOE RUET" userId="9f87c46cd02c3c3d" providerId="LiveId" clId="{ED44E4C3-7420-461C-904A-2FE28ED28AF4}" dt="2020-05-01T16:18:41.836" v="772" actId="2696"/>
        <pc:sldMkLst>
          <pc:docMk/>
          <pc:sldMk cId="2676143319" sldId="27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EB9B-B83D-4CA1-A364-7B950D173FA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F2C-C783-47F9-96B7-8044F0859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94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EB9B-B83D-4CA1-A364-7B950D173FA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F2C-C783-47F9-96B7-8044F0859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22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EB9B-B83D-4CA1-A364-7B950D173FA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F2C-C783-47F9-96B7-8044F0859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62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EB9B-B83D-4CA1-A364-7B950D173FA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F2C-C783-47F9-96B7-8044F0859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EB9B-B83D-4CA1-A364-7B950D173FA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F2C-C783-47F9-96B7-8044F0859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8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EB9B-B83D-4CA1-A364-7B950D173FA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F2C-C783-47F9-96B7-8044F0859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51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EB9B-B83D-4CA1-A364-7B950D173FA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F2C-C783-47F9-96B7-8044F0859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82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EB9B-B83D-4CA1-A364-7B950D173FA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F2C-C783-47F9-96B7-8044F0859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8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EB9B-B83D-4CA1-A364-7B950D173FA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F2C-C783-47F9-96B7-8044F0859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3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EB9B-B83D-4CA1-A364-7B950D173FA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F2C-C783-47F9-96B7-8044F0859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6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9EB9B-B83D-4CA1-A364-7B950D173FA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3F2C-C783-47F9-96B7-8044F0859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31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9EB9B-B83D-4CA1-A364-7B950D173FA1}" type="datetimeFigureOut">
              <a:rPr lang="en-US" smtClean="0"/>
              <a:t>4/30/2020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33F2C-C783-47F9-96B7-8044F0859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09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70E58-40A6-4E4F-94EC-AE8AE8007E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38552"/>
          </a:xfrm>
        </p:spPr>
        <p:txBody>
          <a:bodyPr>
            <a:normAutofit fontScale="90000"/>
          </a:bodyPr>
          <a:lstStyle/>
          <a:p>
            <a:r>
              <a:rPr lang="en-US" sz="8000" dirty="0"/>
              <a:t>Forest Lakes Fire District </a:t>
            </a:r>
            <a:br>
              <a:rPr lang="en-US" dirty="0"/>
            </a:br>
            <a:br>
              <a:rPr lang="en-US" sz="4000" dirty="0"/>
            </a:br>
            <a:r>
              <a:rPr lang="en-US" sz="4400" b="1" dirty="0"/>
              <a:t>FY20-21/FY21-22 BUDGET PRESENTATION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17BCCC-F81D-45DB-8885-D1389E4025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8000" dirty="0"/>
          </a:p>
          <a:p>
            <a:endParaRPr lang="en-US" sz="8000" dirty="0"/>
          </a:p>
          <a:p>
            <a:endParaRPr lang="en-US" sz="8000" dirty="0"/>
          </a:p>
          <a:p>
            <a:r>
              <a:rPr lang="en-US" sz="16000" dirty="0"/>
              <a:t>April 20, 2019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49E84A-3F18-4D2F-ABA6-2AF1DFC13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5325" y="3255962"/>
            <a:ext cx="318135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734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6F10B1-DFF6-4B92-B0DD-A0016FB7B94F}"/>
              </a:ext>
            </a:extLst>
          </p:cNvPr>
          <p:cNvSpPr/>
          <p:nvPr/>
        </p:nvSpPr>
        <p:spPr>
          <a:xfrm>
            <a:off x="1088571" y="740229"/>
            <a:ext cx="1047205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FLFD FY20-21/FY21-22 BUDGET DRIVERS </a:t>
            </a:r>
          </a:p>
          <a:p>
            <a:endParaRPr lang="en-US" sz="28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FY20-21 Budget is a balanced “not to exceed” proposal, based on the recently completed Strategic Plan exercise.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Regulations require we prepare a two-year budget view with the second year being a budgetary estimate.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Unlike the current year, each year includes a 10% contingency expense, funded from reserves, if needed.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Biggest driver is staffing for full service with paramedics.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The last payment on the Tundra &amp; heart monitor is due 11-15-2020.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The $64,168 balloon payment on the CAT tractor is due 2-4-2022.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6273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925B9-0364-4CCC-AAFB-3F7F9C638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FLFD FY20/21 &amp; FY21/22 Budgeted Expenditures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068419-D020-41D9-BDAF-ADE3BC559D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F92E9AEB-03E4-4E09-8013-E260F0DE848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55264470"/>
              </p:ext>
            </p:extLst>
          </p:nvPr>
        </p:nvGraphicFramePr>
        <p:xfrm>
          <a:off x="839786" y="1395664"/>
          <a:ext cx="10512426" cy="534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2932">
                  <a:extLst>
                    <a:ext uri="{9D8B030D-6E8A-4147-A177-3AD203B41FA5}">
                      <a16:colId xmlns:a16="http://schemas.microsoft.com/office/drawing/2014/main" val="3281189637"/>
                    </a:ext>
                  </a:extLst>
                </a:gridCol>
                <a:gridCol w="2299447">
                  <a:extLst>
                    <a:ext uri="{9D8B030D-6E8A-4147-A177-3AD203B41FA5}">
                      <a16:colId xmlns:a16="http://schemas.microsoft.com/office/drawing/2014/main" val="2635241731"/>
                    </a:ext>
                  </a:extLst>
                </a:gridCol>
                <a:gridCol w="2407023">
                  <a:extLst>
                    <a:ext uri="{9D8B030D-6E8A-4147-A177-3AD203B41FA5}">
                      <a16:colId xmlns:a16="http://schemas.microsoft.com/office/drawing/2014/main" val="2163469967"/>
                    </a:ext>
                  </a:extLst>
                </a:gridCol>
                <a:gridCol w="2383024">
                  <a:extLst>
                    <a:ext uri="{9D8B030D-6E8A-4147-A177-3AD203B41FA5}">
                      <a16:colId xmlns:a16="http://schemas.microsoft.com/office/drawing/2014/main" val="3842543859"/>
                    </a:ext>
                  </a:extLst>
                </a:gridCol>
              </a:tblGrid>
              <a:tr h="627907">
                <a:tc>
                  <a:txBody>
                    <a:bodyPr/>
                    <a:lstStyle/>
                    <a:p>
                      <a:r>
                        <a:rPr lang="en-US" dirty="0"/>
                        <a:t>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2019-2020 Approved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2020-2021 </a:t>
                      </a:r>
                    </a:p>
                    <a:p>
                      <a:r>
                        <a:rPr lang="en-US" dirty="0"/>
                        <a:t>Proposed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2021-2022</a:t>
                      </a:r>
                    </a:p>
                    <a:p>
                      <a:r>
                        <a:rPr lang="en-US" dirty="0"/>
                        <a:t>Budget Forecast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761383"/>
                  </a:ext>
                </a:extLst>
              </a:tr>
              <a:tr h="406300">
                <a:tc>
                  <a:txBody>
                    <a:bodyPr/>
                    <a:lstStyle/>
                    <a:p>
                      <a:r>
                        <a:rPr lang="en-US" dirty="0"/>
                        <a:t>PERSONNEL SALARIES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$ 548,816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$ 570,283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$ 572,331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690025"/>
                  </a:ext>
                </a:extLst>
              </a:tr>
              <a:tr h="406300">
                <a:tc>
                  <a:txBody>
                    <a:bodyPr/>
                    <a:lstStyle/>
                    <a:p>
                      <a:r>
                        <a:rPr lang="en-US" dirty="0"/>
                        <a:t>EMPLOYEE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59,222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43,395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48,806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009935"/>
                  </a:ext>
                </a:extLst>
              </a:tr>
              <a:tr h="406300">
                <a:tc>
                  <a:txBody>
                    <a:bodyPr/>
                    <a:lstStyle/>
                    <a:p>
                      <a:r>
                        <a:rPr lang="en-US" dirty="0"/>
                        <a:t>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30,051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29,953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30,881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25134"/>
                  </a:ext>
                </a:extLst>
              </a:tr>
              <a:tr h="406300">
                <a:tc>
                  <a:txBody>
                    <a:bodyPr/>
                    <a:lstStyle/>
                    <a:p>
                      <a:r>
                        <a:rPr lang="en-US" dirty="0"/>
                        <a:t>FIRE DEPARTMENT ADMIN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129,785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183,132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$ 134,018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666921"/>
                  </a:ext>
                </a:extLst>
              </a:tr>
              <a:tr h="406300">
                <a:tc>
                  <a:txBody>
                    <a:bodyPr/>
                    <a:lstStyle/>
                    <a:p>
                      <a:r>
                        <a:rPr lang="pt-BR" dirty="0"/>
                        <a:t>FUEL, OIL, LUBE, R&amp;M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47,935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40,894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39,181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316443"/>
                  </a:ext>
                </a:extLst>
              </a:tr>
              <a:tr h="406300">
                <a:tc>
                  <a:txBody>
                    <a:bodyPr/>
                    <a:lstStyle/>
                    <a:p>
                      <a:r>
                        <a:rPr lang="en-US" dirty="0"/>
                        <a:t>FIRE &amp; EMS OPERATIONS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42,987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37,747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39,583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748826"/>
                  </a:ext>
                </a:extLst>
              </a:tr>
              <a:tr h="406300">
                <a:tc>
                  <a:txBody>
                    <a:bodyPr/>
                    <a:lstStyle/>
                    <a:p>
                      <a:r>
                        <a:rPr lang="en-US" dirty="0"/>
                        <a:t>BUILDING &amp; GROUNDS R &amp; 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  6,472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  6,602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  6,734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854357"/>
                  </a:ext>
                </a:extLst>
              </a:tr>
              <a:tr h="406300">
                <a:tc>
                  <a:txBody>
                    <a:bodyPr/>
                    <a:lstStyle/>
                    <a:p>
                      <a:r>
                        <a:rPr lang="en-US" dirty="0"/>
                        <a:t> UTILITIES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 28,089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30,451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31,040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100519"/>
                  </a:ext>
                </a:extLst>
              </a:tr>
              <a:tr h="406300">
                <a:tc>
                  <a:txBody>
                    <a:bodyPr/>
                    <a:lstStyle/>
                    <a:p>
                      <a:r>
                        <a:rPr lang="en-US" dirty="0"/>
                        <a:t> CAPITAL EXPENDITURES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325,400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          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839229"/>
                  </a:ext>
                </a:extLst>
              </a:tr>
              <a:tr h="406300">
                <a:tc>
                  <a:txBody>
                    <a:bodyPr/>
                    <a:lstStyle/>
                    <a:p>
                      <a:r>
                        <a:rPr lang="en-US" dirty="0"/>
                        <a:t>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 68,228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 78,439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114,602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962586"/>
                  </a:ext>
                </a:extLst>
              </a:tr>
              <a:tr h="406300">
                <a:tc>
                  <a:txBody>
                    <a:bodyPr/>
                    <a:lstStyle/>
                    <a:p>
                      <a:r>
                        <a:rPr lang="en-US" dirty="0"/>
                        <a:t>TOTAL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1,334,335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$1,190,145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$1,092,627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2919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8867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5BF24-3286-4164-97F2-5093D3978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FLFD FY20/21 &amp; FY21/22 Capital Expenditures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171D7-91FE-424B-95F7-EAB267A379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53891" y="990153"/>
            <a:ext cx="133195" cy="630392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39E636E-BF56-4D06-9E56-4427D59DF88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24356325"/>
              </p:ext>
            </p:extLst>
          </p:nvPr>
        </p:nvGraphicFramePr>
        <p:xfrm>
          <a:off x="915988" y="1690688"/>
          <a:ext cx="10315892" cy="4511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83904">
                  <a:extLst>
                    <a:ext uri="{9D8B030D-6E8A-4147-A177-3AD203B41FA5}">
                      <a16:colId xmlns:a16="http://schemas.microsoft.com/office/drawing/2014/main" val="1161628477"/>
                    </a:ext>
                  </a:extLst>
                </a:gridCol>
                <a:gridCol w="1941342">
                  <a:extLst>
                    <a:ext uri="{9D8B030D-6E8A-4147-A177-3AD203B41FA5}">
                      <a16:colId xmlns:a16="http://schemas.microsoft.com/office/drawing/2014/main" val="1501877393"/>
                    </a:ext>
                  </a:extLst>
                </a:gridCol>
                <a:gridCol w="1913206">
                  <a:extLst>
                    <a:ext uri="{9D8B030D-6E8A-4147-A177-3AD203B41FA5}">
                      <a16:colId xmlns:a16="http://schemas.microsoft.com/office/drawing/2014/main" val="3948700375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1916410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Expenditures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2019-2020 </a:t>
                      </a:r>
                    </a:p>
                    <a:p>
                      <a:r>
                        <a:rPr lang="en-US" dirty="0"/>
                        <a:t>Approved Budget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2020-2021 </a:t>
                      </a:r>
                    </a:p>
                    <a:p>
                      <a:r>
                        <a:rPr lang="en-US" dirty="0"/>
                        <a:t>Proposed Budget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2020-2021 </a:t>
                      </a:r>
                    </a:p>
                    <a:p>
                      <a:r>
                        <a:rPr lang="en-US" dirty="0"/>
                        <a:t>Proposed Budget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345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CAPITAL EXPENDITURES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$  330,350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/>
                        <a:t>$   75,000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/>
                        <a:t>$   75,450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840469"/>
                  </a:ext>
                </a:extLst>
              </a:tr>
              <a:tr h="526513">
                <a:tc>
                  <a:txBody>
                    <a:bodyPr/>
                    <a:lstStyle/>
                    <a:p>
                      <a:r>
                        <a:rPr lang="en-US" dirty="0"/>
                        <a:t>Vehicles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250,000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111406"/>
                  </a:ext>
                </a:extLst>
              </a:tr>
              <a:tr h="617439">
                <a:tc>
                  <a:txBody>
                    <a:bodyPr/>
                    <a:lstStyle/>
                    <a:p>
                      <a:r>
                        <a:rPr lang="en-US" dirty="0"/>
                        <a:t>Annex Refurbishment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63743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dirty="0"/>
                        <a:t>Contingency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47,350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94,250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75,450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457578"/>
                  </a:ext>
                </a:extLst>
              </a:tr>
              <a:tr h="638968">
                <a:tc>
                  <a:txBody>
                    <a:bodyPr/>
                    <a:lstStyle/>
                    <a:p>
                      <a:r>
                        <a:rPr lang="en-US" dirty="0"/>
                        <a:t>Other Capital - Machinery &amp; Equipment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    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926748"/>
                  </a:ext>
                </a:extLst>
              </a:tr>
              <a:tr h="625585">
                <a:tc>
                  <a:txBody>
                    <a:bodyPr/>
                    <a:lstStyle/>
                    <a:p>
                      <a:r>
                        <a:rPr lang="en-US" dirty="0"/>
                        <a:t>Computer / Phone System Upgrade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$      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354271"/>
                  </a:ext>
                </a:extLst>
              </a:tr>
            </a:tbl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351C46-3271-4C6A-B82F-B7CCF93D3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 flipV="1">
            <a:off x="13057202" y="1266402"/>
            <a:ext cx="464990" cy="116682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1B2505-BED6-4218-8436-7F10BBBA51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2653891" y="1620545"/>
            <a:ext cx="635806" cy="5243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391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76F06-D18A-489A-921F-CD8051C8A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FLFD FY20/21 &amp; FY21/22 Budgeted Revenues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A709122-7D24-4A29-825A-EF82FE5086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094085"/>
              </p:ext>
            </p:extLst>
          </p:nvPr>
        </p:nvGraphicFramePr>
        <p:xfrm>
          <a:off x="1041009" y="1825625"/>
          <a:ext cx="10312791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2345">
                  <a:extLst>
                    <a:ext uri="{9D8B030D-6E8A-4147-A177-3AD203B41FA5}">
                      <a16:colId xmlns:a16="http://schemas.microsoft.com/office/drawing/2014/main" val="905853796"/>
                    </a:ext>
                  </a:extLst>
                </a:gridCol>
                <a:gridCol w="1969477">
                  <a:extLst>
                    <a:ext uri="{9D8B030D-6E8A-4147-A177-3AD203B41FA5}">
                      <a16:colId xmlns:a16="http://schemas.microsoft.com/office/drawing/2014/main" val="1576089596"/>
                    </a:ext>
                  </a:extLst>
                </a:gridCol>
                <a:gridCol w="2124221">
                  <a:extLst>
                    <a:ext uri="{9D8B030D-6E8A-4147-A177-3AD203B41FA5}">
                      <a16:colId xmlns:a16="http://schemas.microsoft.com/office/drawing/2014/main" val="1797292857"/>
                    </a:ext>
                  </a:extLst>
                </a:gridCol>
                <a:gridCol w="2406748">
                  <a:extLst>
                    <a:ext uri="{9D8B030D-6E8A-4147-A177-3AD203B41FA5}">
                      <a16:colId xmlns:a16="http://schemas.microsoft.com/office/drawing/2014/main" val="15352841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Revenues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2019-2020 </a:t>
                      </a:r>
                    </a:p>
                    <a:p>
                      <a:r>
                        <a:rPr lang="en-US" dirty="0"/>
                        <a:t>Approved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2020-2021 </a:t>
                      </a:r>
                    </a:p>
                    <a:p>
                      <a:r>
                        <a:rPr lang="en-US" dirty="0"/>
                        <a:t>Proposed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FY 2021-2021</a:t>
                      </a:r>
                    </a:p>
                    <a:p>
                      <a:r>
                        <a:rPr lang="en-US" dirty="0"/>
                        <a:t>Budget Forecast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4621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4001 · Real Property 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$ 607,473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$ 643,473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$ 672,429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3816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4002 · FDAT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$ 103,270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$ 128,695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$ 134,486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6588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4011--EMS Receivables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$ 166,000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$ 140,320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$ 143,526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5041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4012--Fire Receivables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20,260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15,410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15,818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6464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4013--GWTS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16,000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14,320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14,647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36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4014--Investment 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 4,583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 4,677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  4,770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25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4015--</a:t>
                      </a:r>
                      <a:r>
                        <a:rPr lang="en-US" dirty="0" err="1"/>
                        <a:t>Misc</a:t>
                      </a:r>
                      <a:r>
                        <a:rPr lang="en-US" dirty="0"/>
                        <a:t> Receivables/Contributions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24,000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 31,500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3298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4017--Projected Grant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 69,400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125,000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470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4018--Enterprise Transfers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337,350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94,250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     75,450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17738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Total Available To Spend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$ 1,334,335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$ 1,190,145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$1,092,627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923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0477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BC3E9-3C00-48CB-9C9D-9EE177EF7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General Fund Cash Balance Projections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513D9-9A1A-4DD3-8D57-81F404C44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895449" cy="4351338"/>
          </a:xfrm>
        </p:spPr>
        <p:txBody>
          <a:bodyPr>
            <a:normAutofit fontScale="40000" lnSpcReduction="20000"/>
          </a:bodyPr>
          <a:lstStyle/>
          <a:p>
            <a:r>
              <a:rPr lang="en-US" sz="4500" dirty="0"/>
              <a:t>The Cash Balance Projections exclude Enterprise Transfer Income and Contingency Expenditure.</a:t>
            </a:r>
          </a:p>
          <a:p>
            <a:pPr marL="0" indent="0">
              <a:buNone/>
            </a:pPr>
            <a:endParaRPr lang="en-US" sz="4500" dirty="0"/>
          </a:p>
          <a:p>
            <a:r>
              <a:rPr lang="en-US" sz="4500" dirty="0"/>
              <a:t>Estimated Year End Cash Balance for FY19/20 = $190K</a:t>
            </a:r>
          </a:p>
          <a:p>
            <a:pPr marL="0" indent="0">
              <a:buNone/>
            </a:pPr>
            <a:r>
              <a:rPr lang="en-US" sz="4500" dirty="0"/>
              <a:t> </a:t>
            </a:r>
          </a:p>
          <a:p>
            <a:r>
              <a:rPr lang="en-US" sz="4500" dirty="0"/>
              <a:t>Estimated Year End Cash Balance for FY20/21 = $190K </a:t>
            </a:r>
          </a:p>
          <a:p>
            <a:pPr marL="0" indent="0">
              <a:buNone/>
            </a:pPr>
            <a:endParaRPr lang="en-US" sz="4500" dirty="0"/>
          </a:p>
          <a:p>
            <a:r>
              <a:rPr lang="en-US" sz="4500" dirty="0"/>
              <a:t>Estimated Year End Cash Balance for FY21/22 = $190K</a:t>
            </a:r>
          </a:p>
          <a:p>
            <a:pPr marL="0" indent="0">
              <a:buNone/>
            </a:pPr>
            <a:endParaRPr lang="en-US" sz="4500" dirty="0"/>
          </a:p>
          <a:p>
            <a:r>
              <a:rPr lang="en-US" sz="4500" dirty="0"/>
              <a:t>This assumes expenditures equal revenues for a balance budget.</a:t>
            </a:r>
          </a:p>
          <a:p>
            <a:pPr marL="0" indent="0">
              <a:buNone/>
            </a:pPr>
            <a:endParaRPr lang="en-US" sz="4500" dirty="0"/>
          </a:p>
          <a:p>
            <a:r>
              <a:rPr lang="en-US" sz="4500" dirty="0"/>
              <a:t>Our intention is to spend less than we take in and cash balances may be higher at the end of the year.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33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5320</TotalTime>
  <Words>497</Words>
  <Application>Microsoft Office PowerPoint</Application>
  <PresentationFormat>Widescreen</PresentationFormat>
  <Paragraphs>151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Forest Lakes Fire District   FY20-21/FY21-22 BUDGET PRESENTATION </vt:lpstr>
      <vt:lpstr>PowerPoint Presentation</vt:lpstr>
      <vt:lpstr>FLFD FY20/21 &amp; FY21/22 Budgeted Expenditures </vt:lpstr>
      <vt:lpstr>FLFD FY20/21 &amp; FY21/22 Capital Expenditures </vt:lpstr>
      <vt:lpstr>FLFD FY20/21 &amp; FY21/22 Budgeted Revenues </vt:lpstr>
      <vt:lpstr>General Fund Cash Balance Projections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Forest Lakes Fire District</dc:title>
  <dc:creator>JOE RUET</dc:creator>
  <cp:lastModifiedBy>JOE RUET</cp:lastModifiedBy>
  <cp:revision>3</cp:revision>
  <dcterms:created xsi:type="dcterms:W3CDTF">2019-04-02T15:47:37Z</dcterms:created>
  <dcterms:modified xsi:type="dcterms:W3CDTF">2020-05-01T16:18:52Z</dcterms:modified>
</cp:coreProperties>
</file>