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9.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31" r:id="rId2"/>
    <p:sldMasterId id="2147483689" r:id="rId3"/>
    <p:sldMasterId id="2147483701" r:id="rId4"/>
    <p:sldMasterId id="2147483717" r:id="rId5"/>
    <p:sldMasterId id="2147483779" r:id="rId6"/>
    <p:sldMasterId id="2147483755" r:id="rId7"/>
    <p:sldMasterId id="2147483746" r:id="rId8"/>
    <p:sldMasterId id="2147483693" r:id="rId9"/>
    <p:sldMasterId id="2147483688" r:id="rId10"/>
  </p:sldMasterIdLst>
  <p:notesMasterIdLst>
    <p:notesMasterId r:id="rId73"/>
  </p:notesMasterIdLst>
  <p:sldIdLst>
    <p:sldId id="3324" r:id="rId11"/>
    <p:sldId id="3194" r:id="rId12"/>
    <p:sldId id="3196" r:id="rId13"/>
    <p:sldId id="3666" r:id="rId14"/>
    <p:sldId id="4002" r:id="rId15"/>
    <p:sldId id="4003" r:id="rId16"/>
    <p:sldId id="4004" r:id="rId17"/>
    <p:sldId id="3993" r:id="rId18"/>
    <p:sldId id="3925" r:id="rId19"/>
    <p:sldId id="3926" r:id="rId20"/>
    <p:sldId id="3951" r:id="rId21"/>
    <p:sldId id="3994" r:id="rId22"/>
    <p:sldId id="1472" r:id="rId23"/>
    <p:sldId id="1473" r:id="rId24"/>
    <p:sldId id="1474" r:id="rId25"/>
    <p:sldId id="3670" r:id="rId26"/>
    <p:sldId id="4018" r:id="rId27"/>
    <p:sldId id="256" r:id="rId28"/>
    <p:sldId id="257" r:id="rId29"/>
    <p:sldId id="258" r:id="rId30"/>
    <p:sldId id="259" r:id="rId31"/>
    <p:sldId id="260" r:id="rId32"/>
    <p:sldId id="261" r:id="rId33"/>
    <p:sldId id="4019" r:id="rId34"/>
    <p:sldId id="4020" r:id="rId35"/>
    <p:sldId id="4021" r:id="rId36"/>
    <p:sldId id="4022" r:id="rId37"/>
    <p:sldId id="4023" r:id="rId38"/>
    <p:sldId id="4024" r:id="rId39"/>
    <p:sldId id="262" r:id="rId40"/>
    <p:sldId id="263" r:id="rId41"/>
    <p:sldId id="3690" r:id="rId42"/>
    <p:sldId id="3383" r:id="rId43"/>
    <p:sldId id="816" r:id="rId44"/>
    <p:sldId id="811" r:id="rId45"/>
    <p:sldId id="813" r:id="rId46"/>
    <p:sldId id="812" r:id="rId47"/>
    <p:sldId id="814" r:id="rId48"/>
    <p:sldId id="815" r:id="rId49"/>
    <p:sldId id="4025" r:id="rId50"/>
    <p:sldId id="4026" r:id="rId51"/>
    <p:sldId id="4027" r:id="rId52"/>
    <p:sldId id="4028" r:id="rId53"/>
    <p:sldId id="3079" r:id="rId54"/>
    <p:sldId id="3529" r:id="rId55"/>
    <p:sldId id="3081" r:id="rId56"/>
    <p:sldId id="323" r:id="rId57"/>
    <p:sldId id="324" r:id="rId58"/>
    <p:sldId id="325" r:id="rId59"/>
    <p:sldId id="326" r:id="rId60"/>
    <p:sldId id="327" r:id="rId61"/>
    <p:sldId id="328" r:id="rId62"/>
    <p:sldId id="329" r:id="rId63"/>
    <p:sldId id="330" r:id="rId64"/>
    <p:sldId id="3633" r:id="rId65"/>
    <p:sldId id="3678" r:id="rId66"/>
    <p:sldId id="3397" r:id="rId67"/>
    <p:sldId id="3398" r:id="rId68"/>
    <p:sldId id="3399" r:id="rId69"/>
    <p:sldId id="3619" r:id="rId70"/>
    <p:sldId id="2315" r:id="rId71"/>
    <p:sldId id="354"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BD9"/>
    <a:srgbClr val="FFF2CC"/>
    <a:srgbClr val="DDD3D7"/>
    <a:srgbClr val="E7C6A1"/>
    <a:srgbClr val="FFFFFF"/>
    <a:srgbClr val="E57A91"/>
    <a:srgbClr val="F7F2E6"/>
    <a:srgbClr val="CF768A"/>
    <a:srgbClr val="D9C2C4"/>
    <a:srgbClr val="CC9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3"/>
    <p:restoredTop sz="95960"/>
  </p:normalViewPr>
  <p:slideViewPr>
    <p:cSldViewPr snapToGrid="0" snapToObjects="1">
      <p:cViewPr>
        <p:scale>
          <a:sx n="88" d="100"/>
          <a:sy n="88" d="100"/>
        </p:scale>
        <p:origin x="1392" y="7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29"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B782-7928-BC4C-A3AA-492C142E50D3}"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57315-79F8-3F40-ACDB-4839CD44B319}" type="slidenum">
              <a:rPr lang="en-US" smtClean="0"/>
              <a:t>‹#›</a:t>
            </a:fld>
            <a:endParaRPr lang="en-US"/>
          </a:p>
        </p:txBody>
      </p:sp>
    </p:spTree>
    <p:extLst>
      <p:ext uri="{BB962C8B-B14F-4D97-AF65-F5344CB8AC3E}">
        <p14:creationId xmlns:p14="http://schemas.microsoft.com/office/powerpoint/2010/main" val="49585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C57315-79F8-3F40-ACDB-4839CD44B319}" type="slidenum">
              <a:rPr lang="en-US" smtClean="0"/>
              <a:t>2</a:t>
            </a:fld>
            <a:endParaRPr lang="en-US"/>
          </a:p>
        </p:txBody>
      </p:sp>
    </p:spTree>
    <p:extLst>
      <p:ext uri="{BB962C8B-B14F-4D97-AF65-F5344CB8AC3E}">
        <p14:creationId xmlns:p14="http://schemas.microsoft.com/office/powerpoint/2010/main" val="213339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www.goodfon.com</a:t>
            </a:r>
            <a:r>
              <a:rPr lang="en-US" dirty="0"/>
              <a:t>/flowers/wallpaper-blue-wood-blossom-spring-flowers-vesna-iablonia-tsvety.html</a:t>
            </a:r>
          </a:p>
        </p:txBody>
      </p:sp>
      <p:sp>
        <p:nvSpPr>
          <p:cNvPr id="4" name="Slide Number Placeholder 3"/>
          <p:cNvSpPr>
            <a:spLocks noGrp="1"/>
          </p:cNvSpPr>
          <p:nvPr>
            <p:ph type="sldNum" sz="quarter" idx="5"/>
          </p:nvPr>
        </p:nvSpPr>
        <p:spPr/>
        <p:txBody>
          <a:bodyPr/>
          <a:lstStyle/>
          <a:p>
            <a:fld id="{F6C57315-79F8-3F40-ACDB-4839CD44B319}" type="slidenum">
              <a:rPr lang="en-US" smtClean="0"/>
              <a:t>44</a:t>
            </a:fld>
            <a:endParaRPr lang="en-US"/>
          </a:p>
        </p:txBody>
      </p:sp>
    </p:spTree>
    <p:extLst>
      <p:ext uri="{BB962C8B-B14F-4D97-AF65-F5344CB8AC3E}">
        <p14:creationId xmlns:p14="http://schemas.microsoft.com/office/powerpoint/2010/main" val="70028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050489"/>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849456"/>
            <a:ext cx="6839892" cy="1515172"/>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332125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771650" y="1236861"/>
            <a:ext cx="6996430"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7744923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1252637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A white bird with blue wings and a green branch in its beak&#10;&#10;Description automatically generated">
            <a:extLst>
              <a:ext uri="{FF2B5EF4-FFF2-40B4-BE49-F238E27FC236}">
                <a16:creationId xmlns:a16="http://schemas.microsoft.com/office/drawing/2014/main" id="{75BABC57-223F-73AD-EE5A-063B7F5ED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56080" y="0"/>
            <a:ext cx="5831840" cy="5831840"/>
          </a:xfrm>
          <a:prstGeom prst="rect">
            <a:avLst/>
          </a:prstGeom>
        </p:spPr>
      </p:pic>
      <p:sp>
        <p:nvSpPr>
          <p:cNvPr id="7" name="TextBox 6">
            <a:extLst>
              <a:ext uri="{FF2B5EF4-FFF2-40B4-BE49-F238E27FC236}">
                <a16:creationId xmlns:a16="http://schemas.microsoft.com/office/drawing/2014/main" id="{A89B31DD-49F4-C706-8998-22E902808E6A}"/>
              </a:ext>
            </a:extLst>
          </p:cNvPr>
          <p:cNvSpPr txBox="1"/>
          <p:nvPr userDrawn="1"/>
        </p:nvSpPr>
        <p:spPr>
          <a:xfrm>
            <a:off x="1727200" y="5831840"/>
            <a:ext cx="6118021" cy="784830"/>
          </a:xfrm>
          <a:prstGeom prst="rect">
            <a:avLst/>
          </a:prstGeom>
          <a:noFill/>
        </p:spPr>
        <p:txBody>
          <a:bodyPr wrap="none" rtlCol="0">
            <a:spAutoFit/>
          </a:bodyPr>
          <a:lstStyle/>
          <a:p>
            <a:r>
              <a:rPr lang="en-US" sz="4500" b="0" dirty="0">
                <a:effectLst/>
                <a:latin typeface="Verdana" panose="020B0604030504040204" pitchFamily="34" charset="0"/>
                <a:ea typeface="Verdana" panose="020B0604030504040204" pitchFamily="34" charset="0"/>
                <a:cs typeface="Verdana" panose="020B0604030504040204" pitchFamily="34" charset="0"/>
              </a:rPr>
              <a:t>Passing of the Peace</a:t>
            </a:r>
          </a:p>
        </p:txBody>
      </p:sp>
    </p:spTree>
    <p:extLst>
      <p:ext uri="{BB962C8B-B14F-4D97-AF65-F5344CB8AC3E}">
        <p14:creationId xmlns:p14="http://schemas.microsoft.com/office/powerpoint/2010/main" val="8023787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34271"/>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3987427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65272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3652727"/>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Tree>
    <p:extLst>
      <p:ext uri="{BB962C8B-B14F-4D97-AF65-F5344CB8AC3E}">
        <p14:creationId xmlns:p14="http://schemas.microsoft.com/office/powerpoint/2010/main" val="28955276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302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3" name="Picture 2" descr="A white dove flying over an open book&#10;&#10;AI-generated content may be incorrect.">
            <a:extLst>
              <a:ext uri="{FF2B5EF4-FFF2-40B4-BE49-F238E27FC236}">
                <a16:creationId xmlns:a16="http://schemas.microsoft.com/office/drawing/2014/main" id="{3D907368-4305-96A1-4351-31B08D20FF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4" name="TextBox 3">
            <a:extLst>
              <a:ext uri="{FF2B5EF4-FFF2-40B4-BE49-F238E27FC236}">
                <a16:creationId xmlns:a16="http://schemas.microsoft.com/office/drawing/2014/main" id="{57BB1F35-A4D6-2377-7F1D-5C6370515C30}"/>
              </a:ext>
            </a:extLst>
          </p:cNvPr>
          <p:cNvSpPr txBox="1"/>
          <p:nvPr userDrawn="1"/>
        </p:nvSpPr>
        <p:spPr>
          <a:xfrm>
            <a:off x="268356" y="3329609"/>
            <a:ext cx="8607287" cy="861774"/>
          </a:xfrm>
          <a:prstGeom prst="rect">
            <a:avLst/>
          </a:prstGeom>
          <a:solidFill>
            <a:schemeClr val="accent5">
              <a:lumMod val="20000"/>
              <a:lumOff val="80000"/>
            </a:schemeClr>
          </a:solidFill>
          <a:effectLst>
            <a:softEdge rad="63500"/>
          </a:effectLst>
        </p:spPr>
        <p:txBody>
          <a:bodyPr wrap="square" rtlCol="0">
            <a:spAutoFit/>
          </a:bodyPr>
          <a:lstStyle/>
          <a:p>
            <a:pPr algn="ctr"/>
            <a:r>
              <a:rPr lang="en-US" sz="5000" dirty="0">
                <a:latin typeface="Verdana" panose="020B0604030504040204" pitchFamily="34" charset="0"/>
                <a:ea typeface="Verdana" panose="020B0604030504040204" pitchFamily="34" charset="0"/>
                <a:cs typeface="Verdana" panose="020B0604030504040204" pitchFamily="34" charset="0"/>
              </a:rPr>
              <a:t>Pastoral Prayer</a:t>
            </a:r>
          </a:p>
        </p:txBody>
      </p:sp>
    </p:spTree>
    <p:extLst>
      <p:ext uri="{BB962C8B-B14F-4D97-AF65-F5344CB8AC3E}">
        <p14:creationId xmlns:p14="http://schemas.microsoft.com/office/powerpoint/2010/main" val="3360525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C6C296-4EB0-8C74-778E-9C960DEB4D9A}"/>
              </a:ext>
            </a:extLst>
          </p:cNvPr>
          <p:cNvSpPr txBox="1"/>
          <p:nvPr userDrawn="1"/>
        </p:nvSpPr>
        <p:spPr>
          <a:xfrm>
            <a:off x="3923219" y="1788070"/>
            <a:ext cx="5147211" cy="3281860"/>
          </a:xfrm>
          <a:prstGeom prst="rect">
            <a:avLst/>
          </a:prstGeom>
          <a:solidFill>
            <a:schemeClr val="accent4">
              <a:lumMod val="40000"/>
              <a:lumOff val="60000"/>
            </a:schemeClr>
          </a:solidFill>
          <a:ln>
            <a:noFill/>
          </a:ln>
          <a:effectLst>
            <a:softEdge rad="63500"/>
          </a:effectLst>
        </p:spPr>
        <p:txBody>
          <a:bodyPr wrap="square">
            <a:spAutoFit/>
          </a:bodyPr>
          <a:lstStyle/>
          <a:p>
            <a:pPr algn="ctr" defTabSz="914400">
              <a:lnSpc>
                <a:spcPct val="150000"/>
              </a:lnSpc>
              <a:spcBef>
                <a:spcPct val="0"/>
              </a:spcBef>
              <a:spcAft>
                <a:spcPts val="600"/>
              </a:spcAft>
            </a:pPr>
            <a:r>
              <a:rPr lang="en-US" sz="4800" b="1" dirty="0">
                <a:solidFill>
                  <a:schemeClr val="tx1">
                    <a:lumMod val="75000"/>
                    <a:lumOff val="25000"/>
                  </a:schemeClr>
                </a:solidFill>
                <a:latin typeface="Georgia" panose="02040502050405020303" pitchFamily="18" charset="0"/>
                <a:ea typeface="+mj-ea"/>
                <a:cs typeface="+mj-cs"/>
              </a:rPr>
              <a:t>Young Disciples’ Message</a:t>
            </a:r>
          </a:p>
        </p:txBody>
      </p:sp>
      <p:pic>
        <p:nvPicPr>
          <p:cNvPr id="1028" name="Picture 4" descr="In the warmth of a sunny day, a young child finds a tranquil moment in the embrace of a sunflower field. With eyes closed and hands clasped in a prayer position, the child exudes an aura of peace and contentment. The bright, yellow sunflowers tower around, symbolizing vitality and energy, which contrasts with the serene expression on the child’s face. This setting provides a perfect blend of nature’s beauty and youthful innocence, creating a picturesque snapshot of meditation and calmness.">
            <a:extLst>
              <a:ext uri="{FF2B5EF4-FFF2-40B4-BE49-F238E27FC236}">
                <a16:creationId xmlns:a16="http://schemas.microsoft.com/office/drawing/2014/main" id="{0D18F5A2-9321-D5A8-9B78-02093A4C7E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8433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374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44139-BDB3-628F-D954-5FE02B93E82F}"/>
              </a:ext>
            </a:extLst>
          </p:cNvPr>
          <p:cNvPicPr>
            <a:picLocks noChangeAspect="1"/>
          </p:cNvPicPr>
          <p:nvPr userDrawn="1"/>
        </p:nvPicPr>
        <p:blipFill>
          <a:blip r:embed="rId2"/>
          <a:stretch>
            <a:fillRect/>
          </a:stretch>
        </p:blipFill>
        <p:spPr>
          <a:xfrm>
            <a:off x="116557" y="94954"/>
            <a:ext cx="8910885" cy="6668091"/>
          </a:xfrm>
          <a:prstGeom prst="rect">
            <a:avLst/>
          </a:prstGeom>
        </p:spPr>
      </p:pic>
    </p:spTree>
    <p:extLst>
      <p:ext uri="{BB962C8B-B14F-4D97-AF65-F5344CB8AC3E}">
        <p14:creationId xmlns:p14="http://schemas.microsoft.com/office/powerpoint/2010/main" val="3734915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3" name="Picture 2" descr="A person kneeling in front of a stained glass window&#10;&#10;AI-generated content may be incorrect.">
            <a:extLst>
              <a:ext uri="{FF2B5EF4-FFF2-40B4-BE49-F238E27FC236}">
                <a16:creationId xmlns:a16="http://schemas.microsoft.com/office/drawing/2014/main" id="{5CF771C2-5C09-304F-F4D0-7F7F8DC26AE9}"/>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0" y="0"/>
            <a:ext cx="3843495" cy="6858000"/>
          </a:xfrm>
          <a:prstGeom prst="rect">
            <a:avLst/>
          </a:prstGeom>
        </p:spPr>
      </p:pic>
      <p:sp>
        <p:nvSpPr>
          <p:cNvPr id="4" name="TextBox 3">
            <a:extLst>
              <a:ext uri="{FF2B5EF4-FFF2-40B4-BE49-F238E27FC236}">
                <a16:creationId xmlns:a16="http://schemas.microsoft.com/office/drawing/2014/main" id="{C074D88C-AA14-CC42-4108-1A53DA7FB2BA}"/>
              </a:ext>
            </a:extLst>
          </p:cNvPr>
          <p:cNvSpPr txBox="1"/>
          <p:nvPr userDrawn="1"/>
        </p:nvSpPr>
        <p:spPr>
          <a:xfrm>
            <a:off x="3986374" y="1520785"/>
            <a:ext cx="4982965" cy="3816429"/>
          </a:xfrm>
          <a:prstGeom prst="rect">
            <a:avLst/>
          </a:prstGeom>
          <a:noFill/>
        </p:spPr>
        <p:txBody>
          <a:bodyPr wrap="square" rtlCol="0">
            <a:spAutoFit/>
          </a:bodyPr>
          <a:lstStyle/>
          <a:p>
            <a:pPr algn="ctr"/>
            <a:r>
              <a:rPr lang="en-US" sz="6600" b="1" dirty="0">
                <a:latin typeface="Verdana" panose="020B0604030504040204" pitchFamily="34" charset="0"/>
                <a:ea typeface="Verdana" panose="020B0604030504040204" pitchFamily="34" charset="0"/>
                <a:cs typeface="Verdana" panose="020B0604030504040204" pitchFamily="34" charset="0"/>
              </a:rPr>
              <a:t>Lord</a:t>
            </a:r>
            <a:r>
              <a:rPr lang="en-US" sz="5000" dirty="0">
                <a:latin typeface="Verdana" panose="020B0604030504040204" pitchFamily="34" charset="0"/>
                <a:ea typeface="Verdana" panose="020B0604030504040204" pitchFamily="34" charset="0"/>
                <a:cs typeface="Verdana" panose="020B0604030504040204" pitchFamily="34" charset="0"/>
              </a:rPr>
              <a:t>, </a:t>
            </a:r>
          </a:p>
          <a:p>
            <a:pPr algn="ctr"/>
            <a:r>
              <a:rPr lang="en-US" sz="4400" dirty="0">
                <a:latin typeface="Verdana" panose="020B0604030504040204" pitchFamily="34" charset="0"/>
                <a:ea typeface="Verdana" panose="020B0604030504040204" pitchFamily="34" charset="0"/>
                <a:cs typeface="Verdana" panose="020B0604030504040204" pitchFamily="34" charset="0"/>
              </a:rPr>
              <a:t>hear our prayers as we lift up to you, our joys and concerns. </a:t>
            </a:r>
          </a:p>
        </p:txBody>
      </p:sp>
      <p:sp>
        <p:nvSpPr>
          <p:cNvPr id="5" name="TextBox 4">
            <a:extLst>
              <a:ext uri="{FF2B5EF4-FFF2-40B4-BE49-F238E27FC236}">
                <a16:creationId xmlns:a16="http://schemas.microsoft.com/office/drawing/2014/main" id="{603471EC-4F7D-E4DD-3792-3B21978657DD}"/>
              </a:ext>
            </a:extLst>
          </p:cNvPr>
          <p:cNvSpPr txBox="1"/>
          <p:nvPr userDrawn="1"/>
        </p:nvSpPr>
        <p:spPr>
          <a:xfrm>
            <a:off x="3986374" y="111513"/>
            <a:ext cx="4982965" cy="553998"/>
          </a:xfrm>
          <a:prstGeom prst="rect">
            <a:avLst/>
          </a:prstGeom>
          <a:noFill/>
        </p:spPr>
        <p:txBody>
          <a:bodyPr wrap="square" rtlCol="0">
            <a:spAutoFit/>
          </a:bodyPr>
          <a:lstStyle/>
          <a:p>
            <a:pPr algn="ctr"/>
            <a:r>
              <a:rPr lang="en-US" sz="3000" b="1" dirty="0">
                <a:latin typeface="Verdana" panose="020B0604030504040204" pitchFamily="34" charset="0"/>
                <a:ea typeface="Verdana" panose="020B0604030504040204" pitchFamily="34" charset="0"/>
                <a:cs typeface="Verdana" panose="020B0604030504040204" pitchFamily="34" charset="0"/>
              </a:rPr>
              <a:t>Prayers of the People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96497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lstStyle>
            <a:lvl1pPr marL="0" indent="0">
              <a:buFontTx/>
              <a:buNone/>
              <a:defRPr sz="3600" b="1">
                <a:latin typeface="Times" pitchFamily="2"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86403"/>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2488134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0D6B17-431D-09AF-7CAE-0E8DE792099A}"/>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AA3781-E7B4-84A2-ADD6-D5C9210EFA5D}"/>
              </a:ext>
            </a:extLst>
          </p:cNvPr>
          <p:cNvSpPr txBox="1"/>
          <p:nvPr userDrawn="1"/>
        </p:nvSpPr>
        <p:spPr>
          <a:xfrm>
            <a:off x="493191" y="2690336"/>
            <a:ext cx="8157618" cy="1477328"/>
          </a:xfrm>
          <a:prstGeom prst="rect">
            <a:avLst/>
          </a:prstGeom>
          <a:solidFill>
            <a:srgbClr val="E7C6A1">
              <a:alpha val="78431"/>
            </a:srgbClr>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000" dirty="0">
                <a:latin typeface="Lucida Calligraphy" panose="03010101010101010101" pitchFamily="66" charset="77"/>
              </a:rPr>
              <a:t>Benediction</a:t>
            </a:r>
          </a:p>
        </p:txBody>
      </p:sp>
    </p:spTree>
    <p:extLst>
      <p:ext uri="{BB962C8B-B14F-4D97-AF65-F5344CB8AC3E}">
        <p14:creationId xmlns:p14="http://schemas.microsoft.com/office/powerpoint/2010/main" val="26290147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2" name="Picture 2" descr="2,300+ Communion Cup And Bread Stock Photos, Pictures &amp; Royalty-Free Images  - iStock | Crown of thorns">
            <a:extLst>
              <a:ext uri="{FF2B5EF4-FFF2-40B4-BE49-F238E27FC236}">
                <a16:creationId xmlns:a16="http://schemas.microsoft.com/office/drawing/2014/main" id="{FBF73CB9-8696-4BBA-D631-52CB7F999BDE}"/>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C41E9-7BDB-AEC4-5613-172880AA0FE8}"/>
              </a:ext>
            </a:extLst>
          </p:cNvPr>
          <p:cNvSpPr txBox="1"/>
          <p:nvPr userDrawn="1"/>
        </p:nvSpPr>
        <p:spPr>
          <a:xfrm>
            <a:off x="92529" y="258901"/>
            <a:ext cx="8958942" cy="3170099"/>
          </a:xfrm>
          <a:prstGeom prst="rect">
            <a:avLst/>
          </a:prstGeom>
          <a:noFill/>
        </p:spPr>
        <p:txBody>
          <a:bodyPr wrap="square" rtlCol="0">
            <a:spAutoFit/>
          </a:bodyPr>
          <a:lstStyle/>
          <a:p>
            <a:pPr algn="ctr"/>
            <a:r>
              <a:rPr lang="en-US" sz="5000" dirty="0">
                <a:latin typeface="Lucida Calligraphy" panose="03010101010101010101" pitchFamily="66" charset="77"/>
              </a:rPr>
              <a:t>Breaking the Bread </a:t>
            </a:r>
          </a:p>
          <a:p>
            <a:pPr algn="ctr"/>
            <a:r>
              <a:rPr lang="en-US" sz="5000" dirty="0">
                <a:latin typeface="Lucida Calligraphy" panose="03010101010101010101" pitchFamily="66" charset="77"/>
              </a:rPr>
              <a:t>&amp;</a:t>
            </a:r>
          </a:p>
          <a:p>
            <a:pPr algn="ctr"/>
            <a:r>
              <a:rPr lang="en-US" sz="5000" dirty="0">
                <a:latin typeface="Lucida Calligraphy" panose="03010101010101010101" pitchFamily="66" charset="77"/>
              </a:rPr>
              <a:t> Giving the Bread and Cup </a:t>
            </a:r>
          </a:p>
        </p:txBody>
      </p:sp>
      <p:sp>
        <p:nvSpPr>
          <p:cNvPr id="4" name="TextBox 3">
            <a:extLst>
              <a:ext uri="{FF2B5EF4-FFF2-40B4-BE49-F238E27FC236}">
                <a16:creationId xmlns:a16="http://schemas.microsoft.com/office/drawing/2014/main" id="{33E2312D-BEA7-B898-EBB2-3F5612FFA4EA}"/>
              </a:ext>
            </a:extLst>
          </p:cNvPr>
          <p:cNvSpPr txBox="1"/>
          <p:nvPr userDrawn="1"/>
        </p:nvSpPr>
        <p:spPr>
          <a:xfrm>
            <a:off x="0" y="4174004"/>
            <a:ext cx="9144000" cy="1938992"/>
          </a:xfrm>
          <a:prstGeom prst="rect">
            <a:avLst/>
          </a:prstGeom>
          <a:noFill/>
        </p:spPr>
        <p:txBody>
          <a:bodyPr wrap="square">
            <a:spAutoFit/>
          </a:bodyPr>
          <a:lstStyle/>
          <a:p>
            <a:pPr algn="ctr"/>
            <a:r>
              <a:rPr lang="en-US" sz="3000" dirty="0">
                <a:latin typeface="Verdana" panose="020B0604030504040204" pitchFamily="34" charset="0"/>
                <a:ea typeface="Verdana" panose="020B0604030504040204" pitchFamily="34" charset="0"/>
                <a:cs typeface="Verdana" panose="020B0604030504040204" pitchFamily="34" charset="0"/>
              </a:rPr>
              <a:t>The body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r>
              <a:rPr lang="en-US" sz="3000" dirty="0">
                <a:latin typeface="Verdana" panose="020B0604030504040204" pitchFamily="34" charset="0"/>
                <a:ea typeface="Verdana" panose="020B0604030504040204" pitchFamily="34" charset="0"/>
                <a:cs typeface="Verdana" panose="020B0604030504040204" pitchFamily="34" charset="0"/>
              </a:rPr>
              <a:t>The blood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Tree>
    <p:extLst>
      <p:ext uri="{BB962C8B-B14F-4D97-AF65-F5344CB8AC3E}">
        <p14:creationId xmlns:p14="http://schemas.microsoft.com/office/powerpoint/2010/main" val="11655403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mmunion Prayer">
    <p:spTree>
      <p:nvGrpSpPr>
        <p:cNvPr id="1" name=""/>
        <p:cNvGrpSpPr/>
        <p:nvPr/>
      </p:nvGrpSpPr>
      <p:grpSpPr>
        <a:xfrm>
          <a:off x="0" y="0"/>
          <a:ext cx="0" cy="0"/>
          <a:chOff x="0" y="0"/>
          <a:chExt cx="0" cy="0"/>
        </a:xfrm>
      </p:grpSpPr>
      <p:pic>
        <p:nvPicPr>
          <p:cNvPr id="4" name="Picture 2" descr="2,300+ Communion Cup And Bread Stock Photos, Pictures &amp; Royalty-Free Images  - iStock | Crown of thorns">
            <a:extLst>
              <a:ext uri="{FF2B5EF4-FFF2-40B4-BE49-F238E27FC236}">
                <a16:creationId xmlns:a16="http://schemas.microsoft.com/office/drawing/2014/main" id="{61DB9338-98E2-E69D-3BD7-A53567A03CE5}"/>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64ADFB-2C9E-504B-3EF4-99EC01390515}"/>
              </a:ext>
            </a:extLst>
          </p:cNvPr>
          <p:cNvSpPr txBox="1"/>
          <p:nvPr userDrawn="1"/>
        </p:nvSpPr>
        <p:spPr>
          <a:xfrm>
            <a:off x="92529" y="271222"/>
            <a:ext cx="8958942" cy="861774"/>
          </a:xfrm>
          <a:prstGeom prst="rect">
            <a:avLst/>
          </a:prstGeom>
          <a:noFill/>
        </p:spPr>
        <p:txBody>
          <a:bodyPr wrap="square" rtlCol="0">
            <a:spAutoFit/>
          </a:bodyPr>
          <a:lstStyle/>
          <a:p>
            <a:pPr algn="ctr"/>
            <a:r>
              <a:rPr lang="en-US" sz="5000" dirty="0">
                <a:latin typeface="Lucida Calligraphy" panose="03010101010101010101" pitchFamily="66" charset="77"/>
              </a:rPr>
              <a:t>Prayer after Communion</a:t>
            </a:r>
          </a:p>
        </p:txBody>
      </p:sp>
      <p:sp>
        <p:nvSpPr>
          <p:cNvPr id="3" name="TextBox 2">
            <a:extLst>
              <a:ext uri="{FF2B5EF4-FFF2-40B4-BE49-F238E27FC236}">
                <a16:creationId xmlns:a16="http://schemas.microsoft.com/office/drawing/2014/main" id="{DF772910-6F65-59EE-AAC8-253F507A2A2F}"/>
              </a:ext>
            </a:extLst>
          </p:cNvPr>
          <p:cNvSpPr txBox="1"/>
          <p:nvPr userDrawn="1"/>
        </p:nvSpPr>
        <p:spPr>
          <a:xfrm>
            <a:off x="0" y="1336120"/>
            <a:ext cx="9144000" cy="5262979"/>
          </a:xfrm>
          <a:prstGeom prst="rect">
            <a:avLst/>
          </a:prstGeom>
          <a:noFill/>
        </p:spPr>
        <p:txBody>
          <a:bodyPr wrap="square">
            <a:spAutoFit/>
          </a:bodyPr>
          <a:lstStyle/>
          <a:p>
            <a:pPr algn="ctr"/>
            <a:r>
              <a:rPr lang="en-US" sz="4800" b="1" dirty="0"/>
              <a:t>Eternal God, we give you thanks for this holy mystery in which you have given yourself to us. Grant that we may go into the world in the strength of your Spirit, to give ourselves for others, in the name of Jesus Christ our Lord, Amen. </a:t>
            </a:r>
          </a:p>
        </p:txBody>
      </p:sp>
    </p:spTree>
    <p:extLst>
      <p:ext uri="{BB962C8B-B14F-4D97-AF65-F5344CB8AC3E}">
        <p14:creationId xmlns:p14="http://schemas.microsoft.com/office/powerpoint/2010/main" val="41407601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2782669"/>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278266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13541113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ening Praye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E29F36-9E0B-97DA-61D8-7D822B004EB1}"/>
              </a:ext>
            </a:extLst>
          </p:cNvPr>
          <p:cNvSpPr>
            <a:spLocks noGrp="1"/>
          </p:cNvSpPr>
          <p:nvPr>
            <p:ph type="body" sz="quarter" idx="10"/>
          </p:nvPr>
        </p:nvSpPr>
        <p:spPr>
          <a:xfrm>
            <a:off x="158750" y="963613"/>
            <a:ext cx="5437188" cy="5715000"/>
          </a:xfrm>
        </p:spPr>
        <p:txBody>
          <a:bodyPr/>
          <a:lstStyle>
            <a:lvl1pPr marL="0" indent="0" algn="ctr">
              <a:buNone/>
              <a:defRPr sz="3800" b="1">
                <a:latin typeface="+mn-lt"/>
              </a:defRPr>
            </a:lvl1pPr>
          </a:lstStyle>
          <a:p>
            <a:pPr lvl="0"/>
            <a:r>
              <a:rPr lang="en-US" dirty="0"/>
              <a:t>Click to edit Master text styles</a:t>
            </a:r>
          </a:p>
        </p:txBody>
      </p:sp>
      <p:sp>
        <p:nvSpPr>
          <p:cNvPr id="11" name="TextBox 10">
            <a:extLst>
              <a:ext uri="{FF2B5EF4-FFF2-40B4-BE49-F238E27FC236}">
                <a16:creationId xmlns:a16="http://schemas.microsoft.com/office/drawing/2014/main" id="{964A4E7E-E56C-2A54-8579-13F77CDB44E3}"/>
              </a:ext>
            </a:extLst>
          </p:cNvPr>
          <p:cNvSpPr txBox="1"/>
          <p:nvPr userDrawn="1"/>
        </p:nvSpPr>
        <p:spPr>
          <a:xfrm>
            <a:off x="1853406" y="0"/>
            <a:ext cx="5437188" cy="769441"/>
          </a:xfrm>
          <a:prstGeom prst="rect">
            <a:avLst/>
          </a:prstGeom>
          <a:noFill/>
        </p:spPr>
        <p:txBody>
          <a:bodyPr wrap="square" rtlCol="0">
            <a:spAutoFit/>
          </a:bodyPr>
          <a:lstStyle/>
          <a:p>
            <a:pPr algn="ctr"/>
            <a:r>
              <a:rPr lang="en-US" sz="4400" b="1" dirty="0">
                <a:latin typeface="+mn-lt"/>
              </a:rPr>
              <a:t>OPENING PRAYER</a:t>
            </a:r>
          </a:p>
        </p:txBody>
      </p:sp>
      <p:pic>
        <p:nvPicPr>
          <p:cNvPr id="2050" name="Picture 2" descr="Love Is God's Language - Day 2 of 5">
            <a:extLst>
              <a:ext uri="{FF2B5EF4-FFF2-40B4-BE49-F238E27FC236}">
                <a16:creationId xmlns:a16="http://schemas.microsoft.com/office/drawing/2014/main" id="{C087FAFF-2E9C-EB23-075E-0DD9A99B06D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5759669" y="963613"/>
            <a:ext cx="33002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EA42F8-F502-CA40-A499-BAF51F08894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23214987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2050" name="Picture 2" descr="In this captivating image, a pair of hands cradles a perfectly shaped heart made of golden beach sand. The crystal-clear aqua waves gently kiss the shore in the background, creating a serene atmosphere. This symbol of love and care, with the pristine beach surrounding it, evokes feelings of peace and affection against the soothing sounds of the sea.">
            <a:extLst>
              <a:ext uri="{FF2B5EF4-FFF2-40B4-BE49-F238E27FC236}">
                <a16:creationId xmlns:a16="http://schemas.microsoft.com/office/drawing/2014/main" id="{43EDFAD3-EBDB-DF7D-5F27-9C6E2DBCB16B}"/>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5800" y="136524"/>
            <a:ext cx="7772400" cy="879475"/>
          </a:xfrm>
        </p:spPr>
        <p:txBody>
          <a:bodyPr anchor="b"/>
          <a:lstStyle>
            <a:lvl1pPr algn="ctr">
              <a:defRPr sz="6000"/>
            </a:lvl1pPr>
          </a:lstStyle>
          <a:p>
            <a:r>
              <a:rPr lang="en-US" dirty="0"/>
              <a:t>Offertory </a:t>
            </a:r>
          </a:p>
        </p:txBody>
      </p:sp>
      <p:sp>
        <p:nvSpPr>
          <p:cNvPr id="3" name="Subtitle 2"/>
          <p:cNvSpPr>
            <a:spLocks noGrp="1"/>
          </p:cNvSpPr>
          <p:nvPr>
            <p:ph type="subTitle" idx="1"/>
          </p:nvPr>
        </p:nvSpPr>
        <p:spPr>
          <a:xfrm>
            <a:off x="685799" y="1302818"/>
            <a:ext cx="7772399" cy="3954982"/>
          </a:xfrm>
        </p:spPr>
        <p:txBody>
          <a:bodyPr/>
          <a:lstStyle>
            <a:lvl1pPr marL="0" indent="0" algn="ctr">
              <a:lnSpc>
                <a:spcPct val="150000"/>
              </a:lnSpc>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EA42F8-F502-CA40-A499-BAF51F08894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34512880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9A1B8-DB7E-EC7D-93A6-5CC06887DD86}"/>
              </a:ext>
            </a:extLst>
          </p:cNvPr>
          <p:cNvPicPr>
            <a:picLocks noChangeAspect="1"/>
          </p:cNvPicPr>
          <p:nvPr userDrawn="1"/>
        </p:nvPicPr>
        <p:blipFill>
          <a:blip r:embed="rId2"/>
          <a:stretch>
            <a:fillRect/>
          </a:stretch>
        </p:blipFill>
        <p:spPr>
          <a:xfrm>
            <a:off x="-1" y="0"/>
            <a:ext cx="9201875" cy="6858000"/>
          </a:xfrm>
          <a:prstGeom prst="rect">
            <a:avLst/>
          </a:prstGeom>
        </p:spPr>
      </p:pic>
    </p:spTree>
    <p:extLst>
      <p:ext uri="{BB962C8B-B14F-4D97-AF65-F5344CB8AC3E}">
        <p14:creationId xmlns:p14="http://schemas.microsoft.com/office/powerpoint/2010/main" val="15103528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9AC5E-084D-AAE5-876A-C98E9F9124CF}"/>
              </a:ext>
            </a:extLst>
          </p:cNvPr>
          <p:cNvPicPr>
            <a:picLocks noChangeAspect="1"/>
          </p:cNvPicPr>
          <p:nvPr userDrawn="1"/>
        </p:nvPicPr>
        <p:blipFill>
          <a:blip r:embed="rId2"/>
          <a:stretch>
            <a:fillRect/>
          </a:stretch>
        </p:blipFill>
        <p:spPr>
          <a:xfrm>
            <a:off x="-1" y="-25782"/>
            <a:ext cx="9236468" cy="6883782"/>
          </a:xfrm>
          <a:prstGeom prst="rect">
            <a:avLst/>
          </a:prstGeom>
        </p:spPr>
      </p:pic>
    </p:spTree>
    <p:extLst>
      <p:ext uri="{BB962C8B-B14F-4D97-AF65-F5344CB8AC3E}">
        <p14:creationId xmlns:p14="http://schemas.microsoft.com/office/powerpoint/2010/main" val="688771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074" name="Picture 2" descr="Graceful cherry blossom branches stretch across the frame, displaying clusters of delicate pink and white flowers in various stages of bloom. Cool morning light filters through the orchard, creating a fresh and peaceful atmosphere that celebrates spring's arrival. Backlit petals reveal translucent edges and soft textures, while some petals drift gently through the air, adding movement to the serene scene. The color palette features blush pink and cream petals against sage green new leaves and a pale blue sky backdrop. Sharp botanical details in the foreground gradually fade into soft bokeh, creating beautiful depth. Morning dew droplets cling to the delicate petal surfaces, enhancing the natural beauty. The composition captures the ephemeral nature of spring blossoms, symbolizing renewal, hope, and the inspiring beauty of nature's seasonal transformation.">
            <a:extLst>
              <a:ext uri="{FF2B5EF4-FFF2-40B4-BE49-F238E27FC236}">
                <a16:creationId xmlns:a16="http://schemas.microsoft.com/office/drawing/2014/main" id="{44B6B69F-B442-67F8-D862-B9862C74BAAF}"/>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9105" y="0"/>
            <a:ext cx="91622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FF8D1B-CF9A-FBAC-CC40-C8EED261323C}"/>
              </a:ext>
            </a:extLst>
          </p:cNvPr>
          <p:cNvSpPr txBox="1"/>
          <p:nvPr userDrawn="1"/>
        </p:nvSpPr>
        <p:spPr>
          <a:xfrm>
            <a:off x="-9105" y="907938"/>
            <a:ext cx="9144000" cy="4830874"/>
          </a:xfrm>
          <a:prstGeom prst="rect">
            <a:avLst/>
          </a:prstGeom>
          <a:solidFill>
            <a:schemeClr val="accent4">
              <a:lumMod val="20000"/>
              <a:lumOff val="80000"/>
              <a:alpha val="73333"/>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150000"/>
              </a:lnSpc>
            </a:pPr>
            <a:r>
              <a:rPr lang="en-US" sz="3500"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Our Sunday service is live-streamed, and microphones pick up sound throughout the sanctuary. Recording begins at least 15 minutes before the service to include announcements.</a:t>
            </a:r>
          </a:p>
        </p:txBody>
      </p:sp>
      <p:sp>
        <p:nvSpPr>
          <p:cNvPr id="3" name="TextBox 2">
            <a:extLst>
              <a:ext uri="{FF2B5EF4-FFF2-40B4-BE49-F238E27FC236}">
                <a16:creationId xmlns:a16="http://schemas.microsoft.com/office/drawing/2014/main" id="{FBC178D4-389E-495F-80B9-166B1A0B7B11}"/>
              </a:ext>
            </a:extLst>
          </p:cNvPr>
          <p:cNvSpPr txBox="1"/>
          <p:nvPr userDrawn="1"/>
        </p:nvSpPr>
        <p:spPr>
          <a:xfrm>
            <a:off x="532612" y="100026"/>
            <a:ext cx="8078771" cy="707886"/>
          </a:xfrm>
          <a:prstGeom prst="rect">
            <a:avLst/>
          </a:prstGeom>
          <a:noFill/>
        </p:spPr>
        <p:txBody>
          <a:bodyPr wrap="square" rtlCol="0">
            <a:spAutoFit/>
          </a:bodyPr>
          <a:lstStyle/>
          <a:p>
            <a:pPr algn="ctr"/>
            <a:r>
              <a:rPr lang="en-US" sz="4000" b="1" dirty="0">
                <a:latin typeface="Verdana" panose="020B0604030504040204" pitchFamily="34" charset="0"/>
                <a:ea typeface="Verdana" panose="020B0604030504040204" pitchFamily="34" charset="0"/>
                <a:cs typeface="Verdana" panose="020B0604030504040204" pitchFamily="34" charset="0"/>
              </a:rPr>
              <a:t>FRIENDLY REMINDER</a:t>
            </a:r>
          </a:p>
        </p:txBody>
      </p:sp>
      <p:sp>
        <p:nvSpPr>
          <p:cNvPr id="4" name="Text Placeholder 2">
            <a:extLst>
              <a:ext uri="{FF2B5EF4-FFF2-40B4-BE49-F238E27FC236}">
                <a16:creationId xmlns:a16="http://schemas.microsoft.com/office/drawing/2014/main" id="{772C3D95-F378-6518-9DE9-A6139F558D31}"/>
              </a:ext>
            </a:extLst>
          </p:cNvPr>
          <p:cNvSpPr txBox="1">
            <a:spLocks/>
          </p:cNvSpPr>
          <p:nvPr userDrawn="1"/>
        </p:nvSpPr>
        <p:spPr>
          <a:xfrm>
            <a:off x="628647" y="5956524"/>
            <a:ext cx="7886700" cy="80791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a:p>
            <a:r>
              <a:rPr lang="en-US" sz="1200" b="1" dirty="0"/>
              <a:t>Security Notice: </a:t>
            </a:r>
            <a:r>
              <a:rPr lang="en-US" sz="1200" dirty="0"/>
              <a:t>There are security cameras in the fellowship hall that are recording. These are </a:t>
            </a:r>
            <a:r>
              <a:rPr lang="en-US" sz="1200" b="1" u="sng" dirty="0"/>
              <a:t>not </a:t>
            </a:r>
            <a:r>
              <a:rPr lang="en-US" sz="1200" dirty="0"/>
              <a:t>on a public system.</a:t>
            </a:r>
          </a:p>
        </p:txBody>
      </p:sp>
    </p:spTree>
    <p:extLst>
      <p:ext uri="{BB962C8B-B14F-4D97-AF65-F5344CB8AC3E}">
        <p14:creationId xmlns:p14="http://schemas.microsoft.com/office/powerpoint/2010/main" val="3060122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9" y="3161744"/>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404495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ayer For Illumination">
    <p:spTree>
      <p:nvGrpSpPr>
        <p:cNvPr id="1" name=""/>
        <p:cNvGrpSpPr/>
        <p:nvPr/>
      </p:nvGrpSpPr>
      <p:grpSpPr>
        <a:xfrm>
          <a:off x="0" y="0"/>
          <a:ext cx="0" cy="0"/>
          <a:chOff x="0" y="0"/>
          <a:chExt cx="0" cy="0"/>
        </a:xfrm>
      </p:grpSpPr>
      <p:pic>
        <p:nvPicPr>
          <p:cNvPr id="1026" name="Picture 2" descr="A luminous glass cross floats majestically in divine golden light, creating a peaceful and inspirational spiritual atmosphere. The 3D rendered cross features smooth beveled edges with translucent glass material that emits warm golden light from within. Soft volumetric light rays pierce through gentle atmospheric fog, while delicate light particles float dreamily around the sacred symbol. The background transitions beautifully from deep faith blue to heavenly gold, creating a cinematic gradient that enhances the ethereal mood. This minimalist modern interpretation of Christian symbolism combines clean composition with negative space, resulting in a professional stock-ready illustration. The overall aesthetic conveys hope, faith, and divine presence through its glowing elements and heavenly atmosphere, perfect for inspirational religious content.">
            <a:extLst>
              <a:ext uri="{FF2B5EF4-FFF2-40B4-BE49-F238E27FC236}">
                <a16:creationId xmlns:a16="http://schemas.microsoft.com/office/drawing/2014/main" id="{BFA27DF1-20E1-9884-CDAA-560A59B820A0}"/>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B0E465-7E32-518F-9B40-D5E680FF8CEE}"/>
              </a:ext>
            </a:extLst>
          </p:cNvPr>
          <p:cNvSpPr txBox="1"/>
          <p:nvPr userDrawn="1"/>
        </p:nvSpPr>
        <p:spPr>
          <a:xfrm>
            <a:off x="30650" y="1060772"/>
            <a:ext cx="9082700" cy="5797228"/>
          </a:xfrm>
          <a:prstGeom prst="rect">
            <a:avLst/>
          </a:prstGeom>
          <a:noFill/>
        </p:spPr>
        <p:txBody>
          <a:bodyPr wrap="square">
            <a:spAutoFit/>
          </a:bodyPr>
          <a:lstStyle/>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 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Melt me, mold me, fill me, use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p>
        </p:txBody>
      </p:sp>
      <p:sp>
        <p:nvSpPr>
          <p:cNvPr id="3" name="TextBox 2">
            <a:extLst>
              <a:ext uri="{FF2B5EF4-FFF2-40B4-BE49-F238E27FC236}">
                <a16:creationId xmlns:a16="http://schemas.microsoft.com/office/drawing/2014/main" id="{1A33A1C3-4090-FDC9-E731-3A788F433CB2}"/>
              </a:ext>
            </a:extLst>
          </p:cNvPr>
          <p:cNvSpPr txBox="1"/>
          <p:nvPr userDrawn="1"/>
        </p:nvSpPr>
        <p:spPr>
          <a:xfrm>
            <a:off x="490089" y="0"/>
            <a:ext cx="8338602" cy="707886"/>
          </a:xfrm>
          <a:prstGeom prst="rect">
            <a:avLst/>
          </a:prstGeom>
          <a:noFill/>
        </p:spPr>
        <p:txBody>
          <a:bodyPr wrap="square" rtlCol="0">
            <a:spAutoFit/>
          </a:bodyPr>
          <a:lstStyle/>
          <a:p>
            <a:pPr algn="ctr"/>
            <a:r>
              <a:rPr lang="en-US" sz="4000" b="1" dirty="0">
                <a:latin typeface="Georgia" panose="02040502050405020303" pitchFamily="18" charset="0"/>
                <a:ea typeface="Verdana" panose="020B0604030504040204" pitchFamily="34" charset="0"/>
                <a:cs typeface="Verdana" panose="020B0604030504040204" pitchFamily="34" charset="0"/>
              </a:rPr>
              <a:t>PRAYER FOR ILLUMINATION</a:t>
            </a:r>
          </a:p>
        </p:txBody>
      </p:sp>
    </p:spTree>
    <p:extLst>
      <p:ext uri="{BB962C8B-B14F-4D97-AF65-F5344CB8AC3E}">
        <p14:creationId xmlns:p14="http://schemas.microsoft.com/office/powerpoint/2010/main" val="19875890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42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49D70-06F0-5ABC-9E1F-3F5670F4C63C}"/>
              </a:ext>
            </a:extLst>
          </p:cNvPr>
          <p:cNvSpPr txBox="1"/>
          <p:nvPr userDrawn="1"/>
        </p:nvSpPr>
        <p:spPr>
          <a:xfrm>
            <a:off x="5398435" y="164171"/>
            <a:ext cx="3847850" cy="841670"/>
          </a:xfrm>
          <a:prstGeom prst="rect">
            <a:avLst/>
          </a:prstGeom>
        </p:spPr>
        <p:txBody>
          <a:bodyPr vert="horz" lIns="91440" tIns="45720" rIns="91440" bIns="45720" rtlCol="0">
            <a:noAutofit/>
          </a:bodyPr>
          <a:lstStyle/>
          <a:p>
            <a:pPr algn="ctr">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PRELUDE</a:t>
            </a:r>
          </a:p>
          <a:p>
            <a:pPr algn="ctr">
              <a:spcAft>
                <a:spcPts val="600"/>
              </a:spcAft>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5">
            <a:extLst>
              <a:ext uri="{FF2B5EF4-FFF2-40B4-BE49-F238E27FC236}">
                <a16:creationId xmlns:a16="http://schemas.microsoft.com/office/drawing/2014/main" id="{D483C4B2-7988-1F91-B147-BCF60F60C8DB}"/>
              </a:ext>
            </a:extLst>
          </p:cNvPr>
          <p:cNvSpPr>
            <a:spLocks noGrp="1"/>
          </p:cNvSpPr>
          <p:nvPr>
            <p:ph type="body" sz="quarter" idx="10" hasCustomPrompt="1"/>
          </p:nvPr>
        </p:nvSpPr>
        <p:spPr>
          <a:xfrm>
            <a:off x="5072698" y="1087755"/>
            <a:ext cx="3848100" cy="3879850"/>
          </a:xfrm>
        </p:spPr>
        <p:txBody>
          <a:bodyPr>
            <a:normAutofit/>
          </a:bodyPr>
          <a:lstStyle>
            <a:lvl1pPr marL="0" indent="0" algn="ctr">
              <a:lnSpc>
                <a:spcPct val="150000"/>
              </a:lnSpc>
              <a:buFontTx/>
              <a:buNone/>
              <a:defRPr sz="3000" i="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Pastor</a:t>
            </a:r>
          </a:p>
          <a:p>
            <a:pPr lvl="0"/>
            <a:endParaRPr lang="en-US" dirty="0"/>
          </a:p>
          <a:p>
            <a:pPr lvl="0"/>
            <a:r>
              <a:rPr lang="en-US" dirty="0"/>
              <a:t>Sunday</a:t>
            </a:r>
          </a:p>
          <a:p>
            <a:pPr lvl="0"/>
            <a:endParaRPr lang="en-US" dirty="0"/>
          </a:p>
          <a:p>
            <a:pPr lvl="0"/>
            <a:r>
              <a:rPr lang="en-US" dirty="0"/>
              <a:t>Date</a:t>
            </a:r>
          </a:p>
        </p:txBody>
      </p:sp>
      <p:sp>
        <p:nvSpPr>
          <p:cNvPr id="6" name="TextBox 5">
            <a:extLst>
              <a:ext uri="{FF2B5EF4-FFF2-40B4-BE49-F238E27FC236}">
                <a16:creationId xmlns:a16="http://schemas.microsoft.com/office/drawing/2014/main" id="{F883699D-D2EC-A64B-4D6E-9A2AD15C6EAB}"/>
              </a:ext>
            </a:extLst>
          </p:cNvPr>
          <p:cNvSpPr txBox="1"/>
          <p:nvPr userDrawn="1"/>
        </p:nvSpPr>
        <p:spPr>
          <a:xfrm>
            <a:off x="4560783" y="4967605"/>
            <a:ext cx="4871930" cy="1092607"/>
          </a:xfrm>
          <a:prstGeom prst="rect">
            <a:avLst/>
          </a:prstGeom>
          <a:noFill/>
        </p:spPr>
        <p:txBody>
          <a:bodyPr wrap="square">
            <a:spAutoFit/>
          </a:bodyPr>
          <a:lstStyle/>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CCLI License:</a:t>
            </a:r>
          </a:p>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3430384-01-1829</a:t>
            </a:r>
          </a:p>
        </p:txBody>
      </p:sp>
      <p:sp>
        <p:nvSpPr>
          <p:cNvPr id="5" name="Text Placeholder 2">
            <a:extLst>
              <a:ext uri="{FF2B5EF4-FFF2-40B4-BE49-F238E27FC236}">
                <a16:creationId xmlns:a16="http://schemas.microsoft.com/office/drawing/2014/main" id="{61ED2ED3-A146-EF11-DC2D-CE05F2947A47}"/>
              </a:ext>
            </a:extLst>
          </p:cNvPr>
          <p:cNvSpPr txBox="1">
            <a:spLocks/>
          </p:cNvSpPr>
          <p:nvPr userDrawn="1"/>
        </p:nvSpPr>
        <p:spPr>
          <a:xfrm>
            <a:off x="0" y="6492874"/>
            <a:ext cx="91440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1587389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2" descr="Radiant Christ&quot; Religious Stained Glass Window">
            <a:extLst>
              <a:ext uri="{FF2B5EF4-FFF2-40B4-BE49-F238E27FC236}">
                <a16:creationId xmlns:a16="http://schemas.microsoft.com/office/drawing/2014/main" id="{5E9159D1-49C4-17C2-7868-4A6005306DF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82880" y="203381"/>
            <a:ext cx="3604962" cy="64512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4A630-2F22-1030-9F77-F97CF8CF1EE6}"/>
              </a:ext>
            </a:extLst>
          </p:cNvPr>
          <p:cNvSpPr txBox="1"/>
          <p:nvPr userDrawn="1"/>
        </p:nvSpPr>
        <p:spPr>
          <a:xfrm>
            <a:off x="4008405" y="1497702"/>
            <a:ext cx="4769835" cy="3862596"/>
          </a:xfrm>
          <a:prstGeom prst="rect">
            <a:avLst/>
          </a:prstGeom>
          <a:noFill/>
        </p:spPr>
        <p:txBody>
          <a:bodyPr wrap="square" rtlCol="0">
            <a:spAutoFit/>
          </a:bodyPr>
          <a:lstStyle/>
          <a:p>
            <a:pPr algn="ctr"/>
            <a:r>
              <a:rPr lang="en-US" sz="3500" dirty="0">
                <a:latin typeface="Verdana" panose="020B0604030504040204" pitchFamily="34" charset="0"/>
                <a:ea typeface="Verdana" panose="020B0604030504040204" pitchFamily="34" charset="0"/>
                <a:cs typeface="Verdana" panose="020B0604030504040204" pitchFamily="34" charset="0"/>
              </a:rPr>
              <a:t>WELCOME,</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ANNOUNCEMENTS,</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&amp;</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CELEBRATIONS</a:t>
            </a:r>
          </a:p>
        </p:txBody>
      </p:sp>
      <p:sp>
        <p:nvSpPr>
          <p:cNvPr id="4" name="Text Placeholder 2">
            <a:extLst>
              <a:ext uri="{FF2B5EF4-FFF2-40B4-BE49-F238E27FC236}">
                <a16:creationId xmlns:a16="http://schemas.microsoft.com/office/drawing/2014/main" id="{D64E92FD-AC50-5EA9-4BFF-F3944C35E10C}"/>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539997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4095672-0FCA-A244-1422-ECCD6A432B05}"/>
              </a:ext>
            </a:extLst>
          </p:cNvPr>
          <p:cNvSpPr txBox="1"/>
          <p:nvPr userDrawn="1"/>
        </p:nvSpPr>
        <p:spPr>
          <a:xfrm>
            <a:off x="822960" y="2574920"/>
            <a:ext cx="7498080" cy="1708160"/>
          </a:xfrm>
          <a:prstGeom prst="rect">
            <a:avLst/>
          </a:prstGeom>
          <a:noFill/>
        </p:spPr>
        <p:txBody>
          <a:bodyPr wrap="square">
            <a:spAutoFit/>
          </a:bodyPr>
          <a:lstStyle/>
          <a:p>
            <a:pPr algn="ctr"/>
            <a:r>
              <a:rPr lang="en-US" sz="3500" b="1" i="1" dirty="0">
                <a:latin typeface="Verdana" panose="020B0604030504040204" pitchFamily="34" charset="0"/>
                <a:ea typeface="Verdana" panose="020B0604030504040204" pitchFamily="34" charset="0"/>
                <a:cs typeface="Verdana" panose="020B0604030504040204" pitchFamily="34" charset="0"/>
              </a:rPr>
              <a:t>Please continue to stand as </a:t>
            </a:r>
          </a:p>
          <a:p>
            <a:pPr algn="ctr"/>
            <a:r>
              <a:rPr lang="en-US" sz="3500" b="1" i="1" dirty="0">
                <a:latin typeface="Verdana" panose="020B0604030504040204" pitchFamily="34" charset="0"/>
                <a:ea typeface="Verdana" panose="020B0604030504040204" pitchFamily="34" charset="0"/>
                <a:cs typeface="Verdana" panose="020B0604030504040204" pitchFamily="34" charset="0"/>
              </a:rPr>
              <a:t>you are able and comfortable. </a:t>
            </a:r>
            <a:endParaRPr lang="en-US" sz="3500" dirty="0">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79DB8BDE-ACAF-4FCD-726F-75757E74829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4163006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5769721"/>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our Lord invites to his table all who love him, who earnestly repent of their sin and seek to live in peace with one another.  </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Therefore, let us confess our sin before God and one another.</a:t>
            </a: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E1C9F0C7-8901-5FAF-B42C-08DD2420498E}"/>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1711577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79804"/>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538405"/>
          </a:xfrm>
          <a:prstGeom prst="rect">
            <a:avLst/>
          </a:prstGeom>
          <a:noFill/>
        </p:spPr>
        <p:txBody>
          <a:bodyPr wrap="square">
            <a:spAutoFit/>
          </a:bodyPr>
          <a:lstStyle/>
          <a:p>
            <a:pPr marL="465138" indent="-454025">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Merciful God, we confess that we have not loved you with our whole heart.</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failed to be an obedient church.</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39C13B60-CFCA-4F5F-A12F-B252BB39214F}"/>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83726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4153958"/>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not done your will, we have broken your law, we have rebelled against your love, we have not loved our neighbors, and we have not heard the cry of the needy.</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E08D9D9B-5D25-28B8-6411-88801064E1A0}"/>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2094576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692293"/>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Forgive us, we pray.</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Free us for joyful obedience,</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	through Jesus Christ our Lord.</a:t>
            </a:r>
          </a:p>
          <a:p>
            <a:pPr>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42721AD0-6258-7527-0C71-CC94C805974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41315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5028"/>
            <a:ext cx="6962017" cy="4307782"/>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Hear the good news:</a:t>
            </a:r>
          </a:p>
          <a:p>
            <a:pPr marL="465138"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died for us while we were yet sinners; that proves God’s love toward us.</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112895A5-9D85-5DE7-DF1D-5C19CE6BD5E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880724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all to Worship Responses">
    <p:spTree>
      <p:nvGrpSpPr>
        <p:cNvPr id="1" name=""/>
        <p:cNvGrpSpPr/>
        <p:nvPr/>
      </p:nvGrpSpPr>
      <p:grpSpPr>
        <a:xfrm>
          <a:off x="0" y="0"/>
          <a:ext cx="0" cy="0"/>
          <a:chOff x="0" y="0"/>
          <a:chExt cx="0" cy="0"/>
        </a:xfrm>
      </p:grpSpPr>
      <p:pic>
        <p:nvPicPr>
          <p:cNvPr id="1026" name="Picture 2" descr="Free A Bible with Flowers Near Green Leaves Stock Photo">
            <a:extLst>
              <a:ext uri="{FF2B5EF4-FFF2-40B4-BE49-F238E27FC236}">
                <a16:creationId xmlns:a16="http://schemas.microsoft.com/office/drawing/2014/main" id="{A1BC112E-F95E-DE6E-C085-E0910EFE366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1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273255" y="58438"/>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5804699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1383969"/>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4" name="TextBox 3">
            <a:extLst>
              <a:ext uri="{FF2B5EF4-FFF2-40B4-BE49-F238E27FC236}">
                <a16:creationId xmlns:a16="http://schemas.microsoft.com/office/drawing/2014/main" id="{D477B4A1-A68C-8F62-1A34-70A866E6E548}"/>
              </a:ext>
            </a:extLst>
          </p:cNvPr>
          <p:cNvSpPr txBox="1"/>
          <p:nvPr userDrawn="1"/>
        </p:nvSpPr>
        <p:spPr>
          <a:xfrm>
            <a:off x="1786696" y="4173343"/>
            <a:ext cx="7002339" cy="691471"/>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Glory to God. Amen</a:t>
            </a:r>
          </a:p>
        </p:txBody>
      </p:sp>
      <p:sp>
        <p:nvSpPr>
          <p:cNvPr id="6" name="TextBox 5">
            <a:extLst>
              <a:ext uri="{FF2B5EF4-FFF2-40B4-BE49-F238E27FC236}">
                <a16:creationId xmlns:a16="http://schemas.microsoft.com/office/drawing/2014/main" id="{FB9D41F7-DB80-6757-ED69-69E49B21071A}"/>
              </a:ext>
            </a:extLst>
          </p:cNvPr>
          <p:cNvSpPr txBox="1"/>
          <p:nvPr userDrawn="1"/>
        </p:nvSpPr>
        <p:spPr>
          <a:xfrm>
            <a:off x="131763" y="4218997"/>
            <a:ext cx="1654933" cy="646331"/>
          </a:xfrm>
          <a:prstGeom prst="rect">
            <a:avLst/>
          </a:prstGeom>
          <a:noFill/>
        </p:spPr>
        <p:txBody>
          <a:bodyPr wrap="square" rtlCol="0">
            <a:spAutoFit/>
          </a:bodyPr>
          <a:lstStyle/>
          <a:p>
            <a:pPr algn="r"/>
            <a:r>
              <a:rPr lang="en-US" sz="3600" i="1" dirty="0">
                <a:solidFill>
                  <a:schemeClr val="accent1"/>
                </a:solidFill>
                <a:latin typeface="Times" pitchFamily="2" charset="0"/>
              </a:rPr>
              <a:t>All:</a:t>
            </a:r>
          </a:p>
        </p:txBody>
      </p:sp>
      <p:sp>
        <p:nvSpPr>
          <p:cNvPr id="7" name="TextBox 6">
            <a:extLst>
              <a:ext uri="{FF2B5EF4-FFF2-40B4-BE49-F238E27FC236}">
                <a16:creationId xmlns:a16="http://schemas.microsoft.com/office/drawing/2014/main" id="{9FE122B5-250D-4427-9D3B-6E5030C484F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4561624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439308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0551730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11" name="Text Box 5">
            <a:extLst>
              <a:ext uri="{FF2B5EF4-FFF2-40B4-BE49-F238E27FC236}">
                <a16:creationId xmlns:a16="http://schemas.microsoft.com/office/drawing/2014/main" id="{718070E2-DB1F-428E-AFB2-9BE9D92205B1}"/>
              </a:ext>
            </a:extLst>
          </p:cNvPr>
          <p:cNvSpPr txBox="1">
            <a:spLocks noChangeArrowheads="1"/>
          </p:cNvSpPr>
          <p:nvPr userDrawn="1"/>
        </p:nvSpPr>
        <p:spPr bwMode="auto">
          <a:xfrm>
            <a:off x="424932" y="2192379"/>
            <a:ext cx="8294135"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68313" algn="l"/>
                <a:tab pos="914400" algn="l"/>
                <a:tab pos="1382713" algn="l"/>
              </a:tabLst>
              <a:defRPr sz="5000" b="1">
                <a:solidFill>
                  <a:schemeClr val="tx1"/>
                </a:solidFill>
                <a:latin typeface="Tahoma" panose="020B0604030504040204" pitchFamily="34" charset="0"/>
              </a:defRPr>
            </a:lvl1pPr>
            <a:lvl2pPr marL="742950" indent="-285750" eaLnBrk="0" hangingPunct="0">
              <a:tabLst>
                <a:tab pos="468313" algn="l"/>
                <a:tab pos="914400" algn="l"/>
                <a:tab pos="1382713" algn="l"/>
              </a:tabLst>
              <a:defRPr sz="5000" b="1">
                <a:solidFill>
                  <a:schemeClr val="tx1"/>
                </a:solidFill>
                <a:latin typeface="Tahoma" panose="020B0604030504040204" pitchFamily="34" charset="0"/>
              </a:defRPr>
            </a:lvl2pPr>
            <a:lvl3pPr marL="1143000" indent="-228600" eaLnBrk="0" hangingPunct="0">
              <a:tabLst>
                <a:tab pos="468313" algn="l"/>
                <a:tab pos="914400" algn="l"/>
                <a:tab pos="1382713" algn="l"/>
              </a:tabLst>
              <a:defRPr sz="5000" b="1">
                <a:solidFill>
                  <a:schemeClr val="tx1"/>
                </a:solidFill>
                <a:latin typeface="Tahoma" panose="020B0604030504040204" pitchFamily="34" charset="0"/>
              </a:defRPr>
            </a:lvl3pPr>
            <a:lvl4pPr marL="1600200" indent="-228600" eaLnBrk="0" hangingPunct="0">
              <a:tabLst>
                <a:tab pos="468313" algn="l"/>
                <a:tab pos="914400" algn="l"/>
                <a:tab pos="1382713" algn="l"/>
              </a:tabLst>
              <a:defRPr sz="5000" b="1">
                <a:solidFill>
                  <a:schemeClr val="tx1"/>
                </a:solidFill>
                <a:latin typeface="Tahoma" panose="020B0604030504040204" pitchFamily="34" charset="0"/>
              </a:defRPr>
            </a:lvl4pPr>
            <a:lvl5pPr marL="2057400" indent="-228600" eaLnBrk="0" hangingPunct="0">
              <a:tabLst>
                <a:tab pos="468313"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God,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Father Almighty,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creator of heaven and earth.</a:t>
            </a:r>
          </a:p>
        </p:txBody>
      </p:sp>
    </p:spTree>
    <p:extLst>
      <p:ext uri="{BB962C8B-B14F-4D97-AF65-F5344CB8AC3E}">
        <p14:creationId xmlns:p14="http://schemas.microsoft.com/office/powerpoint/2010/main" val="3012857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3">
            <a:extLst>
              <a:ext uri="{FF2B5EF4-FFF2-40B4-BE49-F238E27FC236}">
                <a16:creationId xmlns:a16="http://schemas.microsoft.com/office/drawing/2014/main" id="{6F176364-353A-01AD-2BD6-9C059CE5F138}"/>
              </a:ext>
            </a:extLst>
          </p:cNvPr>
          <p:cNvSpPr txBox="1">
            <a:spLocks noChangeArrowheads="1"/>
          </p:cNvSpPr>
          <p:nvPr userDrawn="1"/>
        </p:nvSpPr>
        <p:spPr bwMode="auto">
          <a:xfrm>
            <a:off x="162560" y="1361382"/>
            <a:ext cx="8818880" cy="413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Jesus Christ,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his only Son, our Lord,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who was conceived by the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born of the Virgin Mary,</a:t>
            </a:r>
          </a:p>
        </p:txBody>
      </p:sp>
    </p:spTree>
    <p:extLst>
      <p:ext uri="{BB962C8B-B14F-4D97-AF65-F5344CB8AC3E}">
        <p14:creationId xmlns:p14="http://schemas.microsoft.com/office/powerpoint/2010/main" val="26659937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E7B4CA69-424B-011A-0B6E-6BD50F7086B0}"/>
              </a:ext>
            </a:extLst>
          </p:cNvPr>
          <p:cNvSpPr txBox="1">
            <a:spLocks noChangeArrowheads="1"/>
          </p:cNvSpPr>
          <p:nvPr userDrawn="1"/>
        </p:nvSpPr>
        <p:spPr bwMode="auto">
          <a:xfrm>
            <a:off x="319477" y="1776881"/>
            <a:ext cx="8505045"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suffered under Pontius Pilate,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was crucified, died,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was buried;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descended to the dead.</a:t>
            </a:r>
          </a:p>
        </p:txBody>
      </p:sp>
    </p:spTree>
    <p:extLst>
      <p:ext uri="{BB962C8B-B14F-4D97-AF65-F5344CB8AC3E}">
        <p14:creationId xmlns:p14="http://schemas.microsoft.com/office/powerpoint/2010/main" val="734643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54000" y="1776881"/>
            <a:ext cx="8636000"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On the third day he rose again;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ascended into heaven,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is seated at the right hand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of the Father,</a:t>
            </a:r>
          </a:p>
        </p:txBody>
      </p:sp>
    </p:spTree>
    <p:extLst>
      <p:ext uri="{BB962C8B-B14F-4D97-AF65-F5344CB8AC3E}">
        <p14:creationId xmlns:p14="http://schemas.microsoft.com/office/powerpoint/2010/main" val="37935043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01953" y="1222883"/>
            <a:ext cx="8740093" cy="441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and will come again to judge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living and the dead.</a:t>
            </a:r>
          </a:p>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communion of saints, </a:t>
            </a:r>
          </a:p>
        </p:txBody>
      </p:sp>
    </p:spTree>
    <p:extLst>
      <p:ext uri="{BB962C8B-B14F-4D97-AF65-F5344CB8AC3E}">
        <p14:creationId xmlns:p14="http://schemas.microsoft.com/office/powerpoint/2010/main" val="2756487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C8A6BA15-C1E4-A16C-671D-AE32919D3FB1}"/>
              </a:ext>
            </a:extLst>
          </p:cNvPr>
          <p:cNvSpPr txBox="1">
            <a:spLocks noChangeArrowheads="1"/>
          </p:cNvSpPr>
          <p:nvPr userDrawn="1"/>
        </p:nvSpPr>
        <p:spPr bwMode="auto">
          <a:xfrm>
            <a:off x="339170" y="2192379"/>
            <a:ext cx="8465660"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the life everlasting. Amen.</a:t>
            </a:r>
          </a:p>
        </p:txBody>
      </p:sp>
    </p:spTree>
    <p:extLst>
      <p:ext uri="{BB962C8B-B14F-4D97-AF65-F5344CB8AC3E}">
        <p14:creationId xmlns:p14="http://schemas.microsoft.com/office/powerpoint/2010/main" val="2420049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reaking Bread &amp; Giving C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11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all to Worship Responses">
    <p:spTree>
      <p:nvGrpSpPr>
        <p:cNvPr id="1" name=""/>
        <p:cNvGrpSpPr/>
        <p:nvPr/>
      </p:nvGrpSpPr>
      <p:grpSpPr>
        <a:xfrm>
          <a:off x="0" y="0"/>
          <a:ext cx="0" cy="0"/>
          <a:chOff x="0" y="0"/>
          <a:chExt cx="0" cy="0"/>
        </a:xfrm>
      </p:grpSpPr>
      <p:pic>
        <p:nvPicPr>
          <p:cNvPr id="13" name="Picture 2" descr="Free A Bible with Flowers Near Green Leaves Stock Photo">
            <a:extLst>
              <a:ext uri="{FF2B5EF4-FFF2-40B4-BE49-F238E27FC236}">
                <a16:creationId xmlns:a16="http://schemas.microsoft.com/office/drawing/2014/main" id="{ED192F8C-F076-DDEA-2346-1F40A88EAD4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1082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6" y="9461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12003447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54038"/>
            <a:ext cx="7477759"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We believe in one God, the Father, the Almighty, maker of heaven and earth, of all that is, seen and unseen. We believe in one Lord, Jesus Christ, the only Son of God, eternally begotten of the Father, God from God, Light from Light, true God from</a:t>
            </a:r>
          </a:p>
        </p:txBody>
      </p:sp>
      <p:sp>
        <p:nvSpPr>
          <p:cNvPr id="2" name="TextBox 1">
            <a:extLst>
              <a:ext uri="{FF2B5EF4-FFF2-40B4-BE49-F238E27FC236}">
                <a16:creationId xmlns:a16="http://schemas.microsoft.com/office/drawing/2014/main" id="{01019B05-26BC-83DF-2BE9-22FEF1F35D1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4309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FD2392-6A1C-1140-581B-1D779148BFF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true God, begotten, not made, of one Being with the Father; through him all things were made. For us and for our salvation he came down from heaven, was incarnate of the Holy Spirit and the Virgin Mary and became truly human. For our sake he was</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12972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crucified under Pontius Pilate; he suffered death and was buried. On the third day he rose again in accordance with the Scriptures; he ascended into heaven and is seated at the right hand of the Father. He will come again in glory to judge the living and </a:t>
            </a:r>
          </a:p>
        </p:txBody>
      </p:sp>
      <p:sp>
        <p:nvSpPr>
          <p:cNvPr id="2" name="TextBox 1">
            <a:extLst>
              <a:ext uri="{FF2B5EF4-FFF2-40B4-BE49-F238E27FC236}">
                <a16:creationId xmlns:a16="http://schemas.microsoft.com/office/drawing/2014/main" id="{C92B5CF7-776C-6CE4-415A-A39E5C280644}"/>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314313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545171"/>
            <a:ext cx="7477759" cy="4846391"/>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the dead, and his kingdom will have no end. We believe in the Holy Spirit, the Lord, the giver of life, who proceeds from the Father and the Son, who with the Father and the Son is worshiped and glorified, who has spoken through the prophets.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CC0A49FB-2A68-788D-496A-BCB3F0B12FC1}"/>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99592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807021"/>
            <a:ext cx="7477759" cy="4153894"/>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We believe in the one holy catholic and apostolic church. We acknowledge one baptism for the forgiveness of sins. We look for the resurrection of the dead, and the life of the world to come. Amen.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7424767-4C8C-F76D-A58D-8EBE6B805098}"/>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265730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1531231" y="2159966"/>
            <a:ext cx="6081537" cy="2538067"/>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God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maker of heaven and earth;</a:t>
            </a:r>
          </a:p>
        </p:txBody>
      </p:sp>
      <p:sp>
        <p:nvSpPr>
          <p:cNvPr id="3" name="TextBox 2">
            <a:extLst>
              <a:ext uri="{FF2B5EF4-FFF2-40B4-BE49-F238E27FC236}">
                <a16:creationId xmlns:a16="http://schemas.microsoft.com/office/drawing/2014/main" id="{32C1F092-86F7-2F5F-5D64-39FA81A31F9B}"/>
              </a:ext>
            </a:extLst>
          </p:cNvPr>
          <p:cNvSpPr txBox="1"/>
          <p:nvPr userDrawn="1"/>
        </p:nvSpPr>
        <p:spPr>
          <a:xfrm>
            <a:off x="140328" y="748824"/>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274630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398421" y="1355118"/>
            <a:ext cx="8347157" cy="5308056"/>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And in Jesus Christ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his only Son our Lord: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who was conceived by the		Holy Spirit,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born of the Virgin Mary,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suffered under Pontius Pilate,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was crucified, dead, and buried;</a:t>
            </a:r>
          </a:p>
        </p:txBody>
      </p:sp>
      <p:sp>
        <p:nvSpPr>
          <p:cNvPr id="3" name="TextBox 2">
            <a:extLst>
              <a:ext uri="{FF2B5EF4-FFF2-40B4-BE49-F238E27FC236}">
                <a16:creationId xmlns:a16="http://schemas.microsoft.com/office/drawing/2014/main" id="{5ECEF324-9EF9-C0E2-3529-A2437C0A9BA1}"/>
              </a:ext>
            </a:extLst>
          </p:cNvPr>
          <p:cNvSpPr txBox="1"/>
          <p:nvPr userDrawn="1"/>
        </p:nvSpPr>
        <p:spPr>
          <a:xfrm>
            <a:off x="171811" y="682639"/>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650013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3">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4" cy="769441"/>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513035"/>
            <a:ext cx="9011920" cy="4846391"/>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third day he rose from the dead;</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he ascended into heaven,</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a:t>
            </a:r>
            <a:r>
              <a:rPr lang="en-US" altLang="en-US" sz="3000" b="0" dirty="0" err="1">
                <a:solidFill>
                  <a:schemeClr val="tx1"/>
                </a:solidFill>
                <a:latin typeface="Verdana" panose="020B0604030504040204" pitchFamily="34" charset="0"/>
                <a:ea typeface="Verdana" panose="020B0604030504040204" pitchFamily="34" charset="0"/>
                <a:cs typeface="Verdana" panose="020B0604030504040204" pitchFamily="34" charset="0"/>
              </a:rPr>
              <a:t>sitteth</a:t>
            </a: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at the right hand of God 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from thence he shall come to judge the quick and the dead.</a:t>
            </a:r>
          </a:p>
        </p:txBody>
      </p:sp>
      <p:sp>
        <p:nvSpPr>
          <p:cNvPr id="3" name="TextBox 2">
            <a:extLst>
              <a:ext uri="{FF2B5EF4-FFF2-40B4-BE49-F238E27FC236}">
                <a16:creationId xmlns:a16="http://schemas.microsoft.com/office/drawing/2014/main" id="{9E54259B-8C8A-064A-CE93-53534CAFD644}"/>
              </a:ext>
            </a:extLst>
          </p:cNvPr>
          <p:cNvSpPr txBox="1"/>
          <p:nvPr userDrawn="1"/>
        </p:nvSpPr>
        <p:spPr>
          <a:xfrm>
            <a:off x="172016" y="771906"/>
            <a:ext cx="4744016"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6869340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4">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838963"/>
            <a:ext cx="9011920" cy="4153894"/>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communion of saints,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the life everlasting. Amen.</a:t>
            </a:r>
          </a:p>
        </p:txBody>
      </p:sp>
      <p:sp>
        <p:nvSpPr>
          <p:cNvPr id="3" name="TextBox 2">
            <a:extLst>
              <a:ext uri="{FF2B5EF4-FFF2-40B4-BE49-F238E27FC236}">
                <a16:creationId xmlns:a16="http://schemas.microsoft.com/office/drawing/2014/main" id="{D677D783-11CD-D544-2ABC-581B4242F298}"/>
              </a:ext>
            </a:extLst>
          </p:cNvPr>
          <p:cNvSpPr txBox="1"/>
          <p:nvPr userDrawn="1"/>
        </p:nvSpPr>
        <p:spPr>
          <a:xfrm>
            <a:off x="176543" y="680477"/>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3824666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Great Thanksgivin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5168E92-A468-6EAD-7FDB-D24EFD1FE9BE}"/>
              </a:ext>
            </a:extLst>
          </p:cNvPr>
          <p:cNvSpPr txBox="1"/>
          <p:nvPr userDrawn="1"/>
        </p:nvSpPr>
        <p:spPr>
          <a:xfrm>
            <a:off x="13855" y="1764490"/>
            <a:ext cx="9130145"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The Lord be with you.</a:t>
            </a:r>
          </a:p>
        </p:txBody>
      </p:sp>
      <p:sp>
        <p:nvSpPr>
          <p:cNvPr id="10" name="TextBox 9">
            <a:extLst>
              <a:ext uri="{FF2B5EF4-FFF2-40B4-BE49-F238E27FC236}">
                <a16:creationId xmlns:a16="http://schemas.microsoft.com/office/drawing/2014/main" id="{370202C6-4012-A501-B6FD-D4A30D91017C}"/>
              </a:ext>
            </a:extLst>
          </p:cNvPr>
          <p:cNvSpPr txBox="1"/>
          <p:nvPr userDrawn="1"/>
        </p:nvSpPr>
        <p:spPr>
          <a:xfrm>
            <a:off x="-13856" y="2585720"/>
            <a:ext cx="9144001"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And also with you.</a:t>
            </a:r>
          </a:p>
        </p:txBody>
      </p:sp>
      <p:sp>
        <p:nvSpPr>
          <p:cNvPr id="2" name="TextBox 1">
            <a:extLst>
              <a:ext uri="{FF2B5EF4-FFF2-40B4-BE49-F238E27FC236}">
                <a16:creationId xmlns:a16="http://schemas.microsoft.com/office/drawing/2014/main" id="{AB5C3947-817E-422E-B51B-8CBE2938300F}"/>
              </a:ext>
            </a:extLst>
          </p:cNvPr>
          <p:cNvSpPr txBox="1"/>
          <p:nvPr userDrawn="1"/>
        </p:nvSpPr>
        <p:spPr>
          <a:xfrm>
            <a:off x="-6928" y="3406950"/>
            <a:ext cx="9130144"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Lift up your hearts.</a:t>
            </a:r>
          </a:p>
        </p:txBody>
      </p:sp>
      <p:sp>
        <p:nvSpPr>
          <p:cNvPr id="3" name="TextBox 2">
            <a:extLst>
              <a:ext uri="{FF2B5EF4-FFF2-40B4-BE49-F238E27FC236}">
                <a16:creationId xmlns:a16="http://schemas.microsoft.com/office/drawing/2014/main" id="{B96EAABD-8FA5-C968-2E77-947A85B3878C}"/>
              </a:ext>
            </a:extLst>
          </p:cNvPr>
          <p:cNvSpPr txBox="1"/>
          <p:nvPr userDrawn="1"/>
        </p:nvSpPr>
        <p:spPr>
          <a:xfrm>
            <a:off x="0" y="4228180"/>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We lift them up to the Lord.</a:t>
            </a:r>
          </a:p>
        </p:txBody>
      </p:sp>
      <p:sp>
        <p:nvSpPr>
          <p:cNvPr id="6" name="TextBox 5">
            <a:extLst>
              <a:ext uri="{FF2B5EF4-FFF2-40B4-BE49-F238E27FC236}">
                <a16:creationId xmlns:a16="http://schemas.microsoft.com/office/drawing/2014/main" id="{D5DCCABA-2703-7DE3-ADDD-4613D94A406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5797323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2094689" y="497480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30338" y="4974807"/>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1757279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Great Thanksgivin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71FCEA-33EA-E6AA-8F53-B753346CC1B3}"/>
              </a:ext>
            </a:extLst>
          </p:cNvPr>
          <p:cNvSpPr txBox="1"/>
          <p:nvPr userDrawn="1"/>
        </p:nvSpPr>
        <p:spPr>
          <a:xfrm>
            <a:off x="0" y="1925386"/>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Let us give thanks to the </a:t>
            </a:r>
          </a:p>
          <a:p>
            <a:pPr algn="ctr"/>
            <a:r>
              <a:rPr lang="en-US" sz="4000" dirty="0">
                <a:latin typeface="Verdana" panose="020B0604030504040204" pitchFamily="34" charset="0"/>
                <a:ea typeface="Verdana" panose="020B0604030504040204" pitchFamily="34" charset="0"/>
                <a:cs typeface="Verdana" panose="020B0604030504040204" pitchFamily="34" charset="0"/>
              </a:rPr>
              <a:t>Lord our God.</a:t>
            </a:r>
          </a:p>
        </p:txBody>
      </p:sp>
      <p:sp>
        <p:nvSpPr>
          <p:cNvPr id="5" name="TextBox 4">
            <a:extLst>
              <a:ext uri="{FF2B5EF4-FFF2-40B4-BE49-F238E27FC236}">
                <a16:creationId xmlns:a16="http://schemas.microsoft.com/office/drawing/2014/main" id="{5CBD4657-B973-9F0A-6818-1E1AE045689F}"/>
              </a:ext>
            </a:extLst>
          </p:cNvPr>
          <p:cNvSpPr txBox="1"/>
          <p:nvPr userDrawn="1"/>
        </p:nvSpPr>
        <p:spPr>
          <a:xfrm>
            <a:off x="0" y="3609176"/>
            <a:ext cx="9144000"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It is right to give thanks and praise.</a:t>
            </a:r>
          </a:p>
        </p:txBody>
      </p:sp>
      <p:sp>
        <p:nvSpPr>
          <p:cNvPr id="7" name="TextBox 6">
            <a:extLst>
              <a:ext uri="{FF2B5EF4-FFF2-40B4-BE49-F238E27FC236}">
                <a16:creationId xmlns:a16="http://schemas.microsoft.com/office/drawing/2014/main" id="{8D7AADD0-14E9-CE52-B9CE-753BB2B129F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1784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Great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2308324"/>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It is right, and a good and joyful thing, always and everywhere to give thanks to you Almighty God, creator of heaven and earth</a:t>
            </a:r>
            <a:r>
              <a:rPr lang="is-IS" sz="3600" dirty="0">
                <a:latin typeface="Verdana" panose="020B0604030504040204" pitchFamily="34" charset="0"/>
                <a:ea typeface="Verdana" panose="020B0604030504040204" pitchFamily="34" charset="0"/>
                <a:cs typeface="Verdana" panose="020B0604030504040204" pitchFamily="34" charset="0"/>
              </a:rPr>
              <a:t>...</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F651AE5C-DAEF-3358-7738-A094587C2FE2}"/>
              </a:ext>
            </a:extLst>
          </p:cNvPr>
          <p:cNvSpPr txBox="1"/>
          <p:nvPr userDrawn="1"/>
        </p:nvSpPr>
        <p:spPr>
          <a:xfrm>
            <a:off x="-6928" y="3995406"/>
            <a:ext cx="9130145" cy="2308324"/>
          </a:xfrm>
          <a:prstGeom prst="rect">
            <a:avLst/>
          </a:prstGeom>
          <a:noFill/>
        </p:spPr>
        <p:txBody>
          <a:bodyPr wrap="square" rtlCol="0">
            <a:spAutoFit/>
          </a:bodyPr>
          <a:lstStyle/>
          <a:p>
            <a:pPr algn="ctr"/>
            <a:r>
              <a:rPr lang="is-IS" sz="36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075490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LT 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51AE5C-DAEF-3358-7738-A094587C2FE2}"/>
              </a:ext>
            </a:extLst>
          </p:cNvPr>
          <p:cNvSpPr txBox="1"/>
          <p:nvPr userDrawn="1"/>
        </p:nvSpPr>
        <p:spPr>
          <a:xfrm>
            <a:off x="6927" y="1578928"/>
            <a:ext cx="9130145"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Ruth and David,</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priests and the prophets,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Mary and Joseph,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apostles and the martyrs,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mothers and our fathers,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children to all generations.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is-IS" sz="3000" dirty="0">
              <a:latin typeface="Verdana" panose="020B0604030504040204" pitchFamily="34" charset="0"/>
              <a:ea typeface="Verdana" panose="020B0604030504040204" pitchFamily="34" charset="0"/>
              <a:cs typeface="Verdana" panose="020B0604030504040204" pitchFamily="34" charset="0"/>
            </a:endParaRPr>
          </a:p>
          <a:p>
            <a:pPr algn="ctr"/>
            <a:r>
              <a:rPr lang="is-IS" sz="30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73405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Thanksgivin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56CCEA-1FBC-75B9-6F36-3CFDAE8B9BF4}"/>
              </a:ext>
            </a:extLst>
          </p:cNvPr>
          <p:cNvSpPr txBox="1"/>
          <p:nvPr userDrawn="1"/>
        </p:nvSpPr>
        <p:spPr>
          <a:xfrm>
            <a:off x="2273993" y="794434"/>
            <a:ext cx="4582160"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i="1" dirty="0">
                <a:latin typeface="Times New Roman" charset="0"/>
                <a:ea typeface="Times New Roman" charset="0"/>
                <a:cs typeface="Times New Roman" charset="0"/>
              </a:rPr>
              <a:t>TFWS 2257 (sung)</a:t>
            </a:r>
            <a:endParaRPr lang="en-US" sz="4000" i="1" dirty="0"/>
          </a:p>
        </p:txBody>
      </p:sp>
      <p:sp>
        <p:nvSpPr>
          <p:cNvPr id="6" name="TextBox 5">
            <a:extLst>
              <a:ext uri="{FF2B5EF4-FFF2-40B4-BE49-F238E27FC236}">
                <a16:creationId xmlns:a16="http://schemas.microsoft.com/office/drawing/2014/main" id="{654FE350-C20B-5EC6-00BB-D760F79758AA}"/>
              </a:ext>
            </a:extLst>
          </p:cNvPr>
          <p:cNvSpPr txBox="1"/>
          <p:nvPr userDrawn="1"/>
        </p:nvSpPr>
        <p:spPr>
          <a:xfrm>
            <a:off x="13855" y="1790114"/>
            <a:ext cx="9130145" cy="5478423"/>
          </a:xfrm>
          <a:prstGeom prst="rect">
            <a:avLst/>
          </a:prstGeom>
          <a:noFill/>
        </p:spPr>
        <p:txBody>
          <a:bodyPr wrap="square" rtlCol="0">
            <a:spAutoFit/>
          </a:bodyPr>
          <a:lstStyle/>
          <a:p>
            <a:pPr algn="ctr"/>
            <a:r>
              <a:rPr lang="en-US" sz="35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All</a:t>
            </a:r>
            <a:r>
              <a:rPr lang="en-US" sz="3500" b="1" dirty="0">
                <a:latin typeface="Verdana" panose="020B0604030504040204" pitchFamily="34" charset="0"/>
                <a:ea typeface="Verdana" panose="020B0604030504040204" pitchFamily="34" charset="0"/>
                <a:cs typeface="Verdana" panose="020B0604030504040204" pitchFamily="34" charset="0"/>
              </a:rPr>
              <a:t>: Holy, holy, holy Lord;</a:t>
            </a:r>
          </a:p>
          <a:p>
            <a:pPr algn="ctr"/>
            <a:r>
              <a:rPr lang="en-US" sz="3500" b="1" dirty="0">
                <a:latin typeface="Verdana" panose="020B0604030504040204" pitchFamily="34" charset="0"/>
                <a:ea typeface="Verdana" panose="020B0604030504040204" pitchFamily="34" charset="0"/>
                <a:cs typeface="Verdana" panose="020B0604030504040204" pitchFamily="34" charset="0"/>
              </a:rPr>
              <a:t>God of power and might.</a:t>
            </a:r>
          </a:p>
          <a:p>
            <a:pPr algn="ctr"/>
            <a:r>
              <a:rPr lang="en-US" sz="3500" b="1" dirty="0">
                <a:latin typeface="Verdana" panose="020B0604030504040204" pitchFamily="34" charset="0"/>
                <a:ea typeface="Verdana" panose="020B0604030504040204" pitchFamily="34" charset="0"/>
                <a:cs typeface="Verdana" panose="020B0604030504040204" pitchFamily="34" charset="0"/>
              </a:rPr>
              <a:t>Heaven and earth</a:t>
            </a:r>
          </a:p>
          <a:p>
            <a:pPr algn="ctr"/>
            <a:r>
              <a:rPr lang="en-US" sz="3500" b="1" dirty="0">
                <a:latin typeface="Verdana" panose="020B0604030504040204" pitchFamily="34" charset="0"/>
                <a:ea typeface="Verdana" panose="020B0604030504040204" pitchFamily="34" charset="0"/>
                <a:cs typeface="Verdana" panose="020B0604030504040204" pitchFamily="34" charset="0"/>
              </a:rPr>
              <a:t>are full of your glory.</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a:p>
            <a:pPr algn="ctr"/>
            <a:r>
              <a:rPr lang="en-US" sz="3500" b="1" dirty="0">
                <a:latin typeface="Verdana" panose="020B0604030504040204" pitchFamily="34" charset="0"/>
                <a:ea typeface="Verdana" panose="020B0604030504040204" pitchFamily="34" charset="0"/>
                <a:cs typeface="Verdana" panose="020B0604030504040204" pitchFamily="34" charset="0"/>
              </a:rPr>
              <a:t>Hosanna in the highest. </a:t>
            </a:r>
          </a:p>
          <a:p>
            <a:pPr algn="ctr"/>
            <a:r>
              <a:rPr lang="en-US" sz="3500" b="1" dirty="0">
                <a:latin typeface="Verdana" panose="020B0604030504040204" pitchFamily="34" charset="0"/>
                <a:ea typeface="Verdana" panose="020B0604030504040204" pitchFamily="34" charset="0"/>
                <a:cs typeface="Verdana" panose="020B0604030504040204" pitchFamily="34" charset="0"/>
              </a:rPr>
              <a:t>Blessed is he who comes in the name of the Lord. Hosanna in the highest. </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5F2CDDE9-5647-0553-8A62-66E46997B481}"/>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endParaRPr lang="en-US" sz="4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63308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4524315"/>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Holy are you, and blessed </a:t>
            </a:r>
          </a:p>
          <a:p>
            <a:pPr algn="ctr"/>
            <a:r>
              <a:rPr lang="is-IS" sz="3600" dirty="0">
                <a:latin typeface="Verdana" panose="020B0604030504040204" pitchFamily="34" charset="0"/>
                <a:ea typeface="Verdana" panose="020B0604030504040204" pitchFamily="34" charset="0"/>
                <a:cs typeface="Verdana" panose="020B0604030504040204" pitchFamily="34" charset="0"/>
              </a:rPr>
              <a:t>is your Son Jesus Christ...</a:t>
            </a:r>
          </a:p>
          <a:p>
            <a:pPr algn="ctr"/>
            <a:r>
              <a:rPr lang="is-IS" sz="3600" dirty="0">
                <a:latin typeface="Verdana" panose="020B0604030504040204" pitchFamily="34" charset="0"/>
                <a:ea typeface="Verdana" panose="020B0604030504040204" pitchFamily="34" charset="0"/>
                <a:cs typeface="Verdana" panose="020B0604030504040204" pitchFamily="34" charset="0"/>
              </a:rPr>
              <a:t>By the baptism of his suffering, death and resurrection you gave birth to your church, delivered us from slavery to sin and death, and made with us a new covenant by water and the Spirit. </a:t>
            </a:r>
          </a:p>
          <a:p>
            <a:pPr algn="ct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0EED8F7E-9D20-7B53-36E6-F20E53E56747}"/>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277465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416320"/>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On the night in which he gave himself up for us, he took bread, gave thanks to you, broke the bread, gave it to his disciples, and said: “Take, eat; this is my body which is given for you. Do this in remembrance of me.”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1288656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5078313"/>
          </a:xfrm>
          <a:prstGeom prst="rect">
            <a:avLst/>
          </a:prstGeom>
          <a:noFill/>
        </p:spPr>
        <p:txBody>
          <a:bodyPr wrap="square" rtlCol="0">
            <a:spAutoFit/>
          </a:bodyPr>
          <a:lstStyle/>
          <a:p>
            <a:pPr algn="ctr"/>
            <a:r>
              <a:rPr lang="is-IS" sz="3600" b="1"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When the supper was over, he took the cup, gave thanks to you, gave it to his disciples, and said: “Drink from this, all of you; this is my blood of the new covenant, poured out for you and for many for the forgiveness of sins. Do this, as often as you drink it, in remembrance of me.” </a:t>
            </a:r>
          </a:p>
        </p:txBody>
      </p:sp>
      <p:sp>
        <p:nvSpPr>
          <p:cNvPr id="4" name="TextBox 3">
            <a:extLst>
              <a:ext uri="{FF2B5EF4-FFF2-40B4-BE49-F238E27FC236}">
                <a16:creationId xmlns:a16="http://schemas.microsoft.com/office/drawing/2014/main" id="{2152CACA-41A4-0F09-6160-4DE53A4A0FB3}"/>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3227435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970318"/>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And so, in remembrance of these your mighty acts in Jesus Christ, we offer ourselves in praise and thanksgiving as a holy and living sacrifice, in union with Christ’s offering for us, as we proclaim the mystery of faith.  </a:t>
            </a:r>
          </a:p>
        </p:txBody>
      </p:sp>
      <p:sp>
        <p:nvSpPr>
          <p:cNvPr id="4" name="TextBox 3">
            <a:extLst>
              <a:ext uri="{FF2B5EF4-FFF2-40B4-BE49-F238E27FC236}">
                <a16:creationId xmlns:a16="http://schemas.microsoft.com/office/drawing/2014/main" id="{56C84D78-29FA-722E-C995-54936DFD297D}"/>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376879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514362"/>
            <a:ext cx="9144000" cy="5901616"/>
          </a:xfrm>
          <a:prstGeom prst="rect">
            <a:avLst/>
          </a:prstGeom>
          <a:noFill/>
        </p:spPr>
        <p:txBody>
          <a:bodyPr wrap="square" rtlCol="0">
            <a:spAutoFit/>
          </a:bodyPr>
          <a:lstStyle/>
          <a:p>
            <a:pPr marL="804545" marR="0" indent="-804545" algn="ctr">
              <a:spcBef>
                <a:spcPts val="300"/>
              </a:spcBef>
              <a:spcAft>
                <a:spcPts val="0"/>
              </a:spcAft>
              <a:tabLst>
                <a:tab pos="628650" algn="l"/>
              </a:tabLst>
            </a:pPr>
            <a:r>
              <a:rPr lang="en-US" sz="3600" b="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b="1" dirty="0">
                <a:latin typeface="Verdana" panose="020B0604030504040204" pitchFamily="34" charset="0"/>
                <a:ea typeface="Verdana" panose="020B0604030504040204" pitchFamily="34" charset="0"/>
                <a:cs typeface="Verdana" panose="020B0604030504040204" pitchFamily="34" charset="0"/>
              </a:rPr>
              <a:t>:	Christ has died; Christ is risen; Christ will come again.</a:t>
            </a:r>
          </a:p>
          <a:p>
            <a:pPr marL="804545" marR="0" indent="-804545" algn="ctr">
              <a:spcBef>
                <a:spcPts val="300"/>
              </a:spcBef>
              <a:spcAft>
                <a:spcPts val="0"/>
              </a:spcAft>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marR="0" indent="-804545" algn="ctr">
              <a:spcBef>
                <a:spcPts val="300"/>
              </a:spcBef>
              <a:spcAft>
                <a:spcPts val="0"/>
              </a:spcAft>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Pour out your Holy Spirit on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gathered here, and on these gifts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bread and wine. Make them be for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the body and blood of Christ, that we</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may be for the world the body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redeemed by his blood.</a:t>
            </a:r>
          </a:p>
          <a:p>
            <a:pPr algn="l"/>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BF62C531-A5EF-B144-A030-72FBB3819366}"/>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73965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357020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By your Spirit make us one</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with Christ, one with each other, and</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one in ministry to all the world, until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comes in final victory and we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feast at his heavenly banquet.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672435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045923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5309146"/>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Through your Son Jesus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with the Holy Spirit in your holy church, all honor and glory is yours, almighty Father, now, and forever.</a:t>
            </a:r>
          </a:p>
          <a:p>
            <a:pPr marL="804545" indent="-804545" algn="ctr">
              <a:spcBef>
                <a:spcPts val="300"/>
              </a:spcBef>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dirty="0">
                <a:latin typeface="Verdana" panose="020B0604030504040204" pitchFamily="34" charset="0"/>
                <a:ea typeface="Verdana" panose="020B0604030504040204" pitchFamily="34" charset="0"/>
                <a:cs typeface="Verdana" panose="020B0604030504040204" pitchFamily="34" charset="0"/>
              </a:rPr>
              <a:t>:	Amen.</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035053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997839"/>
            <a:ext cx="9144000" cy="2862322"/>
          </a:xfrm>
          <a:prstGeom prst="rect">
            <a:avLst/>
          </a:prstGeom>
          <a:noFill/>
        </p:spPr>
        <p:txBody>
          <a:bodyPr wrap="square" rtlCol="0">
            <a:spAutoFit/>
          </a:bodyPr>
          <a:lstStyle/>
          <a:p>
            <a:pPr algn="ctr"/>
            <a:r>
              <a:rPr lang="is-IS" sz="3600" b="0" i="1" dirty="0">
                <a:solidFill>
                  <a:schemeClr val="accent1"/>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 He commissioned us to be his witnesses to the ends of the earth and to make disciples of all nations,</a:t>
            </a:r>
          </a:p>
          <a:p>
            <a:pPr algn="ct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And today his family in all the world is joining at his holy table.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2904309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aster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5078313"/>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Renew our communion with all your saints, especially those who departed before us and dwell now in </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eternity. Since we are surrounded by so great a cloud of witnesses, strengthen us to run with perseverance the race that is set before us, looking to Jesus, the Pioneer and Perfecter of our faith.</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87804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aster 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4524315"/>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Once we were no people, but now we are your people, declaring your wonderful deeds in Christ, who called us out of darkness into his marvelous light. When the Lord Jesus ascended, he promised to be with us always, in the power of your Word and Holy Spirit.</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7637662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aster 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97031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 the day you raised him from the dead, he was recognized by his disciples in the breaking of the bread, and in the power of your Holy Spirit, your Church has continued in the breaking of the bread and the sharing of the cup.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117109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416320"/>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By your great mercy we have been born anew to a living hope through the resurrection of your Son from the dead and to an inheritance that is imperishable, undefiled, and unfading</a:t>
            </a:r>
            <a:r>
              <a:rPr lang="en-US" sz="3600">
                <a:highlight>
                  <a:srgbClr val="FFFBD9"/>
                </a:highlight>
                <a:latin typeface="Verdana" panose="020B0604030504040204" pitchFamily="34" charset="0"/>
                <a:ea typeface="Verdana" panose="020B0604030504040204" pitchFamily="34" charset="0"/>
                <a:cs typeface="Verdana" panose="020B0604030504040204" pitchFamily="34" charset="0"/>
              </a:rPr>
              <a:t>.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118581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784830"/>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Prayer After Communion</a:t>
            </a:r>
          </a:p>
        </p:txBody>
      </p:sp>
      <p:sp>
        <p:nvSpPr>
          <p:cNvPr id="3" name="Text Placeholder 2">
            <a:extLst>
              <a:ext uri="{FF2B5EF4-FFF2-40B4-BE49-F238E27FC236}">
                <a16:creationId xmlns:a16="http://schemas.microsoft.com/office/drawing/2014/main" id="{CA838FE5-6FC6-47D0-3F90-10DFD79AC5B3}"/>
              </a:ext>
            </a:extLst>
          </p:cNvPr>
          <p:cNvSpPr>
            <a:spLocks noGrp="1"/>
          </p:cNvSpPr>
          <p:nvPr>
            <p:ph type="body" sz="quarter" idx="10"/>
          </p:nvPr>
        </p:nvSpPr>
        <p:spPr>
          <a:xfrm>
            <a:off x="402336" y="1106488"/>
            <a:ext cx="8348472" cy="5430837"/>
          </a:xfrm>
          <a:prstGeom prst="rect">
            <a:avLst/>
          </a:prstGeom>
        </p:spPr>
        <p:txBody>
          <a:bodyPr/>
          <a:lstStyle>
            <a:lvl1pPr>
              <a:lnSpc>
                <a:spcPct val="150000"/>
              </a:lnSpc>
              <a:defRPr sz="30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Tree>
    <p:extLst>
      <p:ext uri="{BB962C8B-B14F-4D97-AF65-F5344CB8AC3E}">
        <p14:creationId xmlns:p14="http://schemas.microsoft.com/office/powerpoint/2010/main" val="12574348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290320" y="1417519"/>
            <a:ext cx="7477760" cy="4022961"/>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Our Father, who art in heaven,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hallowed be thy name.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Thy kingdom come, thy will be done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on earth as it is in heaven.</a:t>
            </a:r>
          </a:p>
        </p:txBody>
      </p:sp>
    </p:spTree>
    <p:extLst>
      <p:ext uri="{BB962C8B-B14F-4D97-AF65-F5344CB8AC3E}">
        <p14:creationId xmlns:p14="http://schemas.microsoft.com/office/powerpoint/2010/main" val="18628952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821476"/>
            <a:ext cx="7701280" cy="3215047"/>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Give us this day our daily bread.</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forgive us our trespasses, as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we forgive those who trespass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against us.</a:t>
            </a:r>
          </a:p>
        </p:txBody>
      </p:sp>
    </p:spTree>
    <p:extLst>
      <p:ext uri="{BB962C8B-B14F-4D97-AF65-F5344CB8AC3E}">
        <p14:creationId xmlns:p14="http://schemas.microsoft.com/office/powerpoint/2010/main" val="14579678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112559"/>
            <a:ext cx="7701280" cy="5638788"/>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lead us not into temptation,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But deliver us from evil.</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For thine is the kingdom,</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and the power, </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the glory,</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forever.</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39228361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7111" y="345963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32354064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1727994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675385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CF5D5D-B31B-A041-86BD-C9EFDC27A6C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4952-7BA6-F444-BCA3-10EA17C64ECE}" type="slidenum">
              <a:rPr lang="en-US" smtClean="0"/>
              <a:t>‹#›</a:t>
            </a:fld>
            <a:endParaRPr lang="en-US"/>
          </a:p>
        </p:txBody>
      </p:sp>
    </p:spTree>
    <p:extLst>
      <p:ext uri="{BB962C8B-B14F-4D97-AF65-F5344CB8AC3E}">
        <p14:creationId xmlns:p14="http://schemas.microsoft.com/office/powerpoint/2010/main" val="17341786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106203" y="1283012"/>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1:</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1815838" y="1302303"/>
            <a:ext cx="6657975" cy="5036851"/>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352158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0" y="1347774"/>
            <a:ext cx="2465798"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Congregation:</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2342508" y="1302303"/>
            <a:ext cx="6131305" cy="5160141"/>
          </a:xfrm>
          <a:prstGeom prst="rect">
            <a:avLst/>
          </a:prstGeom>
          <a:solidFill>
            <a:srgbClr val="FFF2CC">
              <a:alpha val="74118"/>
            </a:srgbClr>
          </a:solidFill>
        </p:spPr>
        <p:txBody>
          <a:bodyPr/>
          <a:lstStyle>
            <a:lvl1pPr marL="0" indent="0">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40443038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CA3BE-CEC7-A9BF-16EA-7B0B459E2C40}"/>
              </a:ext>
            </a:extLst>
          </p:cNvPr>
          <p:cNvSpPr txBox="1"/>
          <p:nvPr userDrawn="1"/>
        </p:nvSpPr>
        <p:spPr>
          <a:xfrm>
            <a:off x="517289" y="1117315"/>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2:</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9" name="Text Placeholder 11">
            <a:extLst>
              <a:ext uri="{FF2B5EF4-FFF2-40B4-BE49-F238E27FC236}">
                <a16:creationId xmlns:a16="http://schemas.microsoft.com/office/drawing/2014/main" id="{54D18103-9CC9-F248-198A-3ED24726786A}"/>
              </a:ext>
            </a:extLst>
          </p:cNvPr>
          <p:cNvSpPr>
            <a:spLocks noGrp="1"/>
          </p:cNvSpPr>
          <p:nvPr>
            <p:ph type="body" sz="quarter" idx="12" hasCustomPrompt="1"/>
          </p:nvPr>
        </p:nvSpPr>
        <p:spPr>
          <a:xfrm>
            <a:off x="2226924" y="1117315"/>
            <a:ext cx="6131305" cy="5160195"/>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2" name="TextBox 1">
            <a:extLst>
              <a:ext uri="{FF2B5EF4-FFF2-40B4-BE49-F238E27FC236}">
                <a16:creationId xmlns:a16="http://schemas.microsoft.com/office/drawing/2014/main" id="{35401CE0-607B-EF1A-CA1A-F022D80B2176}"/>
              </a:ext>
            </a:extLst>
          </p:cNvPr>
          <p:cNvSpPr txBox="1"/>
          <p:nvPr userDrawn="1"/>
        </p:nvSpPr>
        <p:spPr>
          <a:xfrm>
            <a:off x="1506347" y="6396335"/>
            <a:ext cx="6131305" cy="461665"/>
          </a:xfrm>
          <a:prstGeom prst="rect">
            <a:avLst/>
          </a:prstGeom>
          <a:noFill/>
        </p:spPr>
        <p:txBody>
          <a:bodyPr wrap="square" rtlCol="0">
            <a:spAutoFit/>
          </a:bodyPr>
          <a:lstStyle/>
          <a:p>
            <a:pPr algn="ctr"/>
            <a:r>
              <a:rPr lang="en-US" sz="2400" i="0" dirty="0">
                <a:latin typeface="Lucida Calligraphy" panose="03010101010101010101" pitchFamily="66" charset="77"/>
                <a:ea typeface="Verdana" panose="020B0604030504040204" pitchFamily="34" charset="0"/>
                <a:cs typeface="Verdana" panose="020B0604030504040204" pitchFamily="34" charset="0"/>
              </a:rPr>
              <a:t>The reader will light the candle </a:t>
            </a:r>
          </a:p>
        </p:txBody>
      </p:sp>
    </p:spTree>
    <p:extLst>
      <p:ext uri="{BB962C8B-B14F-4D97-AF65-F5344CB8AC3E}">
        <p14:creationId xmlns:p14="http://schemas.microsoft.com/office/powerpoint/2010/main" val="30415201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041149" y="1236861"/>
            <a:ext cx="7726931"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13916772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image" Target="../media/image26.jpeg"/><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9.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image" Target="../media/image20.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slideLayout" Target="../slideLayouts/slideLayout51.xml"/><Relationship Id="rId7"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image" Target="../media/image23.jpeg"/><Relationship Id="rId5" Type="http://schemas.openxmlformats.org/officeDocument/2006/relationships/theme" Target="../theme/theme6.xml"/><Relationship Id="rId4"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image" Target="../media/image24.jpeg"/><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19" Type="http://schemas.openxmlformats.org/officeDocument/2006/relationships/theme" Target="../theme/theme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5" Type="http://schemas.openxmlformats.org/officeDocument/2006/relationships/image" Target="../media/image25.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5" Type="http://schemas.openxmlformats.org/officeDocument/2006/relationships/image" Target="../media/image20.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A42F8-F502-CA40-A499-BAF51F08894E}"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B89E0-00D2-6C40-8B00-2D506419E48F}" type="slidenum">
              <a:rPr lang="en-US" smtClean="0"/>
              <a:t>‹#›</a:t>
            </a:fld>
            <a:endParaRPr lang="en-US"/>
          </a:p>
        </p:txBody>
      </p:sp>
    </p:spTree>
    <p:extLst>
      <p:ext uri="{BB962C8B-B14F-4D97-AF65-F5344CB8AC3E}">
        <p14:creationId xmlns:p14="http://schemas.microsoft.com/office/powerpoint/2010/main" val="412553571"/>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5" r:id="rId3"/>
    <p:sldLayoutId id="2147483687" r:id="rId4"/>
    <p:sldLayoutId id="2147483697" r:id="rId5"/>
    <p:sldLayoutId id="2147483698" r:id="rId6"/>
    <p:sldLayoutId id="2147483816" r:id="rId7"/>
    <p:sldLayoutId id="2147483821" r:id="rId8"/>
    <p:sldLayoutId id="2147483699" r:id="rId9"/>
    <p:sldLayoutId id="2147483822" r:id="rId10"/>
    <p:sldLayoutId id="2147483817" r:id="rId11"/>
    <p:sldLayoutId id="2147483700" r:id="rId12"/>
    <p:sldLayoutId id="2147483799" r:id="rId13"/>
    <p:sldLayoutId id="2147483800" r:id="rId14"/>
    <p:sldLayoutId id="2147483802" r:id="rId15"/>
    <p:sldLayoutId id="2147483820" r:id="rId16"/>
    <p:sldLayoutId id="2147483819" r:id="rId17"/>
    <p:sldLayoutId id="2147483815" r:id="rId18"/>
    <p:sldLayoutId id="2147483814" r:id="rId19"/>
    <p:sldLayoutId id="2147483813" r:id="rId20"/>
    <p:sldLayoutId id="2147483812" r:id="rId21"/>
    <p:sldLayoutId id="2147483811" r:id="rId22"/>
    <p:sldLayoutId id="2147483801" r:id="rId23"/>
    <p:sldLayoutId id="2147483663" r:id="rId24"/>
    <p:sldLayoutId id="2147483662" r:id="rId25"/>
    <p:sldLayoutId id="2147483803" r:id="rId26"/>
    <p:sldLayoutId id="2147483807" r:id="rId27"/>
    <p:sldLayoutId id="2147483806" r:id="rId28"/>
    <p:sldLayoutId id="2147483797" r:id="rId29"/>
    <p:sldLayoutId id="2147483674" r:id="rId30"/>
    <p:sldLayoutId id="2147483818" r:id="rId31"/>
    <p:sldLayoutId id="2147483730" r:id="rId32"/>
    <p:sldLayoutId id="2147483729" r:id="rId3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0DE8C1-A0AD-CD01-2280-CBC4BD20819F}"/>
              </a:ext>
            </a:extLst>
          </p:cNvPr>
          <p:cNvPicPr>
            <a:picLocks noChangeAspect="1" noChangeArrowheads="1"/>
          </p:cNvPicPr>
          <p:nvPr userDrawn="1"/>
        </p:nvPicPr>
        <p:blipFill>
          <a:blip r:embed="rId5">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3CD8EB3F-446E-AA50-BCB4-B95F68B759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Advent Candle Lighting </a:t>
            </a:r>
          </a:p>
        </p:txBody>
      </p:sp>
    </p:spTree>
    <p:extLst>
      <p:ext uri="{BB962C8B-B14F-4D97-AF65-F5344CB8AC3E}">
        <p14:creationId xmlns:p14="http://schemas.microsoft.com/office/powerpoint/2010/main" val="151737376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Baguet Scrip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1B8D5B-8F27-A1E9-1BE5-15C07B1EF934}"/>
              </a:ext>
            </a:extLst>
          </p:cNvPr>
          <p:cNvPicPr>
            <a:picLocks noChangeAspect="1"/>
          </p:cNvPicPr>
          <p:nvPr userDrawn="1"/>
        </p:nvPicPr>
        <p:blipFill rotWithShape="1">
          <a:blip r:embed="rId9"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itle Placeholder 9">
            <a:extLst>
              <a:ext uri="{FF2B5EF4-FFF2-40B4-BE49-F238E27FC236}">
                <a16:creationId xmlns:a16="http://schemas.microsoft.com/office/drawing/2014/main" id="{15676F70-AF4A-A2DE-5EF5-9BE05DD1BEE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40320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Tx/>
        <a:buNone/>
        <a:defRPr sz="45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CONFESSION </a:t>
            </a:r>
          </a:p>
        </p:txBody>
      </p:sp>
    </p:spTree>
    <p:extLst>
      <p:ext uri="{BB962C8B-B14F-4D97-AF65-F5344CB8AC3E}">
        <p14:creationId xmlns:p14="http://schemas.microsoft.com/office/powerpoint/2010/main" val="944592439"/>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ainting of flowers in a field&#10;&#10;AI-generated content may be incorrect.">
            <a:extLst>
              <a:ext uri="{FF2B5EF4-FFF2-40B4-BE49-F238E27FC236}">
                <a16:creationId xmlns:a16="http://schemas.microsoft.com/office/drawing/2014/main" id="{9D21A2E4-1F02-522C-0026-6B693A236C72}"/>
              </a:ext>
            </a:extLst>
          </p:cNvPr>
          <p:cNvPicPr>
            <a:picLocks noChangeAspect="1"/>
          </p:cNvPicPr>
          <p:nvPr userDrawn="1"/>
        </p:nvPicPr>
        <p:blipFill>
          <a:blip r:embed="rId8" cstate="email">
            <a:alphaModFix amt="20000"/>
            <a:extLst>
              <a:ext uri="{28A0092B-C50C-407E-A947-70E740481C1C}">
                <a14:useLocalDpi xmlns:a14="http://schemas.microsoft.com/office/drawing/2010/main"/>
              </a:ext>
            </a:extLst>
          </a:blip>
          <a:stretch>
            <a:fillRect/>
          </a:stretch>
        </p:blipFill>
        <p:spPr>
          <a:xfrm>
            <a:off x="0" y="1181528"/>
            <a:ext cx="9144000" cy="5676472"/>
          </a:xfrm>
          <a:prstGeom prst="rect">
            <a:avLst/>
          </a:prstGeom>
        </p:spPr>
      </p:pic>
      <p:sp>
        <p:nvSpPr>
          <p:cNvPr id="2" name="Title Placeholder 1">
            <a:extLst>
              <a:ext uri="{FF2B5EF4-FFF2-40B4-BE49-F238E27FC236}">
                <a16:creationId xmlns:a16="http://schemas.microsoft.com/office/drawing/2014/main" id="{F50D1853-DEB0-D73F-E0DD-F7805209AC69}"/>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Apostles Creed UMH 882</a:t>
            </a:r>
          </a:p>
        </p:txBody>
      </p:sp>
    </p:spTree>
    <p:extLst>
      <p:ext uri="{BB962C8B-B14F-4D97-AF65-F5344CB8AC3E}">
        <p14:creationId xmlns:p14="http://schemas.microsoft.com/office/powerpoint/2010/main" val="17934851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45" r:id="rId5"/>
    <p:sldLayoutId id="2147483716"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Butterflies flying in the air&#10;&#10;AI-generated content may be incorrect.">
            <a:extLst>
              <a:ext uri="{FF2B5EF4-FFF2-40B4-BE49-F238E27FC236}">
                <a16:creationId xmlns:a16="http://schemas.microsoft.com/office/drawing/2014/main" id="{5ADE271C-7EA1-B9E6-05C2-F842672D6151}"/>
              </a:ext>
            </a:extLst>
          </p:cNvPr>
          <p:cNvPicPr>
            <a:picLocks noChangeAspect="1"/>
          </p:cNvPicPr>
          <p:nvPr userDrawn="1"/>
        </p:nvPicPr>
        <p:blipFill>
          <a:blip r:embed="rId8">
            <a:alphaModFix amt="5000"/>
          </a:blip>
          <a:stretch>
            <a:fillRect/>
          </a:stretch>
        </p:blipFill>
        <p:spPr>
          <a:xfrm>
            <a:off x="0" y="0"/>
            <a:ext cx="9143999" cy="6858000"/>
          </a:xfrm>
          <a:prstGeom prst="rect">
            <a:avLst/>
          </a:prstGeom>
        </p:spPr>
      </p:pic>
      <p:sp>
        <p:nvSpPr>
          <p:cNvPr id="2" name="Title Placeholder 1">
            <a:extLst>
              <a:ext uri="{FF2B5EF4-FFF2-40B4-BE49-F238E27FC236}">
                <a16:creationId xmlns:a16="http://schemas.microsoft.com/office/drawing/2014/main" id="{9E4BA685-716D-E71E-169E-FC0049952C9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Nicene Creed UMH 880</a:t>
            </a:r>
          </a:p>
        </p:txBody>
      </p:sp>
    </p:spTree>
    <p:extLst>
      <p:ext uri="{BB962C8B-B14F-4D97-AF65-F5344CB8AC3E}">
        <p14:creationId xmlns:p14="http://schemas.microsoft.com/office/powerpoint/2010/main" val="3942332354"/>
      </p:ext>
    </p:extLst>
  </p:cSld>
  <p:clrMap bg1="lt1" tx1="dk1" bg2="lt2" tx2="dk2" accent1="accent1" accent2="accent2" accent3="accent3" accent4="accent4" accent5="accent5" accent6="accent6" hlink="hlink" folHlink="folHlink"/>
  <p:sldLayoutIdLst>
    <p:sldLayoutId id="2147483668" r:id="rId1"/>
    <p:sldLayoutId id="2147483725" r:id="rId2"/>
    <p:sldLayoutId id="2147483724" r:id="rId3"/>
    <p:sldLayoutId id="2147483726" r:id="rId4"/>
    <p:sldLayoutId id="2147483727" r:id="rId5"/>
    <p:sldLayoutId id="2147483728"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In the heart of a peaceful forest, dappled sunlight filters through the canopy, illuminating a solitary wooden cross surrounded by a carpet of white flowers. This scene of natural beauty and serenity evokes a sense of contemplation and reverence, as the cross marks a place of significance amidst the wild flora. The play of light and shadow, combined with the vibrant life of the forest, creates a serene and sacred atmosphere, inviting observers to pause and reflect.">
            <a:extLst>
              <a:ext uri="{FF2B5EF4-FFF2-40B4-BE49-F238E27FC236}">
                <a16:creationId xmlns:a16="http://schemas.microsoft.com/office/drawing/2014/main" id="{1B0917F8-C027-0D2D-BDF9-2FFB5AC42E80}"/>
              </a:ext>
            </a:extLst>
          </p:cNvPr>
          <p:cNvPicPr>
            <a:picLocks noChangeAspect="1" noChangeArrowheads="1"/>
          </p:cNvPicPr>
          <p:nvPr userDrawn="1"/>
        </p:nvPicPr>
        <p:blipFill>
          <a:blip r:embed="rId6">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7E3F0CED-423F-67D7-8E5F-F48BA8A04EA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The Apostle’s Creed</a:t>
            </a:r>
            <a:br>
              <a:rPr lang="en-US" dirty="0"/>
            </a:br>
            <a:r>
              <a:rPr lang="en-US" dirty="0"/>
              <a:t>Traditional Version </a:t>
            </a:r>
          </a:p>
        </p:txBody>
      </p:sp>
    </p:spTree>
    <p:extLst>
      <p:ext uri="{BB962C8B-B14F-4D97-AF65-F5344CB8AC3E}">
        <p14:creationId xmlns:p14="http://schemas.microsoft.com/office/powerpoint/2010/main" val="339982193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ross on a path with flowers and trees&#10;&#10;AI-generated content may be incorrect.">
            <a:extLst>
              <a:ext uri="{FF2B5EF4-FFF2-40B4-BE49-F238E27FC236}">
                <a16:creationId xmlns:a16="http://schemas.microsoft.com/office/drawing/2014/main" id="{EED360EA-0707-F612-E24F-F301080D4BD7}"/>
              </a:ext>
            </a:extLst>
          </p:cNvPr>
          <p:cNvPicPr>
            <a:picLocks noChangeAspect="1"/>
          </p:cNvPicPr>
          <p:nvPr userDrawn="1"/>
        </p:nvPicPr>
        <p:blipFill>
          <a:blip r:embed="rId20" cstate="email">
            <a:alphaModFix amt="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90429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93" r:id="rId4"/>
    <p:sldLayoutId id="2147483771" r:id="rId5"/>
    <p:sldLayoutId id="2147483773" r:id="rId6"/>
    <p:sldLayoutId id="2147483794" r:id="rId7"/>
    <p:sldLayoutId id="2147483774" r:id="rId8"/>
    <p:sldLayoutId id="2147483775" r:id="rId9"/>
    <p:sldLayoutId id="2147483776" r:id="rId10"/>
    <p:sldLayoutId id="2147483795" r:id="rId11"/>
    <p:sldLayoutId id="2147483778" r:id="rId12"/>
    <p:sldLayoutId id="2147483772" r:id="rId13"/>
    <p:sldLayoutId id="2147483777" r:id="rId14"/>
    <p:sldLayoutId id="2147483796" r:id="rId15"/>
    <p:sldLayoutId id="2147483809" r:id="rId16"/>
    <p:sldLayoutId id="2147483808" r:id="rId17"/>
    <p:sldLayoutId id="2147483791" r:id="rId18"/>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3800" b="1" kern="1200">
          <a:ln>
            <a:solidFill>
              <a:schemeClr val="bg1"/>
            </a:solidFill>
          </a:ln>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C93A617-CA3C-F5EE-6BB2-D5A4CE764DEC}"/>
              </a:ext>
            </a:extLst>
          </p:cNvPr>
          <p:cNvSpPr txBox="1"/>
          <p:nvPr userDrawn="1"/>
        </p:nvSpPr>
        <p:spPr>
          <a:xfrm>
            <a:off x="106680" y="247134"/>
            <a:ext cx="8930640" cy="861774"/>
          </a:xfrm>
          <a:prstGeom prst="rect">
            <a:avLst/>
          </a:prstGeom>
          <a:noFill/>
        </p:spPr>
        <p:txBody>
          <a:bodyPr wrap="square">
            <a:spAutoFit/>
          </a:bodyPr>
          <a:lstStyle/>
          <a:p>
            <a:pPr algn="l"/>
            <a:r>
              <a:rPr lang="en-US" sz="5000" b="1" dirty="0">
                <a:effectLst/>
                <a:latin typeface="Verdana" panose="020B0604030504040204" pitchFamily="34" charset="0"/>
                <a:ea typeface="Verdana" panose="020B0604030504040204" pitchFamily="34" charset="0"/>
                <a:cs typeface="Verdana" panose="020B0604030504040204" pitchFamily="34" charset="0"/>
              </a:rPr>
              <a:t>The Lord’s Prayer</a:t>
            </a:r>
          </a:p>
        </p:txBody>
      </p:sp>
      <p:sp>
        <p:nvSpPr>
          <p:cNvPr id="10" name="TextBox 9">
            <a:extLst>
              <a:ext uri="{FF2B5EF4-FFF2-40B4-BE49-F238E27FC236}">
                <a16:creationId xmlns:a16="http://schemas.microsoft.com/office/drawing/2014/main" id="{AE61D689-BC9F-FA9E-637F-CAD6B7DE6487}"/>
              </a:ext>
            </a:extLst>
          </p:cNvPr>
          <p:cNvSpPr txBox="1"/>
          <p:nvPr userDrawn="1"/>
        </p:nvSpPr>
        <p:spPr>
          <a:xfrm>
            <a:off x="7127240" y="554910"/>
            <a:ext cx="2448560" cy="553998"/>
          </a:xfrm>
          <a:prstGeom prst="rect">
            <a:avLst/>
          </a:prstGeom>
          <a:noFill/>
        </p:spPr>
        <p:txBody>
          <a:bodyPr wrap="square">
            <a:spAutoFit/>
          </a:bodyPr>
          <a:lstStyle/>
          <a:p>
            <a:r>
              <a:rPr lang="en-US" sz="3000" dirty="0">
                <a:effectLst/>
                <a:latin typeface="Verdana" panose="020B0604030504040204" pitchFamily="34" charset="0"/>
                <a:ea typeface="Verdana" panose="020B0604030504040204" pitchFamily="34" charset="0"/>
                <a:cs typeface="Verdana" panose="020B0604030504040204" pitchFamily="34" charset="0"/>
              </a:rPr>
              <a:t>UMH 895</a:t>
            </a:r>
          </a:p>
        </p:txBody>
      </p:sp>
      <p:pic>
        <p:nvPicPr>
          <p:cNvPr id="12" name="Picture 11">
            <a:extLst>
              <a:ext uri="{FF2B5EF4-FFF2-40B4-BE49-F238E27FC236}">
                <a16:creationId xmlns:a16="http://schemas.microsoft.com/office/drawing/2014/main" id="{4D5BE7CE-51E5-2CE8-025F-8CDFC149B4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1108908"/>
            <a:ext cx="1582013" cy="2022574"/>
          </a:xfrm>
          <a:prstGeom prst="ellipse">
            <a:avLst/>
          </a:prstGeom>
          <a:ln>
            <a:noFill/>
          </a:ln>
          <a:effectLst>
            <a:softEdge rad="112500"/>
          </a:effectLst>
        </p:spPr>
      </p:pic>
    </p:spTree>
    <p:extLst>
      <p:ext uri="{BB962C8B-B14F-4D97-AF65-F5344CB8AC3E}">
        <p14:creationId xmlns:p14="http://schemas.microsoft.com/office/powerpoint/2010/main" val="685952538"/>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9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5"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Call to Worship Lent</a:t>
            </a:r>
          </a:p>
        </p:txBody>
      </p:sp>
    </p:spTree>
    <p:extLst>
      <p:ext uri="{BB962C8B-B14F-4D97-AF65-F5344CB8AC3E}">
        <p14:creationId xmlns:p14="http://schemas.microsoft.com/office/powerpoint/2010/main" val="288646004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hyperlink" Target="https://www.biblegateway.com/passage/?search=Matthew%2013&amp;version=NRSVUE#fen-NRSVUE-23581h"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3" Type="http://schemas.openxmlformats.org/officeDocument/2006/relationships/hyperlink" Target="Music/Gloria%20Patri%20-%20RUMC.mp3" TargetMode="External"/><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268727"/>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A95E-B1D5-96BB-43DE-92BA06548E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6755F6-31E6-8BFD-2C96-E4BB7C93F7B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8F960C3F-80A6-C1D3-9C88-DC92F36E3B42}"/>
              </a:ext>
            </a:extLst>
          </p:cNvPr>
          <p:cNvSpPr txBox="1"/>
          <p:nvPr/>
        </p:nvSpPr>
        <p:spPr>
          <a:xfrm>
            <a:off x="0" y="1319119"/>
            <a:ext cx="5665694" cy="4846391"/>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and the tangled, wild weeds of anxiety, doubt, and judgment that grow right alongside them.</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Give us the courage today to stand in Your presence without hiding.</a:t>
            </a:r>
            <a:r>
              <a:rPr lang="en-US" sz="3000" dirty="0">
                <a:latin typeface="Verdana" panose="020B0604030504040204" pitchFamily="34" charset="0"/>
                <a:ea typeface="Verdana" panose="020B0604030504040204" pitchFamily="34" charset="0"/>
                <a:cs typeface="Verdana" panose="020B0604030504040204" pitchFamily="34" charset="0"/>
              </a:rPr>
              <a:t> </a:t>
            </a:r>
            <a:endParaRPr lang="en-US" sz="3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8059982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5D85A-36BA-01C2-7490-D39D8BC676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01FAB7-FA6B-6243-DB03-894FE171CB4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EBE5BFFD-DA49-386E-9F9C-7F5900C8038D}"/>
              </a:ext>
            </a:extLst>
          </p:cNvPr>
          <p:cNvSpPr txBox="1"/>
          <p:nvPr/>
        </p:nvSpPr>
        <p:spPr>
          <a:xfrm>
            <a:off x="0" y="1319120"/>
            <a:ext cx="5629835" cy="4846391"/>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Forgive our impatience with ourselves, with our neighbors, and with the state of Your world. May Your Holy Spirit tend the good seed within us this hour, </a:t>
            </a:r>
          </a:p>
        </p:txBody>
      </p:sp>
    </p:spTree>
    <p:extLst>
      <p:ext uri="{BB962C8B-B14F-4D97-AF65-F5344CB8AC3E}">
        <p14:creationId xmlns:p14="http://schemas.microsoft.com/office/powerpoint/2010/main" val="1205337304"/>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3E274-6211-53D1-C66D-AD7959012E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91AE5CC-0789-4FBD-B88E-E5F0F84F2D52}"/>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AD2B5FB5-9320-9382-AB97-734F158FADEA}"/>
              </a:ext>
            </a:extLst>
          </p:cNvPr>
          <p:cNvSpPr txBox="1"/>
          <p:nvPr/>
        </p:nvSpPr>
        <p:spPr>
          <a:xfrm>
            <a:off x="0" y="2011616"/>
            <a:ext cx="5629835" cy="3461397"/>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so that we might grow strong, secure in the knowledge that we are completely known and deeply loved. Amen.</a:t>
            </a:r>
          </a:p>
        </p:txBody>
      </p:sp>
    </p:spTree>
    <p:extLst>
      <p:ext uri="{BB962C8B-B14F-4D97-AF65-F5344CB8AC3E}">
        <p14:creationId xmlns:p14="http://schemas.microsoft.com/office/powerpoint/2010/main" val="251557290"/>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CAA492-2146-DB49-9BD3-EFF8C66349E6}"/>
              </a:ext>
            </a:extLst>
          </p:cNvPr>
          <p:cNvPicPr>
            <a:picLocks noChangeAspect="1"/>
          </p:cNvPicPr>
          <p:nvPr/>
        </p:nvPicPr>
        <p:blipFill>
          <a:blip r:embed="rId2">
            <a:alphaModFix amt="10000"/>
          </a:blip>
          <a:stretch>
            <a:fillRect/>
          </a:stretch>
        </p:blipFill>
        <p:spPr>
          <a:xfrm>
            <a:off x="0" y="0"/>
            <a:ext cx="9144000" cy="6858000"/>
          </a:xfrm>
          <a:prstGeom prst="rect">
            <a:avLst/>
          </a:prstGeom>
        </p:spPr>
      </p:pic>
      <p:sp>
        <p:nvSpPr>
          <p:cNvPr id="6" name="TextBox 5">
            <a:extLst>
              <a:ext uri="{FF2B5EF4-FFF2-40B4-BE49-F238E27FC236}">
                <a16:creationId xmlns:a16="http://schemas.microsoft.com/office/drawing/2014/main" id="{93C22C7F-3E16-4E4E-9E77-769C618F00E7}"/>
              </a:ext>
            </a:extLst>
          </p:cNvPr>
          <p:cNvSpPr txBox="1"/>
          <p:nvPr/>
        </p:nvSpPr>
        <p:spPr>
          <a:xfrm>
            <a:off x="1" y="1660346"/>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I want to walk as a child of the light.</a:t>
            </a:r>
          </a:p>
          <a:p>
            <a:pPr algn="ctr"/>
            <a:r>
              <a:rPr lang="en-US" sz="3600" dirty="0">
                <a:latin typeface="Times New Roman" charset="0"/>
                <a:ea typeface="Times New Roman" charset="0"/>
                <a:cs typeface="Times New Roman" charset="0"/>
              </a:rPr>
              <a:t>I want to follow Jesus.</a:t>
            </a:r>
          </a:p>
          <a:p>
            <a:pPr algn="ctr"/>
            <a:r>
              <a:rPr lang="en-US" sz="3600" dirty="0">
                <a:latin typeface="Times New Roman" charset="0"/>
                <a:ea typeface="Times New Roman" charset="0"/>
                <a:cs typeface="Times New Roman" charset="0"/>
              </a:rPr>
              <a:t>God set the stars to give light to the world.</a:t>
            </a:r>
          </a:p>
          <a:p>
            <a:pPr algn="ctr"/>
            <a:r>
              <a:rPr lang="en-US" sz="3600" dirty="0">
                <a:latin typeface="Times New Roman" charset="0"/>
                <a:ea typeface="Times New Roman" charset="0"/>
                <a:cs typeface="Times New Roman" charset="0"/>
              </a:rPr>
              <a:t>The star of my life is Jesus.</a:t>
            </a:r>
          </a:p>
        </p:txBody>
      </p:sp>
      <p:sp>
        <p:nvSpPr>
          <p:cNvPr id="5" name="TextBox 4">
            <a:extLst>
              <a:ext uri="{FF2B5EF4-FFF2-40B4-BE49-F238E27FC236}">
                <a16:creationId xmlns:a16="http://schemas.microsoft.com/office/drawing/2014/main" id="{C2CE3664-333A-004C-9C4A-C9B45FBDB659}"/>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“I Want to Walk as a Child of the Light”  UMH 206</a:t>
            </a:r>
          </a:p>
          <a:p>
            <a:pPr algn="ctr"/>
            <a:r>
              <a:rPr lang="en-US" dirty="0">
                <a:latin typeface="Times New Roman" charset="0"/>
                <a:ea typeface="Times New Roman" charset="0"/>
                <a:cs typeface="Times New Roman" charset="0"/>
              </a:rPr>
              <a:t>WORDS and MUSIC: Kathleen </a:t>
            </a:r>
            <a:r>
              <a:rPr lang="en-US" dirty="0" err="1">
                <a:latin typeface="Times New Roman" charset="0"/>
                <a:ea typeface="Times New Roman" charset="0"/>
                <a:cs typeface="Times New Roman" charset="0"/>
              </a:rPr>
              <a:t>Thomerson</a:t>
            </a:r>
            <a:r>
              <a:rPr lang="en-US" dirty="0">
                <a:latin typeface="Times New Roman" charset="0"/>
                <a:ea typeface="Times New Roman" charset="0"/>
                <a:cs typeface="Times New Roman" charset="0"/>
              </a:rPr>
              <a:t>, 1966</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7" name="TextBox 6">
            <a:extLst>
              <a:ext uri="{FF2B5EF4-FFF2-40B4-BE49-F238E27FC236}">
                <a16:creationId xmlns:a16="http://schemas.microsoft.com/office/drawing/2014/main" id="{85641C85-E26F-AA4F-9F6D-78F6EC7F74BF}"/>
              </a:ext>
            </a:extLst>
          </p:cNvPr>
          <p:cNvSpPr txBox="1"/>
          <p:nvPr/>
        </p:nvSpPr>
        <p:spPr>
          <a:xfrm>
            <a:off x="1" y="4060235"/>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In him there is no darkness at all.</a:t>
            </a:r>
          </a:p>
          <a:p>
            <a:pPr algn="ctr"/>
            <a:r>
              <a:rPr lang="en-US" sz="3600" dirty="0">
                <a:latin typeface="Times New Roman" charset="0"/>
                <a:ea typeface="Times New Roman" charset="0"/>
                <a:cs typeface="Times New Roman" charset="0"/>
              </a:rPr>
              <a:t>The night and the day are both alike.</a:t>
            </a:r>
          </a:p>
          <a:p>
            <a:pPr algn="ctr"/>
            <a:r>
              <a:rPr lang="en-US" sz="3600" dirty="0">
                <a:latin typeface="Times New Roman" charset="0"/>
                <a:ea typeface="Times New Roman" charset="0"/>
                <a:cs typeface="Times New Roman" charset="0"/>
              </a:rPr>
              <a:t>The Lamb is the light of the city of God.</a:t>
            </a:r>
          </a:p>
          <a:p>
            <a:pPr algn="ctr"/>
            <a:r>
              <a:rPr lang="en-US" sz="3600" dirty="0">
                <a:latin typeface="Times New Roman" charset="0"/>
                <a:ea typeface="Times New Roman" charset="0"/>
                <a:cs typeface="Times New Roman" charset="0"/>
              </a:rPr>
              <a:t>Shine in my heart, Lord Jesus.</a:t>
            </a:r>
          </a:p>
        </p:txBody>
      </p:sp>
    </p:spTree>
    <p:extLst>
      <p:ext uri="{BB962C8B-B14F-4D97-AF65-F5344CB8AC3E}">
        <p14:creationId xmlns:p14="http://schemas.microsoft.com/office/powerpoint/2010/main" val="361105053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84AFA3-366F-1D49-A7AE-EB4E6EC5C49B}"/>
              </a:ext>
            </a:extLst>
          </p:cNvPr>
          <p:cNvPicPr>
            <a:picLocks noChangeAspect="1"/>
          </p:cNvPicPr>
          <p:nvPr/>
        </p:nvPicPr>
        <p:blipFill>
          <a:blip r:embed="rId2">
            <a:alphaModFix amt="10000"/>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AB38A5F8-4FF5-A044-9962-C1814CAB4755}"/>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“I Want to Walk as a Child of the Light”  UMH 206</a:t>
            </a:r>
          </a:p>
          <a:p>
            <a:pPr algn="ctr"/>
            <a:r>
              <a:rPr lang="en-US" dirty="0">
                <a:latin typeface="Times New Roman" charset="0"/>
                <a:ea typeface="Times New Roman" charset="0"/>
                <a:cs typeface="Times New Roman" charset="0"/>
              </a:rPr>
              <a:t>WORDS and MUSIC: Kathleen </a:t>
            </a:r>
            <a:r>
              <a:rPr lang="en-US" dirty="0" err="1">
                <a:latin typeface="Times New Roman" charset="0"/>
                <a:ea typeface="Times New Roman" charset="0"/>
                <a:cs typeface="Times New Roman" charset="0"/>
              </a:rPr>
              <a:t>Thomerson</a:t>
            </a:r>
            <a:r>
              <a:rPr lang="en-US" dirty="0">
                <a:latin typeface="Times New Roman" charset="0"/>
                <a:ea typeface="Times New Roman" charset="0"/>
                <a:cs typeface="Times New Roman" charset="0"/>
              </a:rPr>
              <a:t>, 1966</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8" name="TextBox 7">
            <a:extLst>
              <a:ext uri="{FF2B5EF4-FFF2-40B4-BE49-F238E27FC236}">
                <a16:creationId xmlns:a16="http://schemas.microsoft.com/office/drawing/2014/main" id="{DBADF659-BBC4-8B4D-B440-2DD753D9CF1D}"/>
              </a:ext>
            </a:extLst>
          </p:cNvPr>
          <p:cNvSpPr txBox="1"/>
          <p:nvPr/>
        </p:nvSpPr>
        <p:spPr>
          <a:xfrm>
            <a:off x="1" y="1660346"/>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I want to see the brightness of God.</a:t>
            </a:r>
          </a:p>
          <a:p>
            <a:pPr algn="ctr"/>
            <a:r>
              <a:rPr lang="en-US" sz="3600" dirty="0">
                <a:latin typeface="Times New Roman" charset="0"/>
                <a:ea typeface="Times New Roman" charset="0"/>
                <a:cs typeface="Times New Roman" charset="0"/>
              </a:rPr>
              <a:t>I want to look at Jesus.</a:t>
            </a:r>
          </a:p>
          <a:p>
            <a:pPr algn="ctr"/>
            <a:r>
              <a:rPr lang="en-US" sz="3600" dirty="0">
                <a:latin typeface="Times New Roman" charset="0"/>
                <a:ea typeface="Times New Roman" charset="0"/>
                <a:cs typeface="Times New Roman" charset="0"/>
              </a:rPr>
              <a:t>Clear Sun of Righteousness, shine on my path,</a:t>
            </a:r>
          </a:p>
          <a:p>
            <a:pPr algn="ctr"/>
            <a:r>
              <a:rPr lang="en-US" sz="3600" dirty="0">
                <a:latin typeface="Times New Roman" charset="0"/>
                <a:ea typeface="Times New Roman" charset="0"/>
                <a:cs typeface="Times New Roman" charset="0"/>
              </a:rPr>
              <a:t>and show me the way to the Father.</a:t>
            </a:r>
          </a:p>
        </p:txBody>
      </p:sp>
      <p:sp>
        <p:nvSpPr>
          <p:cNvPr id="9" name="TextBox 8">
            <a:extLst>
              <a:ext uri="{FF2B5EF4-FFF2-40B4-BE49-F238E27FC236}">
                <a16:creationId xmlns:a16="http://schemas.microsoft.com/office/drawing/2014/main" id="{7905F5E6-7BE1-C24E-A4BE-3AA6877C9EEB}"/>
              </a:ext>
            </a:extLst>
          </p:cNvPr>
          <p:cNvSpPr txBox="1"/>
          <p:nvPr/>
        </p:nvSpPr>
        <p:spPr>
          <a:xfrm>
            <a:off x="1" y="4060235"/>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In him there is no darkness at all.</a:t>
            </a:r>
          </a:p>
          <a:p>
            <a:pPr algn="ctr"/>
            <a:r>
              <a:rPr lang="en-US" sz="3600" dirty="0">
                <a:latin typeface="Times New Roman" charset="0"/>
                <a:ea typeface="Times New Roman" charset="0"/>
                <a:cs typeface="Times New Roman" charset="0"/>
              </a:rPr>
              <a:t>The night and the day are both alike.</a:t>
            </a:r>
          </a:p>
          <a:p>
            <a:pPr algn="ctr"/>
            <a:r>
              <a:rPr lang="en-US" sz="3600" dirty="0">
                <a:latin typeface="Times New Roman" charset="0"/>
                <a:ea typeface="Times New Roman" charset="0"/>
                <a:cs typeface="Times New Roman" charset="0"/>
              </a:rPr>
              <a:t>The Lamb is the light of the city of God.</a:t>
            </a:r>
          </a:p>
          <a:p>
            <a:pPr algn="ctr"/>
            <a:r>
              <a:rPr lang="en-US" sz="3600" dirty="0">
                <a:latin typeface="Times New Roman" charset="0"/>
                <a:ea typeface="Times New Roman" charset="0"/>
                <a:cs typeface="Times New Roman" charset="0"/>
              </a:rPr>
              <a:t>Shine in my heart, Lord Jesus.</a:t>
            </a:r>
          </a:p>
        </p:txBody>
      </p:sp>
    </p:spTree>
    <p:extLst>
      <p:ext uri="{BB962C8B-B14F-4D97-AF65-F5344CB8AC3E}">
        <p14:creationId xmlns:p14="http://schemas.microsoft.com/office/powerpoint/2010/main" val="273674182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84AFA3-366F-1D49-A7AE-EB4E6EC5C49B}"/>
              </a:ext>
            </a:extLst>
          </p:cNvPr>
          <p:cNvPicPr>
            <a:picLocks noChangeAspect="1"/>
          </p:cNvPicPr>
          <p:nvPr/>
        </p:nvPicPr>
        <p:blipFill>
          <a:blip r:embed="rId2">
            <a:alphaModFix amt="10000"/>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AB38A5F8-4FF5-A044-9962-C1814CAB4755}"/>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“I Want to Walk as a Child of the Light”  UMH 206</a:t>
            </a:r>
          </a:p>
          <a:p>
            <a:pPr algn="ctr"/>
            <a:r>
              <a:rPr lang="en-US" dirty="0">
                <a:latin typeface="Times New Roman" charset="0"/>
                <a:ea typeface="Times New Roman" charset="0"/>
                <a:cs typeface="Times New Roman" charset="0"/>
              </a:rPr>
              <a:t>WORDS and MUSIC: Kathleen </a:t>
            </a:r>
            <a:r>
              <a:rPr lang="en-US" dirty="0" err="1">
                <a:latin typeface="Times New Roman" charset="0"/>
                <a:ea typeface="Times New Roman" charset="0"/>
                <a:cs typeface="Times New Roman" charset="0"/>
              </a:rPr>
              <a:t>Thomerson</a:t>
            </a:r>
            <a:r>
              <a:rPr lang="en-US" dirty="0">
                <a:latin typeface="Times New Roman" charset="0"/>
                <a:ea typeface="Times New Roman" charset="0"/>
                <a:cs typeface="Times New Roman" charset="0"/>
              </a:rPr>
              <a:t>, 1966</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8" name="TextBox 7">
            <a:extLst>
              <a:ext uri="{FF2B5EF4-FFF2-40B4-BE49-F238E27FC236}">
                <a16:creationId xmlns:a16="http://schemas.microsoft.com/office/drawing/2014/main" id="{DBADF659-BBC4-8B4D-B440-2DD753D9CF1D}"/>
              </a:ext>
            </a:extLst>
          </p:cNvPr>
          <p:cNvSpPr txBox="1"/>
          <p:nvPr/>
        </p:nvSpPr>
        <p:spPr>
          <a:xfrm>
            <a:off x="1" y="1660346"/>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I’m looking for the coming of Christ.</a:t>
            </a:r>
          </a:p>
          <a:p>
            <a:pPr algn="ctr"/>
            <a:r>
              <a:rPr lang="en-US" sz="3600" dirty="0">
                <a:latin typeface="Times New Roman" charset="0"/>
                <a:ea typeface="Times New Roman" charset="0"/>
                <a:cs typeface="Times New Roman" charset="0"/>
              </a:rPr>
              <a:t>I want to be with Jesus.</a:t>
            </a:r>
          </a:p>
          <a:p>
            <a:pPr algn="ctr"/>
            <a:r>
              <a:rPr lang="en-US" sz="3600" dirty="0">
                <a:latin typeface="Times New Roman" charset="0"/>
                <a:ea typeface="Times New Roman" charset="0"/>
                <a:cs typeface="Times New Roman" charset="0"/>
              </a:rPr>
              <a:t>When we have run with patience the race,</a:t>
            </a:r>
          </a:p>
          <a:p>
            <a:pPr algn="ctr"/>
            <a:r>
              <a:rPr lang="en-US" sz="3600" dirty="0">
                <a:latin typeface="Times New Roman" charset="0"/>
                <a:ea typeface="Times New Roman" charset="0"/>
                <a:cs typeface="Times New Roman" charset="0"/>
              </a:rPr>
              <a:t>we </a:t>
            </a:r>
            <a:r>
              <a:rPr lang="en-US" sz="3600">
                <a:latin typeface="Times New Roman" charset="0"/>
                <a:ea typeface="Times New Roman" charset="0"/>
                <a:cs typeface="Times New Roman" charset="0"/>
              </a:rPr>
              <a:t>shall know the joy of Jesus.</a:t>
            </a:r>
            <a:endParaRPr lang="en-US" sz="3600" dirty="0">
              <a:latin typeface="Times New Roman" charset="0"/>
              <a:ea typeface="Times New Roman" charset="0"/>
              <a:cs typeface="Times New Roman" charset="0"/>
            </a:endParaRPr>
          </a:p>
        </p:txBody>
      </p:sp>
      <p:sp>
        <p:nvSpPr>
          <p:cNvPr id="9" name="TextBox 8">
            <a:extLst>
              <a:ext uri="{FF2B5EF4-FFF2-40B4-BE49-F238E27FC236}">
                <a16:creationId xmlns:a16="http://schemas.microsoft.com/office/drawing/2014/main" id="{7905F5E6-7BE1-C24E-A4BE-3AA6877C9EEB}"/>
              </a:ext>
            </a:extLst>
          </p:cNvPr>
          <p:cNvSpPr txBox="1"/>
          <p:nvPr/>
        </p:nvSpPr>
        <p:spPr>
          <a:xfrm>
            <a:off x="1" y="4060235"/>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In him there is no darkness at all.</a:t>
            </a:r>
          </a:p>
          <a:p>
            <a:pPr algn="ctr"/>
            <a:r>
              <a:rPr lang="en-US" sz="3600" dirty="0">
                <a:latin typeface="Times New Roman" charset="0"/>
                <a:ea typeface="Times New Roman" charset="0"/>
                <a:cs typeface="Times New Roman" charset="0"/>
              </a:rPr>
              <a:t>The night and the day are both alike.</a:t>
            </a:r>
          </a:p>
          <a:p>
            <a:pPr algn="ctr"/>
            <a:r>
              <a:rPr lang="en-US" sz="3600" dirty="0">
                <a:latin typeface="Times New Roman" charset="0"/>
                <a:ea typeface="Times New Roman" charset="0"/>
                <a:cs typeface="Times New Roman" charset="0"/>
              </a:rPr>
              <a:t>The Lamb is the light of the city of God.</a:t>
            </a:r>
          </a:p>
          <a:p>
            <a:pPr algn="ctr"/>
            <a:r>
              <a:rPr lang="en-US" sz="3600" dirty="0">
                <a:latin typeface="Times New Roman" charset="0"/>
                <a:ea typeface="Times New Roman" charset="0"/>
                <a:cs typeface="Times New Roman" charset="0"/>
              </a:rPr>
              <a:t>Shine in my heart, Lord Jesus.</a:t>
            </a:r>
          </a:p>
        </p:txBody>
      </p:sp>
    </p:spTree>
    <p:extLst>
      <p:ext uri="{BB962C8B-B14F-4D97-AF65-F5344CB8AC3E}">
        <p14:creationId xmlns:p14="http://schemas.microsoft.com/office/powerpoint/2010/main" val="41085996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2620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9666"/>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gainst a deep blue backdrop, a brilliant cross emerges in golden light, its rays piercing through misty clouds. The watercolor technique creates a soft, dreamy quality where light and shadow dance together in perfect harmony. Warm sienna tones burst from the center, spreading outward in a divine display of radiance, while the surrounding space maintains a serene and peaceful atmosphere. The minimal design emphasizes the sacred symbolism, creating a powerful statement of faith and hope.">
            <a:extLst>
              <a:ext uri="{FF2B5EF4-FFF2-40B4-BE49-F238E27FC236}">
                <a16:creationId xmlns:a16="http://schemas.microsoft.com/office/drawing/2014/main" id="{F87C7BFF-DCA1-85A7-6DFD-15BF298C20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5438"/>
          <a:stretch>
            <a:fillRect/>
          </a:stretch>
        </p:blipFill>
        <p:spPr bwMode="auto">
          <a:xfrm>
            <a:off x="20" y="10"/>
            <a:ext cx="72522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A5B775-C965-52DA-B6E0-112B3CBC3EFA}"/>
              </a:ext>
            </a:extLst>
          </p:cNvPr>
          <p:cNvSpPr>
            <a:spLocks noGrp="1"/>
          </p:cNvSpPr>
          <p:nvPr>
            <p:ph type="ctrTitle"/>
          </p:nvPr>
        </p:nvSpPr>
        <p:spPr>
          <a:xfrm>
            <a:off x="5951551" y="743447"/>
            <a:ext cx="3190162" cy="3692028"/>
          </a:xfrm>
          <a:noFill/>
        </p:spPr>
        <p:txBody>
          <a:bodyPr>
            <a:normAutofit/>
          </a:bodyPr>
          <a:lstStyle/>
          <a:p>
            <a:r>
              <a:rPr lang="en-US" sz="4500" dirty="0"/>
              <a:t>Psalm 139: </a:t>
            </a:r>
            <a:br>
              <a:rPr lang="en-US" sz="4500" dirty="0"/>
            </a:br>
            <a:r>
              <a:rPr lang="en-US" sz="4500" dirty="0"/>
              <a:t>1 – 12, </a:t>
            </a:r>
            <a:br>
              <a:rPr lang="en-US" sz="4500" dirty="0"/>
            </a:br>
            <a:r>
              <a:rPr lang="en-US" sz="4500" dirty="0"/>
              <a:t>23 – 24 </a:t>
            </a:r>
          </a:p>
        </p:txBody>
      </p:sp>
      <p:sp>
        <p:nvSpPr>
          <p:cNvPr id="3" name="Subtitle 2">
            <a:extLst>
              <a:ext uri="{FF2B5EF4-FFF2-40B4-BE49-F238E27FC236}">
                <a16:creationId xmlns:a16="http://schemas.microsoft.com/office/drawing/2014/main" id="{3A58F0FD-7094-4D3E-2F97-A26C0E9DFAA4}"/>
              </a:ext>
            </a:extLst>
          </p:cNvPr>
          <p:cNvSpPr>
            <a:spLocks noGrp="1"/>
          </p:cNvSpPr>
          <p:nvPr>
            <p:ph type="subTitle" idx="1"/>
          </p:nvPr>
        </p:nvSpPr>
        <p:spPr>
          <a:xfrm>
            <a:off x="5951552" y="4629234"/>
            <a:ext cx="2584324" cy="1485319"/>
          </a:xfrm>
          <a:noFill/>
        </p:spPr>
        <p:txBody>
          <a:bodyPr>
            <a:normAutofit/>
          </a:bodyPr>
          <a:lstStyle/>
          <a:p>
            <a:r>
              <a:rPr lang="en-US" dirty="0"/>
              <a:t>NRSVUE</a:t>
            </a:r>
          </a:p>
        </p:txBody>
      </p:sp>
    </p:spTree>
    <p:extLst>
      <p:ext uri="{BB962C8B-B14F-4D97-AF65-F5344CB8AC3E}">
        <p14:creationId xmlns:p14="http://schemas.microsoft.com/office/powerpoint/2010/main" val="2732852394"/>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F9D0F1-100E-890A-6AE8-1D10257736A4}"/>
              </a:ext>
            </a:extLst>
          </p:cNvPr>
          <p:cNvSpPr txBox="1"/>
          <p:nvPr/>
        </p:nvSpPr>
        <p:spPr>
          <a:xfrm>
            <a:off x="0" y="764456"/>
            <a:ext cx="9144000" cy="5329088"/>
          </a:xfrm>
          <a:prstGeom prst="rect">
            <a:avLst/>
          </a:prstGeom>
          <a:noFill/>
        </p:spPr>
        <p:txBody>
          <a:bodyPr wrap="square">
            <a:spAutoFit/>
          </a:bodyPr>
          <a:lstStyle/>
          <a:p>
            <a:pPr algn="ctr">
              <a:lnSpc>
                <a:spcPct val="150000"/>
              </a:lnSpc>
            </a:pPr>
            <a:r>
              <a:rPr lang="en-US" sz="3000" b="1"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1 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O </a:t>
            </a:r>
            <a:r>
              <a:rPr lang="en-US" sz="3000" cap="small"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Lord</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 you have searched me and known me.</a:t>
            </a:r>
          </a:p>
          <a:p>
            <a:pPr algn="ctr">
              <a:lnSpc>
                <a:spcPct val="150000"/>
              </a:lnSpc>
            </a:pPr>
            <a:b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br>
            <a:r>
              <a:rPr lang="en-US" sz="3000" b="1"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2 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You know when I sit down and when I rise up;</a:t>
            </a:r>
            <a:r>
              <a:rPr lang="en-US" sz="3000" dirty="0">
                <a:solidFill>
                  <a:srgbClr val="000000"/>
                </a:solidFill>
                <a:effectLst/>
                <a:latin typeface="Verdana" panose="020B0604030504040204" pitchFamily="34" charset="0"/>
                <a:ea typeface="DengXian Light" panose="02010600030101010101" pitchFamily="2" charset="-122"/>
                <a:cs typeface="Courier New" panose="02070309020205020404" pitchFamily="49" charset="0"/>
              </a:rPr>
              <a:t> </a:t>
            </a:r>
            <a:r>
              <a:rPr lang="en-US" sz="3000" dirty="0">
                <a:solidFill>
                  <a:srgbClr val="000000"/>
                </a:solidFill>
                <a:effectLst/>
                <a:latin typeface="Verdana" panose="020B0604030504040204" pitchFamily="34" charset="0"/>
                <a:ea typeface="DengXian" panose="02010600030101010101" pitchFamily="2" charset="-122"/>
                <a:cs typeface="Courier New" panose="02070309020205020404" pitchFamily="49" charset="0"/>
              </a:rPr>
              <a:t>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you discern my thoughts from far away.</a:t>
            </a:r>
          </a:p>
          <a:p>
            <a:pPr algn="ctr">
              <a:lnSpc>
                <a:spcPct val="150000"/>
              </a:lnSpc>
            </a:pPr>
            <a:br>
              <a:rPr lang="en-US" sz="3000" b="1"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br>
            <a:r>
              <a:rPr lang="en-US" sz="3000" b="1"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3 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You search out my path and my lying down</a:t>
            </a:r>
            <a:r>
              <a:rPr lang="en-US" sz="3000" dirty="0">
                <a:solidFill>
                  <a:srgbClr val="000000"/>
                </a:solidFill>
                <a:effectLst/>
                <a:latin typeface="Verdana" panose="020B0604030504040204" pitchFamily="34" charset="0"/>
                <a:ea typeface="DengXian Light" panose="02010600030101010101" pitchFamily="2" charset="-122"/>
                <a:cs typeface="Courier New" panose="02070309020205020404" pitchFamily="49" charset="0"/>
              </a:rPr>
              <a:t> </a:t>
            </a:r>
            <a:r>
              <a:rPr lang="en-US" sz="3000" dirty="0">
                <a:solidFill>
                  <a:srgbClr val="000000"/>
                </a:solidFill>
                <a:effectLst/>
                <a:latin typeface="Verdana" panose="020B0604030504040204" pitchFamily="34" charset="0"/>
                <a:ea typeface="DengXian" panose="02010600030101010101" pitchFamily="2" charset="-122"/>
                <a:cs typeface="Courier New" panose="02070309020205020404" pitchFamily="49" charset="0"/>
              </a:rPr>
              <a:t>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and are acquainted with all my ways. </a:t>
            </a:r>
            <a:endParaRPr lang="en-US" sz="3000" dirty="0"/>
          </a:p>
        </p:txBody>
      </p:sp>
    </p:spTree>
    <p:extLst>
      <p:ext uri="{BB962C8B-B14F-4D97-AF65-F5344CB8AC3E}">
        <p14:creationId xmlns:p14="http://schemas.microsoft.com/office/powerpoint/2010/main" val="3443794190"/>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94254" y="32273"/>
            <a:ext cx="3272803" cy="16162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500" b="1" kern="1200" dirty="0">
                <a:solidFill>
                  <a:schemeClr val="tx1"/>
                </a:solidFill>
                <a:latin typeface="APPLE CHANCERY" panose="03020702040506060504" pitchFamily="66" charset="-79"/>
                <a:ea typeface="+mj-ea"/>
                <a:cs typeface="APPLE CHANCERY" panose="03020702040506060504" pitchFamily="66" charset="-79"/>
              </a:rPr>
              <a:t>Prelude</a:t>
            </a:r>
          </a:p>
        </p:txBody>
      </p:sp>
      <p:sp>
        <p:nvSpPr>
          <p:cNvPr id="5" name="TextBox 4"/>
          <p:cNvSpPr txBox="1"/>
          <p:nvPr/>
        </p:nvSpPr>
        <p:spPr>
          <a:xfrm>
            <a:off x="4685946" y="1055913"/>
            <a:ext cx="4375273" cy="3447832"/>
          </a:xfrm>
          <a:prstGeom prst="rect">
            <a:avLst/>
          </a:prstGeom>
        </p:spPr>
        <p:txBody>
          <a:bodyPr vert="horz" lIns="91440" tIns="45720" rIns="91440" bIns="45720" rtlCol="0" anchor="t">
            <a:noAutofit/>
          </a:bodyPr>
          <a:lstStyle/>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Pastor Eduardo Carrillo</a:t>
            </a:r>
          </a:p>
          <a:p>
            <a:pPr algn="ctr" defTabSz="914400">
              <a:lnSpc>
                <a:spcPct val="90000"/>
              </a:lnSpc>
              <a:spcAft>
                <a:spcPts val="600"/>
              </a:spcAft>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i="1" dirty="0">
                <a:latin typeface="Verdana" panose="020B0604030504040204" pitchFamily="34" charset="0"/>
                <a:ea typeface="Verdana" panose="020B0604030504040204" pitchFamily="34" charset="0"/>
                <a:cs typeface="Verdana" panose="020B0604030504040204" pitchFamily="34" charset="0"/>
              </a:rPr>
              <a:t>Eighth Sunday after Pentecost</a:t>
            </a:r>
          </a:p>
          <a:p>
            <a:pPr algn="ctr" defTabSz="914400">
              <a:lnSpc>
                <a:spcPct val="90000"/>
              </a:lnSpc>
              <a:spcAft>
                <a:spcPts val="600"/>
              </a:spcAft>
            </a:pPr>
            <a:endParaRPr lang="en-US" sz="2800" i="1"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July 19</a:t>
            </a:r>
            <a:r>
              <a:rPr lang="en-US" sz="3000" baseline="30000" dirty="0">
                <a:latin typeface="Verdana" panose="020B0604030504040204" pitchFamily="34" charset="0"/>
                <a:ea typeface="Verdana" panose="020B0604030504040204" pitchFamily="34" charset="0"/>
                <a:cs typeface="Verdana" panose="020B0604030504040204" pitchFamily="34" charset="0"/>
              </a:rPr>
              <a:t>th</a:t>
            </a:r>
            <a:r>
              <a:rPr lang="en-US" sz="3000" dirty="0">
                <a:latin typeface="Verdana" panose="020B0604030504040204" pitchFamily="34" charset="0"/>
                <a:ea typeface="Verdana" panose="020B0604030504040204" pitchFamily="34" charset="0"/>
                <a:cs typeface="Verdana" panose="020B0604030504040204" pitchFamily="34" charset="0"/>
              </a:rPr>
              <a:t>, 2026</a:t>
            </a:r>
          </a:p>
          <a:p>
            <a:pPr algn="ctr" defTabSz="914400">
              <a:lnSpc>
                <a:spcPct val="90000"/>
              </a:lnSpc>
              <a:spcAft>
                <a:spcPts val="600"/>
              </a:spcAft>
            </a:pPr>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CCLI License:</a:t>
            </a: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3430384-01-1829</a:t>
            </a:r>
          </a:p>
        </p:txBody>
      </p:sp>
      <p:cxnSp>
        <p:nvCxnSpPr>
          <p:cNvPr id="7" name="Straight Connector 6">
            <a:extLst>
              <a:ext uri="{FF2B5EF4-FFF2-40B4-BE49-F238E27FC236}">
                <a16:creationId xmlns:a16="http://schemas.microsoft.com/office/drawing/2014/main" id="{C162BB4D-E2BF-6CFB-AE05-BD3B2DB2342A}"/>
              </a:ext>
            </a:extLst>
          </p:cNvPr>
          <p:cNvCxnSpPr/>
          <p:nvPr/>
        </p:nvCxnSpPr>
        <p:spPr>
          <a:xfrm>
            <a:off x="5474768" y="1055913"/>
            <a:ext cx="2797628" cy="0"/>
          </a:xfrm>
          <a:prstGeom prst="line">
            <a:avLst/>
          </a:prstGeom>
          <a:ln>
            <a:solidFill>
              <a:srgbClr val="A791C5"/>
            </a:solidFill>
          </a:ln>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790E8C4D-1CAC-DDD4-D69E-6D9FF4401769}"/>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pic>
        <p:nvPicPr>
          <p:cNvPr id="2" name="Picture 1">
            <a:extLst>
              <a:ext uri="{FF2B5EF4-FFF2-40B4-BE49-F238E27FC236}">
                <a16:creationId xmlns:a16="http://schemas.microsoft.com/office/drawing/2014/main" id="{E6AD6117-99B0-6E53-03CA-637ADC4ADF48}"/>
              </a:ext>
            </a:extLst>
          </p:cNvPr>
          <p:cNvPicPr>
            <a:picLocks noChangeAspect="1"/>
          </p:cNvPicPr>
          <p:nvPr/>
        </p:nvPicPr>
        <p:blipFill rotWithShape="1">
          <a:blip r:embed="rId3">
            <a:extLst>
              <a:ext uri="{28A0092B-C50C-407E-A947-70E740481C1C}">
                <a14:useLocalDpi xmlns:a14="http://schemas.microsoft.com/office/drawing/2010/main" val="0"/>
              </a:ext>
            </a:extLst>
          </a:blip>
          <a:srcRect l="1350" r="58072"/>
          <a:stretch>
            <a:fillRect/>
          </a:stretch>
        </p:blipFill>
        <p:spPr>
          <a:xfrm>
            <a:off x="328313" y="521382"/>
            <a:ext cx="4129742" cy="5815235"/>
          </a:xfrm>
          <a:prstGeom prst="ellipse">
            <a:avLst/>
          </a:prstGeom>
          <a:ln>
            <a:noFill/>
          </a:ln>
          <a:effectLst>
            <a:softEdge rad="112500"/>
          </a:effectLst>
        </p:spPr>
      </p:pic>
    </p:spTree>
    <p:extLst>
      <p:ext uri="{BB962C8B-B14F-4D97-AF65-F5344CB8AC3E}">
        <p14:creationId xmlns:p14="http://schemas.microsoft.com/office/powerpoint/2010/main" val="2391080268"/>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3C1F2-891E-035A-9931-A051037C5BF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38BCD35-3F96-0E18-2E06-0D2D2D2EC6C7}"/>
              </a:ext>
            </a:extLst>
          </p:cNvPr>
          <p:cNvSpPr txBox="1"/>
          <p:nvPr/>
        </p:nvSpPr>
        <p:spPr>
          <a:xfrm>
            <a:off x="0" y="774972"/>
            <a:ext cx="9144000" cy="530805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4 </a:t>
            </a:r>
            <a:r>
              <a:rPr lang="en-US" sz="3000" dirty="0">
                <a:latin typeface="Verdana" panose="020B0604030504040204" pitchFamily="34" charset="0"/>
                <a:ea typeface="Verdana" panose="020B0604030504040204" pitchFamily="34" charset="0"/>
                <a:cs typeface="Verdana" panose="020B0604030504040204" pitchFamily="34" charset="0"/>
              </a:rPr>
              <a:t>Even before a word is on my tongue, </a:t>
            </a:r>
            <a:r>
              <a:rPr lang="en-US" sz="3000" cap="small" dirty="0">
                <a:latin typeface="Verdana" panose="020B0604030504040204" pitchFamily="34" charset="0"/>
                <a:ea typeface="Verdana" panose="020B0604030504040204" pitchFamily="34" charset="0"/>
                <a:cs typeface="Verdana" panose="020B0604030504040204" pitchFamily="34" charset="0"/>
              </a:rPr>
              <a:t> Lord</a:t>
            </a:r>
            <a:r>
              <a:rPr lang="en-US" sz="3000" dirty="0">
                <a:latin typeface="Verdana" panose="020B0604030504040204" pitchFamily="34" charset="0"/>
                <a:ea typeface="Verdana" panose="020B0604030504040204" pitchFamily="34" charset="0"/>
                <a:cs typeface="Verdana" panose="020B0604030504040204" pitchFamily="34" charset="0"/>
              </a:rPr>
              <a:t>, you know it completely.</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5 </a:t>
            </a:r>
            <a:r>
              <a:rPr lang="en-US" sz="3000" dirty="0">
                <a:latin typeface="Verdana" panose="020B0604030504040204" pitchFamily="34" charset="0"/>
                <a:ea typeface="Verdana" panose="020B0604030504040204" pitchFamily="34" charset="0"/>
                <a:cs typeface="Verdana" panose="020B0604030504040204" pitchFamily="34" charset="0"/>
              </a:rPr>
              <a:t>You hem me in, behind and before, and lay your hand upon me.</a:t>
            </a:r>
          </a:p>
          <a:p>
            <a:pPr algn="ctr">
              <a:lnSpc>
                <a:spcPct val="150000"/>
              </a:lnSpc>
            </a:pPr>
            <a:br>
              <a:rPr lang="en-US" sz="3000" b="1" baseline="30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6 </a:t>
            </a:r>
            <a:r>
              <a:rPr lang="en-US" sz="3000" dirty="0">
                <a:latin typeface="Verdana" panose="020B0604030504040204" pitchFamily="34" charset="0"/>
                <a:ea typeface="Verdana" panose="020B0604030504040204" pitchFamily="34" charset="0"/>
                <a:cs typeface="Verdana" panose="020B0604030504040204" pitchFamily="34" charset="0"/>
              </a:rPr>
              <a:t>Such knowledge is too wonderful for me; it is so high that I cannot attain it. </a:t>
            </a:r>
          </a:p>
        </p:txBody>
      </p:sp>
    </p:spTree>
    <p:extLst>
      <p:ext uri="{BB962C8B-B14F-4D97-AF65-F5344CB8AC3E}">
        <p14:creationId xmlns:p14="http://schemas.microsoft.com/office/powerpoint/2010/main" val="1629562053"/>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65CA5-E8FD-D6AE-E1A6-2B5478A136A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7D65B8-2436-439A-0003-4FA45833C757}"/>
              </a:ext>
            </a:extLst>
          </p:cNvPr>
          <p:cNvSpPr txBox="1"/>
          <p:nvPr/>
        </p:nvSpPr>
        <p:spPr>
          <a:xfrm>
            <a:off x="0" y="774972"/>
            <a:ext cx="9144000" cy="530805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7 </a:t>
            </a:r>
            <a:r>
              <a:rPr lang="en-US" sz="3000" dirty="0">
                <a:latin typeface="Verdana" panose="020B0604030504040204" pitchFamily="34" charset="0"/>
                <a:ea typeface="Verdana" panose="020B0604030504040204" pitchFamily="34" charset="0"/>
                <a:cs typeface="Verdana" panose="020B0604030504040204" pitchFamily="34" charset="0"/>
              </a:rPr>
              <a:t>Where can I go from your spirit? Or where can I flee from your presence?</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8 </a:t>
            </a:r>
            <a:r>
              <a:rPr lang="en-US" sz="3000" dirty="0">
                <a:latin typeface="Verdana" panose="020B0604030504040204" pitchFamily="34" charset="0"/>
                <a:ea typeface="Verdana" panose="020B0604030504040204" pitchFamily="34" charset="0"/>
                <a:cs typeface="Verdana" panose="020B0604030504040204" pitchFamily="34" charset="0"/>
              </a:rPr>
              <a:t>If I ascend to heaven, you are there; if I make my bed in </a:t>
            </a:r>
            <a:r>
              <a:rPr lang="en-US" sz="3000" dirty="0" err="1">
                <a:latin typeface="Verdana" panose="020B0604030504040204" pitchFamily="34" charset="0"/>
                <a:ea typeface="Verdana" panose="020B0604030504040204" pitchFamily="34" charset="0"/>
                <a:cs typeface="Verdana" panose="020B0604030504040204" pitchFamily="34" charset="0"/>
              </a:rPr>
              <a:t>Sheol</a:t>
            </a:r>
            <a:r>
              <a:rPr lang="en-US" sz="3000" dirty="0">
                <a:latin typeface="Verdana" panose="020B0604030504040204" pitchFamily="34" charset="0"/>
                <a:ea typeface="Verdana" panose="020B0604030504040204" pitchFamily="34" charset="0"/>
                <a:cs typeface="Verdana" panose="020B0604030504040204" pitchFamily="34" charset="0"/>
              </a:rPr>
              <a:t>, you are there.</a:t>
            </a:r>
          </a:p>
          <a:p>
            <a:pPr algn="ctr">
              <a:lnSpc>
                <a:spcPct val="150000"/>
              </a:lnSpc>
            </a:pPr>
            <a:br>
              <a:rPr lang="en-US" sz="3000" b="1" baseline="30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9 </a:t>
            </a:r>
            <a:r>
              <a:rPr lang="en-US" sz="3000" dirty="0">
                <a:latin typeface="Verdana" panose="020B0604030504040204" pitchFamily="34" charset="0"/>
                <a:ea typeface="Verdana" panose="020B0604030504040204" pitchFamily="34" charset="0"/>
                <a:cs typeface="Verdana" panose="020B0604030504040204" pitchFamily="34" charset="0"/>
              </a:rPr>
              <a:t>If I take the wings of the morning and settle at the farthest limits of the sea, </a:t>
            </a:r>
          </a:p>
        </p:txBody>
      </p:sp>
    </p:spTree>
    <p:extLst>
      <p:ext uri="{BB962C8B-B14F-4D97-AF65-F5344CB8AC3E}">
        <p14:creationId xmlns:p14="http://schemas.microsoft.com/office/powerpoint/2010/main" val="464573995"/>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B2F80-BA42-2C97-32FC-BEE0675EA0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13FEC1-411A-C512-E37C-9A59DCAD3C5C}"/>
              </a:ext>
            </a:extLst>
          </p:cNvPr>
          <p:cNvSpPr txBox="1"/>
          <p:nvPr/>
        </p:nvSpPr>
        <p:spPr>
          <a:xfrm>
            <a:off x="0" y="428723"/>
            <a:ext cx="9144000" cy="600055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10 </a:t>
            </a:r>
            <a:r>
              <a:rPr lang="en-US" sz="3000" dirty="0">
                <a:latin typeface="Verdana" panose="020B0604030504040204" pitchFamily="34" charset="0"/>
                <a:ea typeface="Verdana" panose="020B0604030504040204" pitchFamily="34" charset="0"/>
                <a:cs typeface="Verdana" panose="020B0604030504040204" pitchFamily="34" charset="0"/>
              </a:rPr>
              <a:t>even there your hand shall lead me, and your right hand shall hold me fast.</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11 </a:t>
            </a:r>
            <a:r>
              <a:rPr lang="en-US" sz="3000" dirty="0">
                <a:latin typeface="Verdana" panose="020B0604030504040204" pitchFamily="34" charset="0"/>
                <a:ea typeface="Verdana" panose="020B0604030504040204" pitchFamily="34" charset="0"/>
                <a:cs typeface="Verdana" panose="020B0604030504040204" pitchFamily="34" charset="0"/>
              </a:rPr>
              <a:t>If I say, “Surely the darkness shall cover me, and night wraps itself around me,” </a:t>
            </a:r>
          </a:p>
          <a:p>
            <a:pPr algn="ctr">
              <a:lnSpc>
                <a:spcPct val="150000"/>
              </a:lnSpc>
            </a:pPr>
            <a:br>
              <a:rPr lang="en-US" sz="3000" b="1" baseline="30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12 </a:t>
            </a:r>
            <a:r>
              <a:rPr lang="en-US" sz="3000" dirty="0">
                <a:latin typeface="Verdana" panose="020B0604030504040204" pitchFamily="34" charset="0"/>
                <a:ea typeface="Verdana" panose="020B0604030504040204" pitchFamily="34" charset="0"/>
                <a:cs typeface="Verdana" panose="020B0604030504040204" pitchFamily="34" charset="0"/>
              </a:rPr>
              <a:t>even the darkness is not dark to you;  the night is as bright as the day, for darkness is as light to you. </a:t>
            </a:r>
          </a:p>
        </p:txBody>
      </p:sp>
    </p:spTree>
    <p:extLst>
      <p:ext uri="{BB962C8B-B14F-4D97-AF65-F5344CB8AC3E}">
        <p14:creationId xmlns:p14="http://schemas.microsoft.com/office/powerpoint/2010/main" val="1374031655"/>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2CA60-E550-ADFA-29A8-D0440A9E24E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E7FF64-57AB-9713-F305-73DD0163706E}"/>
              </a:ext>
            </a:extLst>
          </p:cNvPr>
          <p:cNvSpPr txBox="1"/>
          <p:nvPr/>
        </p:nvSpPr>
        <p:spPr>
          <a:xfrm>
            <a:off x="0" y="1698301"/>
            <a:ext cx="9144000" cy="3461397"/>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23 </a:t>
            </a:r>
            <a:r>
              <a:rPr lang="en-US" sz="3000" dirty="0">
                <a:latin typeface="Verdana" panose="020B0604030504040204" pitchFamily="34" charset="0"/>
                <a:ea typeface="Verdana" panose="020B0604030504040204" pitchFamily="34" charset="0"/>
                <a:cs typeface="Verdana" panose="020B0604030504040204" pitchFamily="34" charset="0"/>
              </a:rPr>
              <a:t>Search me, O God, and know my heart; test me and know my thoughts.</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24 </a:t>
            </a:r>
            <a:r>
              <a:rPr lang="en-US" sz="3000" dirty="0">
                <a:latin typeface="Verdana" panose="020B0604030504040204" pitchFamily="34" charset="0"/>
                <a:ea typeface="Verdana" panose="020B0604030504040204" pitchFamily="34" charset="0"/>
                <a:cs typeface="Verdana" panose="020B0604030504040204" pitchFamily="34" charset="0"/>
              </a:rPr>
              <a:t>See if there is any wicked way in me, and lead me in the way everlasting.</a:t>
            </a:r>
          </a:p>
        </p:txBody>
      </p:sp>
    </p:spTree>
    <p:extLst>
      <p:ext uri="{BB962C8B-B14F-4D97-AF65-F5344CB8AC3E}">
        <p14:creationId xmlns:p14="http://schemas.microsoft.com/office/powerpoint/2010/main" val="3459455597"/>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s the sun rises, its golden light softly illuminates a dew-covered dandelion, enhancing each delicate seedpod with a brilliant, ethereal glow. This enchanting sight is set against a backdrop of a hazy morning, where the light gently filters through the moisture in the air, adding a dreamlike quality to this simple natural spectacle. The scene captures the tranquil beauty of early morning in nature, showcasing the fragile yet resilient beauty of the dandelion amidst the first light of day.">
            <a:extLst>
              <a:ext uri="{FF2B5EF4-FFF2-40B4-BE49-F238E27FC236}">
                <a16:creationId xmlns:a16="http://schemas.microsoft.com/office/drawing/2014/main" id="{7829919B-7002-C723-95F4-21E4F3A3D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36" r="3" b="3"/>
          <a:stretch>
            <a:fillRect/>
          </a:stretch>
        </p:blipFill>
        <p:spPr bwMode="auto">
          <a:xfrm>
            <a:off x="20" y="10"/>
            <a:ext cx="72522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FE3563-F5F9-9353-D43F-1024CF99C432}"/>
              </a:ext>
            </a:extLst>
          </p:cNvPr>
          <p:cNvSpPr>
            <a:spLocks noGrp="1"/>
          </p:cNvSpPr>
          <p:nvPr>
            <p:ph type="ctrTitle"/>
          </p:nvPr>
        </p:nvSpPr>
        <p:spPr>
          <a:xfrm>
            <a:off x="5951551" y="743447"/>
            <a:ext cx="2584324" cy="3692028"/>
          </a:xfrm>
          <a:noFill/>
        </p:spPr>
        <p:txBody>
          <a:bodyPr>
            <a:normAutofit/>
          </a:bodyPr>
          <a:lstStyle/>
          <a:p>
            <a:pPr algn="l"/>
            <a:r>
              <a:rPr lang="en-US" sz="4500"/>
              <a:t>Matthew 13: 24 – 30, </a:t>
            </a:r>
            <a:br>
              <a:rPr lang="en-US" sz="4500"/>
            </a:br>
            <a:r>
              <a:rPr lang="en-US" sz="4500"/>
              <a:t>36 – 43</a:t>
            </a:r>
          </a:p>
        </p:txBody>
      </p:sp>
      <p:sp>
        <p:nvSpPr>
          <p:cNvPr id="3" name="Subtitle 2">
            <a:extLst>
              <a:ext uri="{FF2B5EF4-FFF2-40B4-BE49-F238E27FC236}">
                <a16:creationId xmlns:a16="http://schemas.microsoft.com/office/drawing/2014/main" id="{7B244018-E205-2176-5C27-5773C398AD7F}"/>
              </a:ext>
            </a:extLst>
          </p:cNvPr>
          <p:cNvSpPr>
            <a:spLocks noGrp="1"/>
          </p:cNvSpPr>
          <p:nvPr>
            <p:ph type="subTitle" idx="1"/>
          </p:nvPr>
        </p:nvSpPr>
        <p:spPr>
          <a:xfrm>
            <a:off x="5951552" y="4629234"/>
            <a:ext cx="2584324" cy="1485319"/>
          </a:xfrm>
          <a:noFill/>
        </p:spPr>
        <p:txBody>
          <a:bodyPr>
            <a:normAutofit/>
          </a:bodyPr>
          <a:lstStyle/>
          <a:p>
            <a:pPr algn="l"/>
            <a:r>
              <a:rPr lang="en-US" dirty="0"/>
              <a:t>NRSVUE</a:t>
            </a:r>
            <a:endParaRPr lang="en-US"/>
          </a:p>
          <a:p>
            <a:pPr algn="l"/>
            <a:endParaRPr lang="en-US"/>
          </a:p>
        </p:txBody>
      </p:sp>
    </p:spTree>
    <p:extLst>
      <p:ext uri="{BB962C8B-B14F-4D97-AF65-F5344CB8AC3E}">
        <p14:creationId xmlns:p14="http://schemas.microsoft.com/office/powerpoint/2010/main" val="2081036077"/>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B2B32C-3082-8933-9310-967A04673FC1}"/>
              </a:ext>
            </a:extLst>
          </p:cNvPr>
          <p:cNvSpPr txBox="1"/>
          <p:nvPr/>
        </p:nvSpPr>
        <p:spPr>
          <a:xfrm>
            <a:off x="0" y="903212"/>
            <a:ext cx="9144000" cy="5051576"/>
          </a:xfrm>
          <a:prstGeom prst="rect">
            <a:avLst/>
          </a:prstGeom>
          <a:noFill/>
        </p:spPr>
        <p:txBody>
          <a:bodyPr wrap="square">
            <a:spAutoFit/>
          </a:bodyPr>
          <a:lstStyle/>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24 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He put before them another parable: “The kingdom of heaven may be compared to someone who sowed good seed in his field, </a:t>
            </a:r>
          </a:p>
          <a:p>
            <a:pPr marL="0" marR="0" algn="ctr">
              <a:lnSpc>
                <a:spcPct val="150000"/>
              </a:lnSpc>
              <a:spcAft>
                <a:spcPts val="800"/>
              </a:spcAft>
              <a:buNone/>
            </a:pP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but while everybody was asleep an enemy came and sowed weeds among the wheat and then went away.</a:t>
            </a:r>
            <a:r>
              <a:rPr lang="en-US" sz="3000" dirty="0">
                <a:effectLst/>
                <a:latin typeface="Verdana" panose="020B0604030504040204" pitchFamily="34" charset="0"/>
                <a:ea typeface="Verdana" panose="020B0604030504040204" pitchFamily="34" charset="0"/>
                <a:cs typeface="Verdana" panose="020B0604030504040204" pitchFamily="34" charset="0"/>
              </a:rPr>
              <a:t>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96604884"/>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7A355-0272-71C5-2D71-07E712A090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7C6603-5E97-A734-744F-9FEC26915E5B}"/>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26 </a:t>
            </a:r>
            <a:r>
              <a:rPr lang="en-US" sz="3000" dirty="0">
                <a:latin typeface="Verdana" panose="020B0604030504040204" pitchFamily="34" charset="0"/>
                <a:ea typeface="Verdana" panose="020B0604030504040204" pitchFamily="34" charset="0"/>
                <a:cs typeface="Verdana" panose="020B0604030504040204" pitchFamily="34" charset="0"/>
              </a:rPr>
              <a:t>So when the plants came up and bore grain, then the weeds appeared as well.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27 </a:t>
            </a:r>
            <a:r>
              <a:rPr lang="en-US" sz="3000" dirty="0">
                <a:latin typeface="Verdana" panose="020B0604030504040204" pitchFamily="34" charset="0"/>
                <a:ea typeface="Verdana" panose="020B0604030504040204" pitchFamily="34" charset="0"/>
                <a:cs typeface="Verdana" panose="020B0604030504040204" pitchFamily="34" charset="0"/>
              </a:rPr>
              <a:t>And the slaves of the householder came and said to him, ‘Master, did you not sow good seed in your field? Where, then, did these weeds come from?’ </a:t>
            </a:r>
          </a:p>
        </p:txBody>
      </p:sp>
    </p:spTree>
    <p:extLst>
      <p:ext uri="{BB962C8B-B14F-4D97-AF65-F5344CB8AC3E}">
        <p14:creationId xmlns:p14="http://schemas.microsoft.com/office/powerpoint/2010/main" val="2308392837"/>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EF93C-071B-42D6-2040-F92D0EBED79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190B814-A651-6836-FED8-A00A8A23F758}"/>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28 </a:t>
            </a:r>
            <a:r>
              <a:rPr lang="en-US" sz="3000" dirty="0">
                <a:latin typeface="Verdana" panose="020B0604030504040204" pitchFamily="34" charset="0"/>
                <a:ea typeface="Verdana" panose="020B0604030504040204" pitchFamily="34" charset="0"/>
                <a:cs typeface="Verdana" panose="020B0604030504040204" pitchFamily="34" charset="0"/>
              </a:rPr>
              <a:t>He answered, ‘An enemy has done this.’ The slaves said to him, ‘Then do you want us to go and gather them?’</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29 </a:t>
            </a:r>
            <a:r>
              <a:rPr lang="en-US" sz="3000" dirty="0">
                <a:latin typeface="Verdana" panose="020B0604030504040204" pitchFamily="34" charset="0"/>
                <a:ea typeface="Verdana" panose="020B0604030504040204" pitchFamily="34" charset="0"/>
                <a:cs typeface="Verdana" panose="020B0604030504040204" pitchFamily="34" charset="0"/>
              </a:rPr>
              <a:t>But he replied, ‘No, for in gathering the weeds you would uproot the wheat along with them.  </a:t>
            </a:r>
          </a:p>
        </p:txBody>
      </p:sp>
    </p:spTree>
    <p:extLst>
      <p:ext uri="{BB962C8B-B14F-4D97-AF65-F5344CB8AC3E}">
        <p14:creationId xmlns:p14="http://schemas.microsoft.com/office/powerpoint/2010/main" val="3368875010"/>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87869-9974-C841-57BD-635267ADF0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9E8D1B-36CE-4E52-ACA0-227E7E228D9E}"/>
              </a:ext>
            </a:extLst>
          </p:cNvPr>
          <p:cNvSpPr txBox="1"/>
          <p:nvPr/>
        </p:nvSpPr>
        <p:spPr>
          <a:xfrm>
            <a:off x="0" y="0"/>
            <a:ext cx="9144000" cy="692388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30 </a:t>
            </a:r>
            <a:r>
              <a:rPr lang="en-US" sz="3000" dirty="0">
                <a:latin typeface="Verdana" panose="020B0604030504040204" pitchFamily="34" charset="0"/>
                <a:ea typeface="Verdana" panose="020B0604030504040204" pitchFamily="34" charset="0"/>
                <a:cs typeface="Verdana" panose="020B0604030504040204" pitchFamily="34" charset="0"/>
              </a:rPr>
              <a:t>Let both of them grow together until the harvest, and at harvest time I will tell the reapers, Collect the weeds first and bind them in bundles to be burned, but gather the wheat into my barn.’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36 </a:t>
            </a:r>
            <a:r>
              <a:rPr lang="en-US" sz="3000" dirty="0">
                <a:latin typeface="Verdana" panose="020B0604030504040204" pitchFamily="34" charset="0"/>
                <a:ea typeface="Verdana" panose="020B0604030504040204" pitchFamily="34" charset="0"/>
                <a:cs typeface="Verdana" panose="020B0604030504040204" pitchFamily="34" charset="0"/>
              </a:rPr>
              <a:t>Then he left the crowds and went into the house. And his disciples approached him, saying, “Explain to us the parable of the weeds of the field.” </a:t>
            </a:r>
          </a:p>
        </p:txBody>
      </p:sp>
    </p:spTree>
    <p:extLst>
      <p:ext uri="{BB962C8B-B14F-4D97-AF65-F5344CB8AC3E}">
        <p14:creationId xmlns:p14="http://schemas.microsoft.com/office/powerpoint/2010/main" val="4092216367"/>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08A5-7989-1BBE-09D5-E97E6155E0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8F3CAC-C562-FDC4-408B-16ECAC6D5B78}"/>
              </a:ext>
            </a:extLst>
          </p:cNvPr>
          <p:cNvSpPr txBox="1"/>
          <p:nvPr/>
        </p:nvSpPr>
        <p:spPr>
          <a:xfrm>
            <a:off x="0" y="82474"/>
            <a:ext cx="9144000" cy="669305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37 </a:t>
            </a:r>
            <a:r>
              <a:rPr lang="en-US" sz="3000" dirty="0">
                <a:latin typeface="Verdana" panose="020B0604030504040204" pitchFamily="34" charset="0"/>
                <a:ea typeface="Verdana" panose="020B0604030504040204" pitchFamily="34" charset="0"/>
                <a:cs typeface="Verdana" panose="020B0604030504040204" pitchFamily="34" charset="0"/>
              </a:rPr>
              <a:t>He answered, “The one who sows the good seed is the Son of Man;</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38 </a:t>
            </a:r>
            <a:r>
              <a:rPr lang="en-US" sz="3000" dirty="0">
                <a:latin typeface="Verdana" panose="020B0604030504040204" pitchFamily="34" charset="0"/>
                <a:ea typeface="Verdana" panose="020B0604030504040204" pitchFamily="34" charset="0"/>
                <a:cs typeface="Verdana" panose="020B0604030504040204" pitchFamily="34" charset="0"/>
              </a:rPr>
              <a:t>the field is the world, and the good seed are the children of the kingdom; the weeds are the children of the evil one,</a:t>
            </a:r>
            <a:r>
              <a:rPr lang="en-US" sz="3000" baseline="30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endParaRPr lang="en-US" sz="3000" baseline="30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39 </a:t>
            </a:r>
            <a:r>
              <a:rPr lang="en-US" sz="3000" dirty="0">
                <a:latin typeface="Verdana" panose="020B0604030504040204" pitchFamily="34" charset="0"/>
                <a:ea typeface="Verdana" panose="020B0604030504040204" pitchFamily="34" charset="0"/>
                <a:cs typeface="Verdana" panose="020B0604030504040204" pitchFamily="34" charset="0"/>
              </a:rPr>
              <a:t>and the enemy who sowed them is the devil; the harvest is the end of the age, and the reapers are angels </a:t>
            </a:r>
          </a:p>
        </p:txBody>
      </p:sp>
    </p:spTree>
    <p:extLst>
      <p:ext uri="{BB962C8B-B14F-4D97-AF65-F5344CB8AC3E}">
        <p14:creationId xmlns:p14="http://schemas.microsoft.com/office/powerpoint/2010/main" val="3836055452"/>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601" y="459352"/>
            <a:ext cx="3088098" cy="5463560"/>
          </a:xfrm>
          <a:prstGeom prst="rect">
            <a:avLst/>
          </a:prstGeom>
        </p:spPr>
      </p:pic>
      <p:sp>
        <p:nvSpPr>
          <p:cNvPr id="6" name="TextBox 5"/>
          <p:cNvSpPr txBox="1"/>
          <p:nvPr/>
        </p:nvSpPr>
        <p:spPr>
          <a:xfrm>
            <a:off x="4201383" y="1767006"/>
            <a:ext cx="4181839" cy="3323987"/>
          </a:xfrm>
          <a:prstGeom prst="rect">
            <a:avLst/>
          </a:prstGeom>
          <a:noFill/>
        </p:spPr>
        <p:txBody>
          <a:bodyPr wrap="square" rtlCol="0">
            <a:spAutoFit/>
          </a:bodyPr>
          <a:lstStyle/>
          <a:p>
            <a:pPr algn="ctr"/>
            <a:r>
              <a:rPr lang="en-US" sz="3000" dirty="0">
                <a:ea typeface="Times New Roman" charset="0"/>
                <a:cs typeface="Times New Roman" charset="0"/>
              </a:rPr>
              <a:t>WELCOME,</a:t>
            </a:r>
          </a:p>
          <a:p>
            <a:pPr algn="ctr"/>
            <a:endParaRPr lang="en-US" sz="3000" dirty="0">
              <a:ea typeface="Times New Roman" charset="0"/>
              <a:cs typeface="Times New Roman" charset="0"/>
            </a:endParaRPr>
          </a:p>
          <a:p>
            <a:pPr algn="ctr"/>
            <a:r>
              <a:rPr lang="en-US" sz="3000" dirty="0">
                <a:ea typeface="Times New Roman" charset="0"/>
                <a:cs typeface="Times New Roman" charset="0"/>
              </a:rPr>
              <a:t>ANNOUNCEMENTS,</a:t>
            </a:r>
          </a:p>
          <a:p>
            <a:pPr algn="ctr"/>
            <a:endParaRPr lang="en-US" sz="3000" dirty="0">
              <a:ea typeface="Times New Roman" charset="0"/>
              <a:cs typeface="Times New Roman" charset="0"/>
            </a:endParaRPr>
          </a:p>
          <a:p>
            <a:pPr algn="ctr"/>
            <a:r>
              <a:rPr lang="en-US" sz="3000" dirty="0">
                <a:ea typeface="Times New Roman" charset="0"/>
                <a:cs typeface="Times New Roman" charset="0"/>
              </a:rPr>
              <a:t>and</a:t>
            </a:r>
          </a:p>
          <a:p>
            <a:pPr algn="ctr"/>
            <a:endParaRPr lang="en-US" sz="3000" dirty="0">
              <a:ea typeface="Times New Roman" charset="0"/>
              <a:cs typeface="Times New Roman" charset="0"/>
            </a:endParaRPr>
          </a:p>
          <a:p>
            <a:pPr algn="ctr"/>
            <a:r>
              <a:rPr lang="en-US" sz="3000" dirty="0">
                <a:ea typeface="Times New Roman" charset="0"/>
                <a:cs typeface="Times New Roman" charset="0"/>
              </a:rPr>
              <a:t>CELEBRATIONS</a:t>
            </a:r>
          </a:p>
        </p:txBody>
      </p:sp>
      <p:sp>
        <p:nvSpPr>
          <p:cNvPr id="3" name="Text Placeholder 2">
            <a:extLst>
              <a:ext uri="{FF2B5EF4-FFF2-40B4-BE49-F238E27FC236}">
                <a16:creationId xmlns:a16="http://schemas.microsoft.com/office/drawing/2014/main" id="{4BE48C85-74DE-3EDA-A57D-24506D099521}"/>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903297680"/>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C63A3-D842-3E16-FD04-E8593D781B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6DDD9DC-6BFD-B17E-AF48-E64FCF37F738}"/>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40 </a:t>
            </a:r>
            <a:r>
              <a:rPr lang="en-US" sz="3000" dirty="0">
                <a:latin typeface="Verdana" panose="020B0604030504040204" pitchFamily="34" charset="0"/>
                <a:ea typeface="Verdana" panose="020B0604030504040204" pitchFamily="34" charset="0"/>
                <a:cs typeface="Verdana" panose="020B0604030504040204" pitchFamily="34" charset="0"/>
              </a:rPr>
              <a:t>Just as the weeds are collected and burned up with fire, so will it be at the end of the age.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41 </a:t>
            </a:r>
            <a:r>
              <a:rPr lang="en-US" sz="3000" dirty="0">
                <a:latin typeface="Verdana" panose="020B0604030504040204" pitchFamily="34" charset="0"/>
                <a:ea typeface="Verdana" panose="020B0604030504040204" pitchFamily="34" charset="0"/>
                <a:cs typeface="Verdana" panose="020B0604030504040204" pitchFamily="34" charset="0"/>
              </a:rPr>
              <a:t>The Son of Man will send his angels, and they will collect out of his kingdom all causes of sin</a:t>
            </a:r>
            <a:r>
              <a:rPr lang="en-US" sz="3000" baseline="30000" dirty="0">
                <a:latin typeface="Verdana" panose="020B0604030504040204" pitchFamily="34" charset="0"/>
                <a:ea typeface="Verdana" panose="020B0604030504040204" pitchFamily="34" charset="0"/>
                <a:cs typeface="Verdana" panose="020B0604030504040204" pitchFamily="34" charset="0"/>
              </a:rPr>
              <a:t>[</a:t>
            </a:r>
            <a:r>
              <a:rPr lang="en-US" sz="3000" u="sng" baseline="30000" dirty="0">
                <a:latin typeface="Verdana" panose="020B0604030504040204" pitchFamily="34" charset="0"/>
                <a:ea typeface="Verdana" panose="020B0604030504040204" pitchFamily="34" charset="0"/>
                <a:cs typeface="Verdana" panose="020B0604030504040204" pitchFamily="34" charset="0"/>
                <a:hlinkClick r:id="rId2" tooltip="See footnote h"/>
              </a:rPr>
              <a:t>h</a:t>
            </a:r>
            <a:r>
              <a:rPr lang="en-US" sz="3000" baseline="30000" dirty="0">
                <a:latin typeface="Verdana" panose="020B0604030504040204" pitchFamily="34" charset="0"/>
                <a:ea typeface="Verdana" panose="020B0604030504040204" pitchFamily="34" charset="0"/>
                <a:cs typeface="Verdana" panose="020B0604030504040204" pitchFamily="34" charset="0"/>
              </a:rPr>
              <a:t>]</a:t>
            </a:r>
            <a:r>
              <a:rPr lang="en-US" sz="3000" dirty="0">
                <a:latin typeface="Verdana" panose="020B0604030504040204" pitchFamily="34" charset="0"/>
                <a:ea typeface="Verdana" panose="020B0604030504040204" pitchFamily="34" charset="0"/>
                <a:cs typeface="Verdana" panose="020B0604030504040204" pitchFamily="34" charset="0"/>
              </a:rPr>
              <a:t> and all evildoers, </a:t>
            </a:r>
          </a:p>
        </p:txBody>
      </p:sp>
    </p:spTree>
    <p:extLst>
      <p:ext uri="{BB962C8B-B14F-4D97-AF65-F5344CB8AC3E}">
        <p14:creationId xmlns:p14="http://schemas.microsoft.com/office/powerpoint/2010/main" val="2979208252"/>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573DD-BDD9-E4ED-ADDA-C09B285DFF2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8512B9F-016B-CD9F-02C3-30A72EACF90E}"/>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42 </a:t>
            </a:r>
            <a:r>
              <a:rPr lang="en-US" sz="3000" dirty="0">
                <a:latin typeface="Verdana" panose="020B0604030504040204" pitchFamily="34" charset="0"/>
                <a:ea typeface="Verdana" panose="020B0604030504040204" pitchFamily="34" charset="0"/>
                <a:cs typeface="Verdana" panose="020B0604030504040204" pitchFamily="34" charset="0"/>
              </a:rPr>
              <a:t>and they will throw them into the furnace of fire, where there will be weeping and gnashing of teeth.</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43 </a:t>
            </a:r>
            <a:r>
              <a:rPr lang="en-US" sz="3000" dirty="0">
                <a:latin typeface="Verdana" panose="020B0604030504040204" pitchFamily="34" charset="0"/>
                <a:ea typeface="Verdana" panose="020B0604030504040204" pitchFamily="34" charset="0"/>
                <a:cs typeface="Verdana" panose="020B0604030504040204" pitchFamily="34" charset="0"/>
              </a:rPr>
              <a:t>Then the righteous will shine like the sun in the kingdom of their Father. Let anyone with ears listen! </a:t>
            </a:r>
          </a:p>
        </p:txBody>
      </p:sp>
    </p:spTree>
    <p:extLst>
      <p:ext uri="{BB962C8B-B14F-4D97-AF65-F5344CB8AC3E}">
        <p14:creationId xmlns:p14="http://schemas.microsoft.com/office/powerpoint/2010/main" val="101197732"/>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8B21E-7B5B-3873-471C-06EC4F753DF3}"/>
              </a:ext>
            </a:extLst>
          </p:cNvPr>
          <p:cNvSpPr txBox="1"/>
          <p:nvPr/>
        </p:nvSpPr>
        <p:spPr>
          <a:xfrm>
            <a:off x="0" y="1375361"/>
            <a:ext cx="6317673" cy="4107278"/>
          </a:xfrm>
          <a:prstGeom prst="rect">
            <a:avLst/>
          </a:prstGeom>
          <a:noFill/>
        </p:spPr>
        <p:txBody>
          <a:bodyPr wrap="square">
            <a:spAutoFit/>
          </a:bodyPr>
          <a:lstStyle/>
          <a:p>
            <a:pPr algn="ctr">
              <a:lnSpc>
                <a:spcPct val="150000"/>
              </a:lnSpc>
              <a:buNone/>
            </a:pPr>
            <a:r>
              <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The Word of God for the people of God </a:t>
            </a:r>
          </a:p>
          <a:p>
            <a:pPr algn="ctr">
              <a:lnSpc>
                <a:spcPct val="150000"/>
              </a:lnSpc>
              <a:buNone/>
            </a:pP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4500" b="1"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Thanks be to God</a:t>
            </a: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610568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is stunning photograph captures the essence of a perfect summer day in a lush meadow teeming with wildflowers. The vibrant colors of the flowers, ranging from radiant orange to deep blue, create a vivid tapestry that contrasts beautifully against the bright blue sky dotted with fluffy clouds. The sun illuminates the petals, enhancing their hues and casting delicate shadows on the verdant grass, making it an idyllic scene that invites viewers to lose themselves in its tranquil beauty.">
            <a:extLst>
              <a:ext uri="{FF2B5EF4-FFF2-40B4-BE49-F238E27FC236}">
                <a16:creationId xmlns:a16="http://schemas.microsoft.com/office/drawing/2014/main" id="{1A838630-A10A-C74A-D488-EAD82F404530}"/>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A8B9FA-5A5D-EBEB-CE51-917181B6FB2C}"/>
              </a:ext>
            </a:extLst>
          </p:cNvPr>
          <p:cNvSpPr txBox="1"/>
          <p:nvPr/>
        </p:nvSpPr>
        <p:spPr>
          <a:xfrm>
            <a:off x="1890995" y="83284"/>
            <a:ext cx="5362006" cy="1446550"/>
          </a:xfrm>
          <a:prstGeom prst="rect">
            <a:avLst/>
          </a:prstGeom>
          <a:noFill/>
        </p:spPr>
        <p:txBody>
          <a:bodyPr wrap="square" rtlCol="0">
            <a:spAutoFit/>
          </a:bodyPr>
          <a:lstStyle/>
          <a:p>
            <a:r>
              <a:rPr lang="en-US" sz="8800" b="1" dirty="0">
                <a:latin typeface="Verdana" panose="020B0604030504040204" pitchFamily="34" charset="0"/>
                <a:ea typeface="Verdana" panose="020B0604030504040204" pitchFamily="34" charset="0"/>
                <a:cs typeface="Verdana" panose="020B0604030504040204" pitchFamily="34" charset="0"/>
              </a:rPr>
              <a:t>Sermon</a:t>
            </a:r>
          </a:p>
        </p:txBody>
      </p:sp>
      <p:sp>
        <p:nvSpPr>
          <p:cNvPr id="3" name="TextBox 2">
            <a:extLst>
              <a:ext uri="{FF2B5EF4-FFF2-40B4-BE49-F238E27FC236}">
                <a16:creationId xmlns:a16="http://schemas.microsoft.com/office/drawing/2014/main" id="{FED0075C-58B9-59F7-41B2-BFDF7C0B4690}"/>
              </a:ext>
            </a:extLst>
          </p:cNvPr>
          <p:cNvSpPr txBox="1"/>
          <p:nvPr/>
        </p:nvSpPr>
        <p:spPr>
          <a:xfrm>
            <a:off x="67960" y="2421235"/>
            <a:ext cx="9008076" cy="2245038"/>
          </a:xfrm>
          <a:prstGeom prst="rect">
            <a:avLst/>
          </a:prstGeom>
          <a:solidFill>
            <a:srgbClr val="FFFBD9">
              <a:alpha val="14000"/>
            </a:srgbClr>
          </a:solidFill>
        </p:spPr>
        <p:txBody>
          <a:bodyPr wrap="square" rtlCol="0">
            <a:spAutoFit/>
          </a:bodyPr>
          <a:lstStyle/>
          <a:p>
            <a:pPr algn="ctr">
              <a:lnSpc>
                <a:spcPct val="150000"/>
              </a:lnSpc>
            </a:pPr>
            <a:r>
              <a:rPr lang="en-US" sz="5000" b="1" dirty="0">
                <a:latin typeface="Verdana" panose="020B0604030504040204" pitchFamily="34" charset="0"/>
                <a:ea typeface="Verdana" panose="020B0604030504040204" pitchFamily="34" charset="0"/>
                <a:cs typeface="Verdana" panose="020B0604030504040204" pitchFamily="34" charset="0"/>
              </a:rPr>
              <a:t>“</a:t>
            </a:r>
            <a:r>
              <a:rPr lang="en-US" sz="4500" b="1" dirty="0">
                <a:latin typeface="Verdana" panose="020B0604030504040204" pitchFamily="34" charset="0"/>
                <a:ea typeface="Verdana" panose="020B0604030504040204" pitchFamily="34" charset="0"/>
                <a:cs typeface="Verdana" panose="020B0604030504040204" pitchFamily="34" charset="0"/>
              </a:rPr>
              <a:t>Finding Grace in Our Imperfect Fields </a:t>
            </a:r>
            <a:r>
              <a:rPr lang="en-US" sz="5000" b="1" dirty="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876453756"/>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C18F0A-AD03-DF44-B3BF-C22217B4B080}"/>
              </a:ext>
            </a:extLst>
          </p:cNvPr>
          <p:cNvPicPr>
            <a:picLocks noChangeAspect="1"/>
          </p:cNvPicPr>
          <p:nvPr/>
        </p:nvPicPr>
        <p:blipFill rotWithShape="1">
          <a:blip r:embed="rId2">
            <a:alphaModFix amt="20000"/>
          </a:blip>
          <a:srcRect l="15239" r="15239"/>
          <a:stretch/>
        </p:blipFill>
        <p:spPr>
          <a:xfrm>
            <a:off x="-1" y="0"/>
            <a:ext cx="9134951" cy="6858000"/>
          </a:xfrm>
          <a:prstGeom prst="rect">
            <a:avLst/>
          </a:prstGeom>
        </p:spPr>
      </p:pic>
      <p:sp>
        <p:nvSpPr>
          <p:cNvPr id="10" name="TextBox 9"/>
          <p:cNvSpPr txBox="1"/>
          <p:nvPr/>
        </p:nvSpPr>
        <p:spPr>
          <a:xfrm>
            <a:off x="162232" y="1626797"/>
            <a:ext cx="8819536"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Great is thy faithfulness, </a:t>
            </a:r>
          </a:p>
          <a:p>
            <a:pPr algn="ctr"/>
            <a:r>
              <a:rPr lang="en-US" sz="4000" dirty="0">
                <a:latin typeface="Times New Roman" charset="0"/>
                <a:ea typeface="Times New Roman" charset="0"/>
                <a:cs typeface="Times New Roman" charset="0"/>
              </a:rPr>
              <a:t>O God my Father; </a:t>
            </a:r>
          </a:p>
          <a:p>
            <a:pPr algn="ctr"/>
            <a:r>
              <a:rPr lang="en-US" sz="4000" dirty="0">
                <a:latin typeface="Times New Roman" charset="0"/>
                <a:ea typeface="Times New Roman" charset="0"/>
                <a:cs typeface="Times New Roman" charset="0"/>
              </a:rPr>
              <a:t>there is no shadow </a:t>
            </a:r>
          </a:p>
          <a:p>
            <a:pPr algn="ctr"/>
            <a:r>
              <a:rPr lang="en-US" sz="4000" dirty="0">
                <a:latin typeface="Times New Roman" charset="0"/>
                <a:ea typeface="Times New Roman" charset="0"/>
                <a:cs typeface="Times New Roman" charset="0"/>
              </a:rPr>
              <a:t>of turning with thee; </a:t>
            </a:r>
          </a:p>
          <a:p>
            <a:pPr algn="ctr"/>
            <a:r>
              <a:rPr lang="en-US" sz="4000" dirty="0">
                <a:latin typeface="Times New Roman" charset="0"/>
                <a:ea typeface="Times New Roman" charset="0"/>
                <a:cs typeface="Times New Roman" charset="0"/>
              </a:rPr>
              <a:t>thou </a:t>
            </a:r>
            <a:r>
              <a:rPr lang="en-US" sz="4000" dirty="0" err="1">
                <a:latin typeface="Times New Roman" charset="0"/>
                <a:ea typeface="Times New Roman" charset="0"/>
                <a:cs typeface="Times New Roman" charset="0"/>
              </a:rPr>
              <a:t>changest</a:t>
            </a:r>
            <a:r>
              <a:rPr lang="en-US" sz="4000" dirty="0">
                <a:latin typeface="Times New Roman" charset="0"/>
                <a:ea typeface="Times New Roman" charset="0"/>
                <a:cs typeface="Times New Roman" charset="0"/>
              </a:rPr>
              <a:t> not, </a:t>
            </a:r>
          </a:p>
          <a:p>
            <a:pPr algn="ctr"/>
            <a:r>
              <a:rPr lang="en-US" sz="4000" dirty="0">
                <a:latin typeface="Times New Roman" charset="0"/>
                <a:ea typeface="Times New Roman" charset="0"/>
                <a:cs typeface="Times New Roman" charset="0"/>
              </a:rPr>
              <a:t>thy compassions, they fail not; </a:t>
            </a:r>
          </a:p>
          <a:p>
            <a:pPr algn="ctr"/>
            <a:r>
              <a:rPr lang="en-US" sz="4000" dirty="0">
                <a:latin typeface="Times New Roman" charset="0"/>
                <a:ea typeface="Times New Roman" charset="0"/>
                <a:cs typeface="Times New Roman" charset="0"/>
              </a:rPr>
              <a:t>as thou hast been, </a:t>
            </a:r>
          </a:p>
          <a:p>
            <a:pPr algn="ctr"/>
            <a:r>
              <a:rPr lang="en-US" sz="4000" dirty="0">
                <a:latin typeface="Times New Roman" charset="0"/>
                <a:ea typeface="Times New Roman" charset="0"/>
                <a:cs typeface="Times New Roman" charset="0"/>
              </a:rPr>
              <a:t>thou forever wilt be.</a:t>
            </a:r>
          </a:p>
        </p:txBody>
      </p:sp>
      <p:sp>
        <p:nvSpPr>
          <p:cNvPr id="4" name="TextBox 3"/>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“Great is Thy Faithfulness”   UMH 140</a:t>
            </a:r>
          </a:p>
          <a:p>
            <a:pPr algn="ctr"/>
            <a:r>
              <a:rPr lang="en-US" sz="2000" dirty="0">
                <a:latin typeface="Times New Roman" charset="0"/>
                <a:ea typeface="Times New Roman" charset="0"/>
                <a:cs typeface="Times New Roman" charset="0"/>
              </a:rPr>
              <a:t>WORDS: Thomas O. Chisholm, 1923     MUSIC: William M. Runyan, 1923</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28638809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DC497E-D1E3-A645-BDE2-4B68B11F12C7}"/>
              </a:ext>
            </a:extLst>
          </p:cNvPr>
          <p:cNvPicPr>
            <a:picLocks noChangeAspect="1"/>
          </p:cNvPicPr>
          <p:nvPr/>
        </p:nvPicPr>
        <p:blipFill rotWithShape="1">
          <a:blip r:embed="rId2">
            <a:alphaModFix amt="20000"/>
          </a:blip>
          <a:srcRect l="15239" r="15239"/>
          <a:stretch/>
        </p:blipFill>
        <p:spPr>
          <a:xfrm>
            <a:off x="-1" y="0"/>
            <a:ext cx="9134951" cy="6858000"/>
          </a:xfrm>
          <a:prstGeom prst="rect">
            <a:avLst/>
          </a:prstGeom>
        </p:spPr>
      </p:pic>
      <p:sp>
        <p:nvSpPr>
          <p:cNvPr id="10" name="TextBox 9"/>
          <p:cNvSpPr txBox="1"/>
          <p:nvPr/>
        </p:nvSpPr>
        <p:spPr>
          <a:xfrm>
            <a:off x="162232" y="1626797"/>
            <a:ext cx="8819536"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Morning by morning </a:t>
            </a:r>
          </a:p>
          <a:p>
            <a:pPr algn="ctr"/>
            <a:r>
              <a:rPr lang="en-US" sz="4000" dirty="0">
                <a:latin typeface="Times New Roman" charset="0"/>
                <a:ea typeface="Times New Roman" charset="0"/>
                <a:cs typeface="Times New Roman" charset="0"/>
              </a:rPr>
              <a:t>new mercies I see;</a:t>
            </a:r>
          </a:p>
          <a:p>
            <a:pPr algn="ctr"/>
            <a:r>
              <a:rPr lang="en-US" sz="4000" dirty="0">
                <a:latin typeface="Times New Roman" charset="0"/>
                <a:ea typeface="Times New Roman" charset="0"/>
                <a:cs typeface="Times New Roman" charset="0"/>
              </a:rPr>
              <a:t>all I have needed </a:t>
            </a:r>
          </a:p>
          <a:p>
            <a:pPr algn="ctr"/>
            <a:r>
              <a:rPr lang="en-US" sz="4000" dirty="0">
                <a:latin typeface="Times New Roman" charset="0"/>
                <a:ea typeface="Times New Roman" charset="0"/>
                <a:cs typeface="Times New Roman" charset="0"/>
              </a:rPr>
              <a:t>thy hand hath provided; </a:t>
            </a:r>
          </a:p>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Lord, unto me!</a:t>
            </a:r>
          </a:p>
        </p:txBody>
      </p:sp>
      <p:sp>
        <p:nvSpPr>
          <p:cNvPr id="4" name="TextBox 3"/>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“Great is Thy Faithfulness”   UMH 140</a:t>
            </a:r>
          </a:p>
          <a:p>
            <a:pPr algn="ctr"/>
            <a:r>
              <a:rPr lang="en-US" sz="2000" dirty="0">
                <a:latin typeface="Times New Roman" charset="0"/>
                <a:ea typeface="Times New Roman" charset="0"/>
                <a:cs typeface="Times New Roman" charset="0"/>
              </a:rPr>
              <a:t>WORDS: Thomas O. Chisholm, 1923     MUSIC: William M. </a:t>
            </a:r>
            <a:r>
              <a:rPr lang="en-US" sz="2000" dirty="0" err="1">
                <a:latin typeface="Times New Roman" charset="0"/>
                <a:ea typeface="Times New Roman" charset="0"/>
                <a:cs typeface="Times New Roman" charset="0"/>
              </a:rPr>
              <a:t>Runyan</a:t>
            </a:r>
            <a:r>
              <a:rPr lang="en-US" sz="2000" dirty="0">
                <a:latin typeface="Times New Roman" charset="0"/>
                <a:ea typeface="Times New Roman" charset="0"/>
                <a:cs typeface="Times New Roman" charset="0"/>
              </a:rPr>
              <a:t>, 1923</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37135874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8E2A0D-1D20-3243-99E1-FE52461259E5}"/>
              </a:ext>
            </a:extLst>
          </p:cNvPr>
          <p:cNvPicPr>
            <a:picLocks noChangeAspect="1"/>
          </p:cNvPicPr>
          <p:nvPr/>
        </p:nvPicPr>
        <p:blipFill rotWithShape="1">
          <a:blip r:embed="rId2">
            <a:alphaModFix amt="20000"/>
          </a:blip>
          <a:srcRect l="15239" r="15239"/>
          <a:stretch/>
        </p:blipFill>
        <p:spPr>
          <a:xfrm>
            <a:off x="-1" y="0"/>
            <a:ext cx="9134951" cy="6858000"/>
          </a:xfrm>
          <a:prstGeom prst="rect">
            <a:avLst/>
          </a:prstGeom>
        </p:spPr>
      </p:pic>
      <p:sp>
        <p:nvSpPr>
          <p:cNvPr id="10" name="TextBox 9"/>
          <p:cNvSpPr txBox="1"/>
          <p:nvPr/>
        </p:nvSpPr>
        <p:spPr>
          <a:xfrm>
            <a:off x="162232" y="1626797"/>
            <a:ext cx="8819536"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Summer and winter </a:t>
            </a:r>
          </a:p>
          <a:p>
            <a:pPr algn="ctr"/>
            <a:r>
              <a:rPr lang="en-US" sz="4000" dirty="0">
                <a:latin typeface="Times New Roman" charset="0"/>
                <a:ea typeface="Times New Roman" charset="0"/>
                <a:cs typeface="Times New Roman" charset="0"/>
              </a:rPr>
              <a:t>and springtime and harvest, </a:t>
            </a:r>
          </a:p>
          <a:p>
            <a:pPr algn="ctr"/>
            <a:r>
              <a:rPr lang="en-US" sz="4000" dirty="0">
                <a:latin typeface="Times New Roman" charset="0"/>
                <a:ea typeface="Times New Roman" charset="0"/>
                <a:cs typeface="Times New Roman" charset="0"/>
              </a:rPr>
              <a:t>sun, moon, and stars </a:t>
            </a:r>
          </a:p>
          <a:p>
            <a:pPr algn="ctr"/>
            <a:r>
              <a:rPr lang="en-US" sz="4000" dirty="0">
                <a:latin typeface="Times New Roman" charset="0"/>
                <a:ea typeface="Times New Roman" charset="0"/>
                <a:cs typeface="Times New Roman" charset="0"/>
              </a:rPr>
              <a:t>in their courses above </a:t>
            </a:r>
          </a:p>
          <a:p>
            <a:pPr algn="ctr"/>
            <a:r>
              <a:rPr lang="en-US" sz="4000" dirty="0">
                <a:latin typeface="Times New Roman" charset="0"/>
                <a:ea typeface="Times New Roman" charset="0"/>
                <a:cs typeface="Times New Roman" charset="0"/>
              </a:rPr>
              <a:t>join with all nature </a:t>
            </a:r>
          </a:p>
          <a:p>
            <a:pPr algn="ctr"/>
            <a:r>
              <a:rPr lang="en-US" sz="4000" dirty="0">
                <a:latin typeface="Times New Roman" charset="0"/>
                <a:ea typeface="Times New Roman" charset="0"/>
                <a:cs typeface="Times New Roman" charset="0"/>
              </a:rPr>
              <a:t>in manifold witness </a:t>
            </a:r>
          </a:p>
          <a:p>
            <a:pPr algn="ctr"/>
            <a:r>
              <a:rPr lang="en-US" sz="4000" dirty="0">
                <a:latin typeface="Times New Roman" charset="0"/>
                <a:ea typeface="Times New Roman" charset="0"/>
                <a:cs typeface="Times New Roman" charset="0"/>
              </a:rPr>
              <a:t>to thy great faithfulness, </a:t>
            </a:r>
          </a:p>
          <a:p>
            <a:pPr algn="ctr"/>
            <a:r>
              <a:rPr lang="en-US" sz="4000" dirty="0">
                <a:latin typeface="Times New Roman" charset="0"/>
                <a:ea typeface="Times New Roman" charset="0"/>
                <a:cs typeface="Times New Roman" charset="0"/>
              </a:rPr>
              <a:t>mercy, and love.</a:t>
            </a:r>
          </a:p>
        </p:txBody>
      </p:sp>
      <p:sp>
        <p:nvSpPr>
          <p:cNvPr id="4" name="TextBox 3"/>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“Great is Thy Faithfulness”   UMH 140</a:t>
            </a:r>
          </a:p>
          <a:p>
            <a:pPr algn="ctr"/>
            <a:r>
              <a:rPr lang="en-US" sz="2000" dirty="0">
                <a:latin typeface="Times New Roman" charset="0"/>
                <a:ea typeface="Times New Roman" charset="0"/>
                <a:cs typeface="Times New Roman" charset="0"/>
              </a:rPr>
              <a:t>WORDS: Thomas O. Chisholm, 1923     MUSIC: William M. </a:t>
            </a:r>
            <a:r>
              <a:rPr lang="en-US" sz="2000" dirty="0" err="1">
                <a:latin typeface="Times New Roman" charset="0"/>
                <a:ea typeface="Times New Roman" charset="0"/>
                <a:cs typeface="Times New Roman" charset="0"/>
              </a:rPr>
              <a:t>Runyan</a:t>
            </a:r>
            <a:r>
              <a:rPr lang="en-US" sz="2000" dirty="0">
                <a:latin typeface="Times New Roman" charset="0"/>
                <a:ea typeface="Times New Roman" charset="0"/>
                <a:cs typeface="Times New Roman" charset="0"/>
              </a:rPr>
              <a:t>, 1923</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3195739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539B03-D42C-D14D-BFC5-ED0CB74E45DD}"/>
              </a:ext>
            </a:extLst>
          </p:cNvPr>
          <p:cNvPicPr>
            <a:picLocks noChangeAspect="1"/>
          </p:cNvPicPr>
          <p:nvPr/>
        </p:nvPicPr>
        <p:blipFill rotWithShape="1">
          <a:blip r:embed="rId2">
            <a:alphaModFix amt="20000"/>
          </a:blip>
          <a:srcRect l="15239" r="15239"/>
          <a:stretch/>
        </p:blipFill>
        <p:spPr>
          <a:xfrm>
            <a:off x="-1" y="0"/>
            <a:ext cx="9134951" cy="6858000"/>
          </a:xfrm>
          <a:prstGeom prst="rect">
            <a:avLst/>
          </a:prstGeom>
        </p:spPr>
      </p:pic>
      <p:sp>
        <p:nvSpPr>
          <p:cNvPr id="10" name="TextBox 9"/>
          <p:cNvSpPr txBox="1"/>
          <p:nvPr/>
        </p:nvSpPr>
        <p:spPr>
          <a:xfrm>
            <a:off x="162232" y="1626797"/>
            <a:ext cx="8819536"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Morning by morning </a:t>
            </a:r>
          </a:p>
          <a:p>
            <a:pPr algn="ctr"/>
            <a:r>
              <a:rPr lang="en-US" sz="4000" dirty="0">
                <a:latin typeface="Times New Roman" charset="0"/>
                <a:ea typeface="Times New Roman" charset="0"/>
                <a:cs typeface="Times New Roman" charset="0"/>
              </a:rPr>
              <a:t>new mercies I see;</a:t>
            </a:r>
          </a:p>
          <a:p>
            <a:pPr algn="ctr"/>
            <a:r>
              <a:rPr lang="en-US" sz="4000" dirty="0">
                <a:latin typeface="Times New Roman" charset="0"/>
                <a:ea typeface="Times New Roman" charset="0"/>
                <a:cs typeface="Times New Roman" charset="0"/>
              </a:rPr>
              <a:t>all I have needed </a:t>
            </a:r>
          </a:p>
          <a:p>
            <a:pPr algn="ctr"/>
            <a:r>
              <a:rPr lang="en-US" sz="4000">
                <a:latin typeface="Times New Roman" charset="0"/>
                <a:ea typeface="Times New Roman" charset="0"/>
                <a:cs typeface="Times New Roman" charset="0"/>
              </a:rPr>
              <a:t>thy </a:t>
            </a:r>
            <a:r>
              <a:rPr lang="en-US" sz="4000" dirty="0">
                <a:latin typeface="Times New Roman" charset="0"/>
                <a:ea typeface="Times New Roman" charset="0"/>
                <a:cs typeface="Times New Roman" charset="0"/>
              </a:rPr>
              <a:t>hand hath provided</a:t>
            </a:r>
            <a:r>
              <a:rPr lang="en-US" sz="4000">
                <a:latin typeface="Times New Roman" charset="0"/>
                <a:ea typeface="Times New Roman" charset="0"/>
                <a:cs typeface="Times New Roman" charset="0"/>
              </a:rPr>
              <a:t>; </a:t>
            </a:r>
          </a:p>
          <a:p>
            <a:pPr algn="ctr"/>
            <a:r>
              <a:rPr lang="en-US" sz="4000">
                <a:latin typeface="Times New Roman" charset="0"/>
                <a:ea typeface="Times New Roman" charset="0"/>
                <a:cs typeface="Times New Roman" charset="0"/>
              </a:rPr>
              <a:t>great </a:t>
            </a:r>
            <a:r>
              <a:rPr lang="en-US" sz="4000" dirty="0">
                <a:latin typeface="Times New Roman" charset="0"/>
                <a:ea typeface="Times New Roman" charset="0"/>
                <a:cs typeface="Times New Roman" charset="0"/>
              </a:rPr>
              <a:t>is thy faithfulness,</a:t>
            </a:r>
          </a:p>
          <a:p>
            <a:pPr algn="ctr"/>
            <a:r>
              <a:rPr lang="en-US" sz="4000" dirty="0">
                <a:latin typeface="Times New Roman" charset="0"/>
                <a:ea typeface="Times New Roman" charset="0"/>
                <a:cs typeface="Times New Roman" charset="0"/>
              </a:rPr>
              <a:t>Lord, unto me!</a:t>
            </a:r>
          </a:p>
        </p:txBody>
      </p:sp>
      <p:sp>
        <p:nvSpPr>
          <p:cNvPr id="4" name="TextBox 3"/>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“Great is Thy Faithfulness”   UMH 140</a:t>
            </a:r>
          </a:p>
          <a:p>
            <a:pPr algn="ctr"/>
            <a:r>
              <a:rPr lang="en-US" sz="2000" dirty="0">
                <a:latin typeface="Times New Roman" charset="0"/>
                <a:ea typeface="Times New Roman" charset="0"/>
                <a:cs typeface="Times New Roman" charset="0"/>
              </a:rPr>
              <a:t>WORDS: Thomas O. Chisholm, 1923     MUSIC: William M. </a:t>
            </a:r>
            <a:r>
              <a:rPr lang="en-US" sz="2000" dirty="0" err="1">
                <a:latin typeface="Times New Roman" charset="0"/>
                <a:ea typeface="Times New Roman" charset="0"/>
                <a:cs typeface="Times New Roman" charset="0"/>
              </a:rPr>
              <a:t>Runyan</a:t>
            </a:r>
            <a:r>
              <a:rPr lang="en-US" sz="2000" dirty="0">
                <a:latin typeface="Times New Roman" charset="0"/>
                <a:ea typeface="Times New Roman" charset="0"/>
                <a:cs typeface="Times New Roman" charset="0"/>
              </a:rPr>
              <a:t>, 1923</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6439790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37D1E9-7E19-6A4F-9982-D912797C0564}"/>
              </a:ext>
            </a:extLst>
          </p:cNvPr>
          <p:cNvPicPr>
            <a:picLocks noChangeAspect="1"/>
          </p:cNvPicPr>
          <p:nvPr/>
        </p:nvPicPr>
        <p:blipFill rotWithShape="1">
          <a:blip r:embed="rId2">
            <a:alphaModFix amt="20000"/>
          </a:blip>
          <a:srcRect l="15239" r="15239"/>
          <a:stretch/>
        </p:blipFill>
        <p:spPr>
          <a:xfrm>
            <a:off x="-1" y="0"/>
            <a:ext cx="9134951" cy="6858000"/>
          </a:xfrm>
          <a:prstGeom prst="rect">
            <a:avLst/>
          </a:prstGeom>
        </p:spPr>
      </p:pic>
      <p:sp>
        <p:nvSpPr>
          <p:cNvPr id="10" name="TextBox 9"/>
          <p:cNvSpPr txBox="1"/>
          <p:nvPr/>
        </p:nvSpPr>
        <p:spPr>
          <a:xfrm>
            <a:off x="162232" y="1626797"/>
            <a:ext cx="8819536"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Pardon for sin and </a:t>
            </a:r>
          </a:p>
          <a:p>
            <a:pPr algn="ctr"/>
            <a:r>
              <a:rPr lang="en-US" sz="4000" dirty="0">
                <a:latin typeface="Times New Roman" charset="0"/>
                <a:ea typeface="Times New Roman" charset="0"/>
                <a:cs typeface="Times New Roman" charset="0"/>
              </a:rPr>
              <a:t>a peace that </a:t>
            </a:r>
            <a:r>
              <a:rPr lang="en-US" sz="4000" dirty="0" err="1">
                <a:latin typeface="Times New Roman" charset="0"/>
                <a:ea typeface="Times New Roman" charset="0"/>
                <a:cs typeface="Times New Roman" charset="0"/>
              </a:rPr>
              <a:t>endureth</a:t>
            </a:r>
            <a:r>
              <a:rPr lang="en-US" sz="4000" dirty="0">
                <a:latin typeface="Times New Roman" charset="0"/>
                <a:ea typeface="Times New Roman" charset="0"/>
                <a:cs typeface="Times New Roman" charset="0"/>
              </a:rPr>
              <a:t>, </a:t>
            </a:r>
          </a:p>
          <a:p>
            <a:pPr algn="ctr"/>
            <a:r>
              <a:rPr lang="en-US" sz="4000" dirty="0">
                <a:latin typeface="Times New Roman" charset="0"/>
                <a:ea typeface="Times New Roman" charset="0"/>
                <a:cs typeface="Times New Roman" charset="0"/>
              </a:rPr>
              <a:t>thine own dear presence </a:t>
            </a:r>
          </a:p>
          <a:p>
            <a:pPr algn="ctr"/>
            <a:r>
              <a:rPr lang="en-US" sz="4000" dirty="0">
                <a:latin typeface="Times New Roman" charset="0"/>
                <a:ea typeface="Times New Roman" charset="0"/>
                <a:cs typeface="Times New Roman" charset="0"/>
              </a:rPr>
              <a:t>to cheer and to guide; </a:t>
            </a:r>
          </a:p>
          <a:p>
            <a:pPr algn="ctr"/>
            <a:r>
              <a:rPr lang="en-US" sz="4000" dirty="0">
                <a:latin typeface="Times New Roman" charset="0"/>
                <a:ea typeface="Times New Roman" charset="0"/>
                <a:cs typeface="Times New Roman" charset="0"/>
              </a:rPr>
              <a:t>strength for today and </a:t>
            </a:r>
          </a:p>
          <a:p>
            <a:pPr algn="ctr"/>
            <a:r>
              <a:rPr lang="en-US" sz="4000" dirty="0">
                <a:latin typeface="Times New Roman" charset="0"/>
                <a:ea typeface="Times New Roman" charset="0"/>
                <a:cs typeface="Times New Roman" charset="0"/>
              </a:rPr>
              <a:t>bright hope for tomorrow, </a:t>
            </a:r>
          </a:p>
          <a:p>
            <a:pPr algn="ctr"/>
            <a:r>
              <a:rPr lang="en-US" sz="4000" dirty="0">
                <a:latin typeface="Times New Roman" charset="0"/>
                <a:ea typeface="Times New Roman" charset="0"/>
                <a:cs typeface="Times New Roman" charset="0"/>
              </a:rPr>
              <a:t>blessings all  mine, with ten </a:t>
            </a:r>
          </a:p>
          <a:p>
            <a:pPr algn="ctr"/>
            <a:r>
              <a:rPr lang="en-US" sz="4000" dirty="0">
                <a:latin typeface="Times New Roman" charset="0"/>
                <a:ea typeface="Times New Roman" charset="0"/>
                <a:cs typeface="Times New Roman" charset="0"/>
              </a:rPr>
              <a:t>thousand beside!</a:t>
            </a:r>
          </a:p>
        </p:txBody>
      </p:sp>
      <p:sp>
        <p:nvSpPr>
          <p:cNvPr id="4" name="TextBox 3"/>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“Great is Thy Faithfulness”   UMH 140</a:t>
            </a:r>
          </a:p>
          <a:p>
            <a:pPr algn="ctr"/>
            <a:r>
              <a:rPr lang="en-US" sz="2000" dirty="0">
                <a:latin typeface="Times New Roman" charset="0"/>
                <a:ea typeface="Times New Roman" charset="0"/>
                <a:cs typeface="Times New Roman" charset="0"/>
              </a:rPr>
              <a:t>WORDS: Thomas O. Chisholm, 1923     MUSIC: William M. </a:t>
            </a:r>
            <a:r>
              <a:rPr lang="en-US" sz="2000" dirty="0" err="1">
                <a:latin typeface="Times New Roman" charset="0"/>
                <a:ea typeface="Times New Roman" charset="0"/>
                <a:cs typeface="Times New Roman" charset="0"/>
              </a:rPr>
              <a:t>Runyan</a:t>
            </a:r>
            <a:r>
              <a:rPr lang="en-US" sz="2000" dirty="0">
                <a:latin typeface="Times New Roman" charset="0"/>
                <a:ea typeface="Times New Roman" charset="0"/>
                <a:cs typeface="Times New Roman" charset="0"/>
              </a:rPr>
              <a:t>, 1923</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8458368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208649-97BA-7040-811F-9C347AC570D4}"/>
              </a:ext>
            </a:extLst>
          </p:cNvPr>
          <p:cNvPicPr>
            <a:picLocks noChangeAspect="1"/>
          </p:cNvPicPr>
          <p:nvPr/>
        </p:nvPicPr>
        <p:blipFill rotWithShape="1">
          <a:blip r:embed="rId2">
            <a:alphaModFix amt="20000"/>
          </a:blip>
          <a:srcRect l="15239" r="15239"/>
          <a:stretch/>
        </p:blipFill>
        <p:spPr>
          <a:xfrm>
            <a:off x="-1" y="0"/>
            <a:ext cx="9134951" cy="6858000"/>
          </a:xfrm>
          <a:prstGeom prst="rect">
            <a:avLst/>
          </a:prstGeom>
        </p:spPr>
      </p:pic>
      <p:sp>
        <p:nvSpPr>
          <p:cNvPr id="10" name="TextBox 9"/>
          <p:cNvSpPr txBox="1"/>
          <p:nvPr/>
        </p:nvSpPr>
        <p:spPr>
          <a:xfrm>
            <a:off x="162232" y="1626797"/>
            <a:ext cx="8819536"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Great is thy faithfulness!</a:t>
            </a:r>
          </a:p>
          <a:p>
            <a:pPr algn="ctr"/>
            <a:r>
              <a:rPr lang="en-US" sz="4000" dirty="0">
                <a:latin typeface="Times New Roman" charset="0"/>
                <a:ea typeface="Times New Roman" charset="0"/>
                <a:cs typeface="Times New Roman" charset="0"/>
              </a:rPr>
              <a:t>Morning by morning </a:t>
            </a:r>
          </a:p>
          <a:p>
            <a:pPr algn="ctr"/>
            <a:r>
              <a:rPr lang="en-US" sz="4000" dirty="0">
                <a:latin typeface="Times New Roman" charset="0"/>
                <a:ea typeface="Times New Roman" charset="0"/>
                <a:cs typeface="Times New Roman" charset="0"/>
              </a:rPr>
              <a:t>new mercies I see;</a:t>
            </a:r>
          </a:p>
          <a:p>
            <a:pPr algn="ctr"/>
            <a:r>
              <a:rPr lang="en-US" sz="4000" dirty="0">
                <a:latin typeface="Times New Roman" charset="0"/>
                <a:ea typeface="Times New Roman" charset="0"/>
                <a:cs typeface="Times New Roman" charset="0"/>
              </a:rPr>
              <a:t>all I have needed </a:t>
            </a:r>
          </a:p>
          <a:p>
            <a:pPr algn="ctr"/>
            <a:r>
              <a:rPr lang="en-US" sz="4000">
                <a:latin typeface="Times New Roman" charset="0"/>
                <a:ea typeface="Times New Roman" charset="0"/>
                <a:cs typeface="Times New Roman" charset="0"/>
              </a:rPr>
              <a:t>thy </a:t>
            </a:r>
            <a:r>
              <a:rPr lang="en-US" sz="4000" dirty="0">
                <a:latin typeface="Times New Roman" charset="0"/>
                <a:ea typeface="Times New Roman" charset="0"/>
                <a:cs typeface="Times New Roman" charset="0"/>
              </a:rPr>
              <a:t>hand hath provided</a:t>
            </a:r>
            <a:r>
              <a:rPr lang="en-US" sz="4000">
                <a:latin typeface="Times New Roman" charset="0"/>
                <a:ea typeface="Times New Roman" charset="0"/>
                <a:cs typeface="Times New Roman" charset="0"/>
              </a:rPr>
              <a:t>; </a:t>
            </a:r>
          </a:p>
          <a:p>
            <a:pPr algn="ctr"/>
            <a:r>
              <a:rPr lang="en-US" sz="4000">
                <a:latin typeface="Times New Roman" charset="0"/>
                <a:ea typeface="Times New Roman" charset="0"/>
                <a:cs typeface="Times New Roman" charset="0"/>
              </a:rPr>
              <a:t>great </a:t>
            </a:r>
            <a:r>
              <a:rPr lang="en-US" sz="4000" dirty="0">
                <a:latin typeface="Times New Roman" charset="0"/>
                <a:ea typeface="Times New Roman" charset="0"/>
                <a:cs typeface="Times New Roman" charset="0"/>
              </a:rPr>
              <a:t>is thy faithfulness,</a:t>
            </a:r>
          </a:p>
          <a:p>
            <a:pPr algn="ctr"/>
            <a:r>
              <a:rPr lang="en-US" sz="4000" dirty="0">
                <a:latin typeface="Times New Roman" charset="0"/>
                <a:ea typeface="Times New Roman" charset="0"/>
                <a:cs typeface="Times New Roman" charset="0"/>
              </a:rPr>
              <a:t>Lord, unto me!</a:t>
            </a:r>
          </a:p>
        </p:txBody>
      </p:sp>
      <p:sp>
        <p:nvSpPr>
          <p:cNvPr id="4" name="TextBox 3"/>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“Great is Thy Faithfulness”   UMH 140</a:t>
            </a:r>
          </a:p>
          <a:p>
            <a:pPr algn="ctr"/>
            <a:r>
              <a:rPr lang="en-US" sz="2000" dirty="0">
                <a:latin typeface="Times New Roman" charset="0"/>
                <a:ea typeface="Times New Roman" charset="0"/>
                <a:cs typeface="Times New Roman" charset="0"/>
              </a:rPr>
              <a:t>WORDS: Thomas O. Chisholm, 1923     MUSIC: William M. </a:t>
            </a:r>
            <a:r>
              <a:rPr lang="en-US" sz="2000" dirty="0" err="1">
                <a:latin typeface="Times New Roman" charset="0"/>
                <a:ea typeface="Times New Roman" charset="0"/>
                <a:cs typeface="Times New Roman" charset="0"/>
              </a:rPr>
              <a:t>Runyan</a:t>
            </a:r>
            <a:r>
              <a:rPr lang="en-US" sz="2000" dirty="0">
                <a:latin typeface="Times New Roman" charset="0"/>
                <a:ea typeface="Times New Roman" charset="0"/>
                <a:cs typeface="Times New Roman" charset="0"/>
              </a:rPr>
              <a:t>, 1923</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4862487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790E4C-1D28-8E1C-2EFE-BBE4F025B6EE}"/>
              </a:ext>
            </a:extLst>
          </p:cNvPr>
          <p:cNvSpPr>
            <a:spLocks noGrp="1"/>
          </p:cNvSpPr>
          <p:nvPr>
            <p:ph type="body" sz="quarter" idx="11"/>
          </p:nvPr>
        </p:nvSpPr>
        <p:spPr>
          <a:xfrm>
            <a:off x="1740228" y="729580"/>
            <a:ext cx="7215812" cy="1515173"/>
          </a:xfrm>
        </p:spPr>
        <p:txBody>
          <a:bodyPr>
            <a:noAutofit/>
          </a:bodyPr>
          <a:lstStyle/>
          <a:p>
            <a:pPr>
              <a:lnSpc>
                <a:spcPct val="150000"/>
              </a:lnSpc>
            </a:pPr>
            <a:r>
              <a:rPr lang="en-US" dirty="0"/>
              <a:t>Lord, You have searched us and known us. You know when we sit down and when we rise up; You discern our thoughts from far away.</a:t>
            </a:r>
          </a:p>
        </p:txBody>
      </p:sp>
      <p:sp>
        <p:nvSpPr>
          <p:cNvPr id="3" name="Text Placeholder 2">
            <a:extLst>
              <a:ext uri="{FF2B5EF4-FFF2-40B4-BE49-F238E27FC236}">
                <a16:creationId xmlns:a16="http://schemas.microsoft.com/office/drawing/2014/main" id="{FED6E686-4D80-2E01-348E-5EF5CBD43CA6}"/>
              </a:ext>
            </a:extLst>
          </p:cNvPr>
          <p:cNvSpPr>
            <a:spLocks noGrp="1"/>
          </p:cNvSpPr>
          <p:nvPr>
            <p:ph type="body" sz="quarter" idx="12"/>
          </p:nvPr>
        </p:nvSpPr>
        <p:spPr>
          <a:xfrm>
            <a:off x="1740229" y="3429000"/>
            <a:ext cx="7215811" cy="1515172"/>
          </a:xfrm>
        </p:spPr>
        <p:txBody>
          <a:bodyPr>
            <a:noAutofit/>
          </a:bodyPr>
          <a:lstStyle/>
          <a:p>
            <a:pPr>
              <a:lnSpc>
                <a:spcPct val="150000"/>
              </a:lnSpc>
            </a:pPr>
            <a:r>
              <a:rPr lang="en-US" dirty="0"/>
              <a:t>There is nowhere we can flee from Your presence. </a:t>
            </a:r>
          </a:p>
        </p:txBody>
      </p:sp>
    </p:spTree>
    <p:extLst>
      <p:ext uri="{BB962C8B-B14F-4D97-AF65-F5344CB8AC3E}">
        <p14:creationId xmlns:p14="http://schemas.microsoft.com/office/powerpoint/2010/main" val="1049179228"/>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649219"/>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25034098"/>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626320"/>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5747323"/>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BF7FA90-BD22-47B1-5721-BC61505705E3}"/>
              </a:ext>
            </a:extLst>
          </p:cNvPr>
          <p:cNvSpPr/>
          <p:nvPr/>
        </p:nvSpPr>
        <p:spPr>
          <a:xfrm>
            <a:off x="0" y="2439461"/>
            <a:ext cx="9144000" cy="1719943"/>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7D25C-6F0B-CD4D-A16A-A68070E2BA42}"/>
              </a:ext>
            </a:extLst>
          </p:cNvPr>
          <p:cNvSpPr txBox="1"/>
          <p:nvPr/>
        </p:nvSpPr>
        <p:spPr>
          <a:xfrm>
            <a:off x="1371600" y="629443"/>
            <a:ext cx="6858000" cy="29005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ln>
                  <a:solidFill>
                    <a:schemeClr val="tx1"/>
                  </a:solidFill>
                </a:ln>
                <a:latin typeface="+mj-lt"/>
                <a:ea typeface="+mj-ea"/>
                <a:cs typeface="+mj-cs"/>
              </a:rPr>
              <a:t>Tithes and Offerings</a:t>
            </a:r>
          </a:p>
        </p:txBody>
      </p:sp>
      <p:sp>
        <p:nvSpPr>
          <p:cNvPr id="6" name="TextBox 5">
            <a:extLst>
              <a:ext uri="{FF2B5EF4-FFF2-40B4-BE49-F238E27FC236}">
                <a16:creationId xmlns:a16="http://schemas.microsoft.com/office/drawing/2014/main" id="{3469AA33-CA2E-1941-9816-0971336E99DC}"/>
              </a:ext>
            </a:extLst>
          </p:cNvPr>
          <p:cNvSpPr txBox="1"/>
          <p:nvPr/>
        </p:nvSpPr>
        <p:spPr>
          <a:xfrm>
            <a:off x="1143000" y="3610206"/>
            <a:ext cx="6858000" cy="1098395"/>
          </a:xfrm>
          <a:prstGeom prst="rect">
            <a:avLst/>
          </a:prstGeom>
        </p:spPr>
        <p:txBody>
          <a:bodyPr vert="horz" lIns="91440" tIns="45720" rIns="91440" bIns="45720" rtlCol="0">
            <a:normAutofit/>
          </a:bodyPr>
          <a:lstStyle/>
          <a:p>
            <a:pPr algn="ctr" defTabSz="914400">
              <a:lnSpc>
                <a:spcPct val="90000"/>
              </a:lnSpc>
              <a:spcBef>
                <a:spcPts val="1000"/>
              </a:spcBef>
            </a:pPr>
            <a:r>
              <a:rPr lang="en-US" sz="2400" dirty="0">
                <a:ln>
                  <a:solidFill>
                    <a:schemeClr val="tx1"/>
                  </a:solidFill>
                </a:ln>
              </a:rPr>
              <a:t>Worship through giving</a:t>
            </a:r>
          </a:p>
        </p:txBody>
      </p:sp>
    </p:spTree>
    <p:extLst>
      <p:ext uri="{BB962C8B-B14F-4D97-AF65-F5344CB8AC3E}">
        <p14:creationId xmlns:p14="http://schemas.microsoft.com/office/powerpoint/2010/main" val="3833311159"/>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hands holding yellow flowers&#10;&#10;AI-generated content may be incorrect.">
            <a:extLst>
              <a:ext uri="{FF2B5EF4-FFF2-40B4-BE49-F238E27FC236}">
                <a16:creationId xmlns:a16="http://schemas.microsoft.com/office/drawing/2014/main" id="{AB11DBFD-CABE-CC46-6063-CD5460FABA54}"/>
              </a:ext>
            </a:extLst>
          </p:cNvPr>
          <p:cNvPicPr>
            <a:picLocks noChangeAspect="1"/>
          </p:cNvPicPr>
          <p:nvPr/>
        </p:nvPicPr>
        <p:blipFill>
          <a:blip r:embed="rId2" cstate="email">
            <a:alphaModFix amt="5000"/>
            <a:extLst>
              <a:ext uri="{28A0092B-C50C-407E-A947-70E740481C1C}">
                <a14:useLocalDpi xmlns:a14="http://schemas.microsoft.com/office/drawing/2010/main"/>
              </a:ext>
            </a:extLst>
          </a:blip>
          <a:stretch>
            <a:fillRect/>
          </a:stretch>
        </p:blipFill>
        <p:spPr>
          <a:xfrm>
            <a:off x="0" y="-1"/>
            <a:ext cx="9490974" cy="6858001"/>
          </a:xfrm>
          <a:prstGeom prst="rect">
            <a:avLst/>
          </a:prstGeom>
        </p:spPr>
      </p:pic>
      <p:sp>
        <p:nvSpPr>
          <p:cNvPr id="3" name="TextBox 2">
            <a:hlinkClick r:id="rId3"/>
            <a:extLst>
              <a:ext uri="{FF2B5EF4-FFF2-40B4-BE49-F238E27FC236}">
                <a16:creationId xmlns:a16="http://schemas.microsoft.com/office/drawing/2014/main" id="{CD7AEBA0-6C80-4386-B2D7-1A6FD27EE85E}"/>
              </a:ext>
            </a:extLst>
          </p:cNvPr>
          <p:cNvSpPr txBox="1"/>
          <p:nvPr/>
        </p:nvSpPr>
        <p:spPr>
          <a:xfrm>
            <a:off x="0" y="0"/>
            <a:ext cx="9144000" cy="1538883"/>
          </a:xfrm>
          <a:prstGeom prst="rect">
            <a:avLst/>
          </a:prstGeom>
          <a:noFill/>
        </p:spPr>
        <p:txBody>
          <a:bodyPr wrap="square" rtlCol="0">
            <a:spAutoFit/>
          </a:bodyPr>
          <a:lstStyle/>
          <a:p>
            <a:pPr algn="ctr"/>
            <a:r>
              <a:rPr lang="en-US" sz="3000" dirty="0">
                <a:ea typeface="Times New Roman" charset="0"/>
                <a:cs typeface="Times New Roman" charset="0"/>
              </a:rPr>
              <a:t>“Praise God, from Whom All Blessings Flow”     UMH 94</a:t>
            </a:r>
          </a:p>
          <a:p>
            <a:pPr algn="ctr"/>
            <a:r>
              <a:rPr lang="en-US" dirty="0">
                <a:ea typeface="Times New Roman" charset="0"/>
                <a:cs typeface="Times New Roman" charset="0"/>
              </a:rPr>
              <a:t>WORDS: Thomas Ken, 1674; adapted by Gilbert H. Viera, 1978     </a:t>
            </a:r>
          </a:p>
          <a:p>
            <a:pPr algn="ctr"/>
            <a:r>
              <a:rPr lang="en-US" dirty="0">
                <a:ea typeface="Times New Roman" charset="0"/>
                <a:cs typeface="Times New Roman" charset="0"/>
              </a:rPr>
              <a:t>MUSIC: </a:t>
            </a:r>
            <a:r>
              <a:rPr lang="en-US" dirty="0" err="1">
                <a:ea typeface="Times New Roman" charset="0"/>
                <a:cs typeface="Times New Roman" charset="0"/>
              </a:rPr>
              <a:t>Geistliche</a:t>
            </a:r>
            <a:r>
              <a:rPr lang="en-US" dirty="0">
                <a:ea typeface="Times New Roman" charset="0"/>
                <a:cs typeface="Times New Roman" charset="0"/>
              </a:rPr>
              <a:t> </a:t>
            </a:r>
            <a:r>
              <a:rPr lang="en-US" dirty="0" err="1">
                <a:ea typeface="Times New Roman" charset="0"/>
                <a:cs typeface="Times New Roman" charset="0"/>
              </a:rPr>
              <a:t>Kirchengesange</a:t>
            </a:r>
            <a:r>
              <a:rPr lang="en-US" dirty="0">
                <a:ea typeface="Times New Roman" charset="0"/>
                <a:cs typeface="Times New Roman" charset="0"/>
              </a:rPr>
              <a:t>, 1623; harmonized by Ralph Vaughn Williams, 1906</a:t>
            </a:r>
          </a:p>
          <a:p>
            <a:pPr algn="ctr"/>
            <a:r>
              <a:rPr lang="en-US" sz="2800" b="1" i="1" dirty="0">
                <a:ea typeface="Times New Roman" charset="0"/>
                <a:cs typeface="Times New Roman" charset="0"/>
              </a:rPr>
              <a:t>Please stand as you are able and comfortable</a:t>
            </a:r>
            <a:r>
              <a:rPr lang="en-US" sz="2000" b="1" i="1" dirty="0">
                <a:ea typeface="Times New Roman" charset="0"/>
                <a:cs typeface="Times New Roman" charset="0"/>
              </a:rPr>
              <a:t>.</a:t>
            </a:r>
            <a:endParaRPr lang="en-US" sz="2000" b="1" i="1" dirty="0">
              <a:ea typeface="Edwardian Script ITC" charset="0"/>
              <a:cs typeface="Edwardian Script ITC" charset="0"/>
            </a:endParaRPr>
          </a:p>
        </p:txBody>
      </p:sp>
      <p:sp>
        <p:nvSpPr>
          <p:cNvPr id="4" name="TextBox 3">
            <a:extLst>
              <a:ext uri="{FF2B5EF4-FFF2-40B4-BE49-F238E27FC236}">
                <a16:creationId xmlns:a16="http://schemas.microsoft.com/office/drawing/2014/main" id="{46D4955F-D45C-DD08-54A3-D27DE48ABF3B}"/>
              </a:ext>
            </a:extLst>
          </p:cNvPr>
          <p:cNvSpPr txBox="1"/>
          <p:nvPr/>
        </p:nvSpPr>
        <p:spPr>
          <a:xfrm>
            <a:off x="354181" y="1538883"/>
            <a:ext cx="8435638"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from whom all blessings flow;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all creatures here below: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the source of all our gifts!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Jesus Christ, whose power uplifts!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the Spirit, Holy Spirit!</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  Alleluia!</a:t>
            </a:r>
          </a:p>
        </p:txBody>
      </p:sp>
    </p:spTree>
    <p:extLst>
      <p:ext uri="{BB962C8B-B14F-4D97-AF65-F5344CB8AC3E}">
        <p14:creationId xmlns:p14="http://schemas.microsoft.com/office/powerpoint/2010/main" val="1130210226"/>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271B4-CFBA-523C-3FF9-ACCBAAB2DC5D}"/>
              </a:ext>
            </a:extLst>
          </p:cNvPr>
          <p:cNvSpPr txBox="1"/>
          <p:nvPr/>
        </p:nvSpPr>
        <p:spPr>
          <a:xfrm>
            <a:off x="1262743" y="2959640"/>
            <a:ext cx="6618514" cy="938719"/>
          </a:xfrm>
          <a:prstGeom prst="rect">
            <a:avLst/>
          </a:prstGeom>
          <a:solidFill>
            <a:schemeClr val="bg1"/>
          </a:solidFill>
          <a:ln>
            <a:solidFill>
              <a:schemeClr val="tx1"/>
            </a:solidFill>
            <a:prstDash val="solid"/>
            <a:extLst>
              <a:ext uri="{C807C97D-BFC1-408E-A445-0C87EB9F89A2}">
                <ask:lineSketchStyleProps xmlns:ask="http://schemas.microsoft.com/office/drawing/2018/sketchyshapes">
                  <ask:type>
                    <ask:lineSketchNone/>
                  </ask:type>
                </ask:lineSketchStyleProps>
              </a:ext>
            </a:extLst>
          </a:ln>
          <a:effectLst>
            <a:softEdge rad="31750"/>
          </a:effectLst>
        </p:spPr>
        <p:txBody>
          <a:bodyPr wrap="square" rtlCol="0">
            <a:spAutoFit/>
          </a:bodyPr>
          <a:lstStyle/>
          <a:p>
            <a:r>
              <a:rPr lang="en-US" sz="5500" dirty="0">
                <a:latin typeface="Lucida Calligraphy" panose="03010101010101010101" pitchFamily="66" charset="77"/>
              </a:rPr>
              <a:t>Offertory Prayer</a:t>
            </a:r>
          </a:p>
        </p:txBody>
      </p:sp>
    </p:spTree>
    <p:extLst>
      <p:ext uri="{BB962C8B-B14F-4D97-AF65-F5344CB8AC3E}">
        <p14:creationId xmlns:p14="http://schemas.microsoft.com/office/powerpoint/2010/main" val="2379204554"/>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388B56E2-2826-F64C-90C6-3E6429D930D4}"/>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We’ve a story to tell to the nations, </a:t>
            </a:r>
          </a:p>
          <a:p>
            <a:pPr algn="ctr"/>
            <a:r>
              <a:rPr lang="en-US" sz="4000" dirty="0">
                <a:latin typeface="Times New Roman" charset="0"/>
                <a:ea typeface="Times New Roman" charset="0"/>
                <a:cs typeface="Times New Roman" charset="0"/>
              </a:rPr>
              <a:t>that shall turn their hearts to the right,</a:t>
            </a:r>
          </a:p>
          <a:p>
            <a:pPr algn="ctr"/>
            <a:r>
              <a:rPr lang="en-US" sz="4000" dirty="0">
                <a:latin typeface="Times New Roman" charset="0"/>
                <a:ea typeface="Times New Roman" charset="0"/>
                <a:cs typeface="Times New Roman" charset="0"/>
              </a:rPr>
              <a:t>a story of truth and mercy,</a:t>
            </a:r>
          </a:p>
          <a:p>
            <a:pPr algn="ctr"/>
            <a:r>
              <a:rPr lang="en-US" sz="4000" dirty="0">
                <a:latin typeface="Times New Roman" charset="0"/>
                <a:ea typeface="Times New Roman" charset="0"/>
                <a:cs typeface="Times New Roman" charset="0"/>
              </a:rPr>
              <a:t>a story of peace and light,</a:t>
            </a:r>
          </a:p>
          <a:p>
            <a:pPr algn="ctr"/>
            <a:r>
              <a:rPr lang="en-US" sz="4000" dirty="0">
                <a:latin typeface="Times New Roman" charset="0"/>
                <a:ea typeface="Times New Roman" charset="0"/>
                <a:cs typeface="Times New Roman" charset="0"/>
              </a:rPr>
              <a:t>a story of peace and light.</a:t>
            </a:r>
          </a:p>
        </p:txBody>
      </p:sp>
    </p:spTree>
    <p:extLst>
      <p:ext uri="{BB962C8B-B14F-4D97-AF65-F5344CB8AC3E}">
        <p14:creationId xmlns:p14="http://schemas.microsoft.com/office/powerpoint/2010/main" val="336520904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71C81039-4A11-E842-82E4-B755AA58CC53}"/>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For the darkness shall turn to dawning,</a:t>
            </a:r>
          </a:p>
          <a:p>
            <a:pPr algn="ctr"/>
            <a:r>
              <a:rPr lang="en-US" sz="4000" dirty="0">
                <a:latin typeface="Times New Roman" charset="0"/>
                <a:ea typeface="Times New Roman" charset="0"/>
                <a:cs typeface="Times New Roman" charset="0"/>
              </a:rPr>
              <a:t>and the dawning to noonday bright;</a:t>
            </a:r>
          </a:p>
          <a:p>
            <a:pPr algn="ctr"/>
            <a:r>
              <a:rPr lang="en-US" sz="4000" dirty="0">
                <a:latin typeface="Times New Roman" charset="0"/>
                <a:ea typeface="Times New Roman" charset="0"/>
                <a:cs typeface="Times New Roman" charset="0"/>
              </a:rPr>
              <a:t>and Christ’s great kingdom</a:t>
            </a:r>
          </a:p>
          <a:p>
            <a:pPr algn="ctr"/>
            <a:r>
              <a:rPr lang="en-US" sz="4000" dirty="0">
                <a:latin typeface="Times New Roman" charset="0"/>
                <a:ea typeface="Times New Roman" charset="0"/>
                <a:cs typeface="Times New Roman" charset="0"/>
              </a:rPr>
              <a:t>shall come on earth,</a:t>
            </a:r>
          </a:p>
          <a:p>
            <a:pPr algn="ctr"/>
            <a:r>
              <a:rPr lang="en-US" sz="4000" dirty="0">
                <a:latin typeface="Times New Roman" charset="0"/>
                <a:ea typeface="Times New Roman" charset="0"/>
                <a:cs typeface="Times New Roman" charset="0"/>
              </a:rPr>
              <a:t>the kingdom of love and light.</a:t>
            </a:r>
          </a:p>
        </p:txBody>
      </p:sp>
    </p:spTree>
    <p:extLst>
      <p:ext uri="{BB962C8B-B14F-4D97-AF65-F5344CB8AC3E}">
        <p14:creationId xmlns:p14="http://schemas.microsoft.com/office/powerpoint/2010/main" val="18949028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388B56E2-2826-F64C-90C6-3E6429D930D4}"/>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We’ve a song to be sung to the nations, </a:t>
            </a:r>
          </a:p>
          <a:p>
            <a:pPr algn="ctr"/>
            <a:r>
              <a:rPr lang="en-US" sz="4000" dirty="0">
                <a:latin typeface="Times New Roman" charset="0"/>
                <a:ea typeface="Times New Roman" charset="0"/>
                <a:cs typeface="Times New Roman" charset="0"/>
              </a:rPr>
              <a:t>that shall lift their hearts to the Lord,</a:t>
            </a:r>
          </a:p>
          <a:p>
            <a:pPr algn="ctr"/>
            <a:r>
              <a:rPr lang="en-US" sz="4000" dirty="0">
                <a:latin typeface="Times New Roman" charset="0"/>
                <a:ea typeface="Times New Roman" charset="0"/>
                <a:cs typeface="Times New Roman" charset="0"/>
              </a:rPr>
              <a:t>a song that shall conquer evil</a:t>
            </a:r>
          </a:p>
          <a:p>
            <a:pPr algn="ctr"/>
            <a:r>
              <a:rPr lang="en-US" sz="4000" dirty="0">
                <a:latin typeface="Times New Roman" charset="0"/>
                <a:ea typeface="Times New Roman" charset="0"/>
                <a:cs typeface="Times New Roman" charset="0"/>
              </a:rPr>
              <a:t>and shatter the spear and sword,</a:t>
            </a:r>
          </a:p>
          <a:p>
            <a:pPr algn="ctr"/>
            <a:r>
              <a:rPr lang="en-US" sz="4000" dirty="0">
                <a:latin typeface="Times New Roman" charset="0"/>
                <a:ea typeface="Times New Roman" charset="0"/>
                <a:cs typeface="Times New Roman" charset="0"/>
              </a:rPr>
              <a:t>and shatter the spear and sword.</a:t>
            </a:r>
          </a:p>
        </p:txBody>
      </p:sp>
    </p:spTree>
    <p:extLst>
      <p:ext uri="{BB962C8B-B14F-4D97-AF65-F5344CB8AC3E}">
        <p14:creationId xmlns:p14="http://schemas.microsoft.com/office/powerpoint/2010/main" val="24719332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5BAB7D-208D-7191-9FB3-82099447C595}"/>
              </a:ext>
            </a:extLst>
          </p:cNvPr>
          <p:cNvSpPr>
            <a:spLocks noGrp="1"/>
          </p:cNvSpPr>
          <p:nvPr>
            <p:ph type="body" sz="quarter" idx="11"/>
          </p:nvPr>
        </p:nvSpPr>
        <p:spPr/>
        <p:txBody>
          <a:bodyPr>
            <a:noAutofit/>
          </a:bodyPr>
          <a:lstStyle/>
          <a:p>
            <a:pPr>
              <a:lnSpc>
                <a:spcPct val="150000"/>
              </a:lnSpc>
            </a:pPr>
            <a:r>
              <a:rPr lang="en-US" dirty="0"/>
              <a:t>We gather today as a field planted by Your hand, yet we look around and see that the field of our lives is a messy mix of wheat and weeds growing tightly together.</a:t>
            </a:r>
          </a:p>
        </p:txBody>
      </p:sp>
    </p:spTree>
    <p:extLst>
      <p:ext uri="{BB962C8B-B14F-4D97-AF65-F5344CB8AC3E}">
        <p14:creationId xmlns:p14="http://schemas.microsoft.com/office/powerpoint/2010/main" val="4279353245"/>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71C81039-4A11-E842-82E4-B755AA58CC53}"/>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For the darkness shall turn to dawning,</a:t>
            </a:r>
          </a:p>
          <a:p>
            <a:pPr algn="ctr"/>
            <a:r>
              <a:rPr lang="en-US" sz="4000" dirty="0">
                <a:latin typeface="Times New Roman" charset="0"/>
                <a:ea typeface="Times New Roman" charset="0"/>
                <a:cs typeface="Times New Roman" charset="0"/>
              </a:rPr>
              <a:t>and the dawning to noonday bright;</a:t>
            </a:r>
          </a:p>
          <a:p>
            <a:pPr algn="ctr"/>
            <a:r>
              <a:rPr lang="en-US" sz="4000" dirty="0">
                <a:latin typeface="Times New Roman" charset="0"/>
                <a:ea typeface="Times New Roman" charset="0"/>
                <a:cs typeface="Times New Roman" charset="0"/>
              </a:rPr>
              <a:t>and Christ’s great kingdom</a:t>
            </a:r>
          </a:p>
          <a:p>
            <a:pPr algn="ctr"/>
            <a:r>
              <a:rPr lang="en-US" sz="4000" dirty="0">
                <a:latin typeface="Times New Roman" charset="0"/>
                <a:ea typeface="Times New Roman" charset="0"/>
                <a:cs typeface="Times New Roman" charset="0"/>
              </a:rPr>
              <a:t>shall come on earth,</a:t>
            </a:r>
          </a:p>
          <a:p>
            <a:pPr algn="ctr"/>
            <a:r>
              <a:rPr lang="en-US" sz="4000" dirty="0">
                <a:latin typeface="Times New Roman" charset="0"/>
                <a:ea typeface="Times New Roman" charset="0"/>
                <a:cs typeface="Times New Roman" charset="0"/>
              </a:rPr>
              <a:t>the kingdom of love and light.</a:t>
            </a:r>
          </a:p>
        </p:txBody>
      </p:sp>
    </p:spTree>
    <p:extLst>
      <p:ext uri="{BB962C8B-B14F-4D97-AF65-F5344CB8AC3E}">
        <p14:creationId xmlns:p14="http://schemas.microsoft.com/office/powerpoint/2010/main" val="28644590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388B56E2-2826-F64C-90C6-3E6429D930D4}"/>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We’ve a message to give to the nations, </a:t>
            </a:r>
          </a:p>
          <a:p>
            <a:pPr algn="ctr"/>
            <a:r>
              <a:rPr lang="en-US" sz="4000" dirty="0">
                <a:latin typeface="Times New Roman" charset="0"/>
                <a:ea typeface="Times New Roman" charset="0"/>
                <a:cs typeface="Times New Roman" charset="0"/>
              </a:rPr>
              <a:t>that the Lord who </a:t>
            </a:r>
            <a:r>
              <a:rPr lang="en-US" sz="4000" dirty="0" err="1">
                <a:latin typeface="Times New Roman" charset="0"/>
                <a:ea typeface="Times New Roman" charset="0"/>
                <a:cs typeface="Times New Roman" charset="0"/>
              </a:rPr>
              <a:t>reigneth</a:t>
            </a:r>
            <a:r>
              <a:rPr lang="en-US" sz="4000" dirty="0">
                <a:latin typeface="Times New Roman" charset="0"/>
                <a:ea typeface="Times New Roman" charset="0"/>
                <a:cs typeface="Times New Roman" charset="0"/>
              </a:rPr>
              <a:t> above</a:t>
            </a:r>
          </a:p>
          <a:p>
            <a:pPr algn="ctr"/>
            <a:r>
              <a:rPr lang="en-US" sz="4000" dirty="0">
                <a:latin typeface="Times New Roman" charset="0"/>
                <a:ea typeface="Times New Roman" charset="0"/>
                <a:cs typeface="Times New Roman" charset="0"/>
              </a:rPr>
              <a:t>hath sent us his Son to save us,</a:t>
            </a:r>
          </a:p>
          <a:p>
            <a:pPr algn="ctr"/>
            <a:r>
              <a:rPr lang="en-US" sz="4000" dirty="0">
                <a:latin typeface="Times New Roman" charset="0"/>
                <a:ea typeface="Times New Roman" charset="0"/>
                <a:cs typeface="Times New Roman" charset="0"/>
              </a:rPr>
              <a:t>and show us that God is love,</a:t>
            </a:r>
          </a:p>
          <a:p>
            <a:pPr algn="ctr"/>
            <a:r>
              <a:rPr lang="en-US" sz="4000" dirty="0">
                <a:latin typeface="Times New Roman" charset="0"/>
                <a:ea typeface="Times New Roman" charset="0"/>
                <a:cs typeface="Times New Roman" charset="0"/>
              </a:rPr>
              <a:t>and show us that God is love.</a:t>
            </a:r>
          </a:p>
        </p:txBody>
      </p:sp>
    </p:spTree>
    <p:extLst>
      <p:ext uri="{BB962C8B-B14F-4D97-AF65-F5344CB8AC3E}">
        <p14:creationId xmlns:p14="http://schemas.microsoft.com/office/powerpoint/2010/main" val="38847081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71C81039-4A11-E842-82E4-B755AA58CC53}"/>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For the darkness shall turn to dawning,</a:t>
            </a:r>
          </a:p>
          <a:p>
            <a:pPr algn="ctr"/>
            <a:r>
              <a:rPr lang="en-US" sz="4000" dirty="0">
                <a:latin typeface="Times New Roman" charset="0"/>
                <a:ea typeface="Times New Roman" charset="0"/>
                <a:cs typeface="Times New Roman" charset="0"/>
              </a:rPr>
              <a:t>and the dawning to noonday bright;</a:t>
            </a:r>
          </a:p>
          <a:p>
            <a:pPr algn="ctr"/>
            <a:r>
              <a:rPr lang="en-US" sz="4000" dirty="0">
                <a:latin typeface="Times New Roman" charset="0"/>
                <a:ea typeface="Times New Roman" charset="0"/>
                <a:cs typeface="Times New Roman" charset="0"/>
              </a:rPr>
              <a:t>and Christ’s great kingdom</a:t>
            </a:r>
          </a:p>
          <a:p>
            <a:pPr algn="ctr"/>
            <a:r>
              <a:rPr lang="en-US" sz="4000" dirty="0">
                <a:latin typeface="Times New Roman" charset="0"/>
                <a:ea typeface="Times New Roman" charset="0"/>
                <a:cs typeface="Times New Roman" charset="0"/>
              </a:rPr>
              <a:t>shall come on earth,</a:t>
            </a:r>
          </a:p>
          <a:p>
            <a:pPr algn="ctr"/>
            <a:r>
              <a:rPr lang="en-US" sz="4000" dirty="0">
                <a:latin typeface="Times New Roman" charset="0"/>
                <a:ea typeface="Times New Roman" charset="0"/>
                <a:cs typeface="Times New Roman" charset="0"/>
              </a:rPr>
              <a:t>the kingdom of love and light.</a:t>
            </a:r>
          </a:p>
        </p:txBody>
      </p:sp>
    </p:spTree>
    <p:extLst>
      <p:ext uri="{BB962C8B-B14F-4D97-AF65-F5344CB8AC3E}">
        <p14:creationId xmlns:p14="http://schemas.microsoft.com/office/powerpoint/2010/main" val="33086083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388B56E2-2826-F64C-90C6-3E6429D930D4}"/>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We’ve a Savior to show to the nations, </a:t>
            </a:r>
          </a:p>
          <a:p>
            <a:pPr algn="ctr"/>
            <a:r>
              <a:rPr lang="en-US" sz="4000" dirty="0">
                <a:latin typeface="Times New Roman" charset="0"/>
                <a:ea typeface="Times New Roman" charset="0"/>
                <a:cs typeface="Times New Roman" charset="0"/>
              </a:rPr>
              <a:t>who the path of sorrow hath trod,</a:t>
            </a:r>
          </a:p>
          <a:p>
            <a:pPr algn="ctr"/>
            <a:r>
              <a:rPr lang="en-US" sz="4000" dirty="0">
                <a:latin typeface="Times New Roman" charset="0"/>
                <a:ea typeface="Times New Roman" charset="0"/>
                <a:cs typeface="Times New Roman" charset="0"/>
              </a:rPr>
              <a:t>that all of the world’s great peoples</a:t>
            </a:r>
          </a:p>
          <a:p>
            <a:pPr algn="ctr"/>
            <a:r>
              <a:rPr lang="en-US" sz="4000" dirty="0">
                <a:latin typeface="Times New Roman" charset="0"/>
                <a:ea typeface="Times New Roman" charset="0"/>
                <a:cs typeface="Times New Roman" charset="0"/>
              </a:rPr>
              <a:t>might come to the truth of God,</a:t>
            </a:r>
          </a:p>
          <a:p>
            <a:pPr algn="ctr"/>
            <a:r>
              <a:rPr lang="en-US" sz="4000" dirty="0">
                <a:latin typeface="Times New Roman" charset="0"/>
                <a:ea typeface="Times New Roman" charset="0"/>
                <a:cs typeface="Times New Roman" charset="0"/>
              </a:rPr>
              <a:t>might come to the truth of God.</a:t>
            </a:r>
          </a:p>
        </p:txBody>
      </p:sp>
    </p:spTree>
    <p:extLst>
      <p:ext uri="{BB962C8B-B14F-4D97-AF65-F5344CB8AC3E}">
        <p14:creationId xmlns:p14="http://schemas.microsoft.com/office/powerpoint/2010/main" val="42709685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44470E-EF12-874E-B0F2-C300D11D0EEB}"/>
              </a:ext>
            </a:extLst>
          </p:cNvPr>
          <p:cNvPicPr>
            <a:picLocks noChangeAspect="1"/>
          </p:cNvPicPr>
          <p:nvPr/>
        </p:nvPicPr>
        <p:blipFill rotWithShape="1">
          <a:blip r:embed="rId2">
            <a:alphaModFix amt="20000"/>
          </a:blip>
          <a:srcRect r="11225"/>
          <a:stretch/>
        </p:blipFill>
        <p:spPr>
          <a:xfrm>
            <a:off x="0" y="0"/>
            <a:ext cx="9144000" cy="6866759"/>
          </a:xfrm>
          <a:prstGeom prst="rect">
            <a:avLst/>
          </a:prstGeom>
        </p:spPr>
      </p:pic>
      <p:sp>
        <p:nvSpPr>
          <p:cNvPr id="8" name="TextBox 7"/>
          <p:cNvSpPr txBox="1"/>
          <p:nvPr/>
        </p:nvSpPr>
        <p:spPr>
          <a:xfrm>
            <a:off x="0" y="0"/>
            <a:ext cx="914400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“We’ve a Story to Tell to the Nations”   UMH 569</a:t>
            </a:r>
          </a:p>
          <a:p>
            <a:pPr algn="ctr"/>
            <a:r>
              <a:rPr lang="en-US" sz="2000" dirty="0">
                <a:latin typeface="Times New Roman" charset="0"/>
                <a:ea typeface="Times New Roman" charset="0"/>
                <a:cs typeface="Times New Roman" charset="0"/>
              </a:rPr>
              <a:t>WORDS and MUSIC: H. Ernest Nichol, 1896</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4" name="TextBox 3">
            <a:extLst>
              <a:ext uri="{FF2B5EF4-FFF2-40B4-BE49-F238E27FC236}">
                <a16:creationId xmlns:a16="http://schemas.microsoft.com/office/drawing/2014/main" id="{71C81039-4A11-E842-82E4-B755AA58CC53}"/>
              </a:ext>
            </a:extLst>
          </p:cNvPr>
          <p:cNvSpPr txBox="1"/>
          <p:nvPr/>
        </p:nvSpPr>
        <p:spPr>
          <a:xfrm>
            <a:off x="154858" y="2283272"/>
            <a:ext cx="8834284"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For the darkness shall turn to dawning,</a:t>
            </a:r>
          </a:p>
          <a:p>
            <a:pPr algn="ctr"/>
            <a:r>
              <a:rPr lang="en-US" sz="4000" dirty="0">
                <a:latin typeface="Times New Roman" charset="0"/>
                <a:ea typeface="Times New Roman" charset="0"/>
                <a:cs typeface="Times New Roman" charset="0"/>
              </a:rPr>
              <a:t>and the dawning to noonday bright;</a:t>
            </a:r>
          </a:p>
          <a:p>
            <a:pPr algn="ctr"/>
            <a:r>
              <a:rPr lang="en-US" sz="4000" dirty="0">
                <a:latin typeface="Times New Roman" charset="0"/>
                <a:ea typeface="Times New Roman" charset="0"/>
                <a:cs typeface="Times New Roman" charset="0"/>
              </a:rPr>
              <a:t>and Christ’s great kingdom</a:t>
            </a:r>
          </a:p>
          <a:p>
            <a:pPr algn="ctr"/>
            <a:r>
              <a:rPr lang="en-US" sz="4000" dirty="0">
                <a:latin typeface="Times New Roman" charset="0"/>
                <a:ea typeface="Times New Roman" charset="0"/>
                <a:cs typeface="Times New Roman" charset="0"/>
              </a:rPr>
              <a:t>shall come on earth,</a:t>
            </a:r>
          </a:p>
          <a:p>
            <a:pPr algn="ctr"/>
            <a:r>
              <a:rPr lang="en-US" sz="4000" dirty="0">
                <a:latin typeface="Times New Roman" charset="0"/>
                <a:ea typeface="Times New Roman" charset="0"/>
                <a:cs typeface="Times New Roman" charset="0"/>
              </a:rPr>
              <a:t>the kingdom of love and light.</a:t>
            </a:r>
          </a:p>
        </p:txBody>
      </p:sp>
    </p:spTree>
    <p:extLst>
      <p:ext uri="{BB962C8B-B14F-4D97-AF65-F5344CB8AC3E}">
        <p14:creationId xmlns:p14="http://schemas.microsoft.com/office/powerpoint/2010/main" val="22110237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90862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8616"/>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44589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384088"/>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595255"/>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7317F8-F0AD-6083-0EB9-7970E2D4D14C}"/>
              </a:ext>
            </a:extLst>
          </p:cNvPr>
          <p:cNvSpPr>
            <a:spLocks noGrp="1"/>
          </p:cNvSpPr>
          <p:nvPr>
            <p:ph type="body" sz="quarter" idx="11"/>
          </p:nvPr>
        </p:nvSpPr>
        <p:spPr>
          <a:xfrm>
            <a:off x="1781175" y="1074936"/>
            <a:ext cx="6996430" cy="1515173"/>
          </a:xfrm>
        </p:spPr>
        <p:txBody>
          <a:bodyPr>
            <a:noAutofit/>
          </a:bodyPr>
          <a:lstStyle/>
          <a:p>
            <a:pPr>
              <a:lnSpc>
                <a:spcPct val="150000"/>
              </a:lnSpc>
            </a:pPr>
            <a:r>
              <a:rPr lang="en-US" b="1" dirty="0"/>
              <a:t>We confess our urge to judge quickly, to pull up what we think doesn't belong, and to act as the master of the harvest.</a:t>
            </a:r>
            <a:r>
              <a:rPr lang="en-US" dirty="0"/>
              <a:t> </a:t>
            </a:r>
          </a:p>
        </p:txBody>
      </p:sp>
    </p:spTree>
    <p:extLst>
      <p:ext uri="{BB962C8B-B14F-4D97-AF65-F5344CB8AC3E}">
        <p14:creationId xmlns:p14="http://schemas.microsoft.com/office/powerpoint/2010/main" val="2855234686"/>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70298"/>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16288" cy="707886"/>
          </a:xfrm>
          <a:prstGeom prst="rect">
            <a:avLst/>
          </a:prstGeom>
          <a:noFill/>
        </p:spPr>
        <p:txBody>
          <a:bodyPr wrap="square" rtlCol="0">
            <a:spAutoFit/>
          </a:bodyPr>
          <a:lstStyle/>
          <a:p>
            <a:pPr algn="ctr"/>
            <a:r>
              <a:rPr lang="en-US" sz="4000" b="1" dirty="0">
                <a:ea typeface="Times New Roman" charset="0"/>
                <a:cs typeface="Times New Roman" charset="0"/>
              </a:rPr>
              <a:t>Postlude</a:t>
            </a:r>
          </a:p>
        </p:txBody>
      </p:sp>
      <p:sp>
        <p:nvSpPr>
          <p:cNvPr id="7" name="TextBox 6"/>
          <p:cNvSpPr txBox="1"/>
          <p:nvPr/>
        </p:nvSpPr>
        <p:spPr>
          <a:xfrm>
            <a:off x="575184" y="4993401"/>
            <a:ext cx="7934633" cy="1446550"/>
          </a:xfrm>
          <a:prstGeom prst="rect">
            <a:avLst/>
          </a:prstGeom>
          <a:noFill/>
          <a:ln w="127000" cmpd="thickThin">
            <a:solidFill>
              <a:schemeClr val="tx1"/>
            </a:solidFill>
          </a:ln>
        </p:spPr>
        <p:txBody>
          <a:bodyPr wrap="square" rtlCol="0">
            <a:spAutoFit/>
          </a:bodyPr>
          <a:lstStyle/>
          <a:p>
            <a:pPr algn="ctr"/>
            <a:r>
              <a:rPr lang="en-US" sz="4400" dirty="0">
                <a:ea typeface="Times New Roman" charset="0"/>
                <a:cs typeface="Times New Roman" charset="0"/>
              </a:rPr>
              <a:t>This service has ended, and now</a:t>
            </a:r>
          </a:p>
          <a:p>
            <a:pPr algn="ctr"/>
            <a:r>
              <a:rPr lang="en-US" sz="4400" dirty="0">
                <a:ea typeface="Times New Roman" charset="0"/>
                <a:cs typeface="Times New Roman" charset="0"/>
              </a:rPr>
              <a:t>your service in the world begins!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 y="1221958"/>
            <a:ext cx="9144000" cy="3415447"/>
          </a:xfrm>
          <a:prstGeom prst="rect">
            <a:avLst/>
          </a:prstGeom>
        </p:spPr>
      </p:pic>
    </p:spTree>
    <p:extLst>
      <p:ext uri="{BB962C8B-B14F-4D97-AF65-F5344CB8AC3E}">
        <p14:creationId xmlns:p14="http://schemas.microsoft.com/office/powerpoint/2010/main" val="3039356192"/>
      </p:ext>
    </p:extLst>
  </p:cSld>
  <p:clrMapOvr>
    <a:masterClrMapping/>
  </p:clrMapOvr>
  <mc:AlternateContent xmlns:mc="http://schemas.openxmlformats.org/markup-compatibility/2006">
    <mc:Choice xmlns:p14="http://schemas.microsoft.com/office/powerpoint/2010/main" Requires="p14">
      <p:transition p14:dur="0" advClick="0" advTm="3400"/>
    </mc:Choice>
    <mc:Fallback>
      <p:transition advClick="0" advTm="34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alphaModFix amt="4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0"/>
            <a:ext cx="9144000" cy="1938992"/>
          </a:xfrm>
          <a:prstGeom prst="rect">
            <a:avLst/>
          </a:prstGeom>
          <a:noFill/>
        </p:spPr>
        <p:txBody>
          <a:bodyPr wrap="square" rtlCol="0">
            <a:spAutoFit/>
          </a:bodyPr>
          <a:lstStyle/>
          <a:p>
            <a:pPr algn="ctr"/>
            <a:r>
              <a:rPr lang="en-US" sz="6000" b="1" dirty="0" err="1">
                <a:ea typeface="Times New Roman" charset="0"/>
                <a:cs typeface="Times New Roman" charset="0"/>
              </a:rPr>
              <a:t>Rectortown</a:t>
            </a:r>
            <a:r>
              <a:rPr lang="en-US" sz="6000" b="1" dirty="0">
                <a:ea typeface="Times New Roman" charset="0"/>
                <a:cs typeface="Times New Roman" charset="0"/>
              </a:rPr>
              <a:t> United Methodist Church</a:t>
            </a:r>
          </a:p>
        </p:txBody>
      </p:sp>
      <p:sp>
        <p:nvSpPr>
          <p:cNvPr id="5" name="TextBox 4">
            <a:extLst>
              <a:ext uri="{FF2B5EF4-FFF2-40B4-BE49-F238E27FC236}">
                <a16:creationId xmlns:a16="http://schemas.microsoft.com/office/drawing/2014/main" id="{A53B0D48-9EB2-0040-B2CF-78042D6119A0}"/>
              </a:ext>
            </a:extLst>
          </p:cNvPr>
          <p:cNvSpPr txBox="1"/>
          <p:nvPr/>
        </p:nvSpPr>
        <p:spPr>
          <a:xfrm>
            <a:off x="0" y="2989536"/>
            <a:ext cx="9144000" cy="2308324"/>
          </a:xfrm>
          <a:prstGeom prst="rect">
            <a:avLst/>
          </a:prstGeom>
          <a:noFill/>
        </p:spPr>
        <p:txBody>
          <a:bodyPr wrap="square" rtlCol="0">
            <a:spAutoFit/>
          </a:bodyPr>
          <a:lstStyle/>
          <a:p>
            <a:pPr algn="ctr"/>
            <a:r>
              <a:rPr lang="en-US" sz="4800" b="1" dirty="0">
                <a:ea typeface="Times New Roman" charset="0"/>
                <a:cs typeface="Times New Roman" charset="0"/>
              </a:rPr>
              <a:t>serving God with </a:t>
            </a:r>
          </a:p>
          <a:p>
            <a:pPr algn="ctr"/>
            <a:r>
              <a:rPr lang="en-US" sz="4800" b="1" dirty="0">
                <a:solidFill>
                  <a:srgbClr val="FF0000"/>
                </a:solidFill>
                <a:ea typeface="Times New Roman" charset="0"/>
                <a:cs typeface="Times New Roman" charset="0"/>
              </a:rPr>
              <a:t>P</a:t>
            </a:r>
            <a:r>
              <a:rPr lang="en-US" sz="4800" b="1" dirty="0">
                <a:ea typeface="Times New Roman" charset="0"/>
                <a:cs typeface="Times New Roman" charset="0"/>
              </a:rPr>
              <a:t>rayer, </a:t>
            </a:r>
            <a:r>
              <a:rPr lang="en-US" sz="4800" b="1" dirty="0">
                <a:solidFill>
                  <a:srgbClr val="FF0000"/>
                </a:solidFill>
                <a:ea typeface="Times New Roman" charset="0"/>
                <a:cs typeface="Times New Roman" charset="0"/>
              </a:rPr>
              <a:t>A</a:t>
            </a:r>
            <a:r>
              <a:rPr lang="en-US" sz="4800" b="1" dirty="0">
                <a:ea typeface="Times New Roman" charset="0"/>
                <a:cs typeface="Times New Roman" charset="0"/>
              </a:rPr>
              <a:t>ction, and </a:t>
            </a:r>
            <a:r>
              <a:rPr lang="en-US" sz="4800" b="1" dirty="0">
                <a:solidFill>
                  <a:srgbClr val="FF0000"/>
                </a:solidFill>
                <a:ea typeface="Times New Roman" charset="0"/>
                <a:cs typeface="Times New Roman" charset="0"/>
              </a:rPr>
              <a:t>L</a:t>
            </a:r>
            <a:r>
              <a:rPr lang="en-US" sz="4800" b="1" dirty="0">
                <a:ea typeface="Times New Roman" charset="0"/>
                <a:cs typeface="Times New Roman" charset="0"/>
              </a:rPr>
              <a:t>ove </a:t>
            </a:r>
          </a:p>
          <a:p>
            <a:pPr algn="ctr"/>
            <a:r>
              <a:rPr lang="en-US" sz="4800" b="1" dirty="0">
                <a:ea typeface="Times New Roman" charset="0"/>
                <a:cs typeface="Times New Roman" charset="0"/>
              </a:rPr>
              <a:t>through </a:t>
            </a:r>
            <a:r>
              <a:rPr lang="en-US" sz="4800" b="1" dirty="0">
                <a:solidFill>
                  <a:srgbClr val="FF0000"/>
                </a:solidFill>
                <a:ea typeface="Times New Roman" charset="0"/>
                <a:cs typeface="Times New Roman" charset="0"/>
              </a:rPr>
              <a:t>S</a:t>
            </a:r>
            <a:r>
              <a:rPr lang="en-US" sz="4800" b="1" dirty="0">
                <a:ea typeface="Times New Roman" charset="0"/>
                <a:cs typeface="Times New Roman" charset="0"/>
              </a:rPr>
              <a:t>ervice.</a:t>
            </a:r>
          </a:p>
        </p:txBody>
      </p:sp>
    </p:spTree>
    <p:extLst>
      <p:ext uri="{BB962C8B-B14F-4D97-AF65-F5344CB8AC3E}">
        <p14:creationId xmlns:p14="http://schemas.microsoft.com/office/powerpoint/2010/main" val="3492944313"/>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561A31-7333-9DF7-AF7D-95D301EAA617}"/>
              </a:ext>
            </a:extLst>
          </p:cNvPr>
          <p:cNvSpPr>
            <a:spLocks noGrp="1"/>
          </p:cNvSpPr>
          <p:nvPr>
            <p:ph type="body" sz="quarter" idx="11"/>
          </p:nvPr>
        </p:nvSpPr>
        <p:spPr>
          <a:xfrm>
            <a:off x="1890088" y="1027311"/>
            <a:ext cx="6839892" cy="1515173"/>
          </a:xfrm>
        </p:spPr>
        <p:txBody>
          <a:bodyPr>
            <a:noAutofit/>
          </a:bodyPr>
          <a:lstStyle/>
          <a:p>
            <a:pPr>
              <a:lnSpc>
                <a:spcPct val="170000"/>
              </a:lnSpc>
            </a:pPr>
            <a:r>
              <a:rPr lang="en-US" dirty="0"/>
              <a:t>But the God who knitted us together in our mother's womb looks at our tangled fields with absolute clarity and infinite patience.</a:t>
            </a:r>
          </a:p>
        </p:txBody>
      </p:sp>
    </p:spTree>
    <p:extLst>
      <p:ext uri="{BB962C8B-B14F-4D97-AF65-F5344CB8AC3E}">
        <p14:creationId xmlns:p14="http://schemas.microsoft.com/office/powerpoint/2010/main" val="374704549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9C023-EA3A-984E-39CA-7ABBFD95E07C}"/>
              </a:ext>
            </a:extLst>
          </p:cNvPr>
          <p:cNvSpPr>
            <a:spLocks noGrp="1"/>
          </p:cNvSpPr>
          <p:nvPr>
            <p:ph type="body" sz="quarter" idx="11"/>
          </p:nvPr>
        </p:nvSpPr>
        <p:spPr>
          <a:xfrm>
            <a:off x="1050674" y="1036836"/>
            <a:ext cx="7726931" cy="1515173"/>
          </a:xfrm>
        </p:spPr>
        <p:txBody>
          <a:bodyPr>
            <a:noAutofit/>
          </a:bodyPr>
          <a:lstStyle/>
          <a:p>
            <a:pPr>
              <a:lnSpc>
                <a:spcPct val="150000"/>
              </a:lnSpc>
            </a:pPr>
            <a:r>
              <a:rPr lang="en-US" b="1" dirty="0"/>
              <a:t>We come to worship the One who knows us completely, handles us gently, and promises that love will have the final word. Let us praise God together!</a:t>
            </a:r>
          </a:p>
        </p:txBody>
      </p:sp>
    </p:spTree>
    <p:extLst>
      <p:ext uri="{BB962C8B-B14F-4D97-AF65-F5344CB8AC3E}">
        <p14:creationId xmlns:p14="http://schemas.microsoft.com/office/powerpoint/2010/main" val="1874627531"/>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2E630B-7E43-04FC-ABDD-340F325211C1}"/>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37A69DB4-3E45-DA1F-05E8-B36F600EF776}"/>
              </a:ext>
            </a:extLst>
          </p:cNvPr>
          <p:cNvSpPr txBox="1"/>
          <p:nvPr/>
        </p:nvSpPr>
        <p:spPr>
          <a:xfrm>
            <a:off x="0" y="1054244"/>
            <a:ext cx="5599522" cy="5538889"/>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Almighty God, Before a word is even on our tongues, You know it completely. You see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the hidden corners of our hearts, the parts of us that are bearing good fruit,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8731184"/>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theme/theme1.xml><?xml version="1.0" encoding="utf-8"?>
<a:theme xmlns:a="http://schemas.openxmlformats.org/drawingml/2006/main" name="General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Advent Candle Ligh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munion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Palm Confession ">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postles Creed 88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Nicene Creed 88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Apostles 88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Great Thanksgiving 1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Lord's Pray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Lent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55471</TotalTime>
  <Words>2495</Words>
  <Application>Microsoft Macintosh PowerPoint</Application>
  <PresentationFormat>On-screen Show (4:3)</PresentationFormat>
  <Paragraphs>267</Paragraphs>
  <Slides>62</Slides>
  <Notes>2</Notes>
  <HiddenSlides>0</HiddenSlides>
  <MMClips>0</MMClips>
  <ScaleCrop>false</ScaleCrop>
  <HeadingPairs>
    <vt:vector size="6" baseType="variant">
      <vt:variant>
        <vt:lpstr>Fonts Used</vt:lpstr>
      </vt:variant>
      <vt:variant>
        <vt:i4>12</vt:i4>
      </vt:variant>
      <vt:variant>
        <vt:lpstr>Theme</vt:lpstr>
      </vt:variant>
      <vt:variant>
        <vt:i4>10</vt:i4>
      </vt:variant>
      <vt:variant>
        <vt:lpstr>Slide Titles</vt:lpstr>
      </vt:variant>
      <vt:variant>
        <vt:i4>62</vt:i4>
      </vt:variant>
    </vt:vector>
  </HeadingPairs>
  <TitlesOfParts>
    <vt:vector size="84" baseType="lpstr">
      <vt:lpstr>Times</vt:lpstr>
      <vt:lpstr>APPLE CHANCERY</vt:lpstr>
      <vt:lpstr>Arial</vt:lpstr>
      <vt:lpstr>Baguet Script</vt:lpstr>
      <vt:lpstr>Calibri</vt:lpstr>
      <vt:lpstr>Calibri Light</vt:lpstr>
      <vt:lpstr>Dreaming Outloud Script Pro</vt:lpstr>
      <vt:lpstr>Edwardian Script ITC</vt:lpstr>
      <vt:lpstr>Georgia</vt:lpstr>
      <vt:lpstr>Lucida Calligraphy</vt:lpstr>
      <vt:lpstr>Times New Roman</vt:lpstr>
      <vt:lpstr>Verdana</vt:lpstr>
      <vt:lpstr>General Worship</vt:lpstr>
      <vt:lpstr>Communion </vt:lpstr>
      <vt:lpstr>Palm Confession </vt:lpstr>
      <vt:lpstr>Apostles Creed 882</vt:lpstr>
      <vt:lpstr>Nicene Creed 880</vt:lpstr>
      <vt:lpstr>Apostles 881</vt:lpstr>
      <vt:lpstr>Great Thanksgiving 13</vt:lpstr>
      <vt:lpstr>Lord's Prayer</vt:lpstr>
      <vt:lpstr>Lent Worship</vt:lpstr>
      <vt:lpstr>Advent Candle Lighting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Psalm 139:  1 – 12,  23 – 24 </vt:lpstr>
      <vt:lpstr>PowerPoint Presentation</vt:lpstr>
      <vt:lpstr>PowerPoint Presentation</vt:lpstr>
      <vt:lpstr>PowerPoint Presentation</vt:lpstr>
      <vt:lpstr>PowerPoint Presentation</vt:lpstr>
      <vt:lpstr>PowerPoint Presentation</vt:lpstr>
      <vt:lpstr>Matthew 13: 24 – 30,  36 – 43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RUMC Admin</dc:creator>
  <cp:lastModifiedBy>RUMC Admin</cp:lastModifiedBy>
  <cp:revision>819</cp:revision>
  <cp:lastPrinted>2026-04-17T16:54:19Z</cp:lastPrinted>
  <dcterms:created xsi:type="dcterms:W3CDTF">2022-06-10T14:28:57Z</dcterms:created>
  <dcterms:modified xsi:type="dcterms:W3CDTF">2026-07-17T14:47:58Z</dcterms:modified>
</cp:coreProperties>
</file>