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31" r:id="rId2"/>
    <p:sldMasterId id="2147483689" r:id="rId3"/>
    <p:sldMasterId id="2147483701" r:id="rId4"/>
    <p:sldMasterId id="2147483717" r:id="rId5"/>
    <p:sldMasterId id="2147483779" r:id="rId6"/>
    <p:sldMasterId id="2147483755" r:id="rId7"/>
    <p:sldMasterId id="2147483746" r:id="rId8"/>
    <p:sldMasterId id="2147483693" r:id="rId9"/>
    <p:sldMasterId id="2147483688" r:id="rId10"/>
  </p:sldMasterIdLst>
  <p:notesMasterIdLst>
    <p:notesMasterId r:id="rId64"/>
  </p:notesMasterIdLst>
  <p:sldIdLst>
    <p:sldId id="3324" r:id="rId11"/>
    <p:sldId id="3194" r:id="rId12"/>
    <p:sldId id="3196" r:id="rId13"/>
    <p:sldId id="3666" r:id="rId14"/>
    <p:sldId id="3667" r:id="rId15"/>
    <p:sldId id="3955" r:id="rId16"/>
    <p:sldId id="3925" r:id="rId17"/>
    <p:sldId id="3926" r:id="rId18"/>
    <p:sldId id="3951" r:id="rId19"/>
    <p:sldId id="296" r:id="rId20"/>
    <p:sldId id="297" r:id="rId21"/>
    <p:sldId id="298" r:id="rId22"/>
    <p:sldId id="299" r:id="rId23"/>
    <p:sldId id="300" r:id="rId24"/>
    <p:sldId id="301" r:id="rId25"/>
    <p:sldId id="3670" r:id="rId26"/>
    <p:sldId id="3650" r:id="rId27"/>
    <p:sldId id="256" r:id="rId28"/>
    <p:sldId id="257" r:id="rId29"/>
    <p:sldId id="3977" r:id="rId30"/>
    <p:sldId id="3978" r:id="rId31"/>
    <p:sldId id="258" r:id="rId32"/>
    <p:sldId id="259" r:id="rId33"/>
    <p:sldId id="260" r:id="rId34"/>
    <p:sldId id="3690" r:id="rId35"/>
    <p:sldId id="3383" r:id="rId36"/>
    <p:sldId id="580" r:id="rId37"/>
    <p:sldId id="581" r:id="rId38"/>
    <p:sldId id="582" r:id="rId39"/>
    <p:sldId id="583" r:id="rId40"/>
    <p:sldId id="584" r:id="rId41"/>
    <p:sldId id="585" r:id="rId42"/>
    <p:sldId id="3979" r:id="rId43"/>
    <p:sldId id="3963" r:id="rId44"/>
    <p:sldId id="3397" r:id="rId45"/>
    <p:sldId id="3398" r:id="rId46"/>
    <p:sldId id="3399" r:id="rId47"/>
    <p:sldId id="3975" r:id="rId48"/>
    <p:sldId id="3976" r:id="rId49"/>
    <p:sldId id="3633" r:id="rId50"/>
    <p:sldId id="3678" r:id="rId51"/>
    <p:sldId id="3079" r:id="rId52"/>
    <p:sldId id="3529" r:id="rId53"/>
    <p:sldId id="3081" r:id="rId54"/>
    <p:sldId id="1441" r:id="rId55"/>
    <p:sldId id="1442" r:id="rId56"/>
    <p:sldId id="1443" r:id="rId57"/>
    <p:sldId id="1444" r:id="rId58"/>
    <p:sldId id="1445" r:id="rId59"/>
    <p:sldId id="1446" r:id="rId60"/>
    <p:sldId id="3619" r:id="rId61"/>
    <p:sldId id="2315" r:id="rId62"/>
    <p:sldId id="354"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D9"/>
    <a:srgbClr val="FFF2CC"/>
    <a:srgbClr val="DDD3D7"/>
    <a:srgbClr val="E7C6A1"/>
    <a:srgbClr val="FFFFFF"/>
    <a:srgbClr val="E57A91"/>
    <a:srgbClr val="F7F2E6"/>
    <a:srgbClr val="CF768A"/>
    <a:srgbClr val="D9C2C4"/>
    <a:srgbClr val="CC94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67"/>
    <p:restoredTop sz="95819"/>
  </p:normalViewPr>
  <p:slideViewPr>
    <p:cSldViewPr snapToGrid="0" snapToObjects="1">
      <p:cViewPr varScale="1">
        <p:scale>
          <a:sx n="135" d="100"/>
          <a:sy n="135" d="100"/>
        </p:scale>
        <p:origin x="3216" y="4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0B782-7928-BC4C-A3AA-492C142E50D3}" type="datetimeFigureOut">
              <a:rPr lang="en-US" smtClean="0"/>
              <a:t>4/1/26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57315-79F8-3F40-ACDB-4839CD44B319}" type="slidenum">
              <a:rPr lang="en-US" smtClean="0"/>
              <a:t>‹#›</a:t>
            </a:fld>
            <a:endParaRPr lang="en-US"/>
          </a:p>
        </p:txBody>
      </p:sp>
    </p:spTree>
    <p:extLst>
      <p:ext uri="{BB962C8B-B14F-4D97-AF65-F5344CB8AC3E}">
        <p14:creationId xmlns:p14="http://schemas.microsoft.com/office/powerpoint/2010/main" val="495851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57315-79F8-3F40-ACDB-4839CD44B319}" type="slidenum">
              <a:rPr lang="en-US" smtClean="0"/>
              <a:t>2</a:t>
            </a:fld>
            <a:endParaRPr lang="en-US"/>
          </a:p>
        </p:txBody>
      </p:sp>
    </p:spTree>
    <p:extLst>
      <p:ext uri="{BB962C8B-B14F-4D97-AF65-F5344CB8AC3E}">
        <p14:creationId xmlns:p14="http://schemas.microsoft.com/office/powerpoint/2010/main" val="213339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www.goodfon.com</a:t>
            </a:r>
            <a:r>
              <a:rPr lang="en-US" dirty="0"/>
              <a:t>/flowers/wallpaper-blue-wood-blossom-spring-flowers-vesna-iablonia-tsvety.html</a:t>
            </a:r>
          </a:p>
        </p:txBody>
      </p:sp>
      <p:sp>
        <p:nvSpPr>
          <p:cNvPr id="4" name="Slide Number Placeholder 3"/>
          <p:cNvSpPr>
            <a:spLocks noGrp="1"/>
          </p:cNvSpPr>
          <p:nvPr>
            <p:ph type="sldNum" sz="quarter" idx="5"/>
          </p:nvPr>
        </p:nvSpPr>
        <p:spPr/>
        <p:txBody>
          <a:bodyPr/>
          <a:lstStyle/>
          <a:p>
            <a:fld id="{F6C57315-79F8-3F40-ACDB-4839CD44B319}" type="slidenum">
              <a:rPr lang="en-US" smtClean="0"/>
              <a:t>42</a:t>
            </a:fld>
            <a:endParaRPr lang="en-US"/>
          </a:p>
        </p:txBody>
      </p:sp>
    </p:spTree>
    <p:extLst>
      <p:ext uri="{BB962C8B-B14F-4D97-AF65-F5344CB8AC3E}">
        <p14:creationId xmlns:p14="http://schemas.microsoft.com/office/powerpoint/2010/main" val="700289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050489"/>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849456"/>
            <a:ext cx="6839892" cy="1515172"/>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332125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1252637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white bird with blue wings and a green branch in its beak&#10;&#10;Description automatically generated">
            <a:extLst>
              <a:ext uri="{FF2B5EF4-FFF2-40B4-BE49-F238E27FC236}">
                <a16:creationId xmlns:a16="http://schemas.microsoft.com/office/drawing/2014/main" id="{75BABC57-223F-73AD-EE5A-063B7F5ED8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56080" y="0"/>
            <a:ext cx="5831840" cy="5831840"/>
          </a:xfrm>
          <a:prstGeom prst="rect">
            <a:avLst/>
          </a:prstGeom>
        </p:spPr>
      </p:pic>
      <p:sp>
        <p:nvSpPr>
          <p:cNvPr id="7" name="TextBox 6">
            <a:extLst>
              <a:ext uri="{FF2B5EF4-FFF2-40B4-BE49-F238E27FC236}">
                <a16:creationId xmlns:a16="http://schemas.microsoft.com/office/drawing/2014/main" id="{A89B31DD-49F4-C706-8998-22E902808E6A}"/>
              </a:ext>
            </a:extLst>
          </p:cNvPr>
          <p:cNvSpPr txBox="1"/>
          <p:nvPr userDrawn="1"/>
        </p:nvSpPr>
        <p:spPr>
          <a:xfrm>
            <a:off x="1727200" y="5831840"/>
            <a:ext cx="6118021" cy="784830"/>
          </a:xfrm>
          <a:prstGeom prst="rect">
            <a:avLst/>
          </a:prstGeom>
          <a:noFill/>
        </p:spPr>
        <p:txBody>
          <a:bodyPr wrap="none" rtlCol="0">
            <a:spAutoFit/>
          </a:bodyPr>
          <a:lstStyle/>
          <a:p>
            <a:r>
              <a:rPr lang="en-US" sz="4500" b="0" dirty="0">
                <a:effectLst/>
                <a:latin typeface="Verdana" panose="020B0604030504040204" pitchFamily="34" charset="0"/>
                <a:ea typeface="Verdana" panose="020B0604030504040204" pitchFamily="34" charset="0"/>
                <a:cs typeface="Verdana" panose="020B0604030504040204" pitchFamily="34" charset="0"/>
              </a:rPr>
              <a:t>Passing of the Peace</a:t>
            </a:r>
          </a:p>
        </p:txBody>
      </p:sp>
    </p:spTree>
    <p:extLst>
      <p:ext uri="{BB962C8B-B14F-4D97-AF65-F5344CB8AC3E}">
        <p14:creationId xmlns:p14="http://schemas.microsoft.com/office/powerpoint/2010/main" val="80237873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34271"/>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3987427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65272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3652727"/>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Tree>
    <p:extLst>
      <p:ext uri="{BB962C8B-B14F-4D97-AF65-F5344CB8AC3E}">
        <p14:creationId xmlns:p14="http://schemas.microsoft.com/office/powerpoint/2010/main" val="28955276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3302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pic>
        <p:nvPicPr>
          <p:cNvPr id="3" name="Picture 2" descr="A white dove flying over an open book&#10;&#10;AI-generated content may be incorrect.">
            <a:extLst>
              <a:ext uri="{FF2B5EF4-FFF2-40B4-BE49-F238E27FC236}">
                <a16:creationId xmlns:a16="http://schemas.microsoft.com/office/drawing/2014/main" id="{3D907368-4305-96A1-4351-31B08D20FF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000" y="0"/>
            <a:ext cx="6858000" cy="6858000"/>
          </a:xfrm>
          <a:prstGeom prst="rect">
            <a:avLst/>
          </a:prstGeom>
        </p:spPr>
      </p:pic>
      <p:sp>
        <p:nvSpPr>
          <p:cNvPr id="4" name="TextBox 3">
            <a:extLst>
              <a:ext uri="{FF2B5EF4-FFF2-40B4-BE49-F238E27FC236}">
                <a16:creationId xmlns:a16="http://schemas.microsoft.com/office/drawing/2014/main" id="{57BB1F35-A4D6-2377-7F1D-5C6370515C30}"/>
              </a:ext>
            </a:extLst>
          </p:cNvPr>
          <p:cNvSpPr txBox="1"/>
          <p:nvPr userDrawn="1"/>
        </p:nvSpPr>
        <p:spPr>
          <a:xfrm>
            <a:off x="268356" y="3329609"/>
            <a:ext cx="8607287" cy="861774"/>
          </a:xfrm>
          <a:prstGeom prst="rect">
            <a:avLst/>
          </a:prstGeom>
          <a:solidFill>
            <a:schemeClr val="accent5">
              <a:lumMod val="20000"/>
              <a:lumOff val="80000"/>
            </a:schemeClr>
          </a:solidFill>
          <a:effectLst>
            <a:softEdge rad="63500"/>
          </a:effectLst>
        </p:spPr>
        <p:txBody>
          <a:bodyPr wrap="square" rtlCol="0">
            <a:spAutoFit/>
          </a:bodyPr>
          <a:lstStyle/>
          <a:p>
            <a:pPr algn="ctr"/>
            <a:r>
              <a:rPr lang="en-US" sz="5000" dirty="0">
                <a:latin typeface="Verdana" panose="020B0604030504040204" pitchFamily="34" charset="0"/>
                <a:ea typeface="Verdana" panose="020B0604030504040204" pitchFamily="34" charset="0"/>
                <a:cs typeface="Verdana" panose="020B0604030504040204" pitchFamily="34" charset="0"/>
              </a:rPr>
              <a:t>Pastoral Prayer</a:t>
            </a:r>
          </a:p>
        </p:txBody>
      </p:sp>
    </p:spTree>
    <p:extLst>
      <p:ext uri="{BB962C8B-B14F-4D97-AF65-F5344CB8AC3E}">
        <p14:creationId xmlns:p14="http://schemas.microsoft.com/office/powerpoint/2010/main" val="3360525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pic>
        <p:nvPicPr>
          <p:cNvPr id="4" name="Picture 3" descr="A child praying in front of a stained glass window&#10;&#10;AI-generated content may be incorrect.">
            <a:extLst>
              <a:ext uri="{FF2B5EF4-FFF2-40B4-BE49-F238E27FC236}">
                <a16:creationId xmlns:a16="http://schemas.microsoft.com/office/drawing/2014/main" id="{85936452-B3DC-6C30-4775-C020F13DCD94}"/>
              </a:ext>
            </a:extLst>
          </p:cNvPr>
          <p:cNvPicPr>
            <a:picLocks noChangeAspect="1"/>
          </p:cNvPicPr>
          <p:nvPr userDrawn="1"/>
        </p:nvPicPr>
        <p:blipFill>
          <a:blip r:embed="rId2">
            <a:alphaModFix amt="50000"/>
          </a:blip>
          <a:stretch>
            <a:fillRect/>
          </a:stretch>
        </p:blipFill>
        <p:spPr>
          <a:xfrm>
            <a:off x="0" y="0"/>
            <a:ext cx="9193693" cy="6862046"/>
          </a:xfrm>
          <a:prstGeom prst="rect">
            <a:avLst/>
          </a:prstGeom>
        </p:spPr>
      </p:pic>
      <p:sp>
        <p:nvSpPr>
          <p:cNvPr id="5" name="TextBox 4">
            <a:extLst>
              <a:ext uri="{FF2B5EF4-FFF2-40B4-BE49-F238E27FC236}">
                <a16:creationId xmlns:a16="http://schemas.microsoft.com/office/drawing/2014/main" id="{E7C6C296-4EB0-8C74-778E-9C960DEB4D9A}"/>
              </a:ext>
            </a:extLst>
          </p:cNvPr>
          <p:cNvSpPr txBox="1"/>
          <p:nvPr userDrawn="1"/>
        </p:nvSpPr>
        <p:spPr>
          <a:xfrm>
            <a:off x="-49696" y="549560"/>
            <a:ext cx="9243390" cy="1065869"/>
          </a:xfrm>
          <a:prstGeom prst="rect">
            <a:avLst/>
          </a:prstGeom>
          <a:solidFill>
            <a:schemeClr val="accent4">
              <a:lumMod val="40000"/>
              <a:lumOff val="60000"/>
            </a:schemeClr>
          </a:solidFill>
          <a:ln>
            <a:noFill/>
          </a:ln>
          <a:effectLst>
            <a:softEdge rad="63500"/>
          </a:effectLst>
        </p:spPr>
        <p:txBody>
          <a:bodyPr wrap="square">
            <a:spAutoFit/>
          </a:bodyPr>
          <a:lstStyle/>
          <a:p>
            <a:pPr algn="ctr" defTabSz="914400">
              <a:lnSpc>
                <a:spcPct val="150000"/>
              </a:lnSpc>
              <a:spcBef>
                <a:spcPct val="0"/>
              </a:spcBef>
              <a:spcAft>
                <a:spcPts val="600"/>
              </a:spcAft>
            </a:pPr>
            <a:r>
              <a:rPr lang="en-US" sz="4800" b="1" dirty="0">
                <a:solidFill>
                  <a:schemeClr val="tx1">
                    <a:lumMod val="75000"/>
                    <a:lumOff val="25000"/>
                  </a:schemeClr>
                </a:solidFill>
                <a:latin typeface="Georgia" panose="02040502050405020303" pitchFamily="18" charset="0"/>
                <a:ea typeface="+mj-ea"/>
                <a:cs typeface="+mj-cs"/>
              </a:rPr>
              <a:t>Young Disciples’ Message</a:t>
            </a:r>
          </a:p>
        </p:txBody>
      </p:sp>
    </p:spTree>
    <p:extLst>
      <p:ext uri="{BB962C8B-B14F-4D97-AF65-F5344CB8AC3E}">
        <p14:creationId xmlns:p14="http://schemas.microsoft.com/office/powerpoint/2010/main" val="123337444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544139-BDB3-628F-D954-5FE02B93E82F}"/>
              </a:ext>
            </a:extLst>
          </p:cNvPr>
          <p:cNvPicPr>
            <a:picLocks noChangeAspect="1"/>
          </p:cNvPicPr>
          <p:nvPr userDrawn="1"/>
        </p:nvPicPr>
        <p:blipFill>
          <a:blip r:embed="rId2"/>
          <a:stretch>
            <a:fillRect/>
          </a:stretch>
        </p:blipFill>
        <p:spPr>
          <a:xfrm>
            <a:off x="116557" y="94954"/>
            <a:ext cx="8910885" cy="6668091"/>
          </a:xfrm>
          <a:prstGeom prst="rect">
            <a:avLst/>
          </a:prstGeom>
        </p:spPr>
      </p:pic>
    </p:spTree>
    <p:extLst>
      <p:ext uri="{BB962C8B-B14F-4D97-AF65-F5344CB8AC3E}">
        <p14:creationId xmlns:p14="http://schemas.microsoft.com/office/powerpoint/2010/main" val="373491594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3" name="Picture 2" descr="A person kneeling in front of a stained glass window&#10;&#10;AI-generated content may be incorrect.">
            <a:extLst>
              <a:ext uri="{FF2B5EF4-FFF2-40B4-BE49-F238E27FC236}">
                <a16:creationId xmlns:a16="http://schemas.microsoft.com/office/drawing/2014/main" id="{5CF771C2-5C09-304F-F4D0-7F7F8DC26AE9}"/>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843495" cy="6858000"/>
          </a:xfrm>
          <a:prstGeom prst="rect">
            <a:avLst/>
          </a:prstGeom>
        </p:spPr>
      </p:pic>
      <p:sp>
        <p:nvSpPr>
          <p:cNvPr id="4" name="TextBox 3">
            <a:extLst>
              <a:ext uri="{FF2B5EF4-FFF2-40B4-BE49-F238E27FC236}">
                <a16:creationId xmlns:a16="http://schemas.microsoft.com/office/drawing/2014/main" id="{C074D88C-AA14-CC42-4108-1A53DA7FB2BA}"/>
              </a:ext>
            </a:extLst>
          </p:cNvPr>
          <p:cNvSpPr txBox="1"/>
          <p:nvPr userDrawn="1"/>
        </p:nvSpPr>
        <p:spPr>
          <a:xfrm>
            <a:off x="3986374" y="1520785"/>
            <a:ext cx="4982965" cy="3816429"/>
          </a:xfrm>
          <a:prstGeom prst="rect">
            <a:avLst/>
          </a:prstGeom>
          <a:noFill/>
        </p:spPr>
        <p:txBody>
          <a:bodyPr wrap="square" rtlCol="0">
            <a:spAutoFit/>
          </a:bodyPr>
          <a:lstStyle/>
          <a:p>
            <a:pPr algn="ctr"/>
            <a:r>
              <a:rPr lang="en-US" sz="6600" b="1" dirty="0">
                <a:latin typeface="Verdana" panose="020B0604030504040204" pitchFamily="34" charset="0"/>
                <a:ea typeface="Verdana" panose="020B0604030504040204" pitchFamily="34" charset="0"/>
                <a:cs typeface="Verdana" panose="020B0604030504040204" pitchFamily="34" charset="0"/>
              </a:rPr>
              <a:t>Lord</a:t>
            </a:r>
            <a:r>
              <a:rPr lang="en-US" sz="5000" dirty="0">
                <a:latin typeface="Verdana" panose="020B0604030504040204" pitchFamily="34" charset="0"/>
                <a:ea typeface="Verdana" panose="020B0604030504040204" pitchFamily="34" charset="0"/>
                <a:cs typeface="Verdana" panose="020B0604030504040204" pitchFamily="34" charset="0"/>
              </a:rPr>
              <a:t>, </a:t>
            </a:r>
          </a:p>
          <a:p>
            <a:pPr algn="ctr"/>
            <a:r>
              <a:rPr lang="en-US" sz="4400" dirty="0">
                <a:latin typeface="Verdana" panose="020B0604030504040204" pitchFamily="34" charset="0"/>
                <a:ea typeface="Verdana" panose="020B0604030504040204" pitchFamily="34" charset="0"/>
                <a:cs typeface="Verdana" panose="020B0604030504040204" pitchFamily="34" charset="0"/>
              </a:rPr>
              <a:t>hear our prayers as we lift up to you, our joys and concerns. </a:t>
            </a:r>
          </a:p>
        </p:txBody>
      </p:sp>
      <p:sp>
        <p:nvSpPr>
          <p:cNvPr id="5" name="TextBox 4">
            <a:extLst>
              <a:ext uri="{FF2B5EF4-FFF2-40B4-BE49-F238E27FC236}">
                <a16:creationId xmlns:a16="http://schemas.microsoft.com/office/drawing/2014/main" id="{603471EC-4F7D-E4DD-3792-3B21978657DD}"/>
              </a:ext>
            </a:extLst>
          </p:cNvPr>
          <p:cNvSpPr txBox="1"/>
          <p:nvPr userDrawn="1"/>
        </p:nvSpPr>
        <p:spPr>
          <a:xfrm>
            <a:off x="3986374" y="111513"/>
            <a:ext cx="4982965" cy="553998"/>
          </a:xfrm>
          <a:prstGeom prst="rect">
            <a:avLst/>
          </a:prstGeom>
          <a:noFill/>
        </p:spPr>
        <p:txBody>
          <a:bodyPr wrap="square" rtlCol="0">
            <a:spAutoFit/>
          </a:bodyPr>
          <a:lstStyle/>
          <a:p>
            <a:pPr algn="ctr"/>
            <a:r>
              <a:rPr lang="en-US" sz="3000" b="1" dirty="0">
                <a:latin typeface="Verdana" panose="020B0604030504040204" pitchFamily="34" charset="0"/>
                <a:ea typeface="Verdana" panose="020B0604030504040204" pitchFamily="34" charset="0"/>
                <a:cs typeface="Verdana" panose="020B0604030504040204" pitchFamily="34" charset="0"/>
              </a:rPr>
              <a:t>Prayers of the People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5964973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0D6B17-431D-09AF-7CAE-0E8DE792099A}"/>
              </a:ext>
            </a:extLst>
          </p:cNvPr>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AA3781-E7B4-84A2-ADD6-D5C9210EFA5D}"/>
              </a:ext>
            </a:extLst>
          </p:cNvPr>
          <p:cNvSpPr txBox="1"/>
          <p:nvPr userDrawn="1"/>
        </p:nvSpPr>
        <p:spPr>
          <a:xfrm>
            <a:off x="493191" y="2690336"/>
            <a:ext cx="8157618" cy="1477328"/>
          </a:xfrm>
          <a:prstGeom prst="rect">
            <a:avLst/>
          </a:prstGeom>
          <a:solidFill>
            <a:srgbClr val="E7C6A1">
              <a:alpha val="78431"/>
            </a:srgbClr>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9000" dirty="0">
                <a:latin typeface="Lucida Calligraphy" panose="03010101010101010101" pitchFamily="66" charset="77"/>
              </a:rPr>
              <a:t>Benediction</a:t>
            </a:r>
          </a:p>
        </p:txBody>
      </p:sp>
    </p:spTree>
    <p:extLst>
      <p:ext uri="{BB962C8B-B14F-4D97-AF65-F5344CB8AC3E}">
        <p14:creationId xmlns:p14="http://schemas.microsoft.com/office/powerpoint/2010/main" val="26290147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lstStyle>
            <a:lvl1pPr marL="0" indent="0">
              <a:buFontTx/>
              <a:buNone/>
              <a:defRPr sz="3600" b="1">
                <a:latin typeface="Times" pitchFamily="2"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86403"/>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24881349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pic>
        <p:nvPicPr>
          <p:cNvPr id="2" name="Picture 2" descr="2,300+ Communion Cup And Bread Stock Photos, Pictures &amp; Royalty-Free Images  - iStock | Crown of thorns">
            <a:extLst>
              <a:ext uri="{FF2B5EF4-FFF2-40B4-BE49-F238E27FC236}">
                <a16:creationId xmlns:a16="http://schemas.microsoft.com/office/drawing/2014/main" id="{FBF73CB9-8696-4BBA-D631-52CB7F999BDE}"/>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8C41E9-7BDB-AEC4-5613-172880AA0FE8}"/>
              </a:ext>
            </a:extLst>
          </p:cNvPr>
          <p:cNvSpPr txBox="1"/>
          <p:nvPr userDrawn="1"/>
        </p:nvSpPr>
        <p:spPr>
          <a:xfrm>
            <a:off x="92529" y="258901"/>
            <a:ext cx="8958942" cy="3170099"/>
          </a:xfrm>
          <a:prstGeom prst="rect">
            <a:avLst/>
          </a:prstGeom>
          <a:noFill/>
        </p:spPr>
        <p:txBody>
          <a:bodyPr wrap="square" rtlCol="0">
            <a:spAutoFit/>
          </a:bodyPr>
          <a:lstStyle/>
          <a:p>
            <a:pPr algn="ctr"/>
            <a:r>
              <a:rPr lang="en-US" sz="5000" dirty="0">
                <a:latin typeface="Lucida Calligraphy" panose="03010101010101010101" pitchFamily="66" charset="77"/>
              </a:rPr>
              <a:t>Breaking the Bread </a:t>
            </a:r>
          </a:p>
          <a:p>
            <a:pPr algn="ctr"/>
            <a:r>
              <a:rPr lang="en-US" sz="5000" dirty="0">
                <a:latin typeface="Lucida Calligraphy" panose="03010101010101010101" pitchFamily="66" charset="77"/>
              </a:rPr>
              <a:t>&amp;</a:t>
            </a:r>
          </a:p>
          <a:p>
            <a:pPr algn="ctr"/>
            <a:r>
              <a:rPr lang="en-US" sz="5000" dirty="0">
                <a:latin typeface="Lucida Calligraphy" panose="03010101010101010101" pitchFamily="66" charset="77"/>
              </a:rPr>
              <a:t> Giving the Bread and Cup </a:t>
            </a:r>
          </a:p>
        </p:txBody>
      </p:sp>
      <p:sp>
        <p:nvSpPr>
          <p:cNvPr id="4" name="TextBox 3">
            <a:extLst>
              <a:ext uri="{FF2B5EF4-FFF2-40B4-BE49-F238E27FC236}">
                <a16:creationId xmlns:a16="http://schemas.microsoft.com/office/drawing/2014/main" id="{33E2312D-BEA7-B898-EBB2-3F5612FFA4EA}"/>
              </a:ext>
            </a:extLst>
          </p:cNvPr>
          <p:cNvSpPr txBox="1"/>
          <p:nvPr userDrawn="1"/>
        </p:nvSpPr>
        <p:spPr>
          <a:xfrm>
            <a:off x="0" y="4174004"/>
            <a:ext cx="9144000" cy="1938992"/>
          </a:xfrm>
          <a:prstGeom prst="rect">
            <a:avLst/>
          </a:prstGeom>
          <a:noFill/>
        </p:spPr>
        <p:txBody>
          <a:bodyPr wrap="square">
            <a:spAutoFit/>
          </a:bodyPr>
          <a:lstStyle/>
          <a:p>
            <a:pPr algn="ctr"/>
            <a:r>
              <a:rPr lang="en-US" sz="3000" dirty="0">
                <a:latin typeface="Verdana" panose="020B0604030504040204" pitchFamily="34" charset="0"/>
                <a:ea typeface="Verdana" panose="020B0604030504040204" pitchFamily="34" charset="0"/>
                <a:cs typeface="Verdana" panose="020B0604030504040204" pitchFamily="34" charset="0"/>
              </a:rPr>
              <a:t>The body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r>
              <a:rPr lang="en-US" sz="3000" dirty="0">
                <a:latin typeface="Verdana" panose="020B0604030504040204" pitchFamily="34" charset="0"/>
                <a:ea typeface="Verdana" panose="020B0604030504040204" pitchFamily="34" charset="0"/>
                <a:cs typeface="Verdana" panose="020B0604030504040204" pitchFamily="34" charset="0"/>
              </a:rPr>
              <a:t>The blood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Tree>
    <p:extLst>
      <p:ext uri="{BB962C8B-B14F-4D97-AF65-F5344CB8AC3E}">
        <p14:creationId xmlns:p14="http://schemas.microsoft.com/office/powerpoint/2010/main" val="11655403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ommunion Prayer">
    <p:spTree>
      <p:nvGrpSpPr>
        <p:cNvPr id="1" name=""/>
        <p:cNvGrpSpPr/>
        <p:nvPr/>
      </p:nvGrpSpPr>
      <p:grpSpPr>
        <a:xfrm>
          <a:off x="0" y="0"/>
          <a:ext cx="0" cy="0"/>
          <a:chOff x="0" y="0"/>
          <a:chExt cx="0" cy="0"/>
        </a:xfrm>
      </p:grpSpPr>
      <p:pic>
        <p:nvPicPr>
          <p:cNvPr id="4" name="Picture 2" descr="2,300+ Communion Cup And Bread Stock Photos, Pictures &amp; Royalty-Free Images  - iStock | Crown of thorns">
            <a:extLst>
              <a:ext uri="{FF2B5EF4-FFF2-40B4-BE49-F238E27FC236}">
                <a16:creationId xmlns:a16="http://schemas.microsoft.com/office/drawing/2014/main" id="{61DB9338-98E2-E69D-3BD7-A53567A03CE5}"/>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64ADFB-2C9E-504B-3EF4-99EC01390515}"/>
              </a:ext>
            </a:extLst>
          </p:cNvPr>
          <p:cNvSpPr txBox="1"/>
          <p:nvPr userDrawn="1"/>
        </p:nvSpPr>
        <p:spPr>
          <a:xfrm>
            <a:off x="92529" y="271222"/>
            <a:ext cx="8958942" cy="861774"/>
          </a:xfrm>
          <a:prstGeom prst="rect">
            <a:avLst/>
          </a:prstGeom>
          <a:noFill/>
        </p:spPr>
        <p:txBody>
          <a:bodyPr wrap="square" rtlCol="0">
            <a:spAutoFit/>
          </a:bodyPr>
          <a:lstStyle/>
          <a:p>
            <a:pPr algn="ctr"/>
            <a:r>
              <a:rPr lang="en-US" sz="5000" dirty="0">
                <a:latin typeface="Lucida Calligraphy" panose="03010101010101010101" pitchFamily="66" charset="77"/>
              </a:rPr>
              <a:t>Prayer after Communion</a:t>
            </a:r>
          </a:p>
        </p:txBody>
      </p:sp>
      <p:sp>
        <p:nvSpPr>
          <p:cNvPr id="3" name="TextBox 2">
            <a:extLst>
              <a:ext uri="{FF2B5EF4-FFF2-40B4-BE49-F238E27FC236}">
                <a16:creationId xmlns:a16="http://schemas.microsoft.com/office/drawing/2014/main" id="{DF772910-6F65-59EE-AAC8-253F507A2A2F}"/>
              </a:ext>
            </a:extLst>
          </p:cNvPr>
          <p:cNvSpPr txBox="1"/>
          <p:nvPr userDrawn="1"/>
        </p:nvSpPr>
        <p:spPr>
          <a:xfrm>
            <a:off x="0" y="1336120"/>
            <a:ext cx="9144000" cy="5262979"/>
          </a:xfrm>
          <a:prstGeom prst="rect">
            <a:avLst/>
          </a:prstGeom>
          <a:noFill/>
        </p:spPr>
        <p:txBody>
          <a:bodyPr wrap="square">
            <a:spAutoFit/>
          </a:bodyPr>
          <a:lstStyle/>
          <a:p>
            <a:pPr algn="ctr"/>
            <a:r>
              <a:rPr lang="en-US" sz="4800" b="1" dirty="0"/>
              <a:t>Eternal God, we give you thanks for this holy mystery in which you have given yourself to us. Grant that we may go into the world in the strength of your Spirit, to give ourselves for others, in the name of Jesus Christ our Lord, Amen. </a:t>
            </a:r>
          </a:p>
        </p:txBody>
      </p:sp>
    </p:spTree>
    <p:extLst>
      <p:ext uri="{BB962C8B-B14F-4D97-AF65-F5344CB8AC3E}">
        <p14:creationId xmlns:p14="http://schemas.microsoft.com/office/powerpoint/2010/main" val="41407601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2782669"/>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278266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135411136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ening Prayer">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8E29F36-9E0B-97DA-61D8-7D822B004EB1}"/>
              </a:ext>
            </a:extLst>
          </p:cNvPr>
          <p:cNvSpPr>
            <a:spLocks noGrp="1"/>
          </p:cNvSpPr>
          <p:nvPr>
            <p:ph type="body" sz="quarter" idx="10"/>
          </p:nvPr>
        </p:nvSpPr>
        <p:spPr>
          <a:xfrm>
            <a:off x="158750" y="963613"/>
            <a:ext cx="5437188" cy="5715000"/>
          </a:xfrm>
        </p:spPr>
        <p:txBody>
          <a:bodyPr/>
          <a:lstStyle>
            <a:lvl1pPr marL="0" indent="0" algn="ctr">
              <a:buNone/>
              <a:defRPr sz="3800" b="1">
                <a:latin typeface="+mn-lt"/>
              </a:defRPr>
            </a:lvl1pPr>
          </a:lstStyle>
          <a:p>
            <a:pPr lvl="0"/>
            <a:r>
              <a:rPr lang="en-US" dirty="0"/>
              <a:t>Click to edit Master text styles</a:t>
            </a:r>
          </a:p>
        </p:txBody>
      </p:sp>
      <p:sp>
        <p:nvSpPr>
          <p:cNvPr id="11" name="TextBox 10">
            <a:extLst>
              <a:ext uri="{FF2B5EF4-FFF2-40B4-BE49-F238E27FC236}">
                <a16:creationId xmlns:a16="http://schemas.microsoft.com/office/drawing/2014/main" id="{964A4E7E-E56C-2A54-8579-13F77CDB44E3}"/>
              </a:ext>
            </a:extLst>
          </p:cNvPr>
          <p:cNvSpPr txBox="1"/>
          <p:nvPr userDrawn="1"/>
        </p:nvSpPr>
        <p:spPr>
          <a:xfrm>
            <a:off x="1853406" y="0"/>
            <a:ext cx="5437188" cy="769441"/>
          </a:xfrm>
          <a:prstGeom prst="rect">
            <a:avLst/>
          </a:prstGeom>
          <a:noFill/>
        </p:spPr>
        <p:txBody>
          <a:bodyPr wrap="square" rtlCol="0">
            <a:spAutoFit/>
          </a:bodyPr>
          <a:lstStyle/>
          <a:p>
            <a:pPr algn="ctr"/>
            <a:r>
              <a:rPr lang="en-US" sz="4400" b="1" dirty="0">
                <a:latin typeface="+mn-lt"/>
              </a:rPr>
              <a:t>OPENING PRAYER</a:t>
            </a:r>
          </a:p>
        </p:txBody>
      </p:sp>
      <p:pic>
        <p:nvPicPr>
          <p:cNvPr id="2050" name="Picture 2" descr="Love Is God's Language - Day 2 of 5">
            <a:extLst>
              <a:ext uri="{FF2B5EF4-FFF2-40B4-BE49-F238E27FC236}">
                <a16:creationId xmlns:a16="http://schemas.microsoft.com/office/drawing/2014/main" id="{C087FAFF-2E9C-EB23-075E-0DD9A99B06DD}"/>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bwMode="auto">
          <a:xfrm>
            <a:off x="5759669" y="963613"/>
            <a:ext cx="330024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32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EA42F8-F502-CA40-A499-BAF51F08894E}" type="datetimeFigureOut">
              <a:rPr lang="en-US" smtClean="0"/>
              <a:t>4/1/26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23214987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Picture 2" descr="In a delicate interaction of nature and human touch, a hand cradles a sparkling, heart-shaped object, bathed in the warm glow of sunlight. The translucent heart, filled with glitter, catches and refracts the light, creating a mesmerizing spectacle that contrasts beautifully with the soft pink blossoms in the background. This simple yet evocative display captures the essence of tenderness and the transient beauty of springtime.">
            <a:extLst>
              <a:ext uri="{FF2B5EF4-FFF2-40B4-BE49-F238E27FC236}">
                <a16:creationId xmlns:a16="http://schemas.microsoft.com/office/drawing/2014/main" id="{471E511C-FCB2-9934-B277-5D507BA87D48}"/>
              </a:ext>
            </a:extLst>
          </p:cNvPr>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685800" y="136524"/>
            <a:ext cx="7772400" cy="879475"/>
          </a:xfrm>
        </p:spPr>
        <p:txBody>
          <a:bodyPr anchor="b"/>
          <a:lstStyle>
            <a:lvl1pPr algn="ctr">
              <a:defRPr sz="6000"/>
            </a:lvl1pPr>
          </a:lstStyle>
          <a:p>
            <a:r>
              <a:rPr lang="en-US" dirty="0"/>
              <a:t>Offertory </a:t>
            </a:r>
          </a:p>
        </p:txBody>
      </p:sp>
      <p:sp>
        <p:nvSpPr>
          <p:cNvPr id="3" name="Subtitle 2"/>
          <p:cNvSpPr>
            <a:spLocks noGrp="1"/>
          </p:cNvSpPr>
          <p:nvPr>
            <p:ph type="subTitle" idx="1"/>
          </p:nvPr>
        </p:nvSpPr>
        <p:spPr>
          <a:xfrm>
            <a:off x="685799" y="1302818"/>
            <a:ext cx="7772399" cy="3954982"/>
          </a:xfrm>
        </p:spPr>
        <p:txBody>
          <a:bodyPr/>
          <a:lstStyle>
            <a:lvl1pPr marL="0" indent="0" algn="ctr">
              <a:lnSpc>
                <a:spcPct val="150000"/>
              </a:lnSpc>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3EEA42F8-F502-CA40-A499-BAF51F08894E}" type="datetimeFigureOut">
              <a:rPr lang="en-US" smtClean="0"/>
              <a:t>4/1/26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345128800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59A1B8-DB7E-EC7D-93A6-5CC06887DD86}"/>
              </a:ext>
            </a:extLst>
          </p:cNvPr>
          <p:cNvPicPr>
            <a:picLocks noChangeAspect="1"/>
          </p:cNvPicPr>
          <p:nvPr userDrawn="1"/>
        </p:nvPicPr>
        <p:blipFill>
          <a:blip r:embed="rId2"/>
          <a:stretch>
            <a:fillRect/>
          </a:stretch>
        </p:blipFill>
        <p:spPr>
          <a:xfrm>
            <a:off x="-1" y="0"/>
            <a:ext cx="9201875" cy="6858000"/>
          </a:xfrm>
          <a:prstGeom prst="rect">
            <a:avLst/>
          </a:prstGeom>
        </p:spPr>
      </p:pic>
    </p:spTree>
    <p:extLst>
      <p:ext uri="{BB962C8B-B14F-4D97-AF65-F5344CB8AC3E}">
        <p14:creationId xmlns:p14="http://schemas.microsoft.com/office/powerpoint/2010/main" val="15103528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D9AC5E-084D-AAE5-876A-C98E9F9124CF}"/>
              </a:ext>
            </a:extLst>
          </p:cNvPr>
          <p:cNvPicPr>
            <a:picLocks noChangeAspect="1"/>
          </p:cNvPicPr>
          <p:nvPr userDrawn="1"/>
        </p:nvPicPr>
        <p:blipFill>
          <a:blip r:embed="rId2"/>
          <a:stretch>
            <a:fillRect/>
          </a:stretch>
        </p:blipFill>
        <p:spPr>
          <a:xfrm>
            <a:off x="-1" y="-25782"/>
            <a:ext cx="9236468" cy="6883782"/>
          </a:xfrm>
          <a:prstGeom prst="rect">
            <a:avLst/>
          </a:prstGeom>
        </p:spPr>
      </p:pic>
    </p:spTree>
    <p:extLst>
      <p:ext uri="{BB962C8B-B14F-4D97-AF65-F5344CB8AC3E}">
        <p14:creationId xmlns:p14="http://schemas.microsoft.com/office/powerpoint/2010/main" val="6887714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074" name="Picture 2" descr="Graceful cherry blossom branches stretch across the frame, displaying clusters of delicate pink and white flowers in various stages of bloom. Cool morning light filters through the orchard, creating a fresh and peaceful atmosphere that celebrates spring's arrival. Backlit petals reveal translucent edges and soft textures, while some petals drift gently through the air, adding movement to the serene scene. The color palette features blush pink and cream petals against sage green new leaves and a pale blue sky backdrop. Sharp botanical details in the foreground gradually fade into soft bokeh, creating beautiful depth. Morning dew droplets cling to the delicate petal surfaces, enhancing the natural beauty. The composition captures the ephemeral nature of spring blossoms, symbolizing renewal, hope, and the inspiring beauty of nature's seasonal transformation.">
            <a:extLst>
              <a:ext uri="{FF2B5EF4-FFF2-40B4-BE49-F238E27FC236}">
                <a16:creationId xmlns:a16="http://schemas.microsoft.com/office/drawing/2014/main" id="{44B6B69F-B442-67F8-D862-B9862C74BAAF}"/>
              </a:ext>
            </a:extLst>
          </p:cNvPr>
          <p:cNvPicPr>
            <a:picLocks noChangeAspect="1" noChangeArrowheads="1"/>
          </p:cNvPicPr>
          <p:nvPr userDrawn="1"/>
        </p:nvPicPr>
        <p:blipFill>
          <a:blip r:embed="rId2">
            <a:alphaModFix amt="35000"/>
            <a:extLst>
              <a:ext uri="{28A0092B-C50C-407E-A947-70E740481C1C}">
                <a14:useLocalDpi xmlns:a14="http://schemas.microsoft.com/office/drawing/2010/main" val="0"/>
              </a:ext>
            </a:extLst>
          </a:blip>
          <a:srcRect/>
          <a:stretch>
            <a:fillRect/>
          </a:stretch>
        </p:blipFill>
        <p:spPr bwMode="auto">
          <a:xfrm>
            <a:off x="-9105" y="0"/>
            <a:ext cx="91622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FF8D1B-CF9A-FBAC-CC40-C8EED261323C}"/>
              </a:ext>
            </a:extLst>
          </p:cNvPr>
          <p:cNvSpPr txBox="1"/>
          <p:nvPr userDrawn="1"/>
        </p:nvSpPr>
        <p:spPr>
          <a:xfrm>
            <a:off x="0" y="1417519"/>
            <a:ext cx="9144000" cy="4830874"/>
          </a:xfrm>
          <a:prstGeom prst="rect">
            <a:avLst/>
          </a:prstGeom>
          <a:solidFill>
            <a:schemeClr val="accent4">
              <a:lumMod val="20000"/>
              <a:lumOff val="80000"/>
              <a:alpha val="73333"/>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50000"/>
              </a:lnSpc>
            </a:pPr>
            <a:r>
              <a:rPr lang="en-US" sz="35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Our Sunday service is live-streamed, and microphones pick up sound throughout the sanctuary. Recording begins at least 15 minutes before the service to include announcements.</a:t>
            </a:r>
          </a:p>
        </p:txBody>
      </p:sp>
      <p:sp>
        <p:nvSpPr>
          <p:cNvPr id="3" name="TextBox 2">
            <a:extLst>
              <a:ext uri="{FF2B5EF4-FFF2-40B4-BE49-F238E27FC236}">
                <a16:creationId xmlns:a16="http://schemas.microsoft.com/office/drawing/2014/main" id="{FBC178D4-389E-495F-80B9-166B1A0B7B11}"/>
              </a:ext>
            </a:extLst>
          </p:cNvPr>
          <p:cNvSpPr txBox="1"/>
          <p:nvPr userDrawn="1"/>
        </p:nvSpPr>
        <p:spPr>
          <a:xfrm>
            <a:off x="532614" y="354817"/>
            <a:ext cx="8078771" cy="707886"/>
          </a:xfrm>
          <a:prstGeom prst="rect">
            <a:avLst/>
          </a:prstGeom>
          <a:noFill/>
        </p:spPr>
        <p:txBody>
          <a:bodyPr wrap="square" rtlCol="0">
            <a:spAutoFit/>
          </a:bodyPr>
          <a:lstStyle/>
          <a:p>
            <a:pPr algn="ctr"/>
            <a:r>
              <a:rPr lang="en-US" sz="4000" b="1" dirty="0">
                <a:latin typeface="Verdana" panose="020B0604030504040204" pitchFamily="34" charset="0"/>
                <a:ea typeface="Verdana" panose="020B0604030504040204" pitchFamily="34" charset="0"/>
                <a:cs typeface="Verdana" panose="020B0604030504040204" pitchFamily="34" charset="0"/>
              </a:rPr>
              <a:t>FRIENDLY REMINDER</a:t>
            </a:r>
          </a:p>
        </p:txBody>
      </p:sp>
      <p:sp>
        <p:nvSpPr>
          <p:cNvPr id="4" name="Text Placeholder 2">
            <a:extLst>
              <a:ext uri="{FF2B5EF4-FFF2-40B4-BE49-F238E27FC236}">
                <a16:creationId xmlns:a16="http://schemas.microsoft.com/office/drawing/2014/main" id="{772C3D95-F378-6518-9DE9-A6139F558D31}"/>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3060122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33A1C3-4090-FDC9-E731-3A788F433CB2}"/>
              </a:ext>
            </a:extLst>
          </p:cNvPr>
          <p:cNvSpPr txBox="1"/>
          <p:nvPr userDrawn="1"/>
        </p:nvSpPr>
        <p:spPr>
          <a:xfrm>
            <a:off x="122226" y="101157"/>
            <a:ext cx="6662621" cy="1323439"/>
          </a:xfrm>
          <a:prstGeom prst="rect">
            <a:avLst/>
          </a:prstGeom>
          <a:noFill/>
        </p:spPr>
        <p:txBody>
          <a:bodyPr wrap="square" rtlCol="0">
            <a:spAutoFit/>
          </a:bodyPr>
          <a:lstStyle/>
          <a:p>
            <a:pPr algn="ctr"/>
            <a:r>
              <a:rPr lang="en-US" sz="4000" b="1" dirty="0">
                <a:latin typeface="Georgia" panose="02040502050405020303" pitchFamily="18"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18B0E465-7E32-518F-9B40-D5E680FF8CEE}"/>
              </a:ext>
            </a:extLst>
          </p:cNvPr>
          <p:cNvSpPr txBox="1"/>
          <p:nvPr userDrawn="1"/>
        </p:nvSpPr>
        <p:spPr>
          <a:xfrm>
            <a:off x="30650" y="1378876"/>
            <a:ext cx="646159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 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p>
        </p:txBody>
      </p:sp>
    </p:spTree>
    <p:extLst>
      <p:ext uri="{BB962C8B-B14F-4D97-AF65-F5344CB8AC3E}">
        <p14:creationId xmlns:p14="http://schemas.microsoft.com/office/powerpoint/2010/main" val="19875890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9" y="3161744"/>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4044950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642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549D70-06F0-5ABC-9E1F-3F5670F4C63C}"/>
              </a:ext>
            </a:extLst>
          </p:cNvPr>
          <p:cNvSpPr txBox="1"/>
          <p:nvPr userDrawn="1"/>
        </p:nvSpPr>
        <p:spPr>
          <a:xfrm>
            <a:off x="5398435" y="164171"/>
            <a:ext cx="3847850" cy="841670"/>
          </a:xfrm>
          <a:prstGeom prst="rect">
            <a:avLst/>
          </a:prstGeom>
        </p:spPr>
        <p:txBody>
          <a:bodyPr vert="horz" lIns="91440" tIns="45720" rIns="91440" bIns="45720" rtlCol="0">
            <a:noAutofit/>
          </a:bodyPr>
          <a:lstStyle/>
          <a:p>
            <a:pPr algn="ctr">
              <a:spcAft>
                <a:spcPts val="600"/>
              </a:spcAft>
            </a:pPr>
            <a:r>
              <a:rPr lang="en-US" sz="3600" b="1" dirty="0">
                <a:latin typeface="Verdana" panose="020B0604030504040204" pitchFamily="34" charset="0"/>
                <a:ea typeface="Verdana" panose="020B0604030504040204" pitchFamily="34" charset="0"/>
                <a:cs typeface="Verdana" panose="020B0604030504040204" pitchFamily="34" charset="0"/>
              </a:rPr>
              <a:t>PRELUDE</a:t>
            </a:r>
          </a:p>
          <a:p>
            <a:pPr algn="ctr">
              <a:spcAft>
                <a:spcPts val="600"/>
              </a:spcAft>
            </a:pP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5">
            <a:extLst>
              <a:ext uri="{FF2B5EF4-FFF2-40B4-BE49-F238E27FC236}">
                <a16:creationId xmlns:a16="http://schemas.microsoft.com/office/drawing/2014/main" id="{D483C4B2-7988-1F91-B147-BCF60F60C8DB}"/>
              </a:ext>
            </a:extLst>
          </p:cNvPr>
          <p:cNvSpPr>
            <a:spLocks noGrp="1"/>
          </p:cNvSpPr>
          <p:nvPr>
            <p:ph type="body" sz="quarter" idx="10" hasCustomPrompt="1"/>
          </p:nvPr>
        </p:nvSpPr>
        <p:spPr>
          <a:xfrm>
            <a:off x="5072698" y="1087755"/>
            <a:ext cx="3848100" cy="3879850"/>
          </a:xfrm>
        </p:spPr>
        <p:txBody>
          <a:bodyPr>
            <a:normAutofit/>
          </a:bodyPr>
          <a:lstStyle>
            <a:lvl1pPr marL="0" indent="0" algn="ctr">
              <a:lnSpc>
                <a:spcPct val="150000"/>
              </a:lnSpc>
              <a:buFontTx/>
              <a:buNone/>
              <a:defRPr sz="3000" i="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Pastor</a:t>
            </a:r>
          </a:p>
          <a:p>
            <a:pPr lvl="0"/>
            <a:endParaRPr lang="en-US" dirty="0"/>
          </a:p>
          <a:p>
            <a:pPr lvl="0"/>
            <a:r>
              <a:rPr lang="en-US" dirty="0"/>
              <a:t>Sunday</a:t>
            </a:r>
          </a:p>
          <a:p>
            <a:pPr lvl="0"/>
            <a:endParaRPr lang="en-US" dirty="0"/>
          </a:p>
          <a:p>
            <a:pPr lvl="0"/>
            <a:r>
              <a:rPr lang="en-US" dirty="0"/>
              <a:t>Date</a:t>
            </a:r>
          </a:p>
        </p:txBody>
      </p:sp>
      <p:sp>
        <p:nvSpPr>
          <p:cNvPr id="6" name="TextBox 5">
            <a:extLst>
              <a:ext uri="{FF2B5EF4-FFF2-40B4-BE49-F238E27FC236}">
                <a16:creationId xmlns:a16="http://schemas.microsoft.com/office/drawing/2014/main" id="{F883699D-D2EC-A64B-4D6E-9A2AD15C6EAB}"/>
              </a:ext>
            </a:extLst>
          </p:cNvPr>
          <p:cNvSpPr txBox="1"/>
          <p:nvPr userDrawn="1"/>
        </p:nvSpPr>
        <p:spPr>
          <a:xfrm>
            <a:off x="4560783" y="4967605"/>
            <a:ext cx="4871930" cy="1092607"/>
          </a:xfrm>
          <a:prstGeom prst="rect">
            <a:avLst/>
          </a:prstGeom>
          <a:noFill/>
        </p:spPr>
        <p:txBody>
          <a:bodyPr wrap="square">
            <a:spAutoFit/>
          </a:bodyPr>
          <a:lstStyle/>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CCLI License:</a:t>
            </a:r>
          </a:p>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3430384-01-1829</a:t>
            </a:r>
          </a:p>
        </p:txBody>
      </p:sp>
      <p:sp>
        <p:nvSpPr>
          <p:cNvPr id="5" name="Text Placeholder 2">
            <a:extLst>
              <a:ext uri="{FF2B5EF4-FFF2-40B4-BE49-F238E27FC236}">
                <a16:creationId xmlns:a16="http://schemas.microsoft.com/office/drawing/2014/main" id="{61ED2ED3-A146-EF11-DC2D-CE05F2947A47}"/>
              </a:ext>
            </a:extLst>
          </p:cNvPr>
          <p:cNvSpPr txBox="1">
            <a:spLocks/>
          </p:cNvSpPr>
          <p:nvPr userDrawn="1"/>
        </p:nvSpPr>
        <p:spPr>
          <a:xfrm>
            <a:off x="0" y="6492874"/>
            <a:ext cx="91440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1587389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Radiant Christ&quot; Religious Stained Glass Window">
            <a:extLst>
              <a:ext uri="{FF2B5EF4-FFF2-40B4-BE49-F238E27FC236}">
                <a16:creationId xmlns:a16="http://schemas.microsoft.com/office/drawing/2014/main" id="{5E9159D1-49C4-17C2-7868-4A6005306DF7}"/>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82880" y="203381"/>
            <a:ext cx="3604962" cy="64512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004A630-2F22-1030-9F77-F97CF8CF1EE6}"/>
              </a:ext>
            </a:extLst>
          </p:cNvPr>
          <p:cNvSpPr txBox="1"/>
          <p:nvPr userDrawn="1"/>
        </p:nvSpPr>
        <p:spPr>
          <a:xfrm>
            <a:off x="4008405" y="1497702"/>
            <a:ext cx="4769835" cy="3862596"/>
          </a:xfrm>
          <a:prstGeom prst="rect">
            <a:avLst/>
          </a:prstGeom>
          <a:noFill/>
        </p:spPr>
        <p:txBody>
          <a:bodyPr wrap="square" rtlCol="0">
            <a:spAutoFit/>
          </a:bodyPr>
          <a:lstStyle/>
          <a:p>
            <a:pPr algn="ctr"/>
            <a:r>
              <a:rPr lang="en-US" sz="3500" dirty="0">
                <a:latin typeface="Verdana" panose="020B0604030504040204" pitchFamily="34" charset="0"/>
                <a:ea typeface="Verdana" panose="020B0604030504040204" pitchFamily="34" charset="0"/>
                <a:cs typeface="Verdana" panose="020B0604030504040204" pitchFamily="34" charset="0"/>
              </a:rPr>
              <a:t>WELCOME,</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ANNOUNCEMENTS,</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&amp;</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CELEBRATIONS</a:t>
            </a:r>
          </a:p>
        </p:txBody>
      </p:sp>
      <p:sp>
        <p:nvSpPr>
          <p:cNvPr id="4" name="Text Placeholder 2">
            <a:extLst>
              <a:ext uri="{FF2B5EF4-FFF2-40B4-BE49-F238E27FC236}">
                <a16:creationId xmlns:a16="http://schemas.microsoft.com/office/drawing/2014/main" id="{D64E92FD-AC50-5EA9-4BFF-F3944C35E10C}"/>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5399973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4095672-0FCA-A244-1422-ECCD6A432B05}"/>
              </a:ext>
            </a:extLst>
          </p:cNvPr>
          <p:cNvSpPr txBox="1"/>
          <p:nvPr userDrawn="1"/>
        </p:nvSpPr>
        <p:spPr>
          <a:xfrm>
            <a:off x="822960" y="2574920"/>
            <a:ext cx="7498080" cy="1708160"/>
          </a:xfrm>
          <a:prstGeom prst="rect">
            <a:avLst/>
          </a:prstGeom>
          <a:noFill/>
        </p:spPr>
        <p:txBody>
          <a:bodyPr wrap="square">
            <a:spAutoFit/>
          </a:bodyPr>
          <a:lstStyle/>
          <a:p>
            <a:pPr algn="ctr"/>
            <a:r>
              <a:rPr lang="en-US" sz="3500" b="1" i="1" dirty="0">
                <a:latin typeface="Verdana" panose="020B0604030504040204" pitchFamily="34" charset="0"/>
                <a:ea typeface="Verdana" panose="020B0604030504040204" pitchFamily="34" charset="0"/>
                <a:cs typeface="Verdana" panose="020B0604030504040204" pitchFamily="34" charset="0"/>
              </a:rPr>
              <a:t>Please continue to stand as </a:t>
            </a:r>
          </a:p>
          <a:p>
            <a:pPr algn="ctr"/>
            <a:r>
              <a:rPr lang="en-US" sz="3500" b="1" i="1" dirty="0">
                <a:latin typeface="Verdana" panose="020B0604030504040204" pitchFamily="34" charset="0"/>
                <a:ea typeface="Verdana" panose="020B0604030504040204" pitchFamily="34" charset="0"/>
                <a:cs typeface="Verdana" panose="020B0604030504040204" pitchFamily="34" charset="0"/>
              </a:rPr>
              <a:t>you are able and comfortable. </a:t>
            </a:r>
            <a:endParaRPr lang="en-US" sz="35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79DB8BDE-ACAF-4FCD-726F-75757E74829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416300620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5769721"/>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our Lord invites to his table all who love him, who earnestly repent of their sin and seek to live in peace with one another.  </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Therefore, let us confess our sin before God and one another.</a:t>
            </a: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E1C9F0C7-8901-5FAF-B42C-08DD2420498E}"/>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1711577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79804"/>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538405"/>
          </a:xfrm>
          <a:prstGeom prst="rect">
            <a:avLst/>
          </a:prstGeom>
          <a:noFill/>
        </p:spPr>
        <p:txBody>
          <a:bodyPr wrap="square">
            <a:spAutoFit/>
          </a:bodyPr>
          <a:lstStyle/>
          <a:p>
            <a:pPr marL="465138" indent="-454025">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Merciful God, we confess that we have not loved you with our whole heart.</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failed to be an obedient church.</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39C13B60-CFCA-4F5F-A12F-B252BB39214F}"/>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837267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4153958"/>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not done your will, we have broken your law, we have rebelled against your love, we have not loved our neighbors, and we have not heard the cry of the needy.</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E08D9D9B-5D25-28B8-6411-88801064E1A0}"/>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209457658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692293"/>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Forgive us, we pray.</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Free us for joyful obedience,</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	through Jesus Christ our Lord.</a:t>
            </a:r>
          </a:p>
          <a:p>
            <a:pPr>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42721AD0-6258-7527-0C71-CC94C805974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41315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5028"/>
            <a:ext cx="6962017" cy="4307782"/>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Hear the good news:</a:t>
            </a:r>
          </a:p>
          <a:p>
            <a:pPr marL="465138"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died for us while we were yet sinners; that proves God’s love toward us.</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112895A5-9D85-5DE7-DF1D-5C19CE6BD5E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880724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1383969"/>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4" name="TextBox 3">
            <a:extLst>
              <a:ext uri="{FF2B5EF4-FFF2-40B4-BE49-F238E27FC236}">
                <a16:creationId xmlns:a16="http://schemas.microsoft.com/office/drawing/2014/main" id="{D477B4A1-A68C-8F62-1A34-70A866E6E548}"/>
              </a:ext>
            </a:extLst>
          </p:cNvPr>
          <p:cNvSpPr txBox="1"/>
          <p:nvPr userDrawn="1"/>
        </p:nvSpPr>
        <p:spPr>
          <a:xfrm>
            <a:off x="1786696" y="4173343"/>
            <a:ext cx="7002339" cy="691471"/>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Glory to God. Amen</a:t>
            </a:r>
          </a:p>
        </p:txBody>
      </p:sp>
      <p:sp>
        <p:nvSpPr>
          <p:cNvPr id="6" name="TextBox 5">
            <a:extLst>
              <a:ext uri="{FF2B5EF4-FFF2-40B4-BE49-F238E27FC236}">
                <a16:creationId xmlns:a16="http://schemas.microsoft.com/office/drawing/2014/main" id="{FB9D41F7-DB80-6757-ED69-69E49B21071A}"/>
              </a:ext>
            </a:extLst>
          </p:cNvPr>
          <p:cNvSpPr txBox="1"/>
          <p:nvPr userDrawn="1"/>
        </p:nvSpPr>
        <p:spPr>
          <a:xfrm>
            <a:off x="131763" y="4218997"/>
            <a:ext cx="1654933" cy="646331"/>
          </a:xfrm>
          <a:prstGeom prst="rect">
            <a:avLst/>
          </a:prstGeom>
          <a:noFill/>
        </p:spPr>
        <p:txBody>
          <a:bodyPr wrap="square" rtlCol="0">
            <a:spAutoFit/>
          </a:bodyPr>
          <a:lstStyle/>
          <a:p>
            <a:pPr algn="r"/>
            <a:r>
              <a:rPr lang="en-US" sz="3600" i="1" dirty="0">
                <a:solidFill>
                  <a:schemeClr val="accent1"/>
                </a:solidFill>
                <a:latin typeface="Times" pitchFamily="2" charset="0"/>
              </a:rPr>
              <a:t>All:</a:t>
            </a:r>
          </a:p>
        </p:txBody>
      </p:sp>
      <p:sp>
        <p:nvSpPr>
          <p:cNvPr id="7" name="TextBox 6">
            <a:extLst>
              <a:ext uri="{FF2B5EF4-FFF2-40B4-BE49-F238E27FC236}">
                <a16:creationId xmlns:a16="http://schemas.microsoft.com/office/drawing/2014/main" id="{9FE122B5-250D-4427-9D3B-6E5030C484F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4561624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all to Worship Responses">
    <p:spTree>
      <p:nvGrpSpPr>
        <p:cNvPr id="1" name=""/>
        <p:cNvGrpSpPr/>
        <p:nvPr/>
      </p:nvGrpSpPr>
      <p:grpSpPr>
        <a:xfrm>
          <a:off x="0" y="0"/>
          <a:ext cx="0" cy="0"/>
          <a:chOff x="0" y="0"/>
          <a:chExt cx="0" cy="0"/>
        </a:xfrm>
      </p:grpSpPr>
      <p:pic>
        <p:nvPicPr>
          <p:cNvPr id="1026" name="Picture 2" descr="Free A Bible with Flowers Near Green Leaves Stock Photo">
            <a:extLst>
              <a:ext uri="{FF2B5EF4-FFF2-40B4-BE49-F238E27FC236}">
                <a16:creationId xmlns:a16="http://schemas.microsoft.com/office/drawing/2014/main" id="{A1BC112E-F95E-DE6E-C085-E0910EFE366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187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273255" y="58438"/>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58046991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439308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05517300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11" name="Text Box 5">
            <a:extLst>
              <a:ext uri="{FF2B5EF4-FFF2-40B4-BE49-F238E27FC236}">
                <a16:creationId xmlns:a16="http://schemas.microsoft.com/office/drawing/2014/main" id="{718070E2-DB1F-428E-AFB2-9BE9D92205B1}"/>
              </a:ext>
            </a:extLst>
          </p:cNvPr>
          <p:cNvSpPr txBox="1">
            <a:spLocks noChangeArrowheads="1"/>
          </p:cNvSpPr>
          <p:nvPr userDrawn="1"/>
        </p:nvSpPr>
        <p:spPr bwMode="auto">
          <a:xfrm>
            <a:off x="424932" y="2192379"/>
            <a:ext cx="8294135"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68313" algn="l"/>
                <a:tab pos="914400" algn="l"/>
                <a:tab pos="1382713" algn="l"/>
              </a:tabLst>
              <a:defRPr sz="5000" b="1">
                <a:solidFill>
                  <a:schemeClr val="tx1"/>
                </a:solidFill>
                <a:latin typeface="Tahoma" panose="020B0604030504040204" pitchFamily="34" charset="0"/>
              </a:defRPr>
            </a:lvl1pPr>
            <a:lvl2pPr marL="742950" indent="-285750" eaLnBrk="0" hangingPunct="0">
              <a:tabLst>
                <a:tab pos="468313" algn="l"/>
                <a:tab pos="914400" algn="l"/>
                <a:tab pos="1382713" algn="l"/>
              </a:tabLst>
              <a:defRPr sz="5000" b="1">
                <a:solidFill>
                  <a:schemeClr val="tx1"/>
                </a:solidFill>
                <a:latin typeface="Tahoma" panose="020B0604030504040204" pitchFamily="34" charset="0"/>
              </a:defRPr>
            </a:lvl2pPr>
            <a:lvl3pPr marL="1143000" indent="-228600" eaLnBrk="0" hangingPunct="0">
              <a:tabLst>
                <a:tab pos="468313" algn="l"/>
                <a:tab pos="914400" algn="l"/>
                <a:tab pos="1382713" algn="l"/>
              </a:tabLst>
              <a:defRPr sz="5000" b="1">
                <a:solidFill>
                  <a:schemeClr val="tx1"/>
                </a:solidFill>
                <a:latin typeface="Tahoma" panose="020B0604030504040204" pitchFamily="34" charset="0"/>
              </a:defRPr>
            </a:lvl3pPr>
            <a:lvl4pPr marL="1600200" indent="-228600" eaLnBrk="0" hangingPunct="0">
              <a:tabLst>
                <a:tab pos="468313" algn="l"/>
                <a:tab pos="914400" algn="l"/>
                <a:tab pos="1382713" algn="l"/>
              </a:tabLst>
              <a:defRPr sz="5000" b="1">
                <a:solidFill>
                  <a:schemeClr val="tx1"/>
                </a:solidFill>
                <a:latin typeface="Tahoma" panose="020B0604030504040204" pitchFamily="34" charset="0"/>
              </a:defRPr>
            </a:lvl4pPr>
            <a:lvl5pPr marL="2057400" indent="-228600" eaLnBrk="0" hangingPunct="0">
              <a:tabLst>
                <a:tab pos="468313"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God,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Father Almighty,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creator of heaven and earth.</a:t>
            </a:r>
          </a:p>
        </p:txBody>
      </p:sp>
    </p:spTree>
    <p:extLst>
      <p:ext uri="{BB962C8B-B14F-4D97-AF65-F5344CB8AC3E}">
        <p14:creationId xmlns:p14="http://schemas.microsoft.com/office/powerpoint/2010/main" val="3012857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3">
            <a:extLst>
              <a:ext uri="{FF2B5EF4-FFF2-40B4-BE49-F238E27FC236}">
                <a16:creationId xmlns:a16="http://schemas.microsoft.com/office/drawing/2014/main" id="{6F176364-353A-01AD-2BD6-9C059CE5F138}"/>
              </a:ext>
            </a:extLst>
          </p:cNvPr>
          <p:cNvSpPr txBox="1">
            <a:spLocks noChangeArrowheads="1"/>
          </p:cNvSpPr>
          <p:nvPr userDrawn="1"/>
        </p:nvSpPr>
        <p:spPr bwMode="auto">
          <a:xfrm>
            <a:off x="162560" y="1361382"/>
            <a:ext cx="8818880" cy="413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Jesus Christ,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his only Son, our Lord,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who was conceived by the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born of the Virgin Mary,</a:t>
            </a:r>
          </a:p>
        </p:txBody>
      </p:sp>
    </p:spTree>
    <p:extLst>
      <p:ext uri="{BB962C8B-B14F-4D97-AF65-F5344CB8AC3E}">
        <p14:creationId xmlns:p14="http://schemas.microsoft.com/office/powerpoint/2010/main" val="266599379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E7B4CA69-424B-011A-0B6E-6BD50F7086B0}"/>
              </a:ext>
            </a:extLst>
          </p:cNvPr>
          <p:cNvSpPr txBox="1">
            <a:spLocks noChangeArrowheads="1"/>
          </p:cNvSpPr>
          <p:nvPr userDrawn="1"/>
        </p:nvSpPr>
        <p:spPr bwMode="auto">
          <a:xfrm>
            <a:off x="319477" y="1776881"/>
            <a:ext cx="8505045"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suffered under Pontius Pilate,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was crucified, died,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was buried;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descended to the dead.</a:t>
            </a:r>
          </a:p>
        </p:txBody>
      </p:sp>
    </p:spTree>
    <p:extLst>
      <p:ext uri="{BB962C8B-B14F-4D97-AF65-F5344CB8AC3E}">
        <p14:creationId xmlns:p14="http://schemas.microsoft.com/office/powerpoint/2010/main" val="73464348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54000" y="1776881"/>
            <a:ext cx="8636000"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On the third day he rose again;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ascended into heaven,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is seated at the right hand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of the Father,</a:t>
            </a:r>
          </a:p>
        </p:txBody>
      </p:sp>
    </p:spTree>
    <p:extLst>
      <p:ext uri="{BB962C8B-B14F-4D97-AF65-F5344CB8AC3E}">
        <p14:creationId xmlns:p14="http://schemas.microsoft.com/office/powerpoint/2010/main" val="37935043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01953" y="1222883"/>
            <a:ext cx="8740093" cy="441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and will come again to judge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living and the dead.</a:t>
            </a:r>
          </a:p>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communion of saints, </a:t>
            </a:r>
          </a:p>
        </p:txBody>
      </p:sp>
    </p:spTree>
    <p:extLst>
      <p:ext uri="{BB962C8B-B14F-4D97-AF65-F5344CB8AC3E}">
        <p14:creationId xmlns:p14="http://schemas.microsoft.com/office/powerpoint/2010/main" val="275648768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C8A6BA15-C1E4-A16C-671D-AE32919D3FB1}"/>
              </a:ext>
            </a:extLst>
          </p:cNvPr>
          <p:cNvSpPr txBox="1">
            <a:spLocks noChangeArrowheads="1"/>
          </p:cNvSpPr>
          <p:nvPr userDrawn="1"/>
        </p:nvSpPr>
        <p:spPr bwMode="auto">
          <a:xfrm>
            <a:off x="339170" y="2192379"/>
            <a:ext cx="8465660"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the life everlasting. Amen.</a:t>
            </a:r>
          </a:p>
        </p:txBody>
      </p:sp>
    </p:spTree>
    <p:extLst>
      <p:ext uri="{BB962C8B-B14F-4D97-AF65-F5344CB8AC3E}">
        <p14:creationId xmlns:p14="http://schemas.microsoft.com/office/powerpoint/2010/main" val="24200495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reaking Bread &amp; Giving C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11094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54038"/>
            <a:ext cx="7477759"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We believe in one God, the Father, the Almighty, maker of heaven and earth, of all that is, seen and unseen. We believe in one Lord, Jesus Christ, the only Son of God, eternally begotten of the Father, God from God, Light from Light, true God from</a:t>
            </a:r>
          </a:p>
        </p:txBody>
      </p:sp>
      <p:sp>
        <p:nvSpPr>
          <p:cNvPr id="2" name="TextBox 1">
            <a:extLst>
              <a:ext uri="{FF2B5EF4-FFF2-40B4-BE49-F238E27FC236}">
                <a16:creationId xmlns:a16="http://schemas.microsoft.com/office/drawing/2014/main" id="{01019B05-26BC-83DF-2BE9-22FEF1F35D1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2904309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all to Worship Responses">
    <p:spTree>
      <p:nvGrpSpPr>
        <p:cNvPr id="1" name=""/>
        <p:cNvGrpSpPr/>
        <p:nvPr/>
      </p:nvGrpSpPr>
      <p:grpSpPr>
        <a:xfrm>
          <a:off x="0" y="0"/>
          <a:ext cx="0" cy="0"/>
          <a:chOff x="0" y="0"/>
          <a:chExt cx="0" cy="0"/>
        </a:xfrm>
      </p:grpSpPr>
      <p:pic>
        <p:nvPicPr>
          <p:cNvPr id="13" name="Picture 2" descr="Free A Bible with Flowers Near Green Leaves Stock Photo">
            <a:extLst>
              <a:ext uri="{FF2B5EF4-FFF2-40B4-BE49-F238E27FC236}">
                <a16:creationId xmlns:a16="http://schemas.microsoft.com/office/drawing/2014/main" id="{ED192F8C-F076-DDEA-2346-1F40A88EAD4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1082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6" y="9461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120034474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FD2392-6A1C-1140-581B-1D779148BFF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true God, begotten, not made, of one Being with the Father; through him all things were made. For us and for our salvation he came down from heaven, was incarnate of the Holy Spirit and the Virgin Mary and became truly human. For our sake he was</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12972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crucified under Pontius Pilate; he suffered death and was buried. On the third day he rose again in accordance with the Scriptures; he ascended into heaven and is seated at the right hand of the Father. He will come again in glory to judge the living and </a:t>
            </a:r>
          </a:p>
        </p:txBody>
      </p:sp>
      <p:sp>
        <p:nvSpPr>
          <p:cNvPr id="2" name="TextBox 1">
            <a:extLst>
              <a:ext uri="{FF2B5EF4-FFF2-40B4-BE49-F238E27FC236}">
                <a16:creationId xmlns:a16="http://schemas.microsoft.com/office/drawing/2014/main" id="{C92B5CF7-776C-6CE4-415A-A39E5C280644}"/>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9314313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545171"/>
            <a:ext cx="7477759" cy="4846391"/>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the dead, and his kingdom will have no end. We believe in the Holy Spirit, the Lord, the giver of life, who proceeds from the Father and the Son, who with the Father and the Son is worshiped and glorified, who has spoken through the prophets.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CC0A49FB-2A68-788D-496A-BCB3F0B12FC1}"/>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995926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807021"/>
            <a:ext cx="7477759" cy="4153894"/>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We believe in the one holy catholic and apostolic church. We acknowledge one baptism for the forgiveness of sins. We look for the resurrection of the dead, and the life of the world to come. Amen.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7424767-4C8C-F76D-A58D-8EBE6B805098}"/>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2657306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1531231" y="2159966"/>
            <a:ext cx="6081537" cy="2538067"/>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God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maker of heaven and earth;</a:t>
            </a:r>
          </a:p>
        </p:txBody>
      </p:sp>
      <p:sp>
        <p:nvSpPr>
          <p:cNvPr id="3" name="TextBox 2">
            <a:extLst>
              <a:ext uri="{FF2B5EF4-FFF2-40B4-BE49-F238E27FC236}">
                <a16:creationId xmlns:a16="http://schemas.microsoft.com/office/drawing/2014/main" id="{32C1F092-86F7-2F5F-5D64-39FA81A31F9B}"/>
              </a:ext>
            </a:extLst>
          </p:cNvPr>
          <p:cNvSpPr txBox="1"/>
          <p:nvPr userDrawn="1"/>
        </p:nvSpPr>
        <p:spPr>
          <a:xfrm>
            <a:off x="140328" y="748824"/>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1274630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398421" y="1355118"/>
            <a:ext cx="8347157" cy="5308056"/>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And in Jesus Christ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his only Son our Lord: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who was conceived by the		Holy Spirit,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born of the Virgin Mary,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suffered under Pontius Pilate,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was crucified, dead, and buried;</a:t>
            </a:r>
          </a:p>
        </p:txBody>
      </p:sp>
      <p:sp>
        <p:nvSpPr>
          <p:cNvPr id="3" name="TextBox 2">
            <a:extLst>
              <a:ext uri="{FF2B5EF4-FFF2-40B4-BE49-F238E27FC236}">
                <a16:creationId xmlns:a16="http://schemas.microsoft.com/office/drawing/2014/main" id="{5ECEF324-9EF9-C0E2-3529-A2437C0A9BA1}"/>
              </a:ext>
            </a:extLst>
          </p:cNvPr>
          <p:cNvSpPr txBox="1"/>
          <p:nvPr userDrawn="1"/>
        </p:nvSpPr>
        <p:spPr>
          <a:xfrm>
            <a:off x="171811" y="682639"/>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1650013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4" cy="769441"/>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513035"/>
            <a:ext cx="9011920" cy="4846391"/>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third day he rose from the dead;</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he ascended into heaven,</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a:t>
            </a:r>
            <a:r>
              <a:rPr lang="en-US" altLang="en-US" sz="3000" b="0" dirty="0" err="1">
                <a:solidFill>
                  <a:schemeClr val="tx1"/>
                </a:solidFill>
                <a:latin typeface="Verdana" panose="020B0604030504040204" pitchFamily="34" charset="0"/>
                <a:ea typeface="Verdana" panose="020B0604030504040204" pitchFamily="34" charset="0"/>
                <a:cs typeface="Verdana" panose="020B0604030504040204" pitchFamily="34" charset="0"/>
              </a:rPr>
              <a:t>sitteth</a:t>
            </a: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at the right hand of God 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from thence he shall come to judge the quick and the dead.</a:t>
            </a:r>
          </a:p>
        </p:txBody>
      </p:sp>
      <p:sp>
        <p:nvSpPr>
          <p:cNvPr id="3" name="TextBox 2">
            <a:extLst>
              <a:ext uri="{FF2B5EF4-FFF2-40B4-BE49-F238E27FC236}">
                <a16:creationId xmlns:a16="http://schemas.microsoft.com/office/drawing/2014/main" id="{9E54259B-8C8A-064A-CE93-53534CAFD644}"/>
              </a:ext>
            </a:extLst>
          </p:cNvPr>
          <p:cNvSpPr txBox="1"/>
          <p:nvPr userDrawn="1"/>
        </p:nvSpPr>
        <p:spPr>
          <a:xfrm>
            <a:off x="172016" y="771906"/>
            <a:ext cx="4744016"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68693406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4">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838963"/>
            <a:ext cx="9011920" cy="4153894"/>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communion of saints,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the life everlasting. Amen.</a:t>
            </a:r>
          </a:p>
        </p:txBody>
      </p:sp>
      <p:sp>
        <p:nvSpPr>
          <p:cNvPr id="3" name="TextBox 2">
            <a:extLst>
              <a:ext uri="{FF2B5EF4-FFF2-40B4-BE49-F238E27FC236}">
                <a16:creationId xmlns:a16="http://schemas.microsoft.com/office/drawing/2014/main" id="{D677D783-11CD-D544-2ABC-581B4242F298}"/>
              </a:ext>
            </a:extLst>
          </p:cNvPr>
          <p:cNvSpPr txBox="1"/>
          <p:nvPr userDrawn="1"/>
        </p:nvSpPr>
        <p:spPr>
          <a:xfrm>
            <a:off x="176543" y="680477"/>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3824666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Great Thanksgivin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168E92-A468-6EAD-7FDB-D24EFD1FE9BE}"/>
              </a:ext>
            </a:extLst>
          </p:cNvPr>
          <p:cNvSpPr txBox="1"/>
          <p:nvPr userDrawn="1"/>
        </p:nvSpPr>
        <p:spPr>
          <a:xfrm>
            <a:off x="13855" y="1764490"/>
            <a:ext cx="9130145"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The Lord be with you.</a:t>
            </a:r>
          </a:p>
        </p:txBody>
      </p:sp>
      <p:sp>
        <p:nvSpPr>
          <p:cNvPr id="10" name="TextBox 9">
            <a:extLst>
              <a:ext uri="{FF2B5EF4-FFF2-40B4-BE49-F238E27FC236}">
                <a16:creationId xmlns:a16="http://schemas.microsoft.com/office/drawing/2014/main" id="{370202C6-4012-A501-B6FD-D4A30D91017C}"/>
              </a:ext>
            </a:extLst>
          </p:cNvPr>
          <p:cNvSpPr txBox="1"/>
          <p:nvPr userDrawn="1"/>
        </p:nvSpPr>
        <p:spPr>
          <a:xfrm>
            <a:off x="-13856" y="2585720"/>
            <a:ext cx="9144001"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And also with you.</a:t>
            </a:r>
          </a:p>
        </p:txBody>
      </p:sp>
      <p:sp>
        <p:nvSpPr>
          <p:cNvPr id="2" name="TextBox 1">
            <a:extLst>
              <a:ext uri="{FF2B5EF4-FFF2-40B4-BE49-F238E27FC236}">
                <a16:creationId xmlns:a16="http://schemas.microsoft.com/office/drawing/2014/main" id="{AB5C3947-817E-422E-B51B-8CBE2938300F}"/>
              </a:ext>
            </a:extLst>
          </p:cNvPr>
          <p:cNvSpPr txBox="1"/>
          <p:nvPr userDrawn="1"/>
        </p:nvSpPr>
        <p:spPr>
          <a:xfrm>
            <a:off x="-6928" y="3406950"/>
            <a:ext cx="9130144"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Lift up your hearts.</a:t>
            </a:r>
          </a:p>
        </p:txBody>
      </p:sp>
      <p:sp>
        <p:nvSpPr>
          <p:cNvPr id="3" name="TextBox 2">
            <a:extLst>
              <a:ext uri="{FF2B5EF4-FFF2-40B4-BE49-F238E27FC236}">
                <a16:creationId xmlns:a16="http://schemas.microsoft.com/office/drawing/2014/main" id="{B96EAABD-8FA5-C968-2E77-947A85B3878C}"/>
              </a:ext>
            </a:extLst>
          </p:cNvPr>
          <p:cNvSpPr txBox="1"/>
          <p:nvPr userDrawn="1"/>
        </p:nvSpPr>
        <p:spPr>
          <a:xfrm>
            <a:off x="0" y="4228180"/>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We lift them up to the Lord.</a:t>
            </a:r>
          </a:p>
        </p:txBody>
      </p:sp>
      <p:sp>
        <p:nvSpPr>
          <p:cNvPr id="6" name="TextBox 5">
            <a:extLst>
              <a:ext uri="{FF2B5EF4-FFF2-40B4-BE49-F238E27FC236}">
                <a16:creationId xmlns:a16="http://schemas.microsoft.com/office/drawing/2014/main" id="{D5DCCABA-2703-7DE3-ADDD-4613D94A406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57973232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Great Thanksgivin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71FCEA-33EA-E6AA-8F53-B753346CC1B3}"/>
              </a:ext>
            </a:extLst>
          </p:cNvPr>
          <p:cNvSpPr txBox="1"/>
          <p:nvPr userDrawn="1"/>
        </p:nvSpPr>
        <p:spPr>
          <a:xfrm>
            <a:off x="0" y="1925386"/>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Let us give thanks to the </a:t>
            </a:r>
          </a:p>
          <a:p>
            <a:pPr algn="ctr"/>
            <a:r>
              <a:rPr lang="en-US" sz="4000" dirty="0">
                <a:latin typeface="Verdana" panose="020B0604030504040204" pitchFamily="34" charset="0"/>
                <a:ea typeface="Verdana" panose="020B0604030504040204" pitchFamily="34" charset="0"/>
                <a:cs typeface="Verdana" panose="020B0604030504040204" pitchFamily="34" charset="0"/>
              </a:rPr>
              <a:t>Lord our God.</a:t>
            </a:r>
          </a:p>
        </p:txBody>
      </p:sp>
      <p:sp>
        <p:nvSpPr>
          <p:cNvPr id="5" name="TextBox 4">
            <a:extLst>
              <a:ext uri="{FF2B5EF4-FFF2-40B4-BE49-F238E27FC236}">
                <a16:creationId xmlns:a16="http://schemas.microsoft.com/office/drawing/2014/main" id="{5CBD4657-B973-9F0A-6818-1E1AE045689F}"/>
              </a:ext>
            </a:extLst>
          </p:cNvPr>
          <p:cNvSpPr txBox="1"/>
          <p:nvPr userDrawn="1"/>
        </p:nvSpPr>
        <p:spPr>
          <a:xfrm>
            <a:off x="0" y="3609176"/>
            <a:ext cx="9144000"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It is right to give thanks and praise.</a:t>
            </a:r>
          </a:p>
        </p:txBody>
      </p:sp>
      <p:sp>
        <p:nvSpPr>
          <p:cNvPr id="7" name="TextBox 6">
            <a:extLst>
              <a:ext uri="{FF2B5EF4-FFF2-40B4-BE49-F238E27FC236}">
                <a16:creationId xmlns:a16="http://schemas.microsoft.com/office/drawing/2014/main" id="{8D7AADD0-14E9-CE52-B9CE-753BB2B129F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17849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2094689" y="497480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30338" y="4974807"/>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11757279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Great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2308324"/>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It is right, and a good and joyful thing, always and everywhere to give thanks to you Almighty God, creator of heaven and earth</a:t>
            </a:r>
            <a:r>
              <a:rPr lang="is-IS" sz="3600" dirty="0">
                <a:latin typeface="Verdana" panose="020B0604030504040204" pitchFamily="34" charset="0"/>
                <a:ea typeface="Verdana" panose="020B0604030504040204" pitchFamily="34" charset="0"/>
                <a:cs typeface="Verdana" panose="020B0604030504040204" pitchFamily="34" charset="0"/>
              </a:rPr>
              <a:t>...</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F651AE5C-DAEF-3358-7738-A094587C2FE2}"/>
              </a:ext>
            </a:extLst>
          </p:cNvPr>
          <p:cNvSpPr txBox="1"/>
          <p:nvPr userDrawn="1"/>
        </p:nvSpPr>
        <p:spPr>
          <a:xfrm>
            <a:off x="-6928" y="3995406"/>
            <a:ext cx="9130145" cy="2308324"/>
          </a:xfrm>
          <a:prstGeom prst="rect">
            <a:avLst/>
          </a:prstGeom>
          <a:noFill/>
        </p:spPr>
        <p:txBody>
          <a:bodyPr wrap="square" rtlCol="0">
            <a:spAutoFit/>
          </a:bodyPr>
          <a:lstStyle/>
          <a:p>
            <a:pPr algn="ctr"/>
            <a:r>
              <a:rPr lang="is-IS" sz="36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0754907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LT 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51AE5C-DAEF-3358-7738-A094587C2FE2}"/>
              </a:ext>
            </a:extLst>
          </p:cNvPr>
          <p:cNvSpPr txBox="1"/>
          <p:nvPr userDrawn="1"/>
        </p:nvSpPr>
        <p:spPr>
          <a:xfrm>
            <a:off x="6927" y="1578928"/>
            <a:ext cx="9130145"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Ruth and David,</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priests and the prophets,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Mary and Joseph,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apostles and the martyrs,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mothers and our fathers,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children to all generations.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is-IS" sz="3000" dirty="0">
              <a:latin typeface="Verdana" panose="020B0604030504040204" pitchFamily="34" charset="0"/>
              <a:ea typeface="Verdana" panose="020B0604030504040204" pitchFamily="34" charset="0"/>
              <a:cs typeface="Verdana" panose="020B0604030504040204" pitchFamily="34" charset="0"/>
            </a:endParaRPr>
          </a:p>
          <a:p>
            <a:pPr algn="ctr"/>
            <a:r>
              <a:rPr lang="is-IS" sz="30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73405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Thanksgivin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56CCEA-1FBC-75B9-6F36-3CFDAE8B9BF4}"/>
              </a:ext>
            </a:extLst>
          </p:cNvPr>
          <p:cNvSpPr txBox="1"/>
          <p:nvPr userDrawn="1"/>
        </p:nvSpPr>
        <p:spPr>
          <a:xfrm>
            <a:off x="2273993" y="794434"/>
            <a:ext cx="4582160" cy="6463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i="1" dirty="0">
                <a:latin typeface="Times New Roman" charset="0"/>
                <a:ea typeface="Times New Roman" charset="0"/>
                <a:cs typeface="Times New Roman" charset="0"/>
              </a:rPr>
              <a:t>TFWS 2257 (sung)</a:t>
            </a:r>
            <a:endParaRPr lang="en-US" sz="4000" i="1" dirty="0"/>
          </a:p>
        </p:txBody>
      </p:sp>
      <p:sp>
        <p:nvSpPr>
          <p:cNvPr id="6" name="TextBox 5">
            <a:extLst>
              <a:ext uri="{FF2B5EF4-FFF2-40B4-BE49-F238E27FC236}">
                <a16:creationId xmlns:a16="http://schemas.microsoft.com/office/drawing/2014/main" id="{654FE350-C20B-5EC6-00BB-D760F79758AA}"/>
              </a:ext>
            </a:extLst>
          </p:cNvPr>
          <p:cNvSpPr txBox="1"/>
          <p:nvPr userDrawn="1"/>
        </p:nvSpPr>
        <p:spPr>
          <a:xfrm>
            <a:off x="13855" y="1790114"/>
            <a:ext cx="9130145" cy="5478423"/>
          </a:xfrm>
          <a:prstGeom prst="rect">
            <a:avLst/>
          </a:prstGeom>
          <a:noFill/>
        </p:spPr>
        <p:txBody>
          <a:bodyPr wrap="square" rtlCol="0">
            <a:spAutoFit/>
          </a:bodyPr>
          <a:lstStyle/>
          <a:p>
            <a:pPr algn="ctr"/>
            <a:r>
              <a:rPr lang="en-US" sz="35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All</a:t>
            </a:r>
            <a:r>
              <a:rPr lang="en-US" sz="3500" b="1" dirty="0">
                <a:latin typeface="Verdana" panose="020B0604030504040204" pitchFamily="34" charset="0"/>
                <a:ea typeface="Verdana" panose="020B0604030504040204" pitchFamily="34" charset="0"/>
                <a:cs typeface="Verdana" panose="020B0604030504040204" pitchFamily="34" charset="0"/>
              </a:rPr>
              <a:t>: Holy, holy, holy Lord;</a:t>
            </a:r>
          </a:p>
          <a:p>
            <a:pPr algn="ctr"/>
            <a:r>
              <a:rPr lang="en-US" sz="3500" b="1" dirty="0">
                <a:latin typeface="Verdana" panose="020B0604030504040204" pitchFamily="34" charset="0"/>
                <a:ea typeface="Verdana" panose="020B0604030504040204" pitchFamily="34" charset="0"/>
                <a:cs typeface="Verdana" panose="020B0604030504040204" pitchFamily="34" charset="0"/>
              </a:rPr>
              <a:t>God of power and might.</a:t>
            </a:r>
          </a:p>
          <a:p>
            <a:pPr algn="ctr"/>
            <a:r>
              <a:rPr lang="en-US" sz="3500" b="1" dirty="0">
                <a:latin typeface="Verdana" panose="020B0604030504040204" pitchFamily="34" charset="0"/>
                <a:ea typeface="Verdana" panose="020B0604030504040204" pitchFamily="34" charset="0"/>
                <a:cs typeface="Verdana" panose="020B0604030504040204" pitchFamily="34" charset="0"/>
              </a:rPr>
              <a:t>Heaven and earth</a:t>
            </a:r>
          </a:p>
          <a:p>
            <a:pPr algn="ctr"/>
            <a:r>
              <a:rPr lang="en-US" sz="3500" b="1" dirty="0">
                <a:latin typeface="Verdana" panose="020B0604030504040204" pitchFamily="34" charset="0"/>
                <a:ea typeface="Verdana" panose="020B0604030504040204" pitchFamily="34" charset="0"/>
                <a:cs typeface="Verdana" panose="020B0604030504040204" pitchFamily="34" charset="0"/>
              </a:rPr>
              <a:t>are full of your glory.</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a:p>
            <a:pPr algn="ctr"/>
            <a:r>
              <a:rPr lang="en-US" sz="3500" b="1" dirty="0">
                <a:latin typeface="Verdana" panose="020B0604030504040204" pitchFamily="34" charset="0"/>
                <a:ea typeface="Verdana" panose="020B0604030504040204" pitchFamily="34" charset="0"/>
                <a:cs typeface="Verdana" panose="020B0604030504040204" pitchFamily="34" charset="0"/>
              </a:rPr>
              <a:t>Hosanna in the highest. </a:t>
            </a:r>
          </a:p>
          <a:p>
            <a:pPr algn="ctr"/>
            <a:r>
              <a:rPr lang="en-US" sz="3500" b="1" dirty="0">
                <a:latin typeface="Verdana" panose="020B0604030504040204" pitchFamily="34" charset="0"/>
                <a:ea typeface="Verdana" panose="020B0604030504040204" pitchFamily="34" charset="0"/>
                <a:cs typeface="Verdana" panose="020B0604030504040204" pitchFamily="34" charset="0"/>
              </a:rPr>
              <a:t>Blessed is he who comes in the name of the Lord. Hosanna in the highest. </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5F2CDDE9-5647-0553-8A62-66E46997B481}"/>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endParaRPr lang="en-US" sz="4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463308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4524315"/>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Holy are you, and blessed </a:t>
            </a:r>
          </a:p>
          <a:p>
            <a:pPr algn="ctr"/>
            <a:r>
              <a:rPr lang="is-IS" sz="3600" dirty="0">
                <a:latin typeface="Verdana" panose="020B0604030504040204" pitchFamily="34" charset="0"/>
                <a:ea typeface="Verdana" panose="020B0604030504040204" pitchFamily="34" charset="0"/>
                <a:cs typeface="Verdana" panose="020B0604030504040204" pitchFamily="34" charset="0"/>
              </a:rPr>
              <a:t>is your Son Jesus Christ...</a:t>
            </a:r>
          </a:p>
          <a:p>
            <a:pPr algn="ctr"/>
            <a:r>
              <a:rPr lang="is-IS" sz="3600" dirty="0">
                <a:latin typeface="Verdana" panose="020B0604030504040204" pitchFamily="34" charset="0"/>
                <a:ea typeface="Verdana" panose="020B0604030504040204" pitchFamily="34" charset="0"/>
                <a:cs typeface="Verdana" panose="020B0604030504040204" pitchFamily="34" charset="0"/>
              </a:rPr>
              <a:t>By the baptism of his suffering, death and resurrection you gave birth to your church, delivered us from slavery to sin and death, and made with us a new covenant by water and the Spirit. </a:t>
            </a:r>
          </a:p>
          <a:p>
            <a:pPr algn="ct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0EED8F7E-9D20-7B53-36E6-F20E53E56747}"/>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2774653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416320"/>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On the night in which he gave himself up for us, he took bread, gave thanks to you, broke the bread, gave it to his disciples, and said: “Take, eat; this is my body which is given for you. Do this in remembrance of me.”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1288656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5078313"/>
          </a:xfrm>
          <a:prstGeom prst="rect">
            <a:avLst/>
          </a:prstGeom>
          <a:noFill/>
        </p:spPr>
        <p:txBody>
          <a:bodyPr wrap="square" rtlCol="0">
            <a:spAutoFit/>
          </a:bodyPr>
          <a:lstStyle/>
          <a:p>
            <a:pPr algn="ctr"/>
            <a:r>
              <a:rPr lang="is-IS" sz="36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When the supper was over, he took the cup, gave thanks to you, gave it to his disciples, and said: “Drink from this, all of you; this is my blood of the new covenant, poured out for you and for many for the forgiveness of sins. Do this, as often as you drink it, in remembrance of me.” </a:t>
            </a:r>
          </a:p>
        </p:txBody>
      </p:sp>
      <p:sp>
        <p:nvSpPr>
          <p:cNvPr id="4" name="TextBox 3">
            <a:extLst>
              <a:ext uri="{FF2B5EF4-FFF2-40B4-BE49-F238E27FC236}">
                <a16:creationId xmlns:a16="http://schemas.microsoft.com/office/drawing/2014/main" id="{2152CACA-41A4-0F09-6160-4DE53A4A0FB3}"/>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32274357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970318"/>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And so, in remembrance of these your mighty acts in Jesus Christ, we offer ourselves in praise and thanksgiving as a holy and living sacrifice, in union with Christ’s offering for us, as we proclaim the mystery of faith.  </a:t>
            </a:r>
          </a:p>
        </p:txBody>
      </p:sp>
      <p:sp>
        <p:nvSpPr>
          <p:cNvPr id="4" name="TextBox 3">
            <a:extLst>
              <a:ext uri="{FF2B5EF4-FFF2-40B4-BE49-F238E27FC236}">
                <a16:creationId xmlns:a16="http://schemas.microsoft.com/office/drawing/2014/main" id="{56C84D78-29FA-722E-C995-54936DFD297D}"/>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376879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514362"/>
            <a:ext cx="9144000" cy="5901616"/>
          </a:xfrm>
          <a:prstGeom prst="rect">
            <a:avLst/>
          </a:prstGeom>
          <a:noFill/>
        </p:spPr>
        <p:txBody>
          <a:bodyPr wrap="square" rtlCol="0">
            <a:spAutoFit/>
          </a:bodyPr>
          <a:lstStyle/>
          <a:p>
            <a:pPr marL="804545" marR="0" indent="-804545" algn="ctr">
              <a:spcBef>
                <a:spcPts val="300"/>
              </a:spcBef>
              <a:spcAft>
                <a:spcPts val="0"/>
              </a:spcAft>
              <a:tabLst>
                <a:tab pos="628650" algn="l"/>
              </a:tabLst>
            </a:pPr>
            <a:r>
              <a:rPr lang="en-US" sz="3600" b="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b="1" dirty="0">
                <a:latin typeface="Verdana" panose="020B0604030504040204" pitchFamily="34" charset="0"/>
                <a:ea typeface="Verdana" panose="020B0604030504040204" pitchFamily="34" charset="0"/>
                <a:cs typeface="Verdana" panose="020B0604030504040204" pitchFamily="34" charset="0"/>
              </a:rPr>
              <a:t>:	Christ has died; Christ is risen; Christ will come again.</a:t>
            </a:r>
          </a:p>
          <a:p>
            <a:pPr marL="804545" marR="0" indent="-804545" algn="ctr">
              <a:spcBef>
                <a:spcPts val="300"/>
              </a:spcBef>
              <a:spcAft>
                <a:spcPts val="0"/>
              </a:spcAft>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marR="0" indent="-804545" algn="ctr">
              <a:spcBef>
                <a:spcPts val="300"/>
              </a:spcBef>
              <a:spcAft>
                <a:spcPts val="0"/>
              </a:spcAft>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Pour out your Holy Spirit on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gathered here, and on these gifts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bread and wine. Make them be for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the body and blood of Christ, that we</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may be for the world the body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redeemed by his blood.</a:t>
            </a:r>
          </a:p>
          <a:p>
            <a:pPr algn="l"/>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BF62C531-A5EF-B144-A030-72FBB3819366}"/>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73965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357020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By your Spirit make us one</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with Christ, one with each other, and</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one in ministry to all the world, until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comes in final victory and we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feast at his heavenly banquet.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672435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5309146"/>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Through your Son Jesus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with the Holy Spirit in your holy church, all honor and glory is yours, almighty Father, now, and forever.</a:t>
            </a:r>
          </a:p>
          <a:p>
            <a:pPr marL="804545" indent="-804545" algn="ctr">
              <a:spcBef>
                <a:spcPts val="300"/>
              </a:spcBef>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dirty="0">
                <a:latin typeface="Verdana" panose="020B0604030504040204" pitchFamily="34" charset="0"/>
                <a:ea typeface="Verdana" panose="020B0604030504040204" pitchFamily="34" charset="0"/>
                <a:cs typeface="Verdana" panose="020B0604030504040204" pitchFamily="34" charset="0"/>
              </a:rPr>
              <a:t>:	Amen.</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03505300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04592338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997839"/>
            <a:ext cx="9144000" cy="2862322"/>
          </a:xfrm>
          <a:prstGeom prst="rect">
            <a:avLst/>
          </a:prstGeom>
          <a:noFill/>
        </p:spPr>
        <p:txBody>
          <a:bodyPr wrap="square" rtlCol="0">
            <a:spAutoFit/>
          </a:bodyPr>
          <a:lstStyle/>
          <a:p>
            <a:pPr algn="ctr"/>
            <a:r>
              <a:rPr lang="is-IS" sz="3600" b="0" i="1" dirty="0">
                <a:solidFill>
                  <a:schemeClr val="accent1"/>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 He commissioned us to be his witnesses to the ends of the earth and to make disciples of all nations,</a:t>
            </a:r>
          </a:p>
          <a:p>
            <a:pPr algn="ct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And today his family in all the world is joining at his holy table.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29043093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aster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5078313"/>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Renew our communion with all your saints, especially those who departed before us and dwell now in </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eternity. Since we are surrounded by so great a cloud of witnesses, strengthen us to run with perseverance the race that is set before us, looking to Jesus, the Pioneer and Perfecter of our faith.</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878044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aster 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4524315"/>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Once we were no people, but now we are your people, declaring your wonderful deeds in Christ, who called us out of darkness into his marvelous light. When the Lord Jesus ascended, he promised to be with us always, in the power of your Word and Holy Spirit.</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76376623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aster 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97031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 the day you raised him from the dead, he was recognized by his disciples in the breaking of the bread, and in the power of your Holy Spirit, your Church has continued in the breaking of the bread and the sharing of the cup.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1171090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416320"/>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By your great mercy we have been born anew to a living hope through the resurrection of your Son from the dead and to an inheritance that is imperishable, undefiled, and unfading</a:t>
            </a:r>
            <a:r>
              <a:rPr lang="en-US" sz="3600">
                <a:highlight>
                  <a:srgbClr val="FFFBD9"/>
                </a:highlight>
                <a:latin typeface="Verdana" panose="020B0604030504040204" pitchFamily="34" charset="0"/>
                <a:ea typeface="Verdana" panose="020B0604030504040204" pitchFamily="34" charset="0"/>
                <a:cs typeface="Verdana" panose="020B0604030504040204" pitchFamily="34" charset="0"/>
              </a:rPr>
              <a:t>.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11858166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784830"/>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Prayer After Communion</a:t>
            </a:r>
          </a:p>
        </p:txBody>
      </p:sp>
      <p:sp>
        <p:nvSpPr>
          <p:cNvPr id="3" name="Text Placeholder 2">
            <a:extLst>
              <a:ext uri="{FF2B5EF4-FFF2-40B4-BE49-F238E27FC236}">
                <a16:creationId xmlns:a16="http://schemas.microsoft.com/office/drawing/2014/main" id="{CA838FE5-6FC6-47D0-3F90-10DFD79AC5B3}"/>
              </a:ext>
            </a:extLst>
          </p:cNvPr>
          <p:cNvSpPr>
            <a:spLocks noGrp="1"/>
          </p:cNvSpPr>
          <p:nvPr>
            <p:ph type="body" sz="quarter" idx="10"/>
          </p:nvPr>
        </p:nvSpPr>
        <p:spPr>
          <a:xfrm>
            <a:off x="402336" y="1106488"/>
            <a:ext cx="8348472" cy="5430837"/>
          </a:xfrm>
          <a:prstGeom prst="rect">
            <a:avLst/>
          </a:prstGeom>
        </p:spPr>
        <p:txBody>
          <a:bodyPr/>
          <a:lstStyle>
            <a:lvl1pPr>
              <a:lnSpc>
                <a:spcPct val="150000"/>
              </a:lnSpc>
              <a:defRPr sz="3000">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12574348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290320" y="1417519"/>
            <a:ext cx="7477760" cy="4022961"/>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Our Father, who art in heaven,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hallowed be thy name.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Thy kingdom come, thy will be done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on earth as it is in heaven.</a:t>
            </a:r>
          </a:p>
        </p:txBody>
      </p:sp>
    </p:spTree>
    <p:extLst>
      <p:ext uri="{BB962C8B-B14F-4D97-AF65-F5344CB8AC3E}">
        <p14:creationId xmlns:p14="http://schemas.microsoft.com/office/powerpoint/2010/main" val="18628952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821476"/>
            <a:ext cx="7701280" cy="3215047"/>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Give us this day our daily bread.</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forgive us our trespasses, as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we forgive those who trespass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against us.</a:t>
            </a:r>
          </a:p>
        </p:txBody>
      </p:sp>
    </p:spTree>
    <p:extLst>
      <p:ext uri="{BB962C8B-B14F-4D97-AF65-F5344CB8AC3E}">
        <p14:creationId xmlns:p14="http://schemas.microsoft.com/office/powerpoint/2010/main" val="14579678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112559"/>
            <a:ext cx="7701280" cy="5638788"/>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lead us not into temptation,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But deliver us from evil.</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For thine is the kingdom,</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and the power, </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the glory,</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forever.</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Amen</a:t>
            </a:r>
          </a:p>
        </p:txBody>
      </p:sp>
    </p:spTree>
    <p:extLst>
      <p:ext uri="{BB962C8B-B14F-4D97-AF65-F5344CB8AC3E}">
        <p14:creationId xmlns:p14="http://schemas.microsoft.com/office/powerpoint/2010/main" val="39228361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1727994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7111" y="345963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32354064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67538559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CF5D5D-B31B-A041-86BD-C9EFDC27A6CE}" type="datetimeFigureOut">
              <a:rPr lang="en-US" smtClean="0"/>
              <a:t>4/1/26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4952-7BA6-F444-BCA3-10EA17C64ECE}" type="slidenum">
              <a:rPr lang="en-US" smtClean="0"/>
              <a:t>‹#›</a:t>
            </a:fld>
            <a:endParaRPr lang="en-US"/>
          </a:p>
        </p:txBody>
      </p:sp>
    </p:spTree>
    <p:extLst>
      <p:ext uri="{BB962C8B-B14F-4D97-AF65-F5344CB8AC3E}">
        <p14:creationId xmlns:p14="http://schemas.microsoft.com/office/powerpoint/2010/main" val="17341786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106203" y="1283012"/>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1:</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1815838" y="1302303"/>
            <a:ext cx="6657975" cy="5036851"/>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352158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0" y="1347774"/>
            <a:ext cx="2465798"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Congregation:</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2342508" y="1302303"/>
            <a:ext cx="6131305" cy="5160141"/>
          </a:xfrm>
          <a:prstGeom prst="rect">
            <a:avLst/>
          </a:prstGeom>
          <a:solidFill>
            <a:srgbClr val="FFF2CC">
              <a:alpha val="74118"/>
            </a:srgbClr>
          </a:solidFill>
        </p:spPr>
        <p:txBody>
          <a:bodyPr/>
          <a:lstStyle>
            <a:lvl1pPr marL="0" indent="0">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40443038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CA3BE-CEC7-A9BF-16EA-7B0B459E2C40}"/>
              </a:ext>
            </a:extLst>
          </p:cNvPr>
          <p:cNvSpPr txBox="1"/>
          <p:nvPr userDrawn="1"/>
        </p:nvSpPr>
        <p:spPr>
          <a:xfrm>
            <a:off x="517289" y="1117315"/>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2:</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9" name="Text Placeholder 11">
            <a:extLst>
              <a:ext uri="{FF2B5EF4-FFF2-40B4-BE49-F238E27FC236}">
                <a16:creationId xmlns:a16="http://schemas.microsoft.com/office/drawing/2014/main" id="{54D18103-9CC9-F248-198A-3ED24726786A}"/>
              </a:ext>
            </a:extLst>
          </p:cNvPr>
          <p:cNvSpPr>
            <a:spLocks noGrp="1"/>
          </p:cNvSpPr>
          <p:nvPr>
            <p:ph type="body" sz="quarter" idx="12" hasCustomPrompt="1"/>
          </p:nvPr>
        </p:nvSpPr>
        <p:spPr>
          <a:xfrm>
            <a:off x="2226924" y="1117315"/>
            <a:ext cx="6131305" cy="5160195"/>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2" name="TextBox 1">
            <a:extLst>
              <a:ext uri="{FF2B5EF4-FFF2-40B4-BE49-F238E27FC236}">
                <a16:creationId xmlns:a16="http://schemas.microsoft.com/office/drawing/2014/main" id="{35401CE0-607B-EF1A-CA1A-F022D80B2176}"/>
              </a:ext>
            </a:extLst>
          </p:cNvPr>
          <p:cNvSpPr txBox="1"/>
          <p:nvPr userDrawn="1"/>
        </p:nvSpPr>
        <p:spPr>
          <a:xfrm>
            <a:off x="1506347" y="6396335"/>
            <a:ext cx="6131305" cy="461665"/>
          </a:xfrm>
          <a:prstGeom prst="rect">
            <a:avLst/>
          </a:prstGeom>
          <a:noFill/>
        </p:spPr>
        <p:txBody>
          <a:bodyPr wrap="square" rtlCol="0">
            <a:spAutoFit/>
          </a:bodyPr>
          <a:lstStyle/>
          <a:p>
            <a:pPr algn="ctr"/>
            <a:r>
              <a:rPr lang="en-US" sz="2400" i="0" dirty="0">
                <a:latin typeface="Lucida Calligraphy" panose="03010101010101010101" pitchFamily="66" charset="77"/>
                <a:ea typeface="Verdana" panose="020B0604030504040204" pitchFamily="34" charset="0"/>
                <a:cs typeface="Verdana" panose="020B0604030504040204" pitchFamily="34" charset="0"/>
              </a:rPr>
              <a:t>The reader will light the candle </a:t>
            </a:r>
          </a:p>
        </p:txBody>
      </p:sp>
    </p:spTree>
    <p:extLst>
      <p:ext uri="{BB962C8B-B14F-4D97-AF65-F5344CB8AC3E}">
        <p14:creationId xmlns:p14="http://schemas.microsoft.com/office/powerpoint/2010/main" val="30415201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041149" y="1236861"/>
            <a:ext cx="7726931"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139167720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5" Type="http://schemas.openxmlformats.org/officeDocument/2006/relationships/image" Target="../media/image25.jpe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18.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19.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44.xml"/><Relationship Id="rId7"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slideLayout" Target="../slideLayouts/slideLayout50.xml"/><Relationship Id="rId7"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22.jpeg"/><Relationship Id="rId5" Type="http://schemas.openxmlformats.org/officeDocument/2006/relationships/theme" Target="../theme/theme6.xml"/><Relationship Id="rId4"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image" Target="../media/image23.jpe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theme" Target="../theme/theme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5" Type="http://schemas.openxmlformats.org/officeDocument/2006/relationships/image" Target="../media/image24.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image" Target="../media/image19.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A42F8-F502-CA40-A499-BAF51F08894E}" type="datetimeFigureOut">
              <a:rPr lang="en-US" smtClean="0"/>
              <a:t>4/1/26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B89E0-00D2-6C40-8B00-2D506419E48F}" type="slidenum">
              <a:rPr lang="en-US" smtClean="0"/>
              <a:t>‹#›</a:t>
            </a:fld>
            <a:endParaRPr lang="en-US"/>
          </a:p>
        </p:txBody>
      </p:sp>
    </p:spTree>
    <p:extLst>
      <p:ext uri="{BB962C8B-B14F-4D97-AF65-F5344CB8AC3E}">
        <p14:creationId xmlns:p14="http://schemas.microsoft.com/office/powerpoint/2010/main" val="412553571"/>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5" r:id="rId3"/>
    <p:sldLayoutId id="2147483687" r:id="rId4"/>
    <p:sldLayoutId id="2147483697" r:id="rId5"/>
    <p:sldLayoutId id="2147483698" r:id="rId6"/>
    <p:sldLayoutId id="2147483816" r:id="rId7"/>
    <p:sldLayoutId id="2147483821" r:id="rId8"/>
    <p:sldLayoutId id="2147483699" r:id="rId9"/>
    <p:sldLayoutId id="2147483817" r:id="rId10"/>
    <p:sldLayoutId id="2147483700" r:id="rId11"/>
    <p:sldLayoutId id="2147483799" r:id="rId12"/>
    <p:sldLayoutId id="2147483800" r:id="rId13"/>
    <p:sldLayoutId id="2147483802" r:id="rId14"/>
    <p:sldLayoutId id="2147483820" r:id="rId15"/>
    <p:sldLayoutId id="2147483819" r:id="rId16"/>
    <p:sldLayoutId id="2147483815" r:id="rId17"/>
    <p:sldLayoutId id="2147483814" r:id="rId18"/>
    <p:sldLayoutId id="2147483813" r:id="rId19"/>
    <p:sldLayoutId id="2147483812" r:id="rId20"/>
    <p:sldLayoutId id="2147483811" r:id="rId21"/>
    <p:sldLayoutId id="2147483801" r:id="rId22"/>
    <p:sldLayoutId id="2147483663" r:id="rId23"/>
    <p:sldLayoutId id="2147483662" r:id="rId24"/>
    <p:sldLayoutId id="2147483803" r:id="rId25"/>
    <p:sldLayoutId id="2147483807" r:id="rId26"/>
    <p:sldLayoutId id="2147483806" r:id="rId27"/>
    <p:sldLayoutId id="2147483797" r:id="rId28"/>
    <p:sldLayoutId id="2147483674" r:id="rId29"/>
    <p:sldLayoutId id="2147483818" r:id="rId30"/>
    <p:sldLayoutId id="2147483730" r:id="rId31"/>
    <p:sldLayoutId id="2147483729" r:id="rId3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0DE8C1-A0AD-CD01-2280-CBC4BD20819F}"/>
              </a:ext>
            </a:extLst>
          </p:cNvPr>
          <p:cNvPicPr>
            <a:picLocks noChangeAspect="1" noChangeArrowheads="1"/>
          </p:cNvPicPr>
          <p:nvPr userDrawn="1"/>
        </p:nvPicPr>
        <p:blipFill>
          <a:blip r:embed="rId5">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3CD8EB3F-446E-AA50-BCB4-B95F68B759F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Advent Candle Lighting </a:t>
            </a:r>
          </a:p>
        </p:txBody>
      </p:sp>
    </p:spTree>
    <p:extLst>
      <p:ext uri="{BB962C8B-B14F-4D97-AF65-F5344CB8AC3E}">
        <p14:creationId xmlns:p14="http://schemas.microsoft.com/office/powerpoint/2010/main" val="1517373760"/>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Baguet Scrip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1B8D5B-8F27-A1E9-1BE5-15C07B1EF934}"/>
              </a:ext>
            </a:extLst>
          </p:cNvPr>
          <p:cNvPicPr>
            <a:picLocks noChangeAspect="1"/>
          </p:cNvPicPr>
          <p:nvPr userDrawn="1"/>
        </p:nvPicPr>
        <p:blipFill rotWithShape="1">
          <a:blip r:embed="rId9"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itle Placeholder 9">
            <a:extLst>
              <a:ext uri="{FF2B5EF4-FFF2-40B4-BE49-F238E27FC236}">
                <a16:creationId xmlns:a16="http://schemas.microsoft.com/office/drawing/2014/main" id="{15676F70-AF4A-A2DE-5EF5-9BE05DD1BEE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40320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Tx/>
        <a:buNone/>
        <a:defRPr sz="45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4"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CONFESSION </a:t>
            </a:r>
          </a:p>
        </p:txBody>
      </p:sp>
    </p:spTree>
    <p:extLst>
      <p:ext uri="{BB962C8B-B14F-4D97-AF65-F5344CB8AC3E}">
        <p14:creationId xmlns:p14="http://schemas.microsoft.com/office/powerpoint/2010/main" val="944592439"/>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ainting of flowers in a field&#10;&#10;AI-generated content may be incorrect.">
            <a:extLst>
              <a:ext uri="{FF2B5EF4-FFF2-40B4-BE49-F238E27FC236}">
                <a16:creationId xmlns:a16="http://schemas.microsoft.com/office/drawing/2014/main" id="{9D21A2E4-1F02-522C-0026-6B693A236C72}"/>
              </a:ext>
            </a:extLst>
          </p:cNvPr>
          <p:cNvPicPr>
            <a:picLocks noChangeAspect="1"/>
          </p:cNvPicPr>
          <p:nvPr userDrawn="1"/>
        </p:nvPicPr>
        <p:blipFill>
          <a:blip r:embed="rId8" cstate="email">
            <a:alphaModFix amt="20000"/>
            <a:extLst>
              <a:ext uri="{28A0092B-C50C-407E-A947-70E740481C1C}">
                <a14:useLocalDpi xmlns:a14="http://schemas.microsoft.com/office/drawing/2010/main"/>
              </a:ext>
            </a:extLst>
          </a:blip>
          <a:stretch>
            <a:fillRect/>
          </a:stretch>
        </p:blipFill>
        <p:spPr>
          <a:xfrm>
            <a:off x="0" y="1181528"/>
            <a:ext cx="9144000" cy="5676472"/>
          </a:xfrm>
          <a:prstGeom prst="rect">
            <a:avLst/>
          </a:prstGeom>
        </p:spPr>
      </p:pic>
      <p:sp>
        <p:nvSpPr>
          <p:cNvPr id="2" name="Title Placeholder 1">
            <a:extLst>
              <a:ext uri="{FF2B5EF4-FFF2-40B4-BE49-F238E27FC236}">
                <a16:creationId xmlns:a16="http://schemas.microsoft.com/office/drawing/2014/main" id="{F50D1853-DEB0-D73F-E0DD-F7805209AC69}"/>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Apostles Creed UMH 882</a:t>
            </a:r>
          </a:p>
        </p:txBody>
      </p:sp>
    </p:spTree>
    <p:extLst>
      <p:ext uri="{BB962C8B-B14F-4D97-AF65-F5344CB8AC3E}">
        <p14:creationId xmlns:p14="http://schemas.microsoft.com/office/powerpoint/2010/main" val="17934851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45" r:id="rId5"/>
    <p:sldLayoutId id="2147483716"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utterflies flying in the air&#10;&#10;AI-generated content may be incorrect.">
            <a:extLst>
              <a:ext uri="{FF2B5EF4-FFF2-40B4-BE49-F238E27FC236}">
                <a16:creationId xmlns:a16="http://schemas.microsoft.com/office/drawing/2014/main" id="{5ADE271C-7EA1-B9E6-05C2-F842672D6151}"/>
              </a:ext>
            </a:extLst>
          </p:cNvPr>
          <p:cNvPicPr>
            <a:picLocks noChangeAspect="1"/>
          </p:cNvPicPr>
          <p:nvPr userDrawn="1"/>
        </p:nvPicPr>
        <p:blipFill>
          <a:blip r:embed="rId8">
            <a:alphaModFix amt="5000"/>
          </a:blip>
          <a:stretch>
            <a:fillRect/>
          </a:stretch>
        </p:blipFill>
        <p:spPr>
          <a:xfrm>
            <a:off x="0" y="0"/>
            <a:ext cx="9143999" cy="6858000"/>
          </a:xfrm>
          <a:prstGeom prst="rect">
            <a:avLst/>
          </a:prstGeom>
        </p:spPr>
      </p:pic>
      <p:sp>
        <p:nvSpPr>
          <p:cNvPr id="2" name="Title Placeholder 1">
            <a:extLst>
              <a:ext uri="{FF2B5EF4-FFF2-40B4-BE49-F238E27FC236}">
                <a16:creationId xmlns:a16="http://schemas.microsoft.com/office/drawing/2014/main" id="{9E4BA685-716D-E71E-169E-FC0049952C9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Nicene Creed UMH 880</a:t>
            </a:r>
          </a:p>
        </p:txBody>
      </p:sp>
    </p:spTree>
    <p:extLst>
      <p:ext uri="{BB962C8B-B14F-4D97-AF65-F5344CB8AC3E}">
        <p14:creationId xmlns:p14="http://schemas.microsoft.com/office/powerpoint/2010/main" val="3942332354"/>
      </p:ext>
    </p:extLst>
  </p:cSld>
  <p:clrMap bg1="lt1" tx1="dk1" bg2="lt2" tx2="dk2" accent1="accent1" accent2="accent2" accent3="accent3" accent4="accent4" accent5="accent5" accent6="accent6" hlink="hlink" folHlink="folHlink"/>
  <p:sldLayoutIdLst>
    <p:sldLayoutId id="2147483668" r:id="rId1"/>
    <p:sldLayoutId id="2147483725" r:id="rId2"/>
    <p:sldLayoutId id="2147483724" r:id="rId3"/>
    <p:sldLayoutId id="2147483726" r:id="rId4"/>
    <p:sldLayoutId id="2147483727" r:id="rId5"/>
    <p:sldLayoutId id="2147483728"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3F0CED-423F-67D7-8E5F-F48BA8A04EA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The Apostle’s Creed</a:t>
            </a:r>
            <a:br>
              <a:rPr lang="en-US" dirty="0"/>
            </a:br>
            <a:r>
              <a:rPr lang="en-US" dirty="0"/>
              <a:t>Traditional Version </a:t>
            </a:r>
          </a:p>
        </p:txBody>
      </p:sp>
      <p:pic>
        <p:nvPicPr>
          <p:cNvPr id="1026" name="Picture 2">
            <a:extLst>
              <a:ext uri="{FF2B5EF4-FFF2-40B4-BE49-F238E27FC236}">
                <a16:creationId xmlns:a16="http://schemas.microsoft.com/office/drawing/2014/main" id="{882D0DDB-B331-A649-6BB9-9118F047D72F}"/>
              </a:ext>
            </a:extLst>
          </p:cNvPr>
          <p:cNvPicPr>
            <a:picLocks noChangeAspect="1" noChangeArrowheads="1"/>
          </p:cNvPicPr>
          <p:nvPr userDrawn="1"/>
        </p:nvPicPr>
        <p:blipFill>
          <a:blip r:embed="rId6">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2193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cross on a path with flowers and trees&#10;&#10;AI-generated content may be incorrect.">
            <a:extLst>
              <a:ext uri="{FF2B5EF4-FFF2-40B4-BE49-F238E27FC236}">
                <a16:creationId xmlns:a16="http://schemas.microsoft.com/office/drawing/2014/main" id="{EED360EA-0707-F612-E24F-F301080D4BD7}"/>
              </a:ext>
            </a:extLst>
          </p:cNvPr>
          <p:cNvPicPr>
            <a:picLocks noChangeAspect="1"/>
          </p:cNvPicPr>
          <p:nvPr userDrawn="1"/>
        </p:nvPicPr>
        <p:blipFill>
          <a:blip r:embed="rId20" cstate="email">
            <a:alphaModFix amt="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690429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93" r:id="rId4"/>
    <p:sldLayoutId id="2147483771" r:id="rId5"/>
    <p:sldLayoutId id="2147483773" r:id="rId6"/>
    <p:sldLayoutId id="2147483794" r:id="rId7"/>
    <p:sldLayoutId id="2147483774" r:id="rId8"/>
    <p:sldLayoutId id="2147483775" r:id="rId9"/>
    <p:sldLayoutId id="2147483776" r:id="rId10"/>
    <p:sldLayoutId id="2147483795" r:id="rId11"/>
    <p:sldLayoutId id="2147483778" r:id="rId12"/>
    <p:sldLayoutId id="2147483772" r:id="rId13"/>
    <p:sldLayoutId id="2147483777" r:id="rId14"/>
    <p:sldLayoutId id="2147483796" r:id="rId15"/>
    <p:sldLayoutId id="2147483809" r:id="rId16"/>
    <p:sldLayoutId id="2147483808" r:id="rId17"/>
    <p:sldLayoutId id="2147483791" r:id="rId18"/>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3800" b="1" kern="1200">
          <a:ln>
            <a:solidFill>
              <a:schemeClr val="bg1"/>
            </a:solidFill>
          </a:ln>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C93A617-CA3C-F5EE-6BB2-D5A4CE764DEC}"/>
              </a:ext>
            </a:extLst>
          </p:cNvPr>
          <p:cNvSpPr txBox="1"/>
          <p:nvPr userDrawn="1"/>
        </p:nvSpPr>
        <p:spPr>
          <a:xfrm>
            <a:off x="106680" y="247134"/>
            <a:ext cx="8930640" cy="861774"/>
          </a:xfrm>
          <a:prstGeom prst="rect">
            <a:avLst/>
          </a:prstGeom>
          <a:noFill/>
        </p:spPr>
        <p:txBody>
          <a:bodyPr wrap="square">
            <a:spAutoFit/>
          </a:bodyPr>
          <a:lstStyle/>
          <a:p>
            <a:pPr algn="l"/>
            <a:r>
              <a:rPr lang="en-US" sz="5000" b="1" dirty="0">
                <a:effectLst/>
                <a:latin typeface="Verdana" panose="020B0604030504040204" pitchFamily="34" charset="0"/>
                <a:ea typeface="Verdana" panose="020B0604030504040204" pitchFamily="34" charset="0"/>
                <a:cs typeface="Verdana" panose="020B0604030504040204" pitchFamily="34" charset="0"/>
              </a:rPr>
              <a:t>The Lord’s Prayer</a:t>
            </a:r>
          </a:p>
        </p:txBody>
      </p:sp>
      <p:sp>
        <p:nvSpPr>
          <p:cNvPr id="10" name="TextBox 9">
            <a:extLst>
              <a:ext uri="{FF2B5EF4-FFF2-40B4-BE49-F238E27FC236}">
                <a16:creationId xmlns:a16="http://schemas.microsoft.com/office/drawing/2014/main" id="{AE61D689-BC9F-FA9E-637F-CAD6B7DE6487}"/>
              </a:ext>
            </a:extLst>
          </p:cNvPr>
          <p:cNvSpPr txBox="1"/>
          <p:nvPr userDrawn="1"/>
        </p:nvSpPr>
        <p:spPr>
          <a:xfrm>
            <a:off x="7127240" y="554910"/>
            <a:ext cx="2448560" cy="553998"/>
          </a:xfrm>
          <a:prstGeom prst="rect">
            <a:avLst/>
          </a:prstGeom>
          <a:noFill/>
        </p:spPr>
        <p:txBody>
          <a:bodyPr wrap="square">
            <a:spAutoFit/>
          </a:bodyPr>
          <a:lstStyle/>
          <a:p>
            <a:r>
              <a:rPr lang="en-US" sz="3000" dirty="0">
                <a:effectLst/>
                <a:latin typeface="Verdana" panose="020B0604030504040204" pitchFamily="34" charset="0"/>
                <a:ea typeface="Verdana" panose="020B0604030504040204" pitchFamily="34" charset="0"/>
                <a:cs typeface="Verdana" panose="020B0604030504040204" pitchFamily="34" charset="0"/>
              </a:rPr>
              <a:t>UMH 895</a:t>
            </a:r>
          </a:p>
        </p:txBody>
      </p:sp>
      <p:pic>
        <p:nvPicPr>
          <p:cNvPr id="12" name="Picture 11">
            <a:extLst>
              <a:ext uri="{FF2B5EF4-FFF2-40B4-BE49-F238E27FC236}">
                <a16:creationId xmlns:a16="http://schemas.microsoft.com/office/drawing/2014/main" id="{4D5BE7CE-51E5-2CE8-025F-8CDFC149B44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1108908"/>
            <a:ext cx="1582013" cy="2022574"/>
          </a:xfrm>
          <a:prstGeom prst="ellipse">
            <a:avLst/>
          </a:prstGeom>
          <a:ln>
            <a:noFill/>
          </a:ln>
          <a:effectLst>
            <a:softEdge rad="112500"/>
          </a:effectLst>
        </p:spPr>
      </p:pic>
    </p:spTree>
    <p:extLst>
      <p:ext uri="{BB962C8B-B14F-4D97-AF65-F5344CB8AC3E}">
        <p14:creationId xmlns:p14="http://schemas.microsoft.com/office/powerpoint/2010/main" val="685952538"/>
      </p:ext>
    </p:extLst>
  </p:cSld>
  <p:clrMap bg1="lt1" tx1="dk1" bg2="lt2" tx2="dk2" accent1="accent1" accent2="accent2" accent3="accent3" accent4="accent4" accent5="accent5" accent6="accent6" hlink="hlink" folHlink="folHlink"/>
  <p:sldLayoutIdLst>
    <p:sldLayoutId id="2147483754" r:id="rId1"/>
    <p:sldLayoutId id="2147483753" r:id="rId2"/>
    <p:sldLayoutId id="214748379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5"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Call to Worship Lent</a:t>
            </a:r>
          </a:p>
        </p:txBody>
      </p:sp>
    </p:spTree>
    <p:extLst>
      <p:ext uri="{BB962C8B-B14F-4D97-AF65-F5344CB8AC3E}">
        <p14:creationId xmlns:p14="http://schemas.microsoft.com/office/powerpoint/2010/main" val="28864600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hyperlink" Target="Music/Gloria%20Patri%20-%20RUMC.mp3" TargetMode="External"/><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2687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“Christ the Lord Is Risen Today”   UMH 302</a:t>
            </a:r>
          </a:p>
          <a:p>
            <a:pPr algn="ctr"/>
            <a:r>
              <a:rPr lang="en-US" sz="2000" dirty="0">
                <a:latin typeface="Times New Roman" charset="0"/>
                <a:ea typeface="Times New Roman" charset="0"/>
                <a:cs typeface="Times New Roman" charset="0"/>
              </a:rPr>
              <a:t>WORDS: Charles Wesley, 1739     MUSIC: </a:t>
            </a:r>
            <a:r>
              <a:rPr lang="en-US" sz="2000" i="1" dirty="0">
                <a:latin typeface="Times New Roman" charset="0"/>
                <a:ea typeface="Times New Roman" charset="0"/>
                <a:cs typeface="Times New Roman" charset="0"/>
              </a:rPr>
              <a:t>Lyra </a:t>
            </a:r>
            <a:r>
              <a:rPr lang="en-US" sz="2000" i="1" dirty="0" err="1">
                <a:latin typeface="Times New Roman" charset="0"/>
                <a:ea typeface="Times New Roman" charset="0"/>
                <a:cs typeface="Times New Roman" charset="0"/>
              </a:rPr>
              <a:t>Davidica</a:t>
            </a:r>
            <a:r>
              <a:rPr lang="en-US" sz="2000" dirty="0">
                <a:latin typeface="Times New Roman" charset="0"/>
                <a:ea typeface="Times New Roman" charset="0"/>
                <a:cs typeface="Times New Roman" charset="0"/>
              </a:rPr>
              <a:t>, 1708</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pic>
        <p:nvPicPr>
          <p:cNvPr id="4" name="Picture 3">
            <a:extLst>
              <a:ext uri="{FF2B5EF4-FFF2-40B4-BE49-F238E27FC236}">
                <a16:creationId xmlns:a16="http://schemas.microsoft.com/office/drawing/2014/main" id="{16C4C3E4-0CC7-4847-819F-7E9274499588}"/>
              </a:ext>
            </a:extLst>
          </p:cNvPr>
          <p:cNvPicPr>
            <a:picLocks noChangeAspect="1"/>
          </p:cNvPicPr>
          <p:nvPr/>
        </p:nvPicPr>
        <p:blipFill rotWithShape="1">
          <a:blip r:embed="rId2">
            <a:alphaModFix amt="20000"/>
          </a:blip>
          <a:srcRect t="43779" b="1"/>
          <a:stretch/>
        </p:blipFill>
        <p:spPr>
          <a:xfrm>
            <a:off x="13855" y="3686"/>
            <a:ext cx="9144001" cy="6854313"/>
          </a:xfrm>
          <a:prstGeom prst="rect">
            <a:avLst/>
          </a:prstGeom>
        </p:spPr>
      </p:pic>
      <p:sp>
        <p:nvSpPr>
          <p:cNvPr id="5" name="TextBox 4">
            <a:extLst>
              <a:ext uri="{FF2B5EF4-FFF2-40B4-BE49-F238E27FC236}">
                <a16:creationId xmlns:a16="http://schemas.microsoft.com/office/drawing/2014/main" id="{C2D3BABA-D9FC-6243-A22E-8D317380CCAC}"/>
              </a:ext>
            </a:extLst>
          </p:cNvPr>
          <p:cNvSpPr txBox="1"/>
          <p:nvPr/>
        </p:nvSpPr>
        <p:spPr>
          <a:xfrm>
            <a:off x="349656" y="1601342"/>
            <a:ext cx="8435638"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Christ the Lord is risen today,</a:t>
            </a:r>
          </a:p>
          <a:p>
            <a:pPr algn="ctr"/>
            <a:r>
              <a:rPr lang="en-US" sz="4000" dirty="0">
                <a:latin typeface="Times New Roman" charset="0"/>
                <a:ea typeface="Times New Roman" charset="0"/>
                <a:cs typeface="Times New Roman" charset="0"/>
              </a:rPr>
              <a:t>Alleluia!</a:t>
            </a:r>
          </a:p>
          <a:p>
            <a:pPr algn="ctr"/>
            <a:r>
              <a:rPr lang="en-US" sz="4000" dirty="0">
                <a:latin typeface="Times New Roman" charset="0"/>
                <a:ea typeface="Times New Roman" charset="0"/>
                <a:cs typeface="Times New Roman" charset="0"/>
              </a:rPr>
              <a:t>Earth and heaven in chorus say,</a:t>
            </a:r>
          </a:p>
          <a:p>
            <a:pPr algn="ctr"/>
            <a:r>
              <a:rPr lang="en-US" sz="4000" dirty="0">
                <a:latin typeface="Times New Roman" charset="0"/>
                <a:ea typeface="Times New Roman" charset="0"/>
                <a:cs typeface="Times New Roman" charset="0"/>
              </a:rPr>
              <a:t>Alleluia!</a:t>
            </a:r>
          </a:p>
          <a:p>
            <a:pPr algn="ctr"/>
            <a:r>
              <a:rPr lang="en-US" sz="4000" dirty="0">
                <a:latin typeface="Times New Roman" charset="0"/>
                <a:ea typeface="Times New Roman" charset="0"/>
                <a:cs typeface="Times New Roman" charset="0"/>
              </a:rPr>
              <a:t>Raise your joys and triumphs high,</a:t>
            </a:r>
          </a:p>
          <a:p>
            <a:pPr algn="ctr"/>
            <a:r>
              <a:rPr lang="en-US" sz="4000" dirty="0">
                <a:latin typeface="Times New Roman" charset="0"/>
                <a:ea typeface="Times New Roman" charset="0"/>
                <a:cs typeface="Times New Roman" charset="0"/>
              </a:rPr>
              <a:t>Alleluia!</a:t>
            </a:r>
          </a:p>
          <a:p>
            <a:pPr algn="ctr"/>
            <a:r>
              <a:rPr lang="en-US" sz="4000" dirty="0">
                <a:latin typeface="Times New Roman" charset="0"/>
                <a:ea typeface="Times New Roman" charset="0"/>
                <a:cs typeface="Times New Roman" charset="0"/>
              </a:rPr>
              <a:t>Sing, ye heavens, and earth reply,</a:t>
            </a:r>
          </a:p>
          <a:p>
            <a:pPr algn="ctr"/>
            <a:r>
              <a:rPr lang="en-US" sz="4000" dirty="0">
                <a:latin typeface="Times New Roman" charset="0"/>
                <a:ea typeface="Times New Roman" charset="0"/>
                <a:cs typeface="Times New Roman" charset="0"/>
              </a:rPr>
              <a:t>Alleluia!</a:t>
            </a:r>
          </a:p>
        </p:txBody>
      </p:sp>
    </p:spTree>
    <p:extLst>
      <p:ext uri="{BB962C8B-B14F-4D97-AF65-F5344CB8AC3E}">
        <p14:creationId xmlns:p14="http://schemas.microsoft.com/office/powerpoint/2010/main" val="4105989169"/>
      </p:ext>
    </p:extLst>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“Christ the Lord Is Risen Today”   UMH 302</a:t>
            </a:r>
          </a:p>
          <a:p>
            <a:pPr algn="ctr"/>
            <a:r>
              <a:rPr lang="en-US" sz="2000" dirty="0">
                <a:latin typeface="Times New Roman" charset="0"/>
                <a:ea typeface="Times New Roman" charset="0"/>
                <a:cs typeface="Times New Roman" charset="0"/>
              </a:rPr>
              <a:t>WORDS: Charles Wesley, 1739     MUSIC: </a:t>
            </a:r>
            <a:r>
              <a:rPr lang="en-US" sz="2000" i="1" dirty="0">
                <a:latin typeface="Times New Roman" charset="0"/>
                <a:ea typeface="Times New Roman" charset="0"/>
                <a:cs typeface="Times New Roman" charset="0"/>
              </a:rPr>
              <a:t>Lyra </a:t>
            </a:r>
            <a:r>
              <a:rPr lang="en-US" sz="2000" i="1" dirty="0" err="1">
                <a:latin typeface="Times New Roman" charset="0"/>
                <a:ea typeface="Times New Roman" charset="0"/>
                <a:cs typeface="Times New Roman" charset="0"/>
              </a:rPr>
              <a:t>Davidica</a:t>
            </a:r>
            <a:r>
              <a:rPr lang="en-US" sz="2000" dirty="0">
                <a:latin typeface="Times New Roman" charset="0"/>
                <a:ea typeface="Times New Roman" charset="0"/>
                <a:cs typeface="Times New Roman" charset="0"/>
              </a:rPr>
              <a:t>, 1708</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pic>
        <p:nvPicPr>
          <p:cNvPr id="4" name="Picture 3">
            <a:extLst>
              <a:ext uri="{FF2B5EF4-FFF2-40B4-BE49-F238E27FC236}">
                <a16:creationId xmlns:a16="http://schemas.microsoft.com/office/drawing/2014/main" id="{16C4C3E4-0CC7-4847-819F-7E9274499588}"/>
              </a:ext>
            </a:extLst>
          </p:cNvPr>
          <p:cNvPicPr>
            <a:picLocks noChangeAspect="1"/>
          </p:cNvPicPr>
          <p:nvPr/>
        </p:nvPicPr>
        <p:blipFill rotWithShape="1">
          <a:blip r:embed="rId2">
            <a:alphaModFix amt="20000"/>
          </a:blip>
          <a:srcRect t="43779" b="1"/>
          <a:stretch/>
        </p:blipFill>
        <p:spPr>
          <a:xfrm>
            <a:off x="13855" y="3686"/>
            <a:ext cx="9144001" cy="6854313"/>
          </a:xfrm>
          <a:prstGeom prst="rect">
            <a:avLst/>
          </a:prstGeom>
        </p:spPr>
      </p:pic>
      <p:sp>
        <p:nvSpPr>
          <p:cNvPr id="5" name="TextBox 4">
            <a:extLst>
              <a:ext uri="{FF2B5EF4-FFF2-40B4-BE49-F238E27FC236}">
                <a16:creationId xmlns:a16="http://schemas.microsoft.com/office/drawing/2014/main" id="{722F8E55-6626-7741-B987-6FDB91A3BB00}"/>
              </a:ext>
            </a:extLst>
          </p:cNvPr>
          <p:cNvSpPr txBox="1"/>
          <p:nvPr/>
        </p:nvSpPr>
        <p:spPr>
          <a:xfrm>
            <a:off x="349656" y="1601342"/>
            <a:ext cx="8435638"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Love’s redeeming work is done,</a:t>
            </a:r>
          </a:p>
          <a:p>
            <a:pPr algn="ctr"/>
            <a:r>
              <a:rPr lang="en-US" sz="4000" dirty="0">
                <a:latin typeface="Times New Roman" charset="0"/>
                <a:ea typeface="Times New Roman" charset="0"/>
                <a:cs typeface="Times New Roman" charset="0"/>
              </a:rPr>
              <a:t>Alleluia!</a:t>
            </a:r>
          </a:p>
          <a:p>
            <a:pPr algn="ctr"/>
            <a:r>
              <a:rPr lang="en-US" sz="4000" dirty="0">
                <a:latin typeface="Times New Roman" charset="0"/>
                <a:ea typeface="Times New Roman" charset="0"/>
                <a:cs typeface="Times New Roman" charset="0"/>
              </a:rPr>
              <a:t>Fought the fight, the battle won,</a:t>
            </a:r>
          </a:p>
          <a:p>
            <a:pPr algn="ctr"/>
            <a:r>
              <a:rPr lang="en-US" sz="4000" dirty="0">
                <a:latin typeface="Times New Roman" charset="0"/>
                <a:ea typeface="Times New Roman" charset="0"/>
                <a:cs typeface="Times New Roman" charset="0"/>
              </a:rPr>
              <a:t>Alleluia!</a:t>
            </a:r>
          </a:p>
          <a:p>
            <a:pPr algn="ctr"/>
            <a:r>
              <a:rPr lang="en-US" sz="4000" dirty="0">
                <a:latin typeface="Times New Roman" charset="0"/>
                <a:ea typeface="Times New Roman" charset="0"/>
                <a:cs typeface="Times New Roman" charset="0"/>
              </a:rPr>
              <a:t>Death in vain forbids him rise,</a:t>
            </a:r>
          </a:p>
          <a:p>
            <a:pPr algn="ctr"/>
            <a:r>
              <a:rPr lang="en-US" sz="4000" dirty="0">
                <a:latin typeface="Times New Roman" charset="0"/>
                <a:ea typeface="Times New Roman" charset="0"/>
                <a:cs typeface="Times New Roman" charset="0"/>
              </a:rPr>
              <a:t>Alleluia!</a:t>
            </a:r>
          </a:p>
          <a:p>
            <a:pPr algn="ctr"/>
            <a:r>
              <a:rPr lang="en-US" sz="4000" dirty="0">
                <a:latin typeface="Times New Roman" charset="0"/>
                <a:ea typeface="Times New Roman" charset="0"/>
                <a:cs typeface="Times New Roman" charset="0"/>
              </a:rPr>
              <a:t>Christ has opened paradise,</a:t>
            </a:r>
          </a:p>
          <a:p>
            <a:pPr algn="ctr"/>
            <a:r>
              <a:rPr lang="en-US" sz="4000" dirty="0">
                <a:latin typeface="Times New Roman" charset="0"/>
                <a:ea typeface="Times New Roman" charset="0"/>
                <a:cs typeface="Times New Roman" charset="0"/>
              </a:rPr>
              <a:t>Alleluia!</a:t>
            </a:r>
          </a:p>
        </p:txBody>
      </p:sp>
    </p:spTree>
    <p:extLst>
      <p:ext uri="{BB962C8B-B14F-4D97-AF65-F5344CB8AC3E}">
        <p14:creationId xmlns:p14="http://schemas.microsoft.com/office/powerpoint/2010/main" val="1312419039"/>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“Christ the Lord Is Risen Today”   UMH 302</a:t>
            </a:r>
          </a:p>
          <a:p>
            <a:pPr algn="ctr"/>
            <a:r>
              <a:rPr lang="en-US" sz="2000" dirty="0">
                <a:latin typeface="Times New Roman" charset="0"/>
                <a:ea typeface="Times New Roman" charset="0"/>
                <a:cs typeface="Times New Roman" charset="0"/>
              </a:rPr>
              <a:t>WORDS: Charles Wesley, 1739     MUSIC: </a:t>
            </a:r>
            <a:r>
              <a:rPr lang="en-US" sz="2000" i="1" dirty="0">
                <a:latin typeface="Times New Roman" charset="0"/>
                <a:ea typeface="Times New Roman" charset="0"/>
                <a:cs typeface="Times New Roman" charset="0"/>
              </a:rPr>
              <a:t>Lyra </a:t>
            </a:r>
            <a:r>
              <a:rPr lang="en-US" sz="2000" i="1" dirty="0" err="1">
                <a:latin typeface="Times New Roman" charset="0"/>
                <a:ea typeface="Times New Roman" charset="0"/>
                <a:cs typeface="Times New Roman" charset="0"/>
              </a:rPr>
              <a:t>Davidica</a:t>
            </a:r>
            <a:r>
              <a:rPr lang="en-US" sz="2000" dirty="0">
                <a:latin typeface="Times New Roman" charset="0"/>
                <a:ea typeface="Times New Roman" charset="0"/>
                <a:cs typeface="Times New Roman" charset="0"/>
              </a:rPr>
              <a:t>, 1708</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pic>
        <p:nvPicPr>
          <p:cNvPr id="4" name="Picture 3">
            <a:extLst>
              <a:ext uri="{FF2B5EF4-FFF2-40B4-BE49-F238E27FC236}">
                <a16:creationId xmlns:a16="http://schemas.microsoft.com/office/drawing/2014/main" id="{16C4C3E4-0CC7-4847-819F-7E9274499588}"/>
              </a:ext>
            </a:extLst>
          </p:cNvPr>
          <p:cNvPicPr>
            <a:picLocks noChangeAspect="1"/>
          </p:cNvPicPr>
          <p:nvPr/>
        </p:nvPicPr>
        <p:blipFill rotWithShape="1">
          <a:blip r:embed="rId2">
            <a:alphaModFix amt="20000"/>
          </a:blip>
          <a:srcRect t="43779" b="1"/>
          <a:stretch/>
        </p:blipFill>
        <p:spPr>
          <a:xfrm>
            <a:off x="13855" y="3686"/>
            <a:ext cx="9144001" cy="6854313"/>
          </a:xfrm>
          <a:prstGeom prst="rect">
            <a:avLst/>
          </a:prstGeom>
        </p:spPr>
      </p:pic>
      <p:sp>
        <p:nvSpPr>
          <p:cNvPr id="5" name="TextBox 4">
            <a:extLst>
              <a:ext uri="{FF2B5EF4-FFF2-40B4-BE49-F238E27FC236}">
                <a16:creationId xmlns:a16="http://schemas.microsoft.com/office/drawing/2014/main" id="{722F8E55-6626-7741-B987-6FDB91A3BB00}"/>
              </a:ext>
            </a:extLst>
          </p:cNvPr>
          <p:cNvSpPr txBox="1"/>
          <p:nvPr/>
        </p:nvSpPr>
        <p:spPr>
          <a:xfrm>
            <a:off x="349656" y="1601342"/>
            <a:ext cx="8435638"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Lives again, our glorious King,</a:t>
            </a:r>
          </a:p>
          <a:p>
            <a:pPr algn="ctr"/>
            <a:r>
              <a:rPr lang="en-US" sz="4000" dirty="0">
                <a:latin typeface="Times New Roman" charset="0"/>
                <a:ea typeface="Times New Roman" charset="0"/>
                <a:cs typeface="Times New Roman" charset="0"/>
              </a:rPr>
              <a:t>Alleluia!</a:t>
            </a:r>
          </a:p>
          <a:p>
            <a:pPr algn="ctr"/>
            <a:r>
              <a:rPr lang="en-US" sz="4000" dirty="0">
                <a:latin typeface="Times New Roman" charset="0"/>
                <a:ea typeface="Times New Roman" charset="0"/>
                <a:cs typeface="Times New Roman" charset="0"/>
              </a:rPr>
              <a:t>Where, o death, is now thy sting?</a:t>
            </a:r>
          </a:p>
          <a:p>
            <a:pPr algn="ctr"/>
            <a:r>
              <a:rPr lang="en-US" sz="4000" dirty="0">
                <a:latin typeface="Times New Roman" charset="0"/>
                <a:ea typeface="Times New Roman" charset="0"/>
                <a:cs typeface="Times New Roman" charset="0"/>
              </a:rPr>
              <a:t>Alleluia!</a:t>
            </a:r>
          </a:p>
          <a:p>
            <a:pPr algn="ctr"/>
            <a:r>
              <a:rPr lang="en-US" sz="4000" dirty="0">
                <a:latin typeface="Times New Roman" charset="0"/>
                <a:ea typeface="Times New Roman" charset="0"/>
                <a:cs typeface="Times New Roman" charset="0"/>
              </a:rPr>
              <a:t>Once he died our souls to save,</a:t>
            </a:r>
          </a:p>
          <a:p>
            <a:pPr algn="ctr"/>
            <a:r>
              <a:rPr lang="en-US" sz="4000" dirty="0">
                <a:latin typeface="Times New Roman" charset="0"/>
                <a:ea typeface="Times New Roman" charset="0"/>
                <a:cs typeface="Times New Roman" charset="0"/>
              </a:rPr>
              <a:t>Alleluia!</a:t>
            </a:r>
          </a:p>
          <a:p>
            <a:pPr algn="ctr"/>
            <a:r>
              <a:rPr lang="en-US" sz="4000" dirty="0">
                <a:latin typeface="Times New Roman" charset="0"/>
                <a:ea typeface="Times New Roman" charset="0"/>
                <a:cs typeface="Times New Roman" charset="0"/>
              </a:rPr>
              <a:t>Where’s thy victory, boasting grave?</a:t>
            </a:r>
          </a:p>
          <a:p>
            <a:pPr algn="ctr"/>
            <a:r>
              <a:rPr lang="en-US" sz="4000" dirty="0">
                <a:latin typeface="Times New Roman" charset="0"/>
                <a:ea typeface="Times New Roman" charset="0"/>
                <a:cs typeface="Times New Roman" charset="0"/>
              </a:rPr>
              <a:t>Alleluia!</a:t>
            </a:r>
          </a:p>
        </p:txBody>
      </p:sp>
    </p:spTree>
    <p:extLst>
      <p:ext uri="{BB962C8B-B14F-4D97-AF65-F5344CB8AC3E}">
        <p14:creationId xmlns:p14="http://schemas.microsoft.com/office/powerpoint/2010/main" val="4182770949"/>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“Christ the Lord Is Risen Today”   UMH 302</a:t>
            </a:r>
          </a:p>
          <a:p>
            <a:pPr algn="ctr"/>
            <a:r>
              <a:rPr lang="en-US" sz="2000" dirty="0">
                <a:latin typeface="Times New Roman" charset="0"/>
                <a:ea typeface="Times New Roman" charset="0"/>
                <a:cs typeface="Times New Roman" charset="0"/>
              </a:rPr>
              <a:t>WORDS: Charles Wesley, 1739     MUSIC: </a:t>
            </a:r>
            <a:r>
              <a:rPr lang="en-US" sz="2000" i="1" dirty="0">
                <a:latin typeface="Times New Roman" charset="0"/>
                <a:ea typeface="Times New Roman" charset="0"/>
                <a:cs typeface="Times New Roman" charset="0"/>
              </a:rPr>
              <a:t>Lyra </a:t>
            </a:r>
            <a:r>
              <a:rPr lang="en-US" sz="2000" i="1" dirty="0" err="1">
                <a:latin typeface="Times New Roman" charset="0"/>
                <a:ea typeface="Times New Roman" charset="0"/>
                <a:cs typeface="Times New Roman" charset="0"/>
              </a:rPr>
              <a:t>Davidica</a:t>
            </a:r>
            <a:r>
              <a:rPr lang="en-US" sz="2000" dirty="0">
                <a:latin typeface="Times New Roman" charset="0"/>
                <a:ea typeface="Times New Roman" charset="0"/>
                <a:cs typeface="Times New Roman" charset="0"/>
              </a:rPr>
              <a:t>, 1708</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pic>
        <p:nvPicPr>
          <p:cNvPr id="4" name="Picture 3">
            <a:extLst>
              <a:ext uri="{FF2B5EF4-FFF2-40B4-BE49-F238E27FC236}">
                <a16:creationId xmlns:a16="http://schemas.microsoft.com/office/drawing/2014/main" id="{16C4C3E4-0CC7-4847-819F-7E9274499588}"/>
              </a:ext>
            </a:extLst>
          </p:cNvPr>
          <p:cNvPicPr>
            <a:picLocks noChangeAspect="1"/>
          </p:cNvPicPr>
          <p:nvPr/>
        </p:nvPicPr>
        <p:blipFill rotWithShape="1">
          <a:blip r:embed="rId2">
            <a:alphaModFix amt="20000"/>
          </a:blip>
          <a:srcRect t="43779" b="1"/>
          <a:stretch/>
        </p:blipFill>
        <p:spPr>
          <a:xfrm>
            <a:off x="13855" y="3686"/>
            <a:ext cx="9144001" cy="6854313"/>
          </a:xfrm>
          <a:prstGeom prst="rect">
            <a:avLst/>
          </a:prstGeom>
        </p:spPr>
      </p:pic>
      <p:sp>
        <p:nvSpPr>
          <p:cNvPr id="5" name="TextBox 4">
            <a:extLst>
              <a:ext uri="{FF2B5EF4-FFF2-40B4-BE49-F238E27FC236}">
                <a16:creationId xmlns:a16="http://schemas.microsoft.com/office/drawing/2014/main" id="{722F8E55-6626-7741-B987-6FDB91A3BB00}"/>
              </a:ext>
            </a:extLst>
          </p:cNvPr>
          <p:cNvSpPr txBox="1"/>
          <p:nvPr/>
        </p:nvSpPr>
        <p:spPr>
          <a:xfrm>
            <a:off x="349656" y="1601342"/>
            <a:ext cx="8435638"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Soar we now where Christ has led,</a:t>
            </a:r>
          </a:p>
          <a:p>
            <a:pPr algn="ctr"/>
            <a:r>
              <a:rPr lang="en-US" sz="4000" dirty="0">
                <a:latin typeface="Times New Roman" charset="0"/>
                <a:ea typeface="Times New Roman" charset="0"/>
                <a:cs typeface="Times New Roman" charset="0"/>
              </a:rPr>
              <a:t>Alleluia!</a:t>
            </a:r>
          </a:p>
          <a:p>
            <a:pPr algn="ctr"/>
            <a:r>
              <a:rPr lang="en-US" sz="4000" dirty="0">
                <a:latin typeface="Times New Roman" charset="0"/>
                <a:ea typeface="Times New Roman" charset="0"/>
                <a:cs typeface="Times New Roman" charset="0"/>
              </a:rPr>
              <a:t>Following our exalted Head,</a:t>
            </a:r>
          </a:p>
          <a:p>
            <a:pPr algn="ctr"/>
            <a:r>
              <a:rPr lang="en-US" sz="4000" dirty="0">
                <a:latin typeface="Times New Roman" charset="0"/>
                <a:ea typeface="Times New Roman" charset="0"/>
                <a:cs typeface="Times New Roman" charset="0"/>
              </a:rPr>
              <a:t>Alleluia!</a:t>
            </a:r>
          </a:p>
          <a:p>
            <a:pPr algn="ctr"/>
            <a:r>
              <a:rPr lang="en-US" sz="4000" dirty="0">
                <a:latin typeface="Times New Roman" charset="0"/>
                <a:ea typeface="Times New Roman" charset="0"/>
                <a:cs typeface="Times New Roman" charset="0"/>
              </a:rPr>
              <a:t>Made like him, like him we rise,</a:t>
            </a:r>
          </a:p>
          <a:p>
            <a:pPr algn="ctr"/>
            <a:r>
              <a:rPr lang="en-US" sz="4000" dirty="0">
                <a:latin typeface="Times New Roman" charset="0"/>
                <a:ea typeface="Times New Roman" charset="0"/>
                <a:cs typeface="Times New Roman" charset="0"/>
              </a:rPr>
              <a:t>Alleluia!</a:t>
            </a:r>
          </a:p>
          <a:p>
            <a:pPr algn="ctr"/>
            <a:r>
              <a:rPr lang="en-US" sz="4000" dirty="0">
                <a:latin typeface="Times New Roman" charset="0"/>
                <a:ea typeface="Times New Roman" charset="0"/>
                <a:cs typeface="Times New Roman" charset="0"/>
              </a:rPr>
              <a:t>Ours the cross, the grave, the skies,</a:t>
            </a:r>
          </a:p>
          <a:p>
            <a:pPr algn="ctr"/>
            <a:r>
              <a:rPr lang="en-US" sz="4000" dirty="0">
                <a:latin typeface="Times New Roman" charset="0"/>
                <a:ea typeface="Times New Roman" charset="0"/>
                <a:cs typeface="Times New Roman" charset="0"/>
              </a:rPr>
              <a:t>Alleluia!</a:t>
            </a:r>
          </a:p>
        </p:txBody>
      </p:sp>
    </p:spTree>
    <p:extLst>
      <p:ext uri="{BB962C8B-B14F-4D97-AF65-F5344CB8AC3E}">
        <p14:creationId xmlns:p14="http://schemas.microsoft.com/office/powerpoint/2010/main" val="999647874"/>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“Christ the Lord Is Risen Today”   UMH 302</a:t>
            </a:r>
          </a:p>
          <a:p>
            <a:pPr algn="ctr"/>
            <a:r>
              <a:rPr lang="en-US" sz="2000" dirty="0">
                <a:latin typeface="Times New Roman" charset="0"/>
                <a:ea typeface="Times New Roman" charset="0"/>
                <a:cs typeface="Times New Roman" charset="0"/>
              </a:rPr>
              <a:t>WORDS: Charles Wesley, 1739     MUSIC: </a:t>
            </a:r>
            <a:r>
              <a:rPr lang="en-US" sz="2000" i="1" dirty="0">
                <a:latin typeface="Times New Roman" charset="0"/>
                <a:ea typeface="Times New Roman" charset="0"/>
                <a:cs typeface="Times New Roman" charset="0"/>
              </a:rPr>
              <a:t>Lyra </a:t>
            </a:r>
            <a:r>
              <a:rPr lang="en-US" sz="2000" i="1" dirty="0" err="1">
                <a:latin typeface="Times New Roman" charset="0"/>
                <a:ea typeface="Times New Roman" charset="0"/>
                <a:cs typeface="Times New Roman" charset="0"/>
              </a:rPr>
              <a:t>Davidica</a:t>
            </a:r>
            <a:r>
              <a:rPr lang="en-US" sz="2000" dirty="0">
                <a:latin typeface="Times New Roman" charset="0"/>
                <a:ea typeface="Times New Roman" charset="0"/>
                <a:cs typeface="Times New Roman" charset="0"/>
              </a:rPr>
              <a:t>, 1708</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pic>
        <p:nvPicPr>
          <p:cNvPr id="4" name="Picture 3">
            <a:extLst>
              <a:ext uri="{FF2B5EF4-FFF2-40B4-BE49-F238E27FC236}">
                <a16:creationId xmlns:a16="http://schemas.microsoft.com/office/drawing/2014/main" id="{16C4C3E4-0CC7-4847-819F-7E9274499588}"/>
              </a:ext>
            </a:extLst>
          </p:cNvPr>
          <p:cNvPicPr>
            <a:picLocks noChangeAspect="1"/>
          </p:cNvPicPr>
          <p:nvPr/>
        </p:nvPicPr>
        <p:blipFill rotWithShape="1">
          <a:blip r:embed="rId2">
            <a:alphaModFix amt="20000"/>
          </a:blip>
          <a:srcRect t="43779" b="1"/>
          <a:stretch/>
        </p:blipFill>
        <p:spPr>
          <a:xfrm>
            <a:off x="13855" y="3686"/>
            <a:ext cx="9144001" cy="6854313"/>
          </a:xfrm>
          <a:prstGeom prst="rect">
            <a:avLst/>
          </a:prstGeom>
        </p:spPr>
      </p:pic>
      <p:sp>
        <p:nvSpPr>
          <p:cNvPr id="5" name="TextBox 4">
            <a:extLst>
              <a:ext uri="{FF2B5EF4-FFF2-40B4-BE49-F238E27FC236}">
                <a16:creationId xmlns:a16="http://schemas.microsoft.com/office/drawing/2014/main" id="{722F8E55-6626-7741-B987-6FDB91A3BB00}"/>
              </a:ext>
            </a:extLst>
          </p:cNvPr>
          <p:cNvSpPr txBox="1"/>
          <p:nvPr/>
        </p:nvSpPr>
        <p:spPr>
          <a:xfrm>
            <a:off x="349656" y="1601342"/>
            <a:ext cx="8435638"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Hail the Lord of earth and heaven,</a:t>
            </a:r>
          </a:p>
          <a:p>
            <a:pPr algn="ctr"/>
            <a:r>
              <a:rPr lang="en-US" sz="4000" dirty="0">
                <a:latin typeface="Times New Roman" charset="0"/>
                <a:ea typeface="Times New Roman" charset="0"/>
                <a:cs typeface="Times New Roman" charset="0"/>
              </a:rPr>
              <a:t>Alleluia!</a:t>
            </a:r>
          </a:p>
          <a:p>
            <a:pPr algn="ctr"/>
            <a:r>
              <a:rPr lang="en-US" sz="4000" dirty="0">
                <a:latin typeface="Times New Roman" charset="0"/>
                <a:ea typeface="Times New Roman" charset="0"/>
                <a:cs typeface="Times New Roman" charset="0"/>
              </a:rPr>
              <a:t>Praise to thee by both be given,</a:t>
            </a:r>
          </a:p>
          <a:p>
            <a:pPr algn="ctr"/>
            <a:r>
              <a:rPr lang="en-US" sz="4000" dirty="0">
                <a:latin typeface="Times New Roman" charset="0"/>
                <a:ea typeface="Times New Roman" charset="0"/>
                <a:cs typeface="Times New Roman" charset="0"/>
              </a:rPr>
              <a:t>Alleluia!</a:t>
            </a:r>
          </a:p>
          <a:p>
            <a:pPr algn="ctr"/>
            <a:r>
              <a:rPr lang="en-US" sz="4000" dirty="0">
                <a:latin typeface="Times New Roman" charset="0"/>
                <a:ea typeface="Times New Roman" charset="0"/>
                <a:cs typeface="Times New Roman" charset="0"/>
              </a:rPr>
              <a:t>Thee we greet triumphant now,</a:t>
            </a:r>
          </a:p>
          <a:p>
            <a:pPr algn="ctr"/>
            <a:r>
              <a:rPr lang="en-US" sz="4000" dirty="0">
                <a:latin typeface="Times New Roman" charset="0"/>
                <a:ea typeface="Times New Roman" charset="0"/>
                <a:cs typeface="Times New Roman" charset="0"/>
              </a:rPr>
              <a:t>Alleluia!</a:t>
            </a:r>
          </a:p>
          <a:p>
            <a:pPr algn="ctr"/>
            <a:r>
              <a:rPr lang="en-US" sz="4000" dirty="0">
                <a:latin typeface="Times New Roman" charset="0"/>
                <a:ea typeface="Times New Roman" charset="0"/>
                <a:cs typeface="Times New Roman" charset="0"/>
              </a:rPr>
              <a:t>Hail the resurrection, thou,</a:t>
            </a:r>
          </a:p>
          <a:p>
            <a:pPr algn="ctr"/>
            <a:r>
              <a:rPr lang="en-US" sz="4000" dirty="0">
                <a:latin typeface="Times New Roman" charset="0"/>
                <a:ea typeface="Times New Roman" charset="0"/>
                <a:cs typeface="Times New Roman" charset="0"/>
              </a:rPr>
              <a:t>Alleluia!</a:t>
            </a:r>
          </a:p>
        </p:txBody>
      </p:sp>
    </p:spTree>
    <p:extLst>
      <p:ext uri="{BB962C8B-B14F-4D97-AF65-F5344CB8AC3E}">
        <p14:creationId xmlns:p14="http://schemas.microsoft.com/office/powerpoint/2010/main" val="4267865086"/>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“Christ the Lord Is Risen Today”   UMH 302</a:t>
            </a:r>
          </a:p>
          <a:p>
            <a:pPr algn="ctr"/>
            <a:r>
              <a:rPr lang="en-US" sz="2000" dirty="0">
                <a:latin typeface="Times New Roman" charset="0"/>
                <a:ea typeface="Times New Roman" charset="0"/>
                <a:cs typeface="Times New Roman" charset="0"/>
              </a:rPr>
              <a:t>WORDS: Charles Wesley, 1739     MUSIC: </a:t>
            </a:r>
            <a:r>
              <a:rPr lang="en-US" sz="2000" i="1" dirty="0">
                <a:latin typeface="Times New Roman" charset="0"/>
                <a:ea typeface="Times New Roman" charset="0"/>
                <a:cs typeface="Times New Roman" charset="0"/>
              </a:rPr>
              <a:t>Lyra </a:t>
            </a:r>
            <a:r>
              <a:rPr lang="en-US" sz="2000" i="1" dirty="0" err="1">
                <a:latin typeface="Times New Roman" charset="0"/>
                <a:ea typeface="Times New Roman" charset="0"/>
                <a:cs typeface="Times New Roman" charset="0"/>
              </a:rPr>
              <a:t>Davidica</a:t>
            </a:r>
            <a:r>
              <a:rPr lang="en-US" sz="2000" dirty="0">
                <a:latin typeface="Times New Roman" charset="0"/>
                <a:ea typeface="Times New Roman" charset="0"/>
                <a:cs typeface="Times New Roman" charset="0"/>
              </a:rPr>
              <a:t>, 1708</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pic>
        <p:nvPicPr>
          <p:cNvPr id="4" name="Picture 3">
            <a:extLst>
              <a:ext uri="{FF2B5EF4-FFF2-40B4-BE49-F238E27FC236}">
                <a16:creationId xmlns:a16="http://schemas.microsoft.com/office/drawing/2014/main" id="{16C4C3E4-0CC7-4847-819F-7E9274499588}"/>
              </a:ext>
            </a:extLst>
          </p:cNvPr>
          <p:cNvPicPr>
            <a:picLocks noChangeAspect="1"/>
          </p:cNvPicPr>
          <p:nvPr/>
        </p:nvPicPr>
        <p:blipFill rotWithShape="1">
          <a:blip r:embed="rId2">
            <a:alphaModFix amt="20000"/>
          </a:blip>
          <a:srcRect t="43779" b="1"/>
          <a:stretch/>
        </p:blipFill>
        <p:spPr>
          <a:xfrm>
            <a:off x="13855" y="3686"/>
            <a:ext cx="9144001" cy="6854313"/>
          </a:xfrm>
          <a:prstGeom prst="rect">
            <a:avLst/>
          </a:prstGeom>
        </p:spPr>
      </p:pic>
      <p:sp>
        <p:nvSpPr>
          <p:cNvPr id="5" name="TextBox 4">
            <a:extLst>
              <a:ext uri="{FF2B5EF4-FFF2-40B4-BE49-F238E27FC236}">
                <a16:creationId xmlns:a16="http://schemas.microsoft.com/office/drawing/2014/main" id="{722F8E55-6626-7741-B987-6FDB91A3BB00}"/>
              </a:ext>
            </a:extLst>
          </p:cNvPr>
          <p:cNvSpPr txBox="1"/>
          <p:nvPr/>
        </p:nvSpPr>
        <p:spPr>
          <a:xfrm>
            <a:off x="349656" y="1601342"/>
            <a:ext cx="8435638"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King of glory, soul of bliss,</a:t>
            </a:r>
          </a:p>
          <a:p>
            <a:pPr algn="ctr"/>
            <a:r>
              <a:rPr lang="en-US" sz="4000" dirty="0">
                <a:latin typeface="Times New Roman" charset="0"/>
                <a:ea typeface="Times New Roman" charset="0"/>
                <a:cs typeface="Times New Roman" charset="0"/>
              </a:rPr>
              <a:t>Alleluia!</a:t>
            </a:r>
          </a:p>
          <a:p>
            <a:pPr algn="ctr"/>
            <a:r>
              <a:rPr lang="en-US" sz="4000" dirty="0">
                <a:latin typeface="Times New Roman" charset="0"/>
                <a:ea typeface="Times New Roman" charset="0"/>
                <a:cs typeface="Times New Roman" charset="0"/>
              </a:rPr>
              <a:t>Everlasting life is this,</a:t>
            </a:r>
          </a:p>
          <a:p>
            <a:pPr algn="ctr"/>
            <a:r>
              <a:rPr lang="en-US" sz="4000" dirty="0">
                <a:latin typeface="Times New Roman" charset="0"/>
                <a:ea typeface="Times New Roman" charset="0"/>
                <a:cs typeface="Times New Roman" charset="0"/>
              </a:rPr>
              <a:t>Alleluia!</a:t>
            </a:r>
          </a:p>
          <a:p>
            <a:pPr algn="ctr"/>
            <a:r>
              <a:rPr lang="en-US" sz="4000" dirty="0">
                <a:latin typeface="Times New Roman" charset="0"/>
                <a:ea typeface="Times New Roman" charset="0"/>
                <a:cs typeface="Times New Roman" charset="0"/>
              </a:rPr>
              <a:t>Thee to know, thy power to prove,</a:t>
            </a:r>
          </a:p>
          <a:p>
            <a:pPr algn="ctr"/>
            <a:r>
              <a:rPr lang="en-US" sz="4000" dirty="0">
                <a:latin typeface="Times New Roman" charset="0"/>
                <a:ea typeface="Times New Roman" charset="0"/>
                <a:cs typeface="Times New Roman" charset="0"/>
              </a:rPr>
              <a:t>Alleluia!</a:t>
            </a:r>
          </a:p>
          <a:p>
            <a:pPr algn="ctr"/>
            <a:r>
              <a:rPr lang="en-US" sz="4000" dirty="0">
                <a:latin typeface="Times New Roman" charset="0"/>
                <a:ea typeface="Times New Roman" charset="0"/>
                <a:cs typeface="Times New Roman" charset="0"/>
              </a:rPr>
              <a:t>Thus to sing, and thus to love,</a:t>
            </a:r>
          </a:p>
          <a:p>
            <a:pPr algn="ctr"/>
            <a:r>
              <a:rPr lang="en-US" sz="4000" dirty="0">
                <a:latin typeface="Times New Roman" charset="0"/>
                <a:ea typeface="Times New Roman" charset="0"/>
                <a:cs typeface="Times New Roman" charset="0"/>
              </a:rPr>
              <a:t>Alleluia!</a:t>
            </a:r>
          </a:p>
        </p:txBody>
      </p:sp>
    </p:spTree>
    <p:extLst>
      <p:ext uri="{BB962C8B-B14F-4D97-AF65-F5344CB8AC3E}">
        <p14:creationId xmlns:p14="http://schemas.microsoft.com/office/powerpoint/2010/main" val="1015442565"/>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32620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134098-D281-6894-99FE-94EE6A742398}"/>
              </a:ext>
            </a:extLst>
          </p:cNvPr>
          <p:cNvSpPr txBox="1"/>
          <p:nvPr/>
        </p:nvSpPr>
        <p:spPr>
          <a:xfrm>
            <a:off x="1" y="885599"/>
            <a:ext cx="642455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A7C6BD1-71D4-6C2D-2461-2199373CA172}"/>
              </a:ext>
            </a:extLst>
          </p:cNvPr>
          <p:cNvSpPr txBox="1"/>
          <p:nvPr/>
        </p:nvSpPr>
        <p:spPr>
          <a:xfrm>
            <a:off x="0" y="0"/>
            <a:ext cx="7742712" cy="784830"/>
          </a:xfrm>
          <a:prstGeom prst="rect">
            <a:avLst/>
          </a:prstGeom>
          <a:noFill/>
        </p:spPr>
        <p:txBody>
          <a:bodyPr wrap="squar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7FAAA8DA-1E18-1ED4-11FC-42ABBA696500}"/>
              </a:ext>
            </a:extLst>
          </p:cNvPr>
          <p:cNvSpPr txBox="1"/>
          <p:nvPr/>
        </p:nvSpPr>
        <p:spPr>
          <a:xfrm>
            <a:off x="1" y="6424551"/>
            <a:ext cx="6424550" cy="369332"/>
          </a:xfrm>
          <a:prstGeom prst="rect">
            <a:avLst/>
          </a:prstGeom>
          <a:noFill/>
        </p:spPr>
        <p:txBody>
          <a:bodyPr wrap="square" rtlCol="0">
            <a:spAutoFit/>
          </a:bodyPr>
          <a:lstStyle/>
          <a:p>
            <a:pPr algn="ctr"/>
            <a:r>
              <a:rPr lang="en-US" i="1" dirty="0">
                <a:latin typeface="Verdana" panose="020B0604030504040204" pitchFamily="34" charset="0"/>
                <a:ea typeface="Verdana" panose="020B0604030504040204" pitchFamily="34" charset="0"/>
                <a:cs typeface="Verdana" panose="020B0604030504040204" pitchFamily="34" charset="0"/>
              </a:rPr>
              <a:t>UMH 393</a:t>
            </a:r>
          </a:p>
        </p:txBody>
      </p:sp>
    </p:spTree>
    <p:extLst>
      <p:ext uri="{BB962C8B-B14F-4D97-AF65-F5344CB8AC3E}">
        <p14:creationId xmlns:p14="http://schemas.microsoft.com/office/powerpoint/2010/main" val="84333007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beautiful minimalist watercolor painting showcases a solitary cross silhouette positioned against a breathtaking gradient sky. The heavenly atmosphere flows from deep ultramarine blue at the bottom through soft violet tones into luminous golden light at the top, creating a divine radiance effect. The small contemplative cross stands in peaceful isolation, rendered in subtle gray tones with hints of a crown of thorns. Vast negative space surrounds the cross, emphasizing themes of reverence, hope, and spiritual transcendence. The soft watercolor edges and gentle color blending create an ethereal quality that feels both calming and uplifting. This contemporary religious artwork uses extreme simplicity and restraint to convey powerful feelings of faith, devotion, and divine presence, making it perfect for Easter celebrations or year-round spiritual reflection.">
            <a:extLst>
              <a:ext uri="{FF2B5EF4-FFF2-40B4-BE49-F238E27FC236}">
                <a16:creationId xmlns:a16="http://schemas.microsoft.com/office/drawing/2014/main" id="{ACB8A7B4-9A33-FAD6-34FE-B9C80DEAD78A}"/>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0474" b="47140"/>
          <a:stretch>
            <a:fillRect/>
          </a:stretch>
        </p:blipFill>
        <p:spPr bwMode="auto">
          <a:xfrm>
            <a:off x="20" y="10"/>
            <a:ext cx="9141693"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9474CEE-6479-5D79-AF5B-3444ED9D37DB}"/>
              </a:ext>
            </a:extLst>
          </p:cNvPr>
          <p:cNvSpPr>
            <a:spLocks noGrp="1"/>
          </p:cNvSpPr>
          <p:nvPr>
            <p:ph type="ctrTitle"/>
          </p:nvPr>
        </p:nvSpPr>
        <p:spPr>
          <a:xfrm>
            <a:off x="1145286" y="1124712"/>
            <a:ext cx="6858000" cy="3063240"/>
          </a:xfrm>
        </p:spPr>
        <p:txBody>
          <a:bodyPr>
            <a:normAutofit/>
          </a:bodyPr>
          <a:lstStyle/>
          <a:p>
            <a:r>
              <a:rPr lang="en-US" sz="5700">
                <a:solidFill>
                  <a:schemeClr val="bg1"/>
                </a:solidFill>
              </a:rPr>
              <a:t>Lamentations 3: 22 – 23 </a:t>
            </a:r>
          </a:p>
        </p:txBody>
      </p:sp>
      <p:sp>
        <p:nvSpPr>
          <p:cNvPr id="3" name="Subtitle 2">
            <a:extLst>
              <a:ext uri="{FF2B5EF4-FFF2-40B4-BE49-F238E27FC236}">
                <a16:creationId xmlns:a16="http://schemas.microsoft.com/office/drawing/2014/main" id="{BB99F698-8479-F8E0-C822-09DB3D8F0AD0}"/>
              </a:ext>
            </a:extLst>
          </p:cNvPr>
          <p:cNvSpPr>
            <a:spLocks noGrp="1"/>
          </p:cNvSpPr>
          <p:nvPr>
            <p:ph type="subTitle" idx="1"/>
          </p:nvPr>
        </p:nvSpPr>
        <p:spPr>
          <a:xfrm>
            <a:off x="1145286" y="4599432"/>
            <a:ext cx="6858000" cy="1227520"/>
          </a:xfrm>
        </p:spPr>
        <p:txBody>
          <a:bodyPr>
            <a:normAutofit/>
          </a:bodyPr>
          <a:lstStyle/>
          <a:p>
            <a:r>
              <a:rPr lang="en-US">
                <a:solidFill>
                  <a:schemeClr val="bg1"/>
                </a:solidFill>
              </a:rPr>
              <a:t>NRSVUE</a:t>
            </a:r>
          </a:p>
        </p:txBody>
      </p:sp>
      <p:sp>
        <p:nvSpPr>
          <p:cNvPr id="1033" name="sketchy line">
            <a:extLst>
              <a:ext uri="{FF2B5EF4-FFF2-40B4-BE49-F238E27FC236}">
                <a16:creationId xmlns:a16="http://schemas.microsoft.com/office/drawing/2014/main" id="{DEF0EFD6-A3C2-4C94-A80A-BA9709D99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4" y="4368623"/>
            <a:ext cx="3182692" cy="18288"/>
          </a:xfrm>
          <a:custGeom>
            <a:avLst/>
            <a:gdLst>
              <a:gd name="csX0" fmla="*/ 0 w 3182692"/>
              <a:gd name="csY0" fmla="*/ 0 h 18288"/>
              <a:gd name="csX1" fmla="*/ 636538 w 3182692"/>
              <a:gd name="csY1" fmla="*/ 0 h 18288"/>
              <a:gd name="csX2" fmla="*/ 1273077 w 3182692"/>
              <a:gd name="csY2" fmla="*/ 0 h 18288"/>
              <a:gd name="csX3" fmla="*/ 1909615 w 3182692"/>
              <a:gd name="csY3" fmla="*/ 0 h 18288"/>
              <a:gd name="csX4" fmla="*/ 2482500 w 3182692"/>
              <a:gd name="csY4" fmla="*/ 0 h 18288"/>
              <a:gd name="csX5" fmla="*/ 3182692 w 3182692"/>
              <a:gd name="csY5" fmla="*/ 0 h 18288"/>
              <a:gd name="csX6" fmla="*/ 3182692 w 3182692"/>
              <a:gd name="csY6" fmla="*/ 18288 h 18288"/>
              <a:gd name="csX7" fmla="*/ 2609807 w 3182692"/>
              <a:gd name="csY7" fmla="*/ 18288 h 18288"/>
              <a:gd name="csX8" fmla="*/ 2068750 w 3182692"/>
              <a:gd name="csY8" fmla="*/ 18288 h 18288"/>
              <a:gd name="csX9" fmla="*/ 1432211 w 3182692"/>
              <a:gd name="csY9" fmla="*/ 18288 h 18288"/>
              <a:gd name="csX10" fmla="*/ 859327 w 3182692"/>
              <a:gd name="csY10" fmla="*/ 18288 h 18288"/>
              <a:gd name="csX11" fmla="*/ 0 w 3182692"/>
              <a:gd name="csY11" fmla="*/ 18288 h 18288"/>
              <a:gd name="csX12" fmla="*/ 0 w 3182692"/>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8650" y="720953"/>
            <a:ext cx="7886700" cy="5416094"/>
          </a:xfrm>
          <a:custGeom>
            <a:avLst/>
            <a:gdLst>
              <a:gd name="csX0" fmla="*/ 0 w 7886700"/>
              <a:gd name="csY0" fmla="*/ 0 h 5416094"/>
              <a:gd name="csX1" fmla="*/ 578358 w 7886700"/>
              <a:gd name="csY1" fmla="*/ 0 h 5416094"/>
              <a:gd name="csX2" fmla="*/ 998982 w 7886700"/>
              <a:gd name="csY2" fmla="*/ 0 h 5416094"/>
              <a:gd name="csX3" fmla="*/ 1813941 w 7886700"/>
              <a:gd name="csY3" fmla="*/ 0 h 5416094"/>
              <a:gd name="csX4" fmla="*/ 2392299 w 7886700"/>
              <a:gd name="csY4" fmla="*/ 0 h 5416094"/>
              <a:gd name="csX5" fmla="*/ 2970657 w 7886700"/>
              <a:gd name="csY5" fmla="*/ 0 h 5416094"/>
              <a:gd name="csX6" fmla="*/ 3785616 w 7886700"/>
              <a:gd name="csY6" fmla="*/ 0 h 5416094"/>
              <a:gd name="csX7" fmla="*/ 4285107 w 7886700"/>
              <a:gd name="csY7" fmla="*/ 0 h 5416094"/>
              <a:gd name="csX8" fmla="*/ 5100066 w 7886700"/>
              <a:gd name="csY8" fmla="*/ 0 h 5416094"/>
              <a:gd name="csX9" fmla="*/ 5915025 w 7886700"/>
              <a:gd name="csY9" fmla="*/ 0 h 5416094"/>
              <a:gd name="csX10" fmla="*/ 6572250 w 7886700"/>
              <a:gd name="csY10" fmla="*/ 0 h 5416094"/>
              <a:gd name="csX11" fmla="*/ 7886700 w 7886700"/>
              <a:gd name="csY11" fmla="*/ 0 h 5416094"/>
              <a:gd name="csX12" fmla="*/ 7886700 w 7886700"/>
              <a:gd name="csY12" fmla="*/ 622851 h 5416094"/>
              <a:gd name="csX13" fmla="*/ 7886700 w 7886700"/>
              <a:gd name="csY13" fmla="*/ 1137380 h 5416094"/>
              <a:gd name="csX14" fmla="*/ 7886700 w 7886700"/>
              <a:gd name="csY14" fmla="*/ 1814391 h 5416094"/>
              <a:gd name="csX15" fmla="*/ 7886700 w 7886700"/>
              <a:gd name="csY15" fmla="*/ 2491403 h 5416094"/>
              <a:gd name="csX16" fmla="*/ 7886700 w 7886700"/>
              <a:gd name="csY16" fmla="*/ 3168415 h 5416094"/>
              <a:gd name="csX17" fmla="*/ 7886700 w 7886700"/>
              <a:gd name="csY17" fmla="*/ 3899588 h 5416094"/>
              <a:gd name="csX18" fmla="*/ 7886700 w 7886700"/>
              <a:gd name="csY18" fmla="*/ 4630760 h 5416094"/>
              <a:gd name="csX19" fmla="*/ 7886700 w 7886700"/>
              <a:gd name="csY19" fmla="*/ 5416094 h 5416094"/>
              <a:gd name="csX20" fmla="*/ 7466076 w 7886700"/>
              <a:gd name="csY20" fmla="*/ 5416094 h 5416094"/>
              <a:gd name="csX21" fmla="*/ 6651117 w 7886700"/>
              <a:gd name="csY21" fmla="*/ 5416094 h 5416094"/>
              <a:gd name="csX22" fmla="*/ 5993892 w 7886700"/>
              <a:gd name="csY22" fmla="*/ 5416094 h 5416094"/>
              <a:gd name="csX23" fmla="*/ 5494401 w 7886700"/>
              <a:gd name="csY23" fmla="*/ 5416094 h 5416094"/>
              <a:gd name="csX24" fmla="*/ 4837176 w 7886700"/>
              <a:gd name="csY24" fmla="*/ 5416094 h 5416094"/>
              <a:gd name="csX25" fmla="*/ 4416552 w 7886700"/>
              <a:gd name="csY25" fmla="*/ 5416094 h 5416094"/>
              <a:gd name="csX26" fmla="*/ 3995928 w 7886700"/>
              <a:gd name="csY26" fmla="*/ 5416094 h 5416094"/>
              <a:gd name="csX27" fmla="*/ 3338703 w 7886700"/>
              <a:gd name="csY27" fmla="*/ 5416094 h 5416094"/>
              <a:gd name="csX28" fmla="*/ 2839212 w 7886700"/>
              <a:gd name="csY28" fmla="*/ 5416094 h 5416094"/>
              <a:gd name="csX29" fmla="*/ 2103120 w 7886700"/>
              <a:gd name="csY29" fmla="*/ 5416094 h 5416094"/>
              <a:gd name="csX30" fmla="*/ 1603629 w 7886700"/>
              <a:gd name="csY30" fmla="*/ 5416094 h 5416094"/>
              <a:gd name="csX31" fmla="*/ 867537 w 7886700"/>
              <a:gd name="csY31" fmla="*/ 5416094 h 5416094"/>
              <a:gd name="csX32" fmla="*/ 0 w 7886700"/>
              <a:gd name="csY32" fmla="*/ 5416094 h 5416094"/>
              <a:gd name="csX33" fmla="*/ 0 w 7886700"/>
              <a:gd name="csY33" fmla="*/ 4684921 h 5416094"/>
              <a:gd name="csX34" fmla="*/ 0 w 7886700"/>
              <a:gd name="csY34" fmla="*/ 3953749 h 5416094"/>
              <a:gd name="csX35" fmla="*/ 0 w 7886700"/>
              <a:gd name="csY35" fmla="*/ 3168415 h 5416094"/>
              <a:gd name="csX36" fmla="*/ 0 w 7886700"/>
              <a:gd name="csY36" fmla="*/ 2545564 h 5416094"/>
              <a:gd name="csX37" fmla="*/ 0 w 7886700"/>
              <a:gd name="csY37" fmla="*/ 1760231 h 5416094"/>
              <a:gd name="csX38" fmla="*/ 0 w 7886700"/>
              <a:gd name="csY38" fmla="*/ 1191541 h 5416094"/>
              <a:gd name="csX39" fmla="*/ 0 w 7886700"/>
              <a:gd name="csY39" fmla="*/ 677012 h 5416094"/>
              <a:gd name="csX40" fmla="*/ 0 w 7886700"/>
              <a:gd name="csY40" fmla="*/ 0 h 541609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Lst>
            <a:rect l="l" t="t" r="r" b="b"/>
            <a:pathLst>
              <a:path w="7886700" h="5416094"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917044" y="253972"/>
                  <a:pt x="7878280" y="382927"/>
                  <a:pt x="7886700" y="622851"/>
                </a:cubicBezTo>
                <a:cubicBezTo>
                  <a:pt x="7895120" y="862775"/>
                  <a:pt x="7898095" y="881954"/>
                  <a:pt x="7886700" y="1137380"/>
                </a:cubicBezTo>
                <a:cubicBezTo>
                  <a:pt x="7875305" y="1392806"/>
                  <a:pt x="7859449" y="1500954"/>
                  <a:pt x="7886700" y="1814391"/>
                </a:cubicBezTo>
                <a:cubicBezTo>
                  <a:pt x="7913951" y="2127828"/>
                  <a:pt x="7899710" y="2276490"/>
                  <a:pt x="7886700" y="2491403"/>
                </a:cubicBezTo>
                <a:cubicBezTo>
                  <a:pt x="7873690" y="2706316"/>
                  <a:pt x="7899048" y="2943627"/>
                  <a:pt x="7886700" y="3168415"/>
                </a:cubicBezTo>
                <a:cubicBezTo>
                  <a:pt x="7874352" y="3393203"/>
                  <a:pt x="7895759" y="3539359"/>
                  <a:pt x="7886700" y="3899588"/>
                </a:cubicBezTo>
                <a:cubicBezTo>
                  <a:pt x="7877641" y="4259817"/>
                  <a:pt x="7907485" y="4437980"/>
                  <a:pt x="7886700" y="4630760"/>
                </a:cubicBezTo>
                <a:cubicBezTo>
                  <a:pt x="7865915" y="4823540"/>
                  <a:pt x="7871525" y="5198637"/>
                  <a:pt x="7886700" y="5416094"/>
                </a:cubicBezTo>
                <a:cubicBezTo>
                  <a:pt x="7691680" y="5431844"/>
                  <a:pt x="7601555" y="5415681"/>
                  <a:pt x="7466076" y="5416094"/>
                </a:cubicBezTo>
                <a:cubicBezTo>
                  <a:pt x="7330597" y="5416507"/>
                  <a:pt x="6831360" y="5424066"/>
                  <a:pt x="6651117" y="5416094"/>
                </a:cubicBezTo>
                <a:cubicBezTo>
                  <a:pt x="6470874" y="5408122"/>
                  <a:pt x="6162822" y="5448218"/>
                  <a:pt x="5993892" y="5416094"/>
                </a:cubicBezTo>
                <a:cubicBezTo>
                  <a:pt x="5824963" y="5383970"/>
                  <a:pt x="5688089" y="5423575"/>
                  <a:pt x="5494401" y="5416094"/>
                </a:cubicBezTo>
                <a:cubicBezTo>
                  <a:pt x="5300713" y="5408613"/>
                  <a:pt x="5038344" y="5439836"/>
                  <a:pt x="4837176" y="5416094"/>
                </a:cubicBezTo>
                <a:cubicBezTo>
                  <a:pt x="4636008" y="5392352"/>
                  <a:pt x="4547230" y="5414191"/>
                  <a:pt x="4416552" y="5416094"/>
                </a:cubicBezTo>
                <a:cubicBezTo>
                  <a:pt x="4285874" y="5417997"/>
                  <a:pt x="4197467" y="5397786"/>
                  <a:pt x="3995928" y="5416094"/>
                </a:cubicBezTo>
                <a:cubicBezTo>
                  <a:pt x="3794389" y="5434402"/>
                  <a:pt x="3512175" y="5385012"/>
                  <a:pt x="3338703" y="5416094"/>
                </a:cubicBezTo>
                <a:cubicBezTo>
                  <a:pt x="3165232" y="5447176"/>
                  <a:pt x="2961841" y="5402137"/>
                  <a:pt x="2839212" y="5416094"/>
                </a:cubicBezTo>
                <a:cubicBezTo>
                  <a:pt x="2716583" y="5430051"/>
                  <a:pt x="2260631" y="5391454"/>
                  <a:pt x="2103120" y="5416094"/>
                </a:cubicBezTo>
                <a:cubicBezTo>
                  <a:pt x="1945609" y="5440734"/>
                  <a:pt x="1802870" y="5413244"/>
                  <a:pt x="1603629" y="5416094"/>
                </a:cubicBezTo>
                <a:cubicBezTo>
                  <a:pt x="1404388" y="5418944"/>
                  <a:pt x="1036615" y="5428037"/>
                  <a:pt x="867537" y="5416094"/>
                </a:cubicBezTo>
                <a:cubicBezTo>
                  <a:pt x="698459" y="5404151"/>
                  <a:pt x="196765" y="5387017"/>
                  <a:pt x="0" y="5416094"/>
                </a:cubicBezTo>
                <a:cubicBezTo>
                  <a:pt x="-7913" y="5158982"/>
                  <a:pt x="-32352" y="4972281"/>
                  <a:pt x="0" y="4684921"/>
                </a:cubicBezTo>
                <a:cubicBezTo>
                  <a:pt x="32352" y="4397561"/>
                  <a:pt x="-36146" y="4109983"/>
                  <a:pt x="0" y="3953749"/>
                </a:cubicBezTo>
                <a:cubicBezTo>
                  <a:pt x="36146" y="3797515"/>
                  <a:pt x="38942" y="3433311"/>
                  <a:pt x="0" y="3168415"/>
                </a:cubicBezTo>
                <a:cubicBezTo>
                  <a:pt x="-38942" y="2903519"/>
                  <a:pt x="-264" y="2810505"/>
                  <a:pt x="0" y="2545564"/>
                </a:cubicBezTo>
                <a:cubicBezTo>
                  <a:pt x="264" y="2280623"/>
                  <a:pt x="20689" y="1994225"/>
                  <a:pt x="0" y="1760231"/>
                </a:cubicBezTo>
                <a:cubicBezTo>
                  <a:pt x="-20689" y="1526237"/>
                  <a:pt x="16073" y="1386976"/>
                  <a:pt x="0" y="1191541"/>
                </a:cubicBezTo>
                <a:cubicBezTo>
                  <a:pt x="-16073" y="996106"/>
                  <a:pt x="-16965" y="844858"/>
                  <a:pt x="0" y="677012"/>
                </a:cubicBezTo>
                <a:cubicBezTo>
                  <a:pt x="16965" y="509166"/>
                  <a:pt x="85" y="277162"/>
                  <a:pt x="0" y="0"/>
                </a:cubicBezTo>
                <a:close/>
              </a:path>
            </a:pathLst>
          </a:custGeom>
          <a:noFill/>
          <a:ln w="4762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4541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3FBB1B-AB87-7F28-4AF9-A7F6AE551038}"/>
              </a:ext>
            </a:extLst>
          </p:cNvPr>
          <p:cNvSpPr txBox="1"/>
          <p:nvPr/>
        </p:nvSpPr>
        <p:spPr>
          <a:xfrm>
            <a:off x="0" y="1698301"/>
            <a:ext cx="9144000" cy="3461397"/>
          </a:xfrm>
          <a:prstGeom prst="rect">
            <a:avLst/>
          </a:prstGeom>
          <a:noFill/>
        </p:spPr>
        <p:txBody>
          <a:bodyPr wrap="square">
            <a:spAutoFit/>
          </a:bodyPr>
          <a:lstStyle/>
          <a:p>
            <a:pPr algn="ctr">
              <a:lnSpc>
                <a:spcPct val="150000"/>
              </a:lnSpc>
            </a:pPr>
            <a:r>
              <a:rPr lang="en-US" sz="3000" b="1"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22 </a:t>
            </a:r>
            <a:r>
              <a:rPr lang="en-US" sz="3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 steadfast love of the </a:t>
            </a:r>
            <a:r>
              <a:rPr lang="en-US" sz="3000" cap="small"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Lord</a:t>
            </a:r>
            <a:r>
              <a:rPr lang="en-US" sz="3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never ceases, his mercies never come to an end;</a:t>
            </a:r>
          </a:p>
          <a:p>
            <a:pPr algn="ctr">
              <a:lnSpc>
                <a:spcPct val="150000"/>
              </a:lnSpc>
            </a:pPr>
            <a:br>
              <a:rPr lang="en-US" sz="3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3000" b="1"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23 </a:t>
            </a:r>
            <a:r>
              <a:rPr lang="en-US" sz="3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they are new every morning; great is your faithfulness.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2446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94254" y="32273"/>
            <a:ext cx="3272803" cy="1616203"/>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500" b="1" kern="1200" dirty="0">
                <a:solidFill>
                  <a:schemeClr val="tx1"/>
                </a:solidFill>
                <a:latin typeface="APPLE CHANCERY" panose="03020702040506060504" pitchFamily="66" charset="-79"/>
                <a:ea typeface="+mj-ea"/>
                <a:cs typeface="APPLE CHANCERY" panose="03020702040506060504" pitchFamily="66" charset="-79"/>
              </a:rPr>
              <a:t>Prelude</a:t>
            </a:r>
          </a:p>
        </p:txBody>
      </p:sp>
      <p:sp>
        <p:nvSpPr>
          <p:cNvPr id="5" name="TextBox 4"/>
          <p:cNvSpPr txBox="1"/>
          <p:nvPr/>
        </p:nvSpPr>
        <p:spPr>
          <a:xfrm>
            <a:off x="4685946" y="1055913"/>
            <a:ext cx="4375273" cy="3447832"/>
          </a:xfrm>
          <a:prstGeom prst="rect">
            <a:avLst/>
          </a:prstGeom>
        </p:spPr>
        <p:txBody>
          <a:bodyPr vert="horz" lIns="91440" tIns="45720" rIns="91440" bIns="45720" rtlCol="0" anchor="t">
            <a:noAutofit/>
          </a:bodyPr>
          <a:lstStyle/>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Pastor Eduardo Carrillo</a:t>
            </a: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3000" i="1" dirty="0">
                <a:latin typeface="Verdana" panose="020B0604030504040204" pitchFamily="34" charset="0"/>
                <a:ea typeface="Verdana" panose="020B0604030504040204" pitchFamily="34" charset="0"/>
                <a:cs typeface="Verdana" panose="020B0604030504040204" pitchFamily="34" charset="0"/>
              </a:rPr>
              <a:t>Easter Sunday</a:t>
            </a:r>
            <a:endParaRPr lang="en-US" sz="2800" i="1"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April 5</a:t>
            </a:r>
            <a:r>
              <a:rPr lang="en-US" sz="3000" baseline="30000" dirty="0">
                <a:latin typeface="Verdana" panose="020B0604030504040204" pitchFamily="34" charset="0"/>
                <a:ea typeface="Verdana" panose="020B0604030504040204" pitchFamily="34" charset="0"/>
                <a:cs typeface="Verdana" panose="020B0604030504040204" pitchFamily="34" charset="0"/>
              </a:rPr>
              <a:t>th</a:t>
            </a:r>
            <a:r>
              <a:rPr lang="en-US" sz="3000" dirty="0">
                <a:latin typeface="Verdana" panose="020B0604030504040204" pitchFamily="34" charset="0"/>
                <a:ea typeface="Verdana" panose="020B0604030504040204" pitchFamily="34" charset="0"/>
                <a:cs typeface="Verdana" panose="020B0604030504040204" pitchFamily="34" charset="0"/>
              </a:rPr>
              <a:t>, 2026</a:t>
            </a:r>
          </a:p>
          <a:p>
            <a:pPr algn="ctr" defTabSz="914400">
              <a:lnSpc>
                <a:spcPct val="90000"/>
              </a:lnSpc>
              <a:spcAft>
                <a:spcPts val="600"/>
              </a:spcAft>
            </a:pPr>
            <a:endParaRPr lang="en-US" sz="2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CCLI License:</a:t>
            </a: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3430384-01-1829</a:t>
            </a:r>
          </a:p>
        </p:txBody>
      </p:sp>
      <p:cxnSp>
        <p:nvCxnSpPr>
          <p:cNvPr id="7" name="Straight Connector 6">
            <a:extLst>
              <a:ext uri="{FF2B5EF4-FFF2-40B4-BE49-F238E27FC236}">
                <a16:creationId xmlns:a16="http://schemas.microsoft.com/office/drawing/2014/main" id="{C162BB4D-E2BF-6CFB-AE05-BD3B2DB2342A}"/>
              </a:ext>
            </a:extLst>
          </p:cNvPr>
          <p:cNvCxnSpPr/>
          <p:nvPr/>
        </p:nvCxnSpPr>
        <p:spPr>
          <a:xfrm>
            <a:off x="5474768" y="1055913"/>
            <a:ext cx="2797628" cy="0"/>
          </a:xfrm>
          <a:prstGeom prst="line">
            <a:avLst/>
          </a:prstGeom>
          <a:ln>
            <a:solidFill>
              <a:srgbClr val="A791C5"/>
            </a:solidFill>
          </a:ln>
        </p:spPr>
        <p:style>
          <a:lnRef idx="3">
            <a:schemeClr val="accent1"/>
          </a:lnRef>
          <a:fillRef idx="0">
            <a:schemeClr val="accent1"/>
          </a:fillRef>
          <a:effectRef idx="2">
            <a:schemeClr val="accent1"/>
          </a:effectRef>
          <a:fontRef idx="minor">
            <a:schemeClr val="tx1"/>
          </a:fontRef>
        </p:style>
      </p:cxnSp>
      <p:sp>
        <p:nvSpPr>
          <p:cNvPr id="3" name="Text Placeholder 2">
            <a:extLst>
              <a:ext uri="{FF2B5EF4-FFF2-40B4-BE49-F238E27FC236}">
                <a16:creationId xmlns:a16="http://schemas.microsoft.com/office/drawing/2014/main" id="{790E8C4D-1CAC-DDD4-D69E-6D9FF4401769}"/>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pic>
        <p:nvPicPr>
          <p:cNvPr id="4" name="Picture 3">
            <a:extLst>
              <a:ext uri="{FF2B5EF4-FFF2-40B4-BE49-F238E27FC236}">
                <a16:creationId xmlns:a16="http://schemas.microsoft.com/office/drawing/2014/main" id="{23DAF361-B008-42C3-2DC2-5447433EE3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954" t="15578"/>
          <a:stretch>
            <a:fillRect/>
          </a:stretch>
        </p:blipFill>
        <p:spPr bwMode="auto">
          <a:xfrm>
            <a:off x="199356" y="1055913"/>
            <a:ext cx="4880063" cy="4221818"/>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39108026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EFF713-30F3-56AD-E6B0-A13469B3C1A2}"/>
              </a:ext>
            </a:extLst>
          </p:cNvPr>
          <p:cNvSpPr>
            <a:spLocks noGrp="1"/>
          </p:cNvSpPr>
          <p:nvPr>
            <p:ph type="ctrTitle"/>
          </p:nvPr>
        </p:nvSpPr>
        <p:spPr>
          <a:xfrm>
            <a:off x="482601" y="643467"/>
            <a:ext cx="3465438" cy="4567137"/>
          </a:xfrm>
        </p:spPr>
        <p:txBody>
          <a:bodyPr>
            <a:normAutofit/>
          </a:bodyPr>
          <a:lstStyle/>
          <a:p>
            <a:pPr algn="l"/>
            <a:r>
              <a:rPr lang="en-US" sz="3800"/>
              <a:t>Matthew 28: 1 – 10 </a:t>
            </a:r>
          </a:p>
        </p:txBody>
      </p:sp>
      <p:sp>
        <p:nvSpPr>
          <p:cNvPr id="3" name="Subtitle 2">
            <a:extLst>
              <a:ext uri="{FF2B5EF4-FFF2-40B4-BE49-F238E27FC236}">
                <a16:creationId xmlns:a16="http://schemas.microsoft.com/office/drawing/2014/main" id="{926989D2-D171-6D0F-A472-EBC8B31E0EAF}"/>
              </a:ext>
            </a:extLst>
          </p:cNvPr>
          <p:cNvSpPr>
            <a:spLocks noGrp="1"/>
          </p:cNvSpPr>
          <p:nvPr>
            <p:ph type="subTitle" idx="1"/>
          </p:nvPr>
        </p:nvSpPr>
        <p:spPr>
          <a:xfrm>
            <a:off x="482600" y="5277684"/>
            <a:ext cx="3465438" cy="775494"/>
          </a:xfrm>
        </p:spPr>
        <p:txBody>
          <a:bodyPr>
            <a:normAutofit/>
          </a:bodyPr>
          <a:lstStyle/>
          <a:p>
            <a:pPr algn="l"/>
            <a:r>
              <a:rPr lang="en-US" dirty="0"/>
              <a:t>NRSVUE</a:t>
            </a:r>
            <a:endParaRPr lang="en-US"/>
          </a:p>
        </p:txBody>
      </p:sp>
      <p:pic>
        <p:nvPicPr>
          <p:cNvPr id="1026" name="Picture 2" descr="A stunning cross arrangement created entirely from natural green leaves and delicate foliage brings together faith and nature in perfect harmony. The organic design features deep forest green leaves contrasted with lighter sage tones, all carefully positioned to form a meaningful religious symbol. Soft golden light filters through from behind, creating a gentle glow that highlights the translucent quality of each leaf and reveals intricate natural textures. Trailing vines extend gracefully downward, adding movement and elegance to the minimalist composition. The serene arrangement sits against a simple background where dappled shadows create depth and dimension, making this botanical cross a symbol of renewal, hope, and spiritual peace.">
            <a:extLst>
              <a:ext uri="{FF2B5EF4-FFF2-40B4-BE49-F238E27FC236}">
                <a16:creationId xmlns:a16="http://schemas.microsoft.com/office/drawing/2014/main" id="{EAF191E3-E89A-DEC0-29B6-363D9B818F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357"/>
          <a:stretch>
            <a:fillRect/>
          </a:stretch>
        </p:blipFill>
        <p:spPr bwMode="auto">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5798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5E7195-D435-6295-6C31-36206A9F7EB0}"/>
              </a:ext>
            </a:extLst>
          </p:cNvPr>
          <p:cNvSpPr txBox="1"/>
          <p:nvPr/>
        </p:nvSpPr>
        <p:spPr>
          <a:xfrm>
            <a:off x="0" y="556963"/>
            <a:ext cx="9144000" cy="5744073"/>
          </a:xfrm>
          <a:prstGeom prst="rect">
            <a:avLst/>
          </a:prstGeom>
          <a:noFill/>
        </p:spPr>
        <p:txBody>
          <a:bodyPr wrap="square">
            <a:spAutoFit/>
          </a:bodyPr>
          <a:lstStyle/>
          <a:p>
            <a:pPr marL="0" marR="0" algn="ctr">
              <a:lnSpc>
                <a:spcPct val="150000"/>
              </a:lnSpc>
              <a:spcAft>
                <a:spcPts val="800"/>
              </a:spcAft>
              <a:buNone/>
            </a:pPr>
            <a:r>
              <a:rPr lang="en-US" sz="3000" kern="1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After the Sabbath, as the first day of the week was dawning, Mary Magdalene and the other Mary went to see the tomb. </a:t>
            </a:r>
          </a:p>
          <a:p>
            <a:pPr marL="0" marR="0" algn="ctr">
              <a:lnSpc>
                <a:spcPct val="150000"/>
              </a:lnSpc>
              <a:spcAft>
                <a:spcPts val="800"/>
              </a:spcAft>
              <a:buNone/>
            </a:pPr>
            <a:endParaRPr lang="en-US" sz="3000" kern="100" dirty="0">
              <a:effectLst/>
              <a:latin typeface="Verdana" panose="020B0604030504040204" pitchFamily="34" charset="0"/>
              <a:ea typeface="Verdana" panose="020B0604030504040204" pitchFamily="34" charset="0"/>
              <a:cs typeface="Verdana" panose="020B0604030504040204" pitchFamily="34" charset="0"/>
            </a:endParaRPr>
          </a:p>
          <a:p>
            <a:pPr marL="0" marR="0" algn="ctr">
              <a:lnSpc>
                <a:spcPct val="150000"/>
              </a:lnSpc>
              <a:spcAft>
                <a:spcPts val="800"/>
              </a:spcAft>
              <a:buNone/>
            </a:pPr>
            <a:r>
              <a:rPr lang="en-US" sz="3000" b="1" kern="10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2 </a:t>
            </a:r>
            <a:r>
              <a:rPr lang="en-US" sz="3000" kern="1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And suddenly there was a great earthquake, for an angel of the Lord, descending from heaven, came and rolled back the stone and sat on it. </a:t>
            </a:r>
            <a:endParaRPr lang="en-US" sz="3000" kern="100"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71449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5B06B-3DBD-5AEC-C221-62E2F21EEC1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14161D2-C740-E991-2713-8B787F76D118}"/>
              </a:ext>
            </a:extLst>
          </p:cNvPr>
          <p:cNvSpPr txBox="1"/>
          <p:nvPr/>
        </p:nvSpPr>
        <p:spPr>
          <a:xfrm>
            <a:off x="0" y="313307"/>
            <a:ext cx="9144000" cy="6231386"/>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3 </a:t>
            </a:r>
            <a:r>
              <a:rPr lang="en-US" sz="3000" dirty="0">
                <a:latin typeface="Verdana" panose="020B0604030504040204" pitchFamily="34" charset="0"/>
                <a:ea typeface="Verdana" panose="020B0604030504040204" pitchFamily="34" charset="0"/>
                <a:cs typeface="Verdana" panose="020B0604030504040204" pitchFamily="34" charset="0"/>
              </a:rPr>
              <a:t>His appearance was like lightning and his clothing white as snow.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 </a:t>
            </a: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4 </a:t>
            </a:r>
            <a:r>
              <a:rPr lang="en-US" sz="3000" dirty="0">
                <a:latin typeface="Verdana" panose="020B0604030504040204" pitchFamily="34" charset="0"/>
                <a:ea typeface="Verdana" panose="020B0604030504040204" pitchFamily="34" charset="0"/>
                <a:cs typeface="Verdana" panose="020B0604030504040204" pitchFamily="34" charset="0"/>
              </a:rPr>
              <a:t>For fear of him the guards shook and became like dead men.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5 </a:t>
            </a:r>
            <a:r>
              <a:rPr lang="en-US" sz="3000" dirty="0">
                <a:latin typeface="Verdana" panose="020B0604030504040204" pitchFamily="34" charset="0"/>
                <a:ea typeface="Verdana" panose="020B0604030504040204" pitchFamily="34" charset="0"/>
                <a:cs typeface="Verdana" panose="020B0604030504040204" pitchFamily="34" charset="0"/>
              </a:rPr>
              <a:t>But the angel said to the women, “Do not be afraid, for I know that you are looking for Jesus who was crucified. </a:t>
            </a:r>
          </a:p>
        </p:txBody>
      </p:sp>
    </p:spTree>
    <p:extLst>
      <p:ext uri="{BB962C8B-B14F-4D97-AF65-F5344CB8AC3E}">
        <p14:creationId xmlns:p14="http://schemas.microsoft.com/office/powerpoint/2010/main" val="27968903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F199D-9CCC-5B67-6856-C19994AC934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D444D09-0A07-5CED-BF78-7443A104F9B5}"/>
              </a:ext>
            </a:extLst>
          </p:cNvPr>
          <p:cNvSpPr txBox="1"/>
          <p:nvPr/>
        </p:nvSpPr>
        <p:spPr>
          <a:xfrm>
            <a:off x="0" y="1005804"/>
            <a:ext cx="9144000" cy="4846391"/>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6 </a:t>
            </a:r>
            <a:r>
              <a:rPr lang="en-US" sz="3000" dirty="0">
                <a:latin typeface="Verdana" panose="020B0604030504040204" pitchFamily="34" charset="0"/>
                <a:ea typeface="Verdana" panose="020B0604030504040204" pitchFamily="34" charset="0"/>
                <a:cs typeface="Verdana" panose="020B0604030504040204" pitchFamily="34" charset="0"/>
              </a:rPr>
              <a:t>He is not here, for he has been raised, as he said. Come, see the place where he</a:t>
            </a:r>
            <a:r>
              <a:rPr lang="en-US" sz="3000" baseline="30000" dirty="0">
                <a:latin typeface="Verdana" panose="020B0604030504040204" pitchFamily="34" charset="0"/>
                <a:ea typeface="Verdana" panose="020B0604030504040204" pitchFamily="34" charset="0"/>
                <a:cs typeface="Verdana" panose="020B0604030504040204" pitchFamily="34" charset="0"/>
              </a:rPr>
              <a:t> </a:t>
            </a:r>
            <a:r>
              <a:rPr lang="en-US" sz="3000" dirty="0">
                <a:latin typeface="Verdana" panose="020B0604030504040204" pitchFamily="34" charset="0"/>
                <a:ea typeface="Verdana" panose="020B0604030504040204" pitchFamily="34" charset="0"/>
                <a:cs typeface="Verdana" panose="020B0604030504040204" pitchFamily="34" charset="0"/>
              </a:rPr>
              <a:t>lay.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7 </a:t>
            </a:r>
            <a:r>
              <a:rPr lang="en-US" sz="3000" dirty="0">
                <a:latin typeface="Verdana" panose="020B0604030504040204" pitchFamily="34" charset="0"/>
                <a:ea typeface="Verdana" panose="020B0604030504040204" pitchFamily="34" charset="0"/>
                <a:cs typeface="Verdana" panose="020B0604030504040204" pitchFamily="34" charset="0"/>
              </a:rPr>
              <a:t>Then go quickly and tell his disciples, ‘He has been raised from the dead, and indeed he is going ahead of you to Galilee; there you will see him.’ This is my message for you.” </a:t>
            </a:r>
          </a:p>
        </p:txBody>
      </p:sp>
    </p:spTree>
    <p:extLst>
      <p:ext uri="{BB962C8B-B14F-4D97-AF65-F5344CB8AC3E}">
        <p14:creationId xmlns:p14="http://schemas.microsoft.com/office/powerpoint/2010/main" val="36406743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36736-7913-4157-E21D-86ED016969B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EB31708-B90F-C411-FDB9-C97DBB16F0ED}"/>
              </a:ext>
            </a:extLst>
          </p:cNvPr>
          <p:cNvSpPr txBox="1"/>
          <p:nvPr/>
        </p:nvSpPr>
        <p:spPr>
          <a:xfrm>
            <a:off x="0" y="0"/>
            <a:ext cx="9144000" cy="6923883"/>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8 </a:t>
            </a:r>
            <a:r>
              <a:rPr lang="en-US" sz="3000" dirty="0">
                <a:latin typeface="Verdana" panose="020B0604030504040204" pitchFamily="34" charset="0"/>
                <a:ea typeface="Verdana" panose="020B0604030504040204" pitchFamily="34" charset="0"/>
                <a:cs typeface="Verdana" panose="020B0604030504040204" pitchFamily="34" charset="0"/>
              </a:rPr>
              <a:t>So they left the tomb quickly with fear and great joy and ran to tell his disciples.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9 </a:t>
            </a:r>
            <a:r>
              <a:rPr lang="en-US" sz="3000" dirty="0">
                <a:latin typeface="Verdana" panose="020B0604030504040204" pitchFamily="34" charset="0"/>
                <a:ea typeface="Verdana" panose="020B0604030504040204" pitchFamily="34" charset="0"/>
                <a:cs typeface="Verdana" panose="020B0604030504040204" pitchFamily="34" charset="0"/>
              </a:rPr>
              <a:t>Suddenly Jesus met them and said, “Greetings!” And they came to him, took hold of his feet, and worshiped him.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10 </a:t>
            </a:r>
            <a:r>
              <a:rPr lang="en-US" sz="3000" dirty="0">
                <a:latin typeface="Verdana" panose="020B0604030504040204" pitchFamily="34" charset="0"/>
                <a:ea typeface="Verdana" panose="020B0604030504040204" pitchFamily="34" charset="0"/>
                <a:cs typeface="Verdana" panose="020B0604030504040204" pitchFamily="34" charset="0"/>
              </a:rPr>
              <a:t>Then Jesus said to them, “Do not be afraid; go and tell my brothers and sisters to go to Galilee; there they will see me.”</a:t>
            </a:r>
          </a:p>
        </p:txBody>
      </p:sp>
    </p:spTree>
    <p:extLst>
      <p:ext uri="{BB962C8B-B14F-4D97-AF65-F5344CB8AC3E}">
        <p14:creationId xmlns:p14="http://schemas.microsoft.com/office/powerpoint/2010/main" val="278619267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8B21E-7B5B-3873-471C-06EC4F753DF3}"/>
              </a:ext>
            </a:extLst>
          </p:cNvPr>
          <p:cNvSpPr txBox="1"/>
          <p:nvPr/>
        </p:nvSpPr>
        <p:spPr>
          <a:xfrm>
            <a:off x="0" y="1375361"/>
            <a:ext cx="6317673" cy="4107278"/>
          </a:xfrm>
          <a:prstGeom prst="rect">
            <a:avLst/>
          </a:prstGeom>
          <a:noFill/>
        </p:spPr>
        <p:txBody>
          <a:bodyPr wrap="square">
            <a:spAutoFit/>
          </a:bodyPr>
          <a:lstStyle/>
          <a:p>
            <a:pPr algn="ctr">
              <a:lnSpc>
                <a:spcPct val="150000"/>
              </a:lnSpc>
              <a:buNone/>
            </a:pPr>
            <a:r>
              <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The Word of God for the people of God </a:t>
            </a:r>
          </a:p>
          <a:p>
            <a:pPr algn="ctr">
              <a:lnSpc>
                <a:spcPct val="150000"/>
              </a:lnSpc>
              <a:buNone/>
            </a:pP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4500" b="1"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Thanks be to God</a:t>
            </a: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861056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ure white Easter lilies bask in the warm embrace of golden hour light, their translucent petals glowing with an ethereal radiance. Delicate water droplets cling to the smooth surfaces, catching and refracting sunlight like tiny prisms. Multiple blooms create a sense of depth against the clean background, while soft backlighting traces the edges of each petal with a golden outline. The stamens stand proud at the center of each flower, adding a touch of contrast to the pristine white. A dreamy atmospheric haze softens the scene, creating a peaceful, almost heavenly mood that celebrates the natural beauty and perfection of these classic blooms.">
            <a:extLst>
              <a:ext uri="{FF2B5EF4-FFF2-40B4-BE49-F238E27FC236}">
                <a16:creationId xmlns:a16="http://schemas.microsoft.com/office/drawing/2014/main" id="{59F308FE-CBA5-F24A-2CBC-12C5EFB1237B}"/>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8A8B9FA-5A5D-EBEB-CE51-917181B6FB2C}"/>
              </a:ext>
            </a:extLst>
          </p:cNvPr>
          <p:cNvSpPr txBox="1"/>
          <p:nvPr/>
        </p:nvSpPr>
        <p:spPr>
          <a:xfrm>
            <a:off x="1890995" y="83284"/>
            <a:ext cx="5362006" cy="1446550"/>
          </a:xfrm>
          <a:prstGeom prst="rect">
            <a:avLst/>
          </a:prstGeom>
          <a:noFill/>
        </p:spPr>
        <p:txBody>
          <a:bodyPr wrap="square" rtlCol="0">
            <a:spAutoFit/>
          </a:bodyPr>
          <a:lstStyle/>
          <a:p>
            <a:r>
              <a:rPr lang="en-US" sz="8800" b="1" dirty="0">
                <a:latin typeface="Verdana" panose="020B0604030504040204" pitchFamily="34" charset="0"/>
                <a:ea typeface="Verdana" panose="020B0604030504040204" pitchFamily="34" charset="0"/>
                <a:cs typeface="Verdana" panose="020B0604030504040204" pitchFamily="34" charset="0"/>
              </a:rPr>
              <a:t>Sermon</a:t>
            </a:r>
          </a:p>
        </p:txBody>
      </p:sp>
      <p:sp>
        <p:nvSpPr>
          <p:cNvPr id="3" name="TextBox 2">
            <a:extLst>
              <a:ext uri="{FF2B5EF4-FFF2-40B4-BE49-F238E27FC236}">
                <a16:creationId xmlns:a16="http://schemas.microsoft.com/office/drawing/2014/main" id="{FED0075C-58B9-59F7-41B2-BFDF7C0B4690}"/>
              </a:ext>
            </a:extLst>
          </p:cNvPr>
          <p:cNvSpPr txBox="1"/>
          <p:nvPr/>
        </p:nvSpPr>
        <p:spPr>
          <a:xfrm>
            <a:off x="67960" y="2228671"/>
            <a:ext cx="9008076" cy="2400657"/>
          </a:xfrm>
          <a:prstGeom prst="rect">
            <a:avLst/>
          </a:prstGeom>
          <a:solidFill>
            <a:srgbClr val="FFFBD9">
              <a:alpha val="14000"/>
            </a:srgbClr>
          </a:solidFill>
        </p:spPr>
        <p:txBody>
          <a:bodyPr wrap="square" rtlCol="0">
            <a:spAutoFit/>
          </a:bodyPr>
          <a:lstStyle/>
          <a:p>
            <a:pPr algn="ctr"/>
            <a:r>
              <a:rPr lang="en-US" sz="5000" b="1" dirty="0">
                <a:latin typeface="Verdana" panose="020B0604030504040204" pitchFamily="34" charset="0"/>
                <a:ea typeface="Verdana" panose="020B0604030504040204" pitchFamily="34" charset="0"/>
                <a:cs typeface="Verdana" panose="020B0604030504040204" pitchFamily="34" charset="0"/>
              </a:rPr>
              <a:t>“It’s Not Too Late for Us Because It’s Not Too Late for God ” </a:t>
            </a:r>
          </a:p>
        </p:txBody>
      </p:sp>
    </p:spTree>
    <p:extLst>
      <p:ext uri="{BB962C8B-B14F-4D97-AF65-F5344CB8AC3E}">
        <p14:creationId xmlns:p14="http://schemas.microsoft.com/office/powerpoint/2010/main" val="8764537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acred resurrection scene depicts Jesus Christ emerging from an ancient stone tomb at the break of dawn. The figure stands draped in flowing crimson and white robes, surrounded by a luminous golden halo that radiates divine light. The weathered Jerusalem limestone tomb entrance frames the scene with its massive rolled stone visible to the side. Dramatic lighting creates a powerful contrast between the dark tomb interior and the brilliant celestial glow emanating from the holy figure. The composition blends Byzantine and Renaissance artistic traditions with rich jewel-tone colors including deep reds, pure whites, and radiant golds. Morning mist softens the rocky Middle Eastern landscape in the background as sunrise bathes the scene in rose and golden hues. The vertical format emphasizes the spiritual ascent from the earthly tomb toward the heavenly realm, creating a timeless devotional artwork that combines symbolic and naturalistic elements in traditional painting style.">
            <a:extLst>
              <a:ext uri="{FF2B5EF4-FFF2-40B4-BE49-F238E27FC236}">
                <a16:creationId xmlns:a16="http://schemas.microsoft.com/office/drawing/2014/main" id="{31EB2259-F3E1-3E1B-4B0A-34AFE616823E}"/>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70D9A04-89B7-3043-B545-B2E83C7509F2}"/>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“He Lives”  UMH 310</a:t>
            </a:r>
          </a:p>
          <a:p>
            <a:pPr algn="ctr"/>
            <a:r>
              <a:rPr lang="en-US" dirty="0">
                <a:latin typeface="Times New Roman" charset="0"/>
                <a:ea typeface="Times New Roman" charset="0"/>
                <a:cs typeface="Times New Roman" charset="0"/>
              </a:rPr>
              <a:t>WORDS and MUSIC: Alfred H. Ackley, 1933</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
        <p:nvSpPr>
          <p:cNvPr id="6" name="TextBox 5">
            <a:extLst>
              <a:ext uri="{FF2B5EF4-FFF2-40B4-BE49-F238E27FC236}">
                <a16:creationId xmlns:a16="http://schemas.microsoft.com/office/drawing/2014/main" id="{E84D54B6-9726-9543-B6E6-B95CE2BD61A8}"/>
              </a:ext>
            </a:extLst>
          </p:cNvPr>
          <p:cNvSpPr txBox="1"/>
          <p:nvPr/>
        </p:nvSpPr>
        <p:spPr>
          <a:xfrm>
            <a:off x="354039" y="1588174"/>
            <a:ext cx="8435638"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I serve a risen Savior, </a:t>
            </a:r>
          </a:p>
          <a:p>
            <a:pPr algn="ctr"/>
            <a:r>
              <a:rPr lang="en-US" sz="4000" dirty="0">
                <a:latin typeface="Times New Roman" charset="0"/>
                <a:ea typeface="Times New Roman" charset="0"/>
                <a:cs typeface="Times New Roman" charset="0"/>
              </a:rPr>
              <a:t>he’s in the world today; </a:t>
            </a:r>
          </a:p>
          <a:p>
            <a:pPr algn="ctr"/>
            <a:r>
              <a:rPr lang="en-US" sz="4000" dirty="0">
                <a:latin typeface="Times New Roman" charset="0"/>
                <a:ea typeface="Times New Roman" charset="0"/>
                <a:cs typeface="Times New Roman" charset="0"/>
              </a:rPr>
              <a:t>I know that he is living, </a:t>
            </a:r>
          </a:p>
          <a:p>
            <a:pPr algn="ctr"/>
            <a:r>
              <a:rPr lang="en-US" sz="4000" dirty="0">
                <a:latin typeface="Times New Roman" charset="0"/>
                <a:ea typeface="Times New Roman" charset="0"/>
                <a:cs typeface="Times New Roman" charset="0"/>
              </a:rPr>
              <a:t>whatever foes may say.  </a:t>
            </a:r>
          </a:p>
          <a:p>
            <a:pPr algn="ctr"/>
            <a:r>
              <a:rPr lang="en-US" sz="4000" dirty="0">
                <a:latin typeface="Times New Roman" charset="0"/>
                <a:ea typeface="Times New Roman" charset="0"/>
                <a:cs typeface="Times New Roman" charset="0"/>
              </a:rPr>
              <a:t>I see his hand of mercy, </a:t>
            </a:r>
          </a:p>
          <a:p>
            <a:pPr algn="ctr"/>
            <a:r>
              <a:rPr lang="en-US" sz="4000" dirty="0">
                <a:latin typeface="Times New Roman" charset="0"/>
                <a:ea typeface="Times New Roman" charset="0"/>
                <a:cs typeface="Times New Roman" charset="0"/>
              </a:rPr>
              <a:t>I hear his voice of cheer, </a:t>
            </a:r>
          </a:p>
          <a:p>
            <a:pPr algn="ctr"/>
            <a:r>
              <a:rPr lang="en-US" sz="4000" dirty="0">
                <a:latin typeface="Times New Roman" charset="0"/>
                <a:ea typeface="Times New Roman" charset="0"/>
                <a:cs typeface="Times New Roman" charset="0"/>
              </a:rPr>
              <a:t>and just the time I need him, </a:t>
            </a:r>
          </a:p>
          <a:p>
            <a:pPr algn="ctr"/>
            <a:r>
              <a:rPr lang="en-US" sz="4000" dirty="0">
                <a:latin typeface="Times New Roman" charset="0"/>
                <a:ea typeface="Times New Roman" charset="0"/>
                <a:cs typeface="Times New Roman" charset="0"/>
              </a:rPr>
              <a:t>he’s always near.</a:t>
            </a:r>
          </a:p>
        </p:txBody>
      </p:sp>
    </p:spTree>
    <p:extLst>
      <p:ext uri="{BB962C8B-B14F-4D97-AF65-F5344CB8AC3E}">
        <p14:creationId xmlns:p14="http://schemas.microsoft.com/office/powerpoint/2010/main" val="2853500224"/>
      </p:ext>
    </p:extLst>
  </p:cSld>
  <p:clrMapOvr>
    <a:masterClrMapping/>
  </p:clrMapOvr>
  <p:transition spd="med">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0D9A04-89B7-3043-B545-B2E83C7509F2}"/>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“He Lives”  UMH 310</a:t>
            </a:r>
          </a:p>
          <a:p>
            <a:pPr algn="ctr"/>
            <a:r>
              <a:rPr lang="en-US" dirty="0">
                <a:latin typeface="Times New Roman" charset="0"/>
                <a:ea typeface="Times New Roman" charset="0"/>
                <a:cs typeface="Times New Roman" charset="0"/>
              </a:rPr>
              <a:t>WORDS and MUSIC: Alfred H. Ackley, 1933</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
        <p:nvSpPr>
          <p:cNvPr id="6" name="TextBox 5">
            <a:extLst>
              <a:ext uri="{FF2B5EF4-FFF2-40B4-BE49-F238E27FC236}">
                <a16:creationId xmlns:a16="http://schemas.microsoft.com/office/drawing/2014/main" id="{E84D54B6-9726-9543-B6E6-B95CE2BD61A8}"/>
              </a:ext>
            </a:extLst>
          </p:cNvPr>
          <p:cNvSpPr txBox="1"/>
          <p:nvPr/>
        </p:nvSpPr>
        <p:spPr>
          <a:xfrm>
            <a:off x="354039" y="1588174"/>
            <a:ext cx="8435638"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He lives, he lives, </a:t>
            </a:r>
          </a:p>
          <a:p>
            <a:pPr algn="ctr"/>
            <a:r>
              <a:rPr lang="en-US" sz="4000" dirty="0">
                <a:latin typeface="Times New Roman" charset="0"/>
                <a:ea typeface="Times New Roman" charset="0"/>
                <a:cs typeface="Times New Roman" charset="0"/>
              </a:rPr>
              <a:t>Christ Jesus lives today!</a:t>
            </a:r>
          </a:p>
          <a:p>
            <a:pPr algn="ctr"/>
            <a:r>
              <a:rPr lang="en-US" sz="4000" dirty="0">
                <a:latin typeface="Times New Roman" charset="0"/>
                <a:ea typeface="Times New Roman" charset="0"/>
                <a:cs typeface="Times New Roman" charset="0"/>
              </a:rPr>
              <a:t>He walks with me and talks with me along life’s narrow way.</a:t>
            </a:r>
          </a:p>
          <a:p>
            <a:pPr algn="ctr"/>
            <a:r>
              <a:rPr lang="en-US" sz="4000" dirty="0">
                <a:latin typeface="Times New Roman" charset="0"/>
                <a:ea typeface="Times New Roman" charset="0"/>
                <a:cs typeface="Times New Roman" charset="0"/>
              </a:rPr>
              <a:t>He lives, he lives, </a:t>
            </a:r>
          </a:p>
          <a:p>
            <a:pPr algn="ctr"/>
            <a:r>
              <a:rPr lang="en-US" sz="4000" dirty="0">
                <a:latin typeface="Times New Roman" charset="0"/>
                <a:ea typeface="Times New Roman" charset="0"/>
                <a:cs typeface="Times New Roman" charset="0"/>
              </a:rPr>
              <a:t>salvation to impart!</a:t>
            </a:r>
          </a:p>
          <a:p>
            <a:pPr algn="ctr"/>
            <a:r>
              <a:rPr lang="en-US" sz="4000" dirty="0">
                <a:latin typeface="Times New Roman" charset="0"/>
                <a:ea typeface="Times New Roman" charset="0"/>
                <a:cs typeface="Times New Roman" charset="0"/>
              </a:rPr>
              <a:t>You ask me how I know he lives?</a:t>
            </a:r>
          </a:p>
          <a:p>
            <a:pPr algn="ctr"/>
            <a:r>
              <a:rPr lang="en-US" sz="4000" dirty="0">
                <a:latin typeface="Times New Roman" charset="0"/>
                <a:ea typeface="Times New Roman" charset="0"/>
                <a:cs typeface="Times New Roman" charset="0"/>
              </a:rPr>
              <a:t>He lives within my heart.</a:t>
            </a:r>
          </a:p>
        </p:txBody>
      </p:sp>
      <p:pic>
        <p:nvPicPr>
          <p:cNvPr id="2" name="Picture 2" descr="A sacred resurrection scene depicts Jesus Christ emerging from an ancient stone tomb at the break of dawn. The figure stands draped in flowing crimson and white robes, surrounded by a luminous golden halo that radiates divine light. The weathered Jerusalem limestone tomb entrance frames the scene with its massive rolled stone visible to the side. Dramatic lighting creates a powerful contrast between the dark tomb interior and the brilliant celestial glow emanating from the holy figure. The composition blends Byzantine and Renaissance artistic traditions with rich jewel-tone colors including deep reds, pure whites, and radiant golds. Morning mist softens the rocky Middle Eastern landscape in the background as sunrise bathes the scene in rose and golden hues. The vertical format emphasizes the spiritual ascent from the earthly tomb toward the heavenly realm, creating a timeless devotional artwork that combines symbolic and naturalistic elements in traditional painting style.">
            <a:extLst>
              <a:ext uri="{FF2B5EF4-FFF2-40B4-BE49-F238E27FC236}">
                <a16:creationId xmlns:a16="http://schemas.microsoft.com/office/drawing/2014/main" id="{077D1A7A-515B-F62C-1655-09F7C53C9FFB}"/>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504297"/>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0D9A04-89B7-3043-B545-B2E83C7509F2}"/>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“He Lives”  UMH 310</a:t>
            </a:r>
          </a:p>
          <a:p>
            <a:pPr algn="ctr"/>
            <a:r>
              <a:rPr lang="en-US" dirty="0">
                <a:latin typeface="Times New Roman" charset="0"/>
                <a:ea typeface="Times New Roman" charset="0"/>
                <a:cs typeface="Times New Roman" charset="0"/>
              </a:rPr>
              <a:t>WORDS and MUSIC: Alfred H. Ackley, 1933</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
        <p:nvSpPr>
          <p:cNvPr id="6" name="TextBox 5">
            <a:extLst>
              <a:ext uri="{FF2B5EF4-FFF2-40B4-BE49-F238E27FC236}">
                <a16:creationId xmlns:a16="http://schemas.microsoft.com/office/drawing/2014/main" id="{E84D54B6-9726-9543-B6E6-B95CE2BD61A8}"/>
              </a:ext>
            </a:extLst>
          </p:cNvPr>
          <p:cNvSpPr txBox="1"/>
          <p:nvPr/>
        </p:nvSpPr>
        <p:spPr>
          <a:xfrm>
            <a:off x="354039" y="1588174"/>
            <a:ext cx="8435638"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In all the world around me </a:t>
            </a:r>
          </a:p>
          <a:p>
            <a:pPr algn="ctr"/>
            <a:r>
              <a:rPr lang="en-US" sz="4000" dirty="0">
                <a:latin typeface="Times New Roman" charset="0"/>
                <a:ea typeface="Times New Roman" charset="0"/>
                <a:cs typeface="Times New Roman" charset="0"/>
              </a:rPr>
              <a:t>I see his loving care, </a:t>
            </a:r>
          </a:p>
          <a:p>
            <a:pPr algn="ctr"/>
            <a:r>
              <a:rPr lang="en-US" sz="4000" dirty="0">
                <a:latin typeface="Times New Roman" charset="0"/>
                <a:ea typeface="Times New Roman" charset="0"/>
                <a:cs typeface="Times New Roman" charset="0"/>
              </a:rPr>
              <a:t>and though my heart grows weary, </a:t>
            </a:r>
          </a:p>
          <a:p>
            <a:pPr algn="ctr"/>
            <a:r>
              <a:rPr lang="en-US" sz="4000" dirty="0">
                <a:latin typeface="Times New Roman" charset="0"/>
                <a:ea typeface="Times New Roman" charset="0"/>
                <a:cs typeface="Times New Roman" charset="0"/>
              </a:rPr>
              <a:t>I never will despair.  </a:t>
            </a:r>
          </a:p>
          <a:p>
            <a:pPr algn="ctr"/>
            <a:r>
              <a:rPr lang="en-US" sz="4000" dirty="0">
                <a:latin typeface="Times New Roman" charset="0"/>
                <a:ea typeface="Times New Roman" charset="0"/>
                <a:cs typeface="Times New Roman" charset="0"/>
              </a:rPr>
              <a:t>I know that he is leading </a:t>
            </a:r>
          </a:p>
          <a:p>
            <a:pPr algn="ctr"/>
            <a:r>
              <a:rPr lang="en-US" sz="4000" dirty="0">
                <a:latin typeface="Times New Roman" charset="0"/>
                <a:ea typeface="Times New Roman" charset="0"/>
                <a:cs typeface="Times New Roman" charset="0"/>
              </a:rPr>
              <a:t>through all the stormy blast; </a:t>
            </a:r>
          </a:p>
          <a:p>
            <a:pPr algn="ctr"/>
            <a:r>
              <a:rPr lang="en-US" sz="4000" dirty="0">
                <a:latin typeface="Times New Roman" charset="0"/>
                <a:ea typeface="Times New Roman" charset="0"/>
                <a:cs typeface="Times New Roman" charset="0"/>
              </a:rPr>
              <a:t>the day of his appearing </a:t>
            </a:r>
          </a:p>
          <a:p>
            <a:pPr algn="ctr"/>
            <a:r>
              <a:rPr lang="en-US" sz="4000" dirty="0">
                <a:latin typeface="Times New Roman" charset="0"/>
                <a:ea typeface="Times New Roman" charset="0"/>
                <a:cs typeface="Times New Roman" charset="0"/>
              </a:rPr>
              <a:t>will come at last.</a:t>
            </a:r>
          </a:p>
        </p:txBody>
      </p:sp>
      <p:pic>
        <p:nvPicPr>
          <p:cNvPr id="2" name="Picture 2" descr="A sacred resurrection scene depicts Jesus Christ emerging from an ancient stone tomb at the break of dawn. The figure stands draped in flowing crimson and white robes, surrounded by a luminous golden halo that radiates divine light. The weathered Jerusalem limestone tomb entrance frames the scene with its massive rolled stone visible to the side. Dramatic lighting creates a powerful contrast between the dark tomb interior and the brilliant celestial glow emanating from the holy figure. The composition blends Byzantine and Renaissance artistic traditions with rich jewel-tone colors including deep reds, pure whites, and radiant golds. Morning mist softens the rocky Middle Eastern landscape in the background as sunrise bathes the scene in rose and golden hues. The vertical format emphasizes the spiritual ascent from the earthly tomb toward the heavenly realm, creating a timeless devotional artwork that combines symbolic and naturalistic elements in traditional painting style.">
            <a:extLst>
              <a:ext uri="{FF2B5EF4-FFF2-40B4-BE49-F238E27FC236}">
                <a16:creationId xmlns:a16="http://schemas.microsoft.com/office/drawing/2014/main" id="{5850564F-432D-7773-D515-C2D6A52D9006}"/>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843376"/>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90601" y="459352"/>
            <a:ext cx="3088098" cy="5463560"/>
          </a:xfrm>
          <a:prstGeom prst="rect">
            <a:avLst/>
          </a:prstGeom>
        </p:spPr>
      </p:pic>
      <p:sp>
        <p:nvSpPr>
          <p:cNvPr id="6" name="TextBox 5"/>
          <p:cNvSpPr txBox="1"/>
          <p:nvPr/>
        </p:nvSpPr>
        <p:spPr>
          <a:xfrm>
            <a:off x="4201383" y="1767006"/>
            <a:ext cx="4181839" cy="3323987"/>
          </a:xfrm>
          <a:prstGeom prst="rect">
            <a:avLst/>
          </a:prstGeom>
          <a:noFill/>
        </p:spPr>
        <p:txBody>
          <a:bodyPr wrap="square" rtlCol="0">
            <a:spAutoFit/>
          </a:bodyPr>
          <a:lstStyle/>
          <a:p>
            <a:pPr algn="ctr"/>
            <a:r>
              <a:rPr lang="en-US" sz="3000" dirty="0">
                <a:ea typeface="Times New Roman" charset="0"/>
                <a:cs typeface="Times New Roman" charset="0"/>
              </a:rPr>
              <a:t>WELCOME,</a:t>
            </a:r>
          </a:p>
          <a:p>
            <a:pPr algn="ctr"/>
            <a:endParaRPr lang="en-US" sz="3000" dirty="0">
              <a:ea typeface="Times New Roman" charset="0"/>
              <a:cs typeface="Times New Roman" charset="0"/>
            </a:endParaRPr>
          </a:p>
          <a:p>
            <a:pPr algn="ctr"/>
            <a:r>
              <a:rPr lang="en-US" sz="3000" dirty="0">
                <a:ea typeface="Times New Roman" charset="0"/>
                <a:cs typeface="Times New Roman" charset="0"/>
              </a:rPr>
              <a:t>ANNOUNCEMENTS,</a:t>
            </a:r>
          </a:p>
          <a:p>
            <a:pPr algn="ctr"/>
            <a:endParaRPr lang="en-US" sz="3000" dirty="0">
              <a:ea typeface="Times New Roman" charset="0"/>
              <a:cs typeface="Times New Roman" charset="0"/>
            </a:endParaRPr>
          </a:p>
          <a:p>
            <a:pPr algn="ctr"/>
            <a:r>
              <a:rPr lang="en-US" sz="3000" dirty="0">
                <a:ea typeface="Times New Roman" charset="0"/>
                <a:cs typeface="Times New Roman" charset="0"/>
              </a:rPr>
              <a:t>and</a:t>
            </a:r>
          </a:p>
          <a:p>
            <a:pPr algn="ctr"/>
            <a:endParaRPr lang="en-US" sz="3000" dirty="0">
              <a:ea typeface="Times New Roman" charset="0"/>
              <a:cs typeface="Times New Roman" charset="0"/>
            </a:endParaRPr>
          </a:p>
          <a:p>
            <a:pPr algn="ctr"/>
            <a:r>
              <a:rPr lang="en-US" sz="3000" dirty="0">
                <a:ea typeface="Times New Roman" charset="0"/>
                <a:cs typeface="Times New Roman" charset="0"/>
              </a:rPr>
              <a:t>CELEBRATIONS</a:t>
            </a:r>
          </a:p>
        </p:txBody>
      </p:sp>
      <p:sp>
        <p:nvSpPr>
          <p:cNvPr id="3" name="Text Placeholder 2">
            <a:extLst>
              <a:ext uri="{FF2B5EF4-FFF2-40B4-BE49-F238E27FC236}">
                <a16:creationId xmlns:a16="http://schemas.microsoft.com/office/drawing/2014/main" id="{4BE48C85-74DE-3EDA-A57D-24506D099521}"/>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9032976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0D9A04-89B7-3043-B545-B2E83C7509F2}"/>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“He Lives”  UMH 310</a:t>
            </a:r>
          </a:p>
          <a:p>
            <a:pPr algn="ctr"/>
            <a:r>
              <a:rPr lang="en-US" dirty="0">
                <a:latin typeface="Times New Roman" charset="0"/>
                <a:ea typeface="Times New Roman" charset="0"/>
                <a:cs typeface="Times New Roman" charset="0"/>
              </a:rPr>
              <a:t>WORDS and MUSIC: Alfred H. Ackley, 1933</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
        <p:nvSpPr>
          <p:cNvPr id="6" name="TextBox 5">
            <a:extLst>
              <a:ext uri="{FF2B5EF4-FFF2-40B4-BE49-F238E27FC236}">
                <a16:creationId xmlns:a16="http://schemas.microsoft.com/office/drawing/2014/main" id="{E84D54B6-9726-9543-B6E6-B95CE2BD61A8}"/>
              </a:ext>
            </a:extLst>
          </p:cNvPr>
          <p:cNvSpPr txBox="1"/>
          <p:nvPr/>
        </p:nvSpPr>
        <p:spPr>
          <a:xfrm>
            <a:off x="354039" y="1588174"/>
            <a:ext cx="8435638"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He lives, he lives, </a:t>
            </a:r>
          </a:p>
          <a:p>
            <a:pPr algn="ctr"/>
            <a:r>
              <a:rPr lang="en-US" sz="4000" dirty="0">
                <a:latin typeface="Times New Roman" charset="0"/>
                <a:ea typeface="Times New Roman" charset="0"/>
                <a:cs typeface="Times New Roman" charset="0"/>
              </a:rPr>
              <a:t>Christ Jesus lives today!</a:t>
            </a:r>
          </a:p>
          <a:p>
            <a:pPr algn="ctr"/>
            <a:r>
              <a:rPr lang="en-US" sz="4000" dirty="0">
                <a:latin typeface="Times New Roman" charset="0"/>
                <a:ea typeface="Times New Roman" charset="0"/>
                <a:cs typeface="Times New Roman" charset="0"/>
              </a:rPr>
              <a:t>He walks with me and talks with me along life’s narrow way.</a:t>
            </a:r>
          </a:p>
          <a:p>
            <a:pPr algn="ctr"/>
            <a:r>
              <a:rPr lang="en-US" sz="4000" dirty="0">
                <a:latin typeface="Times New Roman" charset="0"/>
                <a:ea typeface="Times New Roman" charset="0"/>
                <a:cs typeface="Times New Roman" charset="0"/>
              </a:rPr>
              <a:t>He lives, he lives, </a:t>
            </a:r>
          </a:p>
          <a:p>
            <a:pPr algn="ctr"/>
            <a:r>
              <a:rPr lang="en-US" sz="4000" dirty="0">
                <a:latin typeface="Times New Roman" charset="0"/>
                <a:ea typeface="Times New Roman" charset="0"/>
                <a:cs typeface="Times New Roman" charset="0"/>
              </a:rPr>
              <a:t>salvation to impart!</a:t>
            </a:r>
          </a:p>
          <a:p>
            <a:pPr algn="ctr"/>
            <a:r>
              <a:rPr lang="en-US" sz="4000" dirty="0">
                <a:latin typeface="Times New Roman" charset="0"/>
                <a:ea typeface="Times New Roman" charset="0"/>
                <a:cs typeface="Times New Roman" charset="0"/>
              </a:rPr>
              <a:t>You ask me how I know he lives?</a:t>
            </a:r>
          </a:p>
          <a:p>
            <a:pPr algn="ctr"/>
            <a:r>
              <a:rPr lang="en-US" sz="4000" dirty="0">
                <a:latin typeface="Times New Roman" charset="0"/>
                <a:ea typeface="Times New Roman" charset="0"/>
                <a:cs typeface="Times New Roman" charset="0"/>
              </a:rPr>
              <a:t>He lives within my heart.</a:t>
            </a:r>
          </a:p>
        </p:txBody>
      </p:sp>
      <p:pic>
        <p:nvPicPr>
          <p:cNvPr id="2" name="Picture 2" descr="A sacred resurrection scene depicts Jesus Christ emerging from an ancient stone tomb at the break of dawn. The figure stands draped in flowing crimson and white robes, surrounded by a luminous golden halo that radiates divine light. The weathered Jerusalem limestone tomb entrance frames the scene with its massive rolled stone visible to the side. Dramatic lighting creates a powerful contrast between the dark tomb interior and the brilliant celestial glow emanating from the holy figure. The composition blends Byzantine and Renaissance artistic traditions with rich jewel-tone colors including deep reds, pure whites, and radiant golds. Morning mist softens the rocky Middle Eastern landscape in the background as sunrise bathes the scene in rose and golden hues. The vertical format emphasizes the spiritual ascent from the earthly tomb toward the heavenly realm, creating a timeless devotional artwork that combines symbolic and naturalistic elements in traditional painting style.">
            <a:extLst>
              <a:ext uri="{FF2B5EF4-FFF2-40B4-BE49-F238E27FC236}">
                <a16:creationId xmlns:a16="http://schemas.microsoft.com/office/drawing/2014/main" id="{4AAEB6C5-DE08-6E06-4EF3-B524ACEE2E87}"/>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119335"/>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0D9A04-89B7-3043-B545-B2E83C7509F2}"/>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“He Lives”  UMH 310</a:t>
            </a:r>
          </a:p>
          <a:p>
            <a:pPr algn="ctr"/>
            <a:r>
              <a:rPr lang="en-US" dirty="0">
                <a:latin typeface="Times New Roman" charset="0"/>
                <a:ea typeface="Times New Roman" charset="0"/>
                <a:cs typeface="Times New Roman" charset="0"/>
              </a:rPr>
              <a:t>WORDS and MUSIC: Alfred H. Ackley, 1933</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
        <p:nvSpPr>
          <p:cNvPr id="6" name="TextBox 5">
            <a:extLst>
              <a:ext uri="{FF2B5EF4-FFF2-40B4-BE49-F238E27FC236}">
                <a16:creationId xmlns:a16="http://schemas.microsoft.com/office/drawing/2014/main" id="{E84D54B6-9726-9543-B6E6-B95CE2BD61A8}"/>
              </a:ext>
            </a:extLst>
          </p:cNvPr>
          <p:cNvSpPr txBox="1"/>
          <p:nvPr/>
        </p:nvSpPr>
        <p:spPr>
          <a:xfrm>
            <a:off x="354039" y="1588174"/>
            <a:ext cx="8435638"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Rejoice, rejoice, O Christian, </a:t>
            </a:r>
          </a:p>
          <a:p>
            <a:pPr algn="ctr"/>
            <a:r>
              <a:rPr lang="en-US" sz="4000" dirty="0">
                <a:latin typeface="Times New Roman" charset="0"/>
                <a:ea typeface="Times New Roman" charset="0"/>
                <a:cs typeface="Times New Roman" charset="0"/>
              </a:rPr>
              <a:t>lift up your voice and sing </a:t>
            </a:r>
          </a:p>
          <a:p>
            <a:pPr algn="ctr"/>
            <a:r>
              <a:rPr lang="en-US" sz="4000" dirty="0">
                <a:latin typeface="Times New Roman" charset="0"/>
                <a:ea typeface="Times New Roman" charset="0"/>
                <a:cs typeface="Times New Roman" charset="0"/>
              </a:rPr>
              <a:t>eternal hallelujahs </a:t>
            </a:r>
          </a:p>
          <a:p>
            <a:pPr algn="ctr"/>
            <a:r>
              <a:rPr lang="en-US" sz="4000" dirty="0">
                <a:latin typeface="Times New Roman" charset="0"/>
                <a:ea typeface="Times New Roman" charset="0"/>
                <a:cs typeface="Times New Roman" charset="0"/>
              </a:rPr>
              <a:t>to Jesus Christ the King!</a:t>
            </a:r>
          </a:p>
          <a:p>
            <a:pPr algn="ctr"/>
            <a:r>
              <a:rPr lang="en-US" sz="4000" dirty="0">
                <a:latin typeface="Times New Roman" charset="0"/>
                <a:ea typeface="Times New Roman" charset="0"/>
                <a:cs typeface="Times New Roman" charset="0"/>
              </a:rPr>
              <a:t>The hope of all who seek him, </a:t>
            </a:r>
          </a:p>
          <a:p>
            <a:pPr algn="ctr"/>
            <a:r>
              <a:rPr lang="en-US" sz="4000" dirty="0">
                <a:latin typeface="Times New Roman" charset="0"/>
                <a:ea typeface="Times New Roman" charset="0"/>
                <a:cs typeface="Times New Roman" charset="0"/>
              </a:rPr>
              <a:t>the help of all who find; </a:t>
            </a:r>
          </a:p>
          <a:p>
            <a:pPr algn="ctr"/>
            <a:r>
              <a:rPr lang="en-US" sz="4000" dirty="0">
                <a:latin typeface="Times New Roman" charset="0"/>
                <a:ea typeface="Times New Roman" charset="0"/>
                <a:cs typeface="Times New Roman" charset="0"/>
              </a:rPr>
              <a:t>none other is so loving, </a:t>
            </a:r>
          </a:p>
          <a:p>
            <a:pPr algn="ctr"/>
            <a:r>
              <a:rPr lang="en-US" sz="4000" dirty="0">
                <a:latin typeface="Times New Roman" charset="0"/>
                <a:ea typeface="Times New Roman" charset="0"/>
                <a:cs typeface="Times New Roman" charset="0"/>
              </a:rPr>
              <a:t>so good and kind.</a:t>
            </a:r>
          </a:p>
        </p:txBody>
      </p:sp>
      <p:pic>
        <p:nvPicPr>
          <p:cNvPr id="2" name="Picture 2" descr="A sacred resurrection scene depicts Jesus Christ emerging from an ancient stone tomb at the break of dawn. The figure stands draped in flowing crimson and white robes, surrounded by a luminous golden halo that radiates divine light. The weathered Jerusalem limestone tomb entrance frames the scene with its massive rolled stone visible to the side. Dramatic lighting creates a powerful contrast between the dark tomb interior and the brilliant celestial glow emanating from the holy figure. The composition blends Byzantine and Renaissance artistic traditions with rich jewel-tone colors including deep reds, pure whites, and radiant golds. Morning mist softens the rocky Middle Eastern landscape in the background as sunrise bathes the scene in rose and golden hues. The vertical format emphasizes the spiritual ascent from the earthly tomb toward the heavenly realm, creating a timeless devotional artwork that combines symbolic and naturalistic elements in traditional painting style.">
            <a:extLst>
              <a:ext uri="{FF2B5EF4-FFF2-40B4-BE49-F238E27FC236}">
                <a16:creationId xmlns:a16="http://schemas.microsoft.com/office/drawing/2014/main" id="{0CCC302B-C601-00EF-14DD-DA55F039063B}"/>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958929"/>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0D9A04-89B7-3043-B545-B2E83C7509F2}"/>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“He Lives”  UMH 310</a:t>
            </a:r>
          </a:p>
          <a:p>
            <a:pPr algn="ctr"/>
            <a:r>
              <a:rPr lang="en-US" dirty="0">
                <a:latin typeface="Times New Roman" charset="0"/>
                <a:ea typeface="Times New Roman" charset="0"/>
                <a:cs typeface="Times New Roman" charset="0"/>
              </a:rPr>
              <a:t>WORDS and MUSIC: Alfred H. Ackley, 1933</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
        <p:nvSpPr>
          <p:cNvPr id="6" name="TextBox 5">
            <a:extLst>
              <a:ext uri="{FF2B5EF4-FFF2-40B4-BE49-F238E27FC236}">
                <a16:creationId xmlns:a16="http://schemas.microsoft.com/office/drawing/2014/main" id="{E84D54B6-9726-9543-B6E6-B95CE2BD61A8}"/>
              </a:ext>
            </a:extLst>
          </p:cNvPr>
          <p:cNvSpPr txBox="1"/>
          <p:nvPr/>
        </p:nvSpPr>
        <p:spPr>
          <a:xfrm>
            <a:off x="354039" y="1588174"/>
            <a:ext cx="8435638"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He lives, he lives, </a:t>
            </a:r>
          </a:p>
          <a:p>
            <a:pPr algn="ctr"/>
            <a:r>
              <a:rPr lang="en-US" sz="4000" dirty="0">
                <a:latin typeface="Times New Roman" charset="0"/>
                <a:ea typeface="Times New Roman" charset="0"/>
                <a:cs typeface="Times New Roman" charset="0"/>
              </a:rPr>
              <a:t>Christ Jesus lives today!</a:t>
            </a:r>
          </a:p>
          <a:p>
            <a:pPr algn="ctr"/>
            <a:r>
              <a:rPr lang="en-US" sz="4000" dirty="0">
                <a:latin typeface="Times New Roman" charset="0"/>
                <a:ea typeface="Times New Roman" charset="0"/>
                <a:cs typeface="Times New Roman" charset="0"/>
              </a:rPr>
              <a:t>He walks with me and talks with me along life’s narrow way.</a:t>
            </a:r>
          </a:p>
          <a:p>
            <a:pPr algn="ctr"/>
            <a:r>
              <a:rPr lang="en-US" sz="4000" dirty="0">
                <a:latin typeface="Times New Roman" charset="0"/>
                <a:ea typeface="Times New Roman" charset="0"/>
                <a:cs typeface="Times New Roman" charset="0"/>
              </a:rPr>
              <a:t>He lives, he lives, </a:t>
            </a:r>
          </a:p>
          <a:p>
            <a:pPr algn="ctr"/>
            <a:r>
              <a:rPr lang="en-US" sz="4000" dirty="0">
                <a:latin typeface="Times New Roman" charset="0"/>
                <a:ea typeface="Times New Roman" charset="0"/>
                <a:cs typeface="Times New Roman" charset="0"/>
              </a:rPr>
              <a:t>salvation to impart!</a:t>
            </a:r>
          </a:p>
          <a:p>
            <a:pPr algn="ctr"/>
            <a:r>
              <a:rPr lang="en-US" sz="4000" dirty="0">
                <a:latin typeface="Times New Roman" charset="0"/>
                <a:ea typeface="Times New Roman" charset="0"/>
                <a:cs typeface="Times New Roman" charset="0"/>
              </a:rPr>
              <a:t>You ask me how I know he lives?</a:t>
            </a:r>
          </a:p>
          <a:p>
            <a:pPr algn="ctr"/>
            <a:r>
              <a:rPr lang="en-US" sz="4000" dirty="0">
                <a:latin typeface="Times New Roman" charset="0"/>
                <a:ea typeface="Times New Roman" charset="0"/>
                <a:cs typeface="Times New Roman" charset="0"/>
              </a:rPr>
              <a:t>He lives within my heart.</a:t>
            </a:r>
          </a:p>
        </p:txBody>
      </p:sp>
      <p:pic>
        <p:nvPicPr>
          <p:cNvPr id="2" name="Picture 2" descr="A sacred resurrection scene depicts Jesus Christ emerging from an ancient stone tomb at the break of dawn. The figure stands draped in flowing crimson and white robes, surrounded by a luminous golden halo that radiates divine light. The weathered Jerusalem limestone tomb entrance frames the scene with its massive rolled stone visible to the side. Dramatic lighting creates a powerful contrast between the dark tomb interior and the brilliant celestial glow emanating from the holy figure. The composition blends Byzantine and Renaissance artistic traditions with rich jewel-tone colors including deep reds, pure whites, and radiant golds. Morning mist softens the rocky Middle Eastern landscape in the background as sunrise bathes the scene in rose and golden hues. The vertical format emphasizes the spiritual ascent from the earthly tomb toward the heavenly realm, creating a timeless devotional artwork that combines symbolic and naturalistic elements in traditional painting style.">
            <a:extLst>
              <a:ext uri="{FF2B5EF4-FFF2-40B4-BE49-F238E27FC236}">
                <a16:creationId xmlns:a16="http://schemas.microsoft.com/office/drawing/2014/main" id="{FB57733A-6821-D49C-A90D-085A0759B751}"/>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61897"/>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inting of a landscape with a river and sheep&#10;&#10;AI-generated content may be incorrect.">
            <a:extLst>
              <a:ext uri="{FF2B5EF4-FFF2-40B4-BE49-F238E27FC236}">
                <a16:creationId xmlns:a16="http://schemas.microsoft.com/office/drawing/2014/main" id="{5A2D5D77-9CBE-12FF-D2C8-3133909A930F}"/>
              </a:ext>
            </a:extLst>
          </p:cNvPr>
          <p:cNvPicPr>
            <a:picLocks noChangeAspect="1"/>
          </p:cNvPicPr>
          <p:nvPr/>
        </p:nvPicPr>
        <p:blipFill>
          <a:blip r:embed="rId2">
            <a:alphaModFix amt="20000"/>
          </a:blip>
          <a:stretch>
            <a:fillRect/>
          </a:stretch>
        </p:blipFill>
        <p:spPr>
          <a:xfrm>
            <a:off x="-30296" y="0"/>
            <a:ext cx="9174296" cy="6858000"/>
          </a:xfrm>
          <a:prstGeom prst="rect">
            <a:avLst/>
          </a:prstGeom>
        </p:spPr>
      </p:pic>
      <p:sp>
        <p:nvSpPr>
          <p:cNvPr id="2" name="TextBox 1">
            <a:extLst>
              <a:ext uri="{FF2B5EF4-FFF2-40B4-BE49-F238E27FC236}">
                <a16:creationId xmlns:a16="http://schemas.microsoft.com/office/drawing/2014/main" id="{C8C26C66-DD83-BB43-98F3-8FF01F957C12}"/>
              </a:ext>
            </a:extLst>
          </p:cNvPr>
          <p:cNvSpPr txBox="1"/>
          <p:nvPr/>
        </p:nvSpPr>
        <p:spPr>
          <a:xfrm>
            <a:off x="42729" y="2844224"/>
            <a:ext cx="9058542" cy="1169551"/>
          </a:xfrm>
          <a:prstGeom prst="rect">
            <a:avLst/>
          </a:prstGeom>
          <a:noFill/>
        </p:spPr>
        <p:txBody>
          <a:bodyPr wrap="square" rtlCol="0">
            <a:spAutoFit/>
          </a:bodyPr>
          <a:lstStyle/>
          <a:p>
            <a:pPr algn="ctr"/>
            <a:r>
              <a:rPr lang="en-US" sz="7000" dirty="0">
                <a:latin typeface="Verdana" panose="020B0604030504040204" pitchFamily="34" charset="0"/>
                <a:ea typeface="Verdana" panose="020B0604030504040204" pitchFamily="34" charset="0"/>
                <a:cs typeface="Verdana" panose="020B0604030504040204" pitchFamily="34" charset="0"/>
              </a:rPr>
              <a:t>Communion</a:t>
            </a:r>
          </a:p>
        </p:txBody>
      </p:sp>
    </p:spTree>
    <p:extLst>
      <p:ext uri="{BB962C8B-B14F-4D97-AF65-F5344CB8AC3E}">
        <p14:creationId xmlns:p14="http://schemas.microsoft.com/office/powerpoint/2010/main" val="175454310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1760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4458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384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5952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7504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22180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790E4C-1D28-8E1C-2EFE-BBE4F025B6EE}"/>
              </a:ext>
            </a:extLst>
          </p:cNvPr>
          <p:cNvSpPr>
            <a:spLocks noGrp="1"/>
          </p:cNvSpPr>
          <p:nvPr>
            <p:ph type="body" sz="quarter" idx="11"/>
          </p:nvPr>
        </p:nvSpPr>
        <p:spPr>
          <a:xfrm>
            <a:off x="1740228" y="1077606"/>
            <a:ext cx="7215812" cy="1515173"/>
          </a:xfrm>
        </p:spPr>
        <p:txBody>
          <a:bodyPr>
            <a:noAutofit/>
          </a:bodyPr>
          <a:lstStyle/>
          <a:p>
            <a:pPr>
              <a:lnSpc>
                <a:spcPct val="150000"/>
              </a:lnSpc>
            </a:pPr>
            <a:r>
              <a:rPr lang="en-US" dirty="0"/>
              <a:t>Christ is risen! </a:t>
            </a:r>
          </a:p>
        </p:txBody>
      </p:sp>
      <p:sp>
        <p:nvSpPr>
          <p:cNvPr id="3" name="Text Placeholder 2">
            <a:extLst>
              <a:ext uri="{FF2B5EF4-FFF2-40B4-BE49-F238E27FC236}">
                <a16:creationId xmlns:a16="http://schemas.microsoft.com/office/drawing/2014/main" id="{FED6E686-4D80-2E01-348E-5EF5CBD43CA6}"/>
              </a:ext>
            </a:extLst>
          </p:cNvPr>
          <p:cNvSpPr>
            <a:spLocks noGrp="1"/>
          </p:cNvSpPr>
          <p:nvPr>
            <p:ph type="body" sz="quarter" idx="12"/>
          </p:nvPr>
        </p:nvSpPr>
        <p:spPr>
          <a:xfrm>
            <a:off x="1740228" y="3355428"/>
            <a:ext cx="7215811" cy="1515172"/>
          </a:xfrm>
        </p:spPr>
        <p:txBody>
          <a:bodyPr>
            <a:noAutofit/>
          </a:bodyPr>
          <a:lstStyle/>
          <a:p>
            <a:pPr>
              <a:lnSpc>
                <a:spcPct val="150000"/>
              </a:lnSpc>
            </a:pPr>
            <a:r>
              <a:rPr lang="en-US" dirty="0"/>
              <a:t>Christ is risen indeed! </a:t>
            </a:r>
          </a:p>
        </p:txBody>
      </p:sp>
    </p:spTree>
    <p:extLst>
      <p:ext uri="{BB962C8B-B14F-4D97-AF65-F5344CB8AC3E}">
        <p14:creationId xmlns:p14="http://schemas.microsoft.com/office/powerpoint/2010/main" val="104917922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9086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9586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BF7FA90-BD22-47B1-5721-BC61505705E3}"/>
              </a:ext>
            </a:extLst>
          </p:cNvPr>
          <p:cNvSpPr/>
          <p:nvPr/>
        </p:nvSpPr>
        <p:spPr>
          <a:xfrm>
            <a:off x="0" y="2439461"/>
            <a:ext cx="9144000" cy="1719943"/>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C77D25C-6F0B-CD4D-A16A-A68070E2BA42}"/>
              </a:ext>
            </a:extLst>
          </p:cNvPr>
          <p:cNvSpPr txBox="1"/>
          <p:nvPr/>
        </p:nvSpPr>
        <p:spPr>
          <a:xfrm>
            <a:off x="1371600" y="629443"/>
            <a:ext cx="6858000" cy="290051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b="1" dirty="0">
                <a:ln>
                  <a:solidFill>
                    <a:schemeClr val="tx1"/>
                  </a:solidFill>
                </a:ln>
                <a:latin typeface="+mj-lt"/>
                <a:ea typeface="+mj-ea"/>
                <a:cs typeface="+mj-cs"/>
              </a:rPr>
              <a:t>Tithes and Offerings</a:t>
            </a:r>
          </a:p>
        </p:txBody>
      </p:sp>
      <p:sp>
        <p:nvSpPr>
          <p:cNvPr id="6" name="TextBox 5">
            <a:extLst>
              <a:ext uri="{FF2B5EF4-FFF2-40B4-BE49-F238E27FC236}">
                <a16:creationId xmlns:a16="http://schemas.microsoft.com/office/drawing/2014/main" id="{3469AA33-CA2E-1941-9816-0971336E99DC}"/>
              </a:ext>
            </a:extLst>
          </p:cNvPr>
          <p:cNvSpPr txBox="1"/>
          <p:nvPr/>
        </p:nvSpPr>
        <p:spPr>
          <a:xfrm>
            <a:off x="1143000" y="3610206"/>
            <a:ext cx="6858000" cy="1098395"/>
          </a:xfrm>
          <a:prstGeom prst="rect">
            <a:avLst/>
          </a:prstGeom>
        </p:spPr>
        <p:txBody>
          <a:bodyPr vert="horz" lIns="91440" tIns="45720" rIns="91440" bIns="45720" rtlCol="0">
            <a:normAutofit/>
          </a:bodyPr>
          <a:lstStyle/>
          <a:p>
            <a:pPr algn="ctr" defTabSz="914400">
              <a:lnSpc>
                <a:spcPct val="90000"/>
              </a:lnSpc>
              <a:spcBef>
                <a:spcPts val="1000"/>
              </a:spcBef>
            </a:pPr>
            <a:r>
              <a:rPr lang="en-US" sz="2400" dirty="0">
                <a:ln>
                  <a:solidFill>
                    <a:schemeClr val="tx1"/>
                  </a:solidFill>
                </a:ln>
              </a:rPr>
              <a:t>Worship through giving</a:t>
            </a:r>
          </a:p>
        </p:txBody>
      </p:sp>
    </p:spTree>
    <p:extLst>
      <p:ext uri="{BB962C8B-B14F-4D97-AF65-F5344CB8AC3E}">
        <p14:creationId xmlns:p14="http://schemas.microsoft.com/office/powerpoint/2010/main" val="383331115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hands holding yellow flowers&#10;&#10;AI-generated content may be incorrect.">
            <a:extLst>
              <a:ext uri="{FF2B5EF4-FFF2-40B4-BE49-F238E27FC236}">
                <a16:creationId xmlns:a16="http://schemas.microsoft.com/office/drawing/2014/main" id="{AB11DBFD-CABE-CC46-6063-CD5460FABA54}"/>
              </a:ext>
            </a:extLst>
          </p:cNvPr>
          <p:cNvPicPr>
            <a:picLocks noChangeAspect="1"/>
          </p:cNvPicPr>
          <p:nvPr/>
        </p:nvPicPr>
        <p:blipFill>
          <a:blip r:embed="rId2" cstate="email">
            <a:alphaModFix amt="5000"/>
            <a:extLst>
              <a:ext uri="{28A0092B-C50C-407E-A947-70E740481C1C}">
                <a14:useLocalDpi xmlns:a14="http://schemas.microsoft.com/office/drawing/2010/main"/>
              </a:ext>
            </a:extLst>
          </a:blip>
          <a:stretch>
            <a:fillRect/>
          </a:stretch>
        </p:blipFill>
        <p:spPr>
          <a:xfrm>
            <a:off x="0" y="-1"/>
            <a:ext cx="9490974" cy="6858001"/>
          </a:xfrm>
          <a:prstGeom prst="rect">
            <a:avLst/>
          </a:prstGeom>
        </p:spPr>
      </p:pic>
      <p:sp>
        <p:nvSpPr>
          <p:cNvPr id="3" name="TextBox 2">
            <a:hlinkClick r:id="rId3"/>
            <a:extLst>
              <a:ext uri="{FF2B5EF4-FFF2-40B4-BE49-F238E27FC236}">
                <a16:creationId xmlns:a16="http://schemas.microsoft.com/office/drawing/2014/main" id="{CD7AEBA0-6C80-4386-B2D7-1A6FD27EE85E}"/>
              </a:ext>
            </a:extLst>
          </p:cNvPr>
          <p:cNvSpPr txBox="1"/>
          <p:nvPr/>
        </p:nvSpPr>
        <p:spPr>
          <a:xfrm>
            <a:off x="0" y="0"/>
            <a:ext cx="9144000" cy="1538883"/>
          </a:xfrm>
          <a:prstGeom prst="rect">
            <a:avLst/>
          </a:prstGeom>
          <a:noFill/>
        </p:spPr>
        <p:txBody>
          <a:bodyPr wrap="square" rtlCol="0">
            <a:spAutoFit/>
          </a:bodyPr>
          <a:lstStyle/>
          <a:p>
            <a:pPr algn="ctr"/>
            <a:r>
              <a:rPr lang="en-US" sz="3000" dirty="0">
                <a:ea typeface="Times New Roman" charset="0"/>
                <a:cs typeface="Times New Roman" charset="0"/>
              </a:rPr>
              <a:t>“Praise God, from Whom All Blessings Flow”     UMH 94</a:t>
            </a:r>
          </a:p>
          <a:p>
            <a:pPr algn="ctr"/>
            <a:r>
              <a:rPr lang="en-US" dirty="0">
                <a:ea typeface="Times New Roman" charset="0"/>
                <a:cs typeface="Times New Roman" charset="0"/>
              </a:rPr>
              <a:t>WORDS: Thomas Ken, 1674; adapted by Gilbert H. Viera, 1978     </a:t>
            </a:r>
          </a:p>
          <a:p>
            <a:pPr algn="ctr"/>
            <a:r>
              <a:rPr lang="en-US" dirty="0">
                <a:ea typeface="Times New Roman" charset="0"/>
                <a:cs typeface="Times New Roman" charset="0"/>
              </a:rPr>
              <a:t>MUSIC: </a:t>
            </a:r>
            <a:r>
              <a:rPr lang="en-US" dirty="0" err="1">
                <a:ea typeface="Times New Roman" charset="0"/>
                <a:cs typeface="Times New Roman" charset="0"/>
              </a:rPr>
              <a:t>Geistliche</a:t>
            </a:r>
            <a:r>
              <a:rPr lang="en-US" dirty="0">
                <a:ea typeface="Times New Roman" charset="0"/>
                <a:cs typeface="Times New Roman" charset="0"/>
              </a:rPr>
              <a:t> </a:t>
            </a:r>
            <a:r>
              <a:rPr lang="en-US" dirty="0" err="1">
                <a:ea typeface="Times New Roman" charset="0"/>
                <a:cs typeface="Times New Roman" charset="0"/>
              </a:rPr>
              <a:t>Kirchengesange</a:t>
            </a:r>
            <a:r>
              <a:rPr lang="en-US" dirty="0">
                <a:ea typeface="Times New Roman" charset="0"/>
                <a:cs typeface="Times New Roman" charset="0"/>
              </a:rPr>
              <a:t>, 1623; harmonized by Ralph Vaughn Williams, 1906</a:t>
            </a:r>
          </a:p>
          <a:p>
            <a:pPr algn="ctr"/>
            <a:r>
              <a:rPr lang="en-US" sz="2800" b="1" i="1" dirty="0">
                <a:ea typeface="Times New Roman" charset="0"/>
                <a:cs typeface="Times New Roman" charset="0"/>
              </a:rPr>
              <a:t>Please stand as you are able and comfortable</a:t>
            </a:r>
            <a:r>
              <a:rPr lang="en-US" sz="2000" b="1" i="1" dirty="0">
                <a:ea typeface="Times New Roman" charset="0"/>
                <a:cs typeface="Times New Roman" charset="0"/>
              </a:rPr>
              <a:t>.</a:t>
            </a:r>
            <a:endParaRPr lang="en-US" sz="2000" b="1" i="1" dirty="0">
              <a:ea typeface="Edwardian Script ITC" charset="0"/>
              <a:cs typeface="Edwardian Script ITC" charset="0"/>
            </a:endParaRPr>
          </a:p>
        </p:txBody>
      </p:sp>
      <p:sp>
        <p:nvSpPr>
          <p:cNvPr id="4" name="TextBox 3">
            <a:extLst>
              <a:ext uri="{FF2B5EF4-FFF2-40B4-BE49-F238E27FC236}">
                <a16:creationId xmlns:a16="http://schemas.microsoft.com/office/drawing/2014/main" id="{46D4955F-D45C-DD08-54A3-D27DE48ABF3B}"/>
              </a:ext>
            </a:extLst>
          </p:cNvPr>
          <p:cNvSpPr txBox="1"/>
          <p:nvPr/>
        </p:nvSpPr>
        <p:spPr>
          <a:xfrm>
            <a:off x="354181" y="1538883"/>
            <a:ext cx="8435638"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from whom all blessings flow;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all creatures here below: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the source of all our gifts!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Jesus Christ, whose power uplifts!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the Spirit, Holy Spirit!</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  Alleluia!</a:t>
            </a:r>
          </a:p>
        </p:txBody>
      </p:sp>
    </p:spTree>
    <p:extLst>
      <p:ext uri="{BB962C8B-B14F-4D97-AF65-F5344CB8AC3E}">
        <p14:creationId xmlns:p14="http://schemas.microsoft.com/office/powerpoint/2010/main" val="11302102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271B4-CFBA-523C-3FF9-ACCBAAB2DC5D}"/>
              </a:ext>
            </a:extLst>
          </p:cNvPr>
          <p:cNvSpPr txBox="1"/>
          <p:nvPr/>
        </p:nvSpPr>
        <p:spPr>
          <a:xfrm>
            <a:off x="1262743" y="2959640"/>
            <a:ext cx="6618514" cy="938719"/>
          </a:xfrm>
          <a:prstGeom prst="rect">
            <a:avLst/>
          </a:prstGeom>
          <a:solidFill>
            <a:schemeClr val="bg1"/>
          </a:solidFill>
          <a:ln>
            <a:solidFill>
              <a:schemeClr val="tx1"/>
            </a:solidFill>
            <a:prstDash val="solid"/>
            <a:extLst>
              <a:ext uri="{C807C97D-BFC1-408E-A445-0C87EB9F89A2}">
                <ask:lineSketchStyleProps xmlns:ask="http://schemas.microsoft.com/office/drawing/2018/sketchyshapes">
                  <ask:type>
                    <ask:lineSketchNone/>
                  </ask:type>
                </ask:lineSketchStyleProps>
              </a:ext>
            </a:extLst>
          </a:ln>
          <a:effectLst>
            <a:softEdge rad="31750"/>
          </a:effectLst>
        </p:spPr>
        <p:txBody>
          <a:bodyPr wrap="square" rtlCol="0">
            <a:spAutoFit/>
          </a:bodyPr>
          <a:lstStyle/>
          <a:p>
            <a:r>
              <a:rPr lang="en-US" sz="5500" dirty="0">
                <a:latin typeface="Lucida Calligraphy" panose="03010101010101010101" pitchFamily="66" charset="77"/>
              </a:rPr>
              <a:t>Offertory Prayer</a:t>
            </a:r>
          </a:p>
        </p:txBody>
      </p:sp>
    </p:spTree>
    <p:extLst>
      <p:ext uri="{BB962C8B-B14F-4D97-AF65-F5344CB8AC3E}">
        <p14:creationId xmlns:p14="http://schemas.microsoft.com/office/powerpoint/2010/main" val="237920455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 shining through a doorway&#10;&#10;AI-generated content may be incorrect.">
            <a:extLst>
              <a:ext uri="{FF2B5EF4-FFF2-40B4-BE49-F238E27FC236}">
                <a16:creationId xmlns:a16="http://schemas.microsoft.com/office/drawing/2014/main" id="{7CEF66FA-CE15-0BEA-F0F4-BA1C976E4BDF}"/>
              </a:ext>
            </a:extLst>
          </p:cNvPr>
          <p:cNvPicPr>
            <a:picLocks noChangeAspect="1"/>
          </p:cNvPicPr>
          <p:nvPr/>
        </p:nvPicPr>
        <p:blipFill>
          <a:blip r:embed="rId2">
            <a:alphaModFix amt="20000"/>
          </a:blip>
          <a:stretch>
            <a:fillRect/>
          </a:stretch>
        </p:blipFill>
        <p:spPr>
          <a:xfrm>
            <a:off x="9050" y="19317"/>
            <a:ext cx="9125900" cy="6838683"/>
          </a:xfrm>
          <a:prstGeom prst="rect">
            <a:avLst/>
          </a:prstGeom>
        </p:spPr>
      </p:pic>
      <p:sp>
        <p:nvSpPr>
          <p:cNvPr id="4" name="TextBox 3">
            <a:extLst>
              <a:ext uri="{FF2B5EF4-FFF2-40B4-BE49-F238E27FC236}">
                <a16:creationId xmlns:a16="http://schemas.microsoft.com/office/drawing/2014/main" id="{7BA740CF-D67D-EF40-A3DD-EBBA5F62CBAB}"/>
              </a:ext>
            </a:extLst>
          </p:cNvPr>
          <p:cNvSpPr txBox="1"/>
          <p:nvPr/>
        </p:nvSpPr>
        <p:spPr>
          <a:xfrm>
            <a:off x="0" y="2908524"/>
            <a:ext cx="9134950" cy="2308324"/>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Low in the grave he lay,</a:t>
            </a:r>
          </a:p>
          <a:p>
            <a:pPr algn="ctr"/>
            <a:r>
              <a:rPr lang="en-US" sz="3600" dirty="0">
                <a:latin typeface="Times New Roman" charset="0"/>
                <a:ea typeface="Times New Roman" charset="0"/>
                <a:cs typeface="Times New Roman" charset="0"/>
              </a:rPr>
              <a:t>Jesus my Savior,</a:t>
            </a:r>
          </a:p>
          <a:p>
            <a:pPr algn="ctr"/>
            <a:r>
              <a:rPr lang="en-US" sz="3600" dirty="0">
                <a:latin typeface="Times New Roman" charset="0"/>
                <a:ea typeface="Times New Roman" charset="0"/>
                <a:cs typeface="Times New Roman" charset="0"/>
              </a:rPr>
              <a:t>waiting the coming day,</a:t>
            </a:r>
          </a:p>
          <a:p>
            <a:pPr algn="ctr"/>
            <a:r>
              <a:rPr lang="en-US" sz="3600" dirty="0">
                <a:latin typeface="Times New Roman" charset="0"/>
                <a:ea typeface="Times New Roman" charset="0"/>
                <a:cs typeface="Times New Roman" charset="0"/>
              </a:rPr>
              <a:t>Jesus my Lord!</a:t>
            </a:r>
          </a:p>
        </p:txBody>
      </p:sp>
      <p:sp>
        <p:nvSpPr>
          <p:cNvPr id="7" name="TextBox 6">
            <a:extLst>
              <a:ext uri="{FF2B5EF4-FFF2-40B4-BE49-F238E27FC236}">
                <a16:creationId xmlns:a16="http://schemas.microsoft.com/office/drawing/2014/main" id="{6BDE72E3-D15E-A148-AF7B-C9674C84A277}"/>
              </a:ext>
            </a:extLst>
          </p:cNvPr>
          <p:cNvSpPr txBox="1"/>
          <p:nvPr/>
        </p:nvSpPr>
        <p:spPr>
          <a:xfrm>
            <a:off x="0" y="7227"/>
            <a:ext cx="9134950" cy="1261884"/>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“Up From the Grave He Arose”  UMH 322</a:t>
            </a:r>
          </a:p>
          <a:p>
            <a:pPr algn="ctr"/>
            <a:r>
              <a:rPr lang="en-US" sz="1600" dirty="0">
                <a:latin typeface="Times New Roman" charset="0"/>
                <a:ea typeface="Times New Roman" charset="0"/>
                <a:cs typeface="Times New Roman" charset="0"/>
              </a:rPr>
              <a:t>WORDS and MUSIC: Robert Lowry, 1874</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1171971204"/>
      </p:ext>
    </p:extLst>
  </p:cSld>
  <p:clrMapOvr>
    <a:masterClrMapping/>
  </p:clrMapOvr>
  <p:transition spd="med">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16DC2A-CF23-8046-A839-3F090297154A}"/>
              </a:ext>
            </a:extLst>
          </p:cNvPr>
          <p:cNvSpPr txBox="1"/>
          <p:nvPr/>
        </p:nvSpPr>
        <p:spPr>
          <a:xfrm>
            <a:off x="0" y="2354526"/>
            <a:ext cx="9134950" cy="3416320"/>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Up from the grave he arose,</a:t>
            </a:r>
          </a:p>
          <a:p>
            <a:pPr algn="ctr"/>
            <a:r>
              <a:rPr lang="en-US" sz="3600" dirty="0">
                <a:latin typeface="Times New Roman" charset="0"/>
                <a:ea typeface="Times New Roman" charset="0"/>
                <a:cs typeface="Times New Roman" charset="0"/>
              </a:rPr>
              <a:t>with a mighty triumph o’er his foes;</a:t>
            </a:r>
          </a:p>
          <a:p>
            <a:pPr algn="ctr"/>
            <a:r>
              <a:rPr lang="en-US" sz="3600" dirty="0">
                <a:latin typeface="Times New Roman" charset="0"/>
                <a:ea typeface="Times New Roman" charset="0"/>
                <a:cs typeface="Times New Roman" charset="0"/>
              </a:rPr>
              <a:t>he arose a victor from the dark domain,</a:t>
            </a:r>
          </a:p>
          <a:p>
            <a:pPr algn="ctr"/>
            <a:r>
              <a:rPr lang="en-US" sz="3600" dirty="0">
                <a:latin typeface="Times New Roman" charset="0"/>
                <a:ea typeface="Times New Roman" charset="0"/>
                <a:cs typeface="Times New Roman" charset="0"/>
              </a:rPr>
              <a:t>and he lives forever, with his saints to reign.</a:t>
            </a:r>
          </a:p>
          <a:p>
            <a:pPr algn="ctr"/>
            <a:r>
              <a:rPr lang="en-US" sz="3600" dirty="0">
                <a:latin typeface="Times New Roman" charset="0"/>
                <a:ea typeface="Times New Roman" charset="0"/>
                <a:cs typeface="Times New Roman" charset="0"/>
              </a:rPr>
              <a:t>He arose! He arose!</a:t>
            </a:r>
          </a:p>
          <a:p>
            <a:pPr algn="ctr"/>
            <a:r>
              <a:rPr lang="en-US" sz="3600" dirty="0">
                <a:latin typeface="Times New Roman" charset="0"/>
                <a:ea typeface="Times New Roman" charset="0"/>
                <a:cs typeface="Times New Roman" charset="0"/>
              </a:rPr>
              <a:t>Hallelujah! Christ arose!</a:t>
            </a:r>
          </a:p>
        </p:txBody>
      </p:sp>
      <p:sp>
        <p:nvSpPr>
          <p:cNvPr id="7" name="TextBox 6">
            <a:extLst>
              <a:ext uri="{FF2B5EF4-FFF2-40B4-BE49-F238E27FC236}">
                <a16:creationId xmlns:a16="http://schemas.microsoft.com/office/drawing/2014/main" id="{79D58A4F-EF47-A74A-ADC0-F21C2CB018F5}"/>
              </a:ext>
            </a:extLst>
          </p:cNvPr>
          <p:cNvSpPr txBox="1"/>
          <p:nvPr/>
        </p:nvSpPr>
        <p:spPr>
          <a:xfrm>
            <a:off x="0" y="7227"/>
            <a:ext cx="9134950" cy="1261884"/>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“Up From the Grave He Arose”  UMH 322</a:t>
            </a:r>
          </a:p>
          <a:p>
            <a:pPr algn="ctr"/>
            <a:r>
              <a:rPr lang="en-US" sz="1600" dirty="0">
                <a:latin typeface="Times New Roman" charset="0"/>
                <a:ea typeface="Times New Roman" charset="0"/>
                <a:cs typeface="Times New Roman" charset="0"/>
              </a:rPr>
              <a:t>WORDS and MUSIC: Robert Lowry, 1874</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pic>
        <p:nvPicPr>
          <p:cNvPr id="2" name="Picture 1" descr="Sun shining through a doorway&#10;&#10;AI-generated content may be incorrect.">
            <a:extLst>
              <a:ext uri="{FF2B5EF4-FFF2-40B4-BE49-F238E27FC236}">
                <a16:creationId xmlns:a16="http://schemas.microsoft.com/office/drawing/2014/main" id="{2ED0034C-7405-82B4-349E-7030FBF943E1}"/>
              </a:ext>
            </a:extLst>
          </p:cNvPr>
          <p:cNvPicPr>
            <a:picLocks noChangeAspect="1"/>
          </p:cNvPicPr>
          <p:nvPr/>
        </p:nvPicPr>
        <p:blipFill>
          <a:blip r:embed="rId2">
            <a:alphaModFix amt="20000"/>
          </a:blip>
          <a:stretch>
            <a:fillRect/>
          </a:stretch>
        </p:blipFill>
        <p:spPr>
          <a:xfrm>
            <a:off x="9050" y="19317"/>
            <a:ext cx="9125900" cy="6838683"/>
          </a:xfrm>
          <a:prstGeom prst="rect">
            <a:avLst/>
          </a:prstGeom>
        </p:spPr>
      </p:pic>
    </p:spTree>
    <p:extLst>
      <p:ext uri="{BB962C8B-B14F-4D97-AF65-F5344CB8AC3E}">
        <p14:creationId xmlns:p14="http://schemas.microsoft.com/office/powerpoint/2010/main" val="404438176"/>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A740CF-D67D-EF40-A3DD-EBBA5F62CBAB}"/>
              </a:ext>
            </a:extLst>
          </p:cNvPr>
          <p:cNvSpPr txBox="1"/>
          <p:nvPr/>
        </p:nvSpPr>
        <p:spPr>
          <a:xfrm>
            <a:off x="0" y="2908524"/>
            <a:ext cx="9134950" cy="2308324"/>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Vainly they watch his bed,</a:t>
            </a:r>
          </a:p>
          <a:p>
            <a:pPr algn="ctr"/>
            <a:r>
              <a:rPr lang="en-US" sz="3600" dirty="0">
                <a:latin typeface="Times New Roman" charset="0"/>
                <a:ea typeface="Times New Roman" charset="0"/>
                <a:cs typeface="Times New Roman" charset="0"/>
              </a:rPr>
              <a:t>Jesus my Savior;</a:t>
            </a:r>
          </a:p>
          <a:p>
            <a:pPr algn="ctr"/>
            <a:r>
              <a:rPr lang="en-US" sz="3600" dirty="0">
                <a:latin typeface="Times New Roman" charset="0"/>
                <a:ea typeface="Times New Roman" charset="0"/>
                <a:cs typeface="Times New Roman" charset="0"/>
              </a:rPr>
              <a:t>vainly they seal the dead,</a:t>
            </a:r>
          </a:p>
          <a:p>
            <a:pPr algn="ctr"/>
            <a:r>
              <a:rPr lang="en-US" sz="3600" dirty="0">
                <a:latin typeface="Times New Roman" charset="0"/>
                <a:ea typeface="Times New Roman" charset="0"/>
                <a:cs typeface="Times New Roman" charset="0"/>
              </a:rPr>
              <a:t>Jesus my Lord!</a:t>
            </a:r>
          </a:p>
        </p:txBody>
      </p:sp>
      <p:sp>
        <p:nvSpPr>
          <p:cNvPr id="7" name="TextBox 6">
            <a:extLst>
              <a:ext uri="{FF2B5EF4-FFF2-40B4-BE49-F238E27FC236}">
                <a16:creationId xmlns:a16="http://schemas.microsoft.com/office/drawing/2014/main" id="{6BDE72E3-D15E-A148-AF7B-C9674C84A277}"/>
              </a:ext>
            </a:extLst>
          </p:cNvPr>
          <p:cNvSpPr txBox="1"/>
          <p:nvPr/>
        </p:nvSpPr>
        <p:spPr>
          <a:xfrm>
            <a:off x="0" y="7227"/>
            <a:ext cx="9134950" cy="1261884"/>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“Up From the Grave He Arose”  UMH 322</a:t>
            </a:r>
          </a:p>
          <a:p>
            <a:pPr algn="ctr"/>
            <a:r>
              <a:rPr lang="en-US" sz="1600" dirty="0">
                <a:latin typeface="Times New Roman" charset="0"/>
                <a:ea typeface="Times New Roman" charset="0"/>
                <a:cs typeface="Times New Roman" charset="0"/>
              </a:rPr>
              <a:t>WORDS and MUSIC: Robert Lowry, 1874</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pic>
        <p:nvPicPr>
          <p:cNvPr id="2" name="Picture 1" descr="Sun shining through a doorway&#10;&#10;AI-generated content may be incorrect.">
            <a:extLst>
              <a:ext uri="{FF2B5EF4-FFF2-40B4-BE49-F238E27FC236}">
                <a16:creationId xmlns:a16="http://schemas.microsoft.com/office/drawing/2014/main" id="{84988CBE-E888-2F51-F54A-254AA58E000A}"/>
              </a:ext>
            </a:extLst>
          </p:cNvPr>
          <p:cNvPicPr>
            <a:picLocks noChangeAspect="1"/>
          </p:cNvPicPr>
          <p:nvPr/>
        </p:nvPicPr>
        <p:blipFill>
          <a:blip r:embed="rId2">
            <a:alphaModFix amt="20000"/>
          </a:blip>
          <a:stretch>
            <a:fillRect/>
          </a:stretch>
        </p:blipFill>
        <p:spPr>
          <a:xfrm>
            <a:off x="9050" y="19317"/>
            <a:ext cx="9125900" cy="6838683"/>
          </a:xfrm>
          <a:prstGeom prst="rect">
            <a:avLst/>
          </a:prstGeom>
        </p:spPr>
      </p:pic>
    </p:spTree>
    <p:extLst>
      <p:ext uri="{BB962C8B-B14F-4D97-AF65-F5344CB8AC3E}">
        <p14:creationId xmlns:p14="http://schemas.microsoft.com/office/powerpoint/2010/main" val="974933645"/>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16DC2A-CF23-8046-A839-3F090297154A}"/>
              </a:ext>
            </a:extLst>
          </p:cNvPr>
          <p:cNvSpPr txBox="1"/>
          <p:nvPr/>
        </p:nvSpPr>
        <p:spPr>
          <a:xfrm>
            <a:off x="0" y="2354526"/>
            <a:ext cx="9134950" cy="3416320"/>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Up from the grave he arose,</a:t>
            </a:r>
          </a:p>
          <a:p>
            <a:pPr algn="ctr"/>
            <a:r>
              <a:rPr lang="en-US" sz="3600" dirty="0">
                <a:latin typeface="Times New Roman" charset="0"/>
                <a:ea typeface="Times New Roman" charset="0"/>
                <a:cs typeface="Times New Roman" charset="0"/>
              </a:rPr>
              <a:t>with a mighty triumph o’er his foes;</a:t>
            </a:r>
          </a:p>
          <a:p>
            <a:pPr algn="ctr"/>
            <a:r>
              <a:rPr lang="en-US" sz="3600" dirty="0">
                <a:latin typeface="Times New Roman" charset="0"/>
                <a:ea typeface="Times New Roman" charset="0"/>
                <a:cs typeface="Times New Roman" charset="0"/>
              </a:rPr>
              <a:t>he arose a victor from the dark domain,</a:t>
            </a:r>
          </a:p>
          <a:p>
            <a:pPr algn="ctr"/>
            <a:r>
              <a:rPr lang="en-US" sz="3600" dirty="0">
                <a:latin typeface="Times New Roman" charset="0"/>
                <a:ea typeface="Times New Roman" charset="0"/>
                <a:cs typeface="Times New Roman" charset="0"/>
              </a:rPr>
              <a:t>and he lives forever, with his saints to reign.</a:t>
            </a:r>
          </a:p>
          <a:p>
            <a:pPr algn="ctr"/>
            <a:r>
              <a:rPr lang="en-US" sz="3600" dirty="0">
                <a:latin typeface="Times New Roman" charset="0"/>
                <a:ea typeface="Times New Roman" charset="0"/>
                <a:cs typeface="Times New Roman" charset="0"/>
              </a:rPr>
              <a:t>He arose! He arose!</a:t>
            </a:r>
          </a:p>
          <a:p>
            <a:pPr algn="ctr"/>
            <a:r>
              <a:rPr lang="en-US" sz="3600" dirty="0">
                <a:latin typeface="Times New Roman" charset="0"/>
                <a:ea typeface="Times New Roman" charset="0"/>
                <a:cs typeface="Times New Roman" charset="0"/>
              </a:rPr>
              <a:t>Hallelujah! Christ arose!</a:t>
            </a:r>
          </a:p>
        </p:txBody>
      </p:sp>
      <p:sp>
        <p:nvSpPr>
          <p:cNvPr id="7" name="TextBox 6">
            <a:extLst>
              <a:ext uri="{FF2B5EF4-FFF2-40B4-BE49-F238E27FC236}">
                <a16:creationId xmlns:a16="http://schemas.microsoft.com/office/drawing/2014/main" id="{79D58A4F-EF47-A74A-ADC0-F21C2CB018F5}"/>
              </a:ext>
            </a:extLst>
          </p:cNvPr>
          <p:cNvSpPr txBox="1"/>
          <p:nvPr/>
        </p:nvSpPr>
        <p:spPr>
          <a:xfrm>
            <a:off x="0" y="7227"/>
            <a:ext cx="9134950" cy="1261884"/>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“Up From the Grave He Arose”  UMH 322</a:t>
            </a:r>
          </a:p>
          <a:p>
            <a:pPr algn="ctr"/>
            <a:r>
              <a:rPr lang="en-US" sz="1600" dirty="0">
                <a:latin typeface="Times New Roman" charset="0"/>
                <a:ea typeface="Times New Roman" charset="0"/>
                <a:cs typeface="Times New Roman" charset="0"/>
              </a:rPr>
              <a:t>WORDS and MUSIC: Robert Lowry, 1874</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pic>
        <p:nvPicPr>
          <p:cNvPr id="2" name="Picture 1" descr="Sun shining through a doorway&#10;&#10;AI-generated content may be incorrect.">
            <a:extLst>
              <a:ext uri="{FF2B5EF4-FFF2-40B4-BE49-F238E27FC236}">
                <a16:creationId xmlns:a16="http://schemas.microsoft.com/office/drawing/2014/main" id="{C3C47061-8E44-FFCD-14D3-75C098D1CAD7}"/>
              </a:ext>
            </a:extLst>
          </p:cNvPr>
          <p:cNvPicPr>
            <a:picLocks noChangeAspect="1"/>
          </p:cNvPicPr>
          <p:nvPr/>
        </p:nvPicPr>
        <p:blipFill>
          <a:blip r:embed="rId2">
            <a:alphaModFix amt="20000"/>
          </a:blip>
          <a:stretch>
            <a:fillRect/>
          </a:stretch>
        </p:blipFill>
        <p:spPr>
          <a:xfrm>
            <a:off x="9050" y="19317"/>
            <a:ext cx="9125900" cy="6838683"/>
          </a:xfrm>
          <a:prstGeom prst="rect">
            <a:avLst/>
          </a:prstGeom>
        </p:spPr>
      </p:pic>
    </p:spTree>
    <p:extLst>
      <p:ext uri="{BB962C8B-B14F-4D97-AF65-F5344CB8AC3E}">
        <p14:creationId xmlns:p14="http://schemas.microsoft.com/office/powerpoint/2010/main" val="2457265668"/>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A740CF-D67D-EF40-A3DD-EBBA5F62CBAB}"/>
              </a:ext>
            </a:extLst>
          </p:cNvPr>
          <p:cNvSpPr txBox="1"/>
          <p:nvPr/>
        </p:nvSpPr>
        <p:spPr>
          <a:xfrm>
            <a:off x="0" y="2908524"/>
            <a:ext cx="9134950" cy="2308324"/>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Death cannot keep its prey,</a:t>
            </a:r>
          </a:p>
          <a:p>
            <a:pPr algn="ctr"/>
            <a:r>
              <a:rPr lang="en-US" sz="3600" dirty="0">
                <a:latin typeface="Times New Roman" charset="0"/>
                <a:ea typeface="Times New Roman" charset="0"/>
                <a:cs typeface="Times New Roman" charset="0"/>
              </a:rPr>
              <a:t>Jesus my Savior;</a:t>
            </a:r>
          </a:p>
          <a:p>
            <a:pPr algn="ctr"/>
            <a:r>
              <a:rPr lang="en-US" sz="3600" dirty="0">
                <a:latin typeface="Times New Roman" charset="0"/>
                <a:ea typeface="Times New Roman" charset="0"/>
                <a:cs typeface="Times New Roman" charset="0"/>
              </a:rPr>
              <a:t>he tore the bars away,</a:t>
            </a:r>
          </a:p>
          <a:p>
            <a:pPr algn="ctr"/>
            <a:r>
              <a:rPr lang="en-US" sz="3600" dirty="0">
                <a:latin typeface="Times New Roman" charset="0"/>
                <a:ea typeface="Times New Roman" charset="0"/>
                <a:cs typeface="Times New Roman" charset="0"/>
              </a:rPr>
              <a:t>Jesus my Lord!</a:t>
            </a:r>
          </a:p>
        </p:txBody>
      </p:sp>
      <p:sp>
        <p:nvSpPr>
          <p:cNvPr id="7" name="TextBox 6">
            <a:extLst>
              <a:ext uri="{FF2B5EF4-FFF2-40B4-BE49-F238E27FC236}">
                <a16:creationId xmlns:a16="http://schemas.microsoft.com/office/drawing/2014/main" id="{6BDE72E3-D15E-A148-AF7B-C9674C84A277}"/>
              </a:ext>
            </a:extLst>
          </p:cNvPr>
          <p:cNvSpPr txBox="1"/>
          <p:nvPr/>
        </p:nvSpPr>
        <p:spPr>
          <a:xfrm>
            <a:off x="0" y="7227"/>
            <a:ext cx="9134950" cy="1261884"/>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“Up From the Grave He Arose”  UMH 322</a:t>
            </a:r>
          </a:p>
          <a:p>
            <a:pPr algn="ctr"/>
            <a:r>
              <a:rPr lang="en-US" sz="1600" dirty="0">
                <a:latin typeface="Times New Roman" charset="0"/>
                <a:ea typeface="Times New Roman" charset="0"/>
                <a:cs typeface="Times New Roman" charset="0"/>
              </a:rPr>
              <a:t>WORDS and MUSIC: Robert Lowry, 1874</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pic>
        <p:nvPicPr>
          <p:cNvPr id="2" name="Picture 1" descr="Sun shining through a doorway&#10;&#10;AI-generated content may be incorrect.">
            <a:extLst>
              <a:ext uri="{FF2B5EF4-FFF2-40B4-BE49-F238E27FC236}">
                <a16:creationId xmlns:a16="http://schemas.microsoft.com/office/drawing/2014/main" id="{958FC219-0D65-24A5-DE9E-EB905FFD9C7E}"/>
              </a:ext>
            </a:extLst>
          </p:cNvPr>
          <p:cNvPicPr>
            <a:picLocks noChangeAspect="1"/>
          </p:cNvPicPr>
          <p:nvPr/>
        </p:nvPicPr>
        <p:blipFill>
          <a:blip r:embed="rId2">
            <a:alphaModFix amt="20000"/>
          </a:blip>
          <a:stretch>
            <a:fillRect/>
          </a:stretch>
        </p:blipFill>
        <p:spPr>
          <a:xfrm>
            <a:off x="9050" y="19317"/>
            <a:ext cx="9125900" cy="6838683"/>
          </a:xfrm>
          <a:prstGeom prst="rect">
            <a:avLst/>
          </a:prstGeom>
        </p:spPr>
      </p:pic>
    </p:spTree>
    <p:extLst>
      <p:ext uri="{BB962C8B-B14F-4D97-AF65-F5344CB8AC3E}">
        <p14:creationId xmlns:p14="http://schemas.microsoft.com/office/powerpoint/2010/main" val="1587621149"/>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6247-0639-5AB9-8AD2-A5D7C9D5716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A92892-332D-8372-776F-48A8D427C0B1}"/>
              </a:ext>
            </a:extLst>
          </p:cNvPr>
          <p:cNvSpPr>
            <a:spLocks noGrp="1"/>
          </p:cNvSpPr>
          <p:nvPr>
            <p:ph type="body" sz="quarter" idx="11"/>
          </p:nvPr>
        </p:nvSpPr>
        <p:spPr>
          <a:xfrm>
            <a:off x="1928188" y="1067043"/>
            <a:ext cx="7215812" cy="1515173"/>
          </a:xfrm>
        </p:spPr>
        <p:txBody>
          <a:bodyPr>
            <a:noAutofit/>
          </a:bodyPr>
          <a:lstStyle/>
          <a:p>
            <a:pPr>
              <a:lnSpc>
                <a:spcPct val="150000"/>
              </a:lnSpc>
            </a:pPr>
            <a:r>
              <a:rPr lang="en-US" dirty="0"/>
              <a:t>The tomb is empty—death has not won.</a:t>
            </a:r>
            <a:br>
              <a:rPr lang="en-US" dirty="0"/>
            </a:br>
            <a:endParaRPr lang="en-US" dirty="0"/>
          </a:p>
        </p:txBody>
      </p:sp>
      <p:sp>
        <p:nvSpPr>
          <p:cNvPr id="3" name="Text Placeholder 2">
            <a:extLst>
              <a:ext uri="{FF2B5EF4-FFF2-40B4-BE49-F238E27FC236}">
                <a16:creationId xmlns:a16="http://schemas.microsoft.com/office/drawing/2014/main" id="{652DCA7C-6EE9-071F-9521-F772F5C19B49}"/>
              </a:ext>
            </a:extLst>
          </p:cNvPr>
          <p:cNvSpPr>
            <a:spLocks noGrp="1"/>
          </p:cNvSpPr>
          <p:nvPr>
            <p:ph type="body" sz="quarter" idx="12"/>
          </p:nvPr>
        </p:nvSpPr>
        <p:spPr>
          <a:xfrm>
            <a:off x="1928188" y="3429000"/>
            <a:ext cx="7215812" cy="1515172"/>
          </a:xfrm>
        </p:spPr>
        <p:txBody>
          <a:bodyPr>
            <a:noAutofit/>
          </a:bodyPr>
          <a:lstStyle/>
          <a:p>
            <a:pPr>
              <a:lnSpc>
                <a:spcPct val="150000"/>
              </a:lnSpc>
            </a:pPr>
            <a:r>
              <a:rPr lang="en-US" dirty="0"/>
              <a:t>It</a:t>
            </a:r>
            <a:r>
              <a:rPr lang="ar-SA" dirty="0"/>
              <a:t>’</a:t>
            </a:r>
            <a:r>
              <a:rPr lang="en-US" dirty="0"/>
              <a:t>s not too late for us. </a:t>
            </a:r>
          </a:p>
        </p:txBody>
      </p:sp>
    </p:spTree>
    <p:extLst>
      <p:ext uri="{BB962C8B-B14F-4D97-AF65-F5344CB8AC3E}">
        <p14:creationId xmlns:p14="http://schemas.microsoft.com/office/powerpoint/2010/main" val="117415829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16DC2A-CF23-8046-A839-3F090297154A}"/>
              </a:ext>
            </a:extLst>
          </p:cNvPr>
          <p:cNvSpPr txBox="1"/>
          <p:nvPr/>
        </p:nvSpPr>
        <p:spPr>
          <a:xfrm>
            <a:off x="0" y="2354526"/>
            <a:ext cx="9134950" cy="3416320"/>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Up from the grave he arose,</a:t>
            </a:r>
          </a:p>
          <a:p>
            <a:pPr algn="ctr"/>
            <a:r>
              <a:rPr lang="en-US" sz="3600" dirty="0">
                <a:latin typeface="Times New Roman" charset="0"/>
                <a:ea typeface="Times New Roman" charset="0"/>
                <a:cs typeface="Times New Roman" charset="0"/>
              </a:rPr>
              <a:t>with a mighty triumph o’er his foes;</a:t>
            </a:r>
          </a:p>
          <a:p>
            <a:pPr algn="ctr"/>
            <a:r>
              <a:rPr lang="en-US" sz="3600" dirty="0">
                <a:latin typeface="Times New Roman" charset="0"/>
                <a:ea typeface="Times New Roman" charset="0"/>
                <a:cs typeface="Times New Roman" charset="0"/>
              </a:rPr>
              <a:t>he arose a victor from the dark domain,</a:t>
            </a:r>
          </a:p>
          <a:p>
            <a:pPr algn="ctr"/>
            <a:r>
              <a:rPr lang="en-US" sz="3600" dirty="0">
                <a:latin typeface="Times New Roman" charset="0"/>
                <a:ea typeface="Times New Roman" charset="0"/>
                <a:cs typeface="Times New Roman" charset="0"/>
              </a:rPr>
              <a:t>and he lives forever, with his saints to reign.</a:t>
            </a:r>
          </a:p>
          <a:p>
            <a:pPr algn="ctr"/>
            <a:r>
              <a:rPr lang="en-US" sz="3600" dirty="0">
                <a:latin typeface="Times New Roman" charset="0"/>
                <a:ea typeface="Times New Roman" charset="0"/>
                <a:cs typeface="Times New Roman" charset="0"/>
              </a:rPr>
              <a:t>He arose! He arose!</a:t>
            </a:r>
          </a:p>
          <a:p>
            <a:pPr algn="ctr"/>
            <a:r>
              <a:rPr lang="en-US" sz="3600" dirty="0">
                <a:latin typeface="Times New Roman" charset="0"/>
                <a:ea typeface="Times New Roman" charset="0"/>
                <a:cs typeface="Times New Roman" charset="0"/>
              </a:rPr>
              <a:t>Hallelujah! Christ arose!</a:t>
            </a:r>
          </a:p>
        </p:txBody>
      </p:sp>
      <p:sp>
        <p:nvSpPr>
          <p:cNvPr id="7" name="TextBox 6">
            <a:extLst>
              <a:ext uri="{FF2B5EF4-FFF2-40B4-BE49-F238E27FC236}">
                <a16:creationId xmlns:a16="http://schemas.microsoft.com/office/drawing/2014/main" id="{79D58A4F-EF47-A74A-ADC0-F21C2CB018F5}"/>
              </a:ext>
            </a:extLst>
          </p:cNvPr>
          <p:cNvSpPr txBox="1"/>
          <p:nvPr/>
        </p:nvSpPr>
        <p:spPr>
          <a:xfrm>
            <a:off x="0" y="7227"/>
            <a:ext cx="9134950" cy="1261884"/>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“Up From the Grave He Arose”  UMH 322</a:t>
            </a:r>
          </a:p>
          <a:p>
            <a:pPr algn="ctr"/>
            <a:r>
              <a:rPr lang="en-US" sz="1600" dirty="0">
                <a:latin typeface="Times New Roman" charset="0"/>
                <a:ea typeface="Times New Roman" charset="0"/>
                <a:cs typeface="Times New Roman" charset="0"/>
              </a:rPr>
              <a:t>WORDS and MUSIC: Robert Lowry, 1874</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pic>
        <p:nvPicPr>
          <p:cNvPr id="2" name="Picture 1" descr="Sun shining through a doorway&#10;&#10;AI-generated content may be incorrect.">
            <a:extLst>
              <a:ext uri="{FF2B5EF4-FFF2-40B4-BE49-F238E27FC236}">
                <a16:creationId xmlns:a16="http://schemas.microsoft.com/office/drawing/2014/main" id="{9F50D04E-69E3-A0E9-4C5A-FF25613E6977}"/>
              </a:ext>
            </a:extLst>
          </p:cNvPr>
          <p:cNvPicPr>
            <a:picLocks noChangeAspect="1"/>
          </p:cNvPicPr>
          <p:nvPr/>
        </p:nvPicPr>
        <p:blipFill>
          <a:blip r:embed="rId2">
            <a:alphaModFix amt="20000"/>
          </a:blip>
          <a:stretch>
            <a:fillRect/>
          </a:stretch>
        </p:blipFill>
        <p:spPr>
          <a:xfrm>
            <a:off x="9050" y="19317"/>
            <a:ext cx="9125900" cy="6838683"/>
          </a:xfrm>
          <a:prstGeom prst="rect">
            <a:avLst/>
          </a:prstGeom>
        </p:spPr>
      </p:pic>
    </p:spTree>
    <p:extLst>
      <p:ext uri="{BB962C8B-B14F-4D97-AF65-F5344CB8AC3E}">
        <p14:creationId xmlns:p14="http://schemas.microsoft.com/office/powerpoint/2010/main" val="2247175936"/>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7029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57" y="5468"/>
            <a:ext cx="9116288" cy="707886"/>
          </a:xfrm>
          <a:prstGeom prst="rect">
            <a:avLst/>
          </a:prstGeom>
          <a:noFill/>
        </p:spPr>
        <p:txBody>
          <a:bodyPr wrap="square" rtlCol="0">
            <a:spAutoFit/>
          </a:bodyPr>
          <a:lstStyle/>
          <a:p>
            <a:pPr algn="ctr"/>
            <a:r>
              <a:rPr lang="en-US" sz="4000" b="1" dirty="0">
                <a:ea typeface="Times New Roman" charset="0"/>
                <a:cs typeface="Times New Roman" charset="0"/>
              </a:rPr>
              <a:t>BLESSING AND BENEDICTION</a:t>
            </a:r>
          </a:p>
        </p:txBody>
      </p:sp>
      <p:sp>
        <p:nvSpPr>
          <p:cNvPr id="7" name="TextBox 6"/>
          <p:cNvSpPr txBox="1"/>
          <p:nvPr/>
        </p:nvSpPr>
        <p:spPr>
          <a:xfrm>
            <a:off x="575184" y="4993401"/>
            <a:ext cx="7934633" cy="1446550"/>
          </a:xfrm>
          <a:prstGeom prst="rect">
            <a:avLst/>
          </a:prstGeom>
          <a:noFill/>
          <a:ln w="127000" cmpd="thickThin">
            <a:solidFill>
              <a:schemeClr val="tx1"/>
            </a:solidFill>
          </a:ln>
        </p:spPr>
        <p:txBody>
          <a:bodyPr wrap="square" rtlCol="0">
            <a:spAutoFit/>
          </a:bodyPr>
          <a:lstStyle/>
          <a:p>
            <a:pPr algn="ctr"/>
            <a:r>
              <a:rPr lang="en-US" sz="4400" dirty="0">
                <a:ea typeface="Times New Roman" charset="0"/>
                <a:cs typeface="Times New Roman" charset="0"/>
              </a:rPr>
              <a:t>This service has ended, and now</a:t>
            </a:r>
          </a:p>
          <a:p>
            <a:pPr algn="ctr"/>
            <a:r>
              <a:rPr lang="en-US" sz="4400" dirty="0">
                <a:ea typeface="Times New Roman" charset="0"/>
                <a:cs typeface="Times New Roman" charset="0"/>
              </a:rPr>
              <a:t>your service in the world begins!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3" y="1221958"/>
            <a:ext cx="9144000" cy="3415447"/>
          </a:xfrm>
          <a:prstGeom prst="rect">
            <a:avLst/>
          </a:prstGeom>
        </p:spPr>
      </p:pic>
    </p:spTree>
    <p:extLst>
      <p:ext uri="{BB962C8B-B14F-4D97-AF65-F5344CB8AC3E}">
        <p14:creationId xmlns:p14="http://schemas.microsoft.com/office/powerpoint/2010/main" val="30393561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alphaModFix amt="4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Box 8"/>
          <p:cNvSpPr txBox="1"/>
          <p:nvPr/>
        </p:nvSpPr>
        <p:spPr>
          <a:xfrm>
            <a:off x="0" y="0"/>
            <a:ext cx="9144000" cy="1938992"/>
          </a:xfrm>
          <a:prstGeom prst="rect">
            <a:avLst/>
          </a:prstGeom>
          <a:noFill/>
        </p:spPr>
        <p:txBody>
          <a:bodyPr wrap="square" rtlCol="0">
            <a:spAutoFit/>
          </a:bodyPr>
          <a:lstStyle/>
          <a:p>
            <a:pPr algn="ctr"/>
            <a:r>
              <a:rPr lang="en-US" sz="6000" b="1" dirty="0" err="1">
                <a:ea typeface="Times New Roman" charset="0"/>
                <a:cs typeface="Times New Roman" charset="0"/>
              </a:rPr>
              <a:t>Rectortown</a:t>
            </a:r>
            <a:r>
              <a:rPr lang="en-US" sz="6000" b="1" dirty="0">
                <a:ea typeface="Times New Roman" charset="0"/>
                <a:cs typeface="Times New Roman" charset="0"/>
              </a:rPr>
              <a:t> United Methodist Church</a:t>
            </a:r>
          </a:p>
        </p:txBody>
      </p:sp>
      <p:sp>
        <p:nvSpPr>
          <p:cNvPr id="5" name="TextBox 4">
            <a:extLst>
              <a:ext uri="{FF2B5EF4-FFF2-40B4-BE49-F238E27FC236}">
                <a16:creationId xmlns:a16="http://schemas.microsoft.com/office/drawing/2014/main" id="{A53B0D48-9EB2-0040-B2CF-78042D6119A0}"/>
              </a:ext>
            </a:extLst>
          </p:cNvPr>
          <p:cNvSpPr txBox="1"/>
          <p:nvPr/>
        </p:nvSpPr>
        <p:spPr>
          <a:xfrm>
            <a:off x="0" y="2989536"/>
            <a:ext cx="9144000" cy="2308324"/>
          </a:xfrm>
          <a:prstGeom prst="rect">
            <a:avLst/>
          </a:prstGeom>
          <a:noFill/>
        </p:spPr>
        <p:txBody>
          <a:bodyPr wrap="square" rtlCol="0">
            <a:spAutoFit/>
          </a:bodyPr>
          <a:lstStyle/>
          <a:p>
            <a:pPr algn="ctr"/>
            <a:r>
              <a:rPr lang="en-US" sz="4800" b="1" dirty="0">
                <a:ea typeface="Times New Roman" charset="0"/>
                <a:cs typeface="Times New Roman" charset="0"/>
              </a:rPr>
              <a:t>serving God with </a:t>
            </a:r>
          </a:p>
          <a:p>
            <a:pPr algn="ctr"/>
            <a:r>
              <a:rPr lang="en-US" sz="4800" b="1" dirty="0">
                <a:solidFill>
                  <a:srgbClr val="FF0000"/>
                </a:solidFill>
                <a:ea typeface="Times New Roman" charset="0"/>
                <a:cs typeface="Times New Roman" charset="0"/>
              </a:rPr>
              <a:t>P</a:t>
            </a:r>
            <a:r>
              <a:rPr lang="en-US" sz="4800" b="1" dirty="0">
                <a:ea typeface="Times New Roman" charset="0"/>
                <a:cs typeface="Times New Roman" charset="0"/>
              </a:rPr>
              <a:t>rayer, </a:t>
            </a:r>
            <a:r>
              <a:rPr lang="en-US" sz="4800" b="1" dirty="0">
                <a:solidFill>
                  <a:srgbClr val="FF0000"/>
                </a:solidFill>
                <a:ea typeface="Times New Roman" charset="0"/>
                <a:cs typeface="Times New Roman" charset="0"/>
              </a:rPr>
              <a:t>A</a:t>
            </a:r>
            <a:r>
              <a:rPr lang="en-US" sz="4800" b="1" dirty="0">
                <a:ea typeface="Times New Roman" charset="0"/>
                <a:cs typeface="Times New Roman" charset="0"/>
              </a:rPr>
              <a:t>ction, and </a:t>
            </a:r>
            <a:r>
              <a:rPr lang="en-US" sz="4800" b="1" dirty="0">
                <a:solidFill>
                  <a:srgbClr val="FF0000"/>
                </a:solidFill>
                <a:ea typeface="Times New Roman" charset="0"/>
                <a:cs typeface="Times New Roman" charset="0"/>
              </a:rPr>
              <a:t>L</a:t>
            </a:r>
            <a:r>
              <a:rPr lang="en-US" sz="4800" b="1" dirty="0">
                <a:ea typeface="Times New Roman" charset="0"/>
                <a:cs typeface="Times New Roman" charset="0"/>
              </a:rPr>
              <a:t>ove </a:t>
            </a:r>
          </a:p>
          <a:p>
            <a:pPr algn="ctr"/>
            <a:r>
              <a:rPr lang="en-US" sz="4800" b="1" dirty="0">
                <a:ea typeface="Times New Roman" charset="0"/>
                <a:cs typeface="Times New Roman" charset="0"/>
              </a:rPr>
              <a:t>through </a:t>
            </a:r>
            <a:r>
              <a:rPr lang="en-US" sz="4800" b="1" dirty="0">
                <a:solidFill>
                  <a:srgbClr val="FF0000"/>
                </a:solidFill>
                <a:ea typeface="Times New Roman" charset="0"/>
                <a:cs typeface="Times New Roman" charset="0"/>
              </a:rPr>
              <a:t>S</a:t>
            </a:r>
            <a:r>
              <a:rPr lang="en-US" sz="4800" b="1" dirty="0">
                <a:ea typeface="Times New Roman" charset="0"/>
                <a:cs typeface="Times New Roman" charset="0"/>
              </a:rPr>
              <a:t>ervice.</a:t>
            </a:r>
          </a:p>
        </p:txBody>
      </p:sp>
    </p:spTree>
    <p:extLst>
      <p:ext uri="{BB962C8B-B14F-4D97-AF65-F5344CB8AC3E}">
        <p14:creationId xmlns:p14="http://schemas.microsoft.com/office/powerpoint/2010/main" val="34929443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A3C60-B2FD-49A5-3778-71624953F51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16B868F-71A8-A9E3-8A62-0F10812B916D}"/>
              </a:ext>
            </a:extLst>
          </p:cNvPr>
          <p:cNvSpPr>
            <a:spLocks noGrp="1"/>
          </p:cNvSpPr>
          <p:nvPr>
            <p:ph type="body" sz="quarter" idx="11"/>
          </p:nvPr>
        </p:nvSpPr>
        <p:spPr>
          <a:xfrm>
            <a:off x="1928188" y="1221076"/>
            <a:ext cx="7215812" cy="1515173"/>
          </a:xfrm>
        </p:spPr>
        <p:txBody>
          <a:bodyPr>
            <a:noAutofit/>
          </a:bodyPr>
          <a:lstStyle/>
          <a:p>
            <a:r>
              <a:rPr lang="en-US" dirty="0"/>
              <a:t>It</a:t>
            </a:r>
            <a:r>
              <a:rPr lang="ar-SA" dirty="0"/>
              <a:t>’</a:t>
            </a:r>
            <a:r>
              <a:rPr lang="en-US" dirty="0"/>
              <a:t>s not</a:t>
            </a:r>
            <a:r>
              <a:rPr lang="en-US" b="1" dirty="0"/>
              <a:t> </a:t>
            </a:r>
            <a:r>
              <a:rPr lang="en-US" dirty="0"/>
              <a:t>too late for God. </a:t>
            </a:r>
          </a:p>
        </p:txBody>
      </p:sp>
      <p:sp>
        <p:nvSpPr>
          <p:cNvPr id="3" name="Text Placeholder 2">
            <a:extLst>
              <a:ext uri="{FF2B5EF4-FFF2-40B4-BE49-F238E27FC236}">
                <a16:creationId xmlns:a16="http://schemas.microsoft.com/office/drawing/2014/main" id="{770271B4-D20E-5DD2-5534-3EF6398C4136}"/>
              </a:ext>
            </a:extLst>
          </p:cNvPr>
          <p:cNvSpPr>
            <a:spLocks noGrp="1"/>
          </p:cNvSpPr>
          <p:nvPr>
            <p:ph type="body" sz="quarter" idx="12"/>
          </p:nvPr>
        </p:nvSpPr>
        <p:spPr>
          <a:xfrm>
            <a:off x="1928188" y="3429000"/>
            <a:ext cx="7215812" cy="1515172"/>
          </a:xfrm>
        </p:spPr>
        <p:txBody>
          <a:bodyPr>
            <a:noAutofit/>
          </a:bodyPr>
          <a:lstStyle/>
          <a:p>
            <a:pPr>
              <a:lnSpc>
                <a:spcPct val="150000"/>
              </a:lnSpc>
            </a:pPr>
            <a:r>
              <a:rPr lang="en-US" dirty="0"/>
              <a:t>It</a:t>
            </a:r>
            <a:r>
              <a:rPr lang="ar-SA" dirty="0"/>
              <a:t>’</a:t>
            </a:r>
            <a:r>
              <a:rPr lang="en-US" dirty="0"/>
              <a:t>s not too late for change.</a:t>
            </a:r>
          </a:p>
          <a:p>
            <a:pPr>
              <a:lnSpc>
                <a:spcPct val="150000"/>
              </a:lnSpc>
            </a:pPr>
            <a:r>
              <a:rPr lang="en-US" dirty="0"/>
              <a:t>Let us turn and follow the Risen One! Alleluia! Amen.</a:t>
            </a:r>
          </a:p>
        </p:txBody>
      </p:sp>
    </p:spTree>
    <p:extLst>
      <p:ext uri="{BB962C8B-B14F-4D97-AF65-F5344CB8AC3E}">
        <p14:creationId xmlns:p14="http://schemas.microsoft.com/office/powerpoint/2010/main" val="21996301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2E630B-7E43-04FC-ABDD-340F325211C1}"/>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4D003BEE-14AD-D7E1-16BE-29DB4289D6A7}"/>
              </a:ext>
            </a:extLst>
          </p:cNvPr>
          <p:cNvSpPr txBox="1"/>
          <p:nvPr/>
        </p:nvSpPr>
        <p:spPr>
          <a:xfrm>
            <a:off x="0" y="626570"/>
            <a:ext cx="5719482" cy="6231449"/>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Risen Lord, we praise you that it is never too late for us because you have already made your choice. You choose to love us, to break through the walls of sin and death, and call us back to you. </a:t>
            </a:r>
          </a:p>
        </p:txBody>
      </p:sp>
    </p:spTree>
    <p:extLst>
      <p:ext uri="{BB962C8B-B14F-4D97-AF65-F5344CB8AC3E}">
        <p14:creationId xmlns:p14="http://schemas.microsoft.com/office/powerpoint/2010/main" val="6487311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AA95E-B1D5-96BB-43DE-92BA06548E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06755F6-31E6-8BFD-2C96-E4BB7C93F7B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8F960C3F-80A6-C1D3-9C88-DC92F36E3B42}"/>
              </a:ext>
            </a:extLst>
          </p:cNvPr>
          <p:cNvSpPr txBox="1"/>
          <p:nvPr/>
        </p:nvSpPr>
        <p:spPr>
          <a:xfrm>
            <a:off x="0" y="972837"/>
            <a:ext cx="5665694" cy="5538952"/>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We confess there are times when we get stuck—in our fear, in our doubt, in our sin, in hopelessness. We confess there are times we try to get unstuck on our own. Forgive us. </a:t>
            </a:r>
          </a:p>
        </p:txBody>
      </p:sp>
    </p:spTree>
    <p:extLst>
      <p:ext uri="{BB962C8B-B14F-4D97-AF65-F5344CB8AC3E}">
        <p14:creationId xmlns:p14="http://schemas.microsoft.com/office/powerpoint/2010/main" val="27805998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5D85A-36BA-01C2-7490-D39D8BC6766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FAB7-FA6B-6243-DB03-894FE171CB4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EBE5BFFD-DA49-386E-9F9C-7F5900C8038D}"/>
              </a:ext>
            </a:extLst>
          </p:cNvPr>
          <p:cNvSpPr txBox="1"/>
          <p:nvPr/>
        </p:nvSpPr>
        <p:spPr>
          <a:xfrm>
            <a:off x="0" y="626591"/>
            <a:ext cx="5629835" cy="6231449"/>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We turn to you now, knowing that you are the one who brings new life. </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You are the one who resurrects. We step forward with faith that with you, in you, and through you, it</a:t>
            </a:r>
            <a:r>
              <a:rPr lang="ar-SA" sz="3000" b="1" dirty="0">
                <a:latin typeface="Verdana" panose="020B0604030504040204" pitchFamily="34" charset="0"/>
                <a:ea typeface="Verdana" panose="020B0604030504040204" pitchFamily="34" charset="0"/>
              </a:rPr>
              <a:t>’</a:t>
            </a:r>
            <a:r>
              <a:rPr lang="en-US" sz="3000" b="1" dirty="0">
                <a:latin typeface="Verdana" panose="020B0604030504040204" pitchFamily="34" charset="0"/>
                <a:ea typeface="Verdana" panose="020B0604030504040204" pitchFamily="34" charset="0"/>
                <a:cs typeface="Verdana" panose="020B0604030504040204" pitchFamily="34" charset="0"/>
              </a:rPr>
              <a:t>s not too late. Amen.</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053373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General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Advent Candle Light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mmunion ">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Palm Confession ">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postles Creed 88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Nicene Creed 880">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Apostles 88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Great Thanksgiving 13">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Lord's Pray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Lent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52098</TotalTime>
  <Words>2029</Words>
  <Application>Microsoft Macintosh PowerPoint</Application>
  <PresentationFormat>On-screen Show (4:3)</PresentationFormat>
  <Paragraphs>267</Paragraphs>
  <Slides>53</Slides>
  <Notes>2</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53</vt:i4>
      </vt:variant>
    </vt:vector>
  </HeadingPairs>
  <TitlesOfParts>
    <vt:vector size="74" baseType="lpstr">
      <vt:lpstr>Times</vt:lpstr>
      <vt:lpstr>APPLE CHANCERY</vt:lpstr>
      <vt:lpstr>Arial</vt:lpstr>
      <vt:lpstr>Baguet Script</vt:lpstr>
      <vt:lpstr>Calibri</vt:lpstr>
      <vt:lpstr>Dreaming Outloud Script Pro</vt:lpstr>
      <vt:lpstr>Edwardian Script ITC</vt:lpstr>
      <vt:lpstr>Georgia</vt:lpstr>
      <vt:lpstr>Lucida Calligraphy</vt:lpstr>
      <vt:lpstr>Times New Roman</vt:lpstr>
      <vt:lpstr>Verdana</vt:lpstr>
      <vt:lpstr>General Worship</vt:lpstr>
      <vt:lpstr>Communion </vt:lpstr>
      <vt:lpstr>Palm Confession </vt:lpstr>
      <vt:lpstr>Apostles Creed 882</vt:lpstr>
      <vt:lpstr>Nicene Creed 880</vt:lpstr>
      <vt:lpstr>Apostles 881</vt:lpstr>
      <vt:lpstr>Great Thanksgiving 13</vt:lpstr>
      <vt:lpstr>Lord's Prayer</vt:lpstr>
      <vt:lpstr>Lent Worship</vt:lpstr>
      <vt:lpstr>Advent Candle Lighting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Lamentations 3: 22 – 23 </vt:lpstr>
      <vt:lpstr>PowerPoint Presentation</vt:lpstr>
      <vt:lpstr>Matthew 28: 1 – 10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RUMC Admin</dc:creator>
  <cp:lastModifiedBy>RUMC Admin</cp:lastModifiedBy>
  <cp:revision>773</cp:revision>
  <cp:lastPrinted>2024-04-25T15:20:01Z</cp:lastPrinted>
  <dcterms:created xsi:type="dcterms:W3CDTF">2022-06-10T14:28:57Z</dcterms:created>
  <dcterms:modified xsi:type="dcterms:W3CDTF">2026-04-01T14:41:14Z</dcterms:modified>
</cp:coreProperties>
</file>