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72"/>
  </p:notesMasterIdLst>
  <p:sldIdLst>
    <p:sldId id="3324" r:id="rId12"/>
    <p:sldId id="3194" r:id="rId13"/>
    <p:sldId id="3196" r:id="rId14"/>
    <p:sldId id="3666" r:id="rId15"/>
    <p:sldId id="4029" r:id="rId16"/>
    <p:sldId id="4030" r:id="rId17"/>
    <p:sldId id="3925" r:id="rId18"/>
    <p:sldId id="3926" r:id="rId19"/>
    <p:sldId id="3951" r:id="rId20"/>
    <p:sldId id="4078" r:id="rId21"/>
    <p:sldId id="4079" r:id="rId22"/>
    <p:sldId id="257" r:id="rId23"/>
    <p:sldId id="258" r:id="rId24"/>
    <p:sldId id="259" r:id="rId25"/>
    <p:sldId id="260" r:id="rId26"/>
    <p:sldId id="261" r:id="rId27"/>
    <p:sldId id="262" r:id="rId28"/>
    <p:sldId id="263" r:id="rId29"/>
    <p:sldId id="3670" r:id="rId30"/>
    <p:sldId id="4018" r:id="rId31"/>
    <p:sldId id="4080" r:id="rId32"/>
    <p:sldId id="4081" r:id="rId33"/>
    <p:sldId id="4082" r:id="rId34"/>
    <p:sldId id="4083" r:id="rId35"/>
    <p:sldId id="4084" r:id="rId36"/>
    <p:sldId id="4085" r:id="rId37"/>
    <p:sldId id="4086" r:id="rId38"/>
    <p:sldId id="4087" r:id="rId39"/>
    <p:sldId id="264" r:id="rId40"/>
    <p:sldId id="265" r:id="rId41"/>
    <p:sldId id="266" r:id="rId42"/>
    <p:sldId id="267" r:id="rId43"/>
    <p:sldId id="268" r:id="rId44"/>
    <p:sldId id="4088" r:id="rId45"/>
    <p:sldId id="4089" r:id="rId46"/>
    <p:sldId id="4090" r:id="rId47"/>
    <p:sldId id="4091" r:id="rId48"/>
    <p:sldId id="4092" r:id="rId49"/>
    <p:sldId id="3690" r:id="rId50"/>
    <p:sldId id="256" r:id="rId51"/>
    <p:sldId id="803" r:id="rId52"/>
    <p:sldId id="805" r:id="rId53"/>
    <p:sldId id="804" r:id="rId54"/>
    <p:sldId id="4072" r:id="rId55"/>
    <p:sldId id="4073" r:id="rId56"/>
    <p:sldId id="4074" r:id="rId57"/>
    <p:sldId id="4075" r:id="rId58"/>
    <p:sldId id="3079" r:id="rId59"/>
    <p:sldId id="3529" r:id="rId60"/>
    <p:sldId id="3081" r:id="rId61"/>
    <p:sldId id="580" r:id="rId62"/>
    <p:sldId id="581" r:id="rId63"/>
    <p:sldId id="3633" r:id="rId64"/>
    <p:sldId id="3678" r:id="rId65"/>
    <p:sldId id="3397" r:id="rId66"/>
    <p:sldId id="3398" r:id="rId67"/>
    <p:sldId id="3399" r:id="rId68"/>
    <p:sldId id="3619" r:id="rId69"/>
    <p:sldId id="2315" r:id="rId70"/>
    <p:sldId id="354" r:id="rId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40"/>
    <p:restoredTop sz="96000"/>
  </p:normalViewPr>
  <p:slideViewPr>
    <p:cSldViewPr snapToGrid="0" snapToObjects="1">
      <p:cViewPr varScale="1">
        <p:scale>
          <a:sx n="117" d="100"/>
          <a:sy n="117" d="100"/>
        </p:scale>
        <p:origin x="2104"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8/21/26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48</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1026" name="Picture 2" descr="Free A Bible with Flowers Near Green Leaves Stock Photo">
            <a:extLst>
              <a:ext uri="{FF2B5EF4-FFF2-40B4-BE49-F238E27FC236}">
                <a16:creationId xmlns:a16="http://schemas.microsoft.com/office/drawing/2014/main" id="{A1BC112E-F95E-DE6E-C085-E0910EFE366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187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pic>
        <p:nvPicPr>
          <p:cNvPr id="13" name="Picture 2" descr="Free A Bible with Flowers Near Green Leaves Stock Photo">
            <a:extLst>
              <a:ext uri="{FF2B5EF4-FFF2-40B4-BE49-F238E27FC236}">
                <a16:creationId xmlns:a16="http://schemas.microsoft.com/office/drawing/2014/main" id="{ED192F8C-F076-DDEA-2346-1F40A88EAD4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10824"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12003447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1757279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045923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3235406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13916772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774492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1252637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3" name="Picture 2" descr="A white dove flying over an open book&#10;&#10;AI-generated content may be incorrect.">
            <a:extLst>
              <a:ext uri="{FF2B5EF4-FFF2-40B4-BE49-F238E27FC236}">
                <a16:creationId xmlns:a16="http://schemas.microsoft.com/office/drawing/2014/main" id="{3D907368-4305-96A1-4351-31B08D20FF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6" y="3329609"/>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8/21/26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2050" name="Picture 2" descr="In this captivating image, a pair of hands cradles a perfectly shaped heart made of golden beach sand. The crystal-clear aqua waves gently kiss the shore in the background, creating a serene atmosphere. This symbol of love and care, with the pristine beach surrounding it, evokes feelings of peace and affection against the soothing sounds of the sea.">
            <a:extLst>
              <a:ext uri="{FF2B5EF4-FFF2-40B4-BE49-F238E27FC236}">
                <a16:creationId xmlns:a16="http://schemas.microsoft.com/office/drawing/2014/main" id="{43EDFAD3-EBDB-DF7D-5F27-9C6E2DBCB16B}"/>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8/21/26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8/21/26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image" Target="../media/image25.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slideLayout" Target="../slideLayouts/slideLayout86.xml"/><Relationship Id="rId1" Type="http://schemas.openxmlformats.org/officeDocument/2006/relationships/slideLayout" Target="../slideLayouts/slideLayout85.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8/21/26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Twelfth Sunday after Pentecost</a:t>
            </a:r>
          </a:p>
          <a:p>
            <a:pPr algn="ctr" defTabSz="914400">
              <a:lnSpc>
                <a:spcPct val="90000"/>
              </a:lnSpc>
              <a:spcAft>
                <a:spcPts val="600"/>
              </a:spcAft>
            </a:pP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August 16</a:t>
            </a:r>
            <a:r>
              <a:rPr lang="en-US" sz="3000" baseline="30000" dirty="0">
                <a:latin typeface="Verdana" panose="020B0604030504040204" pitchFamily="34" charset="0"/>
                <a:ea typeface="Verdana" panose="020B0604030504040204" pitchFamily="34" charset="0"/>
                <a:cs typeface="Verdana" panose="020B0604030504040204" pitchFamily="34" charset="0"/>
              </a:rPr>
              <a:t>th</a:t>
            </a:r>
            <a:r>
              <a:rPr lang="en-US" sz="3000" dirty="0">
                <a:latin typeface="Verdana" panose="020B0604030504040204" pitchFamily="34" charset="0"/>
                <a:ea typeface="Verdana" panose="020B0604030504040204" pitchFamily="34" charset="0"/>
                <a:cs typeface="Verdana" panose="020B0604030504040204" pitchFamily="34" charset="0"/>
              </a:rPr>
              <a:t>,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If the Lord had not been on our side when the world rose up against us,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The floods would have swept us away, and the torrent would have overwhelmed us.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But our help is in the name of the Lord, the maker of heaven and earth!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He is the Christ, the Son of the Living God!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Empires rise and fall, and the powers of fear try to silence our hope.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30" y="3510605"/>
            <a:ext cx="7215811" cy="1515172"/>
          </a:xfrm>
        </p:spPr>
        <p:txBody>
          <a:bodyPr>
            <a:noAutofit/>
          </a:bodyPr>
          <a:lstStyle/>
          <a:p>
            <a:pPr>
              <a:lnSpc>
                <a:spcPct val="150000"/>
              </a:lnSpc>
            </a:pPr>
            <a:r>
              <a:rPr lang="en-US" dirty="0"/>
              <a:t>But the Lord is building a house that cannot be shaken.</a:t>
            </a:r>
          </a:p>
          <a:p>
            <a:pPr>
              <a:lnSpc>
                <a:spcPct val="150000"/>
              </a:lnSpc>
            </a:pPr>
            <a:r>
              <a:rPr lang="en-US" dirty="0"/>
              <a:t>All: Come, let us stand upon the Rock and praise our Deliverer!</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0" y="1698301"/>
            <a:ext cx="5599522" cy="4153894"/>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God of Shiphrah and Puah, God of Peter and Paul, you are the architect of a kingdom that outlasts every empire.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1665368"/>
            <a:ext cx="5665694" cy="4153894"/>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We confess that we often freeze when we face the intimidating structures of this world. We let fear tell us that our faith is too small to matter.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5D85A-36BA-01C2-7490-D39D8BC6766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F01FAB7-FA6B-6243-DB03-894FE171CB4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EBE5BFFD-DA49-386E-9F9C-7F5900C8038D}"/>
              </a:ext>
            </a:extLst>
          </p:cNvPr>
          <p:cNvSpPr txBox="1"/>
          <p:nvPr/>
        </p:nvSpPr>
        <p:spPr>
          <a:xfrm>
            <a:off x="0" y="972873"/>
            <a:ext cx="5629835" cy="5538889"/>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Remind us today that you use the ordinary to confound the mighty. Give us the courage of the midwives to protect life, and the clarity of Peter to speak truth to power. </a:t>
            </a:r>
          </a:p>
        </p:txBody>
      </p:sp>
    </p:spTree>
    <p:extLst>
      <p:ext uri="{BB962C8B-B14F-4D97-AF65-F5344CB8AC3E}">
        <p14:creationId xmlns:p14="http://schemas.microsoft.com/office/powerpoint/2010/main" val="12053373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245C5-A622-CEDA-2AA4-CA2FA000F06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2FE1583-FEEC-7C96-4AA2-9867A1188CE2}"/>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557E0522-6DC0-705B-5598-C4AB250B8AC0}"/>
              </a:ext>
            </a:extLst>
          </p:cNvPr>
          <p:cNvSpPr txBox="1"/>
          <p:nvPr/>
        </p:nvSpPr>
        <p:spPr>
          <a:xfrm>
            <a:off x="0" y="2011619"/>
            <a:ext cx="5629835" cy="3461397"/>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Present yourself to us anew today, so that we may confidently confess that you alone are Lord. Amen.</a:t>
            </a:r>
            <a:r>
              <a:rPr lang="en-US" sz="3000" dirty="0">
                <a:latin typeface="Verdana" panose="020B0604030504040204" pitchFamily="34" charset="0"/>
                <a:ea typeface="Verdana" panose="020B0604030504040204" pitchFamily="34" charset="0"/>
                <a:cs typeface="Verdana" panose="020B0604030504040204" pitchFamily="34" charset="0"/>
              </a:rPr>
              <a:t> </a:t>
            </a:r>
            <a:endParaRPr lang="en-US" sz="30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438888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81FC48-BEFF-3321-C97E-1FAE8C5F3788}"/>
              </a:ext>
            </a:extLst>
          </p:cNvPr>
          <p:cNvSpPr txBox="1"/>
          <p:nvPr/>
        </p:nvSpPr>
        <p:spPr>
          <a:xfrm>
            <a:off x="131522" y="141010"/>
            <a:ext cx="8874691" cy="630942"/>
          </a:xfrm>
          <a:prstGeom prst="rect">
            <a:avLst/>
          </a:prstGeom>
          <a:noFill/>
        </p:spPr>
        <p:txBody>
          <a:bodyPr wrap="square">
            <a:spAutoFit/>
          </a:bodyPr>
          <a:lstStyle/>
          <a:p>
            <a:pPr>
              <a:spcBef>
                <a:spcPct val="50000"/>
              </a:spcBef>
              <a:defRPr/>
            </a:pPr>
            <a:r>
              <a:rPr lang="en-US" sz="3500" dirty="0">
                <a:latin typeface="Verdana" panose="020B0604030504040204" pitchFamily="34" charset="0"/>
                <a:ea typeface="Verdana" panose="020B0604030504040204" pitchFamily="34" charset="0"/>
                <a:cs typeface="Verdana" panose="020B0604030504040204" pitchFamily="34" charset="0"/>
              </a:rPr>
              <a:t>A Mighty Fortress Is Our God</a:t>
            </a:r>
          </a:p>
        </p:txBody>
      </p:sp>
      <p:sp>
        <p:nvSpPr>
          <p:cNvPr id="7" name="TextBox 6">
            <a:extLst>
              <a:ext uri="{FF2B5EF4-FFF2-40B4-BE49-F238E27FC236}">
                <a16:creationId xmlns:a16="http://schemas.microsoft.com/office/drawing/2014/main" id="{1BA19D16-D1E6-C37B-D397-43FDB8F107DF}"/>
              </a:ext>
            </a:extLst>
          </p:cNvPr>
          <p:cNvSpPr txBox="1"/>
          <p:nvPr/>
        </p:nvSpPr>
        <p:spPr>
          <a:xfrm>
            <a:off x="7847557" y="141010"/>
            <a:ext cx="1033397" cy="630942"/>
          </a:xfrm>
          <a:prstGeom prst="rect">
            <a:avLst/>
          </a:prstGeom>
          <a:noFill/>
        </p:spPr>
        <p:txBody>
          <a:bodyPr wrap="square">
            <a:spAutoFit/>
          </a:bodyPr>
          <a:lstStyle/>
          <a:p>
            <a:r>
              <a:rPr lang="en-US" sz="3500" dirty="0">
                <a:latin typeface="Verdana" panose="020B0604030504040204" pitchFamily="34" charset="0"/>
                <a:ea typeface="Verdana" panose="020B0604030504040204" pitchFamily="34" charset="0"/>
                <a:cs typeface="Verdana" panose="020B0604030504040204" pitchFamily="34" charset="0"/>
              </a:rPr>
              <a:t>110</a:t>
            </a:r>
          </a:p>
        </p:txBody>
      </p:sp>
      <p:sp>
        <p:nvSpPr>
          <p:cNvPr id="9" name="TextBox 8">
            <a:extLst>
              <a:ext uri="{FF2B5EF4-FFF2-40B4-BE49-F238E27FC236}">
                <a16:creationId xmlns:a16="http://schemas.microsoft.com/office/drawing/2014/main" id="{EB2C0048-6F26-F72C-6FED-E3FEF7B79D49}"/>
              </a:ext>
            </a:extLst>
          </p:cNvPr>
          <p:cNvSpPr txBox="1"/>
          <p:nvPr/>
        </p:nvSpPr>
        <p:spPr>
          <a:xfrm>
            <a:off x="0" y="771952"/>
            <a:ext cx="9144000" cy="338554"/>
          </a:xfrm>
          <a:prstGeom prst="rect">
            <a:avLst/>
          </a:prstGeom>
          <a:noFill/>
        </p:spPr>
        <p:txBody>
          <a:bodyPr wrap="square">
            <a:spAutoFit/>
          </a:bodyPr>
          <a:lstStyle/>
          <a:p>
            <a:pPr>
              <a:spcBef>
                <a:spcPct val="50000"/>
              </a:spcBef>
              <a:defRPr/>
            </a:pPr>
            <a:r>
              <a:rPr lang="en-US" sz="1600" dirty="0">
                <a:latin typeface="Verdana" panose="020B0604030504040204" pitchFamily="34" charset="0"/>
                <a:ea typeface="Verdana" panose="020B0604030504040204" pitchFamily="34" charset="0"/>
                <a:cs typeface="Verdana" panose="020B0604030504040204" pitchFamily="34" charset="0"/>
              </a:rPr>
              <a:t>WORDS: Martin Luther, ca. 1529; trans. by Frederick H. Hedge, 1853 (Ps. 46)</a:t>
            </a:r>
          </a:p>
        </p:txBody>
      </p:sp>
      <p:sp>
        <p:nvSpPr>
          <p:cNvPr id="11" name="TextBox 10">
            <a:extLst>
              <a:ext uri="{FF2B5EF4-FFF2-40B4-BE49-F238E27FC236}">
                <a16:creationId xmlns:a16="http://schemas.microsoft.com/office/drawing/2014/main" id="{45E0D615-2E69-192C-8BE2-88AD90D976BA}"/>
              </a:ext>
            </a:extLst>
          </p:cNvPr>
          <p:cNvSpPr txBox="1"/>
          <p:nvPr/>
        </p:nvSpPr>
        <p:spPr>
          <a:xfrm>
            <a:off x="604379" y="1698301"/>
            <a:ext cx="7928975" cy="3461397"/>
          </a:xfrm>
          <a:prstGeom prst="rect">
            <a:avLst/>
          </a:prstGeom>
          <a:noFill/>
        </p:spPr>
        <p:txBody>
          <a:bodyPr wrap="square">
            <a:spAutoFit/>
          </a:bodyPr>
          <a:lstStyle/>
          <a:p>
            <a:pPr algn="ctr">
              <a:lnSpc>
                <a:spcPct val="150000"/>
              </a:lnSpc>
              <a:spcBef>
                <a:spcPct val="50000"/>
              </a:spcBef>
              <a:defRPr/>
            </a:pPr>
            <a:r>
              <a:rPr lang="en-US" sz="3000" dirty="0">
                <a:latin typeface="Verdana" panose="020B0604030504040204" pitchFamily="34" charset="0"/>
                <a:ea typeface="Verdana" panose="020B0604030504040204" pitchFamily="34" charset="0"/>
                <a:cs typeface="Verdana" panose="020B0604030504040204" pitchFamily="34" charset="0"/>
              </a:rPr>
              <a:t>1. A mighty fortress</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is our God, </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a bulwark never failing;</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our helper he amid the flood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of mortal ills prevailing.</a:t>
            </a:r>
          </a:p>
        </p:txBody>
      </p:sp>
      <p:pic>
        <p:nvPicPr>
          <p:cNvPr id="6" name="Picture 5">
            <a:extLst>
              <a:ext uri="{FF2B5EF4-FFF2-40B4-BE49-F238E27FC236}">
                <a16:creationId xmlns:a16="http://schemas.microsoft.com/office/drawing/2014/main" id="{6CF2CBFD-A668-EB83-60AE-1CB8EAFEB1A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34525" y="1110506"/>
            <a:ext cx="2077808" cy="5958770"/>
          </a:xfrm>
          <a:prstGeom prst="rect">
            <a:avLst/>
          </a:prstGeom>
        </p:spPr>
      </p:pic>
      <p:pic>
        <p:nvPicPr>
          <p:cNvPr id="8" name="Picture 7">
            <a:extLst>
              <a:ext uri="{FF2B5EF4-FFF2-40B4-BE49-F238E27FC236}">
                <a16:creationId xmlns:a16="http://schemas.microsoft.com/office/drawing/2014/main" id="{D4D0F340-465F-8211-0F2B-E1C87DF7DD6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412217" y="1715028"/>
            <a:ext cx="2077808" cy="5159699"/>
          </a:xfrm>
          <a:prstGeom prst="rect">
            <a:avLst/>
          </a:prstGeom>
        </p:spPr>
      </p:pic>
    </p:spTree>
    <p:extLst>
      <p:ext uri="{BB962C8B-B14F-4D97-AF65-F5344CB8AC3E}">
        <p14:creationId xmlns:p14="http://schemas.microsoft.com/office/powerpoint/2010/main" val="340093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80AE7-45C1-D34F-E525-291363F53FE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73AC470-8800-2AFD-53E8-832014639418}"/>
              </a:ext>
            </a:extLst>
          </p:cNvPr>
          <p:cNvSpPr txBox="1"/>
          <p:nvPr/>
        </p:nvSpPr>
        <p:spPr>
          <a:xfrm>
            <a:off x="131522" y="141010"/>
            <a:ext cx="8874691" cy="630942"/>
          </a:xfrm>
          <a:prstGeom prst="rect">
            <a:avLst/>
          </a:prstGeom>
          <a:noFill/>
        </p:spPr>
        <p:txBody>
          <a:bodyPr wrap="square">
            <a:spAutoFit/>
          </a:bodyPr>
          <a:lstStyle/>
          <a:p>
            <a:pPr>
              <a:spcBef>
                <a:spcPct val="50000"/>
              </a:spcBef>
              <a:defRPr/>
            </a:pPr>
            <a:r>
              <a:rPr lang="en-US" sz="3500" dirty="0">
                <a:latin typeface="Verdana" panose="020B0604030504040204" pitchFamily="34" charset="0"/>
                <a:ea typeface="Verdana" panose="020B0604030504040204" pitchFamily="34" charset="0"/>
                <a:cs typeface="Verdana" panose="020B0604030504040204" pitchFamily="34" charset="0"/>
              </a:rPr>
              <a:t>A Mighty Fortress Is Our God</a:t>
            </a:r>
          </a:p>
        </p:txBody>
      </p:sp>
      <p:sp>
        <p:nvSpPr>
          <p:cNvPr id="7" name="TextBox 6">
            <a:extLst>
              <a:ext uri="{FF2B5EF4-FFF2-40B4-BE49-F238E27FC236}">
                <a16:creationId xmlns:a16="http://schemas.microsoft.com/office/drawing/2014/main" id="{FFF96D25-6B9D-6F89-3A48-1FFD6CB606FC}"/>
              </a:ext>
            </a:extLst>
          </p:cNvPr>
          <p:cNvSpPr txBox="1"/>
          <p:nvPr/>
        </p:nvSpPr>
        <p:spPr>
          <a:xfrm>
            <a:off x="7847557" y="141010"/>
            <a:ext cx="1033397" cy="630942"/>
          </a:xfrm>
          <a:prstGeom prst="rect">
            <a:avLst/>
          </a:prstGeom>
          <a:noFill/>
        </p:spPr>
        <p:txBody>
          <a:bodyPr wrap="square">
            <a:spAutoFit/>
          </a:bodyPr>
          <a:lstStyle/>
          <a:p>
            <a:r>
              <a:rPr lang="en-US" sz="3500" dirty="0">
                <a:latin typeface="Verdana" panose="020B0604030504040204" pitchFamily="34" charset="0"/>
                <a:ea typeface="Verdana" panose="020B0604030504040204" pitchFamily="34" charset="0"/>
                <a:cs typeface="Verdana" panose="020B0604030504040204" pitchFamily="34" charset="0"/>
              </a:rPr>
              <a:t>110</a:t>
            </a:r>
          </a:p>
        </p:txBody>
      </p:sp>
      <p:sp>
        <p:nvSpPr>
          <p:cNvPr id="9" name="TextBox 8">
            <a:extLst>
              <a:ext uri="{FF2B5EF4-FFF2-40B4-BE49-F238E27FC236}">
                <a16:creationId xmlns:a16="http://schemas.microsoft.com/office/drawing/2014/main" id="{80E28159-0BA7-11B9-D201-883BA35875EB}"/>
              </a:ext>
            </a:extLst>
          </p:cNvPr>
          <p:cNvSpPr txBox="1"/>
          <p:nvPr/>
        </p:nvSpPr>
        <p:spPr>
          <a:xfrm>
            <a:off x="0" y="771952"/>
            <a:ext cx="9144000" cy="338554"/>
          </a:xfrm>
          <a:prstGeom prst="rect">
            <a:avLst/>
          </a:prstGeom>
          <a:noFill/>
        </p:spPr>
        <p:txBody>
          <a:bodyPr wrap="square">
            <a:spAutoFit/>
          </a:bodyPr>
          <a:lstStyle/>
          <a:p>
            <a:pPr>
              <a:spcBef>
                <a:spcPct val="50000"/>
              </a:spcBef>
              <a:defRPr/>
            </a:pPr>
            <a:r>
              <a:rPr lang="en-US" sz="1600" dirty="0">
                <a:latin typeface="Verdana" panose="020B0604030504040204" pitchFamily="34" charset="0"/>
                <a:ea typeface="Verdana" panose="020B0604030504040204" pitchFamily="34" charset="0"/>
                <a:cs typeface="Verdana" panose="020B0604030504040204" pitchFamily="34" charset="0"/>
              </a:rPr>
              <a:t>WORDS: Martin Luther, ca. 1529; trans. by Frederick H. Hedge, 1853 (Ps. 46)</a:t>
            </a:r>
          </a:p>
        </p:txBody>
      </p:sp>
      <p:sp>
        <p:nvSpPr>
          <p:cNvPr id="11" name="TextBox 10">
            <a:extLst>
              <a:ext uri="{FF2B5EF4-FFF2-40B4-BE49-F238E27FC236}">
                <a16:creationId xmlns:a16="http://schemas.microsoft.com/office/drawing/2014/main" id="{52BD38A0-4860-F53D-D16A-ED353F44A383}"/>
              </a:ext>
            </a:extLst>
          </p:cNvPr>
          <p:cNvSpPr txBox="1"/>
          <p:nvPr/>
        </p:nvSpPr>
        <p:spPr>
          <a:xfrm>
            <a:off x="604379" y="1698301"/>
            <a:ext cx="7928975" cy="4153894"/>
          </a:xfrm>
          <a:prstGeom prst="rect">
            <a:avLst/>
          </a:prstGeom>
          <a:noFill/>
        </p:spPr>
        <p:txBody>
          <a:bodyPr wrap="square">
            <a:spAutoFit/>
          </a:bodyPr>
          <a:lstStyle/>
          <a:p>
            <a:pPr algn="ctr">
              <a:lnSpc>
                <a:spcPct val="150000"/>
              </a:lnSpc>
              <a:spcBef>
                <a:spcPct val="50000"/>
              </a:spcBef>
              <a:defRPr/>
            </a:pPr>
            <a:r>
              <a:rPr lang="en-US" sz="3000" dirty="0">
                <a:latin typeface="Verdana" panose="020B0604030504040204" pitchFamily="34" charset="0"/>
                <a:ea typeface="Verdana" panose="020B0604030504040204" pitchFamily="34" charset="0"/>
                <a:cs typeface="Verdana" panose="020B0604030504040204" pitchFamily="34" charset="0"/>
              </a:rPr>
              <a:t>For still our ancient foe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doth seek to work us woe;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his craft and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power are great,</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and armed with cruel hate,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on earth is not his equal.</a:t>
            </a:r>
          </a:p>
        </p:txBody>
      </p:sp>
      <p:pic>
        <p:nvPicPr>
          <p:cNvPr id="3" name="Picture 2">
            <a:extLst>
              <a:ext uri="{FF2B5EF4-FFF2-40B4-BE49-F238E27FC236}">
                <a16:creationId xmlns:a16="http://schemas.microsoft.com/office/drawing/2014/main" id="{0249970B-411E-C4CB-617A-0C2A1AB2DEE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12217" y="1715028"/>
            <a:ext cx="2077808" cy="5159699"/>
          </a:xfrm>
          <a:prstGeom prst="rect">
            <a:avLst/>
          </a:prstGeom>
        </p:spPr>
      </p:pic>
      <p:pic>
        <p:nvPicPr>
          <p:cNvPr id="4" name="Picture 3">
            <a:extLst>
              <a:ext uri="{FF2B5EF4-FFF2-40B4-BE49-F238E27FC236}">
                <a16:creationId xmlns:a16="http://schemas.microsoft.com/office/drawing/2014/main" id="{8741DCA0-F2F8-B459-1454-D44ADA8F41E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4525" y="1110506"/>
            <a:ext cx="2077808" cy="5958770"/>
          </a:xfrm>
          <a:prstGeom prst="rect">
            <a:avLst/>
          </a:prstGeom>
        </p:spPr>
      </p:pic>
    </p:spTree>
    <p:extLst>
      <p:ext uri="{BB962C8B-B14F-4D97-AF65-F5344CB8AC3E}">
        <p14:creationId xmlns:p14="http://schemas.microsoft.com/office/powerpoint/2010/main" val="163913954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8E11A-EB08-8889-CF54-E039281F85D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595AF20-873B-A865-26DD-30F246335692}"/>
              </a:ext>
            </a:extLst>
          </p:cNvPr>
          <p:cNvSpPr txBox="1"/>
          <p:nvPr/>
        </p:nvSpPr>
        <p:spPr>
          <a:xfrm>
            <a:off x="131522" y="141010"/>
            <a:ext cx="8874691" cy="630942"/>
          </a:xfrm>
          <a:prstGeom prst="rect">
            <a:avLst/>
          </a:prstGeom>
          <a:noFill/>
        </p:spPr>
        <p:txBody>
          <a:bodyPr wrap="square">
            <a:spAutoFit/>
          </a:bodyPr>
          <a:lstStyle/>
          <a:p>
            <a:pPr>
              <a:spcBef>
                <a:spcPct val="50000"/>
              </a:spcBef>
              <a:defRPr/>
            </a:pPr>
            <a:r>
              <a:rPr lang="en-US" sz="3500" dirty="0">
                <a:latin typeface="Verdana" panose="020B0604030504040204" pitchFamily="34" charset="0"/>
                <a:ea typeface="Verdana" panose="020B0604030504040204" pitchFamily="34" charset="0"/>
                <a:cs typeface="Verdana" panose="020B0604030504040204" pitchFamily="34" charset="0"/>
              </a:rPr>
              <a:t>A Mighty Fortress Is Our God</a:t>
            </a:r>
          </a:p>
        </p:txBody>
      </p:sp>
      <p:sp>
        <p:nvSpPr>
          <p:cNvPr id="7" name="TextBox 6">
            <a:extLst>
              <a:ext uri="{FF2B5EF4-FFF2-40B4-BE49-F238E27FC236}">
                <a16:creationId xmlns:a16="http://schemas.microsoft.com/office/drawing/2014/main" id="{6809DB08-0CC7-5311-604E-5A70FF98CCEA}"/>
              </a:ext>
            </a:extLst>
          </p:cNvPr>
          <p:cNvSpPr txBox="1"/>
          <p:nvPr/>
        </p:nvSpPr>
        <p:spPr>
          <a:xfrm>
            <a:off x="7847557" y="141010"/>
            <a:ext cx="1033397" cy="630942"/>
          </a:xfrm>
          <a:prstGeom prst="rect">
            <a:avLst/>
          </a:prstGeom>
          <a:noFill/>
        </p:spPr>
        <p:txBody>
          <a:bodyPr wrap="square">
            <a:spAutoFit/>
          </a:bodyPr>
          <a:lstStyle/>
          <a:p>
            <a:r>
              <a:rPr lang="en-US" sz="3500" dirty="0">
                <a:latin typeface="Verdana" panose="020B0604030504040204" pitchFamily="34" charset="0"/>
                <a:ea typeface="Verdana" panose="020B0604030504040204" pitchFamily="34" charset="0"/>
                <a:cs typeface="Verdana" panose="020B0604030504040204" pitchFamily="34" charset="0"/>
              </a:rPr>
              <a:t>110</a:t>
            </a:r>
          </a:p>
        </p:txBody>
      </p:sp>
      <p:sp>
        <p:nvSpPr>
          <p:cNvPr id="9" name="TextBox 8">
            <a:extLst>
              <a:ext uri="{FF2B5EF4-FFF2-40B4-BE49-F238E27FC236}">
                <a16:creationId xmlns:a16="http://schemas.microsoft.com/office/drawing/2014/main" id="{56387AC8-68E2-ED3A-5CF7-B6CF8EEE8905}"/>
              </a:ext>
            </a:extLst>
          </p:cNvPr>
          <p:cNvSpPr txBox="1"/>
          <p:nvPr/>
        </p:nvSpPr>
        <p:spPr>
          <a:xfrm>
            <a:off x="0" y="771952"/>
            <a:ext cx="9144000" cy="338554"/>
          </a:xfrm>
          <a:prstGeom prst="rect">
            <a:avLst/>
          </a:prstGeom>
          <a:noFill/>
        </p:spPr>
        <p:txBody>
          <a:bodyPr wrap="square">
            <a:spAutoFit/>
          </a:bodyPr>
          <a:lstStyle/>
          <a:p>
            <a:pPr>
              <a:spcBef>
                <a:spcPct val="50000"/>
              </a:spcBef>
              <a:defRPr/>
            </a:pPr>
            <a:r>
              <a:rPr lang="en-US" sz="1600" dirty="0">
                <a:latin typeface="Verdana" panose="020B0604030504040204" pitchFamily="34" charset="0"/>
                <a:ea typeface="Verdana" panose="020B0604030504040204" pitchFamily="34" charset="0"/>
                <a:cs typeface="Verdana" panose="020B0604030504040204" pitchFamily="34" charset="0"/>
              </a:rPr>
              <a:t>WORDS: Martin Luther, ca. 1529; trans. by Frederick H. Hedge, 1853 (Ps. 46)</a:t>
            </a:r>
          </a:p>
        </p:txBody>
      </p:sp>
      <p:sp>
        <p:nvSpPr>
          <p:cNvPr id="11" name="TextBox 10">
            <a:extLst>
              <a:ext uri="{FF2B5EF4-FFF2-40B4-BE49-F238E27FC236}">
                <a16:creationId xmlns:a16="http://schemas.microsoft.com/office/drawing/2014/main" id="{C570F041-6D69-002C-E3F2-B49A8243CB65}"/>
              </a:ext>
            </a:extLst>
          </p:cNvPr>
          <p:cNvSpPr txBox="1"/>
          <p:nvPr/>
        </p:nvSpPr>
        <p:spPr>
          <a:xfrm>
            <a:off x="604379" y="1698301"/>
            <a:ext cx="7928975" cy="4846391"/>
          </a:xfrm>
          <a:prstGeom prst="rect">
            <a:avLst/>
          </a:prstGeom>
          <a:noFill/>
        </p:spPr>
        <p:txBody>
          <a:bodyPr wrap="square">
            <a:spAutoFit/>
          </a:bodyPr>
          <a:lstStyle/>
          <a:p>
            <a:pPr algn="ctr">
              <a:lnSpc>
                <a:spcPct val="150000"/>
              </a:lnSpc>
              <a:spcBef>
                <a:spcPct val="50000"/>
              </a:spcBef>
              <a:defRPr/>
            </a:pPr>
            <a:r>
              <a:rPr lang="en-US" sz="3000" dirty="0">
                <a:latin typeface="Verdana" panose="020B0604030504040204" pitchFamily="34" charset="0"/>
                <a:ea typeface="Verdana" panose="020B0604030504040204" pitchFamily="34" charset="0"/>
                <a:cs typeface="Verdana" panose="020B0604030504040204" pitchFamily="34" charset="0"/>
              </a:rPr>
              <a:t>2. Did we in our own</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strength confide,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our striving would be losing,</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were not the right man</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on our side,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the man of God’s </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own choosing.</a:t>
            </a:r>
          </a:p>
        </p:txBody>
      </p:sp>
      <p:pic>
        <p:nvPicPr>
          <p:cNvPr id="3" name="Picture 2">
            <a:extLst>
              <a:ext uri="{FF2B5EF4-FFF2-40B4-BE49-F238E27FC236}">
                <a16:creationId xmlns:a16="http://schemas.microsoft.com/office/drawing/2014/main" id="{769B6AFB-A630-A1E8-1E43-5D83ABFDF96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12217" y="1715028"/>
            <a:ext cx="2077808" cy="5159699"/>
          </a:xfrm>
          <a:prstGeom prst="rect">
            <a:avLst/>
          </a:prstGeom>
        </p:spPr>
      </p:pic>
      <p:pic>
        <p:nvPicPr>
          <p:cNvPr id="4" name="Picture 3">
            <a:extLst>
              <a:ext uri="{FF2B5EF4-FFF2-40B4-BE49-F238E27FC236}">
                <a16:creationId xmlns:a16="http://schemas.microsoft.com/office/drawing/2014/main" id="{C737095D-4226-16A5-3DE4-39068BA0576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4525" y="1110506"/>
            <a:ext cx="2077808" cy="5958770"/>
          </a:xfrm>
          <a:prstGeom prst="rect">
            <a:avLst/>
          </a:prstGeom>
        </p:spPr>
      </p:pic>
    </p:spTree>
    <p:extLst>
      <p:ext uri="{BB962C8B-B14F-4D97-AF65-F5344CB8AC3E}">
        <p14:creationId xmlns:p14="http://schemas.microsoft.com/office/powerpoint/2010/main" val="19672660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B0BCB-2B2E-B9D5-9A19-02BB7BB5869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CBB457-68C3-C98C-003B-1A700EB60941}"/>
              </a:ext>
            </a:extLst>
          </p:cNvPr>
          <p:cNvSpPr txBox="1"/>
          <p:nvPr/>
        </p:nvSpPr>
        <p:spPr>
          <a:xfrm>
            <a:off x="131522" y="141010"/>
            <a:ext cx="8874691" cy="630942"/>
          </a:xfrm>
          <a:prstGeom prst="rect">
            <a:avLst/>
          </a:prstGeom>
          <a:noFill/>
        </p:spPr>
        <p:txBody>
          <a:bodyPr wrap="square">
            <a:spAutoFit/>
          </a:bodyPr>
          <a:lstStyle/>
          <a:p>
            <a:pPr>
              <a:spcBef>
                <a:spcPct val="50000"/>
              </a:spcBef>
              <a:defRPr/>
            </a:pPr>
            <a:r>
              <a:rPr lang="en-US" sz="3500" dirty="0">
                <a:latin typeface="Verdana" panose="020B0604030504040204" pitchFamily="34" charset="0"/>
                <a:ea typeface="Verdana" panose="020B0604030504040204" pitchFamily="34" charset="0"/>
                <a:cs typeface="Verdana" panose="020B0604030504040204" pitchFamily="34" charset="0"/>
              </a:rPr>
              <a:t>A Mighty Fortress Is Our God</a:t>
            </a:r>
          </a:p>
        </p:txBody>
      </p:sp>
      <p:sp>
        <p:nvSpPr>
          <p:cNvPr id="7" name="TextBox 6">
            <a:extLst>
              <a:ext uri="{FF2B5EF4-FFF2-40B4-BE49-F238E27FC236}">
                <a16:creationId xmlns:a16="http://schemas.microsoft.com/office/drawing/2014/main" id="{99B54245-7867-F239-FB1B-281A693D7BE0}"/>
              </a:ext>
            </a:extLst>
          </p:cNvPr>
          <p:cNvSpPr txBox="1"/>
          <p:nvPr/>
        </p:nvSpPr>
        <p:spPr>
          <a:xfrm>
            <a:off x="7847557" y="141010"/>
            <a:ext cx="1033397" cy="630942"/>
          </a:xfrm>
          <a:prstGeom prst="rect">
            <a:avLst/>
          </a:prstGeom>
          <a:noFill/>
        </p:spPr>
        <p:txBody>
          <a:bodyPr wrap="square">
            <a:spAutoFit/>
          </a:bodyPr>
          <a:lstStyle/>
          <a:p>
            <a:r>
              <a:rPr lang="en-US" sz="3500" dirty="0">
                <a:latin typeface="Verdana" panose="020B0604030504040204" pitchFamily="34" charset="0"/>
                <a:ea typeface="Verdana" panose="020B0604030504040204" pitchFamily="34" charset="0"/>
                <a:cs typeface="Verdana" panose="020B0604030504040204" pitchFamily="34" charset="0"/>
              </a:rPr>
              <a:t>110</a:t>
            </a:r>
          </a:p>
        </p:txBody>
      </p:sp>
      <p:sp>
        <p:nvSpPr>
          <p:cNvPr id="9" name="TextBox 8">
            <a:extLst>
              <a:ext uri="{FF2B5EF4-FFF2-40B4-BE49-F238E27FC236}">
                <a16:creationId xmlns:a16="http://schemas.microsoft.com/office/drawing/2014/main" id="{6299DC32-2A8D-8B9D-3C37-1AE87EABB51F}"/>
              </a:ext>
            </a:extLst>
          </p:cNvPr>
          <p:cNvSpPr txBox="1"/>
          <p:nvPr/>
        </p:nvSpPr>
        <p:spPr>
          <a:xfrm>
            <a:off x="0" y="771952"/>
            <a:ext cx="9144000" cy="338554"/>
          </a:xfrm>
          <a:prstGeom prst="rect">
            <a:avLst/>
          </a:prstGeom>
          <a:noFill/>
        </p:spPr>
        <p:txBody>
          <a:bodyPr wrap="square">
            <a:spAutoFit/>
          </a:bodyPr>
          <a:lstStyle/>
          <a:p>
            <a:pPr>
              <a:spcBef>
                <a:spcPct val="50000"/>
              </a:spcBef>
              <a:defRPr/>
            </a:pPr>
            <a:r>
              <a:rPr lang="en-US" sz="1600" dirty="0">
                <a:latin typeface="Verdana" panose="020B0604030504040204" pitchFamily="34" charset="0"/>
                <a:ea typeface="Verdana" panose="020B0604030504040204" pitchFamily="34" charset="0"/>
                <a:cs typeface="Verdana" panose="020B0604030504040204" pitchFamily="34" charset="0"/>
              </a:rPr>
              <a:t>WORDS: Martin Luther, ca. 1529; trans. by Frederick H. Hedge, 1853 (Ps. 46)</a:t>
            </a:r>
          </a:p>
        </p:txBody>
      </p:sp>
      <p:sp>
        <p:nvSpPr>
          <p:cNvPr id="11" name="TextBox 10">
            <a:extLst>
              <a:ext uri="{FF2B5EF4-FFF2-40B4-BE49-F238E27FC236}">
                <a16:creationId xmlns:a16="http://schemas.microsoft.com/office/drawing/2014/main" id="{8D7DCC45-114F-92C7-01D5-3F0C05E211BE}"/>
              </a:ext>
            </a:extLst>
          </p:cNvPr>
          <p:cNvSpPr txBox="1"/>
          <p:nvPr/>
        </p:nvSpPr>
        <p:spPr>
          <a:xfrm>
            <a:off x="604379" y="1698301"/>
            <a:ext cx="7928975" cy="4846391"/>
          </a:xfrm>
          <a:prstGeom prst="rect">
            <a:avLst/>
          </a:prstGeom>
          <a:noFill/>
        </p:spPr>
        <p:txBody>
          <a:bodyPr wrap="square">
            <a:spAutoFit/>
          </a:bodyPr>
          <a:lstStyle/>
          <a:p>
            <a:pPr algn="ctr">
              <a:lnSpc>
                <a:spcPct val="150000"/>
              </a:lnSpc>
              <a:spcBef>
                <a:spcPct val="50000"/>
              </a:spcBef>
              <a:defRPr/>
            </a:pPr>
            <a:r>
              <a:rPr lang="en-US" sz="3000" dirty="0">
                <a:latin typeface="Verdana" panose="020B0604030504040204" pitchFamily="34" charset="0"/>
                <a:ea typeface="Verdana" panose="020B0604030504040204" pitchFamily="34" charset="0"/>
                <a:cs typeface="Verdana" panose="020B0604030504040204" pitchFamily="34" charset="0"/>
              </a:rPr>
              <a:t>Dost ask who</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that may be?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Christ Jesus, it is he;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Lord Sabaoth, his name,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from age to age the same,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and he must</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win the battle.</a:t>
            </a:r>
          </a:p>
        </p:txBody>
      </p:sp>
      <p:pic>
        <p:nvPicPr>
          <p:cNvPr id="3" name="Picture 2">
            <a:extLst>
              <a:ext uri="{FF2B5EF4-FFF2-40B4-BE49-F238E27FC236}">
                <a16:creationId xmlns:a16="http://schemas.microsoft.com/office/drawing/2014/main" id="{9F31289D-CEF6-C6F8-EF7E-CEABEF5AD34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12217" y="1715028"/>
            <a:ext cx="2077808" cy="5159699"/>
          </a:xfrm>
          <a:prstGeom prst="rect">
            <a:avLst/>
          </a:prstGeom>
        </p:spPr>
      </p:pic>
      <p:pic>
        <p:nvPicPr>
          <p:cNvPr id="4" name="Picture 3">
            <a:extLst>
              <a:ext uri="{FF2B5EF4-FFF2-40B4-BE49-F238E27FC236}">
                <a16:creationId xmlns:a16="http://schemas.microsoft.com/office/drawing/2014/main" id="{F0BEDEEC-DEB1-F8E7-EE9A-C75A8905A52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4525" y="1110506"/>
            <a:ext cx="2077808" cy="5958770"/>
          </a:xfrm>
          <a:prstGeom prst="rect">
            <a:avLst/>
          </a:prstGeom>
        </p:spPr>
      </p:pic>
    </p:spTree>
    <p:extLst>
      <p:ext uri="{BB962C8B-B14F-4D97-AF65-F5344CB8AC3E}">
        <p14:creationId xmlns:p14="http://schemas.microsoft.com/office/powerpoint/2010/main" val="326904386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6AD8B-62E4-2445-19D6-08452EAF16D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3A14E6F-C820-1DD8-8C98-BA2F1A4CC120}"/>
              </a:ext>
            </a:extLst>
          </p:cNvPr>
          <p:cNvSpPr txBox="1"/>
          <p:nvPr/>
        </p:nvSpPr>
        <p:spPr>
          <a:xfrm>
            <a:off x="131522" y="141010"/>
            <a:ext cx="8874691" cy="630942"/>
          </a:xfrm>
          <a:prstGeom prst="rect">
            <a:avLst/>
          </a:prstGeom>
          <a:noFill/>
        </p:spPr>
        <p:txBody>
          <a:bodyPr wrap="square">
            <a:spAutoFit/>
          </a:bodyPr>
          <a:lstStyle/>
          <a:p>
            <a:pPr>
              <a:spcBef>
                <a:spcPct val="50000"/>
              </a:spcBef>
              <a:defRPr/>
            </a:pPr>
            <a:r>
              <a:rPr lang="en-US" sz="3500" dirty="0">
                <a:latin typeface="Verdana" panose="020B0604030504040204" pitchFamily="34" charset="0"/>
                <a:ea typeface="Verdana" panose="020B0604030504040204" pitchFamily="34" charset="0"/>
                <a:cs typeface="Verdana" panose="020B0604030504040204" pitchFamily="34" charset="0"/>
              </a:rPr>
              <a:t>A Mighty Fortress Is Our God</a:t>
            </a:r>
          </a:p>
        </p:txBody>
      </p:sp>
      <p:sp>
        <p:nvSpPr>
          <p:cNvPr id="7" name="TextBox 6">
            <a:extLst>
              <a:ext uri="{FF2B5EF4-FFF2-40B4-BE49-F238E27FC236}">
                <a16:creationId xmlns:a16="http://schemas.microsoft.com/office/drawing/2014/main" id="{78664639-4DC0-A2FD-FC52-91A9060C907D}"/>
              </a:ext>
            </a:extLst>
          </p:cNvPr>
          <p:cNvSpPr txBox="1"/>
          <p:nvPr/>
        </p:nvSpPr>
        <p:spPr>
          <a:xfrm>
            <a:off x="7847557" y="141010"/>
            <a:ext cx="1033397" cy="630942"/>
          </a:xfrm>
          <a:prstGeom prst="rect">
            <a:avLst/>
          </a:prstGeom>
          <a:noFill/>
        </p:spPr>
        <p:txBody>
          <a:bodyPr wrap="square">
            <a:spAutoFit/>
          </a:bodyPr>
          <a:lstStyle/>
          <a:p>
            <a:r>
              <a:rPr lang="en-US" sz="3500" dirty="0">
                <a:latin typeface="Verdana" panose="020B0604030504040204" pitchFamily="34" charset="0"/>
                <a:ea typeface="Verdana" panose="020B0604030504040204" pitchFamily="34" charset="0"/>
                <a:cs typeface="Verdana" panose="020B0604030504040204" pitchFamily="34" charset="0"/>
              </a:rPr>
              <a:t>110</a:t>
            </a:r>
          </a:p>
        </p:txBody>
      </p:sp>
      <p:sp>
        <p:nvSpPr>
          <p:cNvPr id="9" name="TextBox 8">
            <a:extLst>
              <a:ext uri="{FF2B5EF4-FFF2-40B4-BE49-F238E27FC236}">
                <a16:creationId xmlns:a16="http://schemas.microsoft.com/office/drawing/2014/main" id="{F129CF93-44C8-2649-7819-AA6B15A9FBE7}"/>
              </a:ext>
            </a:extLst>
          </p:cNvPr>
          <p:cNvSpPr txBox="1"/>
          <p:nvPr/>
        </p:nvSpPr>
        <p:spPr>
          <a:xfrm>
            <a:off x="0" y="771952"/>
            <a:ext cx="9144000" cy="338554"/>
          </a:xfrm>
          <a:prstGeom prst="rect">
            <a:avLst/>
          </a:prstGeom>
          <a:noFill/>
        </p:spPr>
        <p:txBody>
          <a:bodyPr wrap="square">
            <a:spAutoFit/>
          </a:bodyPr>
          <a:lstStyle/>
          <a:p>
            <a:pPr>
              <a:spcBef>
                <a:spcPct val="50000"/>
              </a:spcBef>
              <a:defRPr/>
            </a:pPr>
            <a:r>
              <a:rPr lang="en-US" sz="1600" dirty="0">
                <a:latin typeface="Verdana" panose="020B0604030504040204" pitchFamily="34" charset="0"/>
                <a:ea typeface="Verdana" panose="020B0604030504040204" pitchFamily="34" charset="0"/>
                <a:cs typeface="Verdana" panose="020B0604030504040204" pitchFamily="34" charset="0"/>
              </a:rPr>
              <a:t>WORDS: Martin Luther, ca. 1529; trans. by Frederick H. Hedge, 1853 (Ps. 46)</a:t>
            </a:r>
          </a:p>
        </p:txBody>
      </p:sp>
      <p:sp>
        <p:nvSpPr>
          <p:cNvPr id="11" name="TextBox 10">
            <a:extLst>
              <a:ext uri="{FF2B5EF4-FFF2-40B4-BE49-F238E27FC236}">
                <a16:creationId xmlns:a16="http://schemas.microsoft.com/office/drawing/2014/main" id="{20DC9062-30EA-D7F6-7E2B-4B1693BFF5B9}"/>
              </a:ext>
            </a:extLst>
          </p:cNvPr>
          <p:cNvSpPr txBox="1"/>
          <p:nvPr/>
        </p:nvSpPr>
        <p:spPr>
          <a:xfrm>
            <a:off x="604379" y="1698301"/>
            <a:ext cx="7928975" cy="4846391"/>
          </a:xfrm>
          <a:prstGeom prst="rect">
            <a:avLst/>
          </a:prstGeom>
          <a:noFill/>
        </p:spPr>
        <p:txBody>
          <a:bodyPr wrap="square">
            <a:spAutoFit/>
          </a:bodyPr>
          <a:lstStyle/>
          <a:p>
            <a:pPr algn="ctr">
              <a:lnSpc>
                <a:spcPct val="150000"/>
              </a:lnSpc>
              <a:spcBef>
                <a:spcPct val="50000"/>
              </a:spcBef>
              <a:defRPr/>
            </a:pPr>
            <a:r>
              <a:rPr lang="en-US" sz="3000" dirty="0">
                <a:latin typeface="Verdana" panose="020B0604030504040204" pitchFamily="34" charset="0"/>
                <a:ea typeface="Verdana" panose="020B0604030504040204" pitchFamily="34" charset="0"/>
                <a:cs typeface="Verdana" panose="020B0604030504040204" pitchFamily="34" charset="0"/>
              </a:rPr>
              <a:t>3. And though this world,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with devils filled,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should threaten to undo us,</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we will not fear,</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for God hath willed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his truth to triumph </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through us.</a:t>
            </a:r>
          </a:p>
        </p:txBody>
      </p:sp>
      <p:pic>
        <p:nvPicPr>
          <p:cNvPr id="3" name="Picture 2">
            <a:extLst>
              <a:ext uri="{FF2B5EF4-FFF2-40B4-BE49-F238E27FC236}">
                <a16:creationId xmlns:a16="http://schemas.microsoft.com/office/drawing/2014/main" id="{69B3AFE3-7C3E-78D5-1B77-1A121781417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12217" y="1715028"/>
            <a:ext cx="2077808" cy="5159699"/>
          </a:xfrm>
          <a:prstGeom prst="rect">
            <a:avLst/>
          </a:prstGeom>
        </p:spPr>
      </p:pic>
      <p:pic>
        <p:nvPicPr>
          <p:cNvPr id="4" name="Picture 3">
            <a:extLst>
              <a:ext uri="{FF2B5EF4-FFF2-40B4-BE49-F238E27FC236}">
                <a16:creationId xmlns:a16="http://schemas.microsoft.com/office/drawing/2014/main" id="{BCDB67AA-88BB-BE1D-5A17-54D7A6BC8EA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4525" y="1110506"/>
            <a:ext cx="2077808" cy="5958770"/>
          </a:xfrm>
          <a:prstGeom prst="rect">
            <a:avLst/>
          </a:prstGeom>
        </p:spPr>
      </p:pic>
    </p:spTree>
    <p:extLst>
      <p:ext uri="{BB962C8B-B14F-4D97-AF65-F5344CB8AC3E}">
        <p14:creationId xmlns:p14="http://schemas.microsoft.com/office/powerpoint/2010/main" val="3565400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9408-99B3-47D5-600E-5945055F636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47DF7EC-EB31-494D-9E8B-2E95321EA447}"/>
              </a:ext>
            </a:extLst>
          </p:cNvPr>
          <p:cNvSpPr txBox="1"/>
          <p:nvPr/>
        </p:nvSpPr>
        <p:spPr>
          <a:xfrm>
            <a:off x="131522" y="141010"/>
            <a:ext cx="8874691" cy="630942"/>
          </a:xfrm>
          <a:prstGeom prst="rect">
            <a:avLst/>
          </a:prstGeom>
          <a:noFill/>
        </p:spPr>
        <p:txBody>
          <a:bodyPr wrap="square">
            <a:spAutoFit/>
          </a:bodyPr>
          <a:lstStyle/>
          <a:p>
            <a:pPr>
              <a:spcBef>
                <a:spcPct val="50000"/>
              </a:spcBef>
              <a:defRPr/>
            </a:pPr>
            <a:r>
              <a:rPr lang="en-US" sz="3500" dirty="0">
                <a:latin typeface="Verdana" panose="020B0604030504040204" pitchFamily="34" charset="0"/>
                <a:ea typeface="Verdana" panose="020B0604030504040204" pitchFamily="34" charset="0"/>
                <a:cs typeface="Verdana" panose="020B0604030504040204" pitchFamily="34" charset="0"/>
              </a:rPr>
              <a:t>A Mighty Fortress Is Our God</a:t>
            </a:r>
          </a:p>
        </p:txBody>
      </p:sp>
      <p:sp>
        <p:nvSpPr>
          <p:cNvPr id="7" name="TextBox 6">
            <a:extLst>
              <a:ext uri="{FF2B5EF4-FFF2-40B4-BE49-F238E27FC236}">
                <a16:creationId xmlns:a16="http://schemas.microsoft.com/office/drawing/2014/main" id="{7350A329-1765-0ACA-50E9-02004290A058}"/>
              </a:ext>
            </a:extLst>
          </p:cNvPr>
          <p:cNvSpPr txBox="1"/>
          <p:nvPr/>
        </p:nvSpPr>
        <p:spPr>
          <a:xfrm>
            <a:off x="7847557" y="141010"/>
            <a:ext cx="1033397" cy="630942"/>
          </a:xfrm>
          <a:prstGeom prst="rect">
            <a:avLst/>
          </a:prstGeom>
          <a:noFill/>
        </p:spPr>
        <p:txBody>
          <a:bodyPr wrap="square">
            <a:spAutoFit/>
          </a:bodyPr>
          <a:lstStyle/>
          <a:p>
            <a:r>
              <a:rPr lang="en-US" sz="3500" dirty="0">
                <a:latin typeface="Verdana" panose="020B0604030504040204" pitchFamily="34" charset="0"/>
                <a:ea typeface="Verdana" panose="020B0604030504040204" pitchFamily="34" charset="0"/>
                <a:cs typeface="Verdana" panose="020B0604030504040204" pitchFamily="34" charset="0"/>
              </a:rPr>
              <a:t>110</a:t>
            </a:r>
          </a:p>
        </p:txBody>
      </p:sp>
      <p:sp>
        <p:nvSpPr>
          <p:cNvPr id="9" name="TextBox 8">
            <a:extLst>
              <a:ext uri="{FF2B5EF4-FFF2-40B4-BE49-F238E27FC236}">
                <a16:creationId xmlns:a16="http://schemas.microsoft.com/office/drawing/2014/main" id="{05A1834D-E24A-BD39-926F-47531FAAAD91}"/>
              </a:ext>
            </a:extLst>
          </p:cNvPr>
          <p:cNvSpPr txBox="1"/>
          <p:nvPr/>
        </p:nvSpPr>
        <p:spPr>
          <a:xfrm>
            <a:off x="0" y="771952"/>
            <a:ext cx="9144000" cy="338554"/>
          </a:xfrm>
          <a:prstGeom prst="rect">
            <a:avLst/>
          </a:prstGeom>
          <a:noFill/>
        </p:spPr>
        <p:txBody>
          <a:bodyPr wrap="square">
            <a:spAutoFit/>
          </a:bodyPr>
          <a:lstStyle/>
          <a:p>
            <a:pPr>
              <a:spcBef>
                <a:spcPct val="50000"/>
              </a:spcBef>
              <a:defRPr/>
            </a:pPr>
            <a:r>
              <a:rPr lang="en-US" sz="1600" dirty="0">
                <a:latin typeface="Verdana" panose="020B0604030504040204" pitchFamily="34" charset="0"/>
                <a:ea typeface="Verdana" panose="020B0604030504040204" pitchFamily="34" charset="0"/>
                <a:cs typeface="Verdana" panose="020B0604030504040204" pitchFamily="34" charset="0"/>
              </a:rPr>
              <a:t>WORDS: Martin Luther, ca. 1529; trans. by Frederick H. Hedge, 1853 (Ps. 46)</a:t>
            </a:r>
          </a:p>
        </p:txBody>
      </p:sp>
      <p:sp>
        <p:nvSpPr>
          <p:cNvPr id="11" name="TextBox 10">
            <a:extLst>
              <a:ext uri="{FF2B5EF4-FFF2-40B4-BE49-F238E27FC236}">
                <a16:creationId xmlns:a16="http://schemas.microsoft.com/office/drawing/2014/main" id="{48532D72-ECD4-1673-95A1-247464A12278}"/>
              </a:ext>
            </a:extLst>
          </p:cNvPr>
          <p:cNvSpPr txBox="1"/>
          <p:nvPr/>
        </p:nvSpPr>
        <p:spPr>
          <a:xfrm>
            <a:off x="604379" y="1698301"/>
            <a:ext cx="7928975" cy="4846391"/>
          </a:xfrm>
          <a:prstGeom prst="rect">
            <a:avLst/>
          </a:prstGeom>
          <a:noFill/>
        </p:spPr>
        <p:txBody>
          <a:bodyPr wrap="square">
            <a:spAutoFit/>
          </a:bodyPr>
          <a:lstStyle/>
          <a:p>
            <a:pPr algn="ctr">
              <a:lnSpc>
                <a:spcPct val="150000"/>
              </a:lnSpc>
              <a:spcBef>
                <a:spcPct val="50000"/>
              </a:spcBef>
              <a:defRPr/>
            </a:pPr>
            <a:r>
              <a:rPr lang="en-US" sz="3000" dirty="0">
                <a:latin typeface="Verdana" panose="020B0604030504040204" pitchFamily="34" charset="0"/>
                <a:ea typeface="Verdana" panose="020B0604030504040204" pitchFamily="34" charset="0"/>
                <a:cs typeface="Verdana" panose="020B0604030504040204" pitchFamily="34" charset="0"/>
              </a:rPr>
              <a:t>The Prince of</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Darkness grim,</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we tremble not for him;</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his rage we can endure,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for lo, his doom is sure;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one little word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shall fell him.</a:t>
            </a:r>
          </a:p>
        </p:txBody>
      </p:sp>
      <p:pic>
        <p:nvPicPr>
          <p:cNvPr id="3" name="Picture 2">
            <a:extLst>
              <a:ext uri="{FF2B5EF4-FFF2-40B4-BE49-F238E27FC236}">
                <a16:creationId xmlns:a16="http://schemas.microsoft.com/office/drawing/2014/main" id="{87923F0A-89D6-0BB4-BD32-EE270A596F0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12217" y="1715028"/>
            <a:ext cx="2077808" cy="5159699"/>
          </a:xfrm>
          <a:prstGeom prst="rect">
            <a:avLst/>
          </a:prstGeom>
        </p:spPr>
      </p:pic>
      <p:pic>
        <p:nvPicPr>
          <p:cNvPr id="4" name="Picture 3">
            <a:extLst>
              <a:ext uri="{FF2B5EF4-FFF2-40B4-BE49-F238E27FC236}">
                <a16:creationId xmlns:a16="http://schemas.microsoft.com/office/drawing/2014/main" id="{EC0E33AA-FFD5-BF67-CC4D-5A2979DB1C3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4525" y="1110506"/>
            <a:ext cx="2077808" cy="5958770"/>
          </a:xfrm>
          <a:prstGeom prst="rect">
            <a:avLst/>
          </a:prstGeom>
        </p:spPr>
      </p:pic>
    </p:spTree>
    <p:extLst>
      <p:ext uri="{BB962C8B-B14F-4D97-AF65-F5344CB8AC3E}">
        <p14:creationId xmlns:p14="http://schemas.microsoft.com/office/powerpoint/2010/main" val="12442067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A391E-D28C-D1F9-FDC6-C0318D47987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8255B2-BF1C-DE52-037D-6E53F25B3EF3}"/>
              </a:ext>
            </a:extLst>
          </p:cNvPr>
          <p:cNvSpPr txBox="1"/>
          <p:nvPr/>
        </p:nvSpPr>
        <p:spPr>
          <a:xfrm>
            <a:off x="131522" y="141010"/>
            <a:ext cx="8874691" cy="630942"/>
          </a:xfrm>
          <a:prstGeom prst="rect">
            <a:avLst/>
          </a:prstGeom>
          <a:noFill/>
        </p:spPr>
        <p:txBody>
          <a:bodyPr wrap="square">
            <a:spAutoFit/>
          </a:bodyPr>
          <a:lstStyle/>
          <a:p>
            <a:pPr>
              <a:spcBef>
                <a:spcPct val="50000"/>
              </a:spcBef>
              <a:defRPr/>
            </a:pPr>
            <a:r>
              <a:rPr lang="en-US" sz="3500" dirty="0">
                <a:latin typeface="Verdana" panose="020B0604030504040204" pitchFamily="34" charset="0"/>
                <a:ea typeface="Verdana" panose="020B0604030504040204" pitchFamily="34" charset="0"/>
                <a:cs typeface="Verdana" panose="020B0604030504040204" pitchFamily="34" charset="0"/>
              </a:rPr>
              <a:t>A Mighty Fortress Is Our God</a:t>
            </a:r>
          </a:p>
        </p:txBody>
      </p:sp>
      <p:sp>
        <p:nvSpPr>
          <p:cNvPr id="7" name="TextBox 6">
            <a:extLst>
              <a:ext uri="{FF2B5EF4-FFF2-40B4-BE49-F238E27FC236}">
                <a16:creationId xmlns:a16="http://schemas.microsoft.com/office/drawing/2014/main" id="{4C61D13D-9E89-437B-B434-A85A349EB57C}"/>
              </a:ext>
            </a:extLst>
          </p:cNvPr>
          <p:cNvSpPr txBox="1"/>
          <p:nvPr/>
        </p:nvSpPr>
        <p:spPr>
          <a:xfrm>
            <a:off x="7847557" y="141010"/>
            <a:ext cx="1033397" cy="630942"/>
          </a:xfrm>
          <a:prstGeom prst="rect">
            <a:avLst/>
          </a:prstGeom>
          <a:noFill/>
        </p:spPr>
        <p:txBody>
          <a:bodyPr wrap="square">
            <a:spAutoFit/>
          </a:bodyPr>
          <a:lstStyle/>
          <a:p>
            <a:r>
              <a:rPr lang="en-US" sz="3500" dirty="0">
                <a:latin typeface="Verdana" panose="020B0604030504040204" pitchFamily="34" charset="0"/>
                <a:ea typeface="Verdana" panose="020B0604030504040204" pitchFamily="34" charset="0"/>
                <a:cs typeface="Verdana" panose="020B0604030504040204" pitchFamily="34" charset="0"/>
              </a:rPr>
              <a:t>110</a:t>
            </a:r>
          </a:p>
        </p:txBody>
      </p:sp>
      <p:sp>
        <p:nvSpPr>
          <p:cNvPr id="9" name="TextBox 8">
            <a:extLst>
              <a:ext uri="{FF2B5EF4-FFF2-40B4-BE49-F238E27FC236}">
                <a16:creationId xmlns:a16="http://schemas.microsoft.com/office/drawing/2014/main" id="{94F67747-E0E6-6BB3-AEE2-485ACCFD68CF}"/>
              </a:ext>
            </a:extLst>
          </p:cNvPr>
          <p:cNvSpPr txBox="1"/>
          <p:nvPr/>
        </p:nvSpPr>
        <p:spPr>
          <a:xfrm>
            <a:off x="0" y="771952"/>
            <a:ext cx="9144000" cy="338554"/>
          </a:xfrm>
          <a:prstGeom prst="rect">
            <a:avLst/>
          </a:prstGeom>
          <a:noFill/>
        </p:spPr>
        <p:txBody>
          <a:bodyPr wrap="square">
            <a:spAutoFit/>
          </a:bodyPr>
          <a:lstStyle/>
          <a:p>
            <a:pPr>
              <a:spcBef>
                <a:spcPct val="50000"/>
              </a:spcBef>
              <a:defRPr/>
            </a:pPr>
            <a:r>
              <a:rPr lang="en-US" sz="1600" dirty="0">
                <a:latin typeface="Verdana" panose="020B0604030504040204" pitchFamily="34" charset="0"/>
                <a:ea typeface="Verdana" panose="020B0604030504040204" pitchFamily="34" charset="0"/>
                <a:cs typeface="Verdana" panose="020B0604030504040204" pitchFamily="34" charset="0"/>
              </a:rPr>
              <a:t>WORDS: Martin Luther, ca. 1529; trans. by Frederick H. Hedge, 1853 (Ps. 46)</a:t>
            </a:r>
          </a:p>
        </p:txBody>
      </p:sp>
      <p:sp>
        <p:nvSpPr>
          <p:cNvPr id="11" name="TextBox 10">
            <a:extLst>
              <a:ext uri="{FF2B5EF4-FFF2-40B4-BE49-F238E27FC236}">
                <a16:creationId xmlns:a16="http://schemas.microsoft.com/office/drawing/2014/main" id="{6D95D2F4-F5D0-408F-DE0F-1ABB730F68AB}"/>
              </a:ext>
            </a:extLst>
          </p:cNvPr>
          <p:cNvSpPr txBox="1"/>
          <p:nvPr/>
        </p:nvSpPr>
        <p:spPr>
          <a:xfrm>
            <a:off x="604379" y="1698301"/>
            <a:ext cx="7928975" cy="4846391"/>
          </a:xfrm>
          <a:prstGeom prst="rect">
            <a:avLst/>
          </a:prstGeom>
          <a:noFill/>
        </p:spPr>
        <p:txBody>
          <a:bodyPr wrap="square">
            <a:spAutoFit/>
          </a:bodyPr>
          <a:lstStyle/>
          <a:p>
            <a:pPr algn="ctr">
              <a:lnSpc>
                <a:spcPct val="150000"/>
              </a:lnSpc>
              <a:spcBef>
                <a:spcPct val="50000"/>
              </a:spcBef>
              <a:defRPr/>
            </a:pPr>
            <a:r>
              <a:rPr lang="en-US" sz="3000" dirty="0">
                <a:latin typeface="Verdana" panose="020B0604030504040204" pitchFamily="34" charset="0"/>
                <a:ea typeface="Verdana" panose="020B0604030504040204" pitchFamily="34" charset="0"/>
                <a:cs typeface="Verdana" panose="020B0604030504040204" pitchFamily="34" charset="0"/>
              </a:rPr>
              <a:t>4. That word above</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all earthly powers,</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no thanks to them, </a:t>
            </a:r>
            <a:r>
              <a:rPr lang="en-US" sz="3000" dirty="0" err="1">
                <a:latin typeface="Verdana" panose="020B0604030504040204" pitchFamily="34" charset="0"/>
                <a:ea typeface="Verdana" panose="020B0604030504040204" pitchFamily="34" charset="0"/>
                <a:cs typeface="Verdana" panose="020B0604030504040204" pitchFamily="34" charset="0"/>
              </a:rPr>
              <a:t>abideth</a:t>
            </a:r>
            <a:r>
              <a:rPr lang="en-US" sz="3000" dirty="0">
                <a:latin typeface="Verdana" panose="020B0604030504040204" pitchFamily="34" charset="0"/>
                <a:ea typeface="Verdana" panose="020B0604030504040204" pitchFamily="34" charset="0"/>
                <a:cs typeface="Verdana" panose="020B0604030504040204" pitchFamily="34" charset="0"/>
              </a:rPr>
              <a:t>;</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the Spirit and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the gifts are ours,</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through him who</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with us </a:t>
            </a:r>
            <a:r>
              <a:rPr lang="en-US" sz="3000" dirty="0" err="1">
                <a:latin typeface="Verdana" panose="020B0604030504040204" pitchFamily="34" charset="0"/>
                <a:ea typeface="Verdana" panose="020B0604030504040204" pitchFamily="34" charset="0"/>
                <a:cs typeface="Verdana" panose="020B0604030504040204" pitchFamily="34" charset="0"/>
              </a:rPr>
              <a:t>sideth</a:t>
            </a:r>
            <a:r>
              <a:rPr lang="en-US" sz="3000" dirty="0">
                <a:latin typeface="Verdana" panose="020B0604030504040204" pitchFamily="34" charset="0"/>
                <a:ea typeface="Verdana" panose="020B0604030504040204" pitchFamily="34" charset="0"/>
                <a:cs typeface="Verdana" panose="020B0604030504040204" pitchFamily="34" charset="0"/>
              </a:rPr>
              <a:t>.</a:t>
            </a:r>
          </a:p>
        </p:txBody>
      </p:sp>
      <p:pic>
        <p:nvPicPr>
          <p:cNvPr id="3" name="Picture 2">
            <a:extLst>
              <a:ext uri="{FF2B5EF4-FFF2-40B4-BE49-F238E27FC236}">
                <a16:creationId xmlns:a16="http://schemas.microsoft.com/office/drawing/2014/main" id="{75ACA8D8-A0EA-D38D-FD7A-13E26632071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12217" y="1715028"/>
            <a:ext cx="2077808" cy="5159699"/>
          </a:xfrm>
          <a:prstGeom prst="rect">
            <a:avLst/>
          </a:prstGeom>
        </p:spPr>
      </p:pic>
      <p:pic>
        <p:nvPicPr>
          <p:cNvPr id="4" name="Picture 3">
            <a:extLst>
              <a:ext uri="{FF2B5EF4-FFF2-40B4-BE49-F238E27FC236}">
                <a16:creationId xmlns:a16="http://schemas.microsoft.com/office/drawing/2014/main" id="{D7206E6B-2FA3-842B-5E42-E963FEDC3CA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4525" y="1110506"/>
            <a:ext cx="2077808" cy="5958770"/>
          </a:xfrm>
          <a:prstGeom prst="rect">
            <a:avLst/>
          </a:prstGeom>
        </p:spPr>
      </p:pic>
    </p:spTree>
    <p:extLst>
      <p:ext uri="{BB962C8B-B14F-4D97-AF65-F5344CB8AC3E}">
        <p14:creationId xmlns:p14="http://schemas.microsoft.com/office/powerpoint/2010/main" val="1785866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34710-DE64-660E-98F0-90FAFBCD05A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A3F6D4C-C59A-EE25-7705-2D74BE903402}"/>
              </a:ext>
            </a:extLst>
          </p:cNvPr>
          <p:cNvSpPr txBox="1"/>
          <p:nvPr/>
        </p:nvSpPr>
        <p:spPr>
          <a:xfrm>
            <a:off x="131522" y="141010"/>
            <a:ext cx="8874691" cy="630942"/>
          </a:xfrm>
          <a:prstGeom prst="rect">
            <a:avLst/>
          </a:prstGeom>
          <a:noFill/>
        </p:spPr>
        <p:txBody>
          <a:bodyPr wrap="square">
            <a:spAutoFit/>
          </a:bodyPr>
          <a:lstStyle/>
          <a:p>
            <a:pPr>
              <a:spcBef>
                <a:spcPct val="50000"/>
              </a:spcBef>
              <a:defRPr/>
            </a:pPr>
            <a:r>
              <a:rPr lang="en-US" sz="3500" dirty="0">
                <a:latin typeface="Verdana" panose="020B0604030504040204" pitchFamily="34" charset="0"/>
                <a:ea typeface="Verdana" panose="020B0604030504040204" pitchFamily="34" charset="0"/>
                <a:cs typeface="Verdana" panose="020B0604030504040204" pitchFamily="34" charset="0"/>
              </a:rPr>
              <a:t>A Mighty Fortress Is Our God</a:t>
            </a:r>
          </a:p>
        </p:txBody>
      </p:sp>
      <p:sp>
        <p:nvSpPr>
          <p:cNvPr id="7" name="TextBox 6">
            <a:extLst>
              <a:ext uri="{FF2B5EF4-FFF2-40B4-BE49-F238E27FC236}">
                <a16:creationId xmlns:a16="http://schemas.microsoft.com/office/drawing/2014/main" id="{A231E9A7-BC5D-2E6A-9FB5-8BB0A0FF597C}"/>
              </a:ext>
            </a:extLst>
          </p:cNvPr>
          <p:cNvSpPr txBox="1"/>
          <p:nvPr/>
        </p:nvSpPr>
        <p:spPr>
          <a:xfrm>
            <a:off x="7847557" y="141010"/>
            <a:ext cx="1033397" cy="630942"/>
          </a:xfrm>
          <a:prstGeom prst="rect">
            <a:avLst/>
          </a:prstGeom>
          <a:noFill/>
        </p:spPr>
        <p:txBody>
          <a:bodyPr wrap="square">
            <a:spAutoFit/>
          </a:bodyPr>
          <a:lstStyle/>
          <a:p>
            <a:r>
              <a:rPr lang="en-US" sz="3500" dirty="0">
                <a:latin typeface="Verdana" panose="020B0604030504040204" pitchFamily="34" charset="0"/>
                <a:ea typeface="Verdana" panose="020B0604030504040204" pitchFamily="34" charset="0"/>
                <a:cs typeface="Verdana" panose="020B0604030504040204" pitchFamily="34" charset="0"/>
              </a:rPr>
              <a:t>110</a:t>
            </a:r>
          </a:p>
        </p:txBody>
      </p:sp>
      <p:sp>
        <p:nvSpPr>
          <p:cNvPr id="9" name="TextBox 8">
            <a:extLst>
              <a:ext uri="{FF2B5EF4-FFF2-40B4-BE49-F238E27FC236}">
                <a16:creationId xmlns:a16="http://schemas.microsoft.com/office/drawing/2014/main" id="{E7A3944E-023F-84BE-C480-34D3CBE3FE29}"/>
              </a:ext>
            </a:extLst>
          </p:cNvPr>
          <p:cNvSpPr txBox="1"/>
          <p:nvPr/>
        </p:nvSpPr>
        <p:spPr>
          <a:xfrm>
            <a:off x="0" y="771952"/>
            <a:ext cx="9144000" cy="338554"/>
          </a:xfrm>
          <a:prstGeom prst="rect">
            <a:avLst/>
          </a:prstGeom>
          <a:noFill/>
        </p:spPr>
        <p:txBody>
          <a:bodyPr wrap="square">
            <a:spAutoFit/>
          </a:bodyPr>
          <a:lstStyle/>
          <a:p>
            <a:pPr>
              <a:spcBef>
                <a:spcPct val="50000"/>
              </a:spcBef>
              <a:defRPr/>
            </a:pPr>
            <a:r>
              <a:rPr lang="en-US" sz="1600" dirty="0">
                <a:latin typeface="Verdana" panose="020B0604030504040204" pitchFamily="34" charset="0"/>
                <a:ea typeface="Verdana" panose="020B0604030504040204" pitchFamily="34" charset="0"/>
                <a:cs typeface="Verdana" panose="020B0604030504040204" pitchFamily="34" charset="0"/>
              </a:rPr>
              <a:t>WORDS: Martin Luther, ca. 1529; trans. by Frederick H. Hedge, 1853 (Ps. 46)</a:t>
            </a:r>
          </a:p>
        </p:txBody>
      </p:sp>
      <p:sp>
        <p:nvSpPr>
          <p:cNvPr id="11" name="TextBox 10">
            <a:extLst>
              <a:ext uri="{FF2B5EF4-FFF2-40B4-BE49-F238E27FC236}">
                <a16:creationId xmlns:a16="http://schemas.microsoft.com/office/drawing/2014/main" id="{B7D8493F-4024-C453-04DC-44DC07DFD14A}"/>
              </a:ext>
            </a:extLst>
          </p:cNvPr>
          <p:cNvSpPr txBox="1"/>
          <p:nvPr/>
        </p:nvSpPr>
        <p:spPr>
          <a:xfrm>
            <a:off x="604379" y="1698301"/>
            <a:ext cx="7928975" cy="3461397"/>
          </a:xfrm>
          <a:prstGeom prst="rect">
            <a:avLst/>
          </a:prstGeom>
          <a:noFill/>
        </p:spPr>
        <p:txBody>
          <a:bodyPr wrap="square">
            <a:spAutoFit/>
          </a:bodyPr>
          <a:lstStyle/>
          <a:p>
            <a:pPr algn="ctr">
              <a:lnSpc>
                <a:spcPct val="150000"/>
              </a:lnSpc>
              <a:spcBef>
                <a:spcPct val="50000"/>
              </a:spcBef>
              <a:defRPr/>
            </a:pPr>
            <a:r>
              <a:rPr lang="en-US" sz="3000" dirty="0">
                <a:latin typeface="Verdana" panose="020B0604030504040204" pitchFamily="34" charset="0"/>
                <a:ea typeface="Verdana" panose="020B0604030504040204" pitchFamily="34" charset="0"/>
                <a:cs typeface="Verdana" panose="020B0604030504040204" pitchFamily="34" charset="0"/>
              </a:rPr>
              <a:t>Let goods and kindred go,</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this mortal life also;</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the body they may kill;</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God’s truth </a:t>
            </a:r>
            <a:r>
              <a:rPr lang="en-US" sz="3000" dirty="0" err="1">
                <a:latin typeface="Verdana" panose="020B0604030504040204" pitchFamily="34" charset="0"/>
                <a:ea typeface="Verdana" panose="020B0604030504040204" pitchFamily="34" charset="0"/>
                <a:cs typeface="Verdana" panose="020B0604030504040204" pitchFamily="34" charset="0"/>
              </a:rPr>
              <a:t>abideth</a:t>
            </a:r>
            <a:r>
              <a:rPr lang="en-US" sz="3000" dirty="0">
                <a:latin typeface="Verdana" panose="020B0604030504040204" pitchFamily="34" charset="0"/>
                <a:ea typeface="Verdana" panose="020B0604030504040204" pitchFamily="34" charset="0"/>
                <a:cs typeface="Verdana" panose="020B0604030504040204" pitchFamily="34" charset="0"/>
              </a:rPr>
              <a:t> still;</a:t>
            </a:r>
            <a:br>
              <a:rPr lang="en-US" sz="3000" dirty="0">
                <a:latin typeface="Verdana" panose="020B0604030504040204" pitchFamily="34" charset="0"/>
                <a:ea typeface="Verdana" panose="020B0604030504040204" pitchFamily="34" charset="0"/>
                <a:cs typeface="Verdana" panose="020B0604030504040204" pitchFamily="34" charset="0"/>
              </a:rPr>
            </a:br>
            <a:r>
              <a:rPr lang="en-US" sz="3000" dirty="0">
                <a:latin typeface="Verdana" panose="020B0604030504040204" pitchFamily="34" charset="0"/>
                <a:ea typeface="Verdana" panose="020B0604030504040204" pitchFamily="34" charset="0"/>
                <a:cs typeface="Verdana" panose="020B0604030504040204" pitchFamily="34" charset="0"/>
              </a:rPr>
              <a:t>his kingdom is forever.</a:t>
            </a:r>
          </a:p>
        </p:txBody>
      </p:sp>
      <p:pic>
        <p:nvPicPr>
          <p:cNvPr id="3" name="Picture 2">
            <a:extLst>
              <a:ext uri="{FF2B5EF4-FFF2-40B4-BE49-F238E27FC236}">
                <a16:creationId xmlns:a16="http://schemas.microsoft.com/office/drawing/2014/main" id="{BA6DB988-243E-0FBE-1013-3E4AD01198A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12217" y="1715028"/>
            <a:ext cx="2077808" cy="5159699"/>
          </a:xfrm>
          <a:prstGeom prst="rect">
            <a:avLst/>
          </a:prstGeom>
        </p:spPr>
      </p:pic>
      <p:pic>
        <p:nvPicPr>
          <p:cNvPr id="4" name="Picture 3">
            <a:extLst>
              <a:ext uri="{FF2B5EF4-FFF2-40B4-BE49-F238E27FC236}">
                <a16:creationId xmlns:a16="http://schemas.microsoft.com/office/drawing/2014/main" id="{FD06CD2E-F49A-6D16-9B55-076F2904012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34525" y="1110506"/>
            <a:ext cx="2077808" cy="5958770"/>
          </a:xfrm>
          <a:prstGeom prst="rect">
            <a:avLst/>
          </a:prstGeom>
        </p:spPr>
      </p:pic>
    </p:spTree>
    <p:extLst>
      <p:ext uri="{BB962C8B-B14F-4D97-AF65-F5344CB8AC3E}">
        <p14:creationId xmlns:p14="http://schemas.microsoft.com/office/powerpoint/2010/main" val="17019194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832620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he book of Exodus chapter 2 The First 40 Years of the Life of Moses">
            <a:extLst>
              <a:ext uri="{FF2B5EF4-FFF2-40B4-BE49-F238E27FC236}">
                <a16:creationId xmlns:a16="http://schemas.microsoft.com/office/drawing/2014/main" id="{2247BACE-2A70-5E02-8446-BD3ED70F2FF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10"/>
            <a:ext cx="725221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759688-1FD7-5364-361B-4CC7B199472B}"/>
              </a:ext>
            </a:extLst>
          </p:cNvPr>
          <p:cNvSpPr>
            <a:spLocks noGrp="1"/>
          </p:cNvSpPr>
          <p:nvPr>
            <p:ph type="ctrTitle"/>
          </p:nvPr>
        </p:nvSpPr>
        <p:spPr>
          <a:xfrm>
            <a:off x="5951551" y="743447"/>
            <a:ext cx="2584324" cy="3692028"/>
          </a:xfrm>
          <a:noFill/>
        </p:spPr>
        <p:txBody>
          <a:bodyPr>
            <a:normAutofit/>
          </a:bodyPr>
          <a:lstStyle/>
          <a:p>
            <a:pPr algn="l"/>
            <a:r>
              <a:rPr lang="en-US" sz="4500"/>
              <a:t>Exodus 1:8 – 2:10</a:t>
            </a:r>
          </a:p>
        </p:txBody>
      </p:sp>
      <p:sp>
        <p:nvSpPr>
          <p:cNvPr id="3" name="Subtitle 2">
            <a:extLst>
              <a:ext uri="{FF2B5EF4-FFF2-40B4-BE49-F238E27FC236}">
                <a16:creationId xmlns:a16="http://schemas.microsoft.com/office/drawing/2014/main" id="{C31A6A08-0B41-066D-5859-E08AEF3BF8B3}"/>
              </a:ext>
            </a:extLst>
          </p:cNvPr>
          <p:cNvSpPr>
            <a:spLocks noGrp="1"/>
          </p:cNvSpPr>
          <p:nvPr>
            <p:ph type="subTitle" idx="1"/>
          </p:nvPr>
        </p:nvSpPr>
        <p:spPr>
          <a:xfrm>
            <a:off x="5951552" y="4629234"/>
            <a:ext cx="2584324" cy="1485319"/>
          </a:xfrm>
          <a:noFill/>
        </p:spPr>
        <p:txBody>
          <a:bodyPr>
            <a:normAutofit/>
          </a:bodyPr>
          <a:lstStyle/>
          <a:p>
            <a:pPr algn="l"/>
            <a:r>
              <a:rPr lang="en-US" dirty="0"/>
              <a:t>NRSVUE</a:t>
            </a:r>
            <a:endParaRPr lang="en-US"/>
          </a:p>
        </p:txBody>
      </p:sp>
    </p:spTree>
    <p:extLst>
      <p:ext uri="{BB962C8B-B14F-4D97-AF65-F5344CB8AC3E}">
        <p14:creationId xmlns:p14="http://schemas.microsoft.com/office/powerpoint/2010/main" val="14373626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B151A8-8AA7-698A-71C7-E6B3C2CF2D62}"/>
              </a:ext>
            </a:extLst>
          </p:cNvPr>
          <p:cNvSpPr txBox="1"/>
          <p:nvPr/>
        </p:nvSpPr>
        <p:spPr>
          <a:xfrm>
            <a:off x="0" y="1352053"/>
            <a:ext cx="9144000" cy="4153894"/>
          </a:xfrm>
          <a:prstGeom prst="rect">
            <a:avLst/>
          </a:prstGeom>
          <a:noFill/>
        </p:spPr>
        <p:txBody>
          <a:bodyPr wrap="square">
            <a:spAutoFit/>
          </a:bodyPr>
          <a:lstStyle/>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8 Now a new king arose over Egypt who did not know Joseph.</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9 He said to his people, “Look, the Israelite people are more numerous and more powerful than we.  </a:t>
            </a:r>
          </a:p>
        </p:txBody>
      </p:sp>
    </p:spTree>
    <p:extLst>
      <p:ext uri="{BB962C8B-B14F-4D97-AF65-F5344CB8AC3E}">
        <p14:creationId xmlns:p14="http://schemas.microsoft.com/office/powerpoint/2010/main" val="234782117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AF5D4-5272-D435-55C2-5B1E3E3528C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586B44-B2B4-67E0-B1E8-F9023D444926}"/>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5D2D29CB-B4E1-8604-6FAA-8D0BF89A8F9A}"/>
              </a:ext>
            </a:extLst>
          </p:cNvPr>
          <p:cNvSpPr txBox="1"/>
          <p:nvPr/>
        </p:nvSpPr>
        <p:spPr>
          <a:xfrm>
            <a:off x="0" y="428723"/>
            <a:ext cx="9144000" cy="6000553"/>
          </a:xfrm>
          <a:prstGeom prst="rect">
            <a:avLst/>
          </a:prstGeom>
          <a:noFill/>
        </p:spPr>
        <p:txBody>
          <a:bodyPr wrap="square">
            <a:spAutoFit/>
          </a:bodyPr>
          <a:lstStyle/>
          <a:p>
            <a:pPr algn="ctr">
              <a:lnSpc>
                <a:spcPct val="150000"/>
              </a:lnSpc>
            </a:pP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10 Come, let us deal shrewdly with them, or they will increase and, in the event of war, join our enemies and fight against us and escape from the land.”</a:t>
            </a:r>
            <a:r>
              <a:rPr lang="en-US" sz="3000" b="1" baseline="30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endParaRPr lang="en-US" sz="3000" b="1" baseline="30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11 </a:t>
            </a:r>
            <a:r>
              <a:rPr lang="en-US" sz="3000" dirty="0">
                <a:latin typeface="Verdana" panose="020B0604030504040204" pitchFamily="34" charset="0"/>
                <a:ea typeface="Verdana" panose="020B0604030504040204" pitchFamily="34" charset="0"/>
                <a:cs typeface="Verdana" panose="020B0604030504040204" pitchFamily="34" charset="0"/>
              </a:rPr>
              <a:t>Therefore they set taskmasters over them to oppress them with forced labor. They built supply cities, Pithom and Rameses, for Pharaoh.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191819285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A9830-A29D-4C4E-95A2-FF26907988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EB4C08-4FAF-5A14-5A20-C64088EDB228}"/>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E7E82451-0EF9-B877-0643-4A8E7CCAA060}"/>
              </a:ext>
            </a:extLst>
          </p:cNvPr>
          <p:cNvSpPr txBox="1"/>
          <p:nvPr/>
        </p:nvSpPr>
        <p:spPr>
          <a:xfrm>
            <a:off x="0" y="1467469"/>
            <a:ext cx="9144000" cy="3923062"/>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12 </a:t>
            </a:r>
            <a:r>
              <a:rPr lang="en-US" sz="3000" dirty="0">
                <a:latin typeface="Verdana" panose="020B0604030504040204" pitchFamily="34" charset="0"/>
                <a:ea typeface="Verdana" panose="020B0604030504040204" pitchFamily="34" charset="0"/>
                <a:cs typeface="Verdana" panose="020B0604030504040204" pitchFamily="34" charset="0"/>
              </a:rPr>
              <a:t>But the more they were oppressed, the more they multiplied and spread, so that the Egyptians came to dread the Israelites.  </a:t>
            </a:r>
          </a:p>
          <a:p>
            <a:pPr algn="ctr">
              <a:lnSpc>
                <a:spcPct val="150000"/>
              </a:lnSpc>
            </a:pPr>
            <a:endParaRPr lang="en-US" sz="3000" b="1" baseline="30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13 </a:t>
            </a:r>
            <a:r>
              <a:rPr lang="en-US" sz="3000" dirty="0">
                <a:latin typeface="Verdana" panose="020B0604030504040204" pitchFamily="34" charset="0"/>
                <a:ea typeface="Verdana" panose="020B0604030504040204" pitchFamily="34" charset="0"/>
                <a:cs typeface="Verdana" panose="020B0604030504040204" pitchFamily="34" charset="0"/>
              </a:rPr>
              <a:t>The Egyptians subjected the Israelites to hard servitude</a:t>
            </a:r>
          </a:p>
        </p:txBody>
      </p:sp>
    </p:spTree>
    <p:extLst>
      <p:ext uri="{BB962C8B-B14F-4D97-AF65-F5344CB8AC3E}">
        <p14:creationId xmlns:p14="http://schemas.microsoft.com/office/powerpoint/2010/main" val="9388149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2A19D-1280-09AE-AB3C-F23D13F23AA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ED8E5F-2B09-1D56-4EF9-E61645550C5A}"/>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7BC1A067-B718-D67A-53A8-DCA631E7E5E2}"/>
              </a:ext>
            </a:extLst>
          </p:cNvPr>
          <p:cNvSpPr txBox="1"/>
          <p:nvPr/>
        </p:nvSpPr>
        <p:spPr>
          <a:xfrm>
            <a:off x="0" y="774972"/>
            <a:ext cx="9144000" cy="530805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14 </a:t>
            </a:r>
            <a:r>
              <a:rPr lang="en-US" sz="3000" dirty="0">
                <a:latin typeface="Verdana" panose="020B0604030504040204" pitchFamily="34" charset="0"/>
                <a:ea typeface="Verdana" panose="020B0604030504040204" pitchFamily="34" charset="0"/>
                <a:cs typeface="Verdana" panose="020B0604030504040204" pitchFamily="34" charset="0"/>
              </a:rPr>
              <a:t>and made their lives bitter with hard servitude in mortar and bricks and in every kind of field labor. They were ruthless in all the tasks that they imposed on them. </a:t>
            </a:r>
          </a:p>
          <a:p>
            <a:pPr algn="ctr">
              <a:lnSpc>
                <a:spcPct val="150000"/>
              </a:lnSpc>
            </a:pPr>
            <a:endParaRPr lang="en-US" sz="3000" b="1" baseline="30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15 </a:t>
            </a:r>
            <a:r>
              <a:rPr lang="en-US" sz="3000" dirty="0">
                <a:latin typeface="Verdana" panose="020B0604030504040204" pitchFamily="34" charset="0"/>
                <a:ea typeface="Verdana" panose="020B0604030504040204" pitchFamily="34" charset="0"/>
                <a:cs typeface="Verdana" panose="020B0604030504040204" pitchFamily="34" charset="0"/>
              </a:rPr>
              <a:t>The king of Egypt said to the Hebrew midwives, one of whom was named Shiphrah and the other Puah,  </a:t>
            </a:r>
          </a:p>
        </p:txBody>
      </p:sp>
    </p:spTree>
    <p:extLst>
      <p:ext uri="{BB962C8B-B14F-4D97-AF65-F5344CB8AC3E}">
        <p14:creationId xmlns:p14="http://schemas.microsoft.com/office/powerpoint/2010/main" val="242647792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DE19-E590-224A-FF12-54E5642511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BFD7C80-7736-83B4-4019-7BA4761D9A15}"/>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E0A4127A-A370-D617-5B10-172FABC4E991}"/>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16 </a:t>
            </a:r>
            <a:r>
              <a:rPr lang="en-US" sz="3000" dirty="0">
                <a:latin typeface="Verdana" panose="020B0604030504040204" pitchFamily="34" charset="0"/>
                <a:ea typeface="Verdana" panose="020B0604030504040204" pitchFamily="34" charset="0"/>
                <a:cs typeface="Verdana" panose="020B0604030504040204" pitchFamily="34" charset="0"/>
              </a:rPr>
              <a:t>“When you act as midwives to the Hebrew women and see them on the birthstool, if it is a son, kill him, but if it is a daughter, she shall live.”</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17 </a:t>
            </a:r>
            <a:r>
              <a:rPr lang="en-US" sz="3000" dirty="0">
                <a:latin typeface="Verdana" panose="020B0604030504040204" pitchFamily="34" charset="0"/>
                <a:ea typeface="Verdana" panose="020B0604030504040204" pitchFamily="34" charset="0"/>
                <a:cs typeface="Verdana" panose="020B0604030504040204" pitchFamily="34" charset="0"/>
              </a:rPr>
              <a:t>But the midwives feared God; they did not do as the king of Egypt commanded them, but they let the boys live.  </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29202773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908F7-5128-86E3-9E34-5AB175DC42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8F3C7F6-AF20-B9CB-C415-37F87171E315}"/>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27E2945C-C032-791F-0E97-33044EAE90DE}"/>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18 </a:t>
            </a:r>
            <a:r>
              <a:rPr lang="en-US" sz="3000" dirty="0">
                <a:latin typeface="Verdana" panose="020B0604030504040204" pitchFamily="34" charset="0"/>
                <a:ea typeface="Verdana" panose="020B0604030504040204" pitchFamily="34" charset="0"/>
                <a:cs typeface="Verdana" panose="020B0604030504040204" pitchFamily="34" charset="0"/>
              </a:rPr>
              <a:t>So the king of Egypt summoned the midwives and said to them, “Why have you done this and allowed the boys to live?”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19 </a:t>
            </a:r>
            <a:r>
              <a:rPr lang="en-US" sz="3000" dirty="0">
                <a:latin typeface="Verdana" panose="020B0604030504040204" pitchFamily="34" charset="0"/>
                <a:ea typeface="Verdana" panose="020B0604030504040204" pitchFamily="34" charset="0"/>
                <a:cs typeface="Verdana" panose="020B0604030504040204" pitchFamily="34" charset="0"/>
              </a:rPr>
              <a:t>The midwives said to Pharaoh, “Because the Hebrew women are not like the Egyptian women, for they are vigorous and give birth before the midwife comes to them.”</a:t>
            </a:r>
          </a:p>
        </p:txBody>
      </p:sp>
    </p:spTree>
    <p:extLst>
      <p:ext uri="{BB962C8B-B14F-4D97-AF65-F5344CB8AC3E}">
        <p14:creationId xmlns:p14="http://schemas.microsoft.com/office/powerpoint/2010/main" val="337131534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1301B-7850-5BCA-B24D-F9C7D516727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32C5AAE-9EB3-857A-7E5F-98ED127F4EE8}"/>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F7187754-61D5-BED9-6E21-939F3D5FB56B}"/>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20 </a:t>
            </a:r>
            <a:r>
              <a:rPr lang="en-US" sz="3000" dirty="0">
                <a:latin typeface="Verdana" panose="020B0604030504040204" pitchFamily="34" charset="0"/>
                <a:ea typeface="Verdana" panose="020B0604030504040204" pitchFamily="34" charset="0"/>
                <a:cs typeface="Verdana" panose="020B0604030504040204" pitchFamily="34" charset="0"/>
              </a:rPr>
              <a:t>So God dealt well with the midwives, and the people multiplied and became very strong.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21 </a:t>
            </a:r>
            <a:r>
              <a:rPr lang="en-US" sz="3000" dirty="0">
                <a:latin typeface="Verdana" panose="020B0604030504040204" pitchFamily="34" charset="0"/>
                <a:ea typeface="Verdana" panose="020B0604030504040204" pitchFamily="34" charset="0"/>
                <a:cs typeface="Verdana" panose="020B0604030504040204" pitchFamily="34" charset="0"/>
              </a:rPr>
              <a:t>And because the midwives feared God, he gave them families.  </a:t>
            </a:r>
          </a:p>
        </p:txBody>
      </p:sp>
    </p:spTree>
    <p:extLst>
      <p:ext uri="{BB962C8B-B14F-4D97-AF65-F5344CB8AC3E}">
        <p14:creationId xmlns:p14="http://schemas.microsoft.com/office/powerpoint/2010/main" val="42248535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E237E-55AC-4DA4-A3E1-1A73C89F77D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DE564D-2376-4D92-EF03-B3D038CAB776}"/>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5400120F-879E-437D-03F9-6D538BF2F955}"/>
              </a:ext>
            </a:extLst>
          </p:cNvPr>
          <p:cNvSpPr txBox="1"/>
          <p:nvPr/>
        </p:nvSpPr>
        <p:spPr>
          <a:xfrm>
            <a:off x="0" y="0"/>
            <a:ext cx="9144000" cy="6923883"/>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22 </a:t>
            </a:r>
            <a:r>
              <a:rPr lang="en-US" sz="3000" dirty="0">
                <a:latin typeface="Verdana" panose="020B0604030504040204" pitchFamily="34" charset="0"/>
                <a:ea typeface="Verdana" panose="020B0604030504040204" pitchFamily="34" charset="0"/>
                <a:cs typeface="Verdana" panose="020B0604030504040204" pitchFamily="34" charset="0"/>
              </a:rPr>
              <a:t>Then Pharaoh commanded all his people, “Every son that is born to the Hebrews you shall throw into the Nile, but you shall let every daughter live.”</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Now a man from the house of Levi went and married a Levite woman.</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2 </a:t>
            </a:r>
            <a:r>
              <a:rPr lang="en-US" sz="3000" dirty="0">
                <a:latin typeface="Verdana" panose="020B0604030504040204" pitchFamily="34" charset="0"/>
                <a:ea typeface="Verdana" panose="020B0604030504040204" pitchFamily="34" charset="0"/>
                <a:cs typeface="Verdana" panose="020B0604030504040204" pitchFamily="34" charset="0"/>
              </a:rPr>
              <a:t>The woman conceived and bore a son, and when she saw that he was a fine baby, she hid him three months.  </a:t>
            </a:r>
          </a:p>
        </p:txBody>
      </p:sp>
    </p:spTree>
    <p:extLst>
      <p:ext uri="{BB962C8B-B14F-4D97-AF65-F5344CB8AC3E}">
        <p14:creationId xmlns:p14="http://schemas.microsoft.com/office/powerpoint/2010/main" val="249676117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AF588-0756-DC7F-A437-5E1BE0BB69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25FB458-F7D6-D844-BA85-8BCBB01721A8}"/>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46C781E5-1275-E1E8-C573-936B420358F8}"/>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3 </a:t>
            </a:r>
            <a:r>
              <a:rPr lang="en-US" sz="3000" dirty="0">
                <a:latin typeface="Verdana" panose="020B0604030504040204" pitchFamily="34" charset="0"/>
                <a:ea typeface="Verdana" panose="020B0604030504040204" pitchFamily="34" charset="0"/>
                <a:cs typeface="Verdana" panose="020B0604030504040204" pitchFamily="34" charset="0"/>
              </a:rPr>
              <a:t>When she could hide him no longer she got a papyrus basket for him and plastered it with bitumen and pitch; she put the child in it and placed it among the reeds on the bank of the river.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4 </a:t>
            </a:r>
            <a:r>
              <a:rPr lang="en-US" sz="3000" dirty="0">
                <a:latin typeface="Verdana" panose="020B0604030504040204" pitchFamily="34" charset="0"/>
                <a:ea typeface="Verdana" panose="020B0604030504040204" pitchFamily="34" charset="0"/>
                <a:cs typeface="Verdana" panose="020B0604030504040204" pitchFamily="34" charset="0"/>
              </a:rPr>
              <a:t>His sister stood at a distance, to see what would happen to him.</a:t>
            </a:r>
          </a:p>
        </p:txBody>
      </p:sp>
    </p:spTree>
    <p:extLst>
      <p:ext uri="{BB962C8B-B14F-4D97-AF65-F5344CB8AC3E}">
        <p14:creationId xmlns:p14="http://schemas.microsoft.com/office/powerpoint/2010/main" val="225653514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5A96D-8FFC-81CC-C9F4-4B6C68BD060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AACAC3-51F8-4731-E468-72A7036884F3}"/>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E516E0C4-552F-6AF7-E96F-CCFABF5517CE}"/>
              </a:ext>
            </a:extLst>
          </p:cNvPr>
          <p:cNvSpPr txBox="1"/>
          <p:nvPr/>
        </p:nvSpPr>
        <p:spPr>
          <a:xfrm>
            <a:off x="0" y="0"/>
            <a:ext cx="9144000" cy="6923883"/>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5 </a:t>
            </a:r>
            <a:r>
              <a:rPr lang="en-US" sz="3000" dirty="0">
                <a:latin typeface="Verdana" panose="020B0604030504040204" pitchFamily="34" charset="0"/>
                <a:ea typeface="Verdana" panose="020B0604030504040204" pitchFamily="34" charset="0"/>
                <a:cs typeface="Verdana" panose="020B0604030504040204" pitchFamily="34" charset="0"/>
              </a:rPr>
              <a:t>The daughter of Pharaoh came down to bathe at the river, while her attendants walked beside the river. She saw the basket among the reeds and sent her maid to bring it.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6 </a:t>
            </a:r>
            <a:r>
              <a:rPr lang="en-US" sz="3000" dirty="0">
                <a:latin typeface="Verdana" panose="020B0604030504040204" pitchFamily="34" charset="0"/>
                <a:ea typeface="Verdana" panose="020B0604030504040204" pitchFamily="34" charset="0"/>
                <a:cs typeface="Verdana" panose="020B0604030504040204" pitchFamily="34" charset="0"/>
              </a:rPr>
              <a:t>When she opened it, she saw the child. He was crying, and she took pity on him. “This must be one of the Hebrews’ children,” she said.  </a:t>
            </a:r>
          </a:p>
        </p:txBody>
      </p:sp>
    </p:spTree>
    <p:extLst>
      <p:ext uri="{BB962C8B-B14F-4D97-AF65-F5344CB8AC3E}">
        <p14:creationId xmlns:p14="http://schemas.microsoft.com/office/powerpoint/2010/main" val="588588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7BF5A-BCB8-1DB5-6994-7E137CBA3BA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90811A-E717-6AB9-7DAB-EB6B8D79DB1E}"/>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908DB8B8-D17A-A034-3705-D435D140CC0A}"/>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7 </a:t>
            </a:r>
            <a:r>
              <a:rPr lang="en-US" sz="3000" dirty="0">
                <a:latin typeface="Verdana" panose="020B0604030504040204" pitchFamily="34" charset="0"/>
                <a:ea typeface="Verdana" panose="020B0604030504040204" pitchFamily="34" charset="0"/>
                <a:cs typeface="Verdana" panose="020B0604030504040204" pitchFamily="34" charset="0"/>
              </a:rPr>
              <a:t>Then his sister said to Pharaoh’s daughter, “Shall I go and get you a nurse from the Hebrew women to nurse the child for you?”</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8 </a:t>
            </a:r>
            <a:r>
              <a:rPr lang="en-US" sz="3000" dirty="0">
                <a:latin typeface="Verdana" panose="020B0604030504040204" pitchFamily="34" charset="0"/>
                <a:ea typeface="Verdana" panose="020B0604030504040204" pitchFamily="34" charset="0"/>
                <a:cs typeface="Verdana" panose="020B0604030504040204" pitchFamily="34" charset="0"/>
              </a:rPr>
              <a:t>Pharaoh’s daughter said to her, “Yes.” So the girl went and called the child’s mother.</a:t>
            </a:r>
          </a:p>
        </p:txBody>
      </p:sp>
    </p:spTree>
    <p:extLst>
      <p:ext uri="{BB962C8B-B14F-4D97-AF65-F5344CB8AC3E}">
        <p14:creationId xmlns:p14="http://schemas.microsoft.com/office/powerpoint/2010/main" val="92963271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12CC9-CC53-2D55-F3F3-3B5FA44039A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74028E-48B2-CDE7-9E55-748ECDC3DF34}"/>
              </a:ext>
            </a:extLst>
          </p:cNvPr>
          <p:cNvSpPr txBox="1"/>
          <p:nvPr/>
        </p:nvSpPr>
        <p:spPr>
          <a:xfrm>
            <a:off x="2921620" y="2118732"/>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54AE8E9D-9712-7C56-FD9C-B92D081DE448}"/>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9 </a:t>
            </a:r>
            <a:r>
              <a:rPr lang="en-US" sz="3000" dirty="0">
                <a:latin typeface="Verdana" panose="020B0604030504040204" pitchFamily="34" charset="0"/>
                <a:ea typeface="Verdana" panose="020B0604030504040204" pitchFamily="34" charset="0"/>
                <a:cs typeface="Verdana" panose="020B0604030504040204" pitchFamily="34" charset="0"/>
              </a:rPr>
              <a:t>Pharaoh’s daughter said to her, “Take this child and nurse it for me, and I will give you your wages.” So the woman took the child and nursed it.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10 </a:t>
            </a:r>
            <a:r>
              <a:rPr lang="en-US" sz="3000" dirty="0">
                <a:latin typeface="Verdana" panose="020B0604030504040204" pitchFamily="34" charset="0"/>
                <a:ea typeface="Verdana" panose="020B0604030504040204" pitchFamily="34" charset="0"/>
                <a:cs typeface="Verdana" panose="020B0604030504040204" pitchFamily="34" charset="0"/>
              </a:rPr>
              <a:t>When the child grew up, she brought him to Pharaoh’s daughter, and he became her son. She named him Moses, “because,” she said, “I drew him out of the water.”</a:t>
            </a:r>
          </a:p>
        </p:txBody>
      </p:sp>
    </p:spTree>
    <p:extLst>
      <p:ext uri="{BB962C8B-B14F-4D97-AF65-F5344CB8AC3E}">
        <p14:creationId xmlns:p14="http://schemas.microsoft.com/office/powerpoint/2010/main" val="42889739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356827B-8076-5288-DC98-575C961105D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10"/>
            <a:ext cx="7252212" cy="6857990"/>
          </a:xfrm>
          <a:prstGeom prst="rect">
            <a:avLst/>
          </a:prstGeom>
        </p:spPr>
      </p:pic>
      <p:sp>
        <p:nvSpPr>
          <p:cNvPr id="19" name="Rectangle 1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C1E41D-6B24-FC38-A0D5-120C80C5BD71}"/>
              </a:ext>
            </a:extLst>
          </p:cNvPr>
          <p:cNvSpPr>
            <a:spLocks noGrp="1"/>
          </p:cNvSpPr>
          <p:nvPr>
            <p:ph type="ctrTitle"/>
          </p:nvPr>
        </p:nvSpPr>
        <p:spPr>
          <a:xfrm>
            <a:off x="5951550" y="743447"/>
            <a:ext cx="3192450" cy="3692028"/>
          </a:xfrm>
          <a:noFill/>
        </p:spPr>
        <p:txBody>
          <a:bodyPr>
            <a:normAutofit/>
          </a:bodyPr>
          <a:lstStyle/>
          <a:p>
            <a:pPr algn="l"/>
            <a:r>
              <a:rPr lang="en-US" sz="4500" dirty="0"/>
              <a:t>Matthew 16: 13 – 20 </a:t>
            </a:r>
          </a:p>
        </p:txBody>
      </p:sp>
      <p:sp>
        <p:nvSpPr>
          <p:cNvPr id="3" name="Subtitle 2">
            <a:extLst>
              <a:ext uri="{FF2B5EF4-FFF2-40B4-BE49-F238E27FC236}">
                <a16:creationId xmlns:a16="http://schemas.microsoft.com/office/drawing/2014/main" id="{1940E976-FE01-6BA9-CB10-95BBCF89103A}"/>
              </a:ext>
            </a:extLst>
          </p:cNvPr>
          <p:cNvSpPr>
            <a:spLocks noGrp="1"/>
          </p:cNvSpPr>
          <p:nvPr>
            <p:ph type="subTitle" idx="1"/>
          </p:nvPr>
        </p:nvSpPr>
        <p:spPr>
          <a:xfrm>
            <a:off x="5951552" y="4629234"/>
            <a:ext cx="2584324" cy="1485319"/>
          </a:xfrm>
          <a:noFill/>
        </p:spPr>
        <p:txBody>
          <a:bodyPr>
            <a:normAutofit/>
          </a:bodyPr>
          <a:lstStyle/>
          <a:p>
            <a:pPr algn="l"/>
            <a:r>
              <a:rPr lang="en-US"/>
              <a:t>NRSVUE</a:t>
            </a:r>
          </a:p>
        </p:txBody>
      </p:sp>
    </p:spTree>
    <p:extLst>
      <p:ext uri="{BB962C8B-B14F-4D97-AF65-F5344CB8AC3E}">
        <p14:creationId xmlns:p14="http://schemas.microsoft.com/office/powerpoint/2010/main" val="37960906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B6D0D5-322D-5511-E047-6EFEA0E352FA}"/>
              </a:ext>
            </a:extLst>
          </p:cNvPr>
          <p:cNvSpPr txBox="1"/>
          <p:nvPr/>
        </p:nvSpPr>
        <p:spPr>
          <a:xfrm>
            <a:off x="0" y="1005804"/>
            <a:ext cx="9144000" cy="4846391"/>
          </a:xfrm>
          <a:prstGeom prst="rect">
            <a:avLst/>
          </a:prstGeom>
          <a:noFill/>
        </p:spPr>
        <p:txBody>
          <a:bodyPr wrap="square">
            <a:spAutoFit/>
          </a:bodyPr>
          <a:lstStyle/>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13 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Now when Jesus came into the district of Caesarea Philippi, he asked his disciples, “Who do people say that the Son of Man is?”</a:t>
            </a:r>
          </a:p>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14 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And they said, “Some say John the Baptist but others Elijah and still others Jeremiah or one of the prophets.” </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691780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72DB8-00A0-D8AE-B474-05FB254063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131E6C-643F-481F-41D4-EEDDA40E1196}"/>
              </a:ext>
            </a:extLst>
          </p:cNvPr>
          <p:cNvSpPr txBox="1"/>
          <p:nvPr/>
        </p:nvSpPr>
        <p:spPr>
          <a:xfrm>
            <a:off x="0" y="0"/>
            <a:ext cx="9144000" cy="6932347"/>
          </a:xfrm>
          <a:prstGeom prst="rect">
            <a:avLst/>
          </a:prstGeom>
          <a:noFill/>
        </p:spPr>
        <p:txBody>
          <a:bodyPr wrap="square">
            <a:spAutoFit/>
          </a:bodyPr>
          <a:lstStyle/>
          <a:p>
            <a:pPr marL="0" marR="0" algn="ctr">
              <a:lnSpc>
                <a:spcPct val="150000"/>
              </a:lnSpc>
              <a:buNone/>
            </a:pPr>
            <a:r>
              <a:rPr lang="en-US" sz="3000" b="1" baseline="30000" dirty="0">
                <a:solidFill>
                  <a:srgbClr val="000000"/>
                </a:solidFill>
                <a:effectLst/>
                <a:latin typeface="Verdana" panose="020B0604030504040204" pitchFamily="34" charset="0"/>
                <a:ea typeface="Times New Roman" panose="02020603050405020304" pitchFamily="18" charset="0"/>
                <a:cs typeface="Segoe UI" panose="020B0502040204020203" pitchFamily="34" charset="0"/>
              </a:rPr>
              <a:t>15 </a:t>
            </a:r>
            <a:r>
              <a:rPr lang="en-US" sz="3000" dirty="0">
                <a:solidFill>
                  <a:srgbClr val="000000"/>
                </a:solidFill>
                <a:effectLst/>
                <a:latin typeface="Verdana" panose="020B0604030504040204" pitchFamily="34" charset="0"/>
                <a:ea typeface="Times New Roman" panose="02020603050405020304" pitchFamily="18" charset="0"/>
                <a:cs typeface="Segoe UI" panose="020B0502040204020203" pitchFamily="34" charset="0"/>
              </a:rPr>
              <a:t>He said to them, “But who do you say that I am?” </a:t>
            </a:r>
          </a:p>
          <a:p>
            <a:pPr marL="0" marR="0" algn="ctr">
              <a:lnSpc>
                <a:spcPct val="150000"/>
              </a:lnSpc>
              <a:buNone/>
            </a:pPr>
            <a:endParaRPr lang="en-US" sz="3000" dirty="0">
              <a:effectLst/>
              <a:latin typeface="Times New Roman" panose="02020603050405020304" pitchFamily="18" charset="0"/>
              <a:ea typeface="Times New Roman" panose="02020603050405020304" pitchFamily="18"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Times New Roman" panose="02020603050405020304" pitchFamily="18" charset="0"/>
                <a:cs typeface="Segoe UI" panose="020B0502040204020203" pitchFamily="34" charset="0"/>
              </a:rPr>
              <a:t>16 </a:t>
            </a:r>
            <a:r>
              <a:rPr lang="en-US" sz="3000" dirty="0">
                <a:solidFill>
                  <a:srgbClr val="000000"/>
                </a:solidFill>
                <a:effectLst/>
                <a:latin typeface="Verdana" panose="020B0604030504040204" pitchFamily="34" charset="0"/>
                <a:ea typeface="Times New Roman" panose="02020603050405020304" pitchFamily="18" charset="0"/>
                <a:cs typeface="Segoe UI" panose="020B0502040204020203" pitchFamily="34" charset="0"/>
              </a:rPr>
              <a:t>Simon Peter answered, “You are the Messiah, the Son of the living God.” </a:t>
            </a:r>
          </a:p>
          <a:p>
            <a:pPr marL="0" marR="0" algn="ctr">
              <a:lnSpc>
                <a:spcPct val="150000"/>
              </a:lnSpc>
              <a:buNone/>
            </a:pPr>
            <a:endParaRPr lang="en-US" sz="3000" dirty="0">
              <a:effectLst/>
              <a:latin typeface="Times New Roman" panose="02020603050405020304" pitchFamily="18" charset="0"/>
              <a:ea typeface="Times New Roman" panose="02020603050405020304" pitchFamily="18"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Times New Roman" panose="02020603050405020304" pitchFamily="18" charset="0"/>
                <a:cs typeface="Segoe UI" panose="020B0502040204020203" pitchFamily="34" charset="0"/>
              </a:rPr>
              <a:t>17 </a:t>
            </a:r>
            <a:r>
              <a:rPr lang="en-US" sz="3000" dirty="0">
                <a:solidFill>
                  <a:srgbClr val="000000"/>
                </a:solidFill>
                <a:effectLst/>
                <a:latin typeface="Verdana" panose="020B0604030504040204" pitchFamily="34" charset="0"/>
                <a:ea typeface="Times New Roman" panose="02020603050405020304" pitchFamily="18" charset="0"/>
                <a:cs typeface="Segoe UI" panose="020B0502040204020203" pitchFamily="34" charset="0"/>
              </a:rPr>
              <a:t>And Jesus answered him, “Blessed are you, Simon son of Jonah! For flesh and blood has not revealed this to you but my Father in heaven. </a:t>
            </a:r>
            <a:endParaRPr lang="en-US" sz="3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6064142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D42BF-5361-FB88-5A36-01C9B033FD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A4000D4-CF7E-D1BF-E751-91549A64FC77}"/>
              </a:ext>
            </a:extLst>
          </p:cNvPr>
          <p:cNvSpPr txBox="1"/>
          <p:nvPr/>
        </p:nvSpPr>
        <p:spPr>
          <a:xfrm>
            <a:off x="0" y="2390799"/>
            <a:ext cx="9144000" cy="2076402"/>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18 </a:t>
            </a:r>
            <a:r>
              <a:rPr lang="en-US" sz="3000" dirty="0">
                <a:latin typeface="Verdana" panose="020B0604030504040204" pitchFamily="34" charset="0"/>
                <a:ea typeface="Verdana" panose="020B0604030504040204" pitchFamily="34" charset="0"/>
                <a:cs typeface="Verdana" panose="020B0604030504040204" pitchFamily="34" charset="0"/>
              </a:rPr>
              <a:t>And I tell you, you are Peter, and on this rock I will build my church, and the gates of Hades will not prevail against it. </a:t>
            </a:r>
          </a:p>
        </p:txBody>
      </p:sp>
    </p:spTree>
    <p:extLst>
      <p:ext uri="{BB962C8B-B14F-4D97-AF65-F5344CB8AC3E}">
        <p14:creationId xmlns:p14="http://schemas.microsoft.com/office/powerpoint/2010/main" val="404246211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02C47-6321-491B-26BD-222D28DB0E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3DAE22-6E85-450E-23CC-B735AFDB52BE}"/>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19 </a:t>
            </a:r>
            <a:r>
              <a:rPr lang="en-US" sz="3000" dirty="0">
                <a:latin typeface="Verdana" panose="020B0604030504040204" pitchFamily="34" charset="0"/>
                <a:ea typeface="Verdana" panose="020B0604030504040204" pitchFamily="34" charset="0"/>
                <a:cs typeface="Verdana" panose="020B0604030504040204" pitchFamily="34" charset="0"/>
              </a:rPr>
              <a:t>I will give you the keys of the kingdom of heaven, and whatever you bind on earth will be bound in heaven, and whatever you loose on earth will be loosed in heaven.”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20 </a:t>
            </a:r>
            <a:r>
              <a:rPr lang="en-US" sz="3000" dirty="0">
                <a:latin typeface="Verdana" panose="020B0604030504040204" pitchFamily="34" charset="0"/>
                <a:ea typeface="Verdana" panose="020B0604030504040204" pitchFamily="34" charset="0"/>
                <a:cs typeface="Verdana" panose="020B0604030504040204" pitchFamily="34" charset="0"/>
              </a:rPr>
              <a:t>Then he sternly ordered the disciples not to tell anyone that he was the Messiah. </a:t>
            </a:r>
          </a:p>
        </p:txBody>
      </p:sp>
    </p:spTree>
    <p:extLst>
      <p:ext uri="{BB962C8B-B14F-4D97-AF65-F5344CB8AC3E}">
        <p14:creationId xmlns:p14="http://schemas.microsoft.com/office/powerpoint/2010/main" val="8190377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4879648" y="2704043"/>
            <a:ext cx="4089927" cy="1449914"/>
          </a:xfrm>
        </p:spPr>
        <p:txBody>
          <a:bodyPr>
            <a:noAutofit/>
          </a:bodyPr>
          <a:lstStyle/>
          <a:p>
            <a:pPr>
              <a:lnSpc>
                <a:spcPct val="150000"/>
              </a:lnSpc>
            </a:pPr>
            <a:r>
              <a:rPr lang="en-US" sz="4500" b="1" dirty="0">
                <a:latin typeface="Verdana" panose="020B0604030504040204" pitchFamily="34" charset="0"/>
                <a:ea typeface="Verdana" panose="020B0604030504040204" pitchFamily="34" charset="0"/>
                <a:cs typeface="Verdana" panose="020B0604030504040204" pitchFamily="34" charset="0"/>
              </a:rPr>
              <a:t>“Cracks in the Empire”</a:t>
            </a:r>
          </a:p>
        </p:txBody>
      </p:sp>
      <p:pic>
        <p:nvPicPr>
          <p:cNvPr id="5" name="Picture 4" descr="A solitary robed figure stands among the majestic ruins of an ancient Roman temple, surrounded by crumbling marble columns and broken archways reclaimed by nature. Golden sunset light filters through the weathered stone structures, casting long amber shadows across the scattered rubble and fallen capitals. Wildflowers and ivy climb over the moss-covered ruins, creating a haunting beauty as nature slowly erases the grandeur of a fallen empire. The warm honeyed tones of dusk bathe everything in burnt sienna and terracotta hues, while atmospheric haze softens the distant silhouettes of aqueducts against an ochre sky. This cinematic scene captures a contemplative moment of solitude amid the archaeological remains, evoking the emotional weight of history and the passage of time.">
            <a:extLst>
              <a:ext uri="{FF2B5EF4-FFF2-40B4-BE49-F238E27FC236}">
                <a16:creationId xmlns:a16="http://schemas.microsoft.com/office/drawing/2014/main" id="{5DA70040-BBC6-7F33-461F-61F13C4B1B29}"/>
              </a:ext>
            </a:extLst>
          </p:cNvPr>
          <p:cNvPicPr>
            <a:picLocks noChangeAspect="1"/>
          </p:cNvPicPr>
          <p:nvPr/>
        </p:nvPicPr>
        <p:blipFill>
          <a:blip r:embed="rId2"/>
          <a:stretch>
            <a:fillRect/>
          </a:stretch>
        </p:blipFill>
        <p:spPr>
          <a:xfrm>
            <a:off x="76912" y="1108817"/>
            <a:ext cx="4640366" cy="4640366"/>
          </a:xfrm>
          <a:prstGeom prst="rect">
            <a:avLst/>
          </a:prstGeom>
        </p:spPr>
      </p:pic>
    </p:spTree>
    <p:extLst>
      <p:ext uri="{BB962C8B-B14F-4D97-AF65-F5344CB8AC3E}">
        <p14:creationId xmlns:p14="http://schemas.microsoft.com/office/powerpoint/2010/main" val="18208572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42C37D-940E-9646-A376-27C98130A58F}"/>
              </a:ext>
            </a:extLst>
          </p:cNvPr>
          <p:cNvPicPr>
            <a:picLocks noChangeAspect="1"/>
          </p:cNvPicPr>
          <p:nvPr/>
        </p:nvPicPr>
        <p:blipFill>
          <a:blip r:embed="rId2" cstate="screen">
            <a:alphaModFix amt="15000"/>
            <a:extLst>
              <a:ext uri="{28A0092B-C50C-407E-A947-70E740481C1C}">
                <a14:useLocalDpi xmlns:a14="http://schemas.microsoft.com/office/drawing/2010/main"/>
              </a:ext>
            </a:extLst>
          </a:blip>
          <a:srcRect/>
          <a:stretch>
            <a:fillRect/>
          </a:stretch>
        </p:blipFill>
        <p:spPr>
          <a:xfrm>
            <a:off x="-1416205" y="2642838"/>
            <a:ext cx="3523785" cy="4549699"/>
          </a:xfrm>
          <a:prstGeom prst="rect">
            <a:avLst/>
          </a:prstGeom>
        </p:spPr>
      </p:pic>
      <p:sp>
        <p:nvSpPr>
          <p:cNvPr id="8" name="TextBox 7"/>
          <p:cNvSpPr txBox="1"/>
          <p:nvPr/>
        </p:nvSpPr>
        <p:spPr>
          <a:xfrm>
            <a:off x="0" y="0"/>
            <a:ext cx="9144000" cy="138499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“Take My Life, and Let it Be”     UMH 399</a:t>
            </a:r>
          </a:p>
          <a:p>
            <a:pPr algn="ctr"/>
            <a:r>
              <a:rPr lang="en-US" dirty="0">
                <a:latin typeface="Times New Roman" charset="0"/>
                <a:ea typeface="Times New Roman" charset="0"/>
                <a:cs typeface="Times New Roman" charset="0"/>
              </a:rPr>
              <a:t>WORDS: Frances R. </a:t>
            </a:r>
            <a:r>
              <a:rPr lang="en-US" dirty="0" err="1">
                <a:latin typeface="Times New Roman" charset="0"/>
                <a:ea typeface="Times New Roman" charset="0"/>
                <a:cs typeface="Times New Roman" charset="0"/>
              </a:rPr>
              <a:t>Havergal</a:t>
            </a:r>
            <a:r>
              <a:rPr lang="en-US" dirty="0">
                <a:latin typeface="Times New Roman" charset="0"/>
                <a:ea typeface="Times New Roman" charset="0"/>
                <a:cs typeface="Times New Roman" charset="0"/>
              </a:rPr>
              <a:t>, 1873     MUSIC: Louis J. F. Herold, </a:t>
            </a:r>
            <a:r>
              <a:rPr lang="en-US" dirty="0" err="1">
                <a:latin typeface="Times New Roman" charset="0"/>
                <a:ea typeface="Times New Roman" charset="0"/>
                <a:cs typeface="Times New Roman" charset="0"/>
              </a:rPr>
              <a:t>argd</a:t>
            </a:r>
            <a:r>
              <a:rPr lang="en-US" dirty="0">
                <a:latin typeface="Times New Roman" charset="0"/>
                <a:ea typeface="Times New Roman" charset="0"/>
                <a:cs typeface="Times New Roman" charset="0"/>
              </a:rPr>
              <a:t> George Kingsley 1839</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5" name="TextBox 4">
            <a:extLst>
              <a:ext uri="{FF2B5EF4-FFF2-40B4-BE49-F238E27FC236}">
                <a16:creationId xmlns:a16="http://schemas.microsoft.com/office/drawing/2014/main" id="{C3E61977-132A-2246-80EF-46414471DF8B}"/>
              </a:ext>
            </a:extLst>
          </p:cNvPr>
          <p:cNvSpPr txBox="1"/>
          <p:nvPr/>
        </p:nvSpPr>
        <p:spPr>
          <a:xfrm>
            <a:off x="162232" y="1663796"/>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Take my life, and let it be </a:t>
            </a:r>
          </a:p>
          <a:p>
            <a:pPr algn="ctr"/>
            <a:r>
              <a:rPr lang="en-US" sz="4000" dirty="0">
                <a:latin typeface="Times New Roman" charset="0"/>
                <a:ea typeface="Times New Roman" charset="0"/>
                <a:cs typeface="Times New Roman" charset="0"/>
              </a:rPr>
              <a:t>consecrated, Lord, to thee.  </a:t>
            </a:r>
          </a:p>
          <a:p>
            <a:pPr algn="ctr"/>
            <a:r>
              <a:rPr lang="en-US" sz="4000" dirty="0">
                <a:latin typeface="Times New Roman" charset="0"/>
                <a:ea typeface="Times New Roman" charset="0"/>
                <a:cs typeface="Times New Roman" charset="0"/>
              </a:rPr>
              <a:t>Take my moments and my days; </a:t>
            </a:r>
          </a:p>
          <a:p>
            <a:pPr algn="ctr"/>
            <a:r>
              <a:rPr lang="en-US" sz="4000" dirty="0">
                <a:latin typeface="Times New Roman" charset="0"/>
                <a:ea typeface="Times New Roman" charset="0"/>
                <a:cs typeface="Times New Roman" charset="0"/>
              </a:rPr>
              <a:t>let them flow in ceaseless praise.  </a:t>
            </a:r>
          </a:p>
          <a:p>
            <a:pPr algn="ctr"/>
            <a:r>
              <a:rPr lang="en-US" sz="4000" dirty="0">
                <a:latin typeface="Times New Roman" charset="0"/>
                <a:ea typeface="Times New Roman" charset="0"/>
                <a:cs typeface="Times New Roman" charset="0"/>
              </a:rPr>
              <a:t>Take my hands, and let them move </a:t>
            </a:r>
          </a:p>
          <a:p>
            <a:pPr algn="ctr"/>
            <a:r>
              <a:rPr lang="en-US" sz="4000" dirty="0">
                <a:latin typeface="Times New Roman" charset="0"/>
                <a:ea typeface="Times New Roman" charset="0"/>
                <a:cs typeface="Times New Roman" charset="0"/>
              </a:rPr>
              <a:t>at the impulse of thy love.  </a:t>
            </a:r>
          </a:p>
          <a:p>
            <a:pPr algn="ctr"/>
            <a:r>
              <a:rPr lang="en-US" sz="4000" dirty="0">
                <a:latin typeface="Times New Roman" charset="0"/>
                <a:ea typeface="Times New Roman" charset="0"/>
                <a:cs typeface="Times New Roman" charset="0"/>
              </a:rPr>
              <a:t>Take my feet, and let them be </a:t>
            </a:r>
          </a:p>
          <a:p>
            <a:pPr algn="ctr"/>
            <a:r>
              <a:rPr lang="en-US" sz="4000" dirty="0">
                <a:latin typeface="Times New Roman" charset="0"/>
                <a:ea typeface="Times New Roman" charset="0"/>
                <a:cs typeface="Times New Roman" charset="0"/>
              </a:rPr>
              <a:t>swift and beautiful for thee.</a:t>
            </a:r>
          </a:p>
        </p:txBody>
      </p:sp>
      <p:pic>
        <p:nvPicPr>
          <p:cNvPr id="3" name="Picture 2">
            <a:extLst>
              <a:ext uri="{FF2B5EF4-FFF2-40B4-BE49-F238E27FC236}">
                <a16:creationId xmlns:a16="http://schemas.microsoft.com/office/drawing/2014/main" id="{47A51393-BC2F-FE7F-B2D8-97596AB1F2FF}"/>
              </a:ext>
            </a:extLst>
          </p:cNvPr>
          <p:cNvPicPr>
            <a:picLocks noChangeAspect="1"/>
          </p:cNvPicPr>
          <p:nvPr/>
        </p:nvPicPr>
        <p:blipFill>
          <a:blip r:embed="rId3" cstate="screen">
            <a:alphaModFix amt="15000"/>
            <a:extLst>
              <a:ext uri="{28A0092B-C50C-407E-A947-70E740481C1C}">
                <a14:useLocalDpi xmlns:a14="http://schemas.microsoft.com/office/drawing/2010/main"/>
              </a:ext>
            </a:extLst>
          </a:blip>
          <a:srcRect r="-394"/>
          <a:stretch>
            <a:fillRect/>
          </a:stretch>
        </p:blipFill>
        <p:spPr>
          <a:xfrm>
            <a:off x="7599589" y="2943435"/>
            <a:ext cx="2196217" cy="3914565"/>
          </a:xfrm>
          <a:prstGeom prst="rect">
            <a:avLst/>
          </a:prstGeom>
        </p:spPr>
      </p:pic>
    </p:spTree>
    <p:extLst>
      <p:ext uri="{BB962C8B-B14F-4D97-AF65-F5344CB8AC3E}">
        <p14:creationId xmlns:p14="http://schemas.microsoft.com/office/powerpoint/2010/main" val="15489397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9144000" cy="138499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“Take My Life, and Let it Be”     UMH 399</a:t>
            </a:r>
          </a:p>
          <a:p>
            <a:pPr algn="ctr"/>
            <a:r>
              <a:rPr lang="en-US" dirty="0">
                <a:latin typeface="Times New Roman" charset="0"/>
                <a:ea typeface="Times New Roman" charset="0"/>
                <a:cs typeface="Times New Roman" charset="0"/>
              </a:rPr>
              <a:t>WORDS: Frances R. </a:t>
            </a:r>
            <a:r>
              <a:rPr lang="en-US" dirty="0" err="1">
                <a:latin typeface="Times New Roman" charset="0"/>
                <a:ea typeface="Times New Roman" charset="0"/>
                <a:cs typeface="Times New Roman" charset="0"/>
              </a:rPr>
              <a:t>Havergal</a:t>
            </a:r>
            <a:r>
              <a:rPr lang="en-US" dirty="0">
                <a:latin typeface="Times New Roman" charset="0"/>
                <a:ea typeface="Times New Roman" charset="0"/>
                <a:cs typeface="Times New Roman" charset="0"/>
              </a:rPr>
              <a:t>, 1873     MUSIC: Louis J. F. Herold, </a:t>
            </a:r>
            <a:r>
              <a:rPr lang="en-US" dirty="0" err="1">
                <a:latin typeface="Times New Roman" charset="0"/>
                <a:ea typeface="Times New Roman" charset="0"/>
                <a:cs typeface="Times New Roman" charset="0"/>
              </a:rPr>
              <a:t>argd</a:t>
            </a:r>
            <a:r>
              <a:rPr lang="en-US" dirty="0">
                <a:latin typeface="Times New Roman" charset="0"/>
                <a:ea typeface="Times New Roman" charset="0"/>
                <a:cs typeface="Times New Roman" charset="0"/>
              </a:rPr>
              <a:t> George Kingsley 1839</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4" name="TextBox 3"/>
          <p:cNvSpPr txBox="1"/>
          <p:nvPr/>
        </p:nvSpPr>
        <p:spPr>
          <a:xfrm>
            <a:off x="162232" y="1663796"/>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Take my voice, and let me sing </a:t>
            </a:r>
          </a:p>
          <a:p>
            <a:pPr algn="ctr"/>
            <a:r>
              <a:rPr lang="en-US" sz="4000" dirty="0">
                <a:latin typeface="Times New Roman" charset="0"/>
                <a:ea typeface="Times New Roman" charset="0"/>
                <a:cs typeface="Times New Roman" charset="0"/>
              </a:rPr>
              <a:t>always, only, for my King.  </a:t>
            </a:r>
          </a:p>
          <a:p>
            <a:pPr algn="ctr"/>
            <a:r>
              <a:rPr lang="en-US" sz="4000" dirty="0">
                <a:latin typeface="Times New Roman" charset="0"/>
                <a:ea typeface="Times New Roman" charset="0"/>
                <a:cs typeface="Times New Roman" charset="0"/>
              </a:rPr>
              <a:t>Take my lips, and let them be </a:t>
            </a:r>
          </a:p>
          <a:p>
            <a:pPr algn="ctr"/>
            <a:r>
              <a:rPr lang="en-US" sz="4000" dirty="0">
                <a:latin typeface="Times New Roman" charset="0"/>
                <a:ea typeface="Times New Roman" charset="0"/>
                <a:cs typeface="Times New Roman" charset="0"/>
              </a:rPr>
              <a:t>filled with messages from thee.  </a:t>
            </a:r>
          </a:p>
          <a:p>
            <a:pPr algn="ctr"/>
            <a:r>
              <a:rPr lang="en-US" sz="4000" dirty="0">
                <a:latin typeface="Times New Roman" charset="0"/>
                <a:ea typeface="Times New Roman" charset="0"/>
                <a:cs typeface="Times New Roman" charset="0"/>
              </a:rPr>
              <a:t>Take my silver and my gold; </a:t>
            </a:r>
          </a:p>
          <a:p>
            <a:pPr algn="ctr"/>
            <a:r>
              <a:rPr lang="en-US" sz="4000" dirty="0">
                <a:latin typeface="Times New Roman" charset="0"/>
                <a:ea typeface="Times New Roman" charset="0"/>
                <a:cs typeface="Times New Roman" charset="0"/>
              </a:rPr>
              <a:t>not a mite would I withhold.  </a:t>
            </a:r>
          </a:p>
          <a:p>
            <a:pPr algn="ctr"/>
            <a:r>
              <a:rPr lang="en-US" sz="4000" dirty="0">
                <a:latin typeface="Times New Roman" charset="0"/>
                <a:ea typeface="Times New Roman" charset="0"/>
                <a:cs typeface="Times New Roman" charset="0"/>
              </a:rPr>
              <a:t>Take my intellect, and use </a:t>
            </a:r>
          </a:p>
          <a:p>
            <a:pPr algn="ctr"/>
            <a:r>
              <a:rPr lang="en-US" sz="4000" dirty="0">
                <a:latin typeface="Times New Roman" charset="0"/>
                <a:ea typeface="Times New Roman" charset="0"/>
                <a:cs typeface="Times New Roman" charset="0"/>
              </a:rPr>
              <a:t>every power as thou shalt choose.</a:t>
            </a:r>
          </a:p>
        </p:txBody>
      </p:sp>
      <p:pic>
        <p:nvPicPr>
          <p:cNvPr id="2" name="Picture 1">
            <a:extLst>
              <a:ext uri="{FF2B5EF4-FFF2-40B4-BE49-F238E27FC236}">
                <a16:creationId xmlns:a16="http://schemas.microsoft.com/office/drawing/2014/main" id="{E975C5A9-7515-B926-812E-631C007AD88E}"/>
              </a:ext>
            </a:extLst>
          </p:cNvPr>
          <p:cNvPicPr>
            <a:picLocks noChangeAspect="1"/>
          </p:cNvPicPr>
          <p:nvPr/>
        </p:nvPicPr>
        <p:blipFill>
          <a:blip r:embed="rId2" cstate="screen">
            <a:alphaModFix amt="15000"/>
            <a:extLst>
              <a:ext uri="{28A0092B-C50C-407E-A947-70E740481C1C}">
                <a14:useLocalDpi xmlns:a14="http://schemas.microsoft.com/office/drawing/2010/main"/>
              </a:ext>
            </a:extLst>
          </a:blip>
          <a:srcRect r="-394"/>
          <a:stretch>
            <a:fillRect/>
          </a:stretch>
        </p:blipFill>
        <p:spPr>
          <a:xfrm>
            <a:off x="7599589" y="2943435"/>
            <a:ext cx="2196217" cy="3914565"/>
          </a:xfrm>
          <a:prstGeom prst="rect">
            <a:avLst/>
          </a:prstGeom>
        </p:spPr>
      </p:pic>
      <p:pic>
        <p:nvPicPr>
          <p:cNvPr id="3" name="Picture 2">
            <a:extLst>
              <a:ext uri="{FF2B5EF4-FFF2-40B4-BE49-F238E27FC236}">
                <a16:creationId xmlns:a16="http://schemas.microsoft.com/office/drawing/2014/main" id="{C917D210-C122-48D6-0C7B-E1C39786A592}"/>
              </a:ext>
            </a:extLst>
          </p:cNvPr>
          <p:cNvPicPr>
            <a:picLocks noChangeAspect="1"/>
          </p:cNvPicPr>
          <p:nvPr/>
        </p:nvPicPr>
        <p:blipFill>
          <a:blip r:embed="rId3" cstate="screen">
            <a:alphaModFix amt="15000"/>
            <a:extLst>
              <a:ext uri="{28A0092B-C50C-407E-A947-70E740481C1C}">
                <a14:useLocalDpi xmlns:a14="http://schemas.microsoft.com/office/drawing/2010/main"/>
              </a:ext>
            </a:extLst>
          </a:blip>
          <a:srcRect/>
          <a:stretch>
            <a:fillRect/>
          </a:stretch>
        </p:blipFill>
        <p:spPr>
          <a:xfrm>
            <a:off x="-1416205" y="2642838"/>
            <a:ext cx="3523785" cy="4549699"/>
          </a:xfrm>
          <a:prstGeom prst="rect">
            <a:avLst/>
          </a:prstGeom>
        </p:spPr>
      </p:pic>
    </p:spTree>
    <p:extLst>
      <p:ext uri="{BB962C8B-B14F-4D97-AF65-F5344CB8AC3E}">
        <p14:creationId xmlns:p14="http://schemas.microsoft.com/office/powerpoint/2010/main" val="29273924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9144000" cy="138499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“Take My Life, and Let it Be”     UMH 399</a:t>
            </a:r>
          </a:p>
          <a:p>
            <a:pPr algn="ctr"/>
            <a:r>
              <a:rPr lang="en-US" dirty="0">
                <a:latin typeface="Times New Roman" charset="0"/>
                <a:ea typeface="Times New Roman" charset="0"/>
                <a:cs typeface="Times New Roman" charset="0"/>
              </a:rPr>
              <a:t>WORDS: Frances R. </a:t>
            </a:r>
            <a:r>
              <a:rPr lang="en-US" dirty="0" err="1">
                <a:latin typeface="Times New Roman" charset="0"/>
                <a:ea typeface="Times New Roman" charset="0"/>
                <a:cs typeface="Times New Roman" charset="0"/>
              </a:rPr>
              <a:t>Havergal</a:t>
            </a:r>
            <a:r>
              <a:rPr lang="en-US" dirty="0">
                <a:latin typeface="Times New Roman" charset="0"/>
                <a:ea typeface="Times New Roman" charset="0"/>
                <a:cs typeface="Times New Roman" charset="0"/>
              </a:rPr>
              <a:t>, 1873     MUSIC: Louis J. F. Herold, </a:t>
            </a:r>
            <a:r>
              <a:rPr lang="en-US" dirty="0" err="1">
                <a:latin typeface="Times New Roman" charset="0"/>
                <a:ea typeface="Times New Roman" charset="0"/>
                <a:cs typeface="Times New Roman" charset="0"/>
              </a:rPr>
              <a:t>argd</a:t>
            </a:r>
            <a:r>
              <a:rPr lang="en-US" dirty="0">
                <a:latin typeface="Times New Roman" charset="0"/>
                <a:ea typeface="Times New Roman" charset="0"/>
                <a:cs typeface="Times New Roman" charset="0"/>
              </a:rPr>
              <a:t> George Kingsley 1839</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4" name="TextBox 3"/>
          <p:cNvSpPr txBox="1"/>
          <p:nvPr/>
        </p:nvSpPr>
        <p:spPr>
          <a:xfrm>
            <a:off x="162232" y="1663796"/>
            <a:ext cx="8819536"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Take my will, and make it thine; </a:t>
            </a:r>
          </a:p>
          <a:p>
            <a:pPr algn="ctr"/>
            <a:r>
              <a:rPr lang="en-US" sz="4000" dirty="0">
                <a:latin typeface="Times New Roman" charset="0"/>
                <a:ea typeface="Times New Roman" charset="0"/>
                <a:cs typeface="Times New Roman" charset="0"/>
              </a:rPr>
              <a:t>it shall be no longer mine.  </a:t>
            </a:r>
          </a:p>
          <a:p>
            <a:pPr algn="ctr"/>
            <a:r>
              <a:rPr lang="en-US" sz="4000" dirty="0">
                <a:latin typeface="Times New Roman" charset="0"/>
                <a:ea typeface="Times New Roman" charset="0"/>
                <a:cs typeface="Times New Roman" charset="0"/>
              </a:rPr>
              <a:t>Take my heart, it is thine own; </a:t>
            </a:r>
          </a:p>
          <a:p>
            <a:pPr algn="ctr"/>
            <a:r>
              <a:rPr lang="en-US" sz="4000" dirty="0">
                <a:latin typeface="Times New Roman" charset="0"/>
                <a:ea typeface="Times New Roman" charset="0"/>
                <a:cs typeface="Times New Roman" charset="0"/>
              </a:rPr>
              <a:t>it shall be thy royal throne.  </a:t>
            </a:r>
          </a:p>
          <a:p>
            <a:pPr algn="ctr"/>
            <a:r>
              <a:rPr lang="en-US" sz="4000" dirty="0">
                <a:latin typeface="Times New Roman" charset="0"/>
                <a:ea typeface="Times New Roman" charset="0"/>
                <a:cs typeface="Times New Roman" charset="0"/>
              </a:rPr>
              <a:t>Take my love, my Lord, I pour </a:t>
            </a:r>
          </a:p>
          <a:p>
            <a:pPr algn="ctr"/>
            <a:r>
              <a:rPr lang="en-US" sz="4000" dirty="0">
                <a:latin typeface="Times New Roman" charset="0"/>
                <a:ea typeface="Times New Roman" charset="0"/>
                <a:cs typeface="Times New Roman" charset="0"/>
              </a:rPr>
              <a:t>at thy feet its treasure store.  </a:t>
            </a:r>
          </a:p>
          <a:p>
            <a:pPr algn="ctr"/>
            <a:r>
              <a:rPr lang="en-US" sz="4000" dirty="0">
                <a:latin typeface="Times New Roman" charset="0"/>
                <a:ea typeface="Times New Roman" charset="0"/>
                <a:cs typeface="Times New Roman" charset="0"/>
              </a:rPr>
              <a:t>Take myself, and I will be </a:t>
            </a:r>
          </a:p>
          <a:p>
            <a:pPr algn="ctr"/>
            <a:r>
              <a:rPr lang="en-US" sz="4000" dirty="0">
                <a:latin typeface="Times New Roman" charset="0"/>
                <a:ea typeface="Times New Roman" charset="0"/>
                <a:cs typeface="Times New Roman" charset="0"/>
              </a:rPr>
              <a:t>ever, only, all for thee.</a:t>
            </a:r>
          </a:p>
        </p:txBody>
      </p:sp>
      <p:pic>
        <p:nvPicPr>
          <p:cNvPr id="2" name="Picture 1">
            <a:extLst>
              <a:ext uri="{FF2B5EF4-FFF2-40B4-BE49-F238E27FC236}">
                <a16:creationId xmlns:a16="http://schemas.microsoft.com/office/drawing/2014/main" id="{CA8DFF02-4595-1CF1-36B9-C746B1D47B3D}"/>
              </a:ext>
            </a:extLst>
          </p:cNvPr>
          <p:cNvPicPr>
            <a:picLocks noChangeAspect="1"/>
          </p:cNvPicPr>
          <p:nvPr/>
        </p:nvPicPr>
        <p:blipFill>
          <a:blip r:embed="rId2" cstate="screen">
            <a:alphaModFix amt="15000"/>
            <a:extLst>
              <a:ext uri="{28A0092B-C50C-407E-A947-70E740481C1C}">
                <a14:useLocalDpi xmlns:a14="http://schemas.microsoft.com/office/drawing/2010/main"/>
              </a:ext>
            </a:extLst>
          </a:blip>
          <a:srcRect r="-394"/>
          <a:stretch>
            <a:fillRect/>
          </a:stretch>
        </p:blipFill>
        <p:spPr>
          <a:xfrm>
            <a:off x="7599589" y="2943435"/>
            <a:ext cx="2196217" cy="3914565"/>
          </a:xfrm>
          <a:prstGeom prst="rect">
            <a:avLst/>
          </a:prstGeom>
        </p:spPr>
      </p:pic>
      <p:pic>
        <p:nvPicPr>
          <p:cNvPr id="3" name="Picture 2">
            <a:extLst>
              <a:ext uri="{FF2B5EF4-FFF2-40B4-BE49-F238E27FC236}">
                <a16:creationId xmlns:a16="http://schemas.microsoft.com/office/drawing/2014/main" id="{B7227BC6-3168-9AA2-ADC8-43EDD7D3F5E1}"/>
              </a:ext>
            </a:extLst>
          </p:cNvPr>
          <p:cNvPicPr>
            <a:picLocks noChangeAspect="1"/>
          </p:cNvPicPr>
          <p:nvPr/>
        </p:nvPicPr>
        <p:blipFill>
          <a:blip r:embed="rId3" cstate="screen">
            <a:alphaModFix amt="15000"/>
            <a:extLst>
              <a:ext uri="{28A0092B-C50C-407E-A947-70E740481C1C}">
                <a14:useLocalDpi xmlns:a14="http://schemas.microsoft.com/office/drawing/2010/main"/>
              </a:ext>
            </a:extLst>
          </a:blip>
          <a:srcRect/>
          <a:stretch>
            <a:fillRect/>
          </a:stretch>
        </p:blipFill>
        <p:spPr>
          <a:xfrm>
            <a:off x="-1416205" y="2642838"/>
            <a:ext cx="3523785" cy="4549699"/>
          </a:xfrm>
          <a:prstGeom prst="rect">
            <a:avLst/>
          </a:prstGeom>
        </p:spPr>
      </p:pic>
    </p:spTree>
    <p:extLst>
      <p:ext uri="{BB962C8B-B14F-4D97-AF65-F5344CB8AC3E}">
        <p14:creationId xmlns:p14="http://schemas.microsoft.com/office/powerpoint/2010/main" val="76365911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3291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444053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4354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0584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C7A8A5-33FA-A74D-9218-1492A6709403}"/>
              </a:ext>
            </a:extLst>
          </p:cNvPr>
          <p:cNvSpPr txBox="1"/>
          <p:nvPr/>
        </p:nvSpPr>
        <p:spPr>
          <a:xfrm>
            <a:off x="-1" y="2432261"/>
            <a:ext cx="9143999" cy="2308324"/>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Lord, prepare me to be a sanctuary,</a:t>
            </a:r>
          </a:p>
          <a:p>
            <a:pPr algn="ctr"/>
            <a:r>
              <a:rPr lang="en-US" sz="3600" dirty="0">
                <a:latin typeface="Times New Roman" charset="0"/>
                <a:ea typeface="Times New Roman" charset="0"/>
                <a:cs typeface="Times New Roman" charset="0"/>
              </a:rPr>
              <a:t>pure and holy, tried and true.</a:t>
            </a:r>
          </a:p>
          <a:p>
            <a:pPr algn="ctr"/>
            <a:r>
              <a:rPr lang="en-US" sz="3600" dirty="0">
                <a:latin typeface="Times New Roman" charset="0"/>
                <a:ea typeface="Times New Roman" charset="0"/>
                <a:cs typeface="Times New Roman" charset="0"/>
              </a:rPr>
              <a:t>With thanksgiving, I’ll be a living</a:t>
            </a:r>
          </a:p>
          <a:p>
            <a:pPr algn="ctr"/>
            <a:r>
              <a:rPr lang="en-US" sz="3600" dirty="0">
                <a:latin typeface="Times New Roman" charset="0"/>
                <a:ea typeface="Times New Roman" charset="0"/>
                <a:cs typeface="Times New Roman" charset="0"/>
              </a:rPr>
              <a:t>sanctuary for you.</a:t>
            </a:r>
          </a:p>
        </p:txBody>
      </p:sp>
      <p:sp>
        <p:nvSpPr>
          <p:cNvPr id="7" name="TextBox 6">
            <a:extLst>
              <a:ext uri="{FF2B5EF4-FFF2-40B4-BE49-F238E27FC236}">
                <a16:creationId xmlns:a16="http://schemas.microsoft.com/office/drawing/2014/main" id="{8A43FB5F-EA24-6244-9915-E92AFB997C36}"/>
              </a:ext>
            </a:extLst>
          </p:cNvPr>
          <p:cNvSpPr txBox="1"/>
          <p:nvPr/>
        </p:nvSpPr>
        <p:spPr>
          <a:xfrm>
            <a:off x="0" y="0"/>
            <a:ext cx="9143999" cy="1323439"/>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“Sanctuary”    TFWS 2164</a:t>
            </a:r>
          </a:p>
          <a:p>
            <a:pPr algn="ctr"/>
            <a:r>
              <a:rPr lang="en-US" sz="1600" dirty="0">
                <a:latin typeface="Times New Roman" charset="0"/>
                <a:ea typeface="Times New Roman" charset="0"/>
                <a:cs typeface="Times New Roman" charset="0"/>
              </a:rPr>
              <a:t>WORDS and MUSIC: John Thompson and Randy Scruggs, 1982</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pic>
        <p:nvPicPr>
          <p:cNvPr id="3" name="Picture 2">
            <a:extLst>
              <a:ext uri="{FF2B5EF4-FFF2-40B4-BE49-F238E27FC236}">
                <a16:creationId xmlns:a16="http://schemas.microsoft.com/office/drawing/2014/main" id="{B2F8C3FC-F54F-1DA7-8087-323D753CFF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20776" y="5118410"/>
            <a:ext cx="1739590" cy="1739590"/>
          </a:xfrm>
          <a:prstGeom prst="rect">
            <a:avLst/>
          </a:prstGeom>
        </p:spPr>
      </p:pic>
    </p:spTree>
    <p:extLst>
      <p:ext uri="{BB962C8B-B14F-4D97-AF65-F5344CB8AC3E}">
        <p14:creationId xmlns:p14="http://schemas.microsoft.com/office/powerpoint/2010/main" val="3429924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A43FB5F-EA24-6244-9915-E92AFB997C36}"/>
              </a:ext>
            </a:extLst>
          </p:cNvPr>
          <p:cNvSpPr txBox="1"/>
          <p:nvPr/>
        </p:nvSpPr>
        <p:spPr>
          <a:xfrm>
            <a:off x="0" y="0"/>
            <a:ext cx="9143999" cy="1323439"/>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“Sanctuary”    TFWS 2164</a:t>
            </a:r>
          </a:p>
          <a:p>
            <a:pPr algn="ctr"/>
            <a:r>
              <a:rPr lang="en-US" sz="1600" dirty="0">
                <a:latin typeface="Times New Roman" charset="0"/>
                <a:ea typeface="Times New Roman" charset="0"/>
                <a:cs typeface="Times New Roman" charset="0"/>
              </a:rPr>
              <a:t>WORDS and MUSIC: John Thompson and Randy Scruggs, 1982</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5" name="TextBox 4">
            <a:extLst>
              <a:ext uri="{FF2B5EF4-FFF2-40B4-BE49-F238E27FC236}">
                <a16:creationId xmlns:a16="http://schemas.microsoft.com/office/drawing/2014/main" id="{31FDA1E2-1DE2-504A-9221-A979D36AD693}"/>
              </a:ext>
            </a:extLst>
          </p:cNvPr>
          <p:cNvSpPr txBox="1"/>
          <p:nvPr/>
        </p:nvSpPr>
        <p:spPr>
          <a:xfrm>
            <a:off x="-1" y="2621832"/>
            <a:ext cx="9143999" cy="2308324"/>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Lord, prepare me to be a sanctuary,</a:t>
            </a:r>
          </a:p>
          <a:p>
            <a:pPr algn="ctr"/>
            <a:r>
              <a:rPr lang="en-US" sz="3600" dirty="0">
                <a:latin typeface="Times New Roman" charset="0"/>
                <a:ea typeface="Times New Roman" charset="0"/>
                <a:cs typeface="Times New Roman" charset="0"/>
              </a:rPr>
              <a:t>pure and holy, tried and true.</a:t>
            </a:r>
          </a:p>
          <a:p>
            <a:pPr algn="ctr"/>
            <a:r>
              <a:rPr lang="en-US" sz="3600" dirty="0">
                <a:latin typeface="Times New Roman" charset="0"/>
                <a:ea typeface="Times New Roman" charset="0"/>
                <a:cs typeface="Times New Roman" charset="0"/>
              </a:rPr>
              <a:t>With thanksgiving, I’ll be a living</a:t>
            </a:r>
          </a:p>
          <a:p>
            <a:pPr algn="ctr"/>
            <a:r>
              <a:rPr lang="en-US" sz="3600" dirty="0">
                <a:latin typeface="Times New Roman" charset="0"/>
                <a:ea typeface="Times New Roman" charset="0"/>
                <a:cs typeface="Times New Roman" charset="0"/>
              </a:rPr>
              <a:t>sanctuary for you.</a:t>
            </a:r>
          </a:p>
        </p:txBody>
      </p:sp>
      <p:pic>
        <p:nvPicPr>
          <p:cNvPr id="2" name="Picture 1">
            <a:extLst>
              <a:ext uri="{FF2B5EF4-FFF2-40B4-BE49-F238E27FC236}">
                <a16:creationId xmlns:a16="http://schemas.microsoft.com/office/drawing/2014/main" id="{8FB53FE9-C26B-7C48-50E1-0EB34D6FE7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04408" y="5118410"/>
            <a:ext cx="1739590" cy="1739590"/>
          </a:xfrm>
          <a:prstGeom prst="rect">
            <a:avLst/>
          </a:prstGeom>
        </p:spPr>
      </p:pic>
    </p:spTree>
    <p:extLst>
      <p:ext uri="{BB962C8B-B14F-4D97-AF65-F5344CB8AC3E}">
        <p14:creationId xmlns:p14="http://schemas.microsoft.com/office/powerpoint/2010/main" val="644763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xmlns:p14="http://schemas.microsoft.com/office/powerpoint/2010/main">
    <mc:Choice Requires="p14">
      <p:transition p14:dur="0" advTm="3400"/>
    </mc:Choice>
    <mc:Fallback xmlns="">
      <p:transition advTm="34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71600</TotalTime>
  <Words>2306</Words>
  <Application>Microsoft Macintosh PowerPoint</Application>
  <PresentationFormat>On-screen Show (4:3)</PresentationFormat>
  <Paragraphs>195</Paragraphs>
  <Slides>60</Slides>
  <Notes>2</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60</vt:i4>
      </vt:variant>
    </vt:vector>
  </HeadingPairs>
  <TitlesOfParts>
    <vt:vector size="85" baseType="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Exodus 1:8 – 2:10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Matthew 16: 13 – 20 </vt:lpstr>
      <vt:lpstr>PowerPoint Presentation</vt:lpstr>
      <vt:lpstr>PowerPoint Presentation</vt:lpstr>
      <vt:lpstr>PowerPoint Presentation</vt:lpstr>
      <vt:lpstr>PowerPoint Presentation</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839</cp:revision>
  <cp:lastPrinted>2026-04-17T16:54:19Z</cp:lastPrinted>
  <dcterms:created xsi:type="dcterms:W3CDTF">2022-06-10T14:28:57Z</dcterms:created>
  <dcterms:modified xsi:type="dcterms:W3CDTF">2026-08-21T14:37:25Z</dcterms:modified>
</cp:coreProperties>
</file>