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31" r:id="rId2"/>
    <p:sldMasterId id="2147483689" r:id="rId3"/>
    <p:sldMasterId id="2147483701" r:id="rId4"/>
    <p:sldMasterId id="2147483717" r:id="rId5"/>
    <p:sldMasterId id="2147483779" r:id="rId6"/>
    <p:sldMasterId id="2147483755" r:id="rId7"/>
    <p:sldMasterId id="2147483746" r:id="rId8"/>
    <p:sldMasterId id="2147483693" r:id="rId9"/>
    <p:sldMasterId id="2147483688" r:id="rId10"/>
  </p:sldMasterIdLst>
  <p:notesMasterIdLst>
    <p:notesMasterId r:id="rId72"/>
  </p:notesMasterIdLst>
  <p:sldIdLst>
    <p:sldId id="3324" r:id="rId11"/>
    <p:sldId id="3194" r:id="rId12"/>
    <p:sldId id="3196" r:id="rId13"/>
    <p:sldId id="3666" r:id="rId14"/>
    <p:sldId id="3667" r:id="rId15"/>
    <p:sldId id="3955" r:id="rId16"/>
    <p:sldId id="3925" r:id="rId17"/>
    <p:sldId id="3926" r:id="rId18"/>
    <p:sldId id="3951" r:id="rId19"/>
    <p:sldId id="844" r:id="rId20"/>
    <p:sldId id="833" r:id="rId21"/>
    <p:sldId id="845" r:id="rId22"/>
    <p:sldId id="846" r:id="rId23"/>
    <p:sldId id="847" r:id="rId24"/>
    <p:sldId id="848" r:id="rId25"/>
    <p:sldId id="3670" r:id="rId26"/>
    <p:sldId id="3650" r:id="rId27"/>
    <p:sldId id="3963" r:id="rId28"/>
    <p:sldId id="3964" r:id="rId29"/>
    <p:sldId id="3965" r:id="rId30"/>
    <p:sldId id="3966" r:id="rId31"/>
    <p:sldId id="3967" r:id="rId32"/>
    <p:sldId id="256" r:id="rId33"/>
    <p:sldId id="257" r:id="rId34"/>
    <p:sldId id="258" r:id="rId35"/>
    <p:sldId id="259" r:id="rId36"/>
    <p:sldId id="260" r:id="rId37"/>
    <p:sldId id="261" r:id="rId38"/>
    <p:sldId id="262" r:id="rId39"/>
    <p:sldId id="263" r:id="rId40"/>
    <p:sldId id="264" r:id="rId41"/>
    <p:sldId id="265" r:id="rId42"/>
    <p:sldId id="266" r:id="rId43"/>
    <p:sldId id="267" r:id="rId44"/>
    <p:sldId id="3690" r:id="rId45"/>
    <p:sldId id="3383" r:id="rId46"/>
    <p:sldId id="1441" r:id="rId47"/>
    <p:sldId id="1442" r:id="rId48"/>
    <p:sldId id="1509" r:id="rId49"/>
    <p:sldId id="1510" r:id="rId50"/>
    <p:sldId id="3956" r:id="rId51"/>
    <p:sldId id="3957" r:id="rId52"/>
    <p:sldId id="3958" r:id="rId53"/>
    <p:sldId id="3959" r:id="rId54"/>
    <p:sldId id="3633" r:id="rId55"/>
    <p:sldId id="3678" r:id="rId56"/>
    <p:sldId id="3397" r:id="rId57"/>
    <p:sldId id="3398" r:id="rId58"/>
    <p:sldId id="3399" r:id="rId59"/>
    <p:sldId id="3079" r:id="rId60"/>
    <p:sldId id="3529" r:id="rId61"/>
    <p:sldId id="3081" r:id="rId62"/>
    <p:sldId id="777" r:id="rId63"/>
    <p:sldId id="778" r:id="rId64"/>
    <p:sldId id="779" r:id="rId65"/>
    <p:sldId id="780" r:id="rId66"/>
    <p:sldId id="781" r:id="rId67"/>
    <p:sldId id="782" r:id="rId68"/>
    <p:sldId id="3619" r:id="rId69"/>
    <p:sldId id="2315" r:id="rId70"/>
    <p:sldId id="354"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9"/>
    <a:srgbClr val="FFF2CC"/>
    <a:srgbClr val="DDD3D7"/>
    <a:srgbClr val="E7C6A1"/>
    <a:srgbClr val="FFFFFF"/>
    <a:srgbClr val="E57A91"/>
    <a:srgbClr val="F7F2E6"/>
    <a:srgbClr val="CF768A"/>
    <a:srgbClr val="D9C2C4"/>
    <a:srgbClr val="CC9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8"/>
    <p:restoredTop sz="95819"/>
  </p:normalViewPr>
  <p:slideViewPr>
    <p:cSldViewPr snapToGrid="0" snapToObjects="1">
      <p:cViewPr varScale="1">
        <p:scale>
          <a:sx n="135" d="100"/>
          <a:sy n="135" d="100"/>
        </p:scale>
        <p:origin x="2072"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0B782-7928-BC4C-A3AA-492C142E50D3}" type="datetimeFigureOut">
              <a:rPr lang="en-US" smtClean="0"/>
              <a:t>4/17/26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57315-79F8-3F40-ACDB-4839CD44B319}" type="slidenum">
              <a:rPr lang="en-US" smtClean="0"/>
              <a:t>‹#›</a:t>
            </a:fld>
            <a:endParaRPr lang="en-US"/>
          </a:p>
        </p:txBody>
      </p:sp>
    </p:spTree>
    <p:extLst>
      <p:ext uri="{BB962C8B-B14F-4D97-AF65-F5344CB8AC3E}">
        <p14:creationId xmlns:p14="http://schemas.microsoft.com/office/powerpoint/2010/main" val="49585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C57315-79F8-3F40-ACDB-4839CD44B319}" type="slidenum">
              <a:rPr lang="en-US" smtClean="0"/>
              <a:t>2</a:t>
            </a:fld>
            <a:endParaRPr lang="en-US"/>
          </a:p>
        </p:txBody>
      </p:sp>
    </p:spTree>
    <p:extLst>
      <p:ext uri="{BB962C8B-B14F-4D97-AF65-F5344CB8AC3E}">
        <p14:creationId xmlns:p14="http://schemas.microsoft.com/office/powerpoint/2010/main" val="213339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www.goodfon.com</a:t>
            </a:r>
            <a:r>
              <a:rPr lang="en-US" dirty="0"/>
              <a:t>/flowers/wallpaper-blue-wood-blossom-spring-flowers-vesna-iablonia-tsvety.html</a:t>
            </a:r>
          </a:p>
        </p:txBody>
      </p:sp>
      <p:sp>
        <p:nvSpPr>
          <p:cNvPr id="4" name="Slide Number Placeholder 3"/>
          <p:cNvSpPr>
            <a:spLocks noGrp="1"/>
          </p:cNvSpPr>
          <p:nvPr>
            <p:ph type="sldNum" sz="quarter" idx="5"/>
          </p:nvPr>
        </p:nvSpPr>
        <p:spPr/>
        <p:txBody>
          <a:bodyPr/>
          <a:lstStyle/>
          <a:p>
            <a:fld id="{F6C57315-79F8-3F40-ACDB-4839CD44B319}" type="slidenum">
              <a:rPr lang="en-US" smtClean="0"/>
              <a:t>50</a:t>
            </a:fld>
            <a:endParaRPr lang="en-US"/>
          </a:p>
        </p:txBody>
      </p:sp>
    </p:spTree>
    <p:extLst>
      <p:ext uri="{BB962C8B-B14F-4D97-AF65-F5344CB8AC3E}">
        <p14:creationId xmlns:p14="http://schemas.microsoft.com/office/powerpoint/2010/main" val="700289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050489"/>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849456"/>
            <a:ext cx="6839892" cy="1515172"/>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332125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1252637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white bird with blue wings and a green branch in its beak&#10;&#10;Description automatically generated">
            <a:extLst>
              <a:ext uri="{FF2B5EF4-FFF2-40B4-BE49-F238E27FC236}">
                <a16:creationId xmlns:a16="http://schemas.microsoft.com/office/drawing/2014/main" id="{75BABC57-223F-73AD-EE5A-063B7F5ED8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56080" y="0"/>
            <a:ext cx="5831840" cy="5831840"/>
          </a:xfrm>
          <a:prstGeom prst="rect">
            <a:avLst/>
          </a:prstGeom>
        </p:spPr>
      </p:pic>
      <p:sp>
        <p:nvSpPr>
          <p:cNvPr id="7" name="TextBox 6">
            <a:extLst>
              <a:ext uri="{FF2B5EF4-FFF2-40B4-BE49-F238E27FC236}">
                <a16:creationId xmlns:a16="http://schemas.microsoft.com/office/drawing/2014/main" id="{A89B31DD-49F4-C706-8998-22E902808E6A}"/>
              </a:ext>
            </a:extLst>
          </p:cNvPr>
          <p:cNvSpPr txBox="1"/>
          <p:nvPr userDrawn="1"/>
        </p:nvSpPr>
        <p:spPr>
          <a:xfrm>
            <a:off x="1727200" y="5831840"/>
            <a:ext cx="6118021" cy="784830"/>
          </a:xfrm>
          <a:prstGeom prst="rect">
            <a:avLst/>
          </a:prstGeom>
          <a:noFill/>
        </p:spPr>
        <p:txBody>
          <a:bodyPr wrap="none" rtlCol="0">
            <a:spAutoFit/>
          </a:bodyPr>
          <a:lstStyle/>
          <a:p>
            <a:r>
              <a:rPr lang="en-US" sz="4500" b="0" dirty="0">
                <a:effectLst/>
                <a:latin typeface="Verdana" panose="020B0604030504040204" pitchFamily="34" charset="0"/>
                <a:ea typeface="Verdana" panose="020B0604030504040204" pitchFamily="34" charset="0"/>
                <a:cs typeface="Verdana" panose="020B0604030504040204" pitchFamily="34" charset="0"/>
              </a:rPr>
              <a:t>Passing of the Peace</a:t>
            </a:r>
          </a:p>
        </p:txBody>
      </p:sp>
    </p:spTree>
    <p:extLst>
      <p:ext uri="{BB962C8B-B14F-4D97-AF65-F5344CB8AC3E}">
        <p14:creationId xmlns:p14="http://schemas.microsoft.com/office/powerpoint/2010/main" val="8023787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34271"/>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3987427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65272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3652727"/>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Tree>
    <p:extLst>
      <p:ext uri="{BB962C8B-B14F-4D97-AF65-F5344CB8AC3E}">
        <p14:creationId xmlns:p14="http://schemas.microsoft.com/office/powerpoint/2010/main" val="28955276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330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3" name="Picture 2" descr="A white dove flying over an open book&#10;&#10;AI-generated content may be incorrect.">
            <a:extLst>
              <a:ext uri="{FF2B5EF4-FFF2-40B4-BE49-F238E27FC236}">
                <a16:creationId xmlns:a16="http://schemas.microsoft.com/office/drawing/2014/main" id="{3D907368-4305-96A1-4351-31B08D20F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4" name="TextBox 3">
            <a:extLst>
              <a:ext uri="{FF2B5EF4-FFF2-40B4-BE49-F238E27FC236}">
                <a16:creationId xmlns:a16="http://schemas.microsoft.com/office/drawing/2014/main" id="{57BB1F35-A4D6-2377-7F1D-5C6370515C30}"/>
              </a:ext>
            </a:extLst>
          </p:cNvPr>
          <p:cNvSpPr txBox="1"/>
          <p:nvPr userDrawn="1"/>
        </p:nvSpPr>
        <p:spPr>
          <a:xfrm>
            <a:off x="268356" y="3329609"/>
            <a:ext cx="8607287" cy="861774"/>
          </a:xfrm>
          <a:prstGeom prst="rect">
            <a:avLst/>
          </a:prstGeom>
          <a:solidFill>
            <a:schemeClr val="accent5">
              <a:lumMod val="20000"/>
              <a:lumOff val="80000"/>
            </a:schemeClr>
          </a:solidFill>
          <a:effectLst>
            <a:softEdge rad="63500"/>
          </a:effectLst>
        </p:spPr>
        <p:txBody>
          <a:bodyPr wrap="square" rtlCol="0">
            <a:spAutoFit/>
          </a:bodyPr>
          <a:lstStyle/>
          <a:p>
            <a:pPr algn="ctr"/>
            <a:r>
              <a:rPr lang="en-US" sz="5000" dirty="0">
                <a:latin typeface="Verdana" panose="020B0604030504040204" pitchFamily="34" charset="0"/>
                <a:ea typeface="Verdana" panose="020B0604030504040204" pitchFamily="34" charset="0"/>
                <a:cs typeface="Verdana" panose="020B0604030504040204" pitchFamily="34" charset="0"/>
              </a:rPr>
              <a:t>Pastoral Prayer</a:t>
            </a:r>
          </a:p>
        </p:txBody>
      </p:sp>
    </p:spTree>
    <p:extLst>
      <p:ext uri="{BB962C8B-B14F-4D97-AF65-F5344CB8AC3E}">
        <p14:creationId xmlns:p14="http://schemas.microsoft.com/office/powerpoint/2010/main" val="3360525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4" name="Picture 3" descr="A child praying in front of a stained glass window&#10;&#10;AI-generated content may be incorrect.">
            <a:extLst>
              <a:ext uri="{FF2B5EF4-FFF2-40B4-BE49-F238E27FC236}">
                <a16:creationId xmlns:a16="http://schemas.microsoft.com/office/drawing/2014/main" id="{85936452-B3DC-6C30-4775-C020F13DCD94}"/>
              </a:ext>
            </a:extLst>
          </p:cNvPr>
          <p:cNvPicPr>
            <a:picLocks noChangeAspect="1"/>
          </p:cNvPicPr>
          <p:nvPr userDrawn="1"/>
        </p:nvPicPr>
        <p:blipFill>
          <a:blip r:embed="rId2">
            <a:alphaModFix amt="50000"/>
          </a:blip>
          <a:stretch>
            <a:fillRect/>
          </a:stretch>
        </p:blipFill>
        <p:spPr>
          <a:xfrm>
            <a:off x="0" y="0"/>
            <a:ext cx="9193693" cy="6862046"/>
          </a:xfrm>
          <a:prstGeom prst="rect">
            <a:avLst/>
          </a:prstGeom>
        </p:spPr>
      </p:pic>
      <p:sp>
        <p:nvSpPr>
          <p:cNvPr id="5" name="TextBox 4">
            <a:extLst>
              <a:ext uri="{FF2B5EF4-FFF2-40B4-BE49-F238E27FC236}">
                <a16:creationId xmlns:a16="http://schemas.microsoft.com/office/drawing/2014/main" id="{E7C6C296-4EB0-8C74-778E-9C960DEB4D9A}"/>
              </a:ext>
            </a:extLst>
          </p:cNvPr>
          <p:cNvSpPr txBox="1"/>
          <p:nvPr userDrawn="1"/>
        </p:nvSpPr>
        <p:spPr>
          <a:xfrm>
            <a:off x="-49696" y="549560"/>
            <a:ext cx="9243390" cy="1065869"/>
          </a:xfrm>
          <a:prstGeom prst="rect">
            <a:avLst/>
          </a:prstGeom>
          <a:solidFill>
            <a:schemeClr val="accent4">
              <a:lumMod val="40000"/>
              <a:lumOff val="60000"/>
            </a:schemeClr>
          </a:solidFill>
          <a:ln>
            <a:noFill/>
          </a:ln>
          <a:effectLst>
            <a:softEdge rad="63500"/>
          </a:effectLst>
        </p:spPr>
        <p:txBody>
          <a:bodyPr wrap="square">
            <a:spAutoFit/>
          </a:bodyPr>
          <a:lstStyle/>
          <a:p>
            <a:pPr algn="ctr" defTabSz="914400">
              <a:lnSpc>
                <a:spcPct val="150000"/>
              </a:lnSpc>
              <a:spcBef>
                <a:spcPct val="0"/>
              </a:spcBef>
              <a:spcAft>
                <a:spcPts val="600"/>
              </a:spcAft>
            </a:pPr>
            <a:r>
              <a:rPr lang="en-US" sz="4800" b="1" dirty="0">
                <a:solidFill>
                  <a:schemeClr val="tx1">
                    <a:lumMod val="75000"/>
                    <a:lumOff val="25000"/>
                  </a:schemeClr>
                </a:solidFill>
                <a:latin typeface="Georgia" panose="02040502050405020303" pitchFamily="18" charset="0"/>
                <a:ea typeface="+mj-ea"/>
                <a:cs typeface="+mj-cs"/>
              </a:rPr>
              <a:t>Young Disciples’ Message</a:t>
            </a:r>
          </a:p>
        </p:txBody>
      </p:sp>
    </p:spTree>
    <p:extLst>
      <p:ext uri="{BB962C8B-B14F-4D97-AF65-F5344CB8AC3E}">
        <p14:creationId xmlns:p14="http://schemas.microsoft.com/office/powerpoint/2010/main" val="12333744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44139-BDB3-628F-D954-5FE02B93E82F}"/>
              </a:ext>
            </a:extLst>
          </p:cNvPr>
          <p:cNvPicPr>
            <a:picLocks noChangeAspect="1"/>
          </p:cNvPicPr>
          <p:nvPr userDrawn="1"/>
        </p:nvPicPr>
        <p:blipFill>
          <a:blip r:embed="rId2"/>
          <a:stretch>
            <a:fillRect/>
          </a:stretch>
        </p:blipFill>
        <p:spPr>
          <a:xfrm>
            <a:off x="116557" y="94954"/>
            <a:ext cx="8910885" cy="6668091"/>
          </a:xfrm>
          <a:prstGeom prst="rect">
            <a:avLst/>
          </a:prstGeom>
        </p:spPr>
      </p:pic>
    </p:spTree>
    <p:extLst>
      <p:ext uri="{BB962C8B-B14F-4D97-AF65-F5344CB8AC3E}">
        <p14:creationId xmlns:p14="http://schemas.microsoft.com/office/powerpoint/2010/main" val="3734915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person kneeling in front of a stained glass window&#10;&#10;AI-generated content may be incorrect.">
            <a:extLst>
              <a:ext uri="{FF2B5EF4-FFF2-40B4-BE49-F238E27FC236}">
                <a16:creationId xmlns:a16="http://schemas.microsoft.com/office/drawing/2014/main" id="{5CF771C2-5C09-304F-F4D0-7F7F8DC26AE9}"/>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3843495" cy="6858000"/>
          </a:xfrm>
          <a:prstGeom prst="rect">
            <a:avLst/>
          </a:prstGeom>
        </p:spPr>
      </p:pic>
      <p:sp>
        <p:nvSpPr>
          <p:cNvPr id="4" name="TextBox 3">
            <a:extLst>
              <a:ext uri="{FF2B5EF4-FFF2-40B4-BE49-F238E27FC236}">
                <a16:creationId xmlns:a16="http://schemas.microsoft.com/office/drawing/2014/main" id="{C074D88C-AA14-CC42-4108-1A53DA7FB2BA}"/>
              </a:ext>
            </a:extLst>
          </p:cNvPr>
          <p:cNvSpPr txBox="1"/>
          <p:nvPr userDrawn="1"/>
        </p:nvSpPr>
        <p:spPr>
          <a:xfrm>
            <a:off x="3986374" y="1520785"/>
            <a:ext cx="4982965" cy="3816429"/>
          </a:xfrm>
          <a:prstGeom prst="rect">
            <a:avLst/>
          </a:prstGeom>
          <a:noFill/>
        </p:spPr>
        <p:txBody>
          <a:bodyPr wrap="square" rtlCol="0">
            <a:spAutoFit/>
          </a:bodyPr>
          <a:lstStyle/>
          <a:p>
            <a:pPr algn="ctr"/>
            <a:r>
              <a:rPr lang="en-US" sz="6600" b="1" dirty="0">
                <a:latin typeface="Verdana" panose="020B0604030504040204" pitchFamily="34" charset="0"/>
                <a:ea typeface="Verdana" panose="020B0604030504040204" pitchFamily="34" charset="0"/>
                <a:cs typeface="Verdana" panose="020B0604030504040204" pitchFamily="34" charset="0"/>
              </a:rPr>
              <a:t>Lord</a:t>
            </a:r>
            <a:r>
              <a:rPr lang="en-US" sz="5000" dirty="0">
                <a:latin typeface="Verdana" panose="020B0604030504040204" pitchFamily="34" charset="0"/>
                <a:ea typeface="Verdana" panose="020B0604030504040204" pitchFamily="34" charset="0"/>
                <a:cs typeface="Verdana" panose="020B0604030504040204" pitchFamily="34" charset="0"/>
              </a:rPr>
              <a:t>, </a:t>
            </a:r>
          </a:p>
          <a:p>
            <a:pPr algn="ctr"/>
            <a:r>
              <a:rPr lang="en-US" sz="4400" dirty="0">
                <a:latin typeface="Verdana" panose="020B0604030504040204" pitchFamily="34" charset="0"/>
                <a:ea typeface="Verdana" panose="020B0604030504040204" pitchFamily="34" charset="0"/>
                <a:cs typeface="Verdana" panose="020B0604030504040204" pitchFamily="34" charset="0"/>
              </a:rPr>
              <a:t>hear our prayers as we lift up to you, our joys and concerns. </a:t>
            </a:r>
          </a:p>
        </p:txBody>
      </p:sp>
      <p:sp>
        <p:nvSpPr>
          <p:cNvPr id="5" name="TextBox 4">
            <a:extLst>
              <a:ext uri="{FF2B5EF4-FFF2-40B4-BE49-F238E27FC236}">
                <a16:creationId xmlns:a16="http://schemas.microsoft.com/office/drawing/2014/main" id="{603471EC-4F7D-E4DD-3792-3B21978657DD}"/>
              </a:ext>
            </a:extLst>
          </p:cNvPr>
          <p:cNvSpPr txBox="1"/>
          <p:nvPr userDrawn="1"/>
        </p:nvSpPr>
        <p:spPr>
          <a:xfrm>
            <a:off x="3986374" y="111513"/>
            <a:ext cx="4982965" cy="553998"/>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Prayers of the People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96497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D6B17-431D-09AF-7CAE-0E8DE792099A}"/>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AA3781-E7B4-84A2-ADD6-D5C9210EFA5D}"/>
              </a:ext>
            </a:extLst>
          </p:cNvPr>
          <p:cNvSpPr txBox="1"/>
          <p:nvPr userDrawn="1"/>
        </p:nvSpPr>
        <p:spPr>
          <a:xfrm>
            <a:off x="493191" y="2690336"/>
            <a:ext cx="8157618" cy="1477328"/>
          </a:xfrm>
          <a:prstGeom prst="rect">
            <a:avLst/>
          </a:prstGeom>
          <a:solidFill>
            <a:srgbClr val="E7C6A1">
              <a:alpha val="78431"/>
            </a:srgb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9000" dirty="0">
                <a:latin typeface="Lucida Calligraphy" panose="03010101010101010101" pitchFamily="66" charset="77"/>
              </a:rPr>
              <a:t>Benediction</a:t>
            </a:r>
          </a:p>
        </p:txBody>
      </p:sp>
    </p:spTree>
    <p:extLst>
      <p:ext uri="{BB962C8B-B14F-4D97-AF65-F5344CB8AC3E}">
        <p14:creationId xmlns:p14="http://schemas.microsoft.com/office/powerpoint/2010/main" val="26290147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lstStyle>
            <a:lvl1pPr marL="0" indent="0">
              <a:buFontTx/>
              <a:buNone/>
              <a:defRPr sz="3600" b="1">
                <a:latin typeface="Times" pitchFamily="2"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86403"/>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24881349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2" descr="2,300+ Communion Cup And Bread Stock Photos, Pictures &amp; Royalty-Free Images  - iStock | Crown of thorns">
            <a:extLst>
              <a:ext uri="{FF2B5EF4-FFF2-40B4-BE49-F238E27FC236}">
                <a16:creationId xmlns:a16="http://schemas.microsoft.com/office/drawing/2014/main" id="{FBF73CB9-8696-4BBA-D631-52CB7F999BDE}"/>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C41E9-7BDB-AEC4-5613-172880AA0FE8}"/>
              </a:ext>
            </a:extLst>
          </p:cNvPr>
          <p:cNvSpPr txBox="1"/>
          <p:nvPr userDrawn="1"/>
        </p:nvSpPr>
        <p:spPr>
          <a:xfrm>
            <a:off x="92529" y="258901"/>
            <a:ext cx="8958942" cy="3170099"/>
          </a:xfrm>
          <a:prstGeom prst="rect">
            <a:avLst/>
          </a:prstGeom>
          <a:noFill/>
        </p:spPr>
        <p:txBody>
          <a:bodyPr wrap="square" rtlCol="0">
            <a:spAutoFit/>
          </a:bodyPr>
          <a:lstStyle/>
          <a:p>
            <a:pPr algn="ctr"/>
            <a:r>
              <a:rPr lang="en-US" sz="5000" dirty="0">
                <a:latin typeface="Lucida Calligraphy" panose="03010101010101010101" pitchFamily="66" charset="77"/>
              </a:rPr>
              <a:t>Breaking the Bread </a:t>
            </a:r>
          </a:p>
          <a:p>
            <a:pPr algn="ctr"/>
            <a:r>
              <a:rPr lang="en-US" sz="5000" dirty="0">
                <a:latin typeface="Lucida Calligraphy" panose="03010101010101010101" pitchFamily="66" charset="77"/>
              </a:rPr>
              <a:t>&amp;</a:t>
            </a:r>
          </a:p>
          <a:p>
            <a:pPr algn="ctr"/>
            <a:r>
              <a:rPr lang="en-US" sz="5000" dirty="0">
                <a:latin typeface="Lucida Calligraphy" panose="03010101010101010101" pitchFamily="66" charset="77"/>
              </a:rPr>
              <a:t> Giving the Bread and Cup </a:t>
            </a:r>
          </a:p>
        </p:txBody>
      </p:sp>
      <p:sp>
        <p:nvSpPr>
          <p:cNvPr id="4" name="TextBox 3">
            <a:extLst>
              <a:ext uri="{FF2B5EF4-FFF2-40B4-BE49-F238E27FC236}">
                <a16:creationId xmlns:a16="http://schemas.microsoft.com/office/drawing/2014/main" id="{33E2312D-BEA7-B898-EBB2-3F5612FFA4EA}"/>
              </a:ext>
            </a:extLst>
          </p:cNvPr>
          <p:cNvSpPr txBox="1"/>
          <p:nvPr userDrawn="1"/>
        </p:nvSpPr>
        <p:spPr>
          <a:xfrm>
            <a:off x="0" y="4174004"/>
            <a:ext cx="9144000" cy="1938992"/>
          </a:xfrm>
          <a:prstGeom prst="rect">
            <a:avLst/>
          </a:prstGeom>
          <a:noFill/>
        </p:spPr>
        <p:txBody>
          <a:bodyPr wrap="square">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The body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r>
              <a:rPr lang="en-US" sz="3000" dirty="0">
                <a:latin typeface="Verdana" panose="020B0604030504040204" pitchFamily="34" charset="0"/>
                <a:ea typeface="Verdana" panose="020B0604030504040204" pitchFamily="34" charset="0"/>
                <a:cs typeface="Verdana" panose="020B0604030504040204" pitchFamily="34" charset="0"/>
              </a:rPr>
              <a:t>The blood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Tree>
    <p:extLst>
      <p:ext uri="{BB962C8B-B14F-4D97-AF65-F5344CB8AC3E}">
        <p14:creationId xmlns:p14="http://schemas.microsoft.com/office/powerpoint/2010/main" val="11655403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ommunion Prayer">
    <p:spTree>
      <p:nvGrpSpPr>
        <p:cNvPr id="1" name=""/>
        <p:cNvGrpSpPr/>
        <p:nvPr/>
      </p:nvGrpSpPr>
      <p:grpSpPr>
        <a:xfrm>
          <a:off x="0" y="0"/>
          <a:ext cx="0" cy="0"/>
          <a:chOff x="0" y="0"/>
          <a:chExt cx="0" cy="0"/>
        </a:xfrm>
      </p:grpSpPr>
      <p:pic>
        <p:nvPicPr>
          <p:cNvPr id="4" name="Picture 2" descr="2,300+ Communion Cup And Bread Stock Photos, Pictures &amp; Royalty-Free Images  - iStock | Crown of thorns">
            <a:extLst>
              <a:ext uri="{FF2B5EF4-FFF2-40B4-BE49-F238E27FC236}">
                <a16:creationId xmlns:a16="http://schemas.microsoft.com/office/drawing/2014/main" id="{61DB9338-98E2-E69D-3BD7-A53567A03CE5}"/>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64ADFB-2C9E-504B-3EF4-99EC01390515}"/>
              </a:ext>
            </a:extLst>
          </p:cNvPr>
          <p:cNvSpPr txBox="1"/>
          <p:nvPr userDrawn="1"/>
        </p:nvSpPr>
        <p:spPr>
          <a:xfrm>
            <a:off x="92529" y="271222"/>
            <a:ext cx="8958942" cy="861774"/>
          </a:xfrm>
          <a:prstGeom prst="rect">
            <a:avLst/>
          </a:prstGeom>
          <a:noFill/>
        </p:spPr>
        <p:txBody>
          <a:bodyPr wrap="square" rtlCol="0">
            <a:spAutoFit/>
          </a:bodyPr>
          <a:lstStyle/>
          <a:p>
            <a:pPr algn="ctr"/>
            <a:r>
              <a:rPr lang="en-US" sz="5000" dirty="0">
                <a:latin typeface="Lucida Calligraphy" panose="03010101010101010101" pitchFamily="66" charset="77"/>
              </a:rPr>
              <a:t>Prayer after Communion</a:t>
            </a:r>
          </a:p>
        </p:txBody>
      </p:sp>
      <p:sp>
        <p:nvSpPr>
          <p:cNvPr id="3" name="TextBox 2">
            <a:extLst>
              <a:ext uri="{FF2B5EF4-FFF2-40B4-BE49-F238E27FC236}">
                <a16:creationId xmlns:a16="http://schemas.microsoft.com/office/drawing/2014/main" id="{DF772910-6F65-59EE-AAC8-253F507A2A2F}"/>
              </a:ext>
            </a:extLst>
          </p:cNvPr>
          <p:cNvSpPr txBox="1"/>
          <p:nvPr userDrawn="1"/>
        </p:nvSpPr>
        <p:spPr>
          <a:xfrm>
            <a:off x="0" y="1336120"/>
            <a:ext cx="9144000" cy="5262979"/>
          </a:xfrm>
          <a:prstGeom prst="rect">
            <a:avLst/>
          </a:prstGeom>
          <a:noFill/>
        </p:spPr>
        <p:txBody>
          <a:bodyPr wrap="square">
            <a:spAutoFit/>
          </a:bodyPr>
          <a:lstStyle/>
          <a:p>
            <a:pPr algn="ctr"/>
            <a:r>
              <a:rPr lang="en-US" sz="4800" b="1" dirty="0"/>
              <a:t>Eternal God, we give you thanks for this holy mystery in which you have given yourself to us. Grant that we may go into the world in the strength of your Spirit, to give ourselves for others, in the name of Jesus Christ our Lord, Amen. </a:t>
            </a:r>
          </a:p>
        </p:txBody>
      </p:sp>
    </p:spTree>
    <p:extLst>
      <p:ext uri="{BB962C8B-B14F-4D97-AF65-F5344CB8AC3E}">
        <p14:creationId xmlns:p14="http://schemas.microsoft.com/office/powerpoint/2010/main" val="4140760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2782669"/>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278266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13541113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Pray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8E29F36-9E0B-97DA-61D8-7D822B004EB1}"/>
              </a:ext>
            </a:extLst>
          </p:cNvPr>
          <p:cNvSpPr>
            <a:spLocks noGrp="1"/>
          </p:cNvSpPr>
          <p:nvPr>
            <p:ph type="body" sz="quarter" idx="10"/>
          </p:nvPr>
        </p:nvSpPr>
        <p:spPr>
          <a:xfrm>
            <a:off x="158750" y="963613"/>
            <a:ext cx="5437188" cy="5715000"/>
          </a:xfrm>
        </p:spPr>
        <p:txBody>
          <a:bodyPr/>
          <a:lstStyle>
            <a:lvl1pPr marL="0" indent="0" algn="ctr">
              <a:buNone/>
              <a:defRPr sz="3800" b="1">
                <a:latin typeface="+mn-lt"/>
              </a:defRPr>
            </a:lvl1pPr>
          </a:lstStyle>
          <a:p>
            <a:pPr lvl="0"/>
            <a:r>
              <a:rPr lang="en-US" dirty="0"/>
              <a:t>Click to edit Master text styles</a:t>
            </a:r>
          </a:p>
        </p:txBody>
      </p:sp>
      <p:sp>
        <p:nvSpPr>
          <p:cNvPr id="11" name="TextBox 10">
            <a:extLst>
              <a:ext uri="{FF2B5EF4-FFF2-40B4-BE49-F238E27FC236}">
                <a16:creationId xmlns:a16="http://schemas.microsoft.com/office/drawing/2014/main" id="{964A4E7E-E56C-2A54-8579-13F77CDB44E3}"/>
              </a:ext>
            </a:extLst>
          </p:cNvPr>
          <p:cNvSpPr txBox="1"/>
          <p:nvPr userDrawn="1"/>
        </p:nvSpPr>
        <p:spPr>
          <a:xfrm>
            <a:off x="1853406" y="0"/>
            <a:ext cx="5437188" cy="769441"/>
          </a:xfrm>
          <a:prstGeom prst="rect">
            <a:avLst/>
          </a:prstGeom>
          <a:noFill/>
        </p:spPr>
        <p:txBody>
          <a:bodyPr wrap="square" rtlCol="0">
            <a:spAutoFit/>
          </a:bodyPr>
          <a:lstStyle/>
          <a:p>
            <a:pPr algn="ctr"/>
            <a:r>
              <a:rPr lang="en-US" sz="4400" b="1" dirty="0">
                <a:latin typeface="+mn-lt"/>
              </a:rPr>
              <a:t>OPENING PRAYER</a:t>
            </a:r>
          </a:p>
        </p:txBody>
      </p:sp>
      <p:pic>
        <p:nvPicPr>
          <p:cNvPr id="2050" name="Picture 2" descr="Love Is God's Language - Day 2 of 5">
            <a:extLst>
              <a:ext uri="{FF2B5EF4-FFF2-40B4-BE49-F238E27FC236}">
                <a16:creationId xmlns:a16="http://schemas.microsoft.com/office/drawing/2014/main" id="{C087FAFF-2E9C-EB23-075E-0DD9A99B06D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bwMode="auto">
          <a:xfrm>
            <a:off x="5759669" y="963613"/>
            <a:ext cx="330024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32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EA42F8-F502-CA40-A499-BAF51F08894E}"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23214987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2" descr="In a delicate interaction of nature and human touch, a hand cradles a sparkling, heart-shaped object, bathed in the warm glow of sunlight. The translucent heart, filled with glitter, catches and refracts the light, creating a mesmerizing spectacle that contrasts beautifully with the soft pink blossoms in the background. This simple yet evocative display captures the essence of tenderness and the transient beauty of springtime.">
            <a:extLst>
              <a:ext uri="{FF2B5EF4-FFF2-40B4-BE49-F238E27FC236}">
                <a16:creationId xmlns:a16="http://schemas.microsoft.com/office/drawing/2014/main" id="{471E511C-FCB2-9934-B277-5D507BA87D48}"/>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685800" y="136524"/>
            <a:ext cx="7772400" cy="879475"/>
          </a:xfrm>
        </p:spPr>
        <p:txBody>
          <a:bodyPr anchor="b"/>
          <a:lstStyle>
            <a:lvl1pPr algn="ctr">
              <a:defRPr sz="6000"/>
            </a:lvl1pPr>
          </a:lstStyle>
          <a:p>
            <a:r>
              <a:rPr lang="en-US" dirty="0"/>
              <a:t>Offertory </a:t>
            </a:r>
          </a:p>
        </p:txBody>
      </p:sp>
      <p:sp>
        <p:nvSpPr>
          <p:cNvPr id="3" name="Subtitle 2"/>
          <p:cNvSpPr>
            <a:spLocks noGrp="1"/>
          </p:cNvSpPr>
          <p:nvPr>
            <p:ph type="subTitle" idx="1"/>
          </p:nvPr>
        </p:nvSpPr>
        <p:spPr>
          <a:xfrm>
            <a:off x="685799" y="1302818"/>
            <a:ext cx="7772399" cy="3954982"/>
          </a:xfrm>
        </p:spPr>
        <p:txBody>
          <a:bodyPr/>
          <a:lstStyle>
            <a:lvl1pPr marL="0" indent="0" algn="ctr">
              <a:lnSpc>
                <a:spcPct val="150000"/>
              </a:lnSpc>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EEA42F8-F502-CA40-A499-BAF51F08894E}"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34512880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9A1B8-DB7E-EC7D-93A6-5CC06887DD86}"/>
              </a:ext>
            </a:extLst>
          </p:cNvPr>
          <p:cNvPicPr>
            <a:picLocks noChangeAspect="1"/>
          </p:cNvPicPr>
          <p:nvPr userDrawn="1"/>
        </p:nvPicPr>
        <p:blipFill>
          <a:blip r:embed="rId2"/>
          <a:stretch>
            <a:fillRect/>
          </a:stretch>
        </p:blipFill>
        <p:spPr>
          <a:xfrm>
            <a:off x="-1" y="0"/>
            <a:ext cx="9201875" cy="6858000"/>
          </a:xfrm>
          <a:prstGeom prst="rect">
            <a:avLst/>
          </a:prstGeom>
        </p:spPr>
      </p:pic>
    </p:spTree>
    <p:extLst>
      <p:ext uri="{BB962C8B-B14F-4D97-AF65-F5344CB8AC3E}">
        <p14:creationId xmlns:p14="http://schemas.microsoft.com/office/powerpoint/2010/main" val="15103528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D9AC5E-084D-AAE5-876A-C98E9F9124CF}"/>
              </a:ext>
            </a:extLst>
          </p:cNvPr>
          <p:cNvPicPr>
            <a:picLocks noChangeAspect="1"/>
          </p:cNvPicPr>
          <p:nvPr userDrawn="1"/>
        </p:nvPicPr>
        <p:blipFill>
          <a:blip r:embed="rId2"/>
          <a:stretch>
            <a:fillRect/>
          </a:stretch>
        </p:blipFill>
        <p:spPr>
          <a:xfrm>
            <a:off x="-1" y="-25782"/>
            <a:ext cx="9236468" cy="6883782"/>
          </a:xfrm>
          <a:prstGeom prst="rect">
            <a:avLst/>
          </a:prstGeom>
        </p:spPr>
      </p:pic>
    </p:spTree>
    <p:extLst>
      <p:ext uri="{BB962C8B-B14F-4D97-AF65-F5344CB8AC3E}">
        <p14:creationId xmlns:p14="http://schemas.microsoft.com/office/powerpoint/2010/main" val="6887714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074" name="Picture 2" descr="Graceful cherry blossom branches stretch across the frame, displaying clusters of delicate pink and white flowers in various stages of bloom. Cool morning light filters through the orchard, creating a fresh and peaceful atmosphere that celebrates spring's arrival. Backlit petals reveal translucent edges and soft textures, while some petals drift gently through the air, adding movement to the serene scene. The color palette features blush pink and cream petals against sage green new leaves and a pale blue sky backdrop. Sharp botanical details in the foreground gradually fade into soft bokeh, creating beautiful depth. Morning dew droplets cling to the delicate petal surfaces, enhancing the natural beauty. The composition captures the ephemeral nature of spring blossoms, symbolizing renewal, hope, and the inspiring beauty of nature's seasonal transformation.">
            <a:extLst>
              <a:ext uri="{FF2B5EF4-FFF2-40B4-BE49-F238E27FC236}">
                <a16:creationId xmlns:a16="http://schemas.microsoft.com/office/drawing/2014/main" id="{44B6B69F-B442-67F8-D862-B9862C74BAAF}"/>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9105" y="0"/>
            <a:ext cx="9162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FF8D1B-CF9A-FBAC-CC40-C8EED261323C}"/>
              </a:ext>
            </a:extLst>
          </p:cNvPr>
          <p:cNvSpPr txBox="1"/>
          <p:nvPr userDrawn="1"/>
        </p:nvSpPr>
        <p:spPr>
          <a:xfrm>
            <a:off x="0" y="1417519"/>
            <a:ext cx="9144000" cy="4830874"/>
          </a:xfrm>
          <a:prstGeom prst="rect">
            <a:avLst/>
          </a:prstGeom>
          <a:solidFill>
            <a:schemeClr val="accent4">
              <a:lumMod val="20000"/>
              <a:lumOff val="80000"/>
              <a:alpha val="73333"/>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US" sz="3500"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Our Sunday service is live-streamed, and microphones pick up sound throughout the sanctuary. Recording begins at least 15 minutes before the service to include announcements.</a:t>
            </a:r>
          </a:p>
        </p:txBody>
      </p:sp>
      <p:sp>
        <p:nvSpPr>
          <p:cNvPr id="3" name="TextBox 2">
            <a:extLst>
              <a:ext uri="{FF2B5EF4-FFF2-40B4-BE49-F238E27FC236}">
                <a16:creationId xmlns:a16="http://schemas.microsoft.com/office/drawing/2014/main" id="{FBC178D4-389E-495F-80B9-166B1A0B7B11}"/>
              </a:ext>
            </a:extLst>
          </p:cNvPr>
          <p:cNvSpPr txBox="1"/>
          <p:nvPr userDrawn="1"/>
        </p:nvSpPr>
        <p:spPr>
          <a:xfrm>
            <a:off x="532614" y="354817"/>
            <a:ext cx="8078771" cy="707886"/>
          </a:xfrm>
          <a:prstGeom prst="rect">
            <a:avLst/>
          </a:prstGeom>
          <a:noFill/>
        </p:spPr>
        <p:txBody>
          <a:bodyPr wrap="square" rtlCol="0">
            <a:spAutoFit/>
          </a:bodyPr>
          <a:lstStyle/>
          <a:p>
            <a:pPr algn="ctr"/>
            <a:r>
              <a:rPr lang="en-US" sz="4000" b="1" dirty="0">
                <a:latin typeface="Verdana" panose="020B0604030504040204" pitchFamily="34" charset="0"/>
                <a:ea typeface="Verdana" panose="020B0604030504040204" pitchFamily="34" charset="0"/>
                <a:cs typeface="Verdana" panose="020B0604030504040204" pitchFamily="34" charset="0"/>
              </a:rPr>
              <a:t>FRIENDLY REMINDER</a:t>
            </a:r>
          </a:p>
        </p:txBody>
      </p:sp>
      <p:sp>
        <p:nvSpPr>
          <p:cNvPr id="4" name="Text Placeholder 2">
            <a:extLst>
              <a:ext uri="{FF2B5EF4-FFF2-40B4-BE49-F238E27FC236}">
                <a16:creationId xmlns:a16="http://schemas.microsoft.com/office/drawing/2014/main" id="{772C3D95-F378-6518-9DE9-A6139F558D31}"/>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3060122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33A1C3-4090-FDC9-E731-3A788F433CB2}"/>
              </a:ext>
            </a:extLst>
          </p:cNvPr>
          <p:cNvSpPr txBox="1"/>
          <p:nvPr userDrawn="1"/>
        </p:nvSpPr>
        <p:spPr>
          <a:xfrm>
            <a:off x="122226" y="101157"/>
            <a:ext cx="6662621" cy="1323439"/>
          </a:xfrm>
          <a:prstGeom prst="rect">
            <a:avLst/>
          </a:prstGeom>
          <a:noFill/>
        </p:spPr>
        <p:txBody>
          <a:bodyPr wrap="square" rtlCol="0">
            <a:spAutoFit/>
          </a:bodyPr>
          <a:lstStyle/>
          <a:p>
            <a:pPr algn="ctr"/>
            <a:r>
              <a:rPr lang="en-US" sz="4000" b="1" dirty="0">
                <a:latin typeface="Georgia" panose="02040502050405020303" pitchFamily="18"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18B0E465-7E32-518F-9B40-D5E680FF8CEE}"/>
              </a:ext>
            </a:extLst>
          </p:cNvPr>
          <p:cNvSpPr txBox="1"/>
          <p:nvPr userDrawn="1"/>
        </p:nvSpPr>
        <p:spPr>
          <a:xfrm>
            <a:off x="30650" y="1378876"/>
            <a:ext cx="646159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 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p>
        </p:txBody>
      </p:sp>
    </p:spTree>
    <p:extLst>
      <p:ext uri="{BB962C8B-B14F-4D97-AF65-F5344CB8AC3E}">
        <p14:creationId xmlns:p14="http://schemas.microsoft.com/office/powerpoint/2010/main" val="19875890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9" y="3161744"/>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4044950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2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49D70-06F0-5ABC-9E1F-3F5670F4C63C}"/>
              </a:ext>
            </a:extLst>
          </p:cNvPr>
          <p:cNvSpPr txBox="1"/>
          <p:nvPr userDrawn="1"/>
        </p:nvSpPr>
        <p:spPr>
          <a:xfrm>
            <a:off x="5398435" y="164171"/>
            <a:ext cx="3847850" cy="841670"/>
          </a:xfrm>
          <a:prstGeom prst="rect">
            <a:avLst/>
          </a:prstGeom>
        </p:spPr>
        <p:txBody>
          <a:bodyPr vert="horz" lIns="91440" tIns="45720" rIns="91440" bIns="45720" rtlCol="0">
            <a:noAutofit/>
          </a:bodyPr>
          <a:lstStyle/>
          <a:p>
            <a:pPr algn="ctr">
              <a:spcAft>
                <a:spcPts val="600"/>
              </a:spcAft>
            </a:pPr>
            <a:r>
              <a:rPr lang="en-US" sz="3600" b="1" dirty="0">
                <a:latin typeface="Verdana" panose="020B0604030504040204" pitchFamily="34" charset="0"/>
                <a:ea typeface="Verdana" panose="020B0604030504040204" pitchFamily="34" charset="0"/>
                <a:cs typeface="Verdana" panose="020B0604030504040204" pitchFamily="34" charset="0"/>
              </a:rPr>
              <a:t>PRELUDE</a:t>
            </a:r>
          </a:p>
          <a:p>
            <a:pPr algn="ctr">
              <a:spcAft>
                <a:spcPts val="600"/>
              </a:spcAft>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5">
            <a:extLst>
              <a:ext uri="{FF2B5EF4-FFF2-40B4-BE49-F238E27FC236}">
                <a16:creationId xmlns:a16="http://schemas.microsoft.com/office/drawing/2014/main" id="{D483C4B2-7988-1F91-B147-BCF60F60C8DB}"/>
              </a:ext>
            </a:extLst>
          </p:cNvPr>
          <p:cNvSpPr>
            <a:spLocks noGrp="1"/>
          </p:cNvSpPr>
          <p:nvPr>
            <p:ph type="body" sz="quarter" idx="10" hasCustomPrompt="1"/>
          </p:nvPr>
        </p:nvSpPr>
        <p:spPr>
          <a:xfrm>
            <a:off x="5072698" y="1087755"/>
            <a:ext cx="3848100" cy="3879850"/>
          </a:xfrm>
        </p:spPr>
        <p:txBody>
          <a:bodyPr>
            <a:normAutofit/>
          </a:bodyPr>
          <a:lstStyle>
            <a:lvl1pPr marL="0" indent="0" algn="ctr">
              <a:lnSpc>
                <a:spcPct val="150000"/>
              </a:lnSpc>
              <a:buFontTx/>
              <a:buNone/>
              <a:defRPr sz="3000" i="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Pastor</a:t>
            </a:r>
          </a:p>
          <a:p>
            <a:pPr lvl="0"/>
            <a:endParaRPr lang="en-US" dirty="0"/>
          </a:p>
          <a:p>
            <a:pPr lvl="0"/>
            <a:r>
              <a:rPr lang="en-US" dirty="0"/>
              <a:t>Sunday</a:t>
            </a:r>
          </a:p>
          <a:p>
            <a:pPr lvl="0"/>
            <a:endParaRPr lang="en-US" dirty="0"/>
          </a:p>
          <a:p>
            <a:pPr lvl="0"/>
            <a:r>
              <a:rPr lang="en-US" dirty="0"/>
              <a:t>Date</a:t>
            </a:r>
          </a:p>
        </p:txBody>
      </p:sp>
      <p:sp>
        <p:nvSpPr>
          <p:cNvPr id="6" name="TextBox 5">
            <a:extLst>
              <a:ext uri="{FF2B5EF4-FFF2-40B4-BE49-F238E27FC236}">
                <a16:creationId xmlns:a16="http://schemas.microsoft.com/office/drawing/2014/main" id="{F883699D-D2EC-A64B-4D6E-9A2AD15C6EAB}"/>
              </a:ext>
            </a:extLst>
          </p:cNvPr>
          <p:cNvSpPr txBox="1"/>
          <p:nvPr userDrawn="1"/>
        </p:nvSpPr>
        <p:spPr>
          <a:xfrm>
            <a:off x="4560783" y="4967605"/>
            <a:ext cx="4871930" cy="1092607"/>
          </a:xfrm>
          <a:prstGeom prst="rect">
            <a:avLst/>
          </a:prstGeom>
          <a:noFill/>
        </p:spPr>
        <p:txBody>
          <a:bodyPr wrap="square">
            <a:spAutoFit/>
          </a:bodyPr>
          <a:lstStyle/>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CCLI License:</a:t>
            </a:r>
          </a:p>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3430384-01-1829</a:t>
            </a:r>
          </a:p>
        </p:txBody>
      </p:sp>
      <p:sp>
        <p:nvSpPr>
          <p:cNvPr id="5" name="Text Placeholder 2">
            <a:extLst>
              <a:ext uri="{FF2B5EF4-FFF2-40B4-BE49-F238E27FC236}">
                <a16:creationId xmlns:a16="http://schemas.microsoft.com/office/drawing/2014/main" id="{61ED2ED3-A146-EF11-DC2D-CE05F2947A47}"/>
              </a:ext>
            </a:extLst>
          </p:cNvPr>
          <p:cNvSpPr txBox="1">
            <a:spLocks/>
          </p:cNvSpPr>
          <p:nvPr userDrawn="1"/>
        </p:nvSpPr>
        <p:spPr>
          <a:xfrm>
            <a:off x="0" y="6492874"/>
            <a:ext cx="91440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1587389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Radiant Christ&quot; Religious Stained Glass Window">
            <a:extLst>
              <a:ext uri="{FF2B5EF4-FFF2-40B4-BE49-F238E27FC236}">
                <a16:creationId xmlns:a16="http://schemas.microsoft.com/office/drawing/2014/main" id="{5E9159D1-49C4-17C2-7868-4A6005306DF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82880" y="203381"/>
            <a:ext cx="3604962" cy="64512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4A630-2F22-1030-9F77-F97CF8CF1EE6}"/>
              </a:ext>
            </a:extLst>
          </p:cNvPr>
          <p:cNvSpPr txBox="1"/>
          <p:nvPr userDrawn="1"/>
        </p:nvSpPr>
        <p:spPr>
          <a:xfrm>
            <a:off x="4008405" y="1497702"/>
            <a:ext cx="4769835" cy="3862596"/>
          </a:xfrm>
          <a:prstGeom prst="rect">
            <a:avLst/>
          </a:prstGeom>
          <a:noFill/>
        </p:spPr>
        <p:txBody>
          <a:bodyPr wrap="square" rtlCol="0">
            <a:spAutoFit/>
          </a:bodyPr>
          <a:lstStyle/>
          <a:p>
            <a:pPr algn="ctr"/>
            <a:r>
              <a:rPr lang="en-US" sz="3500" dirty="0">
                <a:latin typeface="Verdana" panose="020B0604030504040204" pitchFamily="34" charset="0"/>
                <a:ea typeface="Verdana" panose="020B0604030504040204" pitchFamily="34" charset="0"/>
                <a:cs typeface="Verdana" panose="020B0604030504040204" pitchFamily="34" charset="0"/>
              </a:rPr>
              <a:t>WELCOME,</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ANNOUNCEMENTS,</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&amp;</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CELEBRATIONS</a:t>
            </a:r>
          </a:p>
        </p:txBody>
      </p:sp>
      <p:sp>
        <p:nvSpPr>
          <p:cNvPr id="4" name="Text Placeholder 2">
            <a:extLst>
              <a:ext uri="{FF2B5EF4-FFF2-40B4-BE49-F238E27FC236}">
                <a16:creationId xmlns:a16="http://schemas.microsoft.com/office/drawing/2014/main" id="{D64E92FD-AC50-5EA9-4BFF-F3944C35E10C}"/>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5399973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095672-0FCA-A244-1422-ECCD6A432B05}"/>
              </a:ext>
            </a:extLst>
          </p:cNvPr>
          <p:cNvSpPr txBox="1"/>
          <p:nvPr userDrawn="1"/>
        </p:nvSpPr>
        <p:spPr>
          <a:xfrm>
            <a:off x="822960" y="2574920"/>
            <a:ext cx="7498080" cy="1708160"/>
          </a:xfrm>
          <a:prstGeom prst="rect">
            <a:avLst/>
          </a:prstGeom>
          <a:noFill/>
        </p:spPr>
        <p:txBody>
          <a:bodyPr wrap="square">
            <a:spAutoFit/>
          </a:bodyPr>
          <a:lstStyle/>
          <a:p>
            <a:pPr algn="ctr"/>
            <a:r>
              <a:rPr lang="en-US" sz="3500" b="1" i="1" dirty="0">
                <a:latin typeface="Verdana" panose="020B0604030504040204" pitchFamily="34" charset="0"/>
                <a:ea typeface="Verdana" panose="020B0604030504040204" pitchFamily="34" charset="0"/>
                <a:cs typeface="Verdana" panose="020B0604030504040204" pitchFamily="34" charset="0"/>
              </a:rPr>
              <a:t>Please continue to stand as </a:t>
            </a:r>
          </a:p>
          <a:p>
            <a:pPr algn="ctr"/>
            <a:r>
              <a:rPr lang="en-US" sz="3500" b="1" i="1" dirty="0">
                <a:latin typeface="Verdana" panose="020B0604030504040204" pitchFamily="34" charset="0"/>
                <a:ea typeface="Verdana" panose="020B0604030504040204" pitchFamily="34" charset="0"/>
                <a:cs typeface="Verdana" panose="020B0604030504040204" pitchFamily="34" charset="0"/>
              </a:rPr>
              <a:t>you are able and comfortable. </a:t>
            </a:r>
            <a:endParaRPr lang="en-US" sz="35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9DB8BDE-ACAF-4FCD-726F-75757E74829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41630062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5769721"/>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our Lord invites to his table all who love him, who earnestly repent of their sin and seek to live in peace with one another.  </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Therefore, let us confess our sin before God and one another.</a:t>
            </a: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E1C9F0C7-8901-5FAF-B42C-08DD2420498E}"/>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1711577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79804"/>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538405"/>
          </a:xfrm>
          <a:prstGeom prst="rect">
            <a:avLst/>
          </a:prstGeom>
          <a:noFill/>
        </p:spPr>
        <p:txBody>
          <a:bodyPr wrap="square">
            <a:spAutoFit/>
          </a:bodyPr>
          <a:lstStyle/>
          <a:p>
            <a:pPr marL="465138" indent="-454025">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Merciful God, we confess that we have not loved you with our whole heart.</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failed to be an obedient church.</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39C13B60-CFCA-4F5F-A12F-B252BB39214F}"/>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837267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4153958"/>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not done your will, we have broken your law, we have rebelled against your love, we have not loved our neighbors, and we have not heard the cry of the needy.</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E08D9D9B-5D25-28B8-6411-88801064E1A0}"/>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20945765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692293"/>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Forgive us, we pray.</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Free us for joyful obedience,</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	through Jesus Christ our Lord.</a:t>
            </a:r>
          </a:p>
          <a:p>
            <a:pPr>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42721AD0-6258-7527-0C71-CC94C805974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41315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5028"/>
            <a:ext cx="6962017" cy="4307782"/>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Hear the good news:</a:t>
            </a:r>
          </a:p>
          <a:p>
            <a:pPr marL="465138"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died for us while we were yet sinners; that proves God’s love toward us.</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112895A5-9D85-5DE7-DF1D-5C19CE6BD5E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880724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1383969"/>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4" name="TextBox 3">
            <a:extLst>
              <a:ext uri="{FF2B5EF4-FFF2-40B4-BE49-F238E27FC236}">
                <a16:creationId xmlns:a16="http://schemas.microsoft.com/office/drawing/2014/main" id="{D477B4A1-A68C-8F62-1A34-70A866E6E548}"/>
              </a:ext>
            </a:extLst>
          </p:cNvPr>
          <p:cNvSpPr txBox="1"/>
          <p:nvPr userDrawn="1"/>
        </p:nvSpPr>
        <p:spPr>
          <a:xfrm>
            <a:off x="1786696" y="4173343"/>
            <a:ext cx="7002339" cy="691471"/>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Glory to God. Amen</a:t>
            </a:r>
          </a:p>
        </p:txBody>
      </p:sp>
      <p:sp>
        <p:nvSpPr>
          <p:cNvPr id="6" name="TextBox 5">
            <a:extLst>
              <a:ext uri="{FF2B5EF4-FFF2-40B4-BE49-F238E27FC236}">
                <a16:creationId xmlns:a16="http://schemas.microsoft.com/office/drawing/2014/main" id="{FB9D41F7-DB80-6757-ED69-69E49B21071A}"/>
              </a:ext>
            </a:extLst>
          </p:cNvPr>
          <p:cNvSpPr txBox="1"/>
          <p:nvPr userDrawn="1"/>
        </p:nvSpPr>
        <p:spPr>
          <a:xfrm>
            <a:off x="131763" y="4218997"/>
            <a:ext cx="1654933" cy="646331"/>
          </a:xfrm>
          <a:prstGeom prst="rect">
            <a:avLst/>
          </a:prstGeom>
          <a:noFill/>
        </p:spPr>
        <p:txBody>
          <a:bodyPr wrap="square" rtlCol="0">
            <a:spAutoFit/>
          </a:bodyPr>
          <a:lstStyle/>
          <a:p>
            <a:pPr algn="r"/>
            <a:r>
              <a:rPr lang="en-US" sz="3600" i="1" dirty="0">
                <a:solidFill>
                  <a:schemeClr val="accent1"/>
                </a:solidFill>
                <a:latin typeface="Times" pitchFamily="2" charset="0"/>
              </a:rPr>
              <a:t>All:</a:t>
            </a:r>
          </a:p>
        </p:txBody>
      </p:sp>
      <p:sp>
        <p:nvSpPr>
          <p:cNvPr id="7" name="TextBox 6">
            <a:extLst>
              <a:ext uri="{FF2B5EF4-FFF2-40B4-BE49-F238E27FC236}">
                <a16:creationId xmlns:a16="http://schemas.microsoft.com/office/drawing/2014/main" id="{9FE122B5-250D-4427-9D3B-6E5030C484F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4561624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all to Worship Responses">
    <p:spTree>
      <p:nvGrpSpPr>
        <p:cNvPr id="1" name=""/>
        <p:cNvGrpSpPr/>
        <p:nvPr/>
      </p:nvGrpSpPr>
      <p:grpSpPr>
        <a:xfrm>
          <a:off x="0" y="0"/>
          <a:ext cx="0" cy="0"/>
          <a:chOff x="0" y="0"/>
          <a:chExt cx="0" cy="0"/>
        </a:xfrm>
      </p:grpSpPr>
      <p:pic>
        <p:nvPicPr>
          <p:cNvPr id="1026" name="Picture 2" descr="Free A Bible with Flowers Near Green Leaves Stock Photo">
            <a:extLst>
              <a:ext uri="{FF2B5EF4-FFF2-40B4-BE49-F238E27FC236}">
                <a16:creationId xmlns:a16="http://schemas.microsoft.com/office/drawing/2014/main" id="{A1BC112E-F95E-DE6E-C085-E0910EFE366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187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273255" y="58438"/>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5804699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439308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055173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11" name="Text Box 5">
            <a:extLst>
              <a:ext uri="{FF2B5EF4-FFF2-40B4-BE49-F238E27FC236}">
                <a16:creationId xmlns:a16="http://schemas.microsoft.com/office/drawing/2014/main" id="{718070E2-DB1F-428E-AFB2-9BE9D92205B1}"/>
              </a:ext>
            </a:extLst>
          </p:cNvPr>
          <p:cNvSpPr txBox="1">
            <a:spLocks noChangeArrowheads="1"/>
          </p:cNvSpPr>
          <p:nvPr userDrawn="1"/>
        </p:nvSpPr>
        <p:spPr bwMode="auto">
          <a:xfrm>
            <a:off x="424932" y="2192379"/>
            <a:ext cx="8294135"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8313" algn="l"/>
                <a:tab pos="914400" algn="l"/>
                <a:tab pos="1382713" algn="l"/>
              </a:tabLst>
              <a:defRPr sz="5000" b="1">
                <a:solidFill>
                  <a:schemeClr val="tx1"/>
                </a:solidFill>
                <a:latin typeface="Tahoma" panose="020B0604030504040204" pitchFamily="34" charset="0"/>
              </a:defRPr>
            </a:lvl1pPr>
            <a:lvl2pPr marL="742950" indent="-285750" eaLnBrk="0" hangingPunct="0">
              <a:tabLst>
                <a:tab pos="468313" algn="l"/>
                <a:tab pos="914400" algn="l"/>
                <a:tab pos="1382713" algn="l"/>
              </a:tabLst>
              <a:defRPr sz="5000" b="1">
                <a:solidFill>
                  <a:schemeClr val="tx1"/>
                </a:solidFill>
                <a:latin typeface="Tahoma" panose="020B0604030504040204" pitchFamily="34" charset="0"/>
              </a:defRPr>
            </a:lvl2pPr>
            <a:lvl3pPr marL="1143000" indent="-228600" eaLnBrk="0" hangingPunct="0">
              <a:tabLst>
                <a:tab pos="468313" algn="l"/>
                <a:tab pos="914400" algn="l"/>
                <a:tab pos="1382713" algn="l"/>
              </a:tabLst>
              <a:defRPr sz="5000" b="1">
                <a:solidFill>
                  <a:schemeClr val="tx1"/>
                </a:solidFill>
                <a:latin typeface="Tahoma" panose="020B0604030504040204" pitchFamily="34" charset="0"/>
              </a:defRPr>
            </a:lvl3pPr>
            <a:lvl4pPr marL="1600200" indent="-228600" eaLnBrk="0" hangingPunct="0">
              <a:tabLst>
                <a:tab pos="468313" algn="l"/>
                <a:tab pos="914400" algn="l"/>
                <a:tab pos="1382713" algn="l"/>
              </a:tabLst>
              <a:defRPr sz="5000" b="1">
                <a:solidFill>
                  <a:schemeClr val="tx1"/>
                </a:solidFill>
                <a:latin typeface="Tahoma" panose="020B0604030504040204" pitchFamily="34" charset="0"/>
              </a:defRPr>
            </a:lvl4pPr>
            <a:lvl5pPr marL="2057400" indent="-228600" eaLnBrk="0" hangingPunct="0">
              <a:tabLst>
                <a:tab pos="468313"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God,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Father Almighty,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creator of heaven and earth.</a:t>
            </a:r>
          </a:p>
        </p:txBody>
      </p:sp>
    </p:spTree>
    <p:extLst>
      <p:ext uri="{BB962C8B-B14F-4D97-AF65-F5344CB8AC3E}">
        <p14:creationId xmlns:p14="http://schemas.microsoft.com/office/powerpoint/2010/main" val="301285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3">
            <a:extLst>
              <a:ext uri="{FF2B5EF4-FFF2-40B4-BE49-F238E27FC236}">
                <a16:creationId xmlns:a16="http://schemas.microsoft.com/office/drawing/2014/main" id="{6F176364-353A-01AD-2BD6-9C059CE5F138}"/>
              </a:ext>
            </a:extLst>
          </p:cNvPr>
          <p:cNvSpPr txBox="1">
            <a:spLocks noChangeArrowheads="1"/>
          </p:cNvSpPr>
          <p:nvPr userDrawn="1"/>
        </p:nvSpPr>
        <p:spPr bwMode="auto">
          <a:xfrm>
            <a:off x="162560" y="1361382"/>
            <a:ext cx="8818880" cy="41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Jesus Christ,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his only Son, our Lord,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who was conceived by the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born of the Virgin Mary,</a:t>
            </a:r>
          </a:p>
        </p:txBody>
      </p:sp>
    </p:spTree>
    <p:extLst>
      <p:ext uri="{BB962C8B-B14F-4D97-AF65-F5344CB8AC3E}">
        <p14:creationId xmlns:p14="http://schemas.microsoft.com/office/powerpoint/2010/main" val="26659937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E7B4CA69-424B-011A-0B6E-6BD50F7086B0}"/>
              </a:ext>
            </a:extLst>
          </p:cNvPr>
          <p:cNvSpPr txBox="1">
            <a:spLocks noChangeArrowheads="1"/>
          </p:cNvSpPr>
          <p:nvPr userDrawn="1"/>
        </p:nvSpPr>
        <p:spPr bwMode="auto">
          <a:xfrm>
            <a:off x="319477" y="1776881"/>
            <a:ext cx="8505045"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suffered under Pontius Pilate,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was crucified, died,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was buried;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descended to the dead.</a:t>
            </a:r>
          </a:p>
        </p:txBody>
      </p:sp>
    </p:spTree>
    <p:extLst>
      <p:ext uri="{BB962C8B-B14F-4D97-AF65-F5344CB8AC3E}">
        <p14:creationId xmlns:p14="http://schemas.microsoft.com/office/powerpoint/2010/main" val="7346434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54000" y="1776881"/>
            <a:ext cx="8636000"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On the third day he rose again;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ascended into heaven,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is seated at the right hand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of the Father,</a:t>
            </a:r>
          </a:p>
        </p:txBody>
      </p:sp>
    </p:spTree>
    <p:extLst>
      <p:ext uri="{BB962C8B-B14F-4D97-AF65-F5344CB8AC3E}">
        <p14:creationId xmlns:p14="http://schemas.microsoft.com/office/powerpoint/2010/main" val="37935043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01953" y="1222883"/>
            <a:ext cx="8740093" cy="441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and will come again to judge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living and the dead.</a:t>
            </a:r>
          </a:p>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communion of saints, </a:t>
            </a:r>
          </a:p>
        </p:txBody>
      </p:sp>
    </p:spTree>
    <p:extLst>
      <p:ext uri="{BB962C8B-B14F-4D97-AF65-F5344CB8AC3E}">
        <p14:creationId xmlns:p14="http://schemas.microsoft.com/office/powerpoint/2010/main" val="27564876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C8A6BA15-C1E4-A16C-671D-AE32919D3FB1}"/>
              </a:ext>
            </a:extLst>
          </p:cNvPr>
          <p:cNvSpPr txBox="1">
            <a:spLocks noChangeArrowheads="1"/>
          </p:cNvSpPr>
          <p:nvPr userDrawn="1"/>
        </p:nvSpPr>
        <p:spPr bwMode="auto">
          <a:xfrm>
            <a:off x="339170" y="2192379"/>
            <a:ext cx="846566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the life everlasting. Amen.</a:t>
            </a:r>
          </a:p>
        </p:txBody>
      </p:sp>
    </p:spTree>
    <p:extLst>
      <p:ext uri="{BB962C8B-B14F-4D97-AF65-F5344CB8AC3E}">
        <p14:creationId xmlns:p14="http://schemas.microsoft.com/office/powerpoint/2010/main" val="24200495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reaking Bread &amp; Giving C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109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54038"/>
            <a:ext cx="7477759"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We believe in one God, the Father, the Almighty, maker of heaven and earth, of all that is, seen and unseen. We believe in one Lord, Jesus Christ, the only Son of God, eternally begotten of the Father, God from God, Light from Light, true God from</a:t>
            </a:r>
          </a:p>
        </p:txBody>
      </p:sp>
      <p:sp>
        <p:nvSpPr>
          <p:cNvPr id="2" name="TextBox 1">
            <a:extLst>
              <a:ext uri="{FF2B5EF4-FFF2-40B4-BE49-F238E27FC236}">
                <a16:creationId xmlns:a16="http://schemas.microsoft.com/office/drawing/2014/main" id="{01019B05-26BC-83DF-2BE9-22FEF1F35D1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904309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all to Worship Responses">
    <p:spTree>
      <p:nvGrpSpPr>
        <p:cNvPr id="1" name=""/>
        <p:cNvGrpSpPr/>
        <p:nvPr/>
      </p:nvGrpSpPr>
      <p:grpSpPr>
        <a:xfrm>
          <a:off x="0" y="0"/>
          <a:ext cx="0" cy="0"/>
          <a:chOff x="0" y="0"/>
          <a:chExt cx="0" cy="0"/>
        </a:xfrm>
      </p:grpSpPr>
      <p:pic>
        <p:nvPicPr>
          <p:cNvPr id="13" name="Picture 2" descr="Free A Bible with Flowers Near Green Leaves Stock Photo">
            <a:extLst>
              <a:ext uri="{FF2B5EF4-FFF2-40B4-BE49-F238E27FC236}">
                <a16:creationId xmlns:a16="http://schemas.microsoft.com/office/drawing/2014/main" id="{ED192F8C-F076-DDEA-2346-1F40A88EAD4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1082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6" y="9461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12003447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D2392-6A1C-1140-581B-1D779148BFF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true God, begotten, not made, of one Being with the Father; through him all things were made. For us and for our salvation he came down from heaven, was incarnate of the Holy Spirit and the Virgin Mary and became truly human. For our sake he was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2972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crucified under Pontius Pilate; he suffered death and was buried. On the third day he rose again in accordance with the Scriptures; he ascended into heaven and is seated at the right hand of the Father. He will come again in glory to judge the living and </a:t>
            </a:r>
          </a:p>
        </p:txBody>
      </p:sp>
      <p:sp>
        <p:nvSpPr>
          <p:cNvPr id="2" name="TextBox 1">
            <a:extLst>
              <a:ext uri="{FF2B5EF4-FFF2-40B4-BE49-F238E27FC236}">
                <a16:creationId xmlns:a16="http://schemas.microsoft.com/office/drawing/2014/main" id="{C92B5CF7-776C-6CE4-415A-A39E5C280644}"/>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14313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545171"/>
            <a:ext cx="7477759" cy="4846391"/>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the dead, and his kingdom will have no end. We believe in the Holy Spirit, the Lord, the giver of life, who proceeds from the Father and the Son, who with the Father and the Son is worshiped and glorified, who has spoken through the prophets.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CC0A49FB-2A68-788D-496A-BCB3F0B12FC1}"/>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99592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807021"/>
            <a:ext cx="7477759" cy="4153894"/>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We believe in the one holy catholic and apostolic church. We acknowledge one baptism for the forgiveness of sins. We look for the resurrection of the dead, and the life of the world to come. Amen.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7424767-4C8C-F76D-A58D-8EBE6B805098}"/>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26573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1531231" y="2159966"/>
            <a:ext cx="6081537" cy="2538067"/>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God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maker of heaven and earth;</a:t>
            </a:r>
          </a:p>
        </p:txBody>
      </p:sp>
      <p:sp>
        <p:nvSpPr>
          <p:cNvPr id="3" name="TextBox 2">
            <a:extLst>
              <a:ext uri="{FF2B5EF4-FFF2-40B4-BE49-F238E27FC236}">
                <a16:creationId xmlns:a16="http://schemas.microsoft.com/office/drawing/2014/main" id="{32C1F092-86F7-2F5F-5D64-39FA81A31F9B}"/>
              </a:ext>
            </a:extLst>
          </p:cNvPr>
          <p:cNvSpPr txBox="1"/>
          <p:nvPr userDrawn="1"/>
        </p:nvSpPr>
        <p:spPr>
          <a:xfrm>
            <a:off x="140328" y="748824"/>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274630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398421" y="1355118"/>
            <a:ext cx="8347157" cy="5308056"/>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And in Jesus Christ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his only Son our Lord: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who was conceived by the		Holy Spirit,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born of the Virgin Mary,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suffered under Pontius Pilate,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was crucified, dead, and buried;</a:t>
            </a:r>
          </a:p>
        </p:txBody>
      </p:sp>
      <p:sp>
        <p:nvSpPr>
          <p:cNvPr id="3" name="TextBox 2">
            <a:extLst>
              <a:ext uri="{FF2B5EF4-FFF2-40B4-BE49-F238E27FC236}">
                <a16:creationId xmlns:a16="http://schemas.microsoft.com/office/drawing/2014/main" id="{5ECEF324-9EF9-C0E2-3529-A2437C0A9BA1}"/>
              </a:ext>
            </a:extLst>
          </p:cNvPr>
          <p:cNvSpPr txBox="1"/>
          <p:nvPr userDrawn="1"/>
        </p:nvSpPr>
        <p:spPr>
          <a:xfrm>
            <a:off x="171811" y="682639"/>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65001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4" cy="769441"/>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513035"/>
            <a:ext cx="9011920" cy="4846391"/>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third day he rose from the dead;</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he ascended into heaven,</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altLang="en-US" sz="3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sitteth</a:t>
            </a: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at the right hand of God 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from thence he shall come to judge the quick and the dead.</a:t>
            </a:r>
          </a:p>
        </p:txBody>
      </p:sp>
      <p:sp>
        <p:nvSpPr>
          <p:cNvPr id="3" name="TextBox 2">
            <a:extLst>
              <a:ext uri="{FF2B5EF4-FFF2-40B4-BE49-F238E27FC236}">
                <a16:creationId xmlns:a16="http://schemas.microsoft.com/office/drawing/2014/main" id="{9E54259B-8C8A-064A-CE93-53534CAFD644}"/>
              </a:ext>
            </a:extLst>
          </p:cNvPr>
          <p:cNvSpPr txBox="1"/>
          <p:nvPr userDrawn="1"/>
        </p:nvSpPr>
        <p:spPr>
          <a:xfrm>
            <a:off x="172016" y="771906"/>
            <a:ext cx="4744016"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6869340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838963"/>
            <a:ext cx="9011920" cy="4153894"/>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communion of saints,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the life everlasting. Amen.</a:t>
            </a:r>
          </a:p>
        </p:txBody>
      </p:sp>
      <p:sp>
        <p:nvSpPr>
          <p:cNvPr id="3" name="TextBox 2">
            <a:extLst>
              <a:ext uri="{FF2B5EF4-FFF2-40B4-BE49-F238E27FC236}">
                <a16:creationId xmlns:a16="http://schemas.microsoft.com/office/drawing/2014/main" id="{D677D783-11CD-D544-2ABC-581B4242F298}"/>
              </a:ext>
            </a:extLst>
          </p:cNvPr>
          <p:cNvSpPr txBox="1"/>
          <p:nvPr userDrawn="1"/>
        </p:nvSpPr>
        <p:spPr>
          <a:xfrm>
            <a:off x="176543" y="680477"/>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3824666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Great Thanksgiv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168E92-A468-6EAD-7FDB-D24EFD1FE9BE}"/>
              </a:ext>
            </a:extLst>
          </p:cNvPr>
          <p:cNvSpPr txBox="1"/>
          <p:nvPr userDrawn="1"/>
        </p:nvSpPr>
        <p:spPr>
          <a:xfrm>
            <a:off x="13855" y="1764490"/>
            <a:ext cx="9130145"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The Lord be with you.</a:t>
            </a:r>
          </a:p>
        </p:txBody>
      </p:sp>
      <p:sp>
        <p:nvSpPr>
          <p:cNvPr id="10" name="TextBox 9">
            <a:extLst>
              <a:ext uri="{FF2B5EF4-FFF2-40B4-BE49-F238E27FC236}">
                <a16:creationId xmlns:a16="http://schemas.microsoft.com/office/drawing/2014/main" id="{370202C6-4012-A501-B6FD-D4A30D91017C}"/>
              </a:ext>
            </a:extLst>
          </p:cNvPr>
          <p:cNvSpPr txBox="1"/>
          <p:nvPr userDrawn="1"/>
        </p:nvSpPr>
        <p:spPr>
          <a:xfrm>
            <a:off x="-13856" y="2585720"/>
            <a:ext cx="9144001"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And also with you.</a:t>
            </a:r>
          </a:p>
        </p:txBody>
      </p:sp>
      <p:sp>
        <p:nvSpPr>
          <p:cNvPr id="2" name="TextBox 1">
            <a:extLst>
              <a:ext uri="{FF2B5EF4-FFF2-40B4-BE49-F238E27FC236}">
                <a16:creationId xmlns:a16="http://schemas.microsoft.com/office/drawing/2014/main" id="{AB5C3947-817E-422E-B51B-8CBE2938300F}"/>
              </a:ext>
            </a:extLst>
          </p:cNvPr>
          <p:cNvSpPr txBox="1"/>
          <p:nvPr userDrawn="1"/>
        </p:nvSpPr>
        <p:spPr>
          <a:xfrm>
            <a:off x="-6928" y="3406950"/>
            <a:ext cx="9130144"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Lift up your hearts.</a:t>
            </a:r>
          </a:p>
        </p:txBody>
      </p:sp>
      <p:sp>
        <p:nvSpPr>
          <p:cNvPr id="3" name="TextBox 2">
            <a:extLst>
              <a:ext uri="{FF2B5EF4-FFF2-40B4-BE49-F238E27FC236}">
                <a16:creationId xmlns:a16="http://schemas.microsoft.com/office/drawing/2014/main" id="{B96EAABD-8FA5-C968-2E77-947A85B3878C}"/>
              </a:ext>
            </a:extLst>
          </p:cNvPr>
          <p:cNvSpPr txBox="1"/>
          <p:nvPr userDrawn="1"/>
        </p:nvSpPr>
        <p:spPr>
          <a:xfrm>
            <a:off x="0" y="4228180"/>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We lift them up to the Lord.</a:t>
            </a:r>
          </a:p>
        </p:txBody>
      </p:sp>
      <p:sp>
        <p:nvSpPr>
          <p:cNvPr id="6" name="TextBox 5">
            <a:extLst>
              <a:ext uri="{FF2B5EF4-FFF2-40B4-BE49-F238E27FC236}">
                <a16:creationId xmlns:a16="http://schemas.microsoft.com/office/drawing/2014/main" id="{D5DCCABA-2703-7DE3-ADDD-4613D94A406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5797323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Great Thanksgivin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1FCEA-33EA-E6AA-8F53-B753346CC1B3}"/>
              </a:ext>
            </a:extLst>
          </p:cNvPr>
          <p:cNvSpPr txBox="1"/>
          <p:nvPr userDrawn="1"/>
        </p:nvSpPr>
        <p:spPr>
          <a:xfrm>
            <a:off x="0" y="1925386"/>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Let us give thanks to the </a:t>
            </a:r>
          </a:p>
          <a:p>
            <a:pPr algn="ctr"/>
            <a:r>
              <a:rPr lang="en-US" sz="4000" dirty="0">
                <a:latin typeface="Verdana" panose="020B0604030504040204" pitchFamily="34" charset="0"/>
                <a:ea typeface="Verdana" panose="020B0604030504040204" pitchFamily="34" charset="0"/>
                <a:cs typeface="Verdana" panose="020B0604030504040204" pitchFamily="34" charset="0"/>
              </a:rPr>
              <a:t>Lord our God.</a:t>
            </a:r>
          </a:p>
        </p:txBody>
      </p:sp>
      <p:sp>
        <p:nvSpPr>
          <p:cNvPr id="5" name="TextBox 4">
            <a:extLst>
              <a:ext uri="{FF2B5EF4-FFF2-40B4-BE49-F238E27FC236}">
                <a16:creationId xmlns:a16="http://schemas.microsoft.com/office/drawing/2014/main" id="{5CBD4657-B973-9F0A-6818-1E1AE045689F}"/>
              </a:ext>
            </a:extLst>
          </p:cNvPr>
          <p:cNvSpPr txBox="1"/>
          <p:nvPr userDrawn="1"/>
        </p:nvSpPr>
        <p:spPr>
          <a:xfrm>
            <a:off x="0" y="3609176"/>
            <a:ext cx="9144000"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It is right to give thanks and praise.</a:t>
            </a:r>
          </a:p>
        </p:txBody>
      </p:sp>
      <p:sp>
        <p:nvSpPr>
          <p:cNvPr id="7" name="TextBox 6">
            <a:extLst>
              <a:ext uri="{FF2B5EF4-FFF2-40B4-BE49-F238E27FC236}">
                <a16:creationId xmlns:a16="http://schemas.microsoft.com/office/drawing/2014/main" id="{8D7AADD0-14E9-CE52-B9CE-753BB2B129F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17849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2094689" y="497480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30338" y="4974807"/>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1175727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Great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2308324"/>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It is right, and a good and joyful thing, always and everywhere to give thanks to you Almighty God, creator of heaven and earth</a:t>
            </a:r>
            <a:r>
              <a:rPr lang="is-IS" sz="3600" dirty="0">
                <a:latin typeface="Verdana" panose="020B0604030504040204" pitchFamily="34" charset="0"/>
                <a:ea typeface="Verdana" panose="020B0604030504040204" pitchFamily="34" charset="0"/>
                <a:cs typeface="Verdana" panose="020B0604030504040204" pitchFamily="34" charset="0"/>
              </a:rPr>
              <a:t>...</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F651AE5C-DAEF-3358-7738-A094587C2FE2}"/>
              </a:ext>
            </a:extLst>
          </p:cNvPr>
          <p:cNvSpPr txBox="1"/>
          <p:nvPr userDrawn="1"/>
        </p:nvSpPr>
        <p:spPr>
          <a:xfrm>
            <a:off x="-6928" y="3995406"/>
            <a:ext cx="9130145" cy="2308324"/>
          </a:xfrm>
          <a:prstGeom prst="rect">
            <a:avLst/>
          </a:prstGeom>
          <a:noFill/>
        </p:spPr>
        <p:txBody>
          <a:bodyPr wrap="square" rtlCol="0">
            <a:spAutoFit/>
          </a:bodyPr>
          <a:lstStyle/>
          <a:p>
            <a:pPr algn="ctr"/>
            <a:r>
              <a:rPr lang="is-IS" sz="36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0754907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1AE5C-DAEF-3358-7738-A094587C2FE2}"/>
              </a:ext>
            </a:extLst>
          </p:cNvPr>
          <p:cNvSpPr txBox="1"/>
          <p:nvPr userDrawn="1"/>
        </p:nvSpPr>
        <p:spPr>
          <a:xfrm>
            <a:off x="6927" y="1578928"/>
            <a:ext cx="9130145" cy="47089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Ruth and David,</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priests and the prophets,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Mary and Joseph,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apostles and the martyrs,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mothers and our fathers,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children to all generations.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is-IS" sz="3000" dirty="0">
              <a:latin typeface="Verdana" panose="020B0604030504040204" pitchFamily="34" charset="0"/>
              <a:ea typeface="Verdana" panose="020B0604030504040204" pitchFamily="34" charset="0"/>
              <a:cs typeface="Verdana" panose="020B0604030504040204" pitchFamily="34" charset="0"/>
            </a:endParaRPr>
          </a:p>
          <a:p>
            <a:pPr algn="ctr"/>
            <a:r>
              <a:rPr lang="is-IS" sz="30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73405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hanksgivin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56CCEA-1FBC-75B9-6F36-3CFDAE8B9BF4}"/>
              </a:ext>
            </a:extLst>
          </p:cNvPr>
          <p:cNvSpPr txBox="1"/>
          <p:nvPr userDrawn="1"/>
        </p:nvSpPr>
        <p:spPr>
          <a:xfrm>
            <a:off x="2273993" y="794434"/>
            <a:ext cx="4582160"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i="1" dirty="0">
                <a:latin typeface="Times New Roman" charset="0"/>
                <a:ea typeface="Times New Roman" charset="0"/>
                <a:cs typeface="Times New Roman" charset="0"/>
              </a:rPr>
              <a:t>TFWS 2257 (sung)</a:t>
            </a:r>
            <a:endParaRPr lang="en-US" sz="4000" i="1" dirty="0"/>
          </a:p>
        </p:txBody>
      </p:sp>
      <p:sp>
        <p:nvSpPr>
          <p:cNvPr id="6" name="TextBox 5">
            <a:extLst>
              <a:ext uri="{FF2B5EF4-FFF2-40B4-BE49-F238E27FC236}">
                <a16:creationId xmlns:a16="http://schemas.microsoft.com/office/drawing/2014/main" id="{654FE350-C20B-5EC6-00BB-D760F79758AA}"/>
              </a:ext>
            </a:extLst>
          </p:cNvPr>
          <p:cNvSpPr txBox="1"/>
          <p:nvPr userDrawn="1"/>
        </p:nvSpPr>
        <p:spPr>
          <a:xfrm>
            <a:off x="13855" y="1790114"/>
            <a:ext cx="9130145" cy="5478423"/>
          </a:xfrm>
          <a:prstGeom prst="rect">
            <a:avLst/>
          </a:prstGeom>
          <a:noFill/>
        </p:spPr>
        <p:txBody>
          <a:bodyPr wrap="square" rtlCol="0">
            <a:spAutoFit/>
          </a:bodyPr>
          <a:lstStyle/>
          <a:p>
            <a:pPr algn="ctr"/>
            <a:r>
              <a:rPr lang="en-US" sz="35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All</a:t>
            </a:r>
            <a:r>
              <a:rPr lang="en-US" sz="3500" b="1" dirty="0">
                <a:latin typeface="Verdana" panose="020B0604030504040204" pitchFamily="34" charset="0"/>
                <a:ea typeface="Verdana" panose="020B0604030504040204" pitchFamily="34" charset="0"/>
                <a:cs typeface="Verdana" panose="020B0604030504040204" pitchFamily="34" charset="0"/>
              </a:rPr>
              <a:t>: Holy, holy, holy Lord;</a:t>
            </a:r>
          </a:p>
          <a:p>
            <a:pPr algn="ctr"/>
            <a:r>
              <a:rPr lang="en-US" sz="3500" b="1" dirty="0">
                <a:latin typeface="Verdana" panose="020B0604030504040204" pitchFamily="34" charset="0"/>
                <a:ea typeface="Verdana" panose="020B0604030504040204" pitchFamily="34" charset="0"/>
                <a:cs typeface="Verdana" panose="020B0604030504040204" pitchFamily="34" charset="0"/>
              </a:rPr>
              <a:t>God of power and might.</a:t>
            </a:r>
          </a:p>
          <a:p>
            <a:pPr algn="ctr"/>
            <a:r>
              <a:rPr lang="en-US" sz="3500" b="1" dirty="0">
                <a:latin typeface="Verdana" panose="020B0604030504040204" pitchFamily="34" charset="0"/>
                <a:ea typeface="Verdana" panose="020B0604030504040204" pitchFamily="34" charset="0"/>
                <a:cs typeface="Verdana" panose="020B0604030504040204" pitchFamily="34" charset="0"/>
              </a:rPr>
              <a:t>Heaven and earth</a:t>
            </a:r>
          </a:p>
          <a:p>
            <a:pPr algn="ctr"/>
            <a:r>
              <a:rPr lang="en-US" sz="3500" b="1" dirty="0">
                <a:latin typeface="Verdana" panose="020B0604030504040204" pitchFamily="34" charset="0"/>
                <a:ea typeface="Verdana" panose="020B0604030504040204" pitchFamily="34" charset="0"/>
                <a:cs typeface="Verdana" panose="020B0604030504040204" pitchFamily="34" charset="0"/>
              </a:rPr>
              <a:t>are full of your glory.</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a:p>
            <a:pPr algn="ctr"/>
            <a:r>
              <a:rPr lang="en-US" sz="3500" b="1" dirty="0">
                <a:latin typeface="Verdana" panose="020B0604030504040204" pitchFamily="34" charset="0"/>
                <a:ea typeface="Verdana" panose="020B0604030504040204" pitchFamily="34" charset="0"/>
                <a:cs typeface="Verdana" panose="020B0604030504040204" pitchFamily="34" charset="0"/>
              </a:rPr>
              <a:t>Hosanna in the highest. </a:t>
            </a:r>
          </a:p>
          <a:p>
            <a:pPr algn="ctr"/>
            <a:r>
              <a:rPr lang="en-US" sz="3500" b="1" dirty="0">
                <a:latin typeface="Verdana" panose="020B0604030504040204" pitchFamily="34" charset="0"/>
                <a:ea typeface="Verdana" panose="020B0604030504040204" pitchFamily="34" charset="0"/>
                <a:cs typeface="Verdana" panose="020B0604030504040204" pitchFamily="34" charset="0"/>
              </a:rPr>
              <a:t>Blessed is he who comes in the name of the Lord. Hosanna in the highest. </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5F2CDDE9-5647-0553-8A62-66E46997B481}"/>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endParaRPr lang="en-US" sz="4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3308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4524315"/>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Holy are you, and blessed </a:t>
            </a:r>
          </a:p>
          <a:p>
            <a:pPr algn="ctr"/>
            <a:r>
              <a:rPr lang="is-IS" sz="3600" dirty="0">
                <a:latin typeface="Verdana" panose="020B0604030504040204" pitchFamily="34" charset="0"/>
                <a:ea typeface="Verdana" panose="020B0604030504040204" pitchFamily="34" charset="0"/>
                <a:cs typeface="Verdana" panose="020B0604030504040204" pitchFamily="34" charset="0"/>
              </a:rPr>
              <a:t>is your Son Jesus Christ...</a:t>
            </a:r>
          </a:p>
          <a:p>
            <a:pPr algn="ctr"/>
            <a:r>
              <a:rPr lang="is-IS" sz="3600" dirty="0">
                <a:latin typeface="Verdana" panose="020B0604030504040204" pitchFamily="34" charset="0"/>
                <a:ea typeface="Verdana" panose="020B0604030504040204" pitchFamily="34" charset="0"/>
                <a:cs typeface="Verdana" panose="020B0604030504040204" pitchFamily="34" charset="0"/>
              </a:rPr>
              <a:t>By the baptism of his suffering, death and resurrection you gave birth to your church, delivered us from slavery to sin and death, and made with us a new covenant by water and the Spirit.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0EED8F7E-9D20-7B53-36E6-F20E53E56747}"/>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27746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416320"/>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On the night in which he gave himself up for us, he took bread, gave thanks to you, broke the bread, gave it to his disciples, and said: “Take, eat; this is my body which is given for you. Do this in remembrance of me.”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128865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5078313"/>
          </a:xfrm>
          <a:prstGeom prst="rect">
            <a:avLst/>
          </a:prstGeom>
          <a:noFill/>
        </p:spPr>
        <p:txBody>
          <a:bodyPr wrap="square" rtlCol="0">
            <a:spAutoFit/>
          </a:bodyPr>
          <a:lstStyle/>
          <a:p>
            <a:pPr algn="ctr"/>
            <a:r>
              <a:rPr lang="is-IS" sz="36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When the supper was over, he took the cup, gave thanks to you, gave it to his disciples, and said: “Drink from this, all of you; this is my blood of the new covenant, poured out for you and for many for the forgiveness of sins. Do this, as often as you drink it, in remembrance of me.” </a:t>
            </a:r>
          </a:p>
        </p:txBody>
      </p:sp>
      <p:sp>
        <p:nvSpPr>
          <p:cNvPr id="4" name="TextBox 3">
            <a:extLst>
              <a:ext uri="{FF2B5EF4-FFF2-40B4-BE49-F238E27FC236}">
                <a16:creationId xmlns:a16="http://schemas.microsoft.com/office/drawing/2014/main" id="{2152CACA-41A4-0F09-6160-4DE53A4A0FB3}"/>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3227435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970318"/>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And so, in remembrance of these your mighty acts in Jesus Christ, we offer ourselves in praise and thanksgiving as a holy and living sacrifice, in union with Christ’s offering for us, as we proclaim the mystery of faith.  </a:t>
            </a:r>
          </a:p>
        </p:txBody>
      </p:sp>
      <p:sp>
        <p:nvSpPr>
          <p:cNvPr id="4" name="TextBox 3">
            <a:extLst>
              <a:ext uri="{FF2B5EF4-FFF2-40B4-BE49-F238E27FC236}">
                <a16:creationId xmlns:a16="http://schemas.microsoft.com/office/drawing/2014/main" id="{56C84D78-29FA-722E-C995-54936DFD297D}"/>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376879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514362"/>
            <a:ext cx="9144000" cy="5901616"/>
          </a:xfrm>
          <a:prstGeom prst="rect">
            <a:avLst/>
          </a:prstGeom>
          <a:noFill/>
        </p:spPr>
        <p:txBody>
          <a:bodyPr wrap="square" rtlCol="0">
            <a:spAutoFit/>
          </a:bodyPr>
          <a:lstStyle/>
          <a:p>
            <a:pPr marL="804545" marR="0" indent="-804545" algn="ctr">
              <a:spcBef>
                <a:spcPts val="300"/>
              </a:spcBef>
              <a:spcAft>
                <a:spcPts val="0"/>
              </a:spcAft>
              <a:tabLst>
                <a:tab pos="628650" algn="l"/>
              </a:tabLst>
            </a:pPr>
            <a:r>
              <a:rPr lang="en-US" sz="3600" b="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b="1" dirty="0">
                <a:latin typeface="Verdana" panose="020B0604030504040204" pitchFamily="34" charset="0"/>
                <a:ea typeface="Verdana" panose="020B0604030504040204" pitchFamily="34" charset="0"/>
                <a:cs typeface="Verdana" panose="020B0604030504040204" pitchFamily="34" charset="0"/>
              </a:rPr>
              <a:t>:	Christ has died; Christ is risen; Christ will come again.</a:t>
            </a:r>
          </a:p>
          <a:p>
            <a:pPr marL="804545" marR="0" indent="-804545" algn="ctr">
              <a:spcBef>
                <a:spcPts val="300"/>
              </a:spcBef>
              <a:spcAft>
                <a:spcPts val="0"/>
              </a:spcAft>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marR="0" indent="-804545" algn="ctr">
              <a:spcBef>
                <a:spcPts val="300"/>
              </a:spcBef>
              <a:spcAft>
                <a:spcPts val="0"/>
              </a:spcAft>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Pour out your Holy Spirit on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gathered here, and on these gifts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bread and wine. Make them be for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the body and blood of Christ, that we</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may be for the world the body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redeemed by his blood.</a:t>
            </a:r>
          </a:p>
          <a:p>
            <a:pPr algn="l"/>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BF62C531-A5EF-B144-A030-72FBB3819366}"/>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73965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357020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By your Spirit make us one</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with Christ, one with each other, and</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one in ministry to all the world, until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comes in final victory and we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feast at his heavenly banquet.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672435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5309146"/>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Through your Son Jesus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with the Holy Spirit in your holy church, all honor and glory is yours, almighty Father, now, and forever.</a:t>
            </a:r>
          </a:p>
          <a:p>
            <a:pPr marL="804545" indent="-804545" algn="ctr">
              <a:spcBef>
                <a:spcPts val="300"/>
              </a:spcBef>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dirty="0">
                <a:latin typeface="Verdana" panose="020B0604030504040204" pitchFamily="34" charset="0"/>
                <a:ea typeface="Verdana" panose="020B0604030504040204" pitchFamily="34" charset="0"/>
                <a:cs typeface="Verdana" panose="020B0604030504040204" pitchFamily="34" charset="0"/>
              </a:rPr>
              <a:t>:	Amen.</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0350530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0459233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997839"/>
            <a:ext cx="9144000" cy="2862322"/>
          </a:xfrm>
          <a:prstGeom prst="rect">
            <a:avLst/>
          </a:prstGeom>
          <a:noFill/>
        </p:spPr>
        <p:txBody>
          <a:bodyPr wrap="square" rtlCol="0">
            <a:spAutoFit/>
          </a:bodyPr>
          <a:lstStyle/>
          <a:p>
            <a:pPr algn="ctr"/>
            <a:r>
              <a:rPr lang="is-IS" sz="3600" b="0" i="1" dirty="0">
                <a:solidFill>
                  <a:schemeClr val="accent1"/>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 He commissioned us to be his witnesses to the ends of the earth and to make disciples of all nations,</a:t>
            </a:r>
          </a:p>
          <a:p>
            <a:pPr algn="ct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And today his family in all the world is joining at his holy table.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29043093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aster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5078313"/>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Renew our communion with all your saints, especially those who departed before us and dwell now in </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eternity. Since we are surrounded by so great a cloud of witnesses, strengthen us to run with perseverance the race that is set before us, looking to Jesus, the Pioneer and Perfecter of our faith.</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878044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aster 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4524315"/>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Once we were no people, but now we are your people, declaring your wonderful deeds in Christ, who called us out of darkness into his marvelous light. When the Lord Jesus ascended, he promised to be with us always, in the power of your Word and Holy Spirit.</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7637662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aster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97031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 the day you raised him from the dead, he was recognized by his disciples in the breaking of the bread, and in the power of your Holy Spirit, your Church has continued in the breaking of the bread and the sharing of the cup.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1171090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416320"/>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By your great mercy we have been born anew to a living hope through the resurrection of your Son from the dead and to an inheritance that is imperishable, undefiled, and unfading</a:t>
            </a:r>
            <a:r>
              <a:rPr lang="en-US" sz="3600">
                <a:highlight>
                  <a:srgbClr val="FFFBD9"/>
                </a:highlight>
                <a:latin typeface="Verdana" panose="020B0604030504040204" pitchFamily="34" charset="0"/>
                <a:ea typeface="Verdana" panose="020B0604030504040204" pitchFamily="34" charset="0"/>
                <a:cs typeface="Verdana" panose="020B0604030504040204" pitchFamily="34" charset="0"/>
              </a:rPr>
              <a:t>.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1185816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784830"/>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Prayer After Communion</a:t>
            </a:r>
          </a:p>
        </p:txBody>
      </p:sp>
      <p:sp>
        <p:nvSpPr>
          <p:cNvPr id="3" name="Text Placeholder 2">
            <a:extLst>
              <a:ext uri="{FF2B5EF4-FFF2-40B4-BE49-F238E27FC236}">
                <a16:creationId xmlns:a16="http://schemas.microsoft.com/office/drawing/2014/main" id="{CA838FE5-6FC6-47D0-3F90-10DFD79AC5B3}"/>
              </a:ext>
            </a:extLst>
          </p:cNvPr>
          <p:cNvSpPr>
            <a:spLocks noGrp="1"/>
          </p:cNvSpPr>
          <p:nvPr>
            <p:ph type="body" sz="quarter" idx="10"/>
          </p:nvPr>
        </p:nvSpPr>
        <p:spPr>
          <a:xfrm>
            <a:off x="402336" y="1106488"/>
            <a:ext cx="8348472" cy="5430837"/>
          </a:xfrm>
          <a:prstGeom prst="rect">
            <a:avLst/>
          </a:prstGeom>
        </p:spPr>
        <p:txBody>
          <a:bodyPr/>
          <a:lstStyle>
            <a:lvl1pPr>
              <a:lnSpc>
                <a:spcPct val="150000"/>
              </a:lnSpc>
              <a:defRPr sz="3000">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2574348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290320" y="1417519"/>
            <a:ext cx="7477760" cy="4022961"/>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Our Father, who art in heaven,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hallowed be thy name.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Thy kingdom come, thy will be done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on earth as it is in heaven.</a:t>
            </a:r>
          </a:p>
        </p:txBody>
      </p:sp>
    </p:spTree>
    <p:extLst>
      <p:ext uri="{BB962C8B-B14F-4D97-AF65-F5344CB8AC3E}">
        <p14:creationId xmlns:p14="http://schemas.microsoft.com/office/powerpoint/2010/main" val="18628952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821476"/>
            <a:ext cx="7701280" cy="3215047"/>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Give us this day our daily bread.</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forgive us our trespasses, as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we forgive those who trespass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against us.</a:t>
            </a:r>
          </a:p>
        </p:txBody>
      </p:sp>
    </p:spTree>
    <p:extLst>
      <p:ext uri="{BB962C8B-B14F-4D97-AF65-F5344CB8AC3E}">
        <p14:creationId xmlns:p14="http://schemas.microsoft.com/office/powerpoint/2010/main" val="14579678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112559"/>
            <a:ext cx="7701280" cy="5638788"/>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lead us not into temptation,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But deliver us from evil.</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For thine is the kingdom,</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and the power, </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the glory,</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forever.</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Amen</a:t>
            </a:r>
          </a:p>
        </p:txBody>
      </p:sp>
    </p:spTree>
    <p:extLst>
      <p:ext uri="{BB962C8B-B14F-4D97-AF65-F5344CB8AC3E}">
        <p14:creationId xmlns:p14="http://schemas.microsoft.com/office/powerpoint/2010/main" val="39228361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1727994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7111" y="345963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32354064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675385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CF5D5D-B31B-A041-86BD-C9EFDC27A6CE}"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4952-7BA6-F444-BCA3-10EA17C64ECE}" type="slidenum">
              <a:rPr lang="en-US" smtClean="0"/>
              <a:t>‹#›</a:t>
            </a:fld>
            <a:endParaRPr lang="en-US"/>
          </a:p>
        </p:txBody>
      </p:sp>
    </p:spTree>
    <p:extLst>
      <p:ext uri="{BB962C8B-B14F-4D97-AF65-F5344CB8AC3E}">
        <p14:creationId xmlns:p14="http://schemas.microsoft.com/office/powerpoint/2010/main" val="17341786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106203" y="1283012"/>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1:</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1815838" y="1302303"/>
            <a:ext cx="6657975" cy="5036851"/>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352158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0" y="1347774"/>
            <a:ext cx="2465798"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Congregation:</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2342508" y="1302303"/>
            <a:ext cx="6131305" cy="5160141"/>
          </a:xfrm>
          <a:prstGeom prst="rect">
            <a:avLst/>
          </a:prstGeom>
          <a:solidFill>
            <a:srgbClr val="FFF2CC">
              <a:alpha val="74118"/>
            </a:srgbClr>
          </a:solidFill>
        </p:spPr>
        <p:txBody>
          <a:bodyPr/>
          <a:lstStyle>
            <a:lvl1pPr marL="0" indent="0">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40443038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CA3BE-CEC7-A9BF-16EA-7B0B459E2C40}"/>
              </a:ext>
            </a:extLst>
          </p:cNvPr>
          <p:cNvSpPr txBox="1"/>
          <p:nvPr userDrawn="1"/>
        </p:nvSpPr>
        <p:spPr>
          <a:xfrm>
            <a:off x="517289" y="1117315"/>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2:</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9" name="Text Placeholder 11">
            <a:extLst>
              <a:ext uri="{FF2B5EF4-FFF2-40B4-BE49-F238E27FC236}">
                <a16:creationId xmlns:a16="http://schemas.microsoft.com/office/drawing/2014/main" id="{54D18103-9CC9-F248-198A-3ED24726786A}"/>
              </a:ext>
            </a:extLst>
          </p:cNvPr>
          <p:cNvSpPr>
            <a:spLocks noGrp="1"/>
          </p:cNvSpPr>
          <p:nvPr>
            <p:ph type="body" sz="quarter" idx="12" hasCustomPrompt="1"/>
          </p:nvPr>
        </p:nvSpPr>
        <p:spPr>
          <a:xfrm>
            <a:off x="2226924" y="1117315"/>
            <a:ext cx="6131305" cy="5160195"/>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2" name="TextBox 1">
            <a:extLst>
              <a:ext uri="{FF2B5EF4-FFF2-40B4-BE49-F238E27FC236}">
                <a16:creationId xmlns:a16="http://schemas.microsoft.com/office/drawing/2014/main" id="{35401CE0-607B-EF1A-CA1A-F022D80B2176}"/>
              </a:ext>
            </a:extLst>
          </p:cNvPr>
          <p:cNvSpPr txBox="1"/>
          <p:nvPr userDrawn="1"/>
        </p:nvSpPr>
        <p:spPr>
          <a:xfrm>
            <a:off x="1506347" y="6396335"/>
            <a:ext cx="6131305" cy="461665"/>
          </a:xfrm>
          <a:prstGeom prst="rect">
            <a:avLst/>
          </a:prstGeom>
          <a:noFill/>
        </p:spPr>
        <p:txBody>
          <a:bodyPr wrap="square" rtlCol="0">
            <a:spAutoFit/>
          </a:bodyPr>
          <a:lstStyle/>
          <a:p>
            <a:pPr algn="ctr"/>
            <a:r>
              <a:rPr lang="en-US" sz="2400" i="0" dirty="0">
                <a:latin typeface="Lucida Calligraphy" panose="03010101010101010101" pitchFamily="66" charset="77"/>
                <a:ea typeface="Verdana" panose="020B0604030504040204" pitchFamily="34" charset="0"/>
                <a:cs typeface="Verdana" panose="020B0604030504040204" pitchFamily="34" charset="0"/>
              </a:rPr>
              <a:t>The reader will light the candle </a:t>
            </a:r>
          </a:p>
        </p:txBody>
      </p:sp>
    </p:spTree>
    <p:extLst>
      <p:ext uri="{BB962C8B-B14F-4D97-AF65-F5344CB8AC3E}">
        <p14:creationId xmlns:p14="http://schemas.microsoft.com/office/powerpoint/2010/main" val="3041520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041149" y="1236861"/>
            <a:ext cx="7726931"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13916772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25.jpe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18.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9.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2.jpe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3.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2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19.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A42F8-F502-CA40-A499-BAF51F08894E}" type="datetimeFigureOut">
              <a:rPr lang="en-US" smtClean="0"/>
              <a:t>4/17/26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89E0-00D2-6C40-8B00-2D506419E48F}" type="slidenum">
              <a:rPr lang="en-US" smtClean="0"/>
              <a:t>‹#›</a:t>
            </a:fld>
            <a:endParaRPr lang="en-US"/>
          </a:p>
        </p:txBody>
      </p:sp>
    </p:spTree>
    <p:extLst>
      <p:ext uri="{BB962C8B-B14F-4D97-AF65-F5344CB8AC3E}">
        <p14:creationId xmlns:p14="http://schemas.microsoft.com/office/powerpoint/2010/main" val="412553571"/>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5" r:id="rId3"/>
    <p:sldLayoutId id="2147483687" r:id="rId4"/>
    <p:sldLayoutId id="2147483697" r:id="rId5"/>
    <p:sldLayoutId id="2147483698" r:id="rId6"/>
    <p:sldLayoutId id="2147483816" r:id="rId7"/>
    <p:sldLayoutId id="2147483821" r:id="rId8"/>
    <p:sldLayoutId id="2147483699" r:id="rId9"/>
    <p:sldLayoutId id="2147483817" r:id="rId10"/>
    <p:sldLayoutId id="2147483700" r:id="rId11"/>
    <p:sldLayoutId id="2147483799" r:id="rId12"/>
    <p:sldLayoutId id="2147483800" r:id="rId13"/>
    <p:sldLayoutId id="2147483802" r:id="rId14"/>
    <p:sldLayoutId id="2147483820" r:id="rId15"/>
    <p:sldLayoutId id="2147483819" r:id="rId16"/>
    <p:sldLayoutId id="2147483815" r:id="rId17"/>
    <p:sldLayoutId id="2147483814" r:id="rId18"/>
    <p:sldLayoutId id="2147483813" r:id="rId19"/>
    <p:sldLayoutId id="2147483812" r:id="rId20"/>
    <p:sldLayoutId id="2147483811" r:id="rId21"/>
    <p:sldLayoutId id="2147483801" r:id="rId22"/>
    <p:sldLayoutId id="2147483663" r:id="rId23"/>
    <p:sldLayoutId id="2147483662" r:id="rId24"/>
    <p:sldLayoutId id="2147483803" r:id="rId25"/>
    <p:sldLayoutId id="2147483807" r:id="rId26"/>
    <p:sldLayoutId id="2147483806" r:id="rId27"/>
    <p:sldLayoutId id="2147483797" r:id="rId28"/>
    <p:sldLayoutId id="2147483674" r:id="rId29"/>
    <p:sldLayoutId id="2147483818" r:id="rId30"/>
    <p:sldLayoutId id="2147483730" r:id="rId31"/>
    <p:sldLayoutId id="2147483729" r:id="rId3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0DE8C1-A0AD-CD01-2280-CBC4BD20819F}"/>
              </a:ext>
            </a:extLst>
          </p:cNvPr>
          <p:cNvPicPr>
            <a:picLocks noChangeAspect="1" noChangeArrowheads="1"/>
          </p:cNvPicPr>
          <p:nvPr userDrawn="1"/>
        </p:nvPicPr>
        <p:blipFill>
          <a:blip r:embed="rId5">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CD8EB3F-446E-AA50-BCB4-B95F68B759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Advent Candle Lighting </a:t>
            </a:r>
          </a:p>
        </p:txBody>
      </p:sp>
    </p:spTree>
    <p:extLst>
      <p:ext uri="{BB962C8B-B14F-4D97-AF65-F5344CB8AC3E}">
        <p14:creationId xmlns:p14="http://schemas.microsoft.com/office/powerpoint/2010/main" val="1517373760"/>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Baguet Scrip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B8D5B-8F27-A1E9-1BE5-15C07B1EF934}"/>
              </a:ext>
            </a:extLst>
          </p:cNvPr>
          <p:cNvPicPr>
            <a:picLocks noChangeAspect="1"/>
          </p:cNvPicPr>
          <p:nvPr userDrawn="1"/>
        </p:nvPicPr>
        <p:blipFill rotWithShape="1">
          <a:blip r:embed="rId9"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itle Placeholder 9">
            <a:extLst>
              <a:ext uri="{FF2B5EF4-FFF2-40B4-BE49-F238E27FC236}">
                <a16:creationId xmlns:a16="http://schemas.microsoft.com/office/drawing/2014/main" id="{15676F70-AF4A-A2DE-5EF5-9BE05DD1BEE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403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4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CONFESSION </a:t>
            </a:r>
          </a:p>
        </p:txBody>
      </p:sp>
    </p:spTree>
    <p:extLst>
      <p:ext uri="{BB962C8B-B14F-4D97-AF65-F5344CB8AC3E}">
        <p14:creationId xmlns:p14="http://schemas.microsoft.com/office/powerpoint/2010/main" val="944592439"/>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ainting of flowers in a field&#10;&#10;AI-generated content may be incorrect.">
            <a:extLst>
              <a:ext uri="{FF2B5EF4-FFF2-40B4-BE49-F238E27FC236}">
                <a16:creationId xmlns:a16="http://schemas.microsoft.com/office/drawing/2014/main" id="{9D21A2E4-1F02-522C-0026-6B693A236C72}"/>
              </a:ext>
            </a:extLst>
          </p:cNvPr>
          <p:cNvPicPr>
            <a:picLocks noChangeAspect="1"/>
          </p:cNvPicPr>
          <p:nvPr userDrawn="1"/>
        </p:nvPicPr>
        <p:blipFill>
          <a:blip r:embed="rId8" cstate="email">
            <a:alphaModFix amt="20000"/>
            <a:extLst>
              <a:ext uri="{28A0092B-C50C-407E-A947-70E740481C1C}">
                <a14:useLocalDpi xmlns:a14="http://schemas.microsoft.com/office/drawing/2010/main"/>
              </a:ext>
            </a:extLst>
          </a:blip>
          <a:stretch>
            <a:fillRect/>
          </a:stretch>
        </p:blipFill>
        <p:spPr>
          <a:xfrm>
            <a:off x="0" y="1181528"/>
            <a:ext cx="9144000" cy="5676472"/>
          </a:xfrm>
          <a:prstGeom prst="rect">
            <a:avLst/>
          </a:prstGeom>
        </p:spPr>
      </p:pic>
      <p:sp>
        <p:nvSpPr>
          <p:cNvPr id="2" name="Title Placeholder 1">
            <a:extLst>
              <a:ext uri="{FF2B5EF4-FFF2-40B4-BE49-F238E27FC236}">
                <a16:creationId xmlns:a16="http://schemas.microsoft.com/office/drawing/2014/main" id="{F50D1853-DEB0-D73F-E0DD-F7805209AC69}"/>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Apostles Creed UMH 882</a:t>
            </a:r>
          </a:p>
        </p:txBody>
      </p:sp>
    </p:spTree>
    <p:extLst>
      <p:ext uri="{BB962C8B-B14F-4D97-AF65-F5344CB8AC3E}">
        <p14:creationId xmlns:p14="http://schemas.microsoft.com/office/powerpoint/2010/main" val="17934851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45" r:id="rId5"/>
    <p:sldLayoutId id="2147483716"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utterflies flying in the air&#10;&#10;AI-generated content may be incorrect.">
            <a:extLst>
              <a:ext uri="{FF2B5EF4-FFF2-40B4-BE49-F238E27FC236}">
                <a16:creationId xmlns:a16="http://schemas.microsoft.com/office/drawing/2014/main" id="{5ADE271C-7EA1-B9E6-05C2-F842672D6151}"/>
              </a:ext>
            </a:extLst>
          </p:cNvPr>
          <p:cNvPicPr>
            <a:picLocks noChangeAspect="1"/>
          </p:cNvPicPr>
          <p:nvPr userDrawn="1"/>
        </p:nvPicPr>
        <p:blipFill>
          <a:blip r:embed="rId8">
            <a:alphaModFix amt="5000"/>
          </a:blip>
          <a:stretch>
            <a:fillRect/>
          </a:stretch>
        </p:blipFill>
        <p:spPr>
          <a:xfrm>
            <a:off x="0" y="0"/>
            <a:ext cx="9143999" cy="6858000"/>
          </a:xfrm>
          <a:prstGeom prst="rect">
            <a:avLst/>
          </a:prstGeom>
        </p:spPr>
      </p:pic>
      <p:sp>
        <p:nvSpPr>
          <p:cNvPr id="2" name="Title Placeholder 1">
            <a:extLst>
              <a:ext uri="{FF2B5EF4-FFF2-40B4-BE49-F238E27FC236}">
                <a16:creationId xmlns:a16="http://schemas.microsoft.com/office/drawing/2014/main" id="{9E4BA685-716D-E71E-169E-FC0049952C9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Nicene Creed UMH 880</a:t>
            </a:r>
          </a:p>
        </p:txBody>
      </p:sp>
    </p:spTree>
    <p:extLst>
      <p:ext uri="{BB962C8B-B14F-4D97-AF65-F5344CB8AC3E}">
        <p14:creationId xmlns:p14="http://schemas.microsoft.com/office/powerpoint/2010/main" val="3942332354"/>
      </p:ext>
    </p:extLst>
  </p:cSld>
  <p:clrMap bg1="lt1" tx1="dk1" bg2="lt2" tx2="dk2" accent1="accent1" accent2="accent2" accent3="accent3" accent4="accent4" accent5="accent5" accent6="accent6" hlink="hlink" folHlink="folHlink"/>
  <p:sldLayoutIdLst>
    <p:sldLayoutId id="2147483668" r:id="rId1"/>
    <p:sldLayoutId id="2147483725" r:id="rId2"/>
    <p:sldLayoutId id="2147483724" r:id="rId3"/>
    <p:sldLayoutId id="2147483726" r:id="rId4"/>
    <p:sldLayoutId id="2147483727" r:id="rId5"/>
    <p:sldLayoutId id="2147483728"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F0CED-423F-67D7-8E5F-F48BA8A04EA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The Apostle’s Creed</a:t>
            </a:r>
            <a:br>
              <a:rPr lang="en-US" dirty="0"/>
            </a:br>
            <a:r>
              <a:rPr lang="en-US" dirty="0"/>
              <a:t>Traditional Version </a:t>
            </a:r>
          </a:p>
        </p:txBody>
      </p:sp>
      <p:pic>
        <p:nvPicPr>
          <p:cNvPr id="1026" name="Picture 2">
            <a:extLst>
              <a:ext uri="{FF2B5EF4-FFF2-40B4-BE49-F238E27FC236}">
                <a16:creationId xmlns:a16="http://schemas.microsoft.com/office/drawing/2014/main" id="{882D0DDB-B331-A649-6BB9-9118F047D72F}"/>
              </a:ext>
            </a:extLst>
          </p:cNvPr>
          <p:cNvPicPr>
            <a:picLocks noChangeAspect="1" noChangeArrowheads="1"/>
          </p:cNvPicPr>
          <p:nvPr userDrawn="1"/>
        </p:nvPicPr>
        <p:blipFill>
          <a:blip r:embed="rId6">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19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ross on a path with flowers and trees&#10;&#10;AI-generated content may be incorrect.">
            <a:extLst>
              <a:ext uri="{FF2B5EF4-FFF2-40B4-BE49-F238E27FC236}">
                <a16:creationId xmlns:a16="http://schemas.microsoft.com/office/drawing/2014/main" id="{EED360EA-0707-F612-E24F-F301080D4BD7}"/>
              </a:ext>
            </a:extLst>
          </p:cNvPr>
          <p:cNvPicPr>
            <a:picLocks noChangeAspect="1"/>
          </p:cNvPicPr>
          <p:nvPr userDrawn="1"/>
        </p:nvPicPr>
        <p:blipFill>
          <a:blip r:embed="rId20" cstate="email">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90429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93" r:id="rId4"/>
    <p:sldLayoutId id="2147483771" r:id="rId5"/>
    <p:sldLayoutId id="2147483773" r:id="rId6"/>
    <p:sldLayoutId id="2147483794" r:id="rId7"/>
    <p:sldLayoutId id="2147483774" r:id="rId8"/>
    <p:sldLayoutId id="2147483775" r:id="rId9"/>
    <p:sldLayoutId id="2147483776" r:id="rId10"/>
    <p:sldLayoutId id="2147483795" r:id="rId11"/>
    <p:sldLayoutId id="2147483778" r:id="rId12"/>
    <p:sldLayoutId id="2147483772" r:id="rId13"/>
    <p:sldLayoutId id="2147483777" r:id="rId14"/>
    <p:sldLayoutId id="2147483796" r:id="rId15"/>
    <p:sldLayoutId id="2147483809" r:id="rId16"/>
    <p:sldLayoutId id="2147483808" r:id="rId17"/>
    <p:sldLayoutId id="2147483791" r:id="rId18"/>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3800" b="1" kern="1200">
          <a:ln>
            <a:solidFill>
              <a:schemeClr val="bg1"/>
            </a:solidFill>
          </a:ln>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93A617-CA3C-F5EE-6BB2-D5A4CE764DEC}"/>
              </a:ext>
            </a:extLst>
          </p:cNvPr>
          <p:cNvSpPr txBox="1"/>
          <p:nvPr userDrawn="1"/>
        </p:nvSpPr>
        <p:spPr>
          <a:xfrm>
            <a:off x="106680" y="247134"/>
            <a:ext cx="8930640" cy="861774"/>
          </a:xfrm>
          <a:prstGeom prst="rect">
            <a:avLst/>
          </a:prstGeom>
          <a:noFill/>
        </p:spPr>
        <p:txBody>
          <a:bodyPr wrap="square">
            <a:spAutoFit/>
          </a:bodyPr>
          <a:lstStyle/>
          <a:p>
            <a:pPr algn="l"/>
            <a:r>
              <a:rPr lang="en-US" sz="5000" b="1" dirty="0">
                <a:effectLst/>
                <a:latin typeface="Verdana" panose="020B0604030504040204" pitchFamily="34" charset="0"/>
                <a:ea typeface="Verdana" panose="020B0604030504040204" pitchFamily="34" charset="0"/>
                <a:cs typeface="Verdana" panose="020B0604030504040204" pitchFamily="34" charset="0"/>
              </a:rPr>
              <a:t>The Lord’s Prayer</a:t>
            </a:r>
          </a:p>
        </p:txBody>
      </p:sp>
      <p:sp>
        <p:nvSpPr>
          <p:cNvPr id="10" name="TextBox 9">
            <a:extLst>
              <a:ext uri="{FF2B5EF4-FFF2-40B4-BE49-F238E27FC236}">
                <a16:creationId xmlns:a16="http://schemas.microsoft.com/office/drawing/2014/main" id="{AE61D689-BC9F-FA9E-637F-CAD6B7DE6487}"/>
              </a:ext>
            </a:extLst>
          </p:cNvPr>
          <p:cNvSpPr txBox="1"/>
          <p:nvPr userDrawn="1"/>
        </p:nvSpPr>
        <p:spPr>
          <a:xfrm>
            <a:off x="7127240" y="554910"/>
            <a:ext cx="2448560" cy="553998"/>
          </a:xfrm>
          <a:prstGeom prst="rect">
            <a:avLst/>
          </a:prstGeom>
          <a:noFill/>
        </p:spPr>
        <p:txBody>
          <a:bodyPr wrap="square">
            <a:spAutoFit/>
          </a:bodyPr>
          <a:lstStyle/>
          <a:p>
            <a:r>
              <a:rPr lang="en-US" sz="3000" dirty="0">
                <a:effectLst/>
                <a:latin typeface="Verdana" panose="020B0604030504040204" pitchFamily="34" charset="0"/>
                <a:ea typeface="Verdana" panose="020B0604030504040204" pitchFamily="34" charset="0"/>
                <a:cs typeface="Verdana" panose="020B0604030504040204" pitchFamily="34" charset="0"/>
              </a:rPr>
              <a:t>UMH 895</a:t>
            </a:r>
          </a:p>
        </p:txBody>
      </p:sp>
      <p:pic>
        <p:nvPicPr>
          <p:cNvPr id="12" name="Picture 11">
            <a:extLst>
              <a:ext uri="{FF2B5EF4-FFF2-40B4-BE49-F238E27FC236}">
                <a16:creationId xmlns:a16="http://schemas.microsoft.com/office/drawing/2014/main" id="{4D5BE7CE-51E5-2CE8-025F-8CDFC149B4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108908"/>
            <a:ext cx="1582013" cy="2022574"/>
          </a:xfrm>
          <a:prstGeom prst="ellipse">
            <a:avLst/>
          </a:prstGeom>
          <a:ln>
            <a:noFill/>
          </a:ln>
          <a:effectLst>
            <a:softEdge rad="112500"/>
          </a:effectLst>
        </p:spPr>
      </p:pic>
    </p:spTree>
    <p:extLst>
      <p:ext uri="{BB962C8B-B14F-4D97-AF65-F5344CB8AC3E}">
        <p14:creationId xmlns:p14="http://schemas.microsoft.com/office/powerpoint/2010/main" val="685952538"/>
      </p:ext>
    </p:extLst>
  </p:cSld>
  <p:clrMap bg1="lt1" tx1="dk1" bg2="lt2" tx2="dk2" accent1="accent1" accent2="accent2" accent3="accent3" accent4="accent4" accent5="accent5" accent6="accent6" hlink="hlink" folHlink="folHlink"/>
  <p:sldLayoutIdLst>
    <p:sldLayoutId id="2147483754" r:id="rId1"/>
    <p:sldLayoutId id="2147483753" r:id="rId2"/>
    <p:sldLayoutId id="214748379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5"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Call to Worship Lent</a:t>
            </a:r>
          </a:p>
        </p:txBody>
      </p:sp>
    </p:spTree>
    <p:extLst>
      <p:ext uri="{BB962C8B-B14F-4D97-AF65-F5344CB8AC3E}">
        <p14:creationId xmlns:p14="http://schemas.microsoft.com/office/powerpoint/2010/main" val="28864600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hyperlink" Target="Music/Gloria%20Patri%20-%20RUMC.mp3" TargetMode="External"/><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687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488F4-AEA1-7747-9906-E3F52021538F}"/>
              </a:ext>
            </a:extLst>
          </p:cNvPr>
          <p:cNvPicPr>
            <a:picLocks noChangeAspect="1"/>
          </p:cNvPicPr>
          <p:nvPr/>
        </p:nvPicPr>
        <p:blipFill rotWithShape="1">
          <a:blip r:embed="rId2">
            <a:alphaModFix amt="20000"/>
          </a:blip>
          <a:srcRect l="11686" r="4981"/>
          <a:stretch/>
        </p:blipFill>
        <p:spPr>
          <a:xfrm>
            <a:off x="0" y="0"/>
            <a:ext cx="9144000" cy="6858000"/>
          </a:xfrm>
          <a:prstGeom prst="rect">
            <a:avLst/>
          </a:prstGeom>
        </p:spPr>
      </p:pic>
      <p:sp>
        <p:nvSpPr>
          <p:cNvPr id="10" name="TextBox 9"/>
          <p:cNvSpPr txBox="1"/>
          <p:nvPr/>
        </p:nvSpPr>
        <p:spPr>
          <a:xfrm>
            <a:off x="162232" y="2099200"/>
            <a:ext cx="8819536"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Amazing grace!</a:t>
            </a:r>
          </a:p>
          <a:p>
            <a:pPr algn="ctr"/>
            <a:r>
              <a:rPr lang="en-US" sz="4000" dirty="0">
                <a:latin typeface="Times New Roman" charset="0"/>
                <a:ea typeface="Times New Roman" charset="0"/>
                <a:cs typeface="Times New Roman" charset="0"/>
              </a:rPr>
              <a:t>How sweet the sound</a:t>
            </a:r>
          </a:p>
          <a:p>
            <a:pPr algn="ctr"/>
            <a:r>
              <a:rPr lang="en-US" sz="4000" dirty="0">
                <a:latin typeface="Times New Roman" charset="0"/>
                <a:ea typeface="Times New Roman" charset="0"/>
                <a:cs typeface="Times New Roman" charset="0"/>
              </a:rPr>
              <a:t>that saved a wretch like me!</a:t>
            </a:r>
          </a:p>
          <a:p>
            <a:pPr algn="ctr"/>
            <a:r>
              <a:rPr lang="en-US" sz="4000" dirty="0">
                <a:latin typeface="Times New Roman" charset="0"/>
                <a:ea typeface="Times New Roman" charset="0"/>
                <a:cs typeface="Times New Roman" charset="0"/>
              </a:rPr>
              <a:t>I once was lost</a:t>
            </a:r>
          </a:p>
          <a:p>
            <a:pPr algn="ctr"/>
            <a:r>
              <a:rPr lang="en-US" sz="4000" dirty="0">
                <a:latin typeface="Times New Roman" charset="0"/>
                <a:ea typeface="Times New Roman" charset="0"/>
                <a:cs typeface="Times New Roman" charset="0"/>
              </a:rPr>
              <a:t>but now am found;</a:t>
            </a:r>
          </a:p>
          <a:p>
            <a:pPr algn="ctr"/>
            <a:r>
              <a:rPr lang="en-US" sz="4000" dirty="0">
                <a:latin typeface="Times New Roman" charset="0"/>
                <a:ea typeface="Times New Roman" charset="0"/>
                <a:cs typeface="Times New Roman" charset="0"/>
              </a:rPr>
              <a:t>was blind, but now I see.</a:t>
            </a:r>
          </a:p>
        </p:txBody>
      </p:sp>
      <p:sp>
        <p:nvSpPr>
          <p:cNvPr id="4" name="TextBox 3">
            <a:extLst>
              <a:ext uri="{FF2B5EF4-FFF2-40B4-BE49-F238E27FC236}">
                <a16:creationId xmlns:a16="http://schemas.microsoft.com/office/drawing/2014/main" id="{918FC14A-D6B2-2341-ABCA-1BE387B04FDE}"/>
              </a:ext>
            </a:extLst>
          </p:cNvPr>
          <p:cNvSpPr txBox="1"/>
          <p:nvPr/>
        </p:nvSpPr>
        <p:spPr>
          <a:xfrm>
            <a:off x="0" y="0"/>
            <a:ext cx="9144000" cy="1569660"/>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“Amazing Grace” UMH 378</a:t>
            </a:r>
          </a:p>
          <a:p>
            <a:pPr algn="ctr"/>
            <a:r>
              <a:rPr lang="en-US" sz="1600" dirty="0">
                <a:latin typeface="Times New Roman" charset="0"/>
                <a:ea typeface="Times New Roman" charset="0"/>
                <a:cs typeface="Times New Roman" charset="0"/>
              </a:rPr>
              <a:t>WORDS: John Newton, 1779 </a:t>
            </a:r>
          </a:p>
          <a:p>
            <a:pPr algn="ctr"/>
            <a:r>
              <a:rPr lang="en-US" sz="1600" dirty="0">
                <a:latin typeface="Times New Roman" charset="0"/>
                <a:ea typeface="Times New Roman" charset="0"/>
                <a:cs typeface="Times New Roman" charset="0"/>
              </a:rPr>
              <a:t>MUSIC: 19</a:t>
            </a:r>
            <a:r>
              <a:rPr lang="en-US" sz="1600" baseline="30000" dirty="0">
                <a:latin typeface="Times New Roman" charset="0"/>
                <a:ea typeface="Times New Roman" charset="0"/>
                <a:cs typeface="Times New Roman" charset="0"/>
              </a:rPr>
              <a:t>th</a:t>
            </a:r>
            <a:r>
              <a:rPr lang="en-US" sz="1600" dirty="0">
                <a:latin typeface="Times New Roman" charset="0"/>
                <a:ea typeface="Times New Roman" charset="0"/>
                <a:cs typeface="Times New Roman" charset="0"/>
              </a:rPr>
              <a:t> Century USA melody, harmonization by Edwin O. </a:t>
            </a:r>
            <a:r>
              <a:rPr lang="en-US" sz="1600" dirty="0" err="1">
                <a:latin typeface="Times New Roman" charset="0"/>
                <a:ea typeface="Times New Roman" charset="0"/>
                <a:cs typeface="Times New Roman" charset="0"/>
              </a:rPr>
              <a:t>Excell</a:t>
            </a:r>
            <a:r>
              <a:rPr lang="en-US" sz="1600" dirty="0">
                <a:latin typeface="Times New Roman" charset="0"/>
                <a:ea typeface="Times New Roman" charset="0"/>
                <a:cs typeface="Times New Roman" charset="0"/>
              </a:rPr>
              <a:t>, 1900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923703672"/>
      </p:ext>
    </p:extLst>
  </p:cSld>
  <p:clrMapOvr>
    <a:masterClrMapping/>
  </p:clrMapOvr>
  <p:transitio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4D903-C4A0-C549-AE54-BFD458C00D58}"/>
              </a:ext>
            </a:extLst>
          </p:cNvPr>
          <p:cNvPicPr>
            <a:picLocks noChangeAspect="1"/>
          </p:cNvPicPr>
          <p:nvPr/>
        </p:nvPicPr>
        <p:blipFill rotWithShape="1">
          <a:blip r:embed="rId2">
            <a:alphaModFix amt="20000"/>
          </a:blip>
          <a:srcRect l="11686" r="4981"/>
          <a:stretch/>
        </p:blipFill>
        <p:spPr>
          <a:xfrm>
            <a:off x="0" y="0"/>
            <a:ext cx="9144000" cy="6858000"/>
          </a:xfrm>
          <a:prstGeom prst="rect">
            <a:avLst/>
          </a:prstGeom>
        </p:spPr>
      </p:pic>
      <p:sp>
        <p:nvSpPr>
          <p:cNvPr id="4" name="TextBox 3">
            <a:extLst>
              <a:ext uri="{FF2B5EF4-FFF2-40B4-BE49-F238E27FC236}">
                <a16:creationId xmlns:a16="http://schemas.microsoft.com/office/drawing/2014/main" id="{4E2AAB0D-4740-5A4F-9B8D-FDD343E5749D}"/>
              </a:ext>
            </a:extLst>
          </p:cNvPr>
          <p:cNvSpPr txBox="1"/>
          <p:nvPr/>
        </p:nvSpPr>
        <p:spPr>
          <a:xfrm>
            <a:off x="0" y="0"/>
            <a:ext cx="9144000" cy="1569660"/>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“Amazing Grace” UMH 378</a:t>
            </a:r>
          </a:p>
          <a:p>
            <a:pPr algn="ctr"/>
            <a:r>
              <a:rPr lang="en-US" sz="1600" dirty="0">
                <a:latin typeface="Times New Roman" charset="0"/>
                <a:ea typeface="Times New Roman" charset="0"/>
                <a:cs typeface="Times New Roman" charset="0"/>
              </a:rPr>
              <a:t>WORDS: John Newton, 1779 </a:t>
            </a:r>
          </a:p>
          <a:p>
            <a:pPr algn="ctr"/>
            <a:r>
              <a:rPr lang="en-US" sz="1600" dirty="0">
                <a:latin typeface="Times New Roman" charset="0"/>
                <a:ea typeface="Times New Roman" charset="0"/>
                <a:cs typeface="Times New Roman" charset="0"/>
              </a:rPr>
              <a:t>MUSIC: 19</a:t>
            </a:r>
            <a:r>
              <a:rPr lang="en-US" sz="1600" baseline="30000" dirty="0">
                <a:latin typeface="Times New Roman" charset="0"/>
                <a:ea typeface="Times New Roman" charset="0"/>
                <a:cs typeface="Times New Roman" charset="0"/>
              </a:rPr>
              <a:t>th</a:t>
            </a:r>
            <a:r>
              <a:rPr lang="en-US" sz="1600" dirty="0">
                <a:latin typeface="Times New Roman" charset="0"/>
                <a:ea typeface="Times New Roman" charset="0"/>
                <a:cs typeface="Times New Roman" charset="0"/>
              </a:rPr>
              <a:t> Century USA melody, harmonization by Edwin O. </a:t>
            </a:r>
            <a:r>
              <a:rPr lang="en-US" sz="1600" dirty="0" err="1">
                <a:latin typeface="Times New Roman" charset="0"/>
                <a:ea typeface="Times New Roman" charset="0"/>
                <a:cs typeface="Times New Roman" charset="0"/>
              </a:rPr>
              <a:t>Excell</a:t>
            </a:r>
            <a:r>
              <a:rPr lang="en-US" sz="1600" dirty="0">
                <a:latin typeface="Times New Roman" charset="0"/>
                <a:ea typeface="Times New Roman" charset="0"/>
                <a:cs typeface="Times New Roman" charset="0"/>
              </a:rPr>
              <a:t>, 1900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6" name="TextBox 5">
            <a:extLst>
              <a:ext uri="{FF2B5EF4-FFF2-40B4-BE49-F238E27FC236}">
                <a16:creationId xmlns:a16="http://schemas.microsoft.com/office/drawing/2014/main" id="{CD195FFB-D2F9-8F4A-A471-1AF19D0E156C}"/>
              </a:ext>
            </a:extLst>
          </p:cNvPr>
          <p:cNvSpPr txBox="1"/>
          <p:nvPr/>
        </p:nvSpPr>
        <p:spPr>
          <a:xfrm>
            <a:off x="162232" y="2099200"/>
            <a:ext cx="8819536" cy="3785652"/>
          </a:xfrm>
          <a:prstGeom prst="rect">
            <a:avLst/>
          </a:prstGeom>
          <a:noFill/>
        </p:spPr>
        <p:txBody>
          <a:bodyPr wrap="square" rtlCol="0">
            <a:spAutoFit/>
          </a:bodyPr>
          <a:lstStyle/>
          <a:p>
            <a:pPr algn="ctr"/>
            <a:r>
              <a:rPr lang="en-US" sz="4000" dirty="0" err="1">
                <a:latin typeface="Times New Roman" charset="0"/>
                <a:ea typeface="Times New Roman" charset="0"/>
                <a:cs typeface="Times New Roman" charset="0"/>
              </a:rPr>
              <a:t>’Twas</a:t>
            </a:r>
            <a:r>
              <a:rPr lang="en-US" sz="4000" dirty="0">
                <a:latin typeface="Times New Roman" charset="0"/>
                <a:ea typeface="Times New Roman" charset="0"/>
                <a:cs typeface="Times New Roman" charset="0"/>
              </a:rPr>
              <a:t> grace that taught </a:t>
            </a:r>
          </a:p>
          <a:p>
            <a:pPr algn="ctr"/>
            <a:r>
              <a:rPr lang="en-US" sz="4000" dirty="0">
                <a:latin typeface="Times New Roman" charset="0"/>
                <a:ea typeface="Times New Roman" charset="0"/>
                <a:cs typeface="Times New Roman" charset="0"/>
              </a:rPr>
              <a:t>my heart to fear,</a:t>
            </a:r>
          </a:p>
          <a:p>
            <a:pPr algn="ctr"/>
            <a:r>
              <a:rPr lang="en-US" sz="4000" dirty="0">
                <a:latin typeface="Times New Roman" charset="0"/>
                <a:ea typeface="Times New Roman" charset="0"/>
                <a:cs typeface="Times New Roman" charset="0"/>
              </a:rPr>
              <a:t>and grace my fears relieved;</a:t>
            </a:r>
          </a:p>
          <a:p>
            <a:pPr algn="ctr"/>
            <a:r>
              <a:rPr lang="en-US" sz="4000" dirty="0">
                <a:latin typeface="Times New Roman" charset="0"/>
                <a:ea typeface="Times New Roman" charset="0"/>
                <a:cs typeface="Times New Roman" charset="0"/>
              </a:rPr>
              <a:t>how precious did</a:t>
            </a:r>
          </a:p>
          <a:p>
            <a:pPr algn="ctr"/>
            <a:r>
              <a:rPr lang="en-US" sz="4000" dirty="0">
                <a:latin typeface="Times New Roman" charset="0"/>
                <a:ea typeface="Times New Roman" charset="0"/>
                <a:cs typeface="Times New Roman" charset="0"/>
              </a:rPr>
              <a:t>that grace appear</a:t>
            </a:r>
          </a:p>
          <a:p>
            <a:pPr algn="ctr"/>
            <a:r>
              <a:rPr lang="en-US" sz="4000" dirty="0">
                <a:latin typeface="Times New Roman" charset="0"/>
                <a:ea typeface="Times New Roman" charset="0"/>
                <a:cs typeface="Times New Roman" charset="0"/>
              </a:rPr>
              <a:t>the hour I first believed.</a:t>
            </a:r>
          </a:p>
        </p:txBody>
      </p:sp>
    </p:spTree>
    <p:extLst>
      <p:ext uri="{BB962C8B-B14F-4D97-AF65-F5344CB8AC3E}">
        <p14:creationId xmlns:p14="http://schemas.microsoft.com/office/powerpoint/2010/main" val="124416496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4D903-C4A0-C549-AE54-BFD458C00D58}"/>
              </a:ext>
            </a:extLst>
          </p:cNvPr>
          <p:cNvPicPr>
            <a:picLocks noChangeAspect="1"/>
          </p:cNvPicPr>
          <p:nvPr/>
        </p:nvPicPr>
        <p:blipFill rotWithShape="1">
          <a:blip r:embed="rId2">
            <a:alphaModFix amt="20000"/>
          </a:blip>
          <a:srcRect l="11686" r="4981"/>
          <a:stretch/>
        </p:blipFill>
        <p:spPr>
          <a:xfrm>
            <a:off x="0" y="0"/>
            <a:ext cx="9144000" cy="6858000"/>
          </a:xfrm>
          <a:prstGeom prst="rect">
            <a:avLst/>
          </a:prstGeom>
        </p:spPr>
      </p:pic>
      <p:sp>
        <p:nvSpPr>
          <p:cNvPr id="4" name="TextBox 3">
            <a:extLst>
              <a:ext uri="{FF2B5EF4-FFF2-40B4-BE49-F238E27FC236}">
                <a16:creationId xmlns:a16="http://schemas.microsoft.com/office/drawing/2014/main" id="{4E2AAB0D-4740-5A4F-9B8D-FDD343E5749D}"/>
              </a:ext>
            </a:extLst>
          </p:cNvPr>
          <p:cNvSpPr txBox="1"/>
          <p:nvPr/>
        </p:nvSpPr>
        <p:spPr>
          <a:xfrm>
            <a:off x="0" y="0"/>
            <a:ext cx="9144000" cy="1569660"/>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“Amazing Grace” UMH 378</a:t>
            </a:r>
          </a:p>
          <a:p>
            <a:pPr algn="ctr"/>
            <a:r>
              <a:rPr lang="en-US" sz="1600" dirty="0">
                <a:latin typeface="Times New Roman" charset="0"/>
                <a:ea typeface="Times New Roman" charset="0"/>
                <a:cs typeface="Times New Roman" charset="0"/>
              </a:rPr>
              <a:t>WORDS: John Newton, 1779 </a:t>
            </a:r>
          </a:p>
          <a:p>
            <a:pPr algn="ctr"/>
            <a:r>
              <a:rPr lang="en-US" sz="1600" dirty="0">
                <a:latin typeface="Times New Roman" charset="0"/>
                <a:ea typeface="Times New Roman" charset="0"/>
                <a:cs typeface="Times New Roman" charset="0"/>
              </a:rPr>
              <a:t>MUSIC: 19</a:t>
            </a:r>
            <a:r>
              <a:rPr lang="en-US" sz="1600" baseline="30000" dirty="0">
                <a:latin typeface="Times New Roman" charset="0"/>
                <a:ea typeface="Times New Roman" charset="0"/>
                <a:cs typeface="Times New Roman" charset="0"/>
              </a:rPr>
              <a:t>th</a:t>
            </a:r>
            <a:r>
              <a:rPr lang="en-US" sz="1600" dirty="0">
                <a:latin typeface="Times New Roman" charset="0"/>
                <a:ea typeface="Times New Roman" charset="0"/>
                <a:cs typeface="Times New Roman" charset="0"/>
              </a:rPr>
              <a:t> Century USA melody, harmonization by Edwin O. </a:t>
            </a:r>
            <a:r>
              <a:rPr lang="en-US" sz="1600" dirty="0" err="1">
                <a:latin typeface="Times New Roman" charset="0"/>
                <a:ea typeface="Times New Roman" charset="0"/>
                <a:cs typeface="Times New Roman" charset="0"/>
              </a:rPr>
              <a:t>Excell</a:t>
            </a:r>
            <a:r>
              <a:rPr lang="en-US" sz="1600" dirty="0">
                <a:latin typeface="Times New Roman" charset="0"/>
                <a:ea typeface="Times New Roman" charset="0"/>
                <a:cs typeface="Times New Roman" charset="0"/>
              </a:rPr>
              <a:t>, 1900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6" name="TextBox 5">
            <a:extLst>
              <a:ext uri="{FF2B5EF4-FFF2-40B4-BE49-F238E27FC236}">
                <a16:creationId xmlns:a16="http://schemas.microsoft.com/office/drawing/2014/main" id="{CD195FFB-D2F9-8F4A-A471-1AF19D0E156C}"/>
              </a:ext>
            </a:extLst>
          </p:cNvPr>
          <p:cNvSpPr txBox="1"/>
          <p:nvPr/>
        </p:nvSpPr>
        <p:spPr>
          <a:xfrm>
            <a:off x="162232" y="2099200"/>
            <a:ext cx="8819536"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Through many dangers,</a:t>
            </a:r>
          </a:p>
          <a:p>
            <a:pPr algn="ctr"/>
            <a:r>
              <a:rPr lang="en-US" sz="4000" dirty="0">
                <a:latin typeface="Times New Roman" charset="0"/>
                <a:ea typeface="Times New Roman" charset="0"/>
                <a:cs typeface="Times New Roman" charset="0"/>
              </a:rPr>
              <a:t>toils, and snares,</a:t>
            </a:r>
          </a:p>
          <a:p>
            <a:pPr algn="ctr"/>
            <a:r>
              <a:rPr lang="en-US" sz="4000" dirty="0">
                <a:latin typeface="Times New Roman" charset="0"/>
                <a:ea typeface="Times New Roman" charset="0"/>
                <a:cs typeface="Times New Roman" charset="0"/>
              </a:rPr>
              <a:t>I have already come;</a:t>
            </a:r>
          </a:p>
          <a:p>
            <a:pPr algn="ctr"/>
            <a:r>
              <a:rPr lang="en-US" sz="4000" dirty="0">
                <a:latin typeface="Times New Roman" charset="0"/>
                <a:ea typeface="Times New Roman" charset="0"/>
                <a:cs typeface="Times New Roman" charset="0"/>
              </a:rPr>
              <a:t>‘tis grace hath brought</a:t>
            </a:r>
          </a:p>
          <a:p>
            <a:pPr algn="ctr"/>
            <a:r>
              <a:rPr lang="en-US" sz="4000" dirty="0">
                <a:latin typeface="Times New Roman" charset="0"/>
                <a:ea typeface="Times New Roman" charset="0"/>
                <a:cs typeface="Times New Roman" charset="0"/>
              </a:rPr>
              <a:t>me safe thus far,</a:t>
            </a:r>
          </a:p>
          <a:p>
            <a:pPr algn="ctr"/>
            <a:r>
              <a:rPr lang="en-US" sz="4000" dirty="0">
                <a:latin typeface="Times New Roman" charset="0"/>
                <a:ea typeface="Times New Roman" charset="0"/>
                <a:cs typeface="Times New Roman" charset="0"/>
              </a:rPr>
              <a:t>and grace will lead me home.</a:t>
            </a:r>
          </a:p>
        </p:txBody>
      </p:sp>
    </p:spTree>
    <p:extLst>
      <p:ext uri="{BB962C8B-B14F-4D97-AF65-F5344CB8AC3E}">
        <p14:creationId xmlns:p14="http://schemas.microsoft.com/office/powerpoint/2010/main" val="274636985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4D903-C4A0-C549-AE54-BFD458C00D58}"/>
              </a:ext>
            </a:extLst>
          </p:cNvPr>
          <p:cNvPicPr>
            <a:picLocks noChangeAspect="1"/>
          </p:cNvPicPr>
          <p:nvPr/>
        </p:nvPicPr>
        <p:blipFill rotWithShape="1">
          <a:blip r:embed="rId2">
            <a:alphaModFix amt="20000"/>
          </a:blip>
          <a:srcRect l="11686" r="4981"/>
          <a:stretch/>
        </p:blipFill>
        <p:spPr>
          <a:xfrm>
            <a:off x="0" y="0"/>
            <a:ext cx="9144000" cy="6858000"/>
          </a:xfrm>
          <a:prstGeom prst="rect">
            <a:avLst/>
          </a:prstGeom>
        </p:spPr>
      </p:pic>
      <p:sp>
        <p:nvSpPr>
          <p:cNvPr id="4" name="TextBox 3">
            <a:extLst>
              <a:ext uri="{FF2B5EF4-FFF2-40B4-BE49-F238E27FC236}">
                <a16:creationId xmlns:a16="http://schemas.microsoft.com/office/drawing/2014/main" id="{4E2AAB0D-4740-5A4F-9B8D-FDD343E5749D}"/>
              </a:ext>
            </a:extLst>
          </p:cNvPr>
          <p:cNvSpPr txBox="1"/>
          <p:nvPr/>
        </p:nvSpPr>
        <p:spPr>
          <a:xfrm>
            <a:off x="0" y="0"/>
            <a:ext cx="9144000" cy="1569660"/>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“Amazing Grace” UMH 378</a:t>
            </a:r>
          </a:p>
          <a:p>
            <a:pPr algn="ctr"/>
            <a:r>
              <a:rPr lang="en-US" sz="1600" dirty="0">
                <a:latin typeface="Times New Roman" charset="0"/>
                <a:ea typeface="Times New Roman" charset="0"/>
                <a:cs typeface="Times New Roman" charset="0"/>
              </a:rPr>
              <a:t>WORDS: John Newton, 1779 </a:t>
            </a:r>
          </a:p>
          <a:p>
            <a:pPr algn="ctr"/>
            <a:r>
              <a:rPr lang="en-US" sz="1600" dirty="0">
                <a:latin typeface="Times New Roman" charset="0"/>
                <a:ea typeface="Times New Roman" charset="0"/>
                <a:cs typeface="Times New Roman" charset="0"/>
              </a:rPr>
              <a:t>MUSIC: 19</a:t>
            </a:r>
            <a:r>
              <a:rPr lang="en-US" sz="1600" baseline="30000" dirty="0">
                <a:latin typeface="Times New Roman" charset="0"/>
                <a:ea typeface="Times New Roman" charset="0"/>
                <a:cs typeface="Times New Roman" charset="0"/>
              </a:rPr>
              <a:t>th</a:t>
            </a:r>
            <a:r>
              <a:rPr lang="en-US" sz="1600" dirty="0">
                <a:latin typeface="Times New Roman" charset="0"/>
                <a:ea typeface="Times New Roman" charset="0"/>
                <a:cs typeface="Times New Roman" charset="0"/>
              </a:rPr>
              <a:t> Century USA melody, harmonization by Edwin O. </a:t>
            </a:r>
            <a:r>
              <a:rPr lang="en-US" sz="1600" dirty="0" err="1">
                <a:latin typeface="Times New Roman" charset="0"/>
                <a:ea typeface="Times New Roman" charset="0"/>
                <a:cs typeface="Times New Roman" charset="0"/>
              </a:rPr>
              <a:t>Excell</a:t>
            </a:r>
            <a:r>
              <a:rPr lang="en-US" sz="1600" dirty="0">
                <a:latin typeface="Times New Roman" charset="0"/>
                <a:ea typeface="Times New Roman" charset="0"/>
                <a:cs typeface="Times New Roman" charset="0"/>
              </a:rPr>
              <a:t>, 1900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6" name="TextBox 5">
            <a:extLst>
              <a:ext uri="{FF2B5EF4-FFF2-40B4-BE49-F238E27FC236}">
                <a16:creationId xmlns:a16="http://schemas.microsoft.com/office/drawing/2014/main" id="{CD195FFB-D2F9-8F4A-A471-1AF19D0E156C}"/>
              </a:ext>
            </a:extLst>
          </p:cNvPr>
          <p:cNvSpPr txBox="1"/>
          <p:nvPr/>
        </p:nvSpPr>
        <p:spPr>
          <a:xfrm>
            <a:off x="162232" y="2099200"/>
            <a:ext cx="8819536"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The Lord has promised</a:t>
            </a:r>
          </a:p>
          <a:p>
            <a:pPr algn="ctr"/>
            <a:r>
              <a:rPr lang="en-US" sz="4000" dirty="0">
                <a:latin typeface="Times New Roman" charset="0"/>
                <a:ea typeface="Times New Roman" charset="0"/>
                <a:cs typeface="Times New Roman" charset="0"/>
              </a:rPr>
              <a:t>good to me,</a:t>
            </a:r>
          </a:p>
          <a:p>
            <a:pPr algn="ctr"/>
            <a:r>
              <a:rPr lang="en-US" sz="4000" dirty="0">
                <a:latin typeface="Times New Roman" charset="0"/>
                <a:ea typeface="Times New Roman" charset="0"/>
                <a:cs typeface="Times New Roman" charset="0"/>
              </a:rPr>
              <a:t>his word my hope secures;</a:t>
            </a:r>
          </a:p>
          <a:p>
            <a:pPr algn="ctr"/>
            <a:r>
              <a:rPr lang="en-US" sz="4000" dirty="0">
                <a:latin typeface="Times New Roman" charset="0"/>
                <a:ea typeface="Times New Roman" charset="0"/>
                <a:cs typeface="Times New Roman" charset="0"/>
              </a:rPr>
              <a:t>he will my shield</a:t>
            </a:r>
          </a:p>
          <a:p>
            <a:pPr algn="ctr"/>
            <a:r>
              <a:rPr lang="en-US" sz="4000" dirty="0">
                <a:latin typeface="Times New Roman" charset="0"/>
                <a:ea typeface="Times New Roman" charset="0"/>
                <a:cs typeface="Times New Roman" charset="0"/>
              </a:rPr>
              <a:t>and portion be,</a:t>
            </a:r>
          </a:p>
          <a:p>
            <a:pPr algn="ctr"/>
            <a:r>
              <a:rPr lang="en-US" sz="4000" dirty="0">
                <a:latin typeface="Times New Roman" charset="0"/>
                <a:ea typeface="Times New Roman" charset="0"/>
                <a:cs typeface="Times New Roman" charset="0"/>
              </a:rPr>
              <a:t>as long as life endures.</a:t>
            </a:r>
          </a:p>
        </p:txBody>
      </p:sp>
    </p:spTree>
    <p:extLst>
      <p:ext uri="{BB962C8B-B14F-4D97-AF65-F5344CB8AC3E}">
        <p14:creationId xmlns:p14="http://schemas.microsoft.com/office/powerpoint/2010/main" val="70318796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4D903-C4A0-C549-AE54-BFD458C00D58}"/>
              </a:ext>
            </a:extLst>
          </p:cNvPr>
          <p:cNvPicPr>
            <a:picLocks noChangeAspect="1"/>
          </p:cNvPicPr>
          <p:nvPr/>
        </p:nvPicPr>
        <p:blipFill rotWithShape="1">
          <a:blip r:embed="rId2">
            <a:alphaModFix amt="20000"/>
          </a:blip>
          <a:srcRect l="11686" r="4981"/>
          <a:stretch/>
        </p:blipFill>
        <p:spPr>
          <a:xfrm>
            <a:off x="0" y="0"/>
            <a:ext cx="9144000" cy="6858000"/>
          </a:xfrm>
          <a:prstGeom prst="rect">
            <a:avLst/>
          </a:prstGeom>
        </p:spPr>
      </p:pic>
      <p:sp>
        <p:nvSpPr>
          <p:cNvPr id="4" name="TextBox 3">
            <a:extLst>
              <a:ext uri="{FF2B5EF4-FFF2-40B4-BE49-F238E27FC236}">
                <a16:creationId xmlns:a16="http://schemas.microsoft.com/office/drawing/2014/main" id="{4E2AAB0D-4740-5A4F-9B8D-FDD343E5749D}"/>
              </a:ext>
            </a:extLst>
          </p:cNvPr>
          <p:cNvSpPr txBox="1"/>
          <p:nvPr/>
        </p:nvSpPr>
        <p:spPr>
          <a:xfrm>
            <a:off x="0" y="0"/>
            <a:ext cx="9144000" cy="1569660"/>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“Amazing Grace” UMH 378</a:t>
            </a:r>
          </a:p>
          <a:p>
            <a:pPr algn="ctr"/>
            <a:r>
              <a:rPr lang="en-US" sz="1600" dirty="0">
                <a:latin typeface="Times New Roman" charset="0"/>
                <a:ea typeface="Times New Roman" charset="0"/>
                <a:cs typeface="Times New Roman" charset="0"/>
              </a:rPr>
              <a:t>WORDS: John Newton, 1779 </a:t>
            </a:r>
          </a:p>
          <a:p>
            <a:pPr algn="ctr"/>
            <a:r>
              <a:rPr lang="en-US" sz="1600" dirty="0">
                <a:latin typeface="Times New Roman" charset="0"/>
                <a:ea typeface="Times New Roman" charset="0"/>
                <a:cs typeface="Times New Roman" charset="0"/>
              </a:rPr>
              <a:t>MUSIC: 19</a:t>
            </a:r>
            <a:r>
              <a:rPr lang="en-US" sz="1600" baseline="30000" dirty="0">
                <a:latin typeface="Times New Roman" charset="0"/>
                <a:ea typeface="Times New Roman" charset="0"/>
                <a:cs typeface="Times New Roman" charset="0"/>
              </a:rPr>
              <a:t>th</a:t>
            </a:r>
            <a:r>
              <a:rPr lang="en-US" sz="1600" dirty="0">
                <a:latin typeface="Times New Roman" charset="0"/>
                <a:ea typeface="Times New Roman" charset="0"/>
                <a:cs typeface="Times New Roman" charset="0"/>
              </a:rPr>
              <a:t> Century USA melody, harmonization by Edwin O. </a:t>
            </a:r>
            <a:r>
              <a:rPr lang="en-US" sz="1600" dirty="0" err="1">
                <a:latin typeface="Times New Roman" charset="0"/>
                <a:ea typeface="Times New Roman" charset="0"/>
                <a:cs typeface="Times New Roman" charset="0"/>
              </a:rPr>
              <a:t>Excell</a:t>
            </a:r>
            <a:r>
              <a:rPr lang="en-US" sz="1600" dirty="0">
                <a:latin typeface="Times New Roman" charset="0"/>
                <a:ea typeface="Times New Roman" charset="0"/>
                <a:cs typeface="Times New Roman" charset="0"/>
              </a:rPr>
              <a:t>, 1900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6" name="TextBox 5">
            <a:extLst>
              <a:ext uri="{FF2B5EF4-FFF2-40B4-BE49-F238E27FC236}">
                <a16:creationId xmlns:a16="http://schemas.microsoft.com/office/drawing/2014/main" id="{CD195FFB-D2F9-8F4A-A471-1AF19D0E156C}"/>
              </a:ext>
            </a:extLst>
          </p:cNvPr>
          <p:cNvSpPr txBox="1"/>
          <p:nvPr/>
        </p:nvSpPr>
        <p:spPr>
          <a:xfrm>
            <a:off x="162232" y="2099200"/>
            <a:ext cx="8819536"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Yea, when this flesh</a:t>
            </a:r>
          </a:p>
          <a:p>
            <a:pPr algn="ctr"/>
            <a:r>
              <a:rPr lang="en-US" sz="4000" dirty="0">
                <a:latin typeface="Times New Roman" charset="0"/>
                <a:ea typeface="Times New Roman" charset="0"/>
                <a:cs typeface="Times New Roman" charset="0"/>
              </a:rPr>
              <a:t>and heart shall fail,</a:t>
            </a:r>
          </a:p>
          <a:p>
            <a:pPr algn="ctr"/>
            <a:r>
              <a:rPr lang="en-US" sz="4000" dirty="0">
                <a:latin typeface="Times New Roman" charset="0"/>
                <a:ea typeface="Times New Roman" charset="0"/>
                <a:cs typeface="Times New Roman" charset="0"/>
              </a:rPr>
              <a:t>and mortal life shall cease,</a:t>
            </a:r>
          </a:p>
          <a:p>
            <a:pPr algn="ctr"/>
            <a:r>
              <a:rPr lang="en-US" sz="4000" dirty="0">
                <a:latin typeface="Times New Roman" charset="0"/>
                <a:ea typeface="Times New Roman" charset="0"/>
                <a:cs typeface="Times New Roman" charset="0"/>
              </a:rPr>
              <a:t>I shall possess,</a:t>
            </a:r>
          </a:p>
          <a:p>
            <a:pPr algn="ctr"/>
            <a:r>
              <a:rPr lang="en-US" sz="4000" dirty="0">
                <a:latin typeface="Times New Roman" charset="0"/>
                <a:ea typeface="Times New Roman" charset="0"/>
                <a:cs typeface="Times New Roman" charset="0"/>
              </a:rPr>
              <a:t>within the veil,</a:t>
            </a:r>
          </a:p>
          <a:p>
            <a:pPr algn="ctr"/>
            <a:r>
              <a:rPr lang="en-US" sz="4000" dirty="0">
                <a:latin typeface="Times New Roman" charset="0"/>
                <a:ea typeface="Times New Roman" charset="0"/>
                <a:cs typeface="Times New Roman" charset="0"/>
              </a:rPr>
              <a:t>a life of joy and peace.</a:t>
            </a:r>
          </a:p>
        </p:txBody>
      </p:sp>
    </p:spTree>
    <p:extLst>
      <p:ext uri="{BB962C8B-B14F-4D97-AF65-F5344CB8AC3E}">
        <p14:creationId xmlns:p14="http://schemas.microsoft.com/office/powerpoint/2010/main" val="392730483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4D903-C4A0-C549-AE54-BFD458C00D58}"/>
              </a:ext>
            </a:extLst>
          </p:cNvPr>
          <p:cNvPicPr>
            <a:picLocks noChangeAspect="1"/>
          </p:cNvPicPr>
          <p:nvPr/>
        </p:nvPicPr>
        <p:blipFill rotWithShape="1">
          <a:blip r:embed="rId2">
            <a:alphaModFix amt="20000"/>
          </a:blip>
          <a:srcRect l="11686" r="4981"/>
          <a:stretch/>
        </p:blipFill>
        <p:spPr>
          <a:xfrm>
            <a:off x="0" y="0"/>
            <a:ext cx="9144000" cy="6858000"/>
          </a:xfrm>
          <a:prstGeom prst="rect">
            <a:avLst/>
          </a:prstGeom>
        </p:spPr>
      </p:pic>
      <p:sp>
        <p:nvSpPr>
          <p:cNvPr id="4" name="TextBox 3">
            <a:extLst>
              <a:ext uri="{FF2B5EF4-FFF2-40B4-BE49-F238E27FC236}">
                <a16:creationId xmlns:a16="http://schemas.microsoft.com/office/drawing/2014/main" id="{4E2AAB0D-4740-5A4F-9B8D-FDD343E5749D}"/>
              </a:ext>
            </a:extLst>
          </p:cNvPr>
          <p:cNvSpPr txBox="1"/>
          <p:nvPr/>
        </p:nvSpPr>
        <p:spPr>
          <a:xfrm>
            <a:off x="0" y="0"/>
            <a:ext cx="9144000" cy="1569660"/>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“Amazing Grace” UMH 378</a:t>
            </a:r>
          </a:p>
          <a:p>
            <a:pPr algn="ctr"/>
            <a:r>
              <a:rPr lang="en-US" sz="1600" dirty="0">
                <a:latin typeface="Times New Roman" charset="0"/>
                <a:ea typeface="Times New Roman" charset="0"/>
                <a:cs typeface="Times New Roman" charset="0"/>
              </a:rPr>
              <a:t>WORDS: John Newton, 1779 </a:t>
            </a:r>
          </a:p>
          <a:p>
            <a:pPr algn="ctr"/>
            <a:r>
              <a:rPr lang="en-US" sz="1600" dirty="0">
                <a:latin typeface="Times New Roman" charset="0"/>
                <a:ea typeface="Times New Roman" charset="0"/>
                <a:cs typeface="Times New Roman" charset="0"/>
              </a:rPr>
              <a:t>MUSIC: 19</a:t>
            </a:r>
            <a:r>
              <a:rPr lang="en-US" sz="1600" baseline="30000" dirty="0">
                <a:latin typeface="Times New Roman" charset="0"/>
                <a:ea typeface="Times New Roman" charset="0"/>
                <a:cs typeface="Times New Roman" charset="0"/>
              </a:rPr>
              <a:t>th</a:t>
            </a:r>
            <a:r>
              <a:rPr lang="en-US" sz="1600" dirty="0">
                <a:latin typeface="Times New Roman" charset="0"/>
                <a:ea typeface="Times New Roman" charset="0"/>
                <a:cs typeface="Times New Roman" charset="0"/>
              </a:rPr>
              <a:t> Century USA melody, harmonization by Edwin O. </a:t>
            </a:r>
            <a:r>
              <a:rPr lang="en-US" sz="1600" dirty="0" err="1">
                <a:latin typeface="Times New Roman" charset="0"/>
                <a:ea typeface="Times New Roman" charset="0"/>
                <a:cs typeface="Times New Roman" charset="0"/>
              </a:rPr>
              <a:t>Excell</a:t>
            </a:r>
            <a:r>
              <a:rPr lang="en-US" sz="1600" dirty="0">
                <a:latin typeface="Times New Roman" charset="0"/>
                <a:ea typeface="Times New Roman" charset="0"/>
                <a:cs typeface="Times New Roman" charset="0"/>
              </a:rPr>
              <a:t>, 1900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6" name="TextBox 5">
            <a:extLst>
              <a:ext uri="{FF2B5EF4-FFF2-40B4-BE49-F238E27FC236}">
                <a16:creationId xmlns:a16="http://schemas.microsoft.com/office/drawing/2014/main" id="{CD195FFB-D2F9-8F4A-A471-1AF19D0E156C}"/>
              </a:ext>
            </a:extLst>
          </p:cNvPr>
          <p:cNvSpPr txBox="1"/>
          <p:nvPr/>
        </p:nvSpPr>
        <p:spPr>
          <a:xfrm>
            <a:off x="162232" y="2099200"/>
            <a:ext cx="8819536"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When we’ve been</a:t>
            </a:r>
          </a:p>
          <a:p>
            <a:pPr algn="ctr"/>
            <a:r>
              <a:rPr lang="en-US" sz="4000" dirty="0">
                <a:latin typeface="Times New Roman" charset="0"/>
                <a:ea typeface="Times New Roman" charset="0"/>
                <a:cs typeface="Times New Roman" charset="0"/>
              </a:rPr>
              <a:t>there ten thousand years,</a:t>
            </a:r>
          </a:p>
          <a:p>
            <a:pPr algn="ctr"/>
            <a:r>
              <a:rPr lang="en-US" sz="4000" dirty="0">
                <a:latin typeface="Times New Roman" charset="0"/>
                <a:ea typeface="Times New Roman" charset="0"/>
                <a:cs typeface="Times New Roman" charset="0"/>
              </a:rPr>
              <a:t>bright shining as the sun,</a:t>
            </a:r>
          </a:p>
          <a:p>
            <a:pPr algn="ctr"/>
            <a:r>
              <a:rPr lang="en-US" sz="4000" dirty="0">
                <a:latin typeface="Times New Roman" charset="0"/>
                <a:ea typeface="Times New Roman" charset="0"/>
                <a:cs typeface="Times New Roman" charset="0"/>
              </a:rPr>
              <a:t>we’ve no less days</a:t>
            </a:r>
          </a:p>
          <a:p>
            <a:pPr algn="ctr"/>
            <a:r>
              <a:rPr lang="en-US" sz="4000" dirty="0">
                <a:latin typeface="Times New Roman" charset="0"/>
                <a:ea typeface="Times New Roman" charset="0"/>
                <a:cs typeface="Times New Roman" charset="0"/>
              </a:rPr>
              <a:t>to sing God’s praise</a:t>
            </a:r>
          </a:p>
          <a:p>
            <a:pPr algn="ctr"/>
            <a:r>
              <a:rPr lang="en-US" sz="4000" dirty="0">
                <a:latin typeface="Times New Roman" charset="0"/>
                <a:ea typeface="Times New Roman" charset="0"/>
                <a:cs typeface="Times New Roman" charset="0"/>
              </a:rPr>
              <a:t>than when we’d first begun.</a:t>
            </a:r>
          </a:p>
        </p:txBody>
      </p:sp>
    </p:spTree>
    <p:extLst>
      <p:ext uri="{BB962C8B-B14F-4D97-AF65-F5344CB8AC3E}">
        <p14:creationId xmlns:p14="http://schemas.microsoft.com/office/powerpoint/2010/main" val="281013582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262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34098-D281-6894-99FE-94EE6A742398}"/>
              </a:ext>
            </a:extLst>
          </p:cNvPr>
          <p:cNvSpPr txBox="1"/>
          <p:nvPr/>
        </p:nvSpPr>
        <p:spPr>
          <a:xfrm>
            <a:off x="1" y="885599"/>
            <a:ext cx="642455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A7C6BD1-71D4-6C2D-2461-2199373CA172}"/>
              </a:ext>
            </a:extLst>
          </p:cNvPr>
          <p:cNvSpPr txBox="1"/>
          <p:nvPr/>
        </p:nvSpPr>
        <p:spPr>
          <a:xfrm>
            <a:off x="0" y="0"/>
            <a:ext cx="7742712" cy="784830"/>
          </a:xfrm>
          <a:prstGeom prst="rect">
            <a:avLst/>
          </a:prstGeom>
          <a:noFill/>
        </p:spPr>
        <p:txBody>
          <a:bodyPr wrap="squar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7FAAA8DA-1E18-1ED4-11FC-42ABBA696500}"/>
              </a:ext>
            </a:extLst>
          </p:cNvPr>
          <p:cNvSpPr txBox="1"/>
          <p:nvPr/>
        </p:nvSpPr>
        <p:spPr>
          <a:xfrm>
            <a:off x="1" y="6424551"/>
            <a:ext cx="6424550"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cs typeface="Verdana" panose="020B0604030504040204" pitchFamily="34" charset="0"/>
              </a:rPr>
              <a:t>UMH 393</a:t>
            </a:r>
          </a:p>
        </p:txBody>
      </p:sp>
    </p:spTree>
    <p:extLst>
      <p:ext uri="{BB962C8B-B14F-4D97-AF65-F5344CB8AC3E}">
        <p14:creationId xmlns:p14="http://schemas.microsoft.com/office/powerpoint/2010/main" val="8433300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DC303C-C2E5-99F9-75E5-E011401D9BA3}"/>
              </a:ext>
            </a:extLst>
          </p:cNvPr>
          <p:cNvSpPr>
            <a:spLocks noGrp="1"/>
          </p:cNvSpPr>
          <p:nvPr>
            <p:ph type="ctrTitle"/>
          </p:nvPr>
        </p:nvSpPr>
        <p:spPr>
          <a:xfrm>
            <a:off x="4016216" y="552182"/>
            <a:ext cx="4499130" cy="3343135"/>
          </a:xfrm>
          <a:noFill/>
        </p:spPr>
        <p:txBody>
          <a:bodyPr>
            <a:normAutofit/>
          </a:bodyPr>
          <a:lstStyle/>
          <a:p>
            <a:pPr algn="l"/>
            <a:r>
              <a:rPr lang="en-US" sz="4500"/>
              <a:t>Psalm 116: 1 – 4, 12 – 19 </a:t>
            </a:r>
          </a:p>
        </p:txBody>
      </p:sp>
      <p:sp>
        <p:nvSpPr>
          <p:cNvPr id="3" name="Subtitle 2">
            <a:extLst>
              <a:ext uri="{FF2B5EF4-FFF2-40B4-BE49-F238E27FC236}">
                <a16:creationId xmlns:a16="http://schemas.microsoft.com/office/drawing/2014/main" id="{DA047FC3-846D-756F-D85C-1ACFA1653ACB}"/>
              </a:ext>
            </a:extLst>
          </p:cNvPr>
          <p:cNvSpPr>
            <a:spLocks noGrp="1"/>
          </p:cNvSpPr>
          <p:nvPr>
            <p:ph type="subTitle" idx="1"/>
          </p:nvPr>
        </p:nvSpPr>
        <p:spPr>
          <a:xfrm>
            <a:off x="4016216" y="4067032"/>
            <a:ext cx="4499130" cy="2067068"/>
          </a:xfrm>
          <a:noFill/>
        </p:spPr>
        <p:txBody>
          <a:bodyPr>
            <a:normAutofit/>
          </a:bodyPr>
          <a:lstStyle/>
          <a:p>
            <a:pPr algn="l"/>
            <a:r>
              <a:rPr lang="en-US" dirty="0"/>
              <a:t>NRSVUE</a:t>
            </a:r>
            <a:endParaRPr lang="en-US"/>
          </a:p>
        </p:txBody>
      </p:sp>
      <p:pic>
        <p:nvPicPr>
          <p:cNvPr id="5" name="Picture 4" descr="A heart shaped foamy water&#10;&#10;AI-generated content may be incorrect.">
            <a:extLst>
              <a:ext uri="{FF2B5EF4-FFF2-40B4-BE49-F238E27FC236}">
                <a16:creationId xmlns:a16="http://schemas.microsoft.com/office/drawing/2014/main" id="{6F79641D-38B5-D4F4-A676-25F75BDAFA54}"/>
              </a:ext>
            </a:extLst>
          </p:cNvPr>
          <p:cNvPicPr>
            <a:picLocks noChangeAspect="1"/>
          </p:cNvPicPr>
          <p:nvPr/>
        </p:nvPicPr>
        <p:blipFill>
          <a:blip r:embed="rId2"/>
          <a:srcRect l="629" r="1427"/>
          <a:stretch>
            <a:fillRect/>
          </a:stretch>
        </p:blipFill>
        <p:spPr>
          <a:xfrm>
            <a:off x="20" y="10"/>
            <a:ext cx="3744733" cy="6857990"/>
          </a:xfrm>
          <a:prstGeom prst="rect">
            <a:avLst/>
          </a:prstGeom>
        </p:spPr>
      </p:pic>
    </p:spTree>
    <p:extLst>
      <p:ext uri="{BB962C8B-B14F-4D97-AF65-F5344CB8AC3E}">
        <p14:creationId xmlns:p14="http://schemas.microsoft.com/office/powerpoint/2010/main" val="36463202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F15DBC-4E7A-ACA1-AC50-5A0AF745C561}"/>
              </a:ext>
            </a:extLst>
          </p:cNvPr>
          <p:cNvSpPr txBox="1"/>
          <p:nvPr/>
        </p:nvSpPr>
        <p:spPr>
          <a:xfrm>
            <a:off x="0" y="313307"/>
            <a:ext cx="9144000" cy="6231386"/>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1 </a:t>
            </a:r>
            <a:r>
              <a:rPr lang="en-US" sz="3000" dirty="0">
                <a:latin typeface="Verdana" panose="020B0604030504040204" pitchFamily="34" charset="0"/>
                <a:ea typeface="Verdana" panose="020B0604030504040204" pitchFamily="34" charset="0"/>
                <a:cs typeface="Verdana" panose="020B0604030504040204" pitchFamily="34" charset="0"/>
              </a:rPr>
              <a:t>I love the Lord because he has heard my voice and my supplications.</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aseline="30000" dirty="0">
                <a:latin typeface="Verdana" panose="020B0604030504040204" pitchFamily="34" charset="0"/>
                <a:ea typeface="Verdana" panose="020B0604030504040204" pitchFamily="34" charset="0"/>
                <a:cs typeface="Verdana" panose="020B0604030504040204" pitchFamily="34" charset="0"/>
              </a:rPr>
              <a:t>2</a:t>
            </a:r>
            <a:r>
              <a:rPr lang="en-US" sz="3000" dirty="0">
                <a:latin typeface="Verdana" panose="020B0604030504040204" pitchFamily="34" charset="0"/>
                <a:ea typeface="Verdana" panose="020B0604030504040204" pitchFamily="34" charset="0"/>
                <a:cs typeface="Verdana" panose="020B0604030504040204" pitchFamily="34" charset="0"/>
              </a:rPr>
              <a:t> Because he inclined his ear to me, therefore I will call on him as long as I live.</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aseline="30000" dirty="0">
                <a:latin typeface="Verdana" panose="020B0604030504040204" pitchFamily="34" charset="0"/>
                <a:ea typeface="Verdana" panose="020B0604030504040204" pitchFamily="34" charset="0"/>
                <a:cs typeface="Verdana" panose="020B0604030504040204" pitchFamily="34" charset="0"/>
              </a:rPr>
              <a:t>3</a:t>
            </a:r>
            <a:r>
              <a:rPr lang="en-US" sz="3000" dirty="0">
                <a:latin typeface="Verdana" panose="020B0604030504040204" pitchFamily="34" charset="0"/>
                <a:ea typeface="Verdana" panose="020B0604030504040204" pitchFamily="34" charset="0"/>
                <a:cs typeface="Verdana" panose="020B0604030504040204" pitchFamily="34" charset="0"/>
              </a:rPr>
              <a:t> The snares of death encompassed me; the pangs of </a:t>
            </a:r>
            <a:r>
              <a:rPr lang="en-US" sz="3000" dirty="0" err="1">
                <a:latin typeface="Verdana" panose="020B0604030504040204" pitchFamily="34" charset="0"/>
                <a:ea typeface="Verdana" panose="020B0604030504040204" pitchFamily="34" charset="0"/>
                <a:cs typeface="Verdana" panose="020B0604030504040204" pitchFamily="34" charset="0"/>
              </a:rPr>
              <a:t>Sheol</a:t>
            </a:r>
            <a:r>
              <a:rPr lang="en-US" sz="3000" dirty="0">
                <a:latin typeface="Verdana" panose="020B0604030504040204" pitchFamily="34" charset="0"/>
                <a:ea typeface="Verdana" panose="020B0604030504040204" pitchFamily="34" charset="0"/>
                <a:cs typeface="Verdana" panose="020B0604030504040204" pitchFamily="34" charset="0"/>
              </a:rPr>
              <a:t> laid hold on me;</a:t>
            </a: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dirty="0">
                <a:latin typeface="Verdana" panose="020B0604030504040204" pitchFamily="34" charset="0"/>
                <a:ea typeface="Verdana" panose="020B0604030504040204" pitchFamily="34" charset="0"/>
                <a:cs typeface="Verdana" panose="020B0604030504040204" pitchFamily="34" charset="0"/>
              </a:rPr>
              <a:t>    I suffered distress and anguish. </a:t>
            </a:r>
          </a:p>
        </p:txBody>
      </p:sp>
    </p:spTree>
    <p:extLst>
      <p:ext uri="{BB962C8B-B14F-4D97-AF65-F5344CB8AC3E}">
        <p14:creationId xmlns:p14="http://schemas.microsoft.com/office/powerpoint/2010/main" val="89885762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4254" y="32273"/>
            <a:ext cx="3272803" cy="16162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500" b="1" kern="1200" dirty="0">
                <a:solidFill>
                  <a:schemeClr val="tx1"/>
                </a:solidFill>
                <a:latin typeface="APPLE CHANCERY" panose="03020702040506060504" pitchFamily="66" charset="-79"/>
                <a:ea typeface="+mj-ea"/>
                <a:cs typeface="APPLE CHANCERY" panose="03020702040506060504" pitchFamily="66" charset="-79"/>
              </a:rPr>
              <a:t>Prelude</a:t>
            </a:r>
          </a:p>
        </p:txBody>
      </p:sp>
      <p:sp>
        <p:nvSpPr>
          <p:cNvPr id="5" name="TextBox 4"/>
          <p:cNvSpPr txBox="1"/>
          <p:nvPr/>
        </p:nvSpPr>
        <p:spPr>
          <a:xfrm>
            <a:off x="4685946" y="1055913"/>
            <a:ext cx="4375273" cy="3447832"/>
          </a:xfrm>
          <a:prstGeom prst="rect">
            <a:avLst/>
          </a:prstGeom>
        </p:spPr>
        <p:txBody>
          <a:bodyPr vert="horz" lIns="91440" tIns="45720" rIns="91440" bIns="45720" rtlCol="0" anchor="t">
            <a:noAutofit/>
          </a:bodyPr>
          <a:lstStyle/>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Pastor Eduardo Carrillo</a:t>
            </a:r>
          </a:p>
          <a:p>
            <a:pPr algn="ctr" defTabSz="914400">
              <a:lnSpc>
                <a:spcPct val="90000"/>
              </a:lnSpc>
              <a:spcAft>
                <a:spcPts val="600"/>
              </a:spcAft>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i="1" dirty="0">
                <a:latin typeface="Verdana" panose="020B0604030504040204" pitchFamily="34" charset="0"/>
                <a:ea typeface="Verdana" panose="020B0604030504040204" pitchFamily="34" charset="0"/>
                <a:cs typeface="Verdana" panose="020B0604030504040204" pitchFamily="34" charset="0"/>
              </a:rPr>
              <a:t>3</a:t>
            </a:r>
            <a:r>
              <a:rPr lang="en-US" sz="3000" i="1" baseline="30000" dirty="0">
                <a:latin typeface="Verdana" panose="020B0604030504040204" pitchFamily="34" charset="0"/>
                <a:ea typeface="Verdana" panose="020B0604030504040204" pitchFamily="34" charset="0"/>
                <a:cs typeface="Verdana" panose="020B0604030504040204" pitchFamily="34" charset="0"/>
              </a:rPr>
              <a:t>rd</a:t>
            </a:r>
            <a:r>
              <a:rPr lang="en-US" sz="3000" i="1" dirty="0">
                <a:latin typeface="Verdana" panose="020B0604030504040204" pitchFamily="34" charset="0"/>
                <a:ea typeface="Verdana" panose="020B0604030504040204" pitchFamily="34" charset="0"/>
                <a:cs typeface="Verdana" panose="020B0604030504040204" pitchFamily="34" charset="0"/>
              </a:rPr>
              <a:t> Sunday after Easter</a:t>
            </a:r>
          </a:p>
          <a:p>
            <a:pPr algn="ctr" defTabSz="914400">
              <a:lnSpc>
                <a:spcPct val="90000"/>
              </a:lnSpc>
              <a:spcAft>
                <a:spcPts val="600"/>
              </a:spcAft>
            </a:pPr>
            <a:endParaRPr lang="en-US" sz="2800" i="1"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April 19</a:t>
            </a:r>
            <a:r>
              <a:rPr lang="en-US" sz="3000" baseline="30000" dirty="0">
                <a:latin typeface="Verdana" panose="020B0604030504040204" pitchFamily="34" charset="0"/>
                <a:ea typeface="Verdana" panose="020B0604030504040204" pitchFamily="34" charset="0"/>
                <a:cs typeface="Verdana" panose="020B0604030504040204" pitchFamily="34" charset="0"/>
              </a:rPr>
              <a:t>th</a:t>
            </a:r>
            <a:r>
              <a:rPr lang="en-US" sz="3000" dirty="0">
                <a:latin typeface="Verdana" panose="020B0604030504040204" pitchFamily="34" charset="0"/>
                <a:ea typeface="Verdana" panose="020B0604030504040204" pitchFamily="34" charset="0"/>
                <a:cs typeface="Verdana" panose="020B0604030504040204" pitchFamily="34" charset="0"/>
              </a:rPr>
              <a:t>, 2026</a:t>
            </a:r>
          </a:p>
          <a:p>
            <a:pPr algn="ctr" defTabSz="914400">
              <a:lnSpc>
                <a:spcPct val="90000"/>
              </a:lnSpc>
              <a:spcAft>
                <a:spcPts val="600"/>
              </a:spcAft>
            </a:pPr>
            <a:endParaRPr lang="en-US" sz="2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CCLI License:</a:t>
            </a: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3430384-01-1829</a:t>
            </a:r>
          </a:p>
        </p:txBody>
      </p:sp>
      <p:cxnSp>
        <p:nvCxnSpPr>
          <p:cNvPr id="7" name="Straight Connector 6">
            <a:extLst>
              <a:ext uri="{FF2B5EF4-FFF2-40B4-BE49-F238E27FC236}">
                <a16:creationId xmlns:a16="http://schemas.microsoft.com/office/drawing/2014/main" id="{C162BB4D-E2BF-6CFB-AE05-BD3B2DB2342A}"/>
              </a:ext>
            </a:extLst>
          </p:cNvPr>
          <p:cNvCxnSpPr/>
          <p:nvPr/>
        </p:nvCxnSpPr>
        <p:spPr>
          <a:xfrm>
            <a:off x="5474768" y="1055913"/>
            <a:ext cx="2797628" cy="0"/>
          </a:xfrm>
          <a:prstGeom prst="line">
            <a:avLst/>
          </a:prstGeom>
          <a:ln>
            <a:solidFill>
              <a:srgbClr val="A791C5"/>
            </a:solidFill>
          </a:ln>
        </p:spPr>
        <p:style>
          <a:lnRef idx="3">
            <a:schemeClr val="accent1"/>
          </a:lnRef>
          <a:fillRef idx="0">
            <a:schemeClr val="accent1"/>
          </a:fillRef>
          <a:effectRef idx="2">
            <a:schemeClr val="accent1"/>
          </a:effectRef>
          <a:fontRef idx="minor">
            <a:schemeClr val="tx1"/>
          </a:fontRef>
        </p:style>
      </p:cxnSp>
      <p:sp>
        <p:nvSpPr>
          <p:cNvPr id="3" name="Text Placeholder 2">
            <a:extLst>
              <a:ext uri="{FF2B5EF4-FFF2-40B4-BE49-F238E27FC236}">
                <a16:creationId xmlns:a16="http://schemas.microsoft.com/office/drawing/2014/main" id="{790E8C4D-1CAC-DDD4-D69E-6D9FF4401769}"/>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pic>
        <p:nvPicPr>
          <p:cNvPr id="4" name="Picture 3" descr="A cross with light shining through the windows&#10;&#10;AI-generated content may be incorrect.">
            <a:extLst>
              <a:ext uri="{FF2B5EF4-FFF2-40B4-BE49-F238E27FC236}">
                <a16:creationId xmlns:a16="http://schemas.microsoft.com/office/drawing/2014/main" id="{99A13E7D-84E8-09EB-CB99-2927685F3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76" y="579449"/>
            <a:ext cx="4047270" cy="5699102"/>
          </a:xfrm>
          <a:prstGeom prst="ellipse">
            <a:avLst/>
          </a:prstGeom>
          <a:ln>
            <a:noFill/>
          </a:ln>
          <a:effectLst>
            <a:softEdge rad="112500"/>
          </a:effectLst>
        </p:spPr>
      </p:pic>
    </p:spTree>
    <p:extLst>
      <p:ext uri="{BB962C8B-B14F-4D97-AF65-F5344CB8AC3E}">
        <p14:creationId xmlns:p14="http://schemas.microsoft.com/office/powerpoint/2010/main" val="23910802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9D035-B357-18A4-0E7A-30E9AC2374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50AA47-0BF0-3D5A-B0D5-7E039E92C705}"/>
              </a:ext>
            </a:extLst>
          </p:cNvPr>
          <p:cNvSpPr txBox="1"/>
          <p:nvPr/>
        </p:nvSpPr>
        <p:spPr>
          <a:xfrm>
            <a:off x="0" y="774940"/>
            <a:ext cx="9144000" cy="5308120"/>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4 </a:t>
            </a:r>
            <a:r>
              <a:rPr lang="en-US" sz="3000" dirty="0">
                <a:latin typeface="Verdana" panose="020B0604030504040204" pitchFamily="34" charset="0"/>
                <a:ea typeface="Verdana" panose="020B0604030504040204" pitchFamily="34" charset="0"/>
                <a:cs typeface="Verdana" panose="020B0604030504040204" pitchFamily="34" charset="0"/>
              </a:rPr>
              <a:t>Then I called on the name of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“O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I pray, save my life!”</a:t>
            </a:r>
            <a:r>
              <a:rPr lang="en-US" sz="3000" b="1" baseline="30000" dirty="0">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br>
              <a:rPr lang="en-US" sz="3000" b="1" baseline="30000" dirty="0">
                <a:latin typeface="Verdana" panose="020B0604030504040204" pitchFamily="34" charset="0"/>
                <a:ea typeface="Verdana" panose="020B0604030504040204" pitchFamily="34" charset="0"/>
                <a:cs typeface="Verdana" panose="020B0604030504040204" pitchFamily="34" charset="0"/>
              </a:rPr>
            </a:br>
            <a:r>
              <a:rPr lang="en-US" sz="3000" b="1" baseline="30000" dirty="0">
                <a:latin typeface="Verdana" panose="020B0604030504040204" pitchFamily="34" charset="0"/>
                <a:ea typeface="Verdana" panose="020B0604030504040204" pitchFamily="34" charset="0"/>
                <a:cs typeface="Verdana" panose="020B0604030504040204" pitchFamily="34" charset="0"/>
              </a:rPr>
              <a:t>12 </a:t>
            </a:r>
            <a:r>
              <a:rPr lang="en-US" sz="3000" dirty="0">
                <a:latin typeface="Verdana" panose="020B0604030504040204" pitchFamily="34" charset="0"/>
                <a:ea typeface="Verdana" panose="020B0604030504040204" pitchFamily="34" charset="0"/>
                <a:cs typeface="Verdana" panose="020B0604030504040204" pitchFamily="34" charset="0"/>
              </a:rPr>
              <a:t>What shall I return to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for all his bounty to me?</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1" baseline="30000" dirty="0">
                <a:latin typeface="Verdana" panose="020B0604030504040204" pitchFamily="34" charset="0"/>
                <a:ea typeface="Verdana" panose="020B0604030504040204" pitchFamily="34" charset="0"/>
                <a:cs typeface="Verdana" panose="020B0604030504040204" pitchFamily="34" charset="0"/>
              </a:rPr>
              <a:t>13 </a:t>
            </a:r>
            <a:r>
              <a:rPr lang="en-US" sz="3000" dirty="0">
                <a:latin typeface="Verdana" panose="020B0604030504040204" pitchFamily="34" charset="0"/>
                <a:ea typeface="Verdana" panose="020B0604030504040204" pitchFamily="34" charset="0"/>
                <a:cs typeface="Verdana" panose="020B0604030504040204" pitchFamily="34" charset="0"/>
              </a:rPr>
              <a:t>I will lift up the cup of salvation and call on the name of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8734273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61F53-BCF4-9A8B-01FE-F1CFD1AB64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27C1A1-BFC4-0CF1-B128-67FB925EB081}"/>
              </a:ext>
            </a:extLst>
          </p:cNvPr>
          <p:cNvSpPr txBox="1"/>
          <p:nvPr/>
        </p:nvSpPr>
        <p:spPr>
          <a:xfrm>
            <a:off x="0" y="428723"/>
            <a:ext cx="9144000" cy="6000553"/>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14 </a:t>
            </a:r>
            <a:r>
              <a:rPr lang="en-US" sz="3000" dirty="0">
                <a:latin typeface="Verdana" panose="020B0604030504040204" pitchFamily="34" charset="0"/>
                <a:ea typeface="Verdana" panose="020B0604030504040204" pitchFamily="34" charset="0"/>
                <a:cs typeface="Verdana" panose="020B0604030504040204" pitchFamily="34" charset="0"/>
              </a:rPr>
              <a:t>I will pay my vows to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in the presence of all his people.</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aseline="30000" dirty="0">
                <a:latin typeface="Verdana" panose="020B0604030504040204" pitchFamily="34" charset="0"/>
                <a:ea typeface="Verdana" panose="020B0604030504040204" pitchFamily="34" charset="0"/>
                <a:cs typeface="Verdana" panose="020B0604030504040204" pitchFamily="34" charset="0"/>
              </a:rPr>
              <a:t>15 </a:t>
            </a:r>
            <a:r>
              <a:rPr lang="en-US" sz="3000" dirty="0">
                <a:latin typeface="Verdana" panose="020B0604030504040204" pitchFamily="34" charset="0"/>
                <a:ea typeface="Verdana" panose="020B0604030504040204" pitchFamily="34" charset="0"/>
                <a:cs typeface="Verdana" panose="020B0604030504040204" pitchFamily="34" charset="0"/>
              </a:rPr>
              <a:t>Precious in the sight of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is the death of his faithful ones.</a:t>
            </a:r>
          </a:p>
          <a:p>
            <a:pPr algn="ctr">
              <a:lnSpc>
                <a:spcPct val="150000"/>
              </a:lnSpc>
            </a:pPr>
            <a:br>
              <a:rPr lang="en-US" sz="3000" baseline="30000" dirty="0">
                <a:latin typeface="Verdana" panose="020B0604030504040204" pitchFamily="34" charset="0"/>
                <a:ea typeface="Verdana" panose="020B0604030504040204" pitchFamily="34" charset="0"/>
                <a:cs typeface="Verdana" panose="020B0604030504040204" pitchFamily="34" charset="0"/>
              </a:rPr>
            </a:br>
            <a:r>
              <a:rPr lang="en-US" sz="3000" baseline="30000" dirty="0">
                <a:latin typeface="Verdana" panose="020B0604030504040204" pitchFamily="34" charset="0"/>
                <a:ea typeface="Verdana" panose="020B0604030504040204" pitchFamily="34" charset="0"/>
                <a:cs typeface="Verdana" panose="020B0604030504040204" pitchFamily="34" charset="0"/>
              </a:rPr>
              <a:t>16 </a:t>
            </a:r>
            <a:r>
              <a:rPr lang="en-US" sz="3000" dirty="0">
                <a:latin typeface="Verdana" panose="020B0604030504040204" pitchFamily="34" charset="0"/>
                <a:ea typeface="Verdana" panose="020B0604030504040204" pitchFamily="34" charset="0"/>
                <a:cs typeface="Verdana" panose="020B0604030504040204" pitchFamily="34" charset="0"/>
              </a:rPr>
              <a:t>O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I am your servant; I am your servant, the child of your serving girl. You have loosed my bonds.</a:t>
            </a:r>
          </a:p>
        </p:txBody>
      </p:sp>
    </p:spTree>
    <p:extLst>
      <p:ext uri="{BB962C8B-B14F-4D97-AF65-F5344CB8AC3E}">
        <p14:creationId xmlns:p14="http://schemas.microsoft.com/office/powerpoint/2010/main" val="26013624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A5CDC-51FE-6EE1-D8B4-1CAD43FC87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DC7770-C08E-89A3-9814-7F5F5ED9488A}"/>
              </a:ext>
            </a:extLst>
          </p:cNvPr>
          <p:cNvSpPr txBox="1"/>
          <p:nvPr/>
        </p:nvSpPr>
        <p:spPr>
          <a:xfrm>
            <a:off x="0" y="774972"/>
            <a:ext cx="9144000" cy="5308056"/>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17 </a:t>
            </a:r>
            <a:r>
              <a:rPr lang="en-US" sz="3000" dirty="0">
                <a:latin typeface="Verdana" panose="020B0604030504040204" pitchFamily="34" charset="0"/>
                <a:ea typeface="Verdana" panose="020B0604030504040204" pitchFamily="34" charset="0"/>
                <a:cs typeface="Verdana" panose="020B0604030504040204" pitchFamily="34" charset="0"/>
              </a:rPr>
              <a:t>I will offer to you a thanksgiving sacrifice and call on the name of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aseline="30000" dirty="0">
                <a:latin typeface="Verdana" panose="020B0604030504040204" pitchFamily="34" charset="0"/>
                <a:ea typeface="Verdana" panose="020B0604030504040204" pitchFamily="34" charset="0"/>
                <a:cs typeface="Verdana" panose="020B0604030504040204" pitchFamily="34" charset="0"/>
              </a:rPr>
              <a:t>18 </a:t>
            </a:r>
            <a:r>
              <a:rPr lang="en-US" sz="3000" dirty="0">
                <a:latin typeface="Verdana" panose="020B0604030504040204" pitchFamily="34" charset="0"/>
                <a:ea typeface="Verdana" panose="020B0604030504040204" pitchFamily="34" charset="0"/>
                <a:cs typeface="Verdana" panose="020B0604030504040204" pitchFamily="34" charset="0"/>
              </a:rPr>
              <a:t>I will pay my vows to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in the presence of all his people,</a:t>
            </a:r>
          </a:p>
          <a:p>
            <a:pPr algn="ctr">
              <a:lnSpc>
                <a:spcPct val="150000"/>
              </a:lnSpc>
            </a:pPr>
            <a:br>
              <a:rPr lang="en-US" sz="3000" baseline="30000" dirty="0">
                <a:latin typeface="Verdana" panose="020B0604030504040204" pitchFamily="34" charset="0"/>
                <a:ea typeface="Verdana" panose="020B0604030504040204" pitchFamily="34" charset="0"/>
                <a:cs typeface="Verdana" panose="020B0604030504040204" pitchFamily="34" charset="0"/>
              </a:rPr>
            </a:br>
            <a:r>
              <a:rPr lang="en-US" sz="3000" baseline="30000" dirty="0">
                <a:latin typeface="Verdana" panose="020B0604030504040204" pitchFamily="34" charset="0"/>
                <a:ea typeface="Verdana" panose="020B0604030504040204" pitchFamily="34" charset="0"/>
                <a:cs typeface="Verdana" panose="020B0604030504040204" pitchFamily="34" charset="0"/>
              </a:rPr>
              <a:t>19 </a:t>
            </a:r>
            <a:r>
              <a:rPr lang="en-US" sz="3000" dirty="0">
                <a:latin typeface="Verdana" panose="020B0604030504040204" pitchFamily="34" charset="0"/>
                <a:ea typeface="Verdana" panose="020B0604030504040204" pitchFamily="34" charset="0"/>
                <a:cs typeface="Verdana" panose="020B0604030504040204" pitchFamily="34" charset="0"/>
              </a:rPr>
              <a:t>in the courts of the house of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in your midst, O Jerusalem. Praise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5485358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stained glass window with a couple of people&#10;&#10;AI-generated content may be incorrect.">
            <a:extLst>
              <a:ext uri="{FF2B5EF4-FFF2-40B4-BE49-F238E27FC236}">
                <a16:creationId xmlns:a16="http://schemas.microsoft.com/office/drawing/2014/main" id="{1C64712C-39FE-5DBC-86A5-234CF0B1E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287" r="909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A07DC3-88B1-4A0C-BE43-7B7FEA9C7CD3}"/>
              </a:ext>
            </a:extLst>
          </p:cNvPr>
          <p:cNvSpPr>
            <a:spLocks noGrp="1"/>
          </p:cNvSpPr>
          <p:nvPr>
            <p:ph type="ctrTitle"/>
          </p:nvPr>
        </p:nvSpPr>
        <p:spPr>
          <a:xfrm>
            <a:off x="303414" y="3091928"/>
            <a:ext cx="6808922" cy="2387600"/>
          </a:xfrm>
        </p:spPr>
        <p:txBody>
          <a:bodyPr>
            <a:normAutofit/>
          </a:bodyPr>
          <a:lstStyle/>
          <a:p>
            <a:pPr algn="l"/>
            <a:r>
              <a:rPr lang="en-US" sz="5700">
                <a:solidFill>
                  <a:schemeClr val="bg1"/>
                </a:solidFill>
              </a:rPr>
              <a:t>Luke 24: 13 – 35 </a:t>
            </a:r>
          </a:p>
        </p:txBody>
      </p:sp>
      <p:sp>
        <p:nvSpPr>
          <p:cNvPr id="1035" name="Rectangle: Rounded Corners 103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C4F0E55-B518-070C-4EC7-F662B6500E00}"/>
              </a:ext>
            </a:extLst>
          </p:cNvPr>
          <p:cNvSpPr>
            <a:spLocks noGrp="1"/>
          </p:cNvSpPr>
          <p:nvPr>
            <p:ph type="subTitle" idx="1"/>
          </p:nvPr>
        </p:nvSpPr>
        <p:spPr>
          <a:xfrm>
            <a:off x="303414" y="5624945"/>
            <a:ext cx="6808922" cy="592975"/>
          </a:xfrm>
        </p:spPr>
        <p:txBody>
          <a:bodyPr anchor="ctr">
            <a:normAutofit/>
          </a:bodyPr>
          <a:lstStyle/>
          <a:p>
            <a:pPr algn="l"/>
            <a:r>
              <a:rPr lang="en-US">
                <a:solidFill>
                  <a:schemeClr val="bg1"/>
                </a:solidFill>
              </a:rPr>
              <a:t>NRSVUE</a:t>
            </a:r>
          </a:p>
        </p:txBody>
      </p:sp>
    </p:spTree>
    <p:extLst>
      <p:ext uri="{BB962C8B-B14F-4D97-AF65-F5344CB8AC3E}">
        <p14:creationId xmlns:p14="http://schemas.microsoft.com/office/powerpoint/2010/main" val="279565912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236D-007B-D848-857F-2F0E91C0017E}"/>
              </a:ext>
            </a:extLst>
          </p:cNvPr>
          <p:cNvSpPr txBox="1"/>
          <p:nvPr/>
        </p:nvSpPr>
        <p:spPr>
          <a:xfrm>
            <a:off x="0" y="313307"/>
            <a:ext cx="9144000" cy="6231386"/>
          </a:xfrm>
          <a:prstGeom prst="rect">
            <a:avLst/>
          </a:prstGeom>
          <a:noFill/>
        </p:spPr>
        <p:txBody>
          <a:bodyPr wrap="square">
            <a:spAutoFit/>
          </a:bodyPr>
          <a:lstStyle/>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Now on that same day two of them were going to a village called Emmaus, about seven miles</a:t>
            </a:r>
            <a:r>
              <a:rPr lang="en-US" sz="30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from Jerusalem, </a:t>
            </a:r>
            <a:r>
              <a:rPr lang="en-US" sz="3000" dirty="0">
                <a:effectLst/>
                <a:latin typeface="Verdana" panose="020B0604030504040204" pitchFamily="34" charset="0"/>
                <a:ea typeface="Verdana" panose="020B0604030504040204" pitchFamily="34" charset="0"/>
                <a:cs typeface="Verdana" panose="020B0604030504040204" pitchFamily="34" charset="0"/>
              </a:rPr>
              <a:t> </a:t>
            </a:r>
          </a:p>
          <a:p>
            <a:pPr marL="0" marR="0" algn="ctr">
              <a:lnSpc>
                <a:spcPct val="150000"/>
              </a:lnSpc>
              <a:buNone/>
            </a:pPr>
            <a:endParaRPr lang="en-US" sz="30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and talking with each other about all these things that had happened. </a:t>
            </a:r>
            <a:r>
              <a:rPr lang="en-US" sz="3000" dirty="0">
                <a:effectLst/>
                <a:latin typeface="Verdana" panose="020B0604030504040204" pitchFamily="34" charset="0"/>
                <a:ea typeface="Verdana" panose="020B0604030504040204" pitchFamily="34" charset="0"/>
                <a:cs typeface="Verdana" panose="020B0604030504040204" pitchFamily="34" charset="0"/>
              </a:rPr>
              <a:t> </a:t>
            </a:r>
          </a:p>
          <a:p>
            <a:pPr marL="0" marR="0" algn="ctr">
              <a:lnSpc>
                <a:spcPct val="150000"/>
              </a:lnSpc>
              <a:buNone/>
            </a:pPr>
            <a:endParaRPr lang="en-US" sz="30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While they were talking and discussing, Jesus himself came near and went with them, </a:t>
            </a: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6109865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2C28D-4FE0-55D5-A215-CD85955B2F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9FC8C3B-BB4A-A0C4-8A65-EF8B51C6F728}"/>
              </a:ext>
            </a:extLst>
          </p:cNvPr>
          <p:cNvSpPr txBox="1"/>
          <p:nvPr/>
        </p:nvSpPr>
        <p:spPr>
          <a:xfrm>
            <a:off x="0" y="1352053"/>
            <a:ext cx="9144000" cy="4153894"/>
          </a:xfrm>
          <a:prstGeom prst="rect">
            <a:avLst/>
          </a:prstGeom>
          <a:noFill/>
        </p:spPr>
        <p:txBody>
          <a:bodyPr wrap="square">
            <a:spAutoFit/>
          </a:bodyPr>
          <a:lstStyle/>
          <a:p>
            <a:pPr marL="0" marR="0" algn="ctr">
              <a:lnSpc>
                <a:spcPct val="150000"/>
              </a:lnSpc>
              <a:buNone/>
            </a:pPr>
            <a:r>
              <a:rPr lang="en-US" sz="30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16 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but their eyes were kept from recognizing him.  </a:t>
            </a:r>
          </a:p>
          <a:p>
            <a:pPr marL="0" marR="0" algn="ctr">
              <a:lnSpc>
                <a:spcPct val="150000"/>
              </a:lnSpc>
              <a:buNone/>
            </a:pPr>
            <a:endPar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buNone/>
            </a:pPr>
            <a:r>
              <a:rPr lang="en-US" sz="30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17 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And he said to them, “What are you discussing with each other while you walk along?” They stood still, looking sad.</a:t>
            </a:r>
          </a:p>
        </p:txBody>
      </p:sp>
    </p:spTree>
    <p:extLst>
      <p:ext uri="{BB962C8B-B14F-4D97-AF65-F5344CB8AC3E}">
        <p14:creationId xmlns:p14="http://schemas.microsoft.com/office/powerpoint/2010/main" val="12496056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E71BC-891E-DFDC-9CF3-68F4D636CA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A157DA0-4070-F286-5A67-AD7FBE4A128D}"/>
              </a:ext>
            </a:extLst>
          </p:cNvPr>
          <p:cNvSpPr txBox="1"/>
          <p:nvPr/>
        </p:nvSpPr>
        <p:spPr>
          <a:xfrm>
            <a:off x="0" y="0"/>
            <a:ext cx="9144000" cy="6923883"/>
          </a:xfrm>
          <a:prstGeom prst="rect">
            <a:avLst/>
          </a:prstGeom>
          <a:noFill/>
        </p:spPr>
        <p:txBody>
          <a:bodyPr wrap="square">
            <a:spAutoFit/>
          </a:bodyPr>
          <a:lstStyle/>
          <a:p>
            <a:pPr algn="ctr">
              <a:lnSpc>
                <a:spcPct val="150000"/>
              </a:lnSpc>
            </a:pPr>
            <a:r>
              <a:rPr lang="en-US" sz="30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 18 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Then one of them, whose name was Cleopas, answered him, “Are you the only stranger in Jerusalem who does not know the things that have taken place there in these days?”  </a:t>
            </a:r>
          </a:p>
          <a:p>
            <a:pPr algn="ctr">
              <a:lnSpc>
                <a:spcPct val="150000"/>
              </a:lnSpc>
            </a:pPr>
            <a:endPar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19</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He asked them, “What things?” They replied, “The things about Jesus of Nazareth, who was a prophet mighty in deed and word before God and all the people,  </a:t>
            </a:r>
          </a:p>
        </p:txBody>
      </p:sp>
    </p:spTree>
    <p:extLst>
      <p:ext uri="{BB962C8B-B14F-4D97-AF65-F5344CB8AC3E}">
        <p14:creationId xmlns:p14="http://schemas.microsoft.com/office/powerpoint/2010/main" val="15907522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D0119-3193-E0C3-F1C9-3139F79FB9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8951FAB-BAB3-0CD5-FFDC-3C6C2C2341B5}"/>
              </a:ext>
            </a:extLst>
          </p:cNvPr>
          <p:cNvSpPr txBox="1"/>
          <p:nvPr/>
        </p:nvSpPr>
        <p:spPr>
          <a:xfrm>
            <a:off x="0" y="659555"/>
            <a:ext cx="9144000" cy="5538889"/>
          </a:xfrm>
          <a:prstGeom prst="rect">
            <a:avLst/>
          </a:prstGeom>
          <a:noFill/>
        </p:spPr>
        <p:txBody>
          <a:bodyPr wrap="square">
            <a:spAutoFit/>
          </a:bodyPr>
          <a:lstStyle/>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20 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and how our chief priests and leaders handed him over to be condemned to death and crucified him. </a:t>
            </a:r>
            <a:r>
              <a:rPr lang="en-US" sz="3000" dirty="0">
                <a:effectLst/>
                <a:latin typeface="Verdana" panose="020B0604030504040204" pitchFamily="34" charset="0"/>
                <a:ea typeface="Verdana" panose="020B0604030504040204" pitchFamily="34" charset="0"/>
                <a:cs typeface="Verdana" panose="020B0604030504040204" pitchFamily="34" charset="0"/>
              </a:rPr>
              <a:t> </a:t>
            </a:r>
          </a:p>
          <a:p>
            <a:pPr marL="0" marR="0" algn="ctr">
              <a:lnSpc>
                <a:spcPct val="150000"/>
              </a:lnSpc>
              <a:buNone/>
            </a:pPr>
            <a:endParaRPr lang="en-US" sz="30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21 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But we had hoped that he was the one to redeem Israel. Yes, and besides all this, it is now the third day since these things took place. </a:t>
            </a: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42642229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F4B60-D05A-EAD3-FA4C-661C82C58B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BEA4FD-9739-CE2B-F99B-7D711C29244D}"/>
              </a:ext>
            </a:extLst>
          </p:cNvPr>
          <p:cNvSpPr txBox="1"/>
          <p:nvPr/>
        </p:nvSpPr>
        <p:spPr>
          <a:xfrm>
            <a:off x="0" y="659555"/>
            <a:ext cx="9144000" cy="5538889"/>
          </a:xfrm>
          <a:prstGeom prst="rect">
            <a:avLst/>
          </a:prstGeom>
          <a:noFill/>
        </p:spPr>
        <p:txBody>
          <a:bodyPr wrap="square">
            <a:spAutoFit/>
          </a:bodyPr>
          <a:lstStyle/>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22 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Moreover, some women of our group astounded us. They were at the tomb early this morning, </a:t>
            </a:r>
            <a:r>
              <a:rPr lang="en-US" sz="3000" dirty="0">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23 </a:t>
            </a:r>
            <a:r>
              <a:rPr lang="en-US" sz="3000" dirty="0">
                <a:latin typeface="Verdana" panose="020B0604030504040204" pitchFamily="34" charset="0"/>
                <a:ea typeface="Verdana" panose="020B0604030504040204" pitchFamily="34" charset="0"/>
                <a:cs typeface="Verdana" panose="020B0604030504040204" pitchFamily="34" charset="0"/>
              </a:rPr>
              <a:t>and when they did not find his body there they came back and told us that they had indeed seen a vision of angels who said that he was alive.  </a:t>
            </a:r>
          </a:p>
        </p:txBody>
      </p:sp>
    </p:spTree>
    <p:extLst>
      <p:ext uri="{BB962C8B-B14F-4D97-AF65-F5344CB8AC3E}">
        <p14:creationId xmlns:p14="http://schemas.microsoft.com/office/powerpoint/2010/main" val="21320646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9064B-5E47-9DCE-8F74-64D94779EF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870DAB-FBCE-E82F-2C3A-10F1AC61291B}"/>
              </a:ext>
            </a:extLst>
          </p:cNvPr>
          <p:cNvSpPr txBox="1"/>
          <p:nvPr/>
        </p:nvSpPr>
        <p:spPr>
          <a:xfrm>
            <a:off x="0" y="1121220"/>
            <a:ext cx="9144000" cy="4615559"/>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24 </a:t>
            </a:r>
            <a:r>
              <a:rPr lang="en-US" sz="3000" dirty="0">
                <a:latin typeface="Verdana" panose="020B0604030504040204" pitchFamily="34" charset="0"/>
                <a:ea typeface="Verdana" panose="020B0604030504040204" pitchFamily="34" charset="0"/>
                <a:cs typeface="Verdana" panose="020B0604030504040204" pitchFamily="34" charset="0"/>
              </a:rPr>
              <a:t>Some of those who were with us went to the tomb and found it just as the women had said, but they did not see him.”  </a:t>
            </a:r>
          </a:p>
          <a:p>
            <a:pPr algn="ctr">
              <a:lnSpc>
                <a:spcPct val="150000"/>
              </a:lnSpc>
            </a:pPr>
            <a:endParaRPr lang="en-US" sz="3000" baseline="30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25</a:t>
            </a:r>
            <a:r>
              <a:rPr lang="en-US" sz="3000" dirty="0">
                <a:latin typeface="Verdana" panose="020B0604030504040204" pitchFamily="34" charset="0"/>
                <a:ea typeface="Verdana" panose="020B0604030504040204" pitchFamily="34" charset="0"/>
                <a:cs typeface="Verdana" panose="020B0604030504040204" pitchFamily="34" charset="0"/>
              </a:rPr>
              <a:t> Then he said to them, “Oh, how foolish you are and how slow of heart to believe all that the prophets have declared!  </a:t>
            </a:r>
          </a:p>
        </p:txBody>
      </p:sp>
    </p:spTree>
    <p:extLst>
      <p:ext uri="{BB962C8B-B14F-4D97-AF65-F5344CB8AC3E}">
        <p14:creationId xmlns:p14="http://schemas.microsoft.com/office/powerpoint/2010/main" val="13087633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601" y="459352"/>
            <a:ext cx="3088098" cy="5463560"/>
          </a:xfrm>
          <a:prstGeom prst="rect">
            <a:avLst/>
          </a:prstGeom>
        </p:spPr>
      </p:pic>
      <p:sp>
        <p:nvSpPr>
          <p:cNvPr id="6" name="TextBox 5"/>
          <p:cNvSpPr txBox="1"/>
          <p:nvPr/>
        </p:nvSpPr>
        <p:spPr>
          <a:xfrm>
            <a:off x="4201383" y="1767006"/>
            <a:ext cx="4181839" cy="3323987"/>
          </a:xfrm>
          <a:prstGeom prst="rect">
            <a:avLst/>
          </a:prstGeom>
          <a:noFill/>
        </p:spPr>
        <p:txBody>
          <a:bodyPr wrap="square" rtlCol="0">
            <a:spAutoFit/>
          </a:bodyPr>
          <a:lstStyle/>
          <a:p>
            <a:pPr algn="ctr"/>
            <a:r>
              <a:rPr lang="en-US" sz="3000" dirty="0">
                <a:ea typeface="Times New Roman" charset="0"/>
                <a:cs typeface="Times New Roman" charset="0"/>
              </a:rPr>
              <a:t>WELCOME,</a:t>
            </a:r>
          </a:p>
          <a:p>
            <a:pPr algn="ctr"/>
            <a:endParaRPr lang="en-US" sz="3000" dirty="0">
              <a:ea typeface="Times New Roman" charset="0"/>
              <a:cs typeface="Times New Roman" charset="0"/>
            </a:endParaRPr>
          </a:p>
          <a:p>
            <a:pPr algn="ctr"/>
            <a:r>
              <a:rPr lang="en-US" sz="3000" dirty="0">
                <a:ea typeface="Times New Roman" charset="0"/>
                <a:cs typeface="Times New Roman" charset="0"/>
              </a:rPr>
              <a:t>ANNOUNCEMENTS,</a:t>
            </a:r>
          </a:p>
          <a:p>
            <a:pPr algn="ctr"/>
            <a:endParaRPr lang="en-US" sz="3000" dirty="0">
              <a:ea typeface="Times New Roman" charset="0"/>
              <a:cs typeface="Times New Roman" charset="0"/>
            </a:endParaRPr>
          </a:p>
          <a:p>
            <a:pPr algn="ctr"/>
            <a:r>
              <a:rPr lang="en-US" sz="3000" dirty="0">
                <a:ea typeface="Times New Roman" charset="0"/>
                <a:cs typeface="Times New Roman" charset="0"/>
              </a:rPr>
              <a:t>and</a:t>
            </a:r>
          </a:p>
          <a:p>
            <a:pPr algn="ctr"/>
            <a:endParaRPr lang="en-US" sz="3000" dirty="0">
              <a:ea typeface="Times New Roman" charset="0"/>
              <a:cs typeface="Times New Roman" charset="0"/>
            </a:endParaRPr>
          </a:p>
          <a:p>
            <a:pPr algn="ctr"/>
            <a:r>
              <a:rPr lang="en-US" sz="3000" dirty="0">
                <a:ea typeface="Times New Roman" charset="0"/>
                <a:cs typeface="Times New Roman" charset="0"/>
              </a:rPr>
              <a:t>CELEBRATIONS</a:t>
            </a:r>
          </a:p>
        </p:txBody>
      </p:sp>
      <p:sp>
        <p:nvSpPr>
          <p:cNvPr id="3" name="Text Placeholder 2">
            <a:extLst>
              <a:ext uri="{FF2B5EF4-FFF2-40B4-BE49-F238E27FC236}">
                <a16:creationId xmlns:a16="http://schemas.microsoft.com/office/drawing/2014/main" id="{4BE48C85-74DE-3EDA-A57D-24506D099521}"/>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9032976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B2E57-FEB6-A9BA-D445-D737B43DF9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A276BF-FA8E-1C76-5514-C40A4AC0C1CC}"/>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26</a:t>
            </a:r>
            <a:r>
              <a:rPr lang="en-US" sz="3000" dirty="0">
                <a:latin typeface="Verdana" panose="020B0604030504040204" pitchFamily="34" charset="0"/>
                <a:ea typeface="Verdana" panose="020B0604030504040204" pitchFamily="34" charset="0"/>
                <a:cs typeface="Verdana" panose="020B0604030504040204" pitchFamily="34" charset="0"/>
              </a:rPr>
              <a:t> Was it not necessary that the Messiah should suffer these things and then enter into his glory?”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27</a:t>
            </a:r>
            <a:r>
              <a:rPr lang="en-US" sz="3000" dirty="0">
                <a:latin typeface="Verdana" panose="020B0604030504040204" pitchFamily="34" charset="0"/>
                <a:ea typeface="Verdana" panose="020B0604030504040204" pitchFamily="34" charset="0"/>
                <a:cs typeface="Verdana" panose="020B0604030504040204" pitchFamily="34" charset="0"/>
              </a:rPr>
              <a:t> Then beginning with Moses and all the prophets, he interpreted to them the things about himself in all the scriptures.</a:t>
            </a:r>
          </a:p>
        </p:txBody>
      </p:sp>
    </p:spTree>
    <p:extLst>
      <p:ext uri="{BB962C8B-B14F-4D97-AF65-F5344CB8AC3E}">
        <p14:creationId xmlns:p14="http://schemas.microsoft.com/office/powerpoint/2010/main" val="13801288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1216C-0DEB-1F64-DFED-81BDE88B062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127624B-A037-7582-0A11-68EF5ACA4207}"/>
              </a:ext>
            </a:extLst>
          </p:cNvPr>
          <p:cNvSpPr txBox="1"/>
          <p:nvPr/>
        </p:nvSpPr>
        <p:spPr>
          <a:xfrm>
            <a:off x="0" y="774972"/>
            <a:ext cx="9144000" cy="5308056"/>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28</a:t>
            </a:r>
            <a:r>
              <a:rPr lang="en-US" sz="3000" dirty="0">
                <a:latin typeface="Verdana" panose="020B0604030504040204" pitchFamily="34" charset="0"/>
                <a:ea typeface="Verdana" panose="020B0604030504040204" pitchFamily="34" charset="0"/>
                <a:cs typeface="Verdana" panose="020B0604030504040204" pitchFamily="34" charset="0"/>
              </a:rPr>
              <a:t> As they came near the village to which they were going, he walked ahead as if he were going on. </a:t>
            </a:r>
          </a:p>
          <a:p>
            <a:pPr algn="ctr">
              <a:lnSpc>
                <a:spcPct val="150000"/>
              </a:lnSpc>
            </a:pPr>
            <a:endParaRPr lang="en-US" sz="3000" baseline="30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 29 </a:t>
            </a:r>
            <a:r>
              <a:rPr lang="en-US" sz="3000" dirty="0">
                <a:latin typeface="Verdana" panose="020B0604030504040204" pitchFamily="34" charset="0"/>
                <a:ea typeface="Verdana" panose="020B0604030504040204" pitchFamily="34" charset="0"/>
                <a:cs typeface="Verdana" panose="020B0604030504040204" pitchFamily="34" charset="0"/>
              </a:rPr>
              <a:t>But they urged him strongly, saying, “Stay with us, because it is almost evening and the day is now nearly over.” So he went in to stay with them.  </a:t>
            </a:r>
          </a:p>
        </p:txBody>
      </p:sp>
    </p:spTree>
    <p:extLst>
      <p:ext uri="{BB962C8B-B14F-4D97-AF65-F5344CB8AC3E}">
        <p14:creationId xmlns:p14="http://schemas.microsoft.com/office/powerpoint/2010/main" val="176855290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589D4-1765-6DFF-6193-FCF406E2E9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A1978C-A084-1B10-B68D-BAEEFF985378}"/>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30 </a:t>
            </a:r>
            <a:r>
              <a:rPr lang="en-US" sz="3000" dirty="0">
                <a:latin typeface="Verdana" panose="020B0604030504040204" pitchFamily="34" charset="0"/>
                <a:ea typeface="Verdana" panose="020B0604030504040204" pitchFamily="34" charset="0"/>
                <a:cs typeface="Verdana" panose="020B0604030504040204" pitchFamily="34" charset="0"/>
              </a:rPr>
              <a:t>When he was at the table with them, he took bread, blessed and broke it, and gave it to them.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31</a:t>
            </a:r>
            <a:r>
              <a:rPr lang="en-US" sz="3000" dirty="0">
                <a:latin typeface="Verdana" panose="020B0604030504040204" pitchFamily="34" charset="0"/>
                <a:ea typeface="Verdana" panose="020B0604030504040204" pitchFamily="34" charset="0"/>
                <a:cs typeface="Verdana" panose="020B0604030504040204" pitchFamily="34" charset="0"/>
              </a:rPr>
              <a:t> Then their eyes were opened, and they recognized him, and he vanished from their sight.  </a:t>
            </a:r>
          </a:p>
        </p:txBody>
      </p:sp>
    </p:spTree>
    <p:extLst>
      <p:ext uri="{BB962C8B-B14F-4D97-AF65-F5344CB8AC3E}">
        <p14:creationId xmlns:p14="http://schemas.microsoft.com/office/powerpoint/2010/main" val="32815768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66140-B7C0-2615-3E8A-DBCA4E560E1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A35293-442F-8A43-4033-ECE852B0C4D2}"/>
              </a:ext>
            </a:extLst>
          </p:cNvPr>
          <p:cNvSpPr txBox="1"/>
          <p:nvPr/>
        </p:nvSpPr>
        <p:spPr>
          <a:xfrm>
            <a:off x="0" y="659555"/>
            <a:ext cx="9144000" cy="5538889"/>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32</a:t>
            </a:r>
            <a:r>
              <a:rPr lang="en-US" sz="3000" dirty="0">
                <a:latin typeface="Verdana" panose="020B0604030504040204" pitchFamily="34" charset="0"/>
                <a:ea typeface="Verdana" panose="020B0604030504040204" pitchFamily="34" charset="0"/>
                <a:cs typeface="Verdana" panose="020B0604030504040204" pitchFamily="34" charset="0"/>
              </a:rPr>
              <a:t> They said to each other, “Were not our hearts burning within us  while he was talking to us on the road, while he was opening the scriptures to us?”</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33</a:t>
            </a:r>
            <a:r>
              <a:rPr lang="en-US" sz="3000" dirty="0">
                <a:latin typeface="Verdana" panose="020B0604030504040204" pitchFamily="34" charset="0"/>
                <a:ea typeface="Verdana" panose="020B0604030504040204" pitchFamily="34" charset="0"/>
                <a:cs typeface="Verdana" panose="020B0604030504040204" pitchFamily="34" charset="0"/>
              </a:rPr>
              <a:t> That same hour they got up and returned to Jerusalem, and they found the eleven and their companions gathered together.  </a:t>
            </a:r>
          </a:p>
        </p:txBody>
      </p:sp>
    </p:spTree>
    <p:extLst>
      <p:ext uri="{BB962C8B-B14F-4D97-AF65-F5344CB8AC3E}">
        <p14:creationId xmlns:p14="http://schemas.microsoft.com/office/powerpoint/2010/main" val="37818257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5E674-BB3F-D060-C2CF-F24A637310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12D192-1FF9-E353-5E7D-4707B04D7DEF}"/>
              </a:ext>
            </a:extLst>
          </p:cNvPr>
          <p:cNvSpPr txBox="1"/>
          <p:nvPr/>
        </p:nvSpPr>
        <p:spPr>
          <a:xfrm>
            <a:off x="0" y="1467469"/>
            <a:ext cx="9144000" cy="3923062"/>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34 </a:t>
            </a:r>
            <a:r>
              <a:rPr lang="en-US" sz="3000" dirty="0">
                <a:latin typeface="Verdana" panose="020B0604030504040204" pitchFamily="34" charset="0"/>
                <a:ea typeface="Verdana" panose="020B0604030504040204" pitchFamily="34" charset="0"/>
                <a:cs typeface="Verdana" panose="020B0604030504040204" pitchFamily="34" charset="0"/>
              </a:rPr>
              <a:t>They were saying, “The Lord has risen indeed, and he has appeared to Simon!”  </a:t>
            </a:r>
          </a:p>
          <a:p>
            <a:pPr algn="ctr">
              <a:lnSpc>
                <a:spcPct val="150000"/>
              </a:lnSpc>
            </a:pPr>
            <a:endParaRPr lang="en-US" sz="3000" b="1" baseline="30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35 </a:t>
            </a:r>
            <a:r>
              <a:rPr lang="en-US" sz="3000" dirty="0">
                <a:latin typeface="Verdana" panose="020B0604030504040204" pitchFamily="34" charset="0"/>
                <a:ea typeface="Verdana" panose="020B0604030504040204" pitchFamily="34" charset="0"/>
                <a:cs typeface="Verdana" panose="020B0604030504040204" pitchFamily="34" charset="0"/>
              </a:rPr>
              <a:t>Then they told what had happened on the road and how he had been made known to them in the breaking of the bread.</a:t>
            </a:r>
          </a:p>
        </p:txBody>
      </p:sp>
    </p:spTree>
    <p:extLst>
      <p:ext uri="{BB962C8B-B14F-4D97-AF65-F5344CB8AC3E}">
        <p14:creationId xmlns:p14="http://schemas.microsoft.com/office/powerpoint/2010/main" val="408616030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8B21E-7B5B-3873-471C-06EC4F753DF3}"/>
              </a:ext>
            </a:extLst>
          </p:cNvPr>
          <p:cNvSpPr txBox="1"/>
          <p:nvPr/>
        </p:nvSpPr>
        <p:spPr>
          <a:xfrm>
            <a:off x="0" y="1375361"/>
            <a:ext cx="6317673" cy="4107278"/>
          </a:xfrm>
          <a:prstGeom prst="rect">
            <a:avLst/>
          </a:prstGeom>
          <a:noFill/>
        </p:spPr>
        <p:txBody>
          <a:bodyPr wrap="square">
            <a:spAutoFit/>
          </a:bodyPr>
          <a:lstStyle/>
          <a:p>
            <a:pPr algn="ctr">
              <a:lnSpc>
                <a:spcPct val="150000"/>
              </a:lnSpc>
              <a:buNone/>
            </a:pPr>
            <a:r>
              <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The Word of God for the people of God </a:t>
            </a:r>
          </a:p>
          <a:p>
            <a:pPr algn="ctr">
              <a:lnSpc>
                <a:spcPct val="150000"/>
              </a:lnSpc>
              <a:buNone/>
            </a:pP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4500" b="1"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Thanks be to God</a:t>
            </a: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61056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alking on a desert&#10;&#10;AI-generated content may be incorrect.">
            <a:extLst>
              <a:ext uri="{FF2B5EF4-FFF2-40B4-BE49-F238E27FC236}">
                <a16:creationId xmlns:a16="http://schemas.microsoft.com/office/drawing/2014/main" id="{CAB4F0DB-66BE-833F-408E-97B0C03FD1A7}"/>
              </a:ext>
            </a:extLst>
          </p:cNvPr>
          <p:cNvPicPr>
            <a:picLocks noChangeAspect="1"/>
          </p:cNvPicPr>
          <p:nvPr/>
        </p:nvPicPr>
        <p:blipFill>
          <a:blip r:embed="rId2">
            <a:alphaModFix amt="20000"/>
          </a:blip>
          <a:stretch>
            <a:fillRect/>
          </a:stretch>
        </p:blipFill>
        <p:spPr>
          <a:xfrm>
            <a:off x="0" y="14140"/>
            <a:ext cx="9144000" cy="6843860"/>
          </a:xfrm>
          <a:prstGeom prst="rect">
            <a:avLst/>
          </a:prstGeom>
        </p:spPr>
      </p:pic>
      <p:sp>
        <p:nvSpPr>
          <p:cNvPr id="2" name="TextBox 1">
            <a:extLst>
              <a:ext uri="{FF2B5EF4-FFF2-40B4-BE49-F238E27FC236}">
                <a16:creationId xmlns:a16="http://schemas.microsoft.com/office/drawing/2014/main" id="{78A8B9FA-5A5D-EBEB-CE51-917181B6FB2C}"/>
              </a:ext>
            </a:extLst>
          </p:cNvPr>
          <p:cNvSpPr txBox="1"/>
          <p:nvPr/>
        </p:nvSpPr>
        <p:spPr>
          <a:xfrm>
            <a:off x="1890995" y="83284"/>
            <a:ext cx="5362006" cy="1446550"/>
          </a:xfrm>
          <a:prstGeom prst="rect">
            <a:avLst/>
          </a:prstGeom>
          <a:noFill/>
        </p:spPr>
        <p:txBody>
          <a:bodyPr wrap="square" rtlCol="0">
            <a:spAutoFit/>
          </a:bodyPr>
          <a:lstStyle/>
          <a:p>
            <a:r>
              <a:rPr lang="en-US" sz="8800" b="1" dirty="0">
                <a:latin typeface="Verdana" panose="020B0604030504040204" pitchFamily="34" charset="0"/>
                <a:ea typeface="Verdana" panose="020B0604030504040204" pitchFamily="34" charset="0"/>
                <a:cs typeface="Verdana" panose="020B0604030504040204" pitchFamily="34" charset="0"/>
              </a:rPr>
              <a:t>Sermon</a:t>
            </a:r>
          </a:p>
        </p:txBody>
      </p:sp>
      <p:sp>
        <p:nvSpPr>
          <p:cNvPr id="3" name="TextBox 2">
            <a:extLst>
              <a:ext uri="{FF2B5EF4-FFF2-40B4-BE49-F238E27FC236}">
                <a16:creationId xmlns:a16="http://schemas.microsoft.com/office/drawing/2014/main" id="{FED0075C-58B9-59F7-41B2-BFDF7C0B4690}"/>
              </a:ext>
            </a:extLst>
          </p:cNvPr>
          <p:cNvSpPr txBox="1"/>
          <p:nvPr/>
        </p:nvSpPr>
        <p:spPr>
          <a:xfrm>
            <a:off x="67960" y="2967335"/>
            <a:ext cx="9008076" cy="861774"/>
          </a:xfrm>
          <a:prstGeom prst="rect">
            <a:avLst/>
          </a:prstGeom>
          <a:solidFill>
            <a:srgbClr val="FFFBD9">
              <a:alpha val="14000"/>
            </a:srgbClr>
          </a:solidFill>
        </p:spPr>
        <p:txBody>
          <a:bodyPr wrap="square" rtlCol="0">
            <a:spAutoFit/>
          </a:bodyPr>
          <a:lstStyle/>
          <a:p>
            <a:pPr algn="ctr"/>
            <a:r>
              <a:rPr lang="en-US" sz="5000" b="1" dirty="0">
                <a:latin typeface="Verdana" panose="020B0604030504040204" pitchFamily="34" charset="0"/>
                <a:ea typeface="Verdana" panose="020B0604030504040204" pitchFamily="34" charset="0"/>
                <a:cs typeface="Verdana" panose="020B0604030504040204" pitchFamily="34" charset="0"/>
              </a:rPr>
              <a:t>“Company for the Road” </a:t>
            </a:r>
          </a:p>
        </p:txBody>
      </p:sp>
    </p:spTree>
    <p:extLst>
      <p:ext uri="{BB962C8B-B14F-4D97-AF65-F5344CB8AC3E}">
        <p14:creationId xmlns:p14="http://schemas.microsoft.com/office/powerpoint/2010/main" val="8764537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54D018-D05B-444A-ADC8-98B47E988A26}"/>
              </a:ext>
            </a:extLst>
          </p:cNvPr>
          <p:cNvPicPr>
            <a:picLocks noChangeAspect="1"/>
          </p:cNvPicPr>
          <p:nvPr/>
        </p:nvPicPr>
        <p:blipFill>
          <a:blip r:embed="rId2">
            <a:alphaModFix amt="15000"/>
          </a:blip>
          <a:stretch>
            <a:fillRect/>
          </a:stretch>
        </p:blipFill>
        <p:spPr>
          <a:xfrm>
            <a:off x="-9050" y="0"/>
            <a:ext cx="9144000" cy="6858000"/>
          </a:xfrm>
          <a:prstGeom prst="rect">
            <a:avLst/>
          </a:prstGeom>
        </p:spPr>
      </p:pic>
      <p:sp>
        <p:nvSpPr>
          <p:cNvPr id="4" name="TextBox 3">
            <a:extLst>
              <a:ext uri="{FF2B5EF4-FFF2-40B4-BE49-F238E27FC236}">
                <a16:creationId xmlns:a16="http://schemas.microsoft.com/office/drawing/2014/main" id="{7BA740CF-D67D-EF40-A3DD-EBBA5F62CBAB}"/>
              </a:ext>
            </a:extLst>
          </p:cNvPr>
          <p:cNvSpPr txBox="1"/>
          <p:nvPr/>
        </p:nvSpPr>
        <p:spPr>
          <a:xfrm>
            <a:off x="-9050" y="1555176"/>
            <a:ext cx="9134950"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What can wash away my sin?</a:t>
            </a:r>
          </a:p>
          <a:p>
            <a:pPr algn="ctr"/>
            <a:r>
              <a:rPr lang="en-US" sz="4000" dirty="0">
                <a:latin typeface="Times New Roman" charset="0"/>
                <a:ea typeface="Times New Roman" charset="0"/>
                <a:cs typeface="Times New Roman" charset="0"/>
              </a:rPr>
              <a:t>Nothing but the blood of Jesus.</a:t>
            </a:r>
          </a:p>
          <a:p>
            <a:pPr algn="ctr"/>
            <a:r>
              <a:rPr lang="en-US" sz="4000" dirty="0">
                <a:latin typeface="Times New Roman" charset="0"/>
                <a:ea typeface="Times New Roman" charset="0"/>
                <a:cs typeface="Times New Roman" charset="0"/>
              </a:rPr>
              <a:t>What can make me whole again?</a:t>
            </a:r>
          </a:p>
          <a:p>
            <a:pPr algn="ctr"/>
            <a:r>
              <a:rPr lang="en-US" sz="4000" dirty="0">
                <a:latin typeface="Times New Roman" charset="0"/>
                <a:ea typeface="Times New Roman" charset="0"/>
                <a:cs typeface="Times New Roman" charset="0"/>
              </a:rPr>
              <a:t>Nothing but the blood of Jesus.</a:t>
            </a:r>
          </a:p>
          <a:p>
            <a:pPr algn="ctr"/>
            <a:r>
              <a:rPr lang="en-US" sz="4000" dirty="0">
                <a:latin typeface="Times New Roman" charset="0"/>
                <a:ea typeface="Times New Roman" charset="0"/>
                <a:cs typeface="Times New Roman" charset="0"/>
              </a:rPr>
              <a:t>O precious is the flow</a:t>
            </a:r>
          </a:p>
          <a:p>
            <a:pPr algn="ctr"/>
            <a:r>
              <a:rPr lang="en-US" sz="4000" dirty="0">
                <a:latin typeface="Times New Roman" charset="0"/>
                <a:ea typeface="Times New Roman" charset="0"/>
                <a:cs typeface="Times New Roman" charset="0"/>
              </a:rPr>
              <a:t>that makes me bright as snow;</a:t>
            </a:r>
          </a:p>
          <a:p>
            <a:pPr algn="ctr"/>
            <a:r>
              <a:rPr lang="en-US" sz="4000" dirty="0">
                <a:latin typeface="Times New Roman" charset="0"/>
                <a:ea typeface="Times New Roman" charset="0"/>
                <a:cs typeface="Times New Roman" charset="0"/>
              </a:rPr>
              <a:t>no other fount I know;</a:t>
            </a:r>
          </a:p>
          <a:p>
            <a:pPr algn="ctr"/>
            <a:r>
              <a:rPr lang="en-US" sz="4000" dirty="0">
                <a:latin typeface="Times New Roman" charset="0"/>
                <a:ea typeface="Times New Roman" charset="0"/>
                <a:cs typeface="Times New Roman" charset="0"/>
              </a:rPr>
              <a:t>nothing but the blood of Jesus.</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FFDCA06D-32EE-8A48-B8DB-DF2AE1E8443D}"/>
              </a:ext>
            </a:extLst>
          </p:cNvPr>
          <p:cNvSpPr txBox="1"/>
          <p:nvPr/>
        </p:nvSpPr>
        <p:spPr>
          <a:xfrm>
            <a:off x="0" y="7227"/>
            <a:ext cx="9134950" cy="1261884"/>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“Nothing but the Blood”  UMH 362</a:t>
            </a:r>
          </a:p>
          <a:p>
            <a:pPr algn="ctr"/>
            <a:r>
              <a:rPr lang="en-US" sz="1600" dirty="0">
                <a:latin typeface="Times New Roman" charset="0"/>
                <a:ea typeface="Times New Roman" charset="0"/>
                <a:cs typeface="Times New Roman" charset="0"/>
              </a:rPr>
              <a:t>WORDS and MUSIC: Robert Lowry, 1876</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396718477"/>
      </p:ext>
    </p:extLst>
  </p:cSld>
  <p:clrMapOvr>
    <a:masterClrMapping/>
  </p:clrMapOvr>
  <p:transition spd="med">
    <p:dissolv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DAAABE-81B8-6546-A48D-C0E3620C83C5}"/>
              </a:ext>
            </a:extLst>
          </p:cNvPr>
          <p:cNvPicPr>
            <a:picLocks noChangeAspect="1"/>
          </p:cNvPicPr>
          <p:nvPr/>
        </p:nvPicPr>
        <p:blipFill>
          <a:blip r:embed="rId2">
            <a:alphaModFix amt="15000"/>
          </a:blip>
          <a:stretch>
            <a:fillRect/>
          </a:stretch>
        </p:blipFill>
        <p:spPr>
          <a:xfrm>
            <a:off x="-9050" y="0"/>
            <a:ext cx="9144000" cy="6858000"/>
          </a:xfrm>
          <a:prstGeom prst="rect">
            <a:avLst/>
          </a:prstGeom>
        </p:spPr>
      </p:pic>
      <p:sp>
        <p:nvSpPr>
          <p:cNvPr id="5" name="TextBox 4">
            <a:extLst>
              <a:ext uri="{FF2B5EF4-FFF2-40B4-BE49-F238E27FC236}">
                <a16:creationId xmlns:a16="http://schemas.microsoft.com/office/drawing/2014/main" id="{63797BA5-2399-EC42-A3D7-4809A0F3C01D}"/>
              </a:ext>
            </a:extLst>
          </p:cNvPr>
          <p:cNvSpPr txBox="1"/>
          <p:nvPr/>
        </p:nvSpPr>
        <p:spPr>
          <a:xfrm>
            <a:off x="0" y="7227"/>
            <a:ext cx="9134950" cy="1261884"/>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“Nothing but the Blood”  UMH 362</a:t>
            </a:r>
          </a:p>
          <a:p>
            <a:pPr algn="ctr"/>
            <a:r>
              <a:rPr lang="en-US" sz="1600" dirty="0">
                <a:latin typeface="Times New Roman" charset="0"/>
                <a:ea typeface="Times New Roman" charset="0"/>
                <a:cs typeface="Times New Roman" charset="0"/>
              </a:rPr>
              <a:t>WORDS and MUSIC: Robert Lowry, 1876</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3D2F5AB1-E1E6-324B-A554-4B9845BFAC4C}"/>
              </a:ext>
            </a:extLst>
          </p:cNvPr>
          <p:cNvSpPr txBox="1"/>
          <p:nvPr/>
        </p:nvSpPr>
        <p:spPr>
          <a:xfrm>
            <a:off x="-9050" y="1555176"/>
            <a:ext cx="9134950"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For my pardon this I see:</a:t>
            </a:r>
          </a:p>
          <a:p>
            <a:pPr algn="ctr"/>
            <a:r>
              <a:rPr lang="en-US" sz="4000" dirty="0">
                <a:latin typeface="Times New Roman" charset="0"/>
                <a:ea typeface="Times New Roman" charset="0"/>
                <a:cs typeface="Times New Roman" charset="0"/>
              </a:rPr>
              <a:t>nothing but the blood of Jesus.</a:t>
            </a:r>
          </a:p>
          <a:p>
            <a:pPr algn="ctr"/>
            <a:r>
              <a:rPr lang="en-US" sz="4000" dirty="0">
                <a:latin typeface="Times New Roman" charset="0"/>
                <a:ea typeface="Times New Roman" charset="0"/>
                <a:cs typeface="Times New Roman" charset="0"/>
              </a:rPr>
              <a:t>For my cleansing this my plea:</a:t>
            </a:r>
          </a:p>
          <a:p>
            <a:pPr algn="ctr"/>
            <a:r>
              <a:rPr lang="en-US" sz="4000" dirty="0">
                <a:latin typeface="Times New Roman" charset="0"/>
                <a:ea typeface="Times New Roman" charset="0"/>
                <a:cs typeface="Times New Roman" charset="0"/>
              </a:rPr>
              <a:t>nothing but the blood of Jesus.</a:t>
            </a:r>
          </a:p>
          <a:p>
            <a:pPr algn="ctr"/>
            <a:r>
              <a:rPr lang="en-US" sz="4000" dirty="0">
                <a:latin typeface="Times New Roman" charset="0"/>
                <a:ea typeface="Times New Roman" charset="0"/>
                <a:cs typeface="Times New Roman" charset="0"/>
              </a:rPr>
              <a:t>O precious is the flow</a:t>
            </a:r>
          </a:p>
          <a:p>
            <a:pPr algn="ctr"/>
            <a:r>
              <a:rPr lang="en-US" sz="4000" dirty="0">
                <a:latin typeface="Times New Roman" charset="0"/>
                <a:ea typeface="Times New Roman" charset="0"/>
                <a:cs typeface="Times New Roman" charset="0"/>
              </a:rPr>
              <a:t>that makes me bright as snow;</a:t>
            </a:r>
          </a:p>
          <a:p>
            <a:pPr algn="ctr"/>
            <a:r>
              <a:rPr lang="en-US" sz="4000" dirty="0">
                <a:latin typeface="Times New Roman" charset="0"/>
                <a:ea typeface="Times New Roman" charset="0"/>
                <a:cs typeface="Times New Roman" charset="0"/>
              </a:rPr>
              <a:t>no other fount I know;</a:t>
            </a:r>
          </a:p>
          <a:p>
            <a:pPr algn="ctr"/>
            <a:r>
              <a:rPr lang="en-US" sz="4000" dirty="0">
                <a:latin typeface="Times New Roman" charset="0"/>
                <a:ea typeface="Times New Roman" charset="0"/>
                <a:cs typeface="Times New Roman" charset="0"/>
              </a:rPr>
              <a:t>nothing but the blood of Jesus.</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31399578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DAAABE-81B8-6546-A48D-C0E3620C83C5}"/>
              </a:ext>
            </a:extLst>
          </p:cNvPr>
          <p:cNvPicPr>
            <a:picLocks noChangeAspect="1"/>
          </p:cNvPicPr>
          <p:nvPr/>
        </p:nvPicPr>
        <p:blipFill>
          <a:blip r:embed="rId2">
            <a:alphaModFix amt="15000"/>
          </a:blip>
          <a:stretch>
            <a:fillRect/>
          </a:stretch>
        </p:blipFill>
        <p:spPr>
          <a:xfrm>
            <a:off x="-9050" y="0"/>
            <a:ext cx="9144000" cy="6858000"/>
          </a:xfrm>
          <a:prstGeom prst="rect">
            <a:avLst/>
          </a:prstGeom>
        </p:spPr>
      </p:pic>
      <p:sp>
        <p:nvSpPr>
          <p:cNvPr id="5" name="TextBox 4">
            <a:extLst>
              <a:ext uri="{FF2B5EF4-FFF2-40B4-BE49-F238E27FC236}">
                <a16:creationId xmlns:a16="http://schemas.microsoft.com/office/drawing/2014/main" id="{63797BA5-2399-EC42-A3D7-4809A0F3C01D}"/>
              </a:ext>
            </a:extLst>
          </p:cNvPr>
          <p:cNvSpPr txBox="1"/>
          <p:nvPr/>
        </p:nvSpPr>
        <p:spPr>
          <a:xfrm>
            <a:off x="0" y="7227"/>
            <a:ext cx="9134950" cy="1261884"/>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“Nothing but the Blood”  UMH 362</a:t>
            </a:r>
          </a:p>
          <a:p>
            <a:pPr algn="ctr"/>
            <a:r>
              <a:rPr lang="en-US" sz="1600" dirty="0">
                <a:latin typeface="Times New Roman" charset="0"/>
                <a:ea typeface="Times New Roman" charset="0"/>
                <a:cs typeface="Times New Roman" charset="0"/>
              </a:rPr>
              <a:t>WORDS and MUSIC: Robert Lowry, 1876</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3D2F5AB1-E1E6-324B-A554-4B9845BFAC4C}"/>
              </a:ext>
            </a:extLst>
          </p:cNvPr>
          <p:cNvSpPr txBox="1"/>
          <p:nvPr/>
        </p:nvSpPr>
        <p:spPr>
          <a:xfrm>
            <a:off x="-9050" y="1555176"/>
            <a:ext cx="9134950"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Nothing can for sin atone:</a:t>
            </a:r>
          </a:p>
          <a:p>
            <a:pPr algn="ctr"/>
            <a:r>
              <a:rPr lang="en-US" sz="4000" dirty="0">
                <a:latin typeface="Times New Roman" charset="0"/>
                <a:ea typeface="Times New Roman" charset="0"/>
                <a:cs typeface="Times New Roman" charset="0"/>
              </a:rPr>
              <a:t>nothing but the blood of Jesus.</a:t>
            </a:r>
          </a:p>
          <a:p>
            <a:pPr algn="ctr"/>
            <a:r>
              <a:rPr lang="en-US" sz="4000" dirty="0">
                <a:latin typeface="Times New Roman" charset="0"/>
                <a:ea typeface="Times New Roman" charset="0"/>
                <a:cs typeface="Times New Roman" charset="0"/>
              </a:rPr>
              <a:t>Naught of good that I have done:</a:t>
            </a:r>
          </a:p>
          <a:p>
            <a:pPr algn="ctr"/>
            <a:r>
              <a:rPr lang="en-US" sz="4000" dirty="0">
                <a:latin typeface="Times New Roman" charset="0"/>
                <a:ea typeface="Times New Roman" charset="0"/>
                <a:cs typeface="Times New Roman" charset="0"/>
              </a:rPr>
              <a:t>nothing but the blood of Jesus.</a:t>
            </a:r>
          </a:p>
          <a:p>
            <a:pPr algn="ctr"/>
            <a:r>
              <a:rPr lang="en-US" sz="4000" dirty="0">
                <a:latin typeface="Times New Roman" charset="0"/>
                <a:ea typeface="Times New Roman" charset="0"/>
                <a:cs typeface="Times New Roman" charset="0"/>
              </a:rPr>
              <a:t>O precious is the flow</a:t>
            </a:r>
          </a:p>
          <a:p>
            <a:pPr algn="ctr"/>
            <a:r>
              <a:rPr lang="en-US" sz="4000" dirty="0">
                <a:latin typeface="Times New Roman" charset="0"/>
                <a:ea typeface="Times New Roman" charset="0"/>
                <a:cs typeface="Times New Roman" charset="0"/>
              </a:rPr>
              <a:t>that makes me bright as snow;</a:t>
            </a:r>
          </a:p>
          <a:p>
            <a:pPr algn="ctr"/>
            <a:r>
              <a:rPr lang="en-US" sz="4000" dirty="0">
                <a:latin typeface="Times New Roman" charset="0"/>
                <a:ea typeface="Times New Roman" charset="0"/>
                <a:cs typeface="Times New Roman" charset="0"/>
              </a:rPr>
              <a:t>no other fount I know;</a:t>
            </a:r>
          </a:p>
          <a:p>
            <a:pPr algn="ctr"/>
            <a:r>
              <a:rPr lang="en-US" sz="4000" dirty="0">
                <a:latin typeface="Times New Roman" charset="0"/>
                <a:ea typeface="Times New Roman" charset="0"/>
                <a:cs typeface="Times New Roman" charset="0"/>
              </a:rPr>
              <a:t>nothing but the blood of Jesus.</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15756517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0E4C-1D28-8E1C-2EFE-BBE4F025B6EE}"/>
              </a:ext>
            </a:extLst>
          </p:cNvPr>
          <p:cNvSpPr>
            <a:spLocks noGrp="1"/>
          </p:cNvSpPr>
          <p:nvPr>
            <p:ph type="body" sz="quarter" idx="11"/>
          </p:nvPr>
        </p:nvSpPr>
        <p:spPr>
          <a:xfrm>
            <a:off x="1740227" y="1219008"/>
            <a:ext cx="7215812" cy="1515173"/>
          </a:xfrm>
        </p:spPr>
        <p:txBody>
          <a:bodyPr>
            <a:noAutofit/>
          </a:bodyPr>
          <a:lstStyle/>
          <a:p>
            <a:r>
              <a:rPr lang="en-US" dirty="0"/>
              <a:t>Come, let us celebrate! Our God has </a:t>
            </a:r>
          </a:p>
          <a:p>
            <a:r>
              <a:rPr lang="en-US" dirty="0"/>
              <a:t>heard our cry and answered! </a:t>
            </a:r>
          </a:p>
        </p:txBody>
      </p:sp>
      <p:sp>
        <p:nvSpPr>
          <p:cNvPr id="3" name="Text Placeholder 2">
            <a:extLst>
              <a:ext uri="{FF2B5EF4-FFF2-40B4-BE49-F238E27FC236}">
                <a16:creationId xmlns:a16="http://schemas.microsoft.com/office/drawing/2014/main" id="{FED6E686-4D80-2E01-348E-5EF5CBD43CA6}"/>
              </a:ext>
            </a:extLst>
          </p:cNvPr>
          <p:cNvSpPr>
            <a:spLocks noGrp="1"/>
          </p:cNvSpPr>
          <p:nvPr>
            <p:ph type="body" sz="quarter" idx="12"/>
          </p:nvPr>
        </p:nvSpPr>
        <p:spPr>
          <a:xfrm>
            <a:off x="1740228" y="3525110"/>
            <a:ext cx="7215811" cy="1515172"/>
          </a:xfrm>
        </p:spPr>
        <p:txBody>
          <a:bodyPr>
            <a:noAutofit/>
          </a:bodyPr>
          <a:lstStyle/>
          <a:p>
            <a:r>
              <a:rPr lang="en-US" dirty="0"/>
              <a:t>We love the Lord, for He has </a:t>
            </a:r>
          </a:p>
          <a:p>
            <a:r>
              <a:rPr lang="en-US" dirty="0"/>
              <a:t>heard our voice!</a:t>
            </a:r>
          </a:p>
        </p:txBody>
      </p:sp>
    </p:spTree>
    <p:extLst>
      <p:ext uri="{BB962C8B-B14F-4D97-AF65-F5344CB8AC3E}">
        <p14:creationId xmlns:p14="http://schemas.microsoft.com/office/powerpoint/2010/main" val="10491792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DAAABE-81B8-6546-A48D-C0E3620C83C5}"/>
              </a:ext>
            </a:extLst>
          </p:cNvPr>
          <p:cNvPicPr>
            <a:picLocks noChangeAspect="1"/>
          </p:cNvPicPr>
          <p:nvPr/>
        </p:nvPicPr>
        <p:blipFill>
          <a:blip r:embed="rId2">
            <a:alphaModFix amt="15000"/>
          </a:blip>
          <a:stretch>
            <a:fillRect/>
          </a:stretch>
        </p:blipFill>
        <p:spPr>
          <a:xfrm>
            <a:off x="-9050" y="0"/>
            <a:ext cx="9144000" cy="6858000"/>
          </a:xfrm>
          <a:prstGeom prst="rect">
            <a:avLst/>
          </a:prstGeom>
        </p:spPr>
      </p:pic>
      <p:sp>
        <p:nvSpPr>
          <p:cNvPr id="5" name="TextBox 4">
            <a:extLst>
              <a:ext uri="{FF2B5EF4-FFF2-40B4-BE49-F238E27FC236}">
                <a16:creationId xmlns:a16="http://schemas.microsoft.com/office/drawing/2014/main" id="{63797BA5-2399-EC42-A3D7-4809A0F3C01D}"/>
              </a:ext>
            </a:extLst>
          </p:cNvPr>
          <p:cNvSpPr txBox="1"/>
          <p:nvPr/>
        </p:nvSpPr>
        <p:spPr>
          <a:xfrm>
            <a:off x="0" y="7227"/>
            <a:ext cx="9134950" cy="1261884"/>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“Nothing but the Blood”  UMH 362</a:t>
            </a:r>
          </a:p>
          <a:p>
            <a:pPr algn="ctr"/>
            <a:r>
              <a:rPr lang="en-US" sz="1600" dirty="0">
                <a:latin typeface="Times New Roman" charset="0"/>
                <a:ea typeface="Times New Roman" charset="0"/>
                <a:cs typeface="Times New Roman" charset="0"/>
              </a:rPr>
              <a:t>WORDS and MUSIC: Robert Lowry, 1876</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3D2F5AB1-E1E6-324B-A554-4B9845BFAC4C}"/>
              </a:ext>
            </a:extLst>
          </p:cNvPr>
          <p:cNvSpPr txBox="1"/>
          <p:nvPr/>
        </p:nvSpPr>
        <p:spPr>
          <a:xfrm>
            <a:off x="-9050" y="1555176"/>
            <a:ext cx="9134950"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This is all my hope and peace:</a:t>
            </a:r>
          </a:p>
          <a:p>
            <a:pPr algn="ctr"/>
            <a:r>
              <a:rPr lang="en-US" sz="4000" dirty="0">
                <a:latin typeface="Times New Roman" charset="0"/>
                <a:ea typeface="Times New Roman" charset="0"/>
                <a:cs typeface="Times New Roman" charset="0"/>
              </a:rPr>
              <a:t>nothing but the blood of Jesus.</a:t>
            </a:r>
          </a:p>
          <a:p>
            <a:pPr algn="ctr"/>
            <a:r>
              <a:rPr lang="en-US" sz="4000" dirty="0">
                <a:latin typeface="Times New Roman" charset="0"/>
                <a:ea typeface="Times New Roman" charset="0"/>
                <a:cs typeface="Times New Roman" charset="0"/>
              </a:rPr>
              <a:t>This is all my righteousness:</a:t>
            </a:r>
          </a:p>
          <a:p>
            <a:pPr algn="ctr"/>
            <a:r>
              <a:rPr lang="en-US" sz="4000" dirty="0">
                <a:latin typeface="Times New Roman" charset="0"/>
                <a:ea typeface="Times New Roman" charset="0"/>
                <a:cs typeface="Times New Roman" charset="0"/>
              </a:rPr>
              <a:t>nothing but the blood of Jesus.</a:t>
            </a:r>
          </a:p>
          <a:p>
            <a:pPr algn="ctr"/>
            <a:r>
              <a:rPr lang="en-US" sz="4000" dirty="0">
                <a:latin typeface="Times New Roman" charset="0"/>
                <a:ea typeface="Times New Roman" charset="0"/>
                <a:cs typeface="Times New Roman" charset="0"/>
              </a:rPr>
              <a:t>O precious is the flow</a:t>
            </a:r>
          </a:p>
          <a:p>
            <a:pPr algn="ctr"/>
            <a:r>
              <a:rPr lang="en-US" sz="4000" dirty="0">
                <a:latin typeface="Times New Roman" charset="0"/>
                <a:ea typeface="Times New Roman" charset="0"/>
                <a:cs typeface="Times New Roman" charset="0"/>
              </a:rPr>
              <a:t>that makes me bright as snow;</a:t>
            </a:r>
          </a:p>
          <a:p>
            <a:pPr algn="ctr"/>
            <a:r>
              <a:rPr lang="en-US" sz="4000" dirty="0">
                <a:latin typeface="Times New Roman" charset="0"/>
                <a:ea typeface="Times New Roman" charset="0"/>
                <a:cs typeface="Times New Roman" charset="0"/>
              </a:rPr>
              <a:t>no other fount I know;</a:t>
            </a:r>
          </a:p>
          <a:p>
            <a:pPr algn="ctr"/>
            <a:r>
              <a:rPr lang="en-US" sz="4000" dirty="0">
                <a:latin typeface="Times New Roman" charset="0"/>
                <a:ea typeface="Times New Roman" charset="0"/>
                <a:cs typeface="Times New Roman" charset="0"/>
              </a:rPr>
              <a:t>nothing but the blood of Jesus.</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2198286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950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053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24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2075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086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86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458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84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5952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6247-0639-5AB9-8AD2-A5D7C9D571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A92892-332D-8372-776F-48A8D427C0B1}"/>
              </a:ext>
            </a:extLst>
          </p:cNvPr>
          <p:cNvSpPr>
            <a:spLocks noGrp="1"/>
          </p:cNvSpPr>
          <p:nvPr>
            <p:ph type="body" sz="quarter" idx="11"/>
          </p:nvPr>
        </p:nvSpPr>
        <p:spPr>
          <a:xfrm>
            <a:off x="1928188" y="1227298"/>
            <a:ext cx="7215812" cy="1515173"/>
          </a:xfrm>
        </p:spPr>
        <p:txBody>
          <a:bodyPr>
            <a:noAutofit/>
          </a:bodyPr>
          <a:lstStyle/>
          <a:p>
            <a:r>
              <a:rPr lang="en-US" dirty="0"/>
              <a:t>On the road of life, when hope </a:t>
            </a:r>
          </a:p>
          <a:p>
            <a:r>
              <a:rPr lang="en-US" dirty="0"/>
              <a:t>seemed lost, Christ walked beside us! </a:t>
            </a:r>
          </a:p>
        </p:txBody>
      </p:sp>
      <p:sp>
        <p:nvSpPr>
          <p:cNvPr id="3" name="Text Placeholder 2">
            <a:extLst>
              <a:ext uri="{FF2B5EF4-FFF2-40B4-BE49-F238E27FC236}">
                <a16:creationId xmlns:a16="http://schemas.microsoft.com/office/drawing/2014/main" id="{652DCA7C-6EE9-071F-9521-F772F5C19B49}"/>
              </a:ext>
            </a:extLst>
          </p:cNvPr>
          <p:cNvSpPr>
            <a:spLocks noGrp="1"/>
          </p:cNvSpPr>
          <p:nvPr>
            <p:ph type="body" sz="quarter" idx="12"/>
          </p:nvPr>
        </p:nvSpPr>
        <p:spPr>
          <a:xfrm>
            <a:off x="1928188" y="3504414"/>
            <a:ext cx="7215812" cy="1515172"/>
          </a:xfrm>
        </p:spPr>
        <p:txBody>
          <a:bodyPr>
            <a:noAutofit/>
          </a:bodyPr>
          <a:lstStyle/>
          <a:p>
            <a:r>
              <a:rPr lang="en-US" dirty="0"/>
              <a:t>Our hearts burn within us, Jesus </a:t>
            </a:r>
          </a:p>
          <a:p>
            <a:r>
              <a:rPr lang="en-US" dirty="0"/>
              <a:t>is alive and near! </a:t>
            </a:r>
          </a:p>
        </p:txBody>
      </p:sp>
    </p:spTree>
    <p:extLst>
      <p:ext uri="{BB962C8B-B14F-4D97-AF65-F5344CB8AC3E}">
        <p14:creationId xmlns:p14="http://schemas.microsoft.com/office/powerpoint/2010/main" val="11741582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BF7FA90-BD22-47B1-5721-BC61505705E3}"/>
              </a:ext>
            </a:extLst>
          </p:cNvPr>
          <p:cNvSpPr/>
          <p:nvPr/>
        </p:nvSpPr>
        <p:spPr>
          <a:xfrm>
            <a:off x="0" y="2439461"/>
            <a:ext cx="9144000" cy="1719943"/>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7D25C-6F0B-CD4D-A16A-A68070E2BA42}"/>
              </a:ext>
            </a:extLst>
          </p:cNvPr>
          <p:cNvSpPr txBox="1"/>
          <p:nvPr/>
        </p:nvSpPr>
        <p:spPr>
          <a:xfrm>
            <a:off x="1371600" y="629443"/>
            <a:ext cx="6858000" cy="29005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b="1" dirty="0">
                <a:ln>
                  <a:solidFill>
                    <a:schemeClr val="tx1"/>
                  </a:solidFill>
                </a:ln>
                <a:latin typeface="+mj-lt"/>
                <a:ea typeface="+mj-ea"/>
                <a:cs typeface="+mj-cs"/>
              </a:rPr>
              <a:t>Tithes and Offerings</a:t>
            </a:r>
          </a:p>
        </p:txBody>
      </p:sp>
      <p:sp>
        <p:nvSpPr>
          <p:cNvPr id="6" name="TextBox 5">
            <a:extLst>
              <a:ext uri="{FF2B5EF4-FFF2-40B4-BE49-F238E27FC236}">
                <a16:creationId xmlns:a16="http://schemas.microsoft.com/office/drawing/2014/main" id="{3469AA33-CA2E-1941-9816-0971336E99DC}"/>
              </a:ext>
            </a:extLst>
          </p:cNvPr>
          <p:cNvSpPr txBox="1"/>
          <p:nvPr/>
        </p:nvSpPr>
        <p:spPr>
          <a:xfrm>
            <a:off x="1143000" y="3610206"/>
            <a:ext cx="6858000" cy="1098395"/>
          </a:xfrm>
          <a:prstGeom prst="rect">
            <a:avLst/>
          </a:prstGeom>
        </p:spPr>
        <p:txBody>
          <a:bodyPr vert="horz" lIns="91440" tIns="45720" rIns="91440" bIns="45720" rtlCol="0">
            <a:normAutofit/>
          </a:bodyPr>
          <a:lstStyle/>
          <a:p>
            <a:pPr algn="ctr" defTabSz="914400">
              <a:lnSpc>
                <a:spcPct val="90000"/>
              </a:lnSpc>
              <a:spcBef>
                <a:spcPts val="1000"/>
              </a:spcBef>
            </a:pPr>
            <a:r>
              <a:rPr lang="en-US" sz="2400" dirty="0">
                <a:ln>
                  <a:solidFill>
                    <a:schemeClr val="tx1"/>
                  </a:solidFill>
                </a:ln>
              </a:rPr>
              <a:t>Worship through giving</a:t>
            </a:r>
          </a:p>
        </p:txBody>
      </p:sp>
    </p:spTree>
    <p:extLst>
      <p:ext uri="{BB962C8B-B14F-4D97-AF65-F5344CB8AC3E}">
        <p14:creationId xmlns:p14="http://schemas.microsoft.com/office/powerpoint/2010/main" val="38333111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hands holding yellow flowers&#10;&#10;AI-generated content may be incorrect.">
            <a:extLst>
              <a:ext uri="{FF2B5EF4-FFF2-40B4-BE49-F238E27FC236}">
                <a16:creationId xmlns:a16="http://schemas.microsoft.com/office/drawing/2014/main" id="{AB11DBFD-CABE-CC46-6063-CD5460FABA54}"/>
              </a:ext>
            </a:extLst>
          </p:cNvPr>
          <p:cNvPicPr>
            <a:picLocks noChangeAspect="1"/>
          </p:cNvPicPr>
          <p:nvPr/>
        </p:nvPicPr>
        <p:blipFill>
          <a:blip r:embed="rId2" cstate="email">
            <a:alphaModFix amt="5000"/>
            <a:extLst>
              <a:ext uri="{28A0092B-C50C-407E-A947-70E740481C1C}">
                <a14:useLocalDpi xmlns:a14="http://schemas.microsoft.com/office/drawing/2010/main"/>
              </a:ext>
            </a:extLst>
          </a:blip>
          <a:stretch>
            <a:fillRect/>
          </a:stretch>
        </p:blipFill>
        <p:spPr>
          <a:xfrm>
            <a:off x="0" y="-1"/>
            <a:ext cx="9490974" cy="6858001"/>
          </a:xfrm>
          <a:prstGeom prst="rect">
            <a:avLst/>
          </a:prstGeom>
        </p:spPr>
      </p:pic>
      <p:sp>
        <p:nvSpPr>
          <p:cNvPr id="3" name="TextBox 2">
            <a:hlinkClick r:id="rId3"/>
            <a:extLst>
              <a:ext uri="{FF2B5EF4-FFF2-40B4-BE49-F238E27FC236}">
                <a16:creationId xmlns:a16="http://schemas.microsoft.com/office/drawing/2014/main" id="{CD7AEBA0-6C80-4386-B2D7-1A6FD27EE85E}"/>
              </a:ext>
            </a:extLst>
          </p:cNvPr>
          <p:cNvSpPr txBox="1"/>
          <p:nvPr/>
        </p:nvSpPr>
        <p:spPr>
          <a:xfrm>
            <a:off x="0" y="0"/>
            <a:ext cx="9144000" cy="1538883"/>
          </a:xfrm>
          <a:prstGeom prst="rect">
            <a:avLst/>
          </a:prstGeom>
          <a:noFill/>
        </p:spPr>
        <p:txBody>
          <a:bodyPr wrap="square" rtlCol="0">
            <a:spAutoFit/>
          </a:bodyPr>
          <a:lstStyle/>
          <a:p>
            <a:pPr algn="ctr"/>
            <a:r>
              <a:rPr lang="en-US" sz="3000" dirty="0">
                <a:ea typeface="Times New Roman" charset="0"/>
                <a:cs typeface="Times New Roman" charset="0"/>
              </a:rPr>
              <a:t>“Praise God, from Whom All Blessings Flow”     UMH 94</a:t>
            </a:r>
          </a:p>
          <a:p>
            <a:pPr algn="ctr"/>
            <a:r>
              <a:rPr lang="en-US" dirty="0">
                <a:ea typeface="Times New Roman" charset="0"/>
                <a:cs typeface="Times New Roman" charset="0"/>
              </a:rPr>
              <a:t>WORDS: Thomas Ken, 1674; adapted by Gilbert H. Viera, 1978     </a:t>
            </a:r>
          </a:p>
          <a:p>
            <a:pPr algn="ctr"/>
            <a:r>
              <a:rPr lang="en-US" dirty="0">
                <a:ea typeface="Times New Roman" charset="0"/>
                <a:cs typeface="Times New Roman" charset="0"/>
              </a:rPr>
              <a:t>MUSIC: </a:t>
            </a:r>
            <a:r>
              <a:rPr lang="en-US" dirty="0" err="1">
                <a:ea typeface="Times New Roman" charset="0"/>
                <a:cs typeface="Times New Roman" charset="0"/>
              </a:rPr>
              <a:t>Geistliche</a:t>
            </a:r>
            <a:r>
              <a:rPr lang="en-US" dirty="0">
                <a:ea typeface="Times New Roman" charset="0"/>
                <a:cs typeface="Times New Roman" charset="0"/>
              </a:rPr>
              <a:t> </a:t>
            </a:r>
            <a:r>
              <a:rPr lang="en-US" dirty="0" err="1">
                <a:ea typeface="Times New Roman" charset="0"/>
                <a:cs typeface="Times New Roman" charset="0"/>
              </a:rPr>
              <a:t>Kirchengesange</a:t>
            </a:r>
            <a:r>
              <a:rPr lang="en-US" dirty="0">
                <a:ea typeface="Times New Roman" charset="0"/>
                <a:cs typeface="Times New Roman" charset="0"/>
              </a:rPr>
              <a:t>, 1623; harmonized by Ralph Vaughn Williams, 1906</a:t>
            </a:r>
          </a:p>
          <a:p>
            <a:pPr algn="ctr"/>
            <a:r>
              <a:rPr lang="en-US" sz="2800" b="1" i="1" dirty="0">
                <a:ea typeface="Times New Roman" charset="0"/>
                <a:cs typeface="Times New Roman" charset="0"/>
              </a:rPr>
              <a:t>Please stand as you are able and comfortable</a:t>
            </a:r>
            <a:r>
              <a:rPr lang="en-US" sz="2000" b="1" i="1" dirty="0">
                <a:ea typeface="Times New Roman" charset="0"/>
                <a:cs typeface="Times New Roman" charset="0"/>
              </a:rPr>
              <a:t>.</a:t>
            </a:r>
            <a:endParaRPr lang="en-US" sz="2000" b="1" i="1" dirty="0">
              <a:ea typeface="Edwardian Script ITC" charset="0"/>
              <a:cs typeface="Edwardian Script ITC" charset="0"/>
            </a:endParaRPr>
          </a:p>
        </p:txBody>
      </p:sp>
      <p:sp>
        <p:nvSpPr>
          <p:cNvPr id="4" name="TextBox 3">
            <a:extLst>
              <a:ext uri="{FF2B5EF4-FFF2-40B4-BE49-F238E27FC236}">
                <a16:creationId xmlns:a16="http://schemas.microsoft.com/office/drawing/2014/main" id="{46D4955F-D45C-DD08-54A3-D27DE48ABF3B}"/>
              </a:ext>
            </a:extLst>
          </p:cNvPr>
          <p:cNvSpPr txBox="1"/>
          <p:nvPr/>
        </p:nvSpPr>
        <p:spPr>
          <a:xfrm>
            <a:off x="354181" y="1538883"/>
            <a:ext cx="8435638"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from whom all blessings flow;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all creatures here below: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the source of all our gifts!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Jesus Christ, whose power uplifts!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the Spirit, Holy Spirit!</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  Alleluia!</a:t>
            </a:r>
          </a:p>
        </p:txBody>
      </p:sp>
    </p:spTree>
    <p:extLst>
      <p:ext uri="{BB962C8B-B14F-4D97-AF65-F5344CB8AC3E}">
        <p14:creationId xmlns:p14="http://schemas.microsoft.com/office/powerpoint/2010/main" val="11302102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F271B4-CFBA-523C-3FF9-ACCBAAB2DC5D}"/>
              </a:ext>
            </a:extLst>
          </p:cNvPr>
          <p:cNvSpPr txBox="1"/>
          <p:nvPr/>
        </p:nvSpPr>
        <p:spPr>
          <a:xfrm>
            <a:off x="1262743" y="2959640"/>
            <a:ext cx="6618514" cy="938719"/>
          </a:xfrm>
          <a:prstGeom prst="rect">
            <a:avLst/>
          </a:prstGeom>
          <a:solidFill>
            <a:schemeClr val="bg1"/>
          </a:solidFill>
          <a:ln>
            <a:solidFill>
              <a:schemeClr val="tx1"/>
            </a:solidFill>
            <a:prstDash val="solid"/>
            <a:extLst>
              <a:ext uri="{C807C97D-BFC1-408E-A445-0C87EB9F89A2}">
                <ask:lineSketchStyleProps xmlns:ask="http://schemas.microsoft.com/office/drawing/2018/sketchyshapes">
                  <ask:type>
                    <ask:lineSketchNone/>
                  </ask:type>
                </ask:lineSketchStyleProps>
              </a:ext>
            </a:extLst>
          </a:ln>
          <a:effectLst>
            <a:softEdge rad="31750"/>
          </a:effectLst>
        </p:spPr>
        <p:txBody>
          <a:bodyPr wrap="square" rtlCol="0">
            <a:spAutoFit/>
          </a:bodyPr>
          <a:lstStyle/>
          <a:p>
            <a:r>
              <a:rPr lang="en-US" sz="5500" dirty="0">
                <a:latin typeface="Lucida Calligraphy" panose="03010101010101010101" pitchFamily="66" charset="77"/>
              </a:rPr>
              <a:t>Offertory Prayer</a:t>
            </a:r>
          </a:p>
        </p:txBody>
      </p:sp>
    </p:spTree>
    <p:extLst>
      <p:ext uri="{BB962C8B-B14F-4D97-AF65-F5344CB8AC3E}">
        <p14:creationId xmlns:p14="http://schemas.microsoft.com/office/powerpoint/2010/main" val="23792045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61EF0E-D2A2-D04E-95E9-DF842A4B8786}"/>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10" name="TextBox 9"/>
          <p:cNvSpPr txBox="1"/>
          <p:nvPr/>
        </p:nvSpPr>
        <p:spPr>
          <a:xfrm>
            <a:off x="162232" y="1828562"/>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I heard and old, old story, </a:t>
            </a:r>
          </a:p>
          <a:p>
            <a:pPr algn="ctr"/>
            <a:r>
              <a:rPr lang="en-US" sz="3600" dirty="0">
                <a:latin typeface="Times New Roman" charset="0"/>
                <a:ea typeface="Times New Roman" charset="0"/>
                <a:cs typeface="Times New Roman" charset="0"/>
              </a:rPr>
              <a:t>how a Savior came from glory, </a:t>
            </a:r>
          </a:p>
          <a:p>
            <a:pPr algn="ctr"/>
            <a:r>
              <a:rPr lang="en-US" sz="3600" dirty="0">
                <a:latin typeface="Times New Roman" charset="0"/>
                <a:ea typeface="Times New Roman" charset="0"/>
                <a:cs typeface="Times New Roman" charset="0"/>
              </a:rPr>
              <a:t>how he gave his life on Calvary </a:t>
            </a:r>
          </a:p>
          <a:p>
            <a:pPr algn="ctr"/>
            <a:r>
              <a:rPr lang="en-US" sz="3600" dirty="0">
                <a:latin typeface="Times New Roman" charset="0"/>
                <a:ea typeface="Times New Roman" charset="0"/>
                <a:cs typeface="Times New Roman" charset="0"/>
              </a:rPr>
              <a:t>to save a wretch like me; </a:t>
            </a:r>
          </a:p>
          <a:p>
            <a:pPr algn="ctr"/>
            <a:r>
              <a:rPr lang="en-US" sz="3600" dirty="0">
                <a:latin typeface="Times New Roman" charset="0"/>
                <a:ea typeface="Times New Roman" charset="0"/>
                <a:cs typeface="Times New Roman" charset="0"/>
              </a:rPr>
              <a:t>I heard about his groaning, </a:t>
            </a:r>
          </a:p>
          <a:p>
            <a:pPr algn="ctr"/>
            <a:r>
              <a:rPr lang="en-US" sz="3600" dirty="0">
                <a:latin typeface="Times New Roman" charset="0"/>
                <a:ea typeface="Times New Roman" charset="0"/>
                <a:cs typeface="Times New Roman" charset="0"/>
              </a:rPr>
              <a:t>of his precious blood’s atoning, </a:t>
            </a:r>
          </a:p>
          <a:p>
            <a:pPr algn="ctr"/>
            <a:r>
              <a:rPr lang="en-US" sz="3600" dirty="0">
                <a:latin typeface="Times New Roman" charset="0"/>
                <a:ea typeface="Times New Roman" charset="0"/>
                <a:cs typeface="Times New Roman" charset="0"/>
              </a:rPr>
              <a:t>then I repented of my sins </a:t>
            </a:r>
          </a:p>
          <a:p>
            <a:pPr algn="ctr"/>
            <a:r>
              <a:rPr lang="en-US" sz="3600" dirty="0">
                <a:latin typeface="Times New Roman" charset="0"/>
                <a:ea typeface="Times New Roman" charset="0"/>
                <a:cs typeface="Times New Roman" charset="0"/>
              </a:rPr>
              <a:t>and won the victory.</a:t>
            </a:r>
          </a:p>
        </p:txBody>
      </p:sp>
      <p:sp>
        <p:nvSpPr>
          <p:cNvPr id="5" name="TextBox 4">
            <a:extLst>
              <a:ext uri="{FF2B5EF4-FFF2-40B4-BE49-F238E27FC236}">
                <a16:creationId xmlns:a16="http://schemas.microsoft.com/office/drawing/2014/main" id="{7FD0489F-8EC9-CE4C-A641-0422E47071FF}"/>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954843163"/>
      </p:ext>
    </p:extLst>
  </p:cSld>
  <p:clrMapOvr>
    <a:masterClrMapping/>
  </p:clrMapOvr>
  <p:transition spd="med">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A25526-BF28-6A44-891E-6AD9177E9990}"/>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1C529EC-6AA4-854C-91CD-1DC58B912318}"/>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7B69137F-B4AF-CC46-AAFA-EFADF1F1D81A}"/>
              </a:ext>
            </a:extLst>
          </p:cNvPr>
          <p:cNvSpPr txBox="1"/>
          <p:nvPr/>
        </p:nvSpPr>
        <p:spPr>
          <a:xfrm>
            <a:off x="162232" y="2105560"/>
            <a:ext cx="8819536" cy="3970318"/>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O victory in Jesus, my Savior forever!  </a:t>
            </a:r>
          </a:p>
          <a:p>
            <a:pPr algn="ctr"/>
            <a:r>
              <a:rPr lang="en-US" sz="3600" dirty="0">
                <a:latin typeface="Times New Roman" charset="0"/>
                <a:ea typeface="Times New Roman" charset="0"/>
                <a:cs typeface="Times New Roman" charset="0"/>
              </a:rPr>
              <a:t>He sought me and bought me </a:t>
            </a:r>
          </a:p>
          <a:p>
            <a:pPr algn="ctr"/>
            <a:r>
              <a:rPr lang="en-US" sz="3600" dirty="0">
                <a:latin typeface="Times New Roman" charset="0"/>
                <a:ea typeface="Times New Roman" charset="0"/>
                <a:cs typeface="Times New Roman" charset="0"/>
              </a:rPr>
              <a:t>with his redeeming blood; </a:t>
            </a:r>
          </a:p>
          <a:p>
            <a:pPr algn="ctr"/>
            <a:r>
              <a:rPr lang="en-US" sz="3600" dirty="0">
                <a:latin typeface="Times New Roman" charset="0"/>
                <a:ea typeface="Times New Roman" charset="0"/>
                <a:cs typeface="Times New Roman" charset="0"/>
              </a:rPr>
              <a:t>he loved me ere I knew him, </a:t>
            </a:r>
          </a:p>
          <a:p>
            <a:pPr algn="ctr"/>
            <a:r>
              <a:rPr lang="en-US" sz="3600" dirty="0">
                <a:latin typeface="Times New Roman" charset="0"/>
                <a:ea typeface="Times New Roman" charset="0"/>
                <a:cs typeface="Times New Roman" charset="0"/>
              </a:rPr>
              <a:t>and all my love is due him; </a:t>
            </a:r>
          </a:p>
          <a:p>
            <a:pPr algn="ctr"/>
            <a:r>
              <a:rPr lang="en-US" sz="3600" dirty="0">
                <a:latin typeface="Times New Roman" charset="0"/>
                <a:ea typeface="Times New Roman" charset="0"/>
                <a:cs typeface="Times New Roman" charset="0"/>
              </a:rPr>
              <a:t>he plunged me to victory </a:t>
            </a:r>
          </a:p>
          <a:p>
            <a:pPr algn="ctr"/>
            <a:r>
              <a:rPr lang="en-US" sz="3600" dirty="0">
                <a:latin typeface="Times New Roman" charset="0"/>
                <a:ea typeface="Times New Roman" charset="0"/>
                <a:cs typeface="Times New Roman" charset="0"/>
              </a:rPr>
              <a:t>beneath the cleansing flood.</a:t>
            </a:r>
          </a:p>
        </p:txBody>
      </p:sp>
    </p:spTree>
    <p:extLst>
      <p:ext uri="{BB962C8B-B14F-4D97-AF65-F5344CB8AC3E}">
        <p14:creationId xmlns:p14="http://schemas.microsoft.com/office/powerpoint/2010/main" val="407800131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61EF0E-D2A2-D04E-95E9-DF842A4B8786}"/>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10" name="TextBox 9"/>
          <p:cNvSpPr txBox="1"/>
          <p:nvPr/>
        </p:nvSpPr>
        <p:spPr>
          <a:xfrm>
            <a:off x="162232" y="1828562"/>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I heard about his healing, </a:t>
            </a:r>
          </a:p>
          <a:p>
            <a:pPr algn="ctr"/>
            <a:r>
              <a:rPr lang="en-US" sz="3600" dirty="0">
                <a:latin typeface="Times New Roman" charset="0"/>
                <a:ea typeface="Times New Roman" charset="0"/>
                <a:cs typeface="Times New Roman" charset="0"/>
              </a:rPr>
              <a:t>of his cleansing power revealing, </a:t>
            </a:r>
          </a:p>
          <a:p>
            <a:pPr algn="ctr"/>
            <a:r>
              <a:rPr lang="en-US" sz="3600" dirty="0">
                <a:latin typeface="Times New Roman" charset="0"/>
                <a:ea typeface="Times New Roman" charset="0"/>
                <a:cs typeface="Times New Roman" charset="0"/>
              </a:rPr>
              <a:t>how he made the lame to walk again </a:t>
            </a:r>
          </a:p>
          <a:p>
            <a:pPr algn="ctr"/>
            <a:r>
              <a:rPr lang="en-US" sz="3600" dirty="0">
                <a:latin typeface="Times New Roman" charset="0"/>
                <a:ea typeface="Times New Roman" charset="0"/>
                <a:cs typeface="Times New Roman" charset="0"/>
              </a:rPr>
              <a:t>and caused the blind to see; </a:t>
            </a:r>
          </a:p>
          <a:p>
            <a:pPr algn="ctr"/>
            <a:r>
              <a:rPr lang="en-US" sz="3600" dirty="0">
                <a:latin typeface="Times New Roman" charset="0"/>
                <a:ea typeface="Times New Roman" charset="0"/>
                <a:cs typeface="Times New Roman" charset="0"/>
              </a:rPr>
              <a:t>and then I cried, “Dear Jesus, </a:t>
            </a:r>
          </a:p>
          <a:p>
            <a:pPr algn="ctr"/>
            <a:r>
              <a:rPr lang="en-US" sz="3600" dirty="0">
                <a:latin typeface="Times New Roman" charset="0"/>
                <a:ea typeface="Times New Roman" charset="0"/>
                <a:cs typeface="Times New Roman" charset="0"/>
              </a:rPr>
              <a:t>come and heal my broken spirit,” </a:t>
            </a:r>
          </a:p>
          <a:p>
            <a:pPr algn="ctr"/>
            <a:r>
              <a:rPr lang="en-US" sz="3600" dirty="0">
                <a:latin typeface="Times New Roman" charset="0"/>
                <a:ea typeface="Times New Roman" charset="0"/>
                <a:cs typeface="Times New Roman" charset="0"/>
              </a:rPr>
              <a:t>and somehow Jesus came and brought </a:t>
            </a:r>
          </a:p>
          <a:p>
            <a:pPr algn="ctr"/>
            <a:r>
              <a:rPr lang="en-US" sz="3600" dirty="0">
                <a:latin typeface="Times New Roman" charset="0"/>
                <a:ea typeface="Times New Roman" charset="0"/>
                <a:cs typeface="Times New Roman" charset="0"/>
              </a:rPr>
              <a:t>to me the victory.</a:t>
            </a:r>
          </a:p>
        </p:txBody>
      </p:sp>
      <p:sp>
        <p:nvSpPr>
          <p:cNvPr id="5" name="TextBox 4">
            <a:extLst>
              <a:ext uri="{FF2B5EF4-FFF2-40B4-BE49-F238E27FC236}">
                <a16:creationId xmlns:a16="http://schemas.microsoft.com/office/drawing/2014/main" id="{7FD0489F-8EC9-CE4C-A641-0422E47071FF}"/>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20624345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A25526-BF28-6A44-891E-6AD9177E9990}"/>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1C529EC-6AA4-854C-91CD-1DC58B912318}"/>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7B69137F-B4AF-CC46-AAFA-EFADF1F1D81A}"/>
              </a:ext>
            </a:extLst>
          </p:cNvPr>
          <p:cNvSpPr txBox="1"/>
          <p:nvPr/>
        </p:nvSpPr>
        <p:spPr>
          <a:xfrm>
            <a:off x="162232" y="2105560"/>
            <a:ext cx="8819536" cy="3970318"/>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O victory in Jesus, my Savior forever!  </a:t>
            </a:r>
          </a:p>
          <a:p>
            <a:pPr algn="ctr"/>
            <a:r>
              <a:rPr lang="en-US" sz="3600" dirty="0">
                <a:latin typeface="Times New Roman" charset="0"/>
                <a:ea typeface="Times New Roman" charset="0"/>
                <a:cs typeface="Times New Roman" charset="0"/>
              </a:rPr>
              <a:t>He sought me and bought me </a:t>
            </a:r>
          </a:p>
          <a:p>
            <a:pPr algn="ctr"/>
            <a:r>
              <a:rPr lang="en-US" sz="3600" dirty="0">
                <a:latin typeface="Times New Roman" charset="0"/>
                <a:ea typeface="Times New Roman" charset="0"/>
                <a:cs typeface="Times New Roman" charset="0"/>
              </a:rPr>
              <a:t>with his redeeming blood; </a:t>
            </a:r>
          </a:p>
          <a:p>
            <a:pPr algn="ctr"/>
            <a:r>
              <a:rPr lang="en-US" sz="3600" dirty="0">
                <a:latin typeface="Times New Roman" charset="0"/>
                <a:ea typeface="Times New Roman" charset="0"/>
                <a:cs typeface="Times New Roman" charset="0"/>
              </a:rPr>
              <a:t>he loved me ere I knew him, </a:t>
            </a:r>
          </a:p>
          <a:p>
            <a:pPr algn="ctr"/>
            <a:r>
              <a:rPr lang="en-US" sz="3600" dirty="0">
                <a:latin typeface="Times New Roman" charset="0"/>
                <a:ea typeface="Times New Roman" charset="0"/>
                <a:cs typeface="Times New Roman" charset="0"/>
              </a:rPr>
              <a:t>and all my love is due him; </a:t>
            </a:r>
          </a:p>
          <a:p>
            <a:pPr algn="ctr"/>
            <a:r>
              <a:rPr lang="en-US" sz="3600" dirty="0">
                <a:latin typeface="Times New Roman" charset="0"/>
                <a:ea typeface="Times New Roman" charset="0"/>
                <a:cs typeface="Times New Roman" charset="0"/>
              </a:rPr>
              <a:t>he plunged me to victory </a:t>
            </a:r>
          </a:p>
          <a:p>
            <a:pPr algn="ctr"/>
            <a:r>
              <a:rPr lang="en-US" sz="3600" dirty="0">
                <a:latin typeface="Times New Roman" charset="0"/>
                <a:ea typeface="Times New Roman" charset="0"/>
                <a:cs typeface="Times New Roman" charset="0"/>
              </a:rPr>
              <a:t>beneath the cleansing flood.</a:t>
            </a:r>
          </a:p>
        </p:txBody>
      </p:sp>
    </p:spTree>
    <p:extLst>
      <p:ext uri="{BB962C8B-B14F-4D97-AF65-F5344CB8AC3E}">
        <p14:creationId xmlns:p14="http://schemas.microsoft.com/office/powerpoint/2010/main" val="213694600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61EF0E-D2A2-D04E-95E9-DF842A4B8786}"/>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10" name="TextBox 9"/>
          <p:cNvSpPr txBox="1"/>
          <p:nvPr/>
        </p:nvSpPr>
        <p:spPr>
          <a:xfrm>
            <a:off x="162232" y="1828562"/>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I heard about a mansion </a:t>
            </a:r>
          </a:p>
          <a:p>
            <a:pPr algn="ctr"/>
            <a:r>
              <a:rPr lang="en-US" sz="3600" dirty="0">
                <a:latin typeface="Times New Roman" charset="0"/>
                <a:ea typeface="Times New Roman" charset="0"/>
                <a:cs typeface="Times New Roman" charset="0"/>
              </a:rPr>
              <a:t>he has built for me in glory, </a:t>
            </a:r>
          </a:p>
          <a:p>
            <a:pPr algn="ctr"/>
            <a:r>
              <a:rPr lang="en-US" sz="3600" dirty="0">
                <a:latin typeface="Times New Roman" charset="0"/>
                <a:ea typeface="Times New Roman" charset="0"/>
                <a:cs typeface="Times New Roman" charset="0"/>
              </a:rPr>
              <a:t>and I heard about the streets of gold </a:t>
            </a:r>
          </a:p>
          <a:p>
            <a:pPr algn="ctr"/>
            <a:r>
              <a:rPr lang="en-US" sz="3600" dirty="0">
                <a:latin typeface="Times New Roman" charset="0"/>
                <a:ea typeface="Times New Roman" charset="0"/>
                <a:cs typeface="Times New Roman" charset="0"/>
              </a:rPr>
              <a:t>beyond the crystal sea; </a:t>
            </a:r>
          </a:p>
          <a:p>
            <a:pPr algn="ctr"/>
            <a:r>
              <a:rPr lang="en-US" sz="3600" dirty="0">
                <a:latin typeface="Times New Roman" charset="0"/>
                <a:ea typeface="Times New Roman" charset="0"/>
                <a:cs typeface="Times New Roman" charset="0"/>
              </a:rPr>
              <a:t>about the angels singing </a:t>
            </a:r>
          </a:p>
          <a:p>
            <a:pPr algn="ctr"/>
            <a:r>
              <a:rPr lang="en-US" sz="3600" dirty="0">
                <a:latin typeface="Times New Roman" charset="0"/>
                <a:ea typeface="Times New Roman" charset="0"/>
                <a:cs typeface="Times New Roman" charset="0"/>
              </a:rPr>
              <a:t>and the old redemption story, </a:t>
            </a:r>
          </a:p>
          <a:p>
            <a:pPr algn="ctr"/>
            <a:r>
              <a:rPr lang="en-US" sz="3600" dirty="0">
                <a:latin typeface="Times New Roman" charset="0"/>
                <a:ea typeface="Times New Roman" charset="0"/>
                <a:cs typeface="Times New Roman" charset="0"/>
              </a:rPr>
              <a:t>and some sweet day I’ll sing up there </a:t>
            </a:r>
          </a:p>
          <a:p>
            <a:pPr algn="ctr"/>
            <a:r>
              <a:rPr lang="en-US" sz="3600" dirty="0">
                <a:latin typeface="Times New Roman" charset="0"/>
                <a:ea typeface="Times New Roman" charset="0"/>
                <a:cs typeface="Times New Roman" charset="0"/>
              </a:rPr>
              <a:t>the song of victory.</a:t>
            </a:r>
          </a:p>
        </p:txBody>
      </p:sp>
      <p:sp>
        <p:nvSpPr>
          <p:cNvPr id="5" name="TextBox 4">
            <a:extLst>
              <a:ext uri="{FF2B5EF4-FFF2-40B4-BE49-F238E27FC236}">
                <a16:creationId xmlns:a16="http://schemas.microsoft.com/office/drawing/2014/main" id="{7FD0489F-8EC9-CE4C-A641-0422E47071FF}"/>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05972642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A25526-BF28-6A44-891E-6AD9177E9990}"/>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1C529EC-6AA4-854C-91CD-1DC58B912318}"/>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7B69137F-B4AF-CC46-AAFA-EFADF1F1D81A}"/>
              </a:ext>
            </a:extLst>
          </p:cNvPr>
          <p:cNvSpPr txBox="1"/>
          <p:nvPr/>
        </p:nvSpPr>
        <p:spPr>
          <a:xfrm>
            <a:off x="162232" y="2105560"/>
            <a:ext cx="8819536" cy="3970318"/>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O victory in Jesus, my Savior forever!  </a:t>
            </a:r>
          </a:p>
          <a:p>
            <a:pPr algn="ctr"/>
            <a:r>
              <a:rPr lang="en-US" sz="3600" dirty="0">
                <a:latin typeface="Times New Roman" charset="0"/>
                <a:ea typeface="Times New Roman" charset="0"/>
                <a:cs typeface="Times New Roman" charset="0"/>
              </a:rPr>
              <a:t>He sought me and bought me </a:t>
            </a:r>
          </a:p>
          <a:p>
            <a:pPr algn="ctr"/>
            <a:r>
              <a:rPr lang="en-US" sz="3600" dirty="0">
                <a:latin typeface="Times New Roman" charset="0"/>
                <a:ea typeface="Times New Roman" charset="0"/>
                <a:cs typeface="Times New Roman" charset="0"/>
              </a:rPr>
              <a:t>with his redeeming blood; </a:t>
            </a:r>
          </a:p>
          <a:p>
            <a:pPr algn="ctr"/>
            <a:r>
              <a:rPr lang="en-US" sz="3600" dirty="0">
                <a:latin typeface="Times New Roman" charset="0"/>
                <a:ea typeface="Times New Roman" charset="0"/>
                <a:cs typeface="Times New Roman" charset="0"/>
              </a:rPr>
              <a:t>he loved me ere I knew him, </a:t>
            </a:r>
          </a:p>
          <a:p>
            <a:pPr algn="ctr"/>
            <a:r>
              <a:rPr lang="en-US" sz="3600" dirty="0">
                <a:latin typeface="Times New Roman" charset="0"/>
                <a:ea typeface="Times New Roman" charset="0"/>
                <a:cs typeface="Times New Roman" charset="0"/>
              </a:rPr>
              <a:t>and all my love is due him; </a:t>
            </a:r>
          </a:p>
          <a:p>
            <a:pPr algn="ctr"/>
            <a:r>
              <a:rPr lang="en-US" sz="3600" dirty="0">
                <a:latin typeface="Times New Roman" charset="0"/>
                <a:ea typeface="Times New Roman" charset="0"/>
                <a:cs typeface="Times New Roman" charset="0"/>
              </a:rPr>
              <a:t>he plunged me to victory </a:t>
            </a:r>
          </a:p>
          <a:p>
            <a:pPr algn="ctr"/>
            <a:r>
              <a:rPr lang="en-US" sz="3600" dirty="0">
                <a:latin typeface="Times New Roman" charset="0"/>
                <a:ea typeface="Times New Roman" charset="0"/>
                <a:cs typeface="Times New Roman" charset="0"/>
              </a:rPr>
              <a:t>beneath the cleansing flood.</a:t>
            </a:r>
          </a:p>
        </p:txBody>
      </p:sp>
    </p:spTree>
    <p:extLst>
      <p:ext uri="{BB962C8B-B14F-4D97-AF65-F5344CB8AC3E}">
        <p14:creationId xmlns:p14="http://schemas.microsoft.com/office/powerpoint/2010/main" val="209705521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702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3C60-B2FD-49A5-3778-71624953F5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6B868F-71A8-A9E3-8A62-0F10812B916D}"/>
              </a:ext>
            </a:extLst>
          </p:cNvPr>
          <p:cNvSpPr>
            <a:spLocks noGrp="1"/>
          </p:cNvSpPr>
          <p:nvPr>
            <p:ph type="body" sz="quarter" idx="11"/>
          </p:nvPr>
        </p:nvSpPr>
        <p:spPr>
          <a:xfrm>
            <a:off x="1928188" y="1041967"/>
            <a:ext cx="7215812" cy="1515173"/>
          </a:xfrm>
        </p:spPr>
        <p:txBody>
          <a:bodyPr>
            <a:noAutofit/>
          </a:bodyPr>
          <a:lstStyle/>
          <a:p>
            <a:pPr>
              <a:lnSpc>
                <a:spcPct val="150000"/>
              </a:lnSpc>
            </a:pPr>
            <a:r>
              <a:rPr lang="en-US" dirty="0"/>
              <a:t>He has lifted us from despair and set our feet to dancing </a:t>
            </a:r>
          </a:p>
        </p:txBody>
      </p:sp>
      <p:sp>
        <p:nvSpPr>
          <p:cNvPr id="3" name="Text Placeholder 2">
            <a:extLst>
              <a:ext uri="{FF2B5EF4-FFF2-40B4-BE49-F238E27FC236}">
                <a16:creationId xmlns:a16="http://schemas.microsoft.com/office/drawing/2014/main" id="{770271B4-D20E-5DD2-5534-3EF6398C4136}"/>
              </a:ext>
            </a:extLst>
          </p:cNvPr>
          <p:cNvSpPr>
            <a:spLocks noGrp="1"/>
          </p:cNvSpPr>
          <p:nvPr>
            <p:ph type="body" sz="quarter" idx="12"/>
          </p:nvPr>
        </p:nvSpPr>
        <p:spPr>
          <a:xfrm>
            <a:off x="1928188" y="3429000"/>
            <a:ext cx="7215812" cy="1515172"/>
          </a:xfrm>
        </p:spPr>
        <p:txBody>
          <a:bodyPr>
            <a:noAutofit/>
          </a:bodyPr>
          <a:lstStyle/>
          <a:p>
            <a:pPr>
              <a:lnSpc>
                <a:spcPct val="150000"/>
              </a:lnSpc>
            </a:pPr>
            <a:r>
              <a:rPr lang="en-US" dirty="0"/>
              <a:t> We come with joy to worship our risen, living King!</a:t>
            </a:r>
          </a:p>
          <a:p>
            <a:pPr>
              <a:lnSpc>
                <a:spcPct val="150000"/>
              </a:lnSpc>
            </a:pPr>
            <a:r>
              <a:rPr lang="en-US" dirty="0"/>
              <a:t>All: Let us worship the One who walks with us!</a:t>
            </a:r>
          </a:p>
        </p:txBody>
      </p:sp>
    </p:spTree>
    <p:extLst>
      <p:ext uri="{BB962C8B-B14F-4D97-AF65-F5344CB8AC3E}">
        <p14:creationId xmlns:p14="http://schemas.microsoft.com/office/powerpoint/2010/main" val="2199630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57" y="5468"/>
            <a:ext cx="9116288" cy="707886"/>
          </a:xfrm>
          <a:prstGeom prst="rect">
            <a:avLst/>
          </a:prstGeom>
          <a:noFill/>
        </p:spPr>
        <p:txBody>
          <a:bodyPr wrap="square" rtlCol="0">
            <a:spAutoFit/>
          </a:bodyPr>
          <a:lstStyle/>
          <a:p>
            <a:pPr algn="ctr"/>
            <a:r>
              <a:rPr lang="en-US" sz="4000" b="1" dirty="0">
                <a:ea typeface="Times New Roman" charset="0"/>
                <a:cs typeface="Times New Roman" charset="0"/>
              </a:rPr>
              <a:t>BLESSING AND BENEDICTION</a:t>
            </a:r>
          </a:p>
        </p:txBody>
      </p:sp>
      <p:sp>
        <p:nvSpPr>
          <p:cNvPr id="7" name="TextBox 6"/>
          <p:cNvSpPr txBox="1"/>
          <p:nvPr/>
        </p:nvSpPr>
        <p:spPr>
          <a:xfrm>
            <a:off x="575184" y="4993401"/>
            <a:ext cx="7934633" cy="1446550"/>
          </a:xfrm>
          <a:prstGeom prst="rect">
            <a:avLst/>
          </a:prstGeom>
          <a:noFill/>
          <a:ln w="127000" cmpd="thickThin">
            <a:solidFill>
              <a:schemeClr val="tx1"/>
            </a:solidFill>
          </a:ln>
        </p:spPr>
        <p:txBody>
          <a:bodyPr wrap="square" rtlCol="0">
            <a:spAutoFit/>
          </a:bodyPr>
          <a:lstStyle/>
          <a:p>
            <a:pPr algn="ctr"/>
            <a:r>
              <a:rPr lang="en-US" sz="4400" dirty="0">
                <a:ea typeface="Times New Roman" charset="0"/>
                <a:cs typeface="Times New Roman" charset="0"/>
              </a:rPr>
              <a:t>This service has ended, and now</a:t>
            </a:r>
          </a:p>
          <a:p>
            <a:pPr algn="ctr"/>
            <a:r>
              <a:rPr lang="en-US" sz="4400" dirty="0">
                <a:ea typeface="Times New Roman" charset="0"/>
                <a:cs typeface="Times New Roman" charset="0"/>
              </a:rPr>
              <a:t>your service in the world begins!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 y="1221958"/>
            <a:ext cx="9144000" cy="3415447"/>
          </a:xfrm>
          <a:prstGeom prst="rect">
            <a:avLst/>
          </a:prstGeom>
        </p:spPr>
      </p:pic>
    </p:spTree>
    <p:extLst>
      <p:ext uri="{BB962C8B-B14F-4D97-AF65-F5344CB8AC3E}">
        <p14:creationId xmlns:p14="http://schemas.microsoft.com/office/powerpoint/2010/main" val="30393561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0" y="0"/>
            <a:ext cx="9144000" cy="1938992"/>
          </a:xfrm>
          <a:prstGeom prst="rect">
            <a:avLst/>
          </a:prstGeom>
          <a:noFill/>
        </p:spPr>
        <p:txBody>
          <a:bodyPr wrap="square" rtlCol="0">
            <a:spAutoFit/>
          </a:bodyPr>
          <a:lstStyle/>
          <a:p>
            <a:pPr algn="ctr"/>
            <a:r>
              <a:rPr lang="en-US" sz="6000" b="1" dirty="0" err="1">
                <a:ea typeface="Times New Roman" charset="0"/>
                <a:cs typeface="Times New Roman" charset="0"/>
              </a:rPr>
              <a:t>Rectortown</a:t>
            </a:r>
            <a:r>
              <a:rPr lang="en-US" sz="6000" b="1" dirty="0">
                <a:ea typeface="Times New Roman" charset="0"/>
                <a:cs typeface="Times New Roman" charset="0"/>
              </a:rPr>
              <a:t> United Methodist Church</a:t>
            </a:r>
          </a:p>
        </p:txBody>
      </p:sp>
      <p:sp>
        <p:nvSpPr>
          <p:cNvPr id="5" name="TextBox 4">
            <a:extLst>
              <a:ext uri="{FF2B5EF4-FFF2-40B4-BE49-F238E27FC236}">
                <a16:creationId xmlns:a16="http://schemas.microsoft.com/office/drawing/2014/main" id="{A53B0D48-9EB2-0040-B2CF-78042D6119A0}"/>
              </a:ext>
            </a:extLst>
          </p:cNvPr>
          <p:cNvSpPr txBox="1"/>
          <p:nvPr/>
        </p:nvSpPr>
        <p:spPr>
          <a:xfrm>
            <a:off x="0" y="2989536"/>
            <a:ext cx="9144000" cy="2308324"/>
          </a:xfrm>
          <a:prstGeom prst="rect">
            <a:avLst/>
          </a:prstGeom>
          <a:noFill/>
        </p:spPr>
        <p:txBody>
          <a:bodyPr wrap="square" rtlCol="0">
            <a:spAutoFit/>
          </a:bodyPr>
          <a:lstStyle/>
          <a:p>
            <a:pPr algn="ctr"/>
            <a:r>
              <a:rPr lang="en-US" sz="4800" b="1" dirty="0">
                <a:ea typeface="Times New Roman" charset="0"/>
                <a:cs typeface="Times New Roman" charset="0"/>
              </a:rPr>
              <a:t>serving God with </a:t>
            </a:r>
          </a:p>
          <a:p>
            <a:pPr algn="ctr"/>
            <a:r>
              <a:rPr lang="en-US" sz="4800" b="1" dirty="0">
                <a:solidFill>
                  <a:srgbClr val="FF0000"/>
                </a:solidFill>
                <a:ea typeface="Times New Roman" charset="0"/>
                <a:cs typeface="Times New Roman" charset="0"/>
              </a:rPr>
              <a:t>P</a:t>
            </a:r>
            <a:r>
              <a:rPr lang="en-US" sz="4800" b="1" dirty="0">
                <a:ea typeface="Times New Roman" charset="0"/>
                <a:cs typeface="Times New Roman" charset="0"/>
              </a:rPr>
              <a:t>rayer, </a:t>
            </a:r>
            <a:r>
              <a:rPr lang="en-US" sz="4800" b="1" dirty="0">
                <a:solidFill>
                  <a:srgbClr val="FF0000"/>
                </a:solidFill>
                <a:ea typeface="Times New Roman" charset="0"/>
                <a:cs typeface="Times New Roman" charset="0"/>
              </a:rPr>
              <a:t>A</a:t>
            </a:r>
            <a:r>
              <a:rPr lang="en-US" sz="4800" b="1" dirty="0">
                <a:ea typeface="Times New Roman" charset="0"/>
                <a:cs typeface="Times New Roman" charset="0"/>
              </a:rPr>
              <a:t>ction, and </a:t>
            </a:r>
            <a:r>
              <a:rPr lang="en-US" sz="4800" b="1" dirty="0">
                <a:solidFill>
                  <a:srgbClr val="FF0000"/>
                </a:solidFill>
                <a:ea typeface="Times New Roman" charset="0"/>
                <a:cs typeface="Times New Roman" charset="0"/>
              </a:rPr>
              <a:t>L</a:t>
            </a:r>
            <a:r>
              <a:rPr lang="en-US" sz="4800" b="1" dirty="0">
                <a:ea typeface="Times New Roman" charset="0"/>
                <a:cs typeface="Times New Roman" charset="0"/>
              </a:rPr>
              <a:t>ove </a:t>
            </a:r>
          </a:p>
          <a:p>
            <a:pPr algn="ctr"/>
            <a:r>
              <a:rPr lang="en-US" sz="4800" b="1" dirty="0">
                <a:ea typeface="Times New Roman" charset="0"/>
                <a:cs typeface="Times New Roman" charset="0"/>
              </a:rPr>
              <a:t>through </a:t>
            </a:r>
            <a:r>
              <a:rPr lang="en-US" sz="4800" b="1" dirty="0">
                <a:solidFill>
                  <a:srgbClr val="FF0000"/>
                </a:solidFill>
                <a:ea typeface="Times New Roman" charset="0"/>
                <a:cs typeface="Times New Roman" charset="0"/>
              </a:rPr>
              <a:t>S</a:t>
            </a:r>
            <a:r>
              <a:rPr lang="en-US" sz="4800" b="1" dirty="0">
                <a:ea typeface="Times New Roman" charset="0"/>
                <a:cs typeface="Times New Roman" charset="0"/>
              </a:rPr>
              <a:t>ervice.</a:t>
            </a:r>
          </a:p>
        </p:txBody>
      </p:sp>
    </p:spTree>
    <p:extLst>
      <p:ext uri="{BB962C8B-B14F-4D97-AF65-F5344CB8AC3E}">
        <p14:creationId xmlns:p14="http://schemas.microsoft.com/office/powerpoint/2010/main" val="3492944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2E630B-7E43-04FC-ABDD-340F325211C1}"/>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4D003BEE-14AD-D7E1-16BE-29DB4289D6A7}"/>
              </a:ext>
            </a:extLst>
          </p:cNvPr>
          <p:cNvSpPr txBox="1"/>
          <p:nvPr/>
        </p:nvSpPr>
        <p:spPr>
          <a:xfrm>
            <a:off x="0" y="626572"/>
            <a:ext cx="5719482" cy="6231449"/>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Lord of hope and joy, we gather with grateful hearts. Like the disciples on the road to Emmaus, You have walked with us through confusion and grief and revealed Yourself in ways that set our hearts ablaze</a:t>
            </a:r>
          </a:p>
        </p:txBody>
      </p:sp>
    </p:spTree>
    <p:extLst>
      <p:ext uri="{BB962C8B-B14F-4D97-AF65-F5344CB8AC3E}">
        <p14:creationId xmlns:p14="http://schemas.microsoft.com/office/powerpoint/2010/main" val="648731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A95E-B1D5-96BB-43DE-92BA06548E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6755F6-31E6-8BFD-2C96-E4BB7C93F7B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8F960C3F-80A6-C1D3-9C88-DC92F36E3B42}"/>
              </a:ext>
            </a:extLst>
          </p:cNvPr>
          <p:cNvSpPr txBox="1"/>
          <p:nvPr/>
        </p:nvSpPr>
        <p:spPr>
          <a:xfrm>
            <a:off x="0" y="1665333"/>
            <a:ext cx="5665694" cy="4153958"/>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Like the Psalmist, we cry out, You have heard us! You have saved us! Open our eyes afresh today. Open Your Word to us, break bread among us, </a:t>
            </a:r>
          </a:p>
        </p:txBody>
      </p:sp>
    </p:spTree>
    <p:extLst>
      <p:ext uri="{BB962C8B-B14F-4D97-AF65-F5344CB8AC3E}">
        <p14:creationId xmlns:p14="http://schemas.microsoft.com/office/powerpoint/2010/main" val="278059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85A-36BA-01C2-7490-D39D8BC676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01FAB7-FA6B-6243-DB03-894FE171CB4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BE5BFFD-DA49-386E-9F9C-7F5900C8038D}"/>
              </a:ext>
            </a:extLst>
          </p:cNvPr>
          <p:cNvSpPr txBox="1"/>
          <p:nvPr/>
        </p:nvSpPr>
        <p:spPr>
          <a:xfrm>
            <a:off x="0" y="1665335"/>
            <a:ext cx="5629835" cy="4153958"/>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and let us leave this place transformed. We come expectant, we come hopeful, we come full of faith. In Jesus' name, Amen.</a:t>
            </a:r>
          </a:p>
        </p:txBody>
      </p:sp>
    </p:spTree>
    <p:extLst>
      <p:ext uri="{BB962C8B-B14F-4D97-AF65-F5344CB8AC3E}">
        <p14:creationId xmlns:p14="http://schemas.microsoft.com/office/powerpoint/2010/main" val="12053373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General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vent Candle Ligh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munion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alm Confession ">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ostles Creed 88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Nicene Creed 88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Apostles 88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Great Thanksgiving 1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Lord's Pray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Lent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52168</TotalTime>
  <Words>2493</Words>
  <Application>Microsoft Macintosh PowerPoint</Application>
  <PresentationFormat>On-screen Show (4:3)</PresentationFormat>
  <Paragraphs>288</Paragraphs>
  <Slides>61</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61</vt:i4>
      </vt:variant>
    </vt:vector>
  </HeadingPairs>
  <TitlesOfParts>
    <vt:vector size="82" baseType="lpstr">
      <vt:lpstr>Times</vt:lpstr>
      <vt:lpstr>APPLE CHANCERY</vt:lpstr>
      <vt:lpstr>Arial</vt:lpstr>
      <vt:lpstr>Baguet Script</vt:lpstr>
      <vt:lpstr>Calibri</vt:lpstr>
      <vt:lpstr>Dreaming Outloud Script Pro</vt:lpstr>
      <vt:lpstr>Edwardian Script ITC</vt:lpstr>
      <vt:lpstr>Georgia</vt:lpstr>
      <vt:lpstr>Lucida Calligraphy</vt:lpstr>
      <vt:lpstr>Times New Roman</vt:lpstr>
      <vt:lpstr>Verdana</vt:lpstr>
      <vt:lpstr>General Worship</vt:lpstr>
      <vt:lpstr>Communion </vt:lpstr>
      <vt:lpstr>Palm Confession </vt:lpstr>
      <vt:lpstr>Apostles Creed 882</vt:lpstr>
      <vt:lpstr>Nicene Creed 880</vt:lpstr>
      <vt:lpstr>Apostles 881</vt:lpstr>
      <vt:lpstr>Great Thanksgiving 13</vt:lpstr>
      <vt:lpstr>Lord's Prayer</vt:lpstr>
      <vt:lpstr>Lent Worship</vt:lpstr>
      <vt:lpstr>Advent Candle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Psalm 116: 1 – 4, 12 – 19 </vt:lpstr>
      <vt:lpstr>PowerPoint Presentation</vt:lpstr>
      <vt:lpstr>PowerPoint Presentation</vt:lpstr>
      <vt:lpstr>PowerPoint Presentation</vt:lpstr>
      <vt:lpstr>PowerPoint Presentation</vt:lpstr>
      <vt:lpstr>Luke 24: 13 – 35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RUMC Admin</dc:creator>
  <cp:lastModifiedBy>RUMC Admin</cp:lastModifiedBy>
  <cp:revision>774</cp:revision>
  <cp:lastPrinted>2024-04-25T15:20:01Z</cp:lastPrinted>
  <dcterms:created xsi:type="dcterms:W3CDTF">2022-06-10T14:28:57Z</dcterms:created>
  <dcterms:modified xsi:type="dcterms:W3CDTF">2026-04-17T15:16:27Z</dcterms:modified>
</cp:coreProperties>
</file>