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61"/>
  </p:notesMasterIdLst>
  <p:sldIdLst>
    <p:sldId id="3324" r:id="rId11"/>
    <p:sldId id="3194" r:id="rId12"/>
    <p:sldId id="3196" r:id="rId13"/>
    <p:sldId id="3666" r:id="rId14"/>
    <p:sldId id="3667" r:id="rId15"/>
    <p:sldId id="3955" r:id="rId16"/>
    <p:sldId id="3925" r:id="rId17"/>
    <p:sldId id="3926" r:id="rId18"/>
    <p:sldId id="3951" r:id="rId19"/>
    <p:sldId id="580" r:id="rId20"/>
    <p:sldId id="581" r:id="rId21"/>
    <p:sldId id="582" r:id="rId22"/>
    <p:sldId id="583" r:id="rId23"/>
    <p:sldId id="3670" r:id="rId24"/>
    <p:sldId id="3650" r:id="rId25"/>
    <p:sldId id="3960" r:id="rId26"/>
    <p:sldId id="3961" r:id="rId27"/>
    <p:sldId id="3962" r:id="rId28"/>
    <p:sldId id="3963" r:id="rId29"/>
    <p:sldId id="256" r:id="rId30"/>
    <p:sldId id="257" r:id="rId31"/>
    <p:sldId id="258" r:id="rId32"/>
    <p:sldId id="259" r:id="rId33"/>
    <p:sldId id="260" r:id="rId34"/>
    <p:sldId id="3690" r:id="rId35"/>
    <p:sldId id="3383" r:id="rId36"/>
    <p:sldId id="322" r:id="rId37"/>
    <p:sldId id="323" r:id="rId38"/>
    <p:sldId id="324" r:id="rId39"/>
    <p:sldId id="325" r:id="rId40"/>
    <p:sldId id="326" r:id="rId41"/>
    <p:sldId id="3956" r:id="rId42"/>
    <p:sldId id="3957" r:id="rId43"/>
    <p:sldId id="3958" r:id="rId44"/>
    <p:sldId id="3959" r:id="rId45"/>
    <p:sldId id="3633" r:id="rId46"/>
    <p:sldId id="3678" r:id="rId47"/>
    <p:sldId id="3397" r:id="rId48"/>
    <p:sldId id="3398" r:id="rId49"/>
    <p:sldId id="3399" r:id="rId50"/>
    <p:sldId id="3079" r:id="rId51"/>
    <p:sldId id="3529" r:id="rId52"/>
    <p:sldId id="3081" r:id="rId53"/>
    <p:sldId id="3964" r:id="rId54"/>
    <p:sldId id="3965" r:id="rId55"/>
    <p:sldId id="3966" r:id="rId56"/>
    <p:sldId id="3967" r:id="rId57"/>
    <p:sldId id="3619" r:id="rId58"/>
    <p:sldId id="2315" r:id="rId59"/>
    <p:sldId id="354"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9"/>
    <a:srgbClr val="FFF2CC"/>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0"/>
    <p:restoredTop sz="95819"/>
  </p:normalViewPr>
  <p:slideViewPr>
    <p:cSldViewPr snapToGrid="0" snapToObjects="1">
      <p:cViewPr varScale="1">
        <p:scale>
          <a:sx n="135" d="100"/>
          <a:sy n="135" d="100"/>
        </p:scale>
        <p:origin x="2352" y="4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4/17/26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41</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4" name="Picture 3" descr="A child praying in front of a stained glass window&#10;&#10;AI-generated content may be incorrect.">
            <a:extLst>
              <a:ext uri="{FF2B5EF4-FFF2-40B4-BE49-F238E27FC236}">
                <a16:creationId xmlns:a16="http://schemas.microsoft.com/office/drawing/2014/main" id="{85936452-B3DC-6C30-4775-C020F13DCD94}"/>
              </a:ext>
            </a:extLst>
          </p:cNvPr>
          <p:cNvPicPr>
            <a:picLocks noChangeAspect="1"/>
          </p:cNvPicPr>
          <p:nvPr userDrawn="1"/>
        </p:nvPicPr>
        <p:blipFill>
          <a:blip r:embed="rId2">
            <a:alphaModFix amt="50000"/>
          </a:blip>
          <a:stretch>
            <a:fillRect/>
          </a:stretch>
        </p:blipFill>
        <p:spPr>
          <a:xfrm>
            <a:off x="0" y="0"/>
            <a:ext cx="9193693" cy="6862046"/>
          </a:xfrm>
          <a:prstGeom prst="rect">
            <a:avLst/>
          </a:prstGeom>
        </p:spPr>
      </p:pic>
      <p:sp>
        <p:nvSpPr>
          <p:cNvPr id="5" name="TextBox 4">
            <a:extLst>
              <a:ext uri="{FF2B5EF4-FFF2-40B4-BE49-F238E27FC236}">
                <a16:creationId xmlns:a16="http://schemas.microsoft.com/office/drawing/2014/main" id="{E7C6C296-4EB0-8C74-778E-9C960DEB4D9A}"/>
              </a:ext>
            </a:extLst>
          </p:cNvPr>
          <p:cNvSpPr txBox="1"/>
          <p:nvPr userDrawn="1"/>
        </p:nvSpPr>
        <p:spPr>
          <a:xfrm>
            <a:off x="-49696" y="549560"/>
            <a:ext cx="9243390" cy="1065869"/>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2" descr="In a delicate interaction of nature and human touch, a hand cradles a sparkling, heart-shaped object, bathed in the warm glow of sunlight. The translucent heart, filled with glitter, catches and refracts the light, creating a mesmerizing spectacle that contrasts beautifully with the soft pink blossoms in the background. This simple yet evocative display captures the essence of tenderness and the transient beauty of springtime.">
            <a:extLst>
              <a:ext uri="{FF2B5EF4-FFF2-40B4-BE49-F238E27FC236}">
                <a16:creationId xmlns:a16="http://schemas.microsoft.com/office/drawing/2014/main" id="{471E511C-FCB2-9934-B277-5D507BA87D48}"/>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4/17/26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4/17/26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FB2CD3-AB73-114F-8851-2A7FF1E68EF4}"/>
              </a:ext>
            </a:extLst>
          </p:cNvPr>
          <p:cNvPicPr>
            <a:picLocks noChangeAspect="1"/>
          </p:cNvPicPr>
          <p:nvPr/>
        </p:nvPicPr>
        <p:blipFill>
          <a:blip r:embed="rId2">
            <a:alphaModFix amt="20000"/>
          </a:blip>
          <a:stretch>
            <a:fillRect/>
          </a:stretch>
        </p:blipFill>
        <p:spPr>
          <a:xfrm>
            <a:off x="0" y="0"/>
            <a:ext cx="9144000" cy="6858000"/>
          </a:xfrm>
          <a:prstGeom prst="rect">
            <a:avLst/>
          </a:prstGeom>
        </p:spPr>
      </p:pic>
      <p:sp>
        <p:nvSpPr>
          <p:cNvPr id="6" name="TextBox 5"/>
          <p:cNvSpPr txBox="1"/>
          <p:nvPr/>
        </p:nvSpPr>
        <p:spPr>
          <a:xfrm>
            <a:off x="375235" y="2228671"/>
            <a:ext cx="8393527" cy="3785652"/>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Rock of Ages, cleft for me, </a:t>
            </a:r>
          </a:p>
          <a:p>
            <a:pPr algn="ctr"/>
            <a:r>
              <a:rPr lang="is-IS" sz="4000" dirty="0">
                <a:latin typeface="Times New Roman" charset="0"/>
                <a:ea typeface="Times New Roman" charset="0"/>
                <a:cs typeface="Times New Roman" charset="0"/>
              </a:rPr>
              <a:t>let me hide myself in thee; </a:t>
            </a:r>
          </a:p>
          <a:p>
            <a:pPr algn="ctr"/>
            <a:r>
              <a:rPr lang="is-IS" sz="4000" dirty="0">
                <a:latin typeface="Times New Roman" charset="0"/>
                <a:ea typeface="Times New Roman" charset="0"/>
                <a:cs typeface="Times New Roman" charset="0"/>
              </a:rPr>
              <a:t>let the water and the blood, </a:t>
            </a:r>
          </a:p>
          <a:p>
            <a:pPr algn="ctr"/>
            <a:r>
              <a:rPr lang="is-IS" sz="4000" dirty="0">
                <a:latin typeface="Times New Roman" charset="0"/>
                <a:ea typeface="Times New Roman" charset="0"/>
                <a:cs typeface="Times New Roman" charset="0"/>
              </a:rPr>
              <a:t>from thy wounded side which flowed, be of sin the double cure; </a:t>
            </a:r>
          </a:p>
          <a:p>
            <a:pPr algn="ctr"/>
            <a:r>
              <a:rPr lang="is-IS" sz="4000" dirty="0">
                <a:latin typeface="Times New Roman" charset="0"/>
                <a:ea typeface="Times New Roman" charset="0"/>
                <a:cs typeface="Times New Roman" charset="0"/>
              </a:rPr>
              <a:t>save from wrath and make me pure.</a:t>
            </a:r>
            <a:endParaRPr lang="en-US" sz="4000" dirty="0">
              <a:latin typeface="Times New Roman" charset="0"/>
              <a:ea typeface="Times New Roman" charset="0"/>
              <a:cs typeface="Times New Roman" charset="0"/>
            </a:endParaRPr>
          </a:p>
        </p:txBody>
      </p:sp>
      <p:sp>
        <p:nvSpPr>
          <p:cNvPr id="8" name="TextBox 7"/>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Rock of Ages, Cleft for Me</a:t>
            </a:r>
            <a:r>
              <a:rPr lang="en-US" sz="3600" dirty="0">
                <a:latin typeface="Times New Roman" charset="0"/>
                <a:ea typeface="Times New Roman" charset="0"/>
                <a:cs typeface="Times New Roman" charset="0"/>
              </a:rPr>
              <a:t>”    UMH 361</a:t>
            </a:r>
          </a:p>
          <a:p>
            <a:pPr algn="ctr"/>
            <a:r>
              <a:rPr lang="en-US" sz="2000" dirty="0">
                <a:latin typeface="Times New Roman" charset="0"/>
                <a:ea typeface="Times New Roman" charset="0"/>
                <a:cs typeface="Times New Roman" charset="0"/>
              </a:rPr>
              <a:t>WORDS: Augustus M. </a:t>
            </a:r>
            <a:r>
              <a:rPr lang="en-US" sz="2000" dirty="0" err="1">
                <a:latin typeface="Times New Roman" charset="0"/>
                <a:ea typeface="Times New Roman" charset="0"/>
                <a:cs typeface="Times New Roman" charset="0"/>
              </a:rPr>
              <a:t>Toplady</a:t>
            </a:r>
            <a:r>
              <a:rPr lang="en-US" sz="2000" dirty="0">
                <a:latin typeface="Times New Roman" charset="0"/>
                <a:ea typeface="Times New Roman" charset="0"/>
                <a:cs typeface="Times New Roman" charset="0"/>
              </a:rPr>
              <a:t>, 1776     MUSIC: Thomas Hastings, 1830 </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879127574"/>
      </p:ext>
    </p:extLst>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74402-F170-F449-82EC-BEF79FE6D573}"/>
              </a:ext>
            </a:extLst>
          </p:cNvPr>
          <p:cNvPicPr>
            <a:picLocks noChangeAspect="1"/>
          </p:cNvPicPr>
          <p:nvPr/>
        </p:nvPicPr>
        <p:blipFill>
          <a:blip r:embed="rId2">
            <a:alphaModFix amt="20000"/>
          </a:blip>
          <a:stretch>
            <a:fillRect/>
          </a:stretch>
        </p:blipFill>
        <p:spPr>
          <a:xfrm>
            <a:off x="0" y="0"/>
            <a:ext cx="9144000" cy="6858000"/>
          </a:xfrm>
          <a:prstGeom prst="rect">
            <a:avLst/>
          </a:prstGeom>
        </p:spPr>
      </p:pic>
      <p:sp>
        <p:nvSpPr>
          <p:cNvPr id="8" name="TextBox 7"/>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Rock of Ages, Cleft for Me</a:t>
            </a:r>
            <a:r>
              <a:rPr lang="en-US" sz="3600" dirty="0">
                <a:latin typeface="Times New Roman" charset="0"/>
                <a:ea typeface="Times New Roman" charset="0"/>
                <a:cs typeface="Times New Roman" charset="0"/>
              </a:rPr>
              <a:t>”    UMH 361</a:t>
            </a:r>
          </a:p>
          <a:p>
            <a:pPr algn="ctr"/>
            <a:r>
              <a:rPr lang="en-US" sz="2000" dirty="0">
                <a:latin typeface="Times New Roman" charset="0"/>
                <a:ea typeface="Times New Roman" charset="0"/>
                <a:cs typeface="Times New Roman" charset="0"/>
              </a:rPr>
              <a:t>WORDS: Augustus M. </a:t>
            </a:r>
            <a:r>
              <a:rPr lang="en-US" sz="2000" dirty="0" err="1">
                <a:latin typeface="Times New Roman" charset="0"/>
                <a:ea typeface="Times New Roman" charset="0"/>
                <a:cs typeface="Times New Roman" charset="0"/>
              </a:rPr>
              <a:t>Toplady</a:t>
            </a:r>
            <a:r>
              <a:rPr lang="en-US" sz="2000" dirty="0">
                <a:latin typeface="Times New Roman" charset="0"/>
                <a:ea typeface="Times New Roman" charset="0"/>
                <a:cs typeface="Times New Roman" charset="0"/>
              </a:rPr>
              <a:t>, 1776     MUSIC: Thomas Hastings, 1830 </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5" name="TextBox 4">
            <a:extLst>
              <a:ext uri="{FF2B5EF4-FFF2-40B4-BE49-F238E27FC236}">
                <a16:creationId xmlns:a16="http://schemas.microsoft.com/office/drawing/2014/main" id="{A42EB6C0-2EC5-9F46-9384-BB875391D1A2}"/>
              </a:ext>
            </a:extLst>
          </p:cNvPr>
          <p:cNvSpPr txBox="1"/>
          <p:nvPr/>
        </p:nvSpPr>
        <p:spPr>
          <a:xfrm>
            <a:off x="375235" y="2228671"/>
            <a:ext cx="8393527" cy="3785652"/>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Not the labors of my hands </a:t>
            </a:r>
          </a:p>
          <a:p>
            <a:pPr algn="ctr"/>
            <a:r>
              <a:rPr lang="is-IS" sz="4000" dirty="0">
                <a:latin typeface="Times New Roman" charset="0"/>
                <a:ea typeface="Times New Roman" charset="0"/>
                <a:cs typeface="Times New Roman" charset="0"/>
              </a:rPr>
              <a:t>can fulfill thy law's demands; </a:t>
            </a:r>
          </a:p>
          <a:p>
            <a:pPr algn="ctr"/>
            <a:r>
              <a:rPr lang="is-IS" sz="4000" dirty="0">
                <a:latin typeface="Times New Roman" charset="0"/>
                <a:ea typeface="Times New Roman" charset="0"/>
                <a:cs typeface="Times New Roman" charset="0"/>
              </a:rPr>
              <a:t>could my zeal no respite know, </a:t>
            </a:r>
          </a:p>
          <a:p>
            <a:pPr algn="ctr"/>
            <a:r>
              <a:rPr lang="is-IS" sz="4000" dirty="0">
                <a:latin typeface="Times New Roman" charset="0"/>
                <a:ea typeface="Times New Roman" charset="0"/>
                <a:cs typeface="Times New Roman" charset="0"/>
              </a:rPr>
              <a:t>could my tears forever flow, </a:t>
            </a:r>
          </a:p>
          <a:p>
            <a:pPr algn="ctr"/>
            <a:r>
              <a:rPr lang="is-IS" sz="4000" dirty="0">
                <a:latin typeface="Times New Roman" charset="0"/>
                <a:ea typeface="Times New Roman" charset="0"/>
                <a:cs typeface="Times New Roman" charset="0"/>
              </a:rPr>
              <a:t>all for sin could not atone; </a:t>
            </a:r>
          </a:p>
          <a:p>
            <a:pPr algn="ctr"/>
            <a:r>
              <a:rPr lang="is-IS" sz="4000" dirty="0">
                <a:latin typeface="Times New Roman" charset="0"/>
                <a:ea typeface="Times New Roman" charset="0"/>
                <a:cs typeface="Times New Roman" charset="0"/>
              </a:rPr>
              <a:t>thou must save, and thou alone.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38389561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74402-F170-F449-82EC-BEF79FE6D573}"/>
              </a:ext>
            </a:extLst>
          </p:cNvPr>
          <p:cNvPicPr>
            <a:picLocks noChangeAspect="1"/>
          </p:cNvPicPr>
          <p:nvPr/>
        </p:nvPicPr>
        <p:blipFill>
          <a:blip r:embed="rId2">
            <a:alphaModFix amt="20000"/>
          </a:blip>
          <a:stretch>
            <a:fillRect/>
          </a:stretch>
        </p:blipFill>
        <p:spPr>
          <a:xfrm>
            <a:off x="0" y="0"/>
            <a:ext cx="9144000" cy="6858000"/>
          </a:xfrm>
          <a:prstGeom prst="rect">
            <a:avLst/>
          </a:prstGeom>
        </p:spPr>
      </p:pic>
      <p:sp>
        <p:nvSpPr>
          <p:cNvPr id="8" name="TextBox 7"/>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Rock of Ages, Cleft for Me</a:t>
            </a:r>
            <a:r>
              <a:rPr lang="en-US" sz="3600" dirty="0">
                <a:latin typeface="Times New Roman" charset="0"/>
                <a:ea typeface="Times New Roman" charset="0"/>
                <a:cs typeface="Times New Roman" charset="0"/>
              </a:rPr>
              <a:t>”    UMH 361</a:t>
            </a:r>
          </a:p>
          <a:p>
            <a:pPr algn="ctr"/>
            <a:r>
              <a:rPr lang="en-US" sz="2000" dirty="0">
                <a:latin typeface="Times New Roman" charset="0"/>
                <a:ea typeface="Times New Roman" charset="0"/>
                <a:cs typeface="Times New Roman" charset="0"/>
              </a:rPr>
              <a:t>WORDS: Augustus M. </a:t>
            </a:r>
            <a:r>
              <a:rPr lang="en-US" sz="2000" dirty="0" err="1">
                <a:latin typeface="Times New Roman" charset="0"/>
                <a:ea typeface="Times New Roman" charset="0"/>
                <a:cs typeface="Times New Roman" charset="0"/>
              </a:rPr>
              <a:t>Toplady</a:t>
            </a:r>
            <a:r>
              <a:rPr lang="en-US" sz="2000" dirty="0">
                <a:latin typeface="Times New Roman" charset="0"/>
                <a:ea typeface="Times New Roman" charset="0"/>
                <a:cs typeface="Times New Roman" charset="0"/>
              </a:rPr>
              <a:t>, 1776     MUSIC: Thomas Hastings, 1830 </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5" name="TextBox 4">
            <a:extLst>
              <a:ext uri="{FF2B5EF4-FFF2-40B4-BE49-F238E27FC236}">
                <a16:creationId xmlns:a16="http://schemas.microsoft.com/office/drawing/2014/main" id="{A42EB6C0-2EC5-9F46-9384-BB875391D1A2}"/>
              </a:ext>
            </a:extLst>
          </p:cNvPr>
          <p:cNvSpPr txBox="1"/>
          <p:nvPr/>
        </p:nvSpPr>
        <p:spPr>
          <a:xfrm>
            <a:off x="375235" y="2228671"/>
            <a:ext cx="8393527" cy="3785652"/>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Nothing in my hand I bring, </a:t>
            </a:r>
          </a:p>
          <a:p>
            <a:pPr algn="ctr"/>
            <a:r>
              <a:rPr lang="is-IS" sz="4000" dirty="0">
                <a:latin typeface="Times New Roman" charset="0"/>
                <a:ea typeface="Times New Roman" charset="0"/>
                <a:cs typeface="Times New Roman" charset="0"/>
              </a:rPr>
              <a:t>simply to the cross I cling; </a:t>
            </a:r>
          </a:p>
          <a:p>
            <a:pPr algn="ctr"/>
            <a:r>
              <a:rPr lang="is-IS" sz="4000" dirty="0">
                <a:latin typeface="Times New Roman" charset="0"/>
                <a:ea typeface="Times New Roman" charset="0"/>
                <a:cs typeface="Times New Roman" charset="0"/>
              </a:rPr>
              <a:t>naked, come to thee for dress; </a:t>
            </a:r>
          </a:p>
          <a:p>
            <a:pPr algn="ctr"/>
            <a:r>
              <a:rPr lang="is-IS" sz="4000" dirty="0">
                <a:latin typeface="Times New Roman" charset="0"/>
                <a:ea typeface="Times New Roman" charset="0"/>
                <a:cs typeface="Times New Roman" charset="0"/>
              </a:rPr>
              <a:t>helpless, look to thee for grace; </a:t>
            </a:r>
          </a:p>
          <a:p>
            <a:pPr algn="ctr"/>
            <a:r>
              <a:rPr lang="is-IS" sz="4000" dirty="0">
                <a:latin typeface="Times New Roman" charset="0"/>
                <a:ea typeface="Times New Roman" charset="0"/>
                <a:cs typeface="Times New Roman" charset="0"/>
              </a:rPr>
              <a:t>foul, I to the fountain fly; </a:t>
            </a:r>
          </a:p>
          <a:p>
            <a:pPr algn="ctr"/>
            <a:r>
              <a:rPr lang="is-IS" sz="4000" dirty="0">
                <a:latin typeface="Times New Roman" charset="0"/>
                <a:ea typeface="Times New Roman" charset="0"/>
                <a:cs typeface="Times New Roman" charset="0"/>
              </a:rPr>
              <a:t>wash me, Savior, or I die.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14846375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674402-F170-F449-82EC-BEF79FE6D573}"/>
              </a:ext>
            </a:extLst>
          </p:cNvPr>
          <p:cNvPicPr>
            <a:picLocks noChangeAspect="1"/>
          </p:cNvPicPr>
          <p:nvPr/>
        </p:nvPicPr>
        <p:blipFill>
          <a:blip r:embed="rId2">
            <a:alphaModFix amt="20000"/>
          </a:blip>
          <a:stretch>
            <a:fillRect/>
          </a:stretch>
        </p:blipFill>
        <p:spPr>
          <a:xfrm>
            <a:off x="0" y="0"/>
            <a:ext cx="9144000" cy="6858000"/>
          </a:xfrm>
          <a:prstGeom prst="rect">
            <a:avLst/>
          </a:prstGeom>
        </p:spPr>
      </p:pic>
      <p:sp>
        <p:nvSpPr>
          <p:cNvPr id="8" name="TextBox 7"/>
          <p:cNvSpPr txBox="1"/>
          <p:nvPr/>
        </p:nvSpPr>
        <p:spPr>
          <a:xfrm>
            <a:off x="0" y="0"/>
            <a:ext cx="9143999"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Rock of Ages, Cleft for Me</a:t>
            </a:r>
            <a:r>
              <a:rPr lang="en-US" sz="3600" dirty="0">
                <a:latin typeface="Times New Roman" charset="0"/>
                <a:ea typeface="Times New Roman" charset="0"/>
                <a:cs typeface="Times New Roman" charset="0"/>
              </a:rPr>
              <a:t>”    UMH 361</a:t>
            </a:r>
          </a:p>
          <a:p>
            <a:pPr algn="ctr"/>
            <a:r>
              <a:rPr lang="en-US" sz="2000" dirty="0">
                <a:latin typeface="Times New Roman" charset="0"/>
                <a:ea typeface="Times New Roman" charset="0"/>
                <a:cs typeface="Times New Roman" charset="0"/>
              </a:rPr>
              <a:t>WORDS: Augustus M. </a:t>
            </a:r>
            <a:r>
              <a:rPr lang="en-US" sz="2000" dirty="0" err="1">
                <a:latin typeface="Times New Roman" charset="0"/>
                <a:ea typeface="Times New Roman" charset="0"/>
                <a:cs typeface="Times New Roman" charset="0"/>
              </a:rPr>
              <a:t>Toplady</a:t>
            </a:r>
            <a:r>
              <a:rPr lang="en-US" sz="2000" dirty="0">
                <a:latin typeface="Times New Roman" charset="0"/>
                <a:ea typeface="Times New Roman" charset="0"/>
                <a:cs typeface="Times New Roman" charset="0"/>
              </a:rPr>
              <a:t>, 1776     MUSIC: Thomas Hastings, 1830 </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5" name="TextBox 4">
            <a:extLst>
              <a:ext uri="{FF2B5EF4-FFF2-40B4-BE49-F238E27FC236}">
                <a16:creationId xmlns:a16="http://schemas.microsoft.com/office/drawing/2014/main" id="{A42EB6C0-2EC5-9F46-9384-BB875391D1A2}"/>
              </a:ext>
            </a:extLst>
          </p:cNvPr>
          <p:cNvSpPr txBox="1"/>
          <p:nvPr/>
        </p:nvSpPr>
        <p:spPr>
          <a:xfrm>
            <a:off x="375235" y="2228671"/>
            <a:ext cx="8393527" cy="3785652"/>
          </a:xfrm>
          <a:prstGeom prst="rect">
            <a:avLst/>
          </a:prstGeom>
          <a:noFill/>
        </p:spPr>
        <p:txBody>
          <a:bodyPr wrap="square" rtlCol="0">
            <a:spAutoFit/>
          </a:bodyPr>
          <a:lstStyle/>
          <a:p>
            <a:pPr algn="ctr"/>
            <a:r>
              <a:rPr lang="is-IS" sz="4000" dirty="0">
                <a:latin typeface="Times New Roman" charset="0"/>
                <a:ea typeface="Times New Roman" charset="0"/>
                <a:cs typeface="Times New Roman" charset="0"/>
              </a:rPr>
              <a:t>While I draw this fleeting breath, </a:t>
            </a:r>
          </a:p>
          <a:p>
            <a:pPr algn="ctr"/>
            <a:r>
              <a:rPr lang="is-IS" sz="4000" dirty="0">
                <a:latin typeface="Times New Roman" charset="0"/>
                <a:ea typeface="Times New Roman" charset="0"/>
                <a:cs typeface="Times New Roman" charset="0"/>
              </a:rPr>
              <a:t>when mine eyes shall close in death, when I soar to world unknown, </a:t>
            </a:r>
          </a:p>
          <a:p>
            <a:pPr algn="ctr"/>
            <a:r>
              <a:rPr lang="is-IS" sz="4000" dirty="0">
                <a:latin typeface="Times New Roman" charset="0"/>
                <a:ea typeface="Times New Roman" charset="0"/>
                <a:cs typeface="Times New Roman" charset="0"/>
              </a:rPr>
              <a:t>see thee on thy judgment throne, </a:t>
            </a:r>
          </a:p>
          <a:p>
            <a:pPr algn="ctr"/>
            <a:r>
              <a:rPr lang="is-IS" sz="4000" dirty="0">
                <a:latin typeface="Times New Roman" charset="0"/>
                <a:ea typeface="Times New Roman" charset="0"/>
                <a:cs typeface="Times New Roman" charset="0"/>
              </a:rPr>
              <a:t>Rock of Ages, cleft for me, </a:t>
            </a:r>
          </a:p>
          <a:p>
            <a:pPr algn="ctr"/>
            <a:r>
              <a:rPr lang="is-IS" sz="4000" dirty="0">
                <a:latin typeface="Times New Roman" charset="0"/>
                <a:ea typeface="Times New Roman" charset="0"/>
                <a:cs typeface="Times New Roman" charset="0"/>
              </a:rPr>
              <a:t>let me hide myself in thee.</a:t>
            </a:r>
            <a:endParaRPr lang="en-US" sz="40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61234459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1ADEA-1BCB-FFAA-EE05-97D7D0A0F743}"/>
              </a:ext>
            </a:extLst>
          </p:cNvPr>
          <p:cNvSpPr>
            <a:spLocks noGrp="1"/>
          </p:cNvSpPr>
          <p:nvPr>
            <p:ph type="ctrTitle"/>
          </p:nvPr>
        </p:nvSpPr>
        <p:spPr>
          <a:xfrm>
            <a:off x="571500" y="5074024"/>
            <a:ext cx="7581900" cy="598032"/>
          </a:xfrm>
        </p:spPr>
        <p:txBody>
          <a:bodyPr anchor="ctr">
            <a:normAutofit/>
          </a:bodyPr>
          <a:lstStyle/>
          <a:p>
            <a:pPr algn="l"/>
            <a:r>
              <a:rPr lang="en-US" sz="3100"/>
              <a:t>Psalm 23</a:t>
            </a:r>
          </a:p>
        </p:txBody>
      </p:sp>
      <p:sp>
        <p:nvSpPr>
          <p:cNvPr id="3" name="Subtitle 2">
            <a:extLst>
              <a:ext uri="{FF2B5EF4-FFF2-40B4-BE49-F238E27FC236}">
                <a16:creationId xmlns:a16="http://schemas.microsoft.com/office/drawing/2014/main" id="{BC202E4A-82FB-9ED3-4C48-043587A3F7FB}"/>
              </a:ext>
            </a:extLst>
          </p:cNvPr>
          <p:cNvSpPr>
            <a:spLocks noGrp="1"/>
          </p:cNvSpPr>
          <p:nvPr>
            <p:ph type="subTitle" idx="1"/>
          </p:nvPr>
        </p:nvSpPr>
        <p:spPr>
          <a:xfrm>
            <a:off x="571500" y="5672059"/>
            <a:ext cx="7581900" cy="547765"/>
          </a:xfrm>
        </p:spPr>
        <p:txBody>
          <a:bodyPr anchor="t">
            <a:normAutofit/>
          </a:bodyPr>
          <a:lstStyle/>
          <a:p>
            <a:pPr algn="l"/>
            <a:r>
              <a:rPr lang="en-US" sz="1600"/>
              <a:t>NRSVUE</a:t>
            </a:r>
          </a:p>
        </p:txBody>
      </p:sp>
      <p:pic>
        <p:nvPicPr>
          <p:cNvPr id="1026" name="Picture 2" descr="A tranquil depiction of rural life unfolds within this image, showcasing a picturesque landscape where the lush, rolling hills meet the clear, azure sky. Speckled across the vibrant green fields, a peaceful flock of sheep can be seen leisurely grazing, adding a sense of harmony and simplicity to the scene. The gentle slopes are bathed in the soft, golden light of the sun, highlighting the undulating contours of the land and casting subtle shadows that give depth to this bucolic setting.">
            <a:extLst>
              <a:ext uri="{FF2B5EF4-FFF2-40B4-BE49-F238E27FC236}">
                <a16:creationId xmlns:a16="http://schemas.microsoft.com/office/drawing/2014/main" id="{2F4353AE-0F6F-70BF-FF3E-0C961B9B4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860" b="5651"/>
          <a:stretch>
            <a:fillRect/>
          </a:stretch>
        </p:blipFill>
        <p:spPr bwMode="auto">
          <a:xfrm>
            <a:off x="20" y="-39"/>
            <a:ext cx="9143980" cy="4172740"/>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46405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BF84A6-158A-9109-F9FD-7834EE367C9E}"/>
              </a:ext>
            </a:extLst>
          </p:cNvPr>
          <p:cNvSpPr txBox="1"/>
          <p:nvPr/>
        </p:nvSpPr>
        <p:spPr>
          <a:xfrm>
            <a:off x="0" y="995288"/>
            <a:ext cx="9144000" cy="4867423"/>
          </a:xfrm>
          <a:prstGeom prst="rect">
            <a:avLst/>
          </a:prstGeom>
          <a:noFill/>
        </p:spPr>
        <p:txBody>
          <a:bodyPr wrap="square">
            <a:spAutoFit/>
          </a:bodyPr>
          <a:lstStyle/>
          <a:p>
            <a:pPr algn="ctr">
              <a:lnSpc>
                <a:spcPct val="150000"/>
              </a:lnSpc>
            </a:pPr>
            <a:r>
              <a:rPr lang="en-US" sz="3000" b="1" baseline="30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1 </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The </a:t>
            </a:r>
            <a:r>
              <a:rPr lang="en-US" sz="3000" cap="small"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Lord</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 is my shepherd; I shall not want.</a:t>
            </a:r>
          </a:p>
          <a:p>
            <a:pPr algn="ctr">
              <a:lnSpc>
                <a:spcPct val="150000"/>
              </a:lnSpc>
            </a:pPr>
            <a:b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br>
            <a:r>
              <a:rPr lang="en-US" sz="3000" b="1" baseline="30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2</a:t>
            </a:r>
            <a:r>
              <a:rPr lang="en-US" sz="3000" dirty="0">
                <a:solidFill>
                  <a:srgbClr val="000000"/>
                </a:solidFill>
                <a:effectLst/>
                <a:latin typeface="Verdana" panose="020B0604030504040204" pitchFamily="34" charset="0"/>
                <a:ea typeface="DengXian" panose="02010600030101010101" pitchFamily="2" charset="-122"/>
                <a:cs typeface="Courier New" panose="02070309020205020404" pitchFamily="49" charset="0"/>
              </a:rPr>
              <a:t> </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He makes me lie down in green pastures; he leads me beside still waters; </a:t>
            </a:r>
          </a:p>
          <a:p>
            <a:pPr algn="ctr">
              <a:lnSpc>
                <a:spcPct val="150000"/>
              </a:lnSpc>
            </a:pPr>
            <a:b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br>
            <a:r>
              <a:rPr lang="en-US" sz="3000" b="1" baseline="30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3</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he restores my soul.</a:t>
            </a:r>
            <a:r>
              <a:rPr lang="en-US" sz="3000" dirty="0">
                <a:solidFill>
                  <a:srgbClr val="000000"/>
                </a:solidFill>
                <a:effectLst/>
                <a:latin typeface="Verdana" panose="020B0604030504040204" pitchFamily="34" charset="0"/>
                <a:ea typeface="DengXian Light" panose="02010600030101010101" pitchFamily="2" charset="-122"/>
                <a:cs typeface="Segoe UI" panose="020B0502040204020203" pitchFamily="34" charset="0"/>
              </a:rPr>
              <a:t> </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He leads me in right paths</a:t>
            </a:r>
            <a:r>
              <a:rPr lang="en-US" sz="3000" baseline="30000" dirty="0">
                <a:solidFill>
                  <a:srgbClr val="000000"/>
                </a:solidFill>
                <a:effectLst/>
                <a:latin typeface="Verdana" panose="020B0604030504040204" pitchFamily="34" charset="0"/>
                <a:ea typeface="DengXian Light" panose="02010600030101010101" pitchFamily="2" charset="-122"/>
                <a:cs typeface="Segoe UI" panose="020B0502040204020203" pitchFamily="34" charset="0"/>
              </a:rPr>
              <a:t>  </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for his name’s sake. </a:t>
            </a:r>
            <a:endParaRPr lang="en-US" sz="3000" dirty="0"/>
          </a:p>
        </p:txBody>
      </p:sp>
    </p:spTree>
    <p:extLst>
      <p:ext uri="{BB962C8B-B14F-4D97-AF65-F5344CB8AC3E}">
        <p14:creationId xmlns:p14="http://schemas.microsoft.com/office/powerpoint/2010/main" val="3297844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69E04-9FF2-8862-0F78-B4AE20A4A44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EE6542-2560-682E-41A1-E6477D0283F2}"/>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aseline="30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4</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Even though I walk through the darkest valley, I fear no evil, for you are with me; your rod and your staff, they comfort me.</a:t>
            </a:r>
          </a:p>
          <a:p>
            <a:pPr algn="ctr">
              <a:lnSpc>
                <a:spcPct val="150000"/>
              </a:lnSpc>
            </a:pPr>
            <a:endPar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endParaRPr>
          </a:p>
          <a:p>
            <a:pPr algn="ctr">
              <a:lnSpc>
                <a:spcPct val="150000"/>
              </a:lnSpc>
            </a:pPr>
            <a:r>
              <a:rPr lang="en-US" sz="3000" baseline="30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5 </a:t>
            </a:r>
            <a:r>
              <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rPr>
              <a:t>You prepare a table before me in the presence of my enemies; you anoint my head with oil; my cup overflows.</a:t>
            </a:r>
          </a:p>
        </p:txBody>
      </p:sp>
    </p:spTree>
    <p:extLst>
      <p:ext uri="{BB962C8B-B14F-4D97-AF65-F5344CB8AC3E}">
        <p14:creationId xmlns:p14="http://schemas.microsoft.com/office/powerpoint/2010/main" val="21288406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F3E9A-F09A-E755-564E-22353347F49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4476E5-D873-0AE9-44BB-7E9BF79908F7}"/>
              </a:ext>
            </a:extLst>
          </p:cNvPr>
          <p:cNvSpPr txBox="1"/>
          <p:nvPr/>
        </p:nvSpPr>
        <p:spPr>
          <a:xfrm>
            <a:off x="0" y="2390799"/>
            <a:ext cx="9144000" cy="2076402"/>
          </a:xfrm>
          <a:prstGeom prst="rect">
            <a:avLst/>
          </a:prstGeom>
          <a:noFill/>
        </p:spPr>
        <p:txBody>
          <a:bodyPr wrap="square">
            <a:spAutoFit/>
          </a:bodyPr>
          <a:lstStyle/>
          <a:p>
            <a:pPr algn="ctr">
              <a:lnSpc>
                <a:spcPct val="150000"/>
              </a:lnSpc>
            </a:pPr>
            <a:r>
              <a:rPr lang="en-US" sz="3000" baseline="30000" dirty="0">
                <a:solidFill>
                  <a:srgbClr val="000000"/>
                </a:solidFill>
                <a:latin typeface="Verdana" panose="020B0604030504040204" pitchFamily="34" charset="0"/>
                <a:ea typeface="DengXian" panose="02010600030101010101" pitchFamily="2" charset="-122"/>
                <a:cs typeface="Segoe UI" panose="020B0502040204020203" pitchFamily="34" charset="0"/>
              </a:rPr>
              <a:t>6</a:t>
            </a:r>
            <a:r>
              <a:rPr lang="en-US" sz="3000" dirty="0">
                <a:solidFill>
                  <a:srgbClr val="000000"/>
                </a:solidFill>
                <a:latin typeface="Verdana" panose="020B0604030504040204" pitchFamily="34" charset="0"/>
                <a:ea typeface="DengXian" panose="02010600030101010101" pitchFamily="2" charset="-122"/>
                <a:cs typeface="Segoe UI" panose="020B0502040204020203" pitchFamily="34" charset="0"/>
              </a:rPr>
              <a:t>Surely goodness and mercy shall follow me all the days of my life, and I shall dwell in the house of the Lord my whole life long.</a:t>
            </a:r>
            <a:endParaRPr lang="en-US" sz="3000" dirty="0">
              <a:solidFill>
                <a:srgbClr val="000000"/>
              </a:solidFill>
              <a:effectLst/>
              <a:latin typeface="Verdana" panose="020B0604030504040204" pitchFamily="34" charset="0"/>
              <a:ea typeface="DengXian" panose="02010600030101010101" pitchFamily="2" charset="-122"/>
              <a:cs typeface="Segoe UI" panose="020B0502040204020203" pitchFamily="34" charset="0"/>
            </a:endParaRPr>
          </a:p>
        </p:txBody>
      </p:sp>
    </p:spTree>
    <p:extLst>
      <p:ext uri="{BB962C8B-B14F-4D97-AF65-F5344CB8AC3E}">
        <p14:creationId xmlns:p14="http://schemas.microsoft.com/office/powerpoint/2010/main" val="5318246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4</a:t>
            </a:r>
            <a:r>
              <a:rPr lang="en-US" sz="3000" i="1" baseline="30000" dirty="0">
                <a:latin typeface="Verdana" panose="020B0604030504040204" pitchFamily="34" charset="0"/>
                <a:ea typeface="Verdana" panose="020B0604030504040204" pitchFamily="34" charset="0"/>
                <a:cs typeface="Verdana" panose="020B0604030504040204" pitchFamily="34" charset="0"/>
              </a:rPr>
              <a:t>th</a:t>
            </a:r>
            <a:r>
              <a:rPr lang="en-US" sz="3000" i="1" dirty="0">
                <a:latin typeface="Verdana" panose="020B0604030504040204" pitchFamily="34" charset="0"/>
                <a:ea typeface="Verdana" panose="020B0604030504040204" pitchFamily="34" charset="0"/>
                <a:cs typeface="Verdana" panose="020B0604030504040204" pitchFamily="34" charset="0"/>
              </a:rPr>
              <a:t> Sunday after Easter</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April 26</a:t>
            </a:r>
            <a:r>
              <a:rPr lang="en-US" sz="3000" baseline="30000" dirty="0">
                <a:latin typeface="Verdana" panose="020B0604030504040204" pitchFamily="34" charset="0"/>
                <a:ea typeface="Verdana" panose="020B0604030504040204" pitchFamily="34" charset="0"/>
                <a:cs typeface="Verdana" panose="020B0604030504040204" pitchFamily="34" charset="0"/>
              </a:rPr>
              <a:t>th</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4" name="Picture 3" descr="A cross with light shining through the windows&#10;&#10;AI-generated content may be incorrect.">
            <a:extLst>
              <a:ext uri="{FF2B5EF4-FFF2-40B4-BE49-F238E27FC236}">
                <a16:creationId xmlns:a16="http://schemas.microsoft.com/office/drawing/2014/main" id="{99A13E7D-84E8-09EB-CB99-2927685F3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76" y="579449"/>
            <a:ext cx="4047270" cy="5699102"/>
          </a:xfrm>
          <a:prstGeom prst="ellipse">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9144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8D3775-8430-B955-1896-583CF0316C26}"/>
              </a:ext>
            </a:extLst>
          </p:cNvPr>
          <p:cNvSpPr>
            <a:spLocks noGrp="1"/>
          </p:cNvSpPr>
          <p:nvPr>
            <p:ph type="ctrTitle"/>
          </p:nvPr>
        </p:nvSpPr>
        <p:spPr>
          <a:xfrm>
            <a:off x="941295" y="5279511"/>
            <a:ext cx="7261411" cy="739880"/>
          </a:xfrm>
        </p:spPr>
        <p:txBody>
          <a:bodyPr anchor="b">
            <a:normAutofit/>
          </a:bodyPr>
          <a:lstStyle/>
          <a:p>
            <a:r>
              <a:rPr lang="en-US" sz="3100">
                <a:solidFill>
                  <a:schemeClr val="tx1">
                    <a:lumMod val="85000"/>
                    <a:lumOff val="15000"/>
                  </a:schemeClr>
                </a:solidFill>
              </a:rPr>
              <a:t>John 10: 1 – 10 </a:t>
            </a:r>
          </a:p>
        </p:txBody>
      </p:sp>
      <p:sp>
        <p:nvSpPr>
          <p:cNvPr id="3" name="Subtitle 2">
            <a:extLst>
              <a:ext uri="{FF2B5EF4-FFF2-40B4-BE49-F238E27FC236}">
                <a16:creationId xmlns:a16="http://schemas.microsoft.com/office/drawing/2014/main" id="{715D32BC-9ECA-F614-02F9-06713978AA58}"/>
              </a:ext>
            </a:extLst>
          </p:cNvPr>
          <p:cNvSpPr>
            <a:spLocks noGrp="1"/>
          </p:cNvSpPr>
          <p:nvPr>
            <p:ph type="subTitle" idx="1"/>
          </p:nvPr>
        </p:nvSpPr>
        <p:spPr>
          <a:xfrm>
            <a:off x="1819835" y="6019391"/>
            <a:ext cx="5486399" cy="365125"/>
          </a:xfrm>
        </p:spPr>
        <p:txBody>
          <a:bodyPr anchor="t">
            <a:normAutofit/>
          </a:bodyPr>
          <a:lstStyle/>
          <a:p>
            <a:r>
              <a:rPr lang="en-US" sz="1400">
                <a:solidFill>
                  <a:schemeClr val="tx1">
                    <a:lumMod val="85000"/>
                    <a:lumOff val="15000"/>
                  </a:schemeClr>
                </a:solidFill>
              </a:rPr>
              <a:t>NRSVUE</a:t>
            </a:r>
          </a:p>
        </p:txBody>
      </p:sp>
      <p:pic>
        <p:nvPicPr>
          <p:cNvPr id="1026" name="Picture 2" descr="In the tranquil hues of sunrise, a shepherd leads his peaceful flock through a dewy meadow. The early morning light bathes the landscape in warm, golden tones, casting soft shadows and illuminating the path ahead. This serene moment in nature captures the timeless relationship between the shepherd and his sheep, as they move in harmony with the surrounding wilderness.">
            <a:extLst>
              <a:ext uri="{FF2B5EF4-FFF2-40B4-BE49-F238E27FC236}">
                <a16:creationId xmlns:a16="http://schemas.microsoft.com/office/drawing/2014/main" id="{FA965EFA-AE2F-58C3-4290-EA581308B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011"/>
          <a:stretch>
            <a:fillRect/>
          </a:stretch>
        </p:blipFill>
        <p:spPr bwMode="auto">
          <a:xfrm>
            <a:off x="20" y="10"/>
            <a:ext cx="9143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4198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584D99-B3AB-2EED-13DA-12482D1AA53F}"/>
              </a:ext>
            </a:extLst>
          </p:cNvPr>
          <p:cNvSpPr txBox="1"/>
          <p:nvPr/>
        </p:nvSpPr>
        <p:spPr>
          <a:xfrm>
            <a:off x="0" y="0"/>
            <a:ext cx="9144000" cy="6923883"/>
          </a:xfrm>
          <a:prstGeom prst="rect">
            <a:avLst/>
          </a:prstGeom>
          <a:noFill/>
        </p:spPr>
        <p:txBody>
          <a:bodyPr wrap="square">
            <a:spAutoFit/>
          </a:bodyPr>
          <a:lstStyle/>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“Very truly, I tell you, anyone who does not enter the sheepfold by the gate but climbs in by another way is a thief and a bandit. </a:t>
            </a:r>
            <a:r>
              <a:rPr lang="en-US" sz="3000" dirty="0">
                <a:effectLst/>
                <a:latin typeface="Verdana" panose="020B0604030504040204" pitchFamily="34" charset="0"/>
                <a:ea typeface="Verdana" panose="020B0604030504040204" pitchFamily="34" charset="0"/>
                <a:cs typeface="Verdana" panose="020B0604030504040204" pitchFamily="34" charset="0"/>
              </a:rPr>
              <a:t> </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one who enters by the gate is the shepherd of the sheep. </a:t>
            </a:r>
            <a:r>
              <a:rPr lang="en-US" sz="3000" dirty="0">
                <a:effectLst/>
                <a:latin typeface="Verdana" panose="020B0604030504040204" pitchFamily="34" charset="0"/>
                <a:ea typeface="Verdana" panose="020B0604030504040204" pitchFamily="34" charset="0"/>
                <a:cs typeface="Verdana" panose="020B0604030504040204" pitchFamily="34" charset="0"/>
              </a:rPr>
              <a:t> </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gatekeeper opens the gate for him, and the sheep hear his voice. He calls his own sheep by name and leads them out. </a:t>
            </a: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0341008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35F8-3CEF-2BFE-7827-3A2929BA5B1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664444-BCD4-9168-CDC5-246DEA3473FC}"/>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4 </a:t>
            </a:r>
            <a:r>
              <a:rPr lang="en-US" sz="3000" dirty="0">
                <a:latin typeface="Verdana" panose="020B0604030504040204" pitchFamily="34" charset="0"/>
                <a:ea typeface="Verdana" panose="020B0604030504040204" pitchFamily="34" charset="0"/>
                <a:cs typeface="Verdana" panose="020B0604030504040204" pitchFamily="34" charset="0"/>
              </a:rPr>
              <a:t>When he has brought out all his own, he goes ahead of them, and the sheep follow him because they know his voice.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5 </a:t>
            </a:r>
            <a:r>
              <a:rPr lang="en-US" sz="3000" dirty="0">
                <a:latin typeface="Verdana" panose="020B0604030504040204" pitchFamily="34" charset="0"/>
                <a:ea typeface="Verdana" panose="020B0604030504040204" pitchFamily="34" charset="0"/>
                <a:cs typeface="Verdana" panose="020B0604030504040204" pitchFamily="34" charset="0"/>
              </a:rPr>
              <a:t>They will not follow a stranger, but they will run from him because they do not know the voice of strangers.”  </a:t>
            </a:r>
          </a:p>
        </p:txBody>
      </p:sp>
    </p:spTree>
    <p:extLst>
      <p:ext uri="{BB962C8B-B14F-4D97-AF65-F5344CB8AC3E}">
        <p14:creationId xmlns:p14="http://schemas.microsoft.com/office/powerpoint/2010/main" val="109866661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C8342-C740-080F-4F2C-4438DAB8D1D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C3380F-6D4C-C04E-1E99-D6E407BFA91A}"/>
              </a:ext>
            </a:extLst>
          </p:cNvPr>
          <p:cNvSpPr txBox="1"/>
          <p:nvPr/>
        </p:nvSpPr>
        <p:spPr>
          <a:xfrm>
            <a:off x="0" y="313307"/>
            <a:ext cx="9144000" cy="6231386"/>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6</a:t>
            </a:r>
            <a:r>
              <a:rPr lang="en-US" sz="3000" dirty="0">
                <a:latin typeface="Verdana" panose="020B0604030504040204" pitchFamily="34" charset="0"/>
                <a:ea typeface="Verdana" panose="020B0604030504040204" pitchFamily="34" charset="0"/>
                <a:cs typeface="Verdana" panose="020B0604030504040204" pitchFamily="34" charset="0"/>
              </a:rPr>
              <a:t> Jesus used this figure of speech with them, but they did not understand what he was saying to them.</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7 </a:t>
            </a:r>
            <a:r>
              <a:rPr lang="en-US" sz="3000" dirty="0">
                <a:latin typeface="Verdana" panose="020B0604030504040204" pitchFamily="34" charset="0"/>
                <a:ea typeface="Verdana" panose="020B0604030504040204" pitchFamily="34" charset="0"/>
                <a:cs typeface="Verdana" panose="020B0604030504040204" pitchFamily="34" charset="0"/>
              </a:rPr>
              <a:t>So again Jesus said to them, “Very truly, I tell you, I am the gate for the sheep. </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8 </a:t>
            </a:r>
            <a:r>
              <a:rPr lang="en-US" sz="3000" dirty="0">
                <a:latin typeface="Verdana" panose="020B0604030504040204" pitchFamily="34" charset="0"/>
                <a:ea typeface="Verdana" panose="020B0604030504040204" pitchFamily="34" charset="0"/>
                <a:cs typeface="Verdana" panose="020B0604030504040204" pitchFamily="34" charset="0"/>
              </a:rPr>
              <a:t>All who came before me are thieves and bandits, but the sheep did not listen to them.</a:t>
            </a:r>
          </a:p>
        </p:txBody>
      </p:sp>
    </p:spTree>
    <p:extLst>
      <p:ext uri="{BB962C8B-B14F-4D97-AF65-F5344CB8AC3E}">
        <p14:creationId xmlns:p14="http://schemas.microsoft.com/office/powerpoint/2010/main" val="36912481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C2A-5D39-35C3-6826-18D5D117A74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D2909A-22B9-0903-462B-87C62225FA0B}"/>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9 </a:t>
            </a:r>
            <a:r>
              <a:rPr lang="en-US" sz="3000" dirty="0">
                <a:latin typeface="Verdana" panose="020B0604030504040204" pitchFamily="34" charset="0"/>
                <a:ea typeface="Verdana" panose="020B0604030504040204" pitchFamily="34" charset="0"/>
                <a:cs typeface="Verdana" panose="020B0604030504040204" pitchFamily="34" charset="0"/>
              </a:rPr>
              <a:t>I am the gate. Whoever enters by me will be saved and will come in and go out and find pasture.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10 </a:t>
            </a:r>
            <a:r>
              <a:rPr lang="en-US" sz="3000" dirty="0">
                <a:latin typeface="Verdana" panose="020B0604030504040204" pitchFamily="34" charset="0"/>
                <a:ea typeface="Verdana" panose="020B0604030504040204" pitchFamily="34" charset="0"/>
                <a:cs typeface="Verdana" panose="020B0604030504040204" pitchFamily="34" charset="0"/>
              </a:rPr>
              <a:t>The thief comes only to steal and kill and destroy. I came that they may have life and have it abundantly.</a:t>
            </a:r>
          </a:p>
        </p:txBody>
      </p:sp>
    </p:spTree>
    <p:extLst>
      <p:ext uri="{BB962C8B-B14F-4D97-AF65-F5344CB8AC3E}">
        <p14:creationId xmlns:p14="http://schemas.microsoft.com/office/powerpoint/2010/main" val="3181067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6AF01EC-414C-53ED-9DD7-F7D0A908B6E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861774"/>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“The Shepherd’s Flock” </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“Take Time to Be Holy”     UMH 395</a:t>
            </a:r>
          </a:p>
          <a:p>
            <a:pPr algn="ctr"/>
            <a:r>
              <a:rPr lang="en-US" dirty="0">
                <a:latin typeface="Times New Roman" charset="0"/>
                <a:ea typeface="Times New Roman" charset="0"/>
                <a:cs typeface="Times New Roman" charset="0"/>
              </a:rPr>
              <a:t>WORDS: William D. Longstaff, ca. 1882     MUSIC: George C. Stebbins, 1890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pic>
        <p:nvPicPr>
          <p:cNvPr id="4" name="Picture 3" descr="A close-up of a hand holding a piece of paper&#10;&#10;Description automatically generated with medium confidence">
            <a:extLst>
              <a:ext uri="{FF2B5EF4-FFF2-40B4-BE49-F238E27FC236}">
                <a16:creationId xmlns:a16="http://schemas.microsoft.com/office/drawing/2014/main" id="{8CE7302C-30B6-8017-7C80-AA57BE799E4A}"/>
              </a:ext>
            </a:extLst>
          </p:cNvPr>
          <p:cNvPicPr>
            <a:picLocks noChangeAspect="1"/>
          </p:cNvPicPr>
          <p:nvPr/>
        </p:nvPicPr>
        <p:blipFill>
          <a:blip r:embed="rId2"/>
          <a:stretch>
            <a:fillRect/>
          </a:stretch>
        </p:blipFill>
        <p:spPr>
          <a:xfrm>
            <a:off x="0" y="855617"/>
            <a:ext cx="9144000" cy="5146766"/>
          </a:xfrm>
          <a:prstGeom prst="rect">
            <a:avLst/>
          </a:prstGeom>
          <a:effectLst>
            <a:softEdge rad="524968"/>
          </a:effectLst>
        </p:spPr>
      </p:pic>
    </p:spTree>
    <p:extLst>
      <p:ext uri="{BB962C8B-B14F-4D97-AF65-F5344CB8AC3E}">
        <p14:creationId xmlns:p14="http://schemas.microsoft.com/office/powerpoint/2010/main" val="1094245346"/>
      </p:ext>
    </p:extLst>
  </p:cSld>
  <p:clrMapOvr>
    <a:masterClrMapping/>
  </p:clrMapOvr>
  <mc:AlternateContent xmlns:mc="http://schemas.openxmlformats.org/markup-compatibility/2006" xmlns:p14="http://schemas.microsoft.com/office/powerpoint/2010/main">
    <mc:Choice Requires="p14">
      <p:transition spd="slow" p14:dur="150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“Take Time to Be Holy”     UMH 395</a:t>
            </a:r>
          </a:p>
          <a:p>
            <a:pPr algn="ctr"/>
            <a:r>
              <a:rPr lang="en-US" dirty="0">
                <a:latin typeface="Times New Roman" charset="0"/>
                <a:ea typeface="Times New Roman" charset="0"/>
                <a:cs typeface="Times New Roman" charset="0"/>
              </a:rPr>
              <a:t>WORDS: William D. Longstaff, ca. 1882     MUSIC: George C. Stebbins, 1890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4" name="TextBox 3">
            <a:extLst>
              <a:ext uri="{FF2B5EF4-FFF2-40B4-BE49-F238E27FC236}">
                <a16:creationId xmlns:a16="http://schemas.microsoft.com/office/drawing/2014/main" id="{1AF7D053-0069-8648-BF4F-61A9C5FE3F52}"/>
              </a:ext>
            </a:extLst>
          </p:cNvPr>
          <p:cNvSpPr txBox="1"/>
          <p:nvPr/>
        </p:nvSpPr>
        <p:spPr>
          <a:xfrm>
            <a:off x="0" y="1613118"/>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Take time to be holy, </a:t>
            </a:r>
          </a:p>
          <a:p>
            <a:pPr algn="ctr"/>
            <a:r>
              <a:rPr lang="en-US" sz="4000" dirty="0">
                <a:latin typeface="Times New Roman" charset="0"/>
                <a:ea typeface="Times New Roman" charset="0"/>
                <a:cs typeface="Times New Roman" charset="0"/>
              </a:rPr>
              <a:t>speak oft with thy Lord; </a:t>
            </a:r>
          </a:p>
          <a:p>
            <a:pPr algn="ctr"/>
            <a:r>
              <a:rPr lang="en-US" sz="4000" dirty="0">
                <a:latin typeface="Times New Roman" charset="0"/>
                <a:ea typeface="Times New Roman" charset="0"/>
                <a:cs typeface="Times New Roman" charset="0"/>
              </a:rPr>
              <a:t>abide in him always, </a:t>
            </a:r>
          </a:p>
          <a:p>
            <a:pPr algn="ctr"/>
            <a:r>
              <a:rPr lang="en-US" sz="4000" dirty="0">
                <a:latin typeface="Times New Roman" charset="0"/>
                <a:ea typeface="Times New Roman" charset="0"/>
                <a:cs typeface="Times New Roman" charset="0"/>
              </a:rPr>
              <a:t>and feed on his word.</a:t>
            </a:r>
          </a:p>
          <a:p>
            <a:pPr algn="ctr"/>
            <a:r>
              <a:rPr lang="en-US" sz="4000" dirty="0">
                <a:latin typeface="Times New Roman" charset="0"/>
                <a:ea typeface="Times New Roman" charset="0"/>
                <a:cs typeface="Times New Roman" charset="0"/>
              </a:rPr>
              <a:t>Make friends of God’s children, </a:t>
            </a:r>
          </a:p>
          <a:p>
            <a:pPr algn="ctr"/>
            <a:r>
              <a:rPr lang="en-US" sz="4000" dirty="0">
                <a:latin typeface="Times New Roman" charset="0"/>
                <a:ea typeface="Times New Roman" charset="0"/>
                <a:cs typeface="Times New Roman" charset="0"/>
              </a:rPr>
              <a:t>help those who are weak, </a:t>
            </a:r>
          </a:p>
          <a:p>
            <a:pPr algn="ctr"/>
            <a:r>
              <a:rPr lang="en-US" sz="4000" dirty="0">
                <a:latin typeface="Times New Roman" charset="0"/>
                <a:ea typeface="Times New Roman" charset="0"/>
                <a:cs typeface="Times New Roman" charset="0"/>
              </a:rPr>
              <a:t>forgetting in nothing </a:t>
            </a:r>
          </a:p>
          <a:p>
            <a:pPr algn="ctr"/>
            <a:r>
              <a:rPr lang="en-US" sz="4000" dirty="0">
                <a:latin typeface="Times New Roman" charset="0"/>
                <a:ea typeface="Times New Roman" charset="0"/>
                <a:cs typeface="Times New Roman" charset="0"/>
              </a:rPr>
              <a:t>his blessing to seek.</a:t>
            </a:r>
          </a:p>
        </p:txBody>
      </p:sp>
      <p:pic>
        <p:nvPicPr>
          <p:cNvPr id="5" name="Picture 4" descr="A close-up of a hand holding a piece of paper&#10;&#10;Description automatically generated with medium confidence">
            <a:extLst>
              <a:ext uri="{FF2B5EF4-FFF2-40B4-BE49-F238E27FC236}">
                <a16:creationId xmlns:a16="http://schemas.microsoft.com/office/drawing/2014/main" id="{FB7096E0-F44B-B759-0F4A-9A5F6D56418A}"/>
              </a:ext>
            </a:extLst>
          </p:cNvPr>
          <p:cNvPicPr>
            <a:picLocks noChangeAspect="1"/>
          </p:cNvPicPr>
          <p:nvPr/>
        </p:nvPicPr>
        <p:blipFill>
          <a:blip r:embed="rId2">
            <a:alphaModFix amt="19000"/>
          </a:blip>
          <a:stretch>
            <a:fillRect/>
          </a:stretch>
        </p:blipFill>
        <p:spPr>
          <a:xfrm>
            <a:off x="0" y="855617"/>
            <a:ext cx="9144000" cy="5146766"/>
          </a:xfrm>
          <a:prstGeom prst="rect">
            <a:avLst/>
          </a:prstGeom>
          <a:effectLst>
            <a:softEdge rad="524968"/>
          </a:effectLst>
        </p:spPr>
      </p:pic>
    </p:spTree>
    <p:extLst>
      <p:ext uri="{BB962C8B-B14F-4D97-AF65-F5344CB8AC3E}">
        <p14:creationId xmlns:p14="http://schemas.microsoft.com/office/powerpoint/2010/main" val="1203013511"/>
      </p:ext>
    </p:extLst>
  </p:cSld>
  <p:clrMapOvr>
    <a:masterClrMapping/>
  </p:clrMapOvr>
  <p:transition spd="med">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“Take Time to Be Holy”     UMH 395</a:t>
            </a:r>
          </a:p>
          <a:p>
            <a:pPr algn="ctr"/>
            <a:r>
              <a:rPr lang="en-US" dirty="0">
                <a:latin typeface="Times New Roman" charset="0"/>
                <a:ea typeface="Times New Roman" charset="0"/>
                <a:cs typeface="Times New Roman" charset="0"/>
              </a:rPr>
              <a:t>WORDS: William D. Longstaff, ca. 1882     MUSIC: George C. Stebbins, 1890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4" name="TextBox 3">
            <a:extLst>
              <a:ext uri="{FF2B5EF4-FFF2-40B4-BE49-F238E27FC236}">
                <a16:creationId xmlns:a16="http://schemas.microsoft.com/office/drawing/2014/main" id="{C64925E1-DD29-6A44-9652-54BC0858DF19}"/>
              </a:ext>
            </a:extLst>
          </p:cNvPr>
          <p:cNvSpPr txBox="1"/>
          <p:nvPr/>
        </p:nvSpPr>
        <p:spPr>
          <a:xfrm>
            <a:off x="0" y="1613118"/>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Take time to be holy, </a:t>
            </a:r>
          </a:p>
          <a:p>
            <a:pPr algn="ctr"/>
            <a:r>
              <a:rPr lang="en-US" sz="4000" dirty="0">
                <a:latin typeface="Times New Roman" charset="0"/>
                <a:ea typeface="Times New Roman" charset="0"/>
                <a:cs typeface="Times New Roman" charset="0"/>
              </a:rPr>
              <a:t>the world rushes on; </a:t>
            </a:r>
          </a:p>
          <a:p>
            <a:pPr algn="ctr"/>
            <a:r>
              <a:rPr lang="en-US" sz="4000" dirty="0">
                <a:latin typeface="Times New Roman" charset="0"/>
                <a:ea typeface="Times New Roman" charset="0"/>
                <a:cs typeface="Times New Roman" charset="0"/>
              </a:rPr>
              <a:t>spend much time in secret </a:t>
            </a:r>
          </a:p>
          <a:p>
            <a:pPr algn="ctr"/>
            <a:r>
              <a:rPr lang="en-US" sz="4000" dirty="0">
                <a:latin typeface="Times New Roman" charset="0"/>
                <a:ea typeface="Times New Roman" charset="0"/>
                <a:cs typeface="Times New Roman" charset="0"/>
              </a:rPr>
              <a:t>with Jesus alone.</a:t>
            </a:r>
          </a:p>
          <a:p>
            <a:pPr algn="ctr"/>
            <a:r>
              <a:rPr lang="en-US" sz="4000" dirty="0">
                <a:latin typeface="Times New Roman" charset="0"/>
                <a:ea typeface="Times New Roman" charset="0"/>
                <a:cs typeface="Times New Roman" charset="0"/>
              </a:rPr>
              <a:t>By looking to Jesus, </a:t>
            </a:r>
          </a:p>
          <a:p>
            <a:pPr algn="ctr"/>
            <a:r>
              <a:rPr lang="en-US" sz="4000" dirty="0">
                <a:latin typeface="Times New Roman" charset="0"/>
                <a:ea typeface="Times New Roman" charset="0"/>
                <a:cs typeface="Times New Roman" charset="0"/>
              </a:rPr>
              <a:t>like him thou shalt be; </a:t>
            </a:r>
          </a:p>
          <a:p>
            <a:pPr algn="ctr"/>
            <a:r>
              <a:rPr lang="en-US" sz="4000" dirty="0">
                <a:latin typeface="Times New Roman" charset="0"/>
                <a:ea typeface="Times New Roman" charset="0"/>
                <a:cs typeface="Times New Roman" charset="0"/>
              </a:rPr>
              <a:t>thy friends in thy conduct </a:t>
            </a:r>
          </a:p>
          <a:p>
            <a:pPr algn="ctr"/>
            <a:r>
              <a:rPr lang="en-US" sz="4000" dirty="0">
                <a:latin typeface="Times New Roman" charset="0"/>
                <a:ea typeface="Times New Roman" charset="0"/>
                <a:cs typeface="Times New Roman" charset="0"/>
              </a:rPr>
              <a:t>his likeness shall see.</a:t>
            </a:r>
          </a:p>
        </p:txBody>
      </p:sp>
      <p:pic>
        <p:nvPicPr>
          <p:cNvPr id="2" name="Picture 1" descr="A close-up of a hand holding a piece of paper&#10;&#10;Description automatically generated with medium confidence">
            <a:extLst>
              <a:ext uri="{FF2B5EF4-FFF2-40B4-BE49-F238E27FC236}">
                <a16:creationId xmlns:a16="http://schemas.microsoft.com/office/drawing/2014/main" id="{AAA00F07-849D-B510-EF7E-F95F567F912D}"/>
              </a:ext>
            </a:extLst>
          </p:cNvPr>
          <p:cNvPicPr>
            <a:picLocks noChangeAspect="1"/>
          </p:cNvPicPr>
          <p:nvPr/>
        </p:nvPicPr>
        <p:blipFill>
          <a:blip r:embed="rId2">
            <a:alphaModFix amt="19000"/>
          </a:blip>
          <a:stretch>
            <a:fillRect/>
          </a:stretch>
        </p:blipFill>
        <p:spPr>
          <a:xfrm>
            <a:off x="0" y="855617"/>
            <a:ext cx="9144000" cy="5146766"/>
          </a:xfrm>
          <a:prstGeom prst="rect">
            <a:avLst/>
          </a:prstGeom>
          <a:effectLst>
            <a:softEdge rad="524968"/>
          </a:effectLst>
        </p:spPr>
      </p:pic>
    </p:spTree>
    <p:extLst>
      <p:ext uri="{BB962C8B-B14F-4D97-AF65-F5344CB8AC3E}">
        <p14:creationId xmlns:p14="http://schemas.microsoft.com/office/powerpoint/2010/main" val="45999037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“Take Time to Be Holy”     UMH 395</a:t>
            </a:r>
          </a:p>
          <a:p>
            <a:pPr algn="ctr"/>
            <a:r>
              <a:rPr lang="en-US" dirty="0">
                <a:latin typeface="Times New Roman" charset="0"/>
                <a:ea typeface="Times New Roman" charset="0"/>
                <a:cs typeface="Times New Roman" charset="0"/>
              </a:rPr>
              <a:t>WORDS: William D. Longstaff, ca. 1882     MUSIC: George C. Stebbins, 1890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4" name="TextBox 3">
            <a:extLst>
              <a:ext uri="{FF2B5EF4-FFF2-40B4-BE49-F238E27FC236}">
                <a16:creationId xmlns:a16="http://schemas.microsoft.com/office/drawing/2014/main" id="{C64925E1-DD29-6A44-9652-54BC0858DF19}"/>
              </a:ext>
            </a:extLst>
          </p:cNvPr>
          <p:cNvSpPr txBox="1"/>
          <p:nvPr/>
        </p:nvSpPr>
        <p:spPr>
          <a:xfrm>
            <a:off x="0" y="1623166"/>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Take time to be holy, </a:t>
            </a:r>
          </a:p>
          <a:p>
            <a:pPr algn="ctr"/>
            <a:r>
              <a:rPr lang="en-US" sz="4000" dirty="0">
                <a:latin typeface="Times New Roman" charset="0"/>
                <a:ea typeface="Times New Roman" charset="0"/>
                <a:cs typeface="Times New Roman" charset="0"/>
              </a:rPr>
              <a:t>let him be thy guide, </a:t>
            </a:r>
          </a:p>
          <a:p>
            <a:pPr algn="ctr"/>
            <a:r>
              <a:rPr lang="en-US" sz="4000" dirty="0">
                <a:latin typeface="Times New Roman" charset="0"/>
                <a:ea typeface="Times New Roman" charset="0"/>
                <a:cs typeface="Times New Roman" charset="0"/>
              </a:rPr>
              <a:t>and run not before him, </a:t>
            </a:r>
          </a:p>
          <a:p>
            <a:pPr algn="ctr"/>
            <a:r>
              <a:rPr lang="en-US" sz="4000" dirty="0">
                <a:latin typeface="Times New Roman" charset="0"/>
                <a:ea typeface="Times New Roman" charset="0"/>
                <a:cs typeface="Times New Roman" charset="0"/>
              </a:rPr>
              <a:t>whatever betide.</a:t>
            </a:r>
          </a:p>
          <a:p>
            <a:pPr algn="ctr"/>
            <a:r>
              <a:rPr lang="en-US" sz="4000" dirty="0">
                <a:latin typeface="Times New Roman" charset="0"/>
                <a:ea typeface="Times New Roman" charset="0"/>
                <a:cs typeface="Times New Roman" charset="0"/>
              </a:rPr>
              <a:t>In joy or in sorrow, </a:t>
            </a:r>
          </a:p>
          <a:p>
            <a:pPr algn="ctr"/>
            <a:r>
              <a:rPr lang="en-US" sz="4000" dirty="0">
                <a:latin typeface="Times New Roman" charset="0"/>
                <a:ea typeface="Times New Roman" charset="0"/>
                <a:cs typeface="Times New Roman" charset="0"/>
              </a:rPr>
              <a:t>still follow the Lord, </a:t>
            </a:r>
          </a:p>
          <a:p>
            <a:pPr algn="ctr"/>
            <a:r>
              <a:rPr lang="en-US" sz="4000" dirty="0">
                <a:latin typeface="Times New Roman" charset="0"/>
                <a:ea typeface="Times New Roman" charset="0"/>
                <a:cs typeface="Times New Roman" charset="0"/>
              </a:rPr>
              <a:t>and, looking to Jesus, </a:t>
            </a:r>
          </a:p>
          <a:p>
            <a:pPr algn="ctr"/>
            <a:r>
              <a:rPr lang="en-US" sz="4000" dirty="0">
                <a:latin typeface="Times New Roman" charset="0"/>
                <a:ea typeface="Times New Roman" charset="0"/>
                <a:cs typeface="Times New Roman" charset="0"/>
              </a:rPr>
              <a:t>still trust in his word.</a:t>
            </a:r>
          </a:p>
        </p:txBody>
      </p:sp>
      <p:pic>
        <p:nvPicPr>
          <p:cNvPr id="2" name="Picture 1" descr="A close-up of a hand holding a piece of paper&#10;&#10;Description automatically generated with medium confidence">
            <a:extLst>
              <a:ext uri="{FF2B5EF4-FFF2-40B4-BE49-F238E27FC236}">
                <a16:creationId xmlns:a16="http://schemas.microsoft.com/office/drawing/2014/main" id="{72F9BE16-8B19-06BD-ABA6-4AC725BEB84C}"/>
              </a:ext>
            </a:extLst>
          </p:cNvPr>
          <p:cNvPicPr>
            <a:picLocks noChangeAspect="1"/>
          </p:cNvPicPr>
          <p:nvPr/>
        </p:nvPicPr>
        <p:blipFill>
          <a:blip r:embed="rId2">
            <a:alphaModFix amt="19000"/>
          </a:blip>
          <a:stretch>
            <a:fillRect/>
          </a:stretch>
        </p:blipFill>
        <p:spPr>
          <a:xfrm>
            <a:off x="0" y="855617"/>
            <a:ext cx="9144000" cy="5146766"/>
          </a:xfrm>
          <a:prstGeom prst="rect">
            <a:avLst/>
          </a:prstGeom>
          <a:effectLst>
            <a:softEdge rad="524968"/>
          </a:effectLst>
        </p:spPr>
      </p:pic>
    </p:spTree>
    <p:extLst>
      <p:ext uri="{BB962C8B-B14F-4D97-AF65-F5344CB8AC3E}">
        <p14:creationId xmlns:p14="http://schemas.microsoft.com/office/powerpoint/2010/main" val="211806421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38499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“Take Time to Be Holy”     UMH 395</a:t>
            </a:r>
          </a:p>
          <a:p>
            <a:pPr algn="ctr"/>
            <a:r>
              <a:rPr lang="en-US" dirty="0">
                <a:latin typeface="Times New Roman" charset="0"/>
                <a:ea typeface="Times New Roman" charset="0"/>
                <a:cs typeface="Times New Roman" charset="0"/>
              </a:rPr>
              <a:t>WORDS: William D. Longstaff, ca. 1882     MUSIC: George C. Stebbins, 1890</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4" name="TextBox 3">
            <a:extLst>
              <a:ext uri="{FF2B5EF4-FFF2-40B4-BE49-F238E27FC236}">
                <a16:creationId xmlns:a16="http://schemas.microsoft.com/office/drawing/2014/main" id="{C64925E1-DD29-6A44-9652-54BC0858DF19}"/>
              </a:ext>
            </a:extLst>
          </p:cNvPr>
          <p:cNvSpPr txBox="1"/>
          <p:nvPr/>
        </p:nvSpPr>
        <p:spPr>
          <a:xfrm>
            <a:off x="0" y="1613118"/>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Take time to be holy, </a:t>
            </a:r>
          </a:p>
          <a:p>
            <a:pPr algn="ctr"/>
            <a:r>
              <a:rPr lang="en-US" sz="4000" dirty="0">
                <a:latin typeface="Times New Roman" charset="0"/>
                <a:ea typeface="Times New Roman" charset="0"/>
                <a:cs typeface="Times New Roman" charset="0"/>
              </a:rPr>
              <a:t>be calm in thy soul, </a:t>
            </a:r>
          </a:p>
          <a:p>
            <a:pPr algn="ctr"/>
            <a:r>
              <a:rPr lang="en-US" sz="4000" dirty="0">
                <a:latin typeface="Times New Roman" charset="0"/>
                <a:ea typeface="Times New Roman" charset="0"/>
                <a:cs typeface="Times New Roman" charset="0"/>
              </a:rPr>
              <a:t>each thought and each motive </a:t>
            </a:r>
          </a:p>
          <a:p>
            <a:pPr algn="ctr"/>
            <a:r>
              <a:rPr lang="en-US" sz="4000" dirty="0">
                <a:latin typeface="Times New Roman" charset="0"/>
                <a:ea typeface="Times New Roman" charset="0"/>
                <a:cs typeface="Times New Roman" charset="0"/>
              </a:rPr>
              <a:t>beneath his control.</a:t>
            </a:r>
          </a:p>
          <a:p>
            <a:pPr algn="ctr"/>
            <a:r>
              <a:rPr lang="en-US" sz="4000" dirty="0">
                <a:latin typeface="Times New Roman" charset="0"/>
                <a:ea typeface="Times New Roman" charset="0"/>
                <a:cs typeface="Times New Roman" charset="0"/>
              </a:rPr>
              <a:t>Thus led by his spirit </a:t>
            </a:r>
          </a:p>
          <a:p>
            <a:pPr algn="ctr"/>
            <a:r>
              <a:rPr lang="en-US" sz="4000" dirty="0">
                <a:latin typeface="Times New Roman" charset="0"/>
                <a:ea typeface="Times New Roman" charset="0"/>
                <a:cs typeface="Times New Roman" charset="0"/>
              </a:rPr>
              <a:t>to fountains of love, </a:t>
            </a:r>
          </a:p>
          <a:p>
            <a:pPr algn="ctr"/>
            <a:r>
              <a:rPr lang="en-US" sz="4000" dirty="0">
                <a:latin typeface="Times New Roman" charset="0"/>
                <a:ea typeface="Times New Roman" charset="0"/>
                <a:cs typeface="Times New Roman" charset="0"/>
              </a:rPr>
              <a:t>thou soon shalt be fitted </a:t>
            </a:r>
          </a:p>
          <a:p>
            <a:pPr algn="ctr"/>
            <a:r>
              <a:rPr lang="en-US" sz="4000" dirty="0">
                <a:latin typeface="Times New Roman" charset="0"/>
                <a:ea typeface="Times New Roman" charset="0"/>
                <a:cs typeface="Times New Roman" charset="0"/>
              </a:rPr>
              <a:t>for service above.</a:t>
            </a:r>
          </a:p>
        </p:txBody>
      </p:sp>
      <p:pic>
        <p:nvPicPr>
          <p:cNvPr id="2" name="Picture 1" descr="A close-up of a hand holding a piece of paper&#10;&#10;Description automatically generated with medium confidence">
            <a:extLst>
              <a:ext uri="{FF2B5EF4-FFF2-40B4-BE49-F238E27FC236}">
                <a16:creationId xmlns:a16="http://schemas.microsoft.com/office/drawing/2014/main" id="{00675CC6-29A2-A345-C1F3-58646A12AE0F}"/>
              </a:ext>
            </a:extLst>
          </p:cNvPr>
          <p:cNvPicPr>
            <a:picLocks noChangeAspect="1"/>
          </p:cNvPicPr>
          <p:nvPr/>
        </p:nvPicPr>
        <p:blipFill>
          <a:blip r:embed="rId2">
            <a:alphaModFix amt="19000"/>
          </a:blip>
          <a:stretch>
            <a:fillRect/>
          </a:stretch>
        </p:blipFill>
        <p:spPr>
          <a:xfrm>
            <a:off x="0" y="855617"/>
            <a:ext cx="9144000" cy="5146766"/>
          </a:xfrm>
          <a:prstGeom prst="rect">
            <a:avLst/>
          </a:prstGeom>
          <a:effectLst>
            <a:softEdge rad="524968"/>
          </a:effectLst>
        </p:spPr>
      </p:pic>
    </p:spTree>
    <p:extLst>
      <p:ext uri="{BB962C8B-B14F-4D97-AF65-F5344CB8AC3E}">
        <p14:creationId xmlns:p14="http://schemas.microsoft.com/office/powerpoint/2010/main" val="188329076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9509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053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24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2075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021045"/>
            <a:ext cx="7215812" cy="1515173"/>
          </a:xfrm>
        </p:spPr>
        <p:txBody>
          <a:bodyPr>
            <a:noAutofit/>
          </a:bodyPr>
          <a:lstStyle/>
          <a:p>
            <a:pPr>
              <a:lnSpc>
                <a:spcPct val="150000"/>
              </a:lnSpc>
            </a:pPr>
            <a:r>
              <a:rPr lang="en-US" dirty="0"/>
              <a:t>In the noise and rush of life, we pause and remember — we are not alone.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429000"/>
            <a:ext cx="7215811" cy="1515172"/>
          </a:xfrm>
        </p:spPr>
        <p:txBody>
          <a:bodyPr>
            <a:noAutofit/>
          </a:bodyPr>
          <a:lstStyle/>
          <a:p>
            <a:pPr>
              <a:lnSpc>
                <a:spcPct val="150000"/>
              </a:lnSpc>
            </a:pPr>
            <a:r>
              <a:rPr lang="en-US" dirty="0"/>
              <a:t>The Lord is our Shepherd; we shall not want. </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A4FC79-AD8C-0C4D-A1B6-73E850873485}"/>
              </a:ext>
            </a:extLst>
          </p:cNvPr>
          <p:cNvPicPr>
            <a:picLocks noChangeAspect="1"/>
          </p:cNvPicPr>
          <p:nvPr/>
        </p:nvPicPr>
        <p:blipFill>
          <a:blip r:embed="rId2">
            <a:alphaModFix amt="6000"/>
          </a:blip>
          <a:stretch>
            <a:fillRect/>
          </a:stretch>
        </p:blipFill>
        <p:spPr>
          <a:xfrm>
            <a:off x="0" y="0"/>
            <a:ext cx="9144000" cy="6858000"/>
          </a:xfrm>
          <a:prstGeom prst="rect">
            <a:avLst/>
          </a:prstGeom>
        </p:spPr>
      </p:pic>
      <p:sp>
        <p:nvSpPr>
          <p:cNvPr id="6" name="TextBox 5"/>
          <p:cNvSpPr txBox="1"/>
          <p:nvPr/>
        </p:nvSpPr>
        <p:spPr>
          <a:xfrm>
            <a:off x="1" y="1623935"/>
            <a:ext cx="9143999" cy="4770537"/>
          </a:xfrm>
          <a:prstGeom prst="rect">
            <a:avLst/>
          </a:prstGeom>
          <a:noFill/>
        </p:spPr>
        <p:txBody>
          <a:bodyPr wrap="square" rtlCol="0">
            <a:spAutoFit/>
          </a:bodyPr>
          <a:lstStyle/>
          <a:p>
            <a:pPr algn="ctr"/>
            <a:r>
              <a:rPr lang="is-IS" sz="3800" dirty="0">
                <a:latin typeface="Times New Roman" charset="0"/>
                <a:ea typeface="Times New Roman" charset="0"/>
                <a:cs typeface="Times New Roman" charset="0"/>
              </a:rPr>
              <a:t>Together we serve,</a:t>
            </a:r>
          </a:p>
          <a:p>
            <a:pPr algn="ctr"/>
            <a:r>
              <a:rPr lang="is-IS" sz="3800" dirty="0">
                <a:latin typeface="Times New Roman" charset="0"/>
                <a:ea typeface="Times New Roman" charset="0"/>
                <a:cs typeface="Times New Roman" charset="0"/>
              </a:rPr>
              <a:t>united by love,</a:t>
            </a:r>
          </a:p>
          <a:p>
            <a:pPr algn="ctr"/>
            <a:r>
              <a:rPr lang="is-IS" sz="3800" dirty="0">
                <a:latin typeface="Times New Roman" charset="0"/>
                <a:ea typeface="Times New Roman" charset="0"/>
                <a:cs typeface="Times New Roman" charset="0"/>
              </a:rPr>
              <a:t>inviting God’s world</a:t>
            </a:r>
          </a:p>
          <a:p>
            <a:pPr algn="ctr"/>
            <a:r>
              <a:rPr lang="is-IS" sz="3800" dirty="0">
                <a:latin typeface="Times New Roman" charset="0"/>
                <a:ea typeface="Times New Roman" charset="0"/>
                <a:cs typeface="Times New Roman" charset="0"/>
              </a:rPr>
              <a:t>to the glorious feast.</a:t>
            </a:r>
          </a:p>
          <a:p>
            <a:pPr algn="ctr"/>
            <a:r>
              <a:rPr lang="is-IS" sz="3800" dirty="0">
                <a:latin typeface="Times New Roman" charset="0"/>
                <a:ea typeface="Times New Roman" charset="0"/>
                <a:cs typeface="Times New Roman" charset="0"/>
              </a:rPr>
              <a:t>We work and we pray</a:t>
            </a:r>
          </a:p>
          <a:p>
            <a:pPr algn="ctr"/>
            <a:r>
              <a:rPr lang="is-IS" sz="3800" dirty="0">
                <a:latin typeface="Times New Roman" charset="0"/>
                <a:ea typeface="Times New Roman" charset="0"/>
                <a:cs typeface="Times New Roman" charset="0"/>
              </a:rPr>
              <a:t>through sorrow and joy,</a:t>
            </a:r>
          </a:p>
          <a:p>
            <a:pPr algn="ctr"/>
            <a:r>
              <a:rPr lang="is-IS" sz="3800" dirty="0">
                <a:latin typeface="Times New Roman" charset="0"/>
                <a:ea typeface="Times New Roman" charset="0"/>
                <a:cs typeface="Times New Roman" charset="0"/>
              </a:rPr>
              <a:t>extending your love to</a:t>
            </a:r>
          </a:p>
          <a:p>
            <a:pPr algn="ctr"/>
            <a:r>
              <a:rPr lang="is-IS" sz="3800" dirty="0">
                <a:latin typeface="Times New Roman" charset="0"/>
                <a:ea typeface="Times New Roman" charset="0"/>
                <a:cs typeface="Times New Roman" charset="0"/>
              </a:rPr>
              <a:t>the last and the least.</a:t>
            </a:r>
            <a:endParaRPr lang="en-US" sz="3800"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2447A12A-A9AC-DF45-A88A-58303225630D}"/>
              </a:ext>
            </a:extLst>
          </p:cNvPr>
          <p:cNvSpPr txBox="1"/>
          <p:nvPr/>
        </p:nvSpPr>
        <p:spPr>
          <a:xfrm>
            <a:off x="0" y="0"/>
            <a:ext cx="9143999" cy="1323439"/>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Together We Serve</a:t>
            </a:r>
            <a:r>
              <a:rPr lang="en-US" sz="3600" dirty="0">
                <a:latin typeface="Times New Roman" charset="0"/>
                <a:ea typeface="Times New Roman" charset="0"/>
                <a:cs typeface="Times New Roman" charset="0"/>
              </a:rPr>
              <a:t>”    TFWS 2175</a:t>
            </a:r>
          </a:p>
          <a:p>
            <a:pPr algn="ctr"/>
            <a:r>
              <a:rPr lang="en-US" sz="1600" dirty="0">
                <a:latin typeface="Times New Roman" charset="0"/>
                <a:ea typeface="Times New Roman" charset="0"/>
                <a:cs typeface="Times New Roman" charset="0"/>
              </a:rPr>
              <a:t>WORDS and MUSIC: Daniel Charles Damon, 1998</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735418989"/>
      </p:ext>
    </p:extLst>
  </p:cSld>
  <p:clrMapOvr>
    <a:masterClrMapping/>
  </p:clrMapOvr>
  <p:transition spd="med">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4D7B29-1507-7D47-B174-675D05587824}"/>
              </a:ext>
            </a:extLst>
          </p:cNvPr>
          <p:cNvPicPr>
            <a:picLocks noChangeAspect="1"/>
          </p:cNvPicPr>
          <p:nvPr/>
        </p:nvPicPr>
        <p:blipFill>
          <a:blip r:embed="rId2">
            <a:alphaModFix amt="6000"/>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A3A89F5-B179-6E41-A740-B669FC6D0C86}"/>
              </a:ext>
            </a:extLst>
          </p:cNvPr>
          <p:cNvSpPr txBox="1"/>
          <p:nvPr/>
        </p:nvSpPr>
        <p:spPr>
          <a:xfrm>
            <a:off x="0" y="0"/>
            <a:ext cx="9143999" cy="1323439"/>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Together We Serve</a:t>
            </a:r>
            <a:r>
              <a:rPr lang="en-US" sz="3600" dirty="0">
                <a:latin typeface="Times New Roman" charset="0"/>
                <a:ea typeface="Times New Roman" charset="0"/>
                <a:cs typeface="Times New Roman" charset="0"/>
              </a:rPr>
              <a:t>”    TFWS 2175</a:t>
            </a:r>
          </a:p>
          <a:p>
            <a:pPr algn="ctr"/>
            <a:r>
              <a:rPr lang="en-US" sz="1600" dirty="0">
                <a:latin typeface="Times New Roman" charset="0"/>
                <a:ea typeface="Times New Roman" charset="0"/>
                <a:cs typeface="Times New Roman" charset="0"/>
              </a:rPr>
              <a:t>WORDS and MUSIC: Daniel Charles Damon, 1998</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8E678D92-BF98-A945-B383-062ACC438908}"/>
              </a:ext>
            </a:extLst>
          </p:cNvPr>
          <p:cNvSpPr txBox="1"/>
          <p:nvPr/>
        </p:nvSpPr>
        <p:spPr>
          <a:xfrm>
            <a:off x="1" y="1623935"/>
            <a:ext cx="9143999" cy="4770537"/>
          </a:xfrm>
          <a:prstGeom prst="rect">
            <a:avLst/>
          </a:prstGeom>
          <a:noFill/>
        </p:spPr>
        <p:txBody>
          <a:bodyPr wrap="square" rtlCol="0">
            <a:spAutoFit/>
          </a:bodyPr>
          <a:lstStyle/>
          <a:p>
            <a:pPr algn="ctr"/>
            <a:r>
              <a:rPr lang="is-IS" sz="3800" dirty="0">
                <a:latin typeface="Times New Roman" charset="0"/>
                <a:ea typeface="Times New Roman" charset="0"/>
                <a:cs typeface="Times New Roman" charset="0"/>
              </a:rPr>
              <a:t>We seek to become</a:t>
            </a:r>
          </a:p>
          <a:p>
            <a:pPr algn="ctr"/>
            <a:r>
              <a:rPr lang="is-IS" sz="3800" dirty="0">
                <a:latin typeface="Times New Roman" charset="0"/>
                <a:ea typeface="Times New Roman" charset="0"/>
                <a:cs typeface="Times New Roman" charset="0"/>
              </a:rPr>
              <a:t>a beacon of hope,</a:t>
            </a:r>
          </a:p>
          <a:p>
            <a:pPr algn="ctr"/>
            <a:r>
              <a:rPr lang="is-IS" sz="3800" dirty="0">
                <a:latin typeface="Times New Roman" charset="0"/>
                <a:ea typeface="Times New Roman" charset="0"/>
                <a:cs typeface="Times New Roman" charset="0"/>
              </a:rPr>
              <a:t>a lamp for the heart</a:t>
            </a:r>
          </a:p>
          <a:p>
            <a:pPr algn="ctr"/>
            <a:r>
              <a:rPr lang="is-IS" sz="3800" dirty="0">
                <a:latin typeface="Times New Roman" charset="0"/>
                <a:ea typeface="Times New Roman" charset="0"/>
                <a:cs typeface="Times New Roman" charset="0"/>
              </a:rPr>
              <a:t>and a light for the feet.</a:t>
            </a:r>
          </a:p>
          <a:p>
            <a:pPr algn="ctr"/>
            <a:r>
              <a:rPr lang="is-IS" sz="3800" dirty="0">
                <a:latin typeface="Times New Roman" charset="0"/>
                <a:ea typeface="Times New Roman" charset="0"/>
                <a:cs typeface="Times New Roman" charset="0"/>
              </a:rPr>
              <a:t>We learn, year by year,</a:t>
            </a:r>
          </a:p>
          <a:p>
            <a:pPr algn="ctr"/>
            <a:r>
              <a:rPr lang="is-IS" sz="3800" dirty="0">
                <a:latin typeface="Times New Roman" charset="0"/>
                <a:ea typeface="Times New Roman" charset="0"/>
                <a:cs typeface="Times New Roman" charset="0"/>
              </a:rPr>
              <a:t>to let love shine through</a:t>
            </a:r>
          </a:p>
          <a:p>
            <a:pPr algn="ctr"/>
            <a:r>
              <a:rPr lang="is-IS" sz="3800" dirty="0">
                <a:latin typeface="Times New Roman" charset="0"/>
                <a:ea typeface="Times New Roman" charset="0"/>
                <a:cs typeface="Times New Roman" charset="0"/>
              </a:rPr>
              <a:t>until we see Christ in</a:t>
            </a:r>
          </a:p>
          <a:p>
            <a:pPr algn="ctr"/>
            <a:r>
              <a:rPr lang="is-IS" sz="3800" dirty="0">
                <a:latin typeface="Times New Roman" charset="0"/>
                <a:ea typeface="Times New Roman" charset="0"/>
                <a:cs typeface="Times New Roman" charset="0"/>
              </a:rPr>
              <a:t>each person we meet.</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9800801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B4075B-E731-0847-8AA0-20682A0F4E12}"/>
              </a:ext>
            </a:extLst>
          </p:cNvPr>
          <p:cNvPicPr>
            <a:picLocks noChangeAspect="1"/>
          </p:cNvPicPr>
          <p:nvPr/>
        </p:nvPicPr>
        <p:blipFill>
          <a:blip r:embed="rId2">
            <a:alphaModFix amt="6000"/>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A3A89F5-B179-6E41-A740-B669FC6D0C86}"/>
              </a:ext>
            </a:extLst>
          </p:cNvPr>
          <p:cNvSpPr txBox="1"/>
          <p:nvPr/>
        </p:nvSpPr>
        <p:spPr>
          <a:xfrm>
            <a:off x="0" y="0"/>
            <a:ext cx="9143999" cy="1323439"/>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Together We Serve</a:t>
            </a:r>
            <a:r>
              <a:rPr lang="en-US" sz="3600" dirty="0">
                <a:latin typeface="Times New Roman" charset="0"/>
                <a:ea typeface="Times New Roman" charset="0"/>
                <a:cs typeface="Times New Roman" charset="0"/>
              </a:rPr>
              <a:t>”    TFWS 2175</a:t>
            </a:r>
          </a:p>
          <a:p>
            <a:pPr algn="ctr"/>
            <a:r>
              <a:rPr lang="en-US" sz="1600" dirty="0">
                <a:latin typeface="Times New Roman" charset="0"/>
                <a:ea typeface="Times New Roman" charset="0"/>
                <a:cs typeface="Times New Roman" charset="0"/>
              </a:rPr>
              <a:t>WORDS and MUSIC: Daniel Charles Damon, 1998</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8E678D92-BF98-A945-B383-062ACC438908}"/>
              </a:ext>
            </a:extLst>
          </p:cNvPr>
          <p:cNvSpPr txBox="1"/>
          <p:nvPr/>
        </p:nvSpPr>
        <p:spPr>
          <a:xfrm>
            <a:off x="1" y="1623935"/>
            <a:ext cx="9143999" cy="4770537"/>
          </a:xfrm>
          <a:prstGeom prst="rect">
            <a:avLst/>
          </a:prstGeom>
          <a:noFill/>
        </p:spPr>
        <p:txBody>
          <a:bodyPr wrap="square" rtlCol="0">
            <a:spAutoFit/>
          </a:bodyPr>
          <a:lstStyle/>
          <a:p>
            <a:pPr algn="ctr"/>
            <a:r>
              <a:rPr lang="is-IS" sz="3800" dirty="0">
                <a:latin typeface="Times New Roman" charset="0"/>
                <a:ea typeface="Times New Roman" charset="0"/>
                <a:cs typeface="Times New Roman" charset="0"/>
              </a:rPr>
              <a:t>We welcome the scarred,</a:t>
            </a:r>
          </a:p>
          <a:p>
            <a:pPr algn="ctr"/>
            <a:r>
              <a:rPr lang="is-IS" sz="3800" dirty="0">
                <a:latin typeface="Times New Roman" charset="0"/>
                <a:ea typeface="Times New Roman" charset="0"/>
                <a:cs typeface="Times New Roman" charset="0"/>
              </a:rPr>
              <a:t>the wealthy, the poor,</a:t>
            </a:r>
          </a:p>
          <a:p>
            <a:pPr algn="ctr"/>
            <a:r>
              <a:rPr lang="is-IS" sz="3800" dirty="0">
                <a:latin typeface="Times New Roman" charset="0"/>
                <a:ea typeface="Times New Roman" charset="0"/>
                <a:cs typeface="Times New Roman" charset="0"/>
              </a:rPr>
              <a:t>the busy, the lonely,</a:t>
            </a:r>
          </a:p>
          <a:p>
            <a:pPr algn="ctr"/>
            <a:r>
              <a:rPr lang="is-IS" sz="3800" dirty="0">
                <a:latin typeface="Times New Roman" charset="0"/>
                <a:ea typeface="Times New Roman" charset="0"/>
                <a:cs typeface="Times New Roman" charset="0"/>
              </a:rPr>
              <a:t>and all who need care.</a:t>
            </a:r>
          </a:p>
          <a:p>
            <a:pPr algn="ctr"/>
            <a:r>
              <a:rPr lang="is-IS" sz="3800" dirty="0">
                <a:latin typeface="Times New Roman" charset="0"/>
                <a:ea typeface="Times New Roman" charset="0"/>
                <a:cs typeface="Times New Roman" charset="0"/>
              </a:rPr>
              <a:t>We offer a home</a:t>
            </a:r>
          </a:p>
          <a:p>
            <a:pPr algn="ctr"/>
            <a:r>
              <a:rPr lang="is-IS" sz="3800" dirty="0">
                <a:latin typeface="Times New Roman" charset="0"/>
                <a:ea typeface="Times New Roman" charset="0"/>
                <a:cs typeface="Times New Roman" charset="0"/>
              </a:rPr>
              <a:t>to those who will come,</a:t>
            </a:r>
          </a:p>
          <a:p>
            <a:pPr algn="ctr"/>
            <a:r>
              <a:rPr lang="is-IS" sz="3800" dirty="0">
                <a:latin typeface="Times New Roman" charset="0"/>
                <a:ea typeface="Times New Roman" charset="0"/>
                <a:cs typeface="Times New Roman" charset="0"/>
              </a:rPr>
              <a:t>our hands quick to help, our </a:t>
            </a:r>
          </a:p>
          <a:p>
            <a:pPr algn="ctr"/>
            <a:r>
              <a:rPr lang="is-IS" sz="3800" dirty="0">
                <a:latin typeface="Times New Roman" charset="0"/>
                <a:ea typeface="Times New Roman" charset="0"/>
                <a:cs typeface="Times New Roman" charset="0"/>
              </a:rPr>
              <a:t>hearts ready to dare.</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2395371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113C01-6BF7-7740-8163-61EF574BB3B5}"/>
              </a:ext>
            </a:extLst>
          </p:cNvPr>
          <p:cNvPicPr>
            <a:picLocks noChangeAspect="1"/>
          </p:cNvPicPr>
          <p:nvPr/>
        </p:nvPicPr>
        <p:blipFill>
          <a:blip r:embed="rId2">
            <a:alphaModFix amt="6000"/>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EA3A89F5-B179-6E41-A740-B669FC6D0C86}"/>
              </a:ext>
            </a:extLst>
          </p:cNvPr>
          <p:cNvSpPr txBox="1"/>
          <p:nvPr/>
        </p:nvSpPr>
        <p:spPr>
          <a:xfrm>
            <a:off x="0" y="0"/>
            <a:ext cx="9143999" cy="1323439"/>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a:t>
            </a:r>
            <a:r>
              <a:rPr lang="en-US" sz="3600" i="1" dirty="0">
                <a:latin typeface="Times New Roman" charset="0"/>
                <a:ea typeface="Times New Roman" charset="0"/>
                <a:cs typeface="Times New Roman" charset="0"/>
              </a:rPr>
              <a:t>Together We Serve</a:t>
            </a:r>
            <a:r>
              <a:rPr lang="en-US" sz="3600" dirty="0">
                <a:latin typeface="Times New Roman" charset="0"/>
                <a:ea typeface="Times New Roman" charset="0"/>
                <a:cs typeface="Times New Roman" charset="0"/>
              </a:rPr>
              <a:t>”    TFWS 2175</a:t>
            </a:r>
          </a:p>
          <a:p>
            <a:pPr algn="ctr"/>
            <a:r>
              <a:rPr lang="en-US" sz="1600" dirty="0">
                <a:latin typeface="Times New Roman" charset="0"/>
                <a:ea typeface="Times New Roman" charset="0"/>
                <a:cs typeface="Times New Roman" charset="0"/>
              </a:rPr>
              <a:t>WORDS and MUSIC: Daniel Charles Damon, 1998</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7" name="TextBox 6">
            <a:extLst>
              <a:ext uri="{FF2B5EF4-FFF2-40B4-BE49-F238E27FC236}">
                <a16:creationId xmlns:a16="http://schemas.microsoft.com/office/drawing/2014/main" id="{8E678D92-BF98-A945-B383-062ACC438908}"/>
              </a:ext>
            </a:extLst>
          </p:cNvPr>
          <p:cNvSpPr txBox="1"/>
          <p:nvPr/>
        </p:nvSpPr>
        <p:spPr>
          <a:xfrm>
            <a:off x="1" y="1623935"/>
            <a:ext cx="9143999" cy="4770537"/>
          </a:xfrm>
          <a:prstGeom prst="rect">
            <a:avLst/>
          </a:prstGeom>
          <a:noFill/>
        </p:spPr>
        <p:txBody>
          <a:bodyPr wrap="square" rtlCol="0">
            <a:spAutoFit/>
          </a:bodyPr>
          <a:lstStyle/>
          <a:p>
            <a:pPr algn="ctr"/>
            <a:r>
              <a:rPr lang="is-IS" sz="3800" dirty="0">
                <a:latin typeface="Times New Roman" charset="0"/>
                <a:ea typeface="Times New Roman" charset="0"/>
                <a:cs typeface="Times New Roman" charset="0"/>
              </a:rPr>
              <a:t>Together, by grace,</a:t>
            </a:r>
          </a:p>
          <a:p>
            <a:pPr algn="ctr"/>
            <a:r>
              <a:rPr lang="is-IS" sz="3800" dirty="0">
                <a:latin typeface="Times New Roman" charset="0"/>
                <a:ea typeface="Times New Roman" charset="0"/>
                <a:cs typeface="Times New Roman" charset="0"/>
              </a:rPr>
              <a:t>we witness and work,</a:t>
            </a:r>
          </a:p>
          <a:p>
            <a:pPr algn="ctr"/>
            <a:r>
              <a:rPr lang="is-IS" sz="3800" dirty="0">
                <a:latin typeface="Times New Roman" charset="0"/>
                <a:ea typeface="Times New Roman" charset="0"/>
                <a:cs typeface="Times New Roman" charset="0"/>
              </a:rPr>
              <a:t>remembering Jesus,</a:t>
            </a:r>
          </a:p>
          <a:p>
            <a:pPr algn="ctr"/>
            <a:r>
              <a:rPr lang="is-IS" sz="3800" dirty="0">
                <a:latin typeface="Times New Roman" charset="0"/>
                <a:ea typeface="Times New Roman" charset="0"/>
                <a:cs typeface="Times New Roman" charset="0"/>
              </a:rPr>
              <a:t>in whom we grow strong.</a:t>
            </a:r>
          </a:p>
          <a:p>
            <a:pPr algn="ctr"/>
            <a:r>
              <a:rPr lang="is-IS" sz="3800" dirty="0">
                <a:latin typeface="Times New Roman" charset="0"/>
                <a:ea typeface="Times New Roman" charset="0"/>
                <a:cs typeface="Times New Roman" charset="0"/>
              </a:rPr>
              <a:t>Together we serve</a:t>
            </a:r>
          </a:p>
          <a:p>
            <a:pPr algn="ctr"/>
            <a:r>
              <a:rPr lang="is-IS" sz="3800" dirty="0">
                <a:latin typeface="Times New Roman" charset="0"/>
                <a:ea typeface="Times New Roman" charset="0"/>
                <a:cs typeface="Times New Roman" charset="0"/>
              </a:rPr>
              <a:t>in Spirit and truth,</a:t>
            </a:r>
          </a:p>
          <a:p>
            <a:pPr algn="ctr"/>
            <a:r>
              <a:rPr lang="is-IS" sz="3800" dirty="0">
                <a:latin typeface="Times New Roman" charset="0"/>
                <a:ea typeface="Times New Roman" charset="0"/>
                <a:cs typeface="Times New Roman" charset="0"/>
              </a:rPr>
              <a:t>remembering love is </a:t>
            </a:r>
          </a:p>
          <a:p>
            <a:pPr algn="ctr"/>
            <a:r>
              <a:rPr lang="is-IS" sz="3800" dirty="0">
                <a:latin typeface="Times New Roman" charset="0"/>
                <a:ea typeface="Times New Roman" charset="0"/>
                <a:cs typeface="Times New Roman" charset="0"/>
              </a:rPr>
              <a:t>the strength of our song.</a:t>
            </a:r>
            <a:endParaRPr lang="en-US" sz="3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06702270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48189"/>
            <a:ext cx="7215812" cy="1515173"/>
          </a:xfrm>
        </p:spPr>
        <p:txBody>
          <a:bodyPr>
            <a:noAutofit/>
          </a:bodyPr>
          <a:lstStyle/>
          <a:p>
            <a:pPr>
              <a:lnSpc>
                <a:spcPct val="150000"/>
              </a:lnSpc>
            </a:pPr>
            <a:r>
              <a:rPr lang="en-US" dirty="0"/>
              <a:t>He knows our name. He calls us. He leads us beside still waters.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398363"/>
            <a:ext cx="7215812" cy="1515172"/>
          </a:xfrm>
        </p:spPr>
        <p:txBody>
          <a:bodyPr>
            <a:noAutofit/>
          </a:bodyPr>
          <a:lstStyle/>
          <a:p>
            <a:pPr>
              <a:lnSpc>
                <a:spcPct val="150000"/>
              </a:lnSpc>
            </a:pPr>
            <a:r>
              <a:rPr lang="en-US" dirty="0"/>
              <a:t>We are His sheep, and His voice we know and trust. </a:t>
            </a:r>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1041967"/>
            <a:ext cx="7215812" cy="1515173"/>
          </a:xfrm>
        </p:spPr>
        <p:txBody>
          <a:bodyPr>
            <a:noAutofit/>
          </a:bodyPr>
          <a:lstStyle/>
          <a:p>
            <a:pPr>
              <a:lnSpc>
                <a:spcPct val="150000"/>
              </a:lnSpc>
            </a:pPr>
            <a:r>
              <a:rPr lang="en-US" dirty="0"/>
              <a:t>Come, let us still our hearts and enter His presence with reverence </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We come to worship the One who provides all we need. </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37A69DB4-3E45-DA1F-05E8-B36F600EF776}"/>
              </a:ext>
            </a:extLst>
          </p:cNvPr>
          <p:cNvSpPr txBox="1"/>
          <p:nvPr/>
        </p:nvSpPr>
        <p:spPr>
          <a:xfrm>
            <a:off x="0" y="1054244"/>
            <a:ext cx="5599522"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Gracious Shepherd, we quiet ourselves before You now. You know our needs before we speak them. You have led us through valleys we feared and restored us in ways we did not expect.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1319085"/>
            <a:ext cx="5665694" cy="4846455"/>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Teach us today to trust You fully, not just for what You give, but for who You are. As we open Your Word, guide us through the gate of Your truth</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1319087"/>
            <a:ext cx="5629835" cy="4846455"/>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into the pasture of Your presence. Still our anxious hearts. Feed our hungry souls. You are enough. You have always been enough. Amen.</a:t>
            </a: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52210</TotalTime>
  <Words>1794</Words>
  <Application>Microsoft Macintosh PowerPoint</Application>
  <PresentationFormat>On-screen Show (4:3)</PresentationFormat>
  <Paragraphs>217</Paragraphs>
  <Slides>50</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50</vt:i4>
      </vt:variant>
    </vt:vector>
  </HeadingPairs>
  <TitlesOfParts>
    <vt:vector size="71"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23</vt:lpstr>
      <vt:lpstr>PowerPoint Presentation</vt:lpstr>
      <vt:lpstr>PowerPoint Presentation</vt:lpstr>
      <vt:lpstr>PowerPoint Presentation</vt:lpstr>
      <vt:lpstr>John 10: 1 – 10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775</cp:revision>
  <cp:lastPrinted>2026-04-17T16:54:19Z</cp:lastPrinted>
  <dcterms:created xsi:type="dcterms:W3CDTF">2022-06-10T14:28:57Z</dcterms:created>
  <dcterms:modified xsi:type="dcterms:W3CDTF">2026-04-17T16:55:50Z</dcterms:modified>
</cp:coreProperties>
</file>