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823" r:id="rId3"/>
    <p:sldMasterId id="2147483689" r:id="rId4"/>
    <p:sldMasterId id="2147483701" r:id="rId5"/>
    <p:sldMasterId id="2147483717" r:id="rId6"/>
    <p:sldMasterId id="2147483779" r:id="rId7"/>
    <p:sldMasterId id="2147483755" r:id="rId8"/>
    <p:sldMasterId id="2147483746" r:id="rId9"/>
    <p:sldMasterId id="2147483693" r:id="rId10"/>
    <p:sldMasterId id="2147483688" r:id="rId11"/>
  </p:sldMasterIdLst>
  <p:notesMasterIdLst>
    <p:notesMasterId r:id="rId73"/>
  </p:notesMasterIdLst>
  <p:sldIdLst>
    <p:sldId id="3324" r:id="rId12"/>
    <p:sldId id="3194" r:id="rId13"/>
    <p:sldId id="3196" r:id="rId14"/>
    <p:sldId id="3666" r:id="rId15"/>
    <p:sldId id="4029" r:id="rId16"/>
    <p:sldId id="4030" r:id="rId17"/>
    <p:sldId id="3925" r:id="rId18"/>
    <p:sldId id="3926" r:id="rId19"/>
    <p:sldId id="3951" r:id="rId20"/>
    <p:sldId id="4060" r:id="rId21"/>
    <p:sldId id="257" r:id="rId22"/>
    <p:sldId id="258" r:id="rId23"/>
    <p:sldId id="4061" r:id="rId24"/>
    <p:sldId id="4062" r:id="rId25"/>
    <p:sldId id="3670" r:id="rId26"/>
    <p:sldId id="4018" r:id="rId27"/>
    <p:sldId id="4066" r:id="rId28"/>
    <p:sldId id="4067" r:id="rId29"/>
    <p:sldId id="4068" r:id="rId30"/>
    <p:sldId id="4069" r:id="rId31"/>
    <p:sldId id="4070" r:id="rId32"/>
    <p:sldId id="4071" r:id="rId33"/>
    <p:sldId id="262" r:id="rId34"/>
    <p:sldId id="263" r:id="rId35"/>
    <p:sldId id="264" r:id="rId36"/>
    <p:sldId id="265" r:id="rId37"/>
    <p:sldId id="266" r:id="rId38"/>
    <p:sldId id="267" r:id="rId39"/>
    <p:sldId id="4063" r:id="rId40"/>
    <p:sldId id="4064" r:id="rId41"/>
    <p:sldId id="4065" r:id="rId42"/>
    <p:sldId id="259" r:id="rId43"/>
    <p:sldId id="260" r:id="rId44"/>
    <p:sldId id="261" r:id="rId45"/>
    <p:sldId id="3690" r:id="rId46"/>
    <p:sldId id="256" r:id="rId47"/>
    <p:sldId id="822" r:id="rId48"/>
    <p:sldId id="816" r:id="rId49"/>
    <p:sldId id="817" r:id="rId50"/>
    <p:sldId id="818" r:id="rId51"/>
    <p:sldId id="819" r:id="rId52"/>
    <p:sldId id="820" r:id="rId53"/>
    <p:sldId id="821" r:id="rId54"/>
    <p:sldId id="4072" r:id="rId55"/>
    <p:sldId id="4073" r:id="rId56"/>
    <p:sldId id="4074" r:id="rId57"/>
    <p:sldId id="4075" r:id="rId58"/>
    <p:sldId id="3079" r:id="rId59"/>
    <p:sldId id="3529" r:id="rId60"/>
    <p:sldId id="3081" r:id="rId61"/>
    <p:sldId id="4076" r:id="rId62"/>
    <p:sldId id="4077" r:id="rId63"/>
    <p:sldId id="1421" r:id="rId64"/>
    <p:sldId id="3633" r:id="rId65"/>
    <p:sldId id="3678" r:id="rId66"/>
    <p:sldId id="3397" r:id="rId67"/>
    <p:sldId id="3398" r:id="rId68"/>
    <p:sldId id="3399" r:id="rId69"/>
    <p:sldId id="3619" r:id="rId70"/>
    <p:sldId id="2315" r:id="rId71"/>
    <p:sldId id="354"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658"/>
    <a:srgbClr val="CDAA82"/>
    <a:srgbClr val="CF6C54"/>
    <a:srgbClr val="FFFBD9"/>
    <a:srgbClr val="FFF2CC"/>
    <a:srgbClr val="DDD3D7"/>
    <a:srgbClr val="E7C6A1"/>
    <a:srgbClr val="FFFFFF"/>
    <a:srgbClr val="E57A91"/>
    <a:srgbClr val="F7F2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87"/>
    <p:restoredTop sz="96023"/>
  </p:normalViewPr>
  <p:slideViewPr>
    <p:cSldViewPr snapToGrid="0" snapToObjects="1">
      <p:cViewPr varScale="1">
        <p:scale>
          <a:sx n="149" d="100"/>
          <a:sy n="149" d="100"/>
        </p:scale>
        <p:origin x="2784"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8/5/26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48</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771650" y="1236861"/>
            <a:ext cx="6996430"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7744923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2817"/>
            <a:ext cx="5147211" cy="3281860"/>
          </a:xfrm>
          <a:prstGeom prst="rect">
            <a:avLst/>
          </a:prstGeom>
          <a:solidFill>
            <a:srgbClr val="F2C658">
              <a:alpha val="61961"/>
            </a:srgb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2" name="Picture 1" descr="Elaborate kirigami paper cutting artwork celebrates pure happiness through intricate layered silhouettes. Children dance and release delicate butterflies into a radiant sky filled with warm golden light. Five distinct paper layers create dimensional depth with translucent effects in honey yellow, soft coral, warm peach, and creamy white tones. Ornamental floral borders frame the scene with laser-cut precision, while confetti ribbons and blooming wildflowers add festive energy. Joyful birds soar through the composition on tissue-thin wings that allow light to pass through. Hidden smiling faces and hearts appear within the filigree patterns through clever positive and negative space design. The vertical composition ascends upward, suggesting uplifting movement and celebration. Studio backlighting creates luminous glow-through effects and rich shadows that emphasize the masterful paper texture with visible fiber grain and crisp cut edges.">
            <a:extLst>
              <a:ext uri="{FF2B5EF4-FFF2-40B4-BE49-F238E27FC236}">
                <a16:creationId xmlns:a16="http://schemas.microsoft.com/office/drawing/2014/main" id="{2A40EAD3-E7A3-225E-2B62-DAA8F72E89C5}"/>
              </a:ext>
            </a:extLst>
          </p:cNvPr>
          <p:cNvPicPr>
            <a:picLocks noChangeAspect="1"/>
          </p:cNvPicPr>
          <p:nvPr userDrawn="1"/>
        </p:nvPicPr>
        <p:blipFill>
          <a:blip r:embed="rId2"/>
          <a:stretch>
            <a:fillRect/>
          </a:stretch>
        </p:blipFill>
        <p:spPr>
          <a:xfrm>
            <a:off x="0" y="0"/>
            <a:ext cx="3837214" cy="6858000"/>
          </a:xfrm>
          <a:prstGeom prst="rect">
            <a:avLst/>
          </a:prstGeom>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0D6B17-431D-09AF-7CAE-0E8DE792099A}"/>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050" name="Picture 2" descr="In this captivating image, a pair of hands cradles a perfectly shaped heart made of golden beach sand. The crystal-clear aqua waves gently kiss the shore in the background, creating a serene atmosphere. This symbol of love and care, with the pristine beach surrounding it, evokes feelings of peace and affection against the soothing sounds of the sea.">
            <a:extLst>
              <a:ext uri="{FF2B5EF4-FFF2-40B4-BE49-F238E27FC236}">
                <a16:creationId xmlns:a16="http://schemas.microsoft.com/office/drawing/2014/main" id="{43EDFAD3-EBDB-DF7D-5F27-9C6E2DBCB16B}"/>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9105" y="907938"/>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2" y="100026"/>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47" y="5956524"/>
            <a:ext cx="7886700" cy="8079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a:p>
            <a:r>
              <a:rPr lang="en-US" sz="1200" b="1" dirty="0"/>
              <a:t>Security Notice: </a:t>
            </a:r>
            <a:r>
              <a:rPr lang="en-US" sz="1200" dirty="0"/>
              <a:t>There are security cameras in the fellowship hall that are recording. These are </a:t>
            </a:r>
            <a:r>
              <a:rPr lang="en-US" sz="1200" b="1" u="sng" dirty="0"/>
              <a:t>not </a:t>
            </a:r>
            <a:r>
              <a:rPr lang="en-US" sz="1200" dirty="0"/>
              <a:t>on a public system.</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1026" name="Picture 2" descr="A luminous glass cross floats majestically in divine golden light, creating a peaceful and inspirational spiritual atmosphere. The 3D rendered cross features smooth beveled edges with translucent glass material that emits warm golden light from within. Soft volumetric light rays pierce through gentle atmospheric fog, while delicate light particles float dreamily around the sacred symbol. The background transitions beautifully from deep faith blue to heavenly gold, creating a cinematic gradient that enhances the ethereal mood. This minimalist modern interpretation of Christian symbolism combines clean composition with negative space, resulting in a professional stock-ready illustration. The overall aesthetic conveys hope, faith, and divine presence through its glowing elements and heavenly atmosphere, perfect for inspirational religious content.">
            <a:extLst>
              <a:ext uri="{FF2B5EF4-FFF2-40B4-BE49-F238E27FC236}">
                <a16:creationId xmlns:a16="http://schemas.microsoft.com/office/drawing/2014/main" id="{BFA27DF1-20E1-9884-CDAA-560A59B820A0}"/>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B0E465-7E32-518F-9B40-D5E680FF8CEE}"/>
              </a:ext>
            </a:extLst>
          </p:cNvPr>
          <p:cNvSpPr txBox="1"/>
          <p:nvPr userDrawn="1"/>
        </p:nvSpPr>
        <p:spPr>
          <a:xfrm>
            <a:off x="30650" y="1060772"/>
            <a:ext cx="9082700" cy="5797228"/>
          </a:xfrm>
          <a:prstGeom prst="rect">
            <a:avLst/>
          </a:prstGeom>
          <a:noFill/>
        </p:spPr>
        <p:txBody>
          <a:bodyPr wrap="square">
            <a:spAutoFit/>
          </a:bodyPr>
          <a:lstStyle/>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
        <p:nvSpPr>
          <p:cNvPr id="3" name="TextBox 2">
            <a:extLst>
              <a:ext uri="{FF2B5EF4-FFF2-40B4-BE49-F238E27FC236}">
                <a16:creationId xmlns:a16="http://schemas.microsoft.com/office/drawing/2014/main" id="{1A33A1C3-4090-FDC9-E731-3A788F433CB2}"/>
              </a:ext>
            </a:extLst>
          </p:cNvPr>
          <p:cNvSpPr txBox="1"/>
          <p:nvPr userDrawn="1"/>
        </p:nvSpPr>
        <p:spPr>
          <a:xfrm>
            <a:off x="490089" y="0"/>
            <a:ext cx="8338602" cy="707886"/>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661308"/>
            <a:ext cx="7262650" cy="5983689"/>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The Lord be with you.</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And also with you.</a:t>
            </a:r>
          </a:p>
          <a:p>
            <a:pPr>
              <a:lnSpc>
                <a:spcPct val="200000"/>
              </a:lnSpc>
            </a:pPr>
            <a:r>
              <a:rPr lang="en-US" sz="2800" b="0" dirty="0">
                <a:latin typeface="Verdana" panose="020B0604030504040204" pitchFamily="34" charset="0"/>
                <a:ea typeface="Verdana" panose="020B0604030504040204" pitchFamily="34" charset="0"/>
                <a:cs typeface="Verdana" panose="020B0604030504040204" pitchFamily="34" charset="0"/>
              </a:rPr>
              <a:t>Lift up your hearts.</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We Lift them up to the Lord.</a:t>
            </a:r>
          </a:p>
          <a:p>
            <a:pPr>
              <a:lnSpc>
                <a:spcPct val="200000"/>
              </a:lnSpc>
            </a:pPr>
            <a:r>
              <a:rPr lang="en-US" sz="2800" b="0" dirty="0">
                <a:latin typeface="Verdana" panose="020B0604030504040204" pitchFamily="34" charset="0"/>
                <a:ea typeface="Verdana" panose="020B0604030504040204" pitchFamily="34" charset="0"/>
                <a:cs typeface="Verdana" panose="020B0604030504040204" pitchFamily="34" charset="0"/>
              </a:rPr>
              <a:t>Let us give thanks to the Lord our God.</a:t>
            </a:r>
          </a:p>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It is right to give our thanks and praise.</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779814"/>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9" name="TextBox 8">
            <a:extLst>
              <a:ext uri="{FF2B5EF4-FFF2-40B4-BE49-F238E27FC236}">
                <a16:creationId xmlns:a16="http://schemas.microsoft.com/office/drawing/2014/main" id="{EB11CF6B-0D47-2142-9FB6-F74308C61BD8}"/>
              </a:ext>
            </a:extLst>
          </p:cNvPr>
          <p:cNvSpPr txBox="1"/>
          <p:nvPr userDrawn="1"/>
        </p:nvSpPr>
        <p:spPr>
          <a:xfrm>
            <a:off x="84063" y="345231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10" name="TextBox 9">
            <a:extLst>
              <a:ext uri="{FF2B5EF4-FFF2-40B4-BE49-F238E27FC236}">
                <a16:creationId xmlns:a16="http://schemas.microsoft.com/office/drawing/2014/main" id="{B470C5EB-AB10-C329-4B85-A1832ED2320A}"/>
              </a:ext>
            </a:extLst>
          </p:cNvPr>
          <p:cNvSpPr txBox="1"/>
          <p:nvPr userDrawn="1"/>
        </p:nvSpPr>
        <p:spPr>
          <a:xfrm>
            <a:off x="84062" y="5197929"/>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303713" y="943562"/>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12" name="TextBox 11">
            <a:extLst>
              <a:ext uri="{FF2B5EF4-FFF2-40B4-BE49-F238E27FC236}">
                <a16:creationId xmlns:a16="http://schemas.microsoft.com/office/drawing/2014/main" id="{4C05C5E5-BE65-FF16-A7C4-78FAD747A906}"/>
              </a:ext>
            </a:extLst>
          </p:cNvPr>
          <p:cNvSpPr txBox="1"/>
          <p:nvPr userDrawn="1"/>
        </p:nvSpPr>
        <p:spPr>
          <a:xfrm>
            <a:off x="303713" y="2616066"/>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13" name="TextBox 12">
            <a:extLst>
              <a:ext uri="{FF2B5EF4-FFF2-40B4-BE49-F238E27FC236}">
                <a16:creationId xmlns:a16="http://schemas.microsoft.com/office/drawing/2014/main" id="{DA280475-D1B6-E9C7-0F16-EF2285AFA445}"/>
              </a:ext>
            </a:extLst>
          </p:cNvPr>
          <p:cNvSpPr txBox="1"/>
          <p:nvPr userDrawn="1"/>
        </p:nvSpPr>
        <p:spPr>
          <a:xfrm>
            <a:off x="303713" y="4361677"/>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3062821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1497560"/>
            <a:ext cx="7262650" cy="3398366"/>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213906" y="1743662"/>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20052722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868042"/>
            <a:ext cx="7262650" cy="5121915"/>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Holy, holy, holy Lord, God of power and might, heaven and earth are full of your glory. Hosanna in the highest. Blessed is he who comes in the name of the Lord. Hosanna in the highest. </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10217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Tree>
    <p:extLst>
      <p:ext uri="{BB962C8B-B14F-4D97-AF65-F5344CB8AC3E}">
        <p14:creationId xmlns:p14="http://schemas.microsoft.com/office/powerpoint/2010/main" val="37066522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689295"/>
            <a:ext cx="7262650" cy="5121915"/>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And so, in remembrance of these your mighty acts in Jesus Christ, we offer ourselves in praise and thanksgiving as a holy and living sacrifice, in union with Christ’s offering for us, as we proclaim the mystery of faith. </a:t>
            </a:r>
          </a:p>
        </p:txBody>
      </p:sp>
      <p:sp>
        <p:nvSpPr>
          <p:cNvPr id="11" name="TextBox 10">
            <a:extLst>
              <a:ext uri="{FF2B5EF4-FFF2-40B4-BE49-F238E27FC236}">
                <a16:creationId xmlns:a16="http://schemas.microsoft.com/office/drawing/2014/main" id="{0EEF4D61-C1EF-F8DD-CD6C-170CE8C989EA}"/>
              </a:ext>
            </a:extLst>
          </p:cNvPr>
          <p:cNvSpPr txBox="1"/>
          <p:nvPr userDrawn="1"/>
        </p:nvSpPr>
        <p:spPr>
          <a:xfrm>
            <a:off x="213906" y="932490"/>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Tree>
    <p:extLst>
      <p:ext uri="{BB962C8B-B14F-4D97-AF65-F5344CB8AC3E}">
        <p14:creationId xmlns:p14="http://schemas.microsoft.com/office/powerpoint/2010/main" val="3889393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EC811BD-748F-0850-0EA8-C84669E9B6D8}"/>
              </a:ext>
            </a:extLst>
          </p:cNvPr>
          <p:cNvSpPr txBox="1"/>
          <p:nvPr userDrawn="1"/>
        </p:nvSpPr>
        <p:spPr>
          <a:xfrm>
            <a:off x="1881350" y="868042"/>
            <a:ext cx="7262650" cy="1674817"/>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Christ has died; Christ is risen; Christ will come again.</a:t>
            </a:r>
          </a:p>
        </p:txBody>
      </p:sp>
      <p:sp>
        <p:nvSpPr>
          <p:cNvPr id="8" name="TextBox 7">
            <a:extLst>
              <a:ext uri="{FF2B5EF4-FFF2-40B4-BE49-F238E27FC236}">
                <a16:creationId xmlns:a16="http://schemas.microsoft.com/office/drawing/2014/main" id="{ED7A3AE1-4FEA-ED4D-28DC-ACF57BE0E3DC}"/>
              </a:ext>
            </a:extLst>
          </p:cNvPr>
          <p:cNvSpPr txBox="1"/>
          <p:nvPr userDrawn="1"/>
        </p:nvSpPr>
        <p:spPr>
          <a:xfrm>
            <a:off x="84063" y="1102178"/>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2" name="TextBox 1">
            <a:extLst>
              <a:ext uri="{FF2B5EF4-FFF2-40B4-BE49-F238E27FC236}">
                <a16:creationId xmlns:a16="http://schemas.microsoft.com/office/drawing/2014/main" id="{323917E5-AA52-6631-BC8E-1407F7D00834}"/>
              </a:ext>
            </a:extLst>
          </p:cNvPr>
          <p:cNvSpPr txBox="1"/>
          <p:nvPr userDrawn="1"/>
        </p:nvSpPr>
        <p:spPr>
          <a:xfrm>
            <a:off x="148983" y="3013500"/>
            <a:ext cx="1667444" cy="553998"/>
          </a:xfrm>
          <a:prstGeom prst="rect">
            <a:avLst/>
          </a:prstGeom>
          <a:noFill/>
        </p:spPr>
        <p:txBody>
          <a:bodyPr wrap="none" rtlCol="0">
            <a:spAutoFit/>
          </a:bodyPr>
          <a:lstStyle/>
          <a:p>
            <a:r>
              <a:rPr lang="en-US" sz="3000" b="0" i="1" dirty="0">
                <a:latin typeface="Verdana" panose="020B0604030504040204" pitchFamily="34" charset="0"/>
                <a:ea typeface="Verdana" panose="020B0604030504040204" pitchFamily="34" charset="0"/>
                <a:cs typeface="Verdana" panose="020B0604030504040204" pitchFamily="34" charset="0"/>
              </a:rPr>
              <a:t>Leader:</a:t>
            </a:r>
          </a:p>
        </p:txBody>
      </p:sp>
      <p:sp>
        <p:nvSpPr>
          <p:cNvPr id="3" name="TextBox 2">
            <a:extLst>
              <a:ext uri="{FF2B5EF4-FFF2-40B4-BE49-F238E27FC236}">
                <a16:creationId xmlns:a16="http://schemas.microsoft.com/office/drawing/2014/main" id="{C817189B-859D-214F-6911-E9C7CF8863DF}"/>
              </a:ext>
            </a:extLst>
          </p:cNvPr>
          <p:cNvSpPr txBox="1"/>
          <p:nvPr userDrawn="1"/>
        </p:nvSpPr>
        <p:spPr>
          <a:xfrm>
            <a:off x="1881349" y="2730090"/>
            <a:ext cx="7262650" cy="1674817"/>
          </a:xfrm>
          <a:prstGeom prst="rect">
            <a:avLst/>
          </a:prstGeom>
          <a:noFill/>
        </p:spPr>
        <p:txBody>
          <a:bodyPr wrap="square" rtlCol="0">
            <a:spAutoFit/>
          </a:bodyPr>
          <a:lstStyle/>
          <a:p>
            <a:pPr>
              <a:lnSpc>
                <a:spcPct val="200000"/>
              </a:lnSpc>
            </a:pPr>
            <a:r>
              <a:rPr lang="en-US" sz="2800" dirty="0">
                <a:latin typeface="Verdana" panose="020B0604030504040204" pitchFamily="34" charset="0"/>
                <a:ea typeface="Verdana" panose="020B0604030504040204" pitchFamily="34" charset="0"/>
                <a:cs typeface="Verdana" panose="020B0604030504040204" pitchFamily="34" charset="0"/>
              </a:rPr>
              <a:t>All Honor and glory is yours, Almighty God, now and for ever. </a:t>
            </a:r>
          </a:p>
        </p:txBody>
      </p:sp>
      <p:sp>
        <p:nvSpPr>
          <p:cNvPr id="4" name="TextBox 3">
            <a:extLst>
              <a:ext uri="{FF2B5EF4-FFF2-40B4-BE49-F238E27FC236}">
                <a16:creationId xmlns:a16="http://schemas.microsoft.com/office/drawing/2014/main" id="{821211B9-FDFC-2967-5430-2E5CDBCAF685}"/>
              </a:ext>
            </a:extLst>
          </p:cNvPr>
          <p:cNvSpPr txBox="1"/>
          <p:nvPr userDrawn="1"/>
        </p:nvSpPr>
        <p:spPr>
          <a:xfrm>
            <a:off x="84062" y="4875549"/>
            <a:ext cx="1797287" cy="553998"/>
          </a:xfrm>
          <a:prstGeom prst="rect">
            <a:avLst/>
          </a:prstGeom>
          <a:noFill/>
        </p:spPr>
        <p:txBody>
          <a:bodyPr wrap="none" rtlCol="0">
            <a:spAutoFit/>
          </a:bodyPr>
          <a:lstStyle/>
          <a:p>
            <a:r>
              <a:rPr lang="en-US" sz="3000" b="1" i="1" dirty="0">
                <a:latin typeface="Verdana" panose="020B0604030504040204" pitchFamily="34" charset="0"/>
                <a:ea typeface="Verdana" panose="020B0604030504040204" pitchFamily="34" charset="0"/>
                <a:cs typeface="Verdana" panose="020B0604030504040204" pitchFamily="34" charset="0"/>
              </a:rPr>
              <a:t>People:</a:t>
            </a:r>
          </a:p>
        </p:txBody>
      </p:sp>
      <p:sp>
        <p:nvSpPr>
          <p:cNvPr id="5" name="TextBox 4">
            <a:extLst>
              <a:ext uri="{FF2B5EF4-FFF2-40B4-BE49-F238E27FC236}">
                <a16:creationId xmlns:a16="http://schemas.microsoft.com/office/drawing/2014/main" id="{A212437C-3B5A-5AA3-DAA3-849C653C8E8E}"/>
              </a:ext>
            </a:extLst>
          </p:cNvPr>
          <p:cNvSpPr txBox="1"/>
          <p:nvPr userDrawn="1"/>
        </p:nvSpPr>
        <p:spPr>
          <a:xfrm>
            <a:off x="1881350" y="4592139"/>
            <a:ext cx="7262650" cy="813043"/>
          </a:xfrm>
          <a:prstGeom prst="rect">
            <a:avLst/>
          </a:prstGeom>
          <a:noFill/>
        </p:spPr>
        <p:txBody>
          <a:bodyPr wrap="square" rtlCol="0">
            <a:spAutoFit/>
          </a:bodyPr>
          <a:lstStyle/>
          <a:p>
            <a:pPr>
              <a:lnSpc>
                <a:spcPct val="200000"/>
              </a:lnSpc>
            </a:pPr>
            <a:r>
              <a:rPr lang="en-US" sz="2800" b="1" dirty="0">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1587328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5" Type="http://schemas.openxmlformats.org/officeDocument/2006/relationships/image" Target="../media/image21.jpe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90.xml"/><Relationship Id="rId2" Type="http://schemas.openxmlformats.org/officeDocument/2006/relationships/slideLayout" Target="../slideLayouts/slideLayout89.xml"/><Relationship Id="rId1" Type="http://schemas.openxmlformats.org/officeDocument/2006/relationships/slideLayout" Target="../slideLayouts/slideLayout88.xml"/><Relationship Id="rId5" Type="http://schemas.openxmlformats.org/officeDocument/2006/relationships/image" Target="../media/image27.jpeg"/><Relationship Id="rId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9.jpeg"/></Relationships>
</file>

<file path=ppt/slideMasters/_rels/slideMaster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43.xml"/><Relationship Id="rId7" Type="http://schemas.openxmlformats.org/officeDocument/2006/relationships/image" Target="../media/image20.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3.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4" Type="http://schemas.openxmlformats.org/officeDocument/2006/relationships/image" Target="../media/image21.jpe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50.xml"/><Relationship Id="rId7"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slideLayout" Target="../slideLayouts/slideLayout56.xml"/><Relationship Id="rId7"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image" Target="../media/image24.jpeg"/><Relationship Id="rId5" Type="http://schemas.openxmlformats.org/officeDocument/2006/relationships/theme" Target="../theme/theme7.xml"/><Relationship Id="rId4"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image" Target="../media/image25.jpeg"/><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10" Type="http://schemas.openxmlformats.org/officeDocument/2006/relationships/slideLayout" Target="../slideLayouts/slideLayout73.xml"/><Relationship Id="rId19" Type="http://schemas.openxmlformats.org/officeDocument/2006/relationships/theme" Target="../theme/theme8.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5" Type="http://schemas.openxmlformats.org/officeDocument/2006/relationships/image" Target="../media/image26.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8/5/26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22" r:id="rId10"/>
    <p:sldLayoutId id="2147483817" r:id="rId11"/>
    <p:sldLayoutId id="2147483700" r:id="rId12"/>
    <p:sldLayoutId id="2147483799" r:id="rId13"/>
    <p:sldLayoutId id="2147483800" r:id="rId14"/>
    <p:sldLayoutId id="2147483802" r:id="rId15"/>
    <p:sldLayoutId id="2147483820" r:id="rId16"/>
    <p:sldLayoutId id="2147483819" r:id="rId17"/>
    <p:sldLayoutId id="2147483815" r:id="rId18"/>
    <p:sldLayoutId id="2147483814" r:id="rId19"/>
    <p:sldLayoutId id="2147483813" r:id="rId20"/>
    <p:sldLayoutId id="2147483812" r:id="rId21"/>
    <p:sldLayoutId id="2147483811" r:id="rId22"/>
    <p:sldLayoutId id="2147483801" r:id="rId23"/>
    <p:sldLayoutId id="2147483663" r:id="rId24"/>
    <p:sldLayoutId id="2147483662" r:id="rId25"/>
    <p:sldLayoutId id="2147483803" r:id="rId26"/>
    <p:sldLayoutId id="2147483807" r:id="rId27"/>
    <p:sldLayoutId id="2147483806" r:id="rId28"/>
    <p:sldLayoutId id="2147483797" r:id="rId29"/>
    <p:sldLayoutId id="2147483674" r:id="rId30"/>
    <p:sldLayoutId id="2147483818" r:id="rId31"/>
    <p:sldLayoutId id="2147483730" r:id="rId32"/>
    <p:sldLayoutId id="2147483729" r:id="rId3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A stunning layered paper diorama celebrates global peace and unity through delicate kirigami art. At the center, a radiant dove spreads its wings, carved from white paper with lace-like details and surrounded by olive branches. Below the dove, silhouettes of diverse people from different backgrounds join hands in a circle, symbolizing human connection and cooperation. The Earth rests at the bottom in beautiful teal and green paper layers, reminding viewers of our shared home. Golden light filters through translucent paper, creating warm amber and soft blue tones that glow from within. Cherry blossoms and wildflowers frame the edges with impossibly thin cuts. Multiple paper layers build dramatic depth and shadows, while architectural arches hint at sacred spaces from many cultures. The composition moves from deep indigo corners to a luminous white center, like dawn breaking with new hope. Hidden peace symbols and lotus flowers appear in the negative space, adding spiritual meaning to this intricate three-dimensional artwork.">
            <a:extLst>
              <a:ext uri="{FF2B5EF4-FFF2-40B4-BE49-F238E27FC236}">
                <a16:creationId xmlns:a16="http://schemas.microsoft.com/office/drawing/2014/main" id="{AA58AEA9-99B6-BBBC-714D-CDB06DAE6394}"/>
              </a:ext>
            </a:extLst>
          </p:cNvPr>
          <p:cNvPicPr>
            <a:picLocks noChangeAspect="1"/>
          </p:cNvPicPr>
          <p:nvPr userDrawn="1"/>
        </p:nvPicPr>
        <p:blipFill>
          <a:blip r:embed="rId7">
            <a:alphaModFix amt="20000"/>
            <a:duotone>
              <a:schemeClr val="bg2">
                <a:shade val="45000"/>
                <a:satMod val="135000"/>
              </a:schemeClr>
              <a:prstClr val="white"/>
            </a:duotone>
            <a:extLst>
              <a:ext uri="{BEBA8EAE-BF5A-486C-A8C5-ECC9F3942E4B}">
                <a14:imgProps xmlns:a14="http://schemas.microsoft.com/office/drawing/2010/main">
                  <a14:imgLayer r:embed="rId8">
                    <a14:imgEffect>
                      <a14:saturation sat="66000"/>
                    </a14:imgEffect>
                  </a14:imgLayer>
                </a14:imgProps>
              </a:ext>
            </a:extLst>
          </a:blip>
          <a:stretch>
            <a:fillRect/>
          </a:stretch>
        </p:blipFill>
        <p:spPr>
          <a:xfrm>
            <a:off x="0" y="0"/>
            <a:ext cx="9143999" cy="6857999"/>
          </a:xfrm>
          <a:prstGeom prst="rect">
            <a:avLst/>
          </a:prstGeom>
        </p:spPr>
      </p:pic>
      <p:sp>
        <p:nvSpPr>
          <p:cNvPr id="7" name="Title Placeholder 1">
            <a:extLst>
              <a:ext uri="{FF2B5EF4-FFF2-40B4-BE49-F238E27FC236}">
                <a16:creationId xmlns:a16="http://schemas.microsoft.com/office/drawing/2014/main" id="{AFD269E8-3BC1-8F5D-0BCB-F9E724BE9176}"/>
              </a:ext>
            </a:extLst>
          </p:cNvPr>
          <p:cNvSpPr txBox="1">
            <a:spLocks/>
          </p:cNvSpPr>
          <p:nvPr userDrawn="1"/>
        </p:nvSpPr>
        <p:spPr>
          <a:xfrm>
            <a:off x="7195455" y="101919"/>
            <a:ext cx="1948544" cy="565604"/>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i="1" dirty="0"/>
              <a:t>UMH 15</a:t>
            </a:r>
          </a:p>
        </p:txBody>
      </p:sp>
      <p:sp>
        <p:nvSpPr>
          <p:cNvPr id="9" name="TextBox 8">
            <a:extLst>
              <a:ext uri="{FF2B5EF4-FFF2-40B4-BE49-F238E27FC236}">
                <a16:creationId xmlns:a16="http://schemas.microsoft.com/office/drawing/2014/main" id="{C20F70DD-DAE1-8445-9BAB-324D3E8FC585}"/>
              </a:ext>
            </a:extLst>
          </p:cNvPr>
          <p:cNvSpPr txBox="1"/>
          <p:nvPr userDrawn="1"/>
        </p:nvSpPr>
        <p:spPr>
          <a:xfrm>
            <a:off x="1" y="1"/>
            <a:ext cx="4833257" cy="769441"/>
          </a:xfrm>
          <a:prstGeom prst="rect">
            <a:avLst/>
          </a:prstGeom>
          <a:noFill/>
        </p:spPr>
        <p:txBody>
          <a:bodyPr wrap="square">
            <a:spAutoFit/>
          </a:bodyPr>
          <a:lstStyle/>
          <a:p>
            <a:r>
              <a:rPr lang="en-US" sz="4400" dirty="0"/>
              <a:t>Great Thanksgiving</a:t>
            </a:r>
            <a:endParaRPr lang="en-US" dirty="0"/>
          </a:p>
        </p:txBody>
      </p:sp>
    </p:spTree>
    <p:extLst>
      <p:ext uri="{BB962C8B-B14F-4D97-AF65-F5344CB8AC3E}">
        <p14:creationId xmlns:p14="http://schemas.microsoft.com/office/powerpoint/2010/main" val="679865154"/>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9" r:id="rId4"/>
    <p:sldLayoutId id="214748382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In the heart of a peaceful forest, dappled sunlight filters through the canopy, illuminating a solitary wooden cross surrounded by a carpet of white flowers. This scene of natural beauty and serenity evokes a sense of contemplation and reverence, as the cross marks a place of significance amidst the wild flora. The play of light and shadow, combined with the vibrant life of the forest, creates a serene and sacred atmosphere, inviting observers to pause and reflect.">
            <a:extLst>
              <a:ext uri="{FF2B5EF4-FFF2-40B4-BE49-F238E27FC236}">
                <a16:creationId xmlns:a16="http://schemas.microsoft.com/office/drawing/2014/main" id="{1B0917F8-C027-0D2D-BDF9-2FFB5AC42E80}"/>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erene country church rises gracefully against a breathtaking twilight sky in this minimalist watercolor illustration. The architectural masterpiece features a tall steeple reaching toward heaven, viewed from a low angle that emphasizes its vertical majesty. Warm amber light from golden hour filters through beautiful stained glass windows, creating colorful patterns that dance across the stone pathway below. The expansive sky transitions from deep blue to soft lavender in graduated washes, while subtle green foliage surrounds the sacred structure. The wet-in-wet watercolor technique creates an atmospheric, dreamy quality in the background, while precise dry brush strokes define the architectural details of the church. Negative space artfully highlights the light beams and emphasizes the spiritual threshold between earth and sky. This peaceful scene captures the quiet beauty of rural worship spaces bathed in the magical glow of sunset.">
            <a:extLst>
              <a:ext uri="{FF2B5EF4-FFF2-40B4-BE49-F238E27FC236}">
                <a16:creationId xmlns:a16="http://schemas.microsoft.com/office/drawing/2014/main" id="{D35A37DA-299F-3B04-D465-82C10CC8E128}"/>
              </a:ext>
            </a:extLst>
          </p:cNvPr>
          <p:cNvPicPr>
            <a:picLocks noChangeAspect="1"/>
          </p:cNvPicPr>
          <p:nvPr/>
        </p:nvPicPr>
        <p:blipFill>
          <a:blip r:embed="rId2">
            <a:alphaModFix amt="20000"/>
          </a:blip>
          <a:stretch>
            <a:fillRect/>
          </a:stretch>
        </p:blipFill>
        <p:spPr>
          <a:xfrm>
            <a:off x="0" y="0"/>
            <a:ext cx="9143999" cy="6858000"/>
          </a:xfrm>
          <a:prstGeom prst="rect">
            <a:avLst/>
          </a:prstGeom>
        </p:spPr>
      </p:pic>
      <p:sp>
        <p:nvSpPr>
          <p:cNvPr id="5" name="TextBox 4">
            <a:extLst>
              <a:ext uri="{FF2B5EF4-FFF2-40B4-BE49-F238E27FC236}">
                <a16:creationId xmlns:a16="http://schemas.microsoft.com/office/drawing/2014/main" id="{EA8BDB9E-D319-CF6C-051A-E98A026FB069}"/>
              </a:ext>
            </a:extLst>
          </p:cNvPr>
          <p:cNvSpPr txBox="1"/>
          <p:nvPr/>
        </p:nvSpPr>
        <p:spPr>
          <a:xfrm>
            <a:off x="0" y="0"/>
            <a:ext cx="5452946" cy="707886"/>
          </a:xfrm>
          <a:prstGeom prst="rect">
            <a:avLst/>
          </a:prstGeom>
          <a:noFill/>
        </p:spPr>
        <p:txBody>
          <a:bodyPr wrap="square">
            <a:spAutoFit/>
          </a:bodyPr>
          <a:lstStyle/>
          <a:p>
            <a:pPr>
              <a:spcBef>
                <a:spcPct val="50000"/>
              </a:spcBef>
              <a:defRPr/>
            </a:pPr>
            <a:r>
              <a:rPr lang="en-US" sz="4000" dirty="0">
                <a:latin typeface="Times New Roman" pitchFamily="18" charset="0"/>
              </a:rPr>
              <a:t>How Firm a Foundation</a:t>
            </a:r>
            <a:endParaRPr lang="en-US" sz="3600" dirty="0">
              <a:latin typeface="Times New Roman" pitchFamily="18" charset="0"/>
            </a:endParaRPr>
          </a:p>
        </p:txBody>
      </p:sp>
      <p:sp>
        <p:nvSpPr>
          <p:cNvPr id="7" name="TextBox 6">
            <a:extLst>
              <a:ext uri="{FF2B5EF4-FFF2-40B4-BE49-F238E27FC236}">
                <a16:creationId xmlns:a16="http://schemas.microsoft.com/office/drawing/2014/main" id="{62826E70-08AD-6BCE-5550-DDB26917D07E}"/>
              </a:ext>
            </a:extLst>
          </p:cNvPr>
          <p:cNvSpPr txBox="1"/>
          <p:nvPr/>
        </p:nvSpPr>
        <p:spPr>
          <a:xfrm>
            <a:off x="8118088" y="0"/>
            <a:ext cx="1025912" cy="769441"/>
          </a:xfrm>
          <a:prstGeom prst="rect">
            <a:avLst/>
          </a:prstGeom>
          <a:noFill/>
        </p:spPr>
        <p:txBody>
          <a:bodyPr wrap="square">
            <a:spAutoFit/>
          </a:bodyPr>
          <a:lstStyle/>
          <a:p>
            <a:pPr>
              <a:spcBef>
                <a:spcPct val="50000"/>
              </a:spcBef>
              <a:defRPr/>
            </a:pPr>
            <a:r>
              <a:rPr lang="en-US" sz="4400" dirty="0">
                <a:latin typeface="Times New Roman" pitchFamily="18" charset="0"/>
              </a:rPr>
              <a:t>529</a:t>
            </a:r>
          </a:p>
        </p:txBody>
      </p:sp>
      <p:sp>
        <p:nvSpPr>
          <p:cNvPr id="9" name="TextBox 8">
            <a:extLst>
              <a:ext uri="{FF2B5EF4-FFF2-40B4-BE49-F238E27FC236}">
                <a16:creationId xmlns:a16="http://schemas.microsoft.com/office/drawing/2014/main" id="{28FC1FDB-EEFA-D7B8-E2C9-D97E1B2D63CE}"/>
              </a:ext>
            </a:extLst>
          </p:cNvPr>
          <p:cNvSpPr txBox="1"/>
          <p:nvPr/>
        </p:nvSpPr>
        <p:spPr>
          <a:xfrm>
            <a:off x="0" y="538608"/>
            <a:ext cx="4806174" cy="461665"/>
          </a:xfrm>
          <a:prstGeom prst="rect">
            <a:avLst/>
          </a:prstGeom>
          <a:noFill/>
        </p:spPr>
        <p:txBody>
          <a:bodyPr wrap="square">
            <a:spAutoFit/>
          </a:bodyPr>
          <a:lstStyle/>
          <a:p>
            <a:pPr>
              <a:spcBef>
                <a:spcPct val="50000"/>
              </a:spcBef>
              <a:defRPr/>
            </a:pPr>
            <a:r>
              <a:rPr lang="en-US" sz="1200" dirty="0">
                <a:latin typeface="Times New Roman" pitchFamily="18" charset="0"/>
              </a:rPr>
              <a:t>WORDS: “K” in Rippon’s </a:t>
            </a:r>
            <a:r>
              <a:rPr lang="en-US" sz="1200" i="1" dirty="0">
                <a:latin typeface="Times New Roman" pitchFamily="18" charset="0"/>
              </a:rPr>
              <a:t>Selection of Hymns</a:t>
            </a:r>
            <a:r>
              <a:rPr lang="en-US" sz="1200" dirty="0">
                <a:latin typeface="Times New Roman" pitchFamily="18" charset="0"/>
              </a:rPr>
              <a:t>, 1787</a:t>
            </a:r>
            <a:br>
              <a:rPr lang="en-US" sz="1200" dirty="0">
                <a:latin typeface="Times New Roman" pitchFamily="18" charset="0"/>
              </a:rPr>
            </a:br>
            <a:r>
              <a:rPr lang="en-US" sz="1200" dirty="0">
                <a:latin typeface="Times New Roman" pitchFamily="18" charset="0"/>
              </a:rPr>
              <a:t>(2 Tim. 2:19; Heb. 13:5; Is. 43:1-2)</a:t>
            </a:r>
            <a:endParaRPr lang="en-US" sz="12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24DE29DF-BAB8-088A-AD2D-FC3C6132DA44}"/>
              </a:ext>
            </a:extLst>
          </p:cNvPr>
          <p:cNvSpPr txBox="1"/>
          <p:nvPr/>
        </p:nvSpPr>
        <p:spPr>
          <a:xfrm>
            <a:off x="457200" y="1972832"/>
            <a:ext cx="8229600" cy="2912336"/>
          </a:xfrm>
          <a:prstGeom prst="rect">
            <a:avLst/>
          </a:prstGeom>
          <a:noFill/>
        </p:spPr>
        <p:txBody>
          <a:bodyPr wrap="square">
            <a:spAutoFit/>
          </a:bodyPr>
          <a:lstStyle/>
          <a:p>
            <a:pPr algn="ctr">
              <a:lnSpc>
                <a:spcPct val="150000"/>
              </a:lnSpc>
              <a:spcBef>
                <a:spcPct val="50000"/>
              </a:spcBef>
              <a:defRPr/>
            </a:pPr>
            <a:r>
              <a:rPr lang="en-US" sz="3000" dirty="0">
                <a:latin typeface="Times New Roman" pitchFamily="18" charset="0"/>
              </a:rPr>
              <a:t>1. How firm a foundation, ye saints of the Lord, is laid for your faith in his excellent word!</a:t>
            </a:r>
            <a:r>
              <a:rPr lang="en-US" sz="3200" dirty="0">
                <a:latin typeface="Times New Roman" pitchFamily="18" charset="0"/>
              </a:rPr>
              <a:t> What more can he say than to you he hath said, to you who for refuge to Jesus have fled?</a:t>
            </a:r>
            <a:endParaRPr lang="en-US" sz="3000" dirty="0">
              <a:latin typeface="Times New Roman" pitchFamily="18" charset="0"/>
            </a:endParaRPr>
          </a:p>
        </p:txBody>
      </p:sp>
    </p:spTree>
    <p:extLst>
      <p:ext uri="{BB962C8B-B14F-4D97-AF65-F5344CB8AC3E}">
        <p14:creationId xmlns:p14="http://schemas.microsoft.com/office/powerpoint/2010/main" val="416996293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54EB7-9EA4-65B9-E712-B4A7378E0D5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D2A20A2-E23D-C91D-220F-C20DA19E0DA2}"/>
              </a:ext>
            </a:extLst>
          </p:cNvPr>
          <p:cNvSpPr txBox="1"/>
          <p:nvPr/>
        </p:nvSpPr>
        <p:spPr>
          <a:xfrm>
            <a:off x="0" y="0"/>
            <a:ext cx="5452946" cy="707886"/>
          </a:xfrm>
          <a:prstGeom prst="rect">
            <a:avLst/>
          </a:prstGeom>
          <a:noFill/>
        </p:spPr>
        <p:txBody>
          <a:bodyPr wrap="square">
            <a:spAutoFit/>
          </a:bodyPr>
          <a:lstStyle/>
          <a:p>
            <a:pPr>
              <a:spcBef>
                <a:spcPct val="50000"/>
              </a:spcBef>
              <a:defRPr/>
            </a:pPr>
            <a:r>
              <a:rPr lang="en-US" sz="4000" dirty="0">
                <a:latin typeface="Times New Roman" pitchFamily="18" charset="0"/>
              </a:rPr>
              <a:t>How Firm a Foundation</a:t>
            </a:r>
            <a:endParaRPr lang="en-US" sz="3600" dirty="0">
              <a:latin typeface="Times New Roman" pitchFamily="18" charset="0"/>
            </a:endParaRPr>
          </a:p>
        </p:txBody>
      </p:sp>
      <p:sp>
        <p:nvSpPr>
          <p:cNvPr id="7" name="TextBox 6">
            <a:extLst>
              <a:ext uri="{FF2B5EF4-FFF2-40B4-BE49-F238E27FC236}">
                <a16:creationId xmlns:a16="http://schemas.microsoft.com/office/drawing/2014/main" id="{573D58BF-3E32-42EA-444E-9ECEB73141E4}"/>
              </a:ext>
            </a:extLst>
          </p:cNvPr>
          <p:cNvSpPr txBox="1"/>
          <p:nvPr/>
        </p:nvSpPr>
        <p:spPr>
          <a:xfrm>
            <a:off x="8118088" y="0"/>
            <a:ext cx="1025912" cy="769441"/>
          </a:xfrm>
          <a:prstGeom prst="rect">
            <a:avLst/>
          </a:prstGeom>
          <a:noFill/>
        </p:spPr>
        <p:txBody>
          <a:bodyPr wrap="square">
            <a:spAutoFit/>
          </a:bodyPr>
          <a:lstStyle/>
          <a:p>
            <a:pPr>
              <a:spcBef>
                <a:spcPct val="50000"/>
              </a:spcBef>
              <a:defRPr/>
            </a:pPr>
            <a:r>
              <a:rPr lang="en-US" sz="4400" dirty="0">
                <a:latin typeface="Times New Roman" pitchFamily="18" charset="0"/>
              </a:rPr>
              <a:t>529</a:t>
            </a:r>
          </a:p>
        </p:txBody>
      </p:sp>
      <p:sp>
        <p:nvSpPr>
          <p:cNvPr id="9" name="TextBox 8">
            <a:extLst>
              <a:ext uri="{FF2B5EF4-FFF2-40B4-BE49-F238E27FC236}">
                <a16:creationId xmlns:a16="http://schemas.microsoft.com/office/drawing/2014/main" id="{8B6591A1-3060-4D00-92F4-AC49B49B16E3}"/>
              </a:ext>
            </a:extLst>
          </p:cNvPr>
          <p:cNvSpPr txBox="1"/>
          <p:nvPr/>
        </p:nvSpPr>
        <p:spPr>
          <a:xfrm>
            <a:off x="0" y="538608"/>
            <a:ext cx="4806174" cy="461665"/>
          </a:xfrm>
          <a:prstGeom prst="rect">
            <a:avLst/>
          </a:prstGeom>
          <a:noFill/>
        </p:spPr>
        <p:txBody>
          <a:bodyPr wrap="square">
            <a:spAutoFit/>
          </a:bodyPr>
          <a:lstStyle/>
          <a:p>
            <a:pPr>
              <a:spcBef>
                <a:spcPct val="50000"/>
              </a:spcBef>
              <a:defRPr/>
            </a:pPr>
            <a:r>
              <a:rPr lang="en-US" sz="1200" dirty="0">
                <a:latin typeface="Times New Roman" pitchFamily="18" charset="0"/>
              </a:rPr>
              <a:t>WORDS: “K” in Rippon’s </a:t>
            </a:r>
            <a:r>
              <a:rPr lang="en-US" sz="1200" i="1" dirty="0">
                <a:latin typeface="Times New Roman" pitchFamily="18" charset="0"/>
              </a:rPr>
              <a:t>Selection of Hymns</a:t>
            </a:r>
            <a:r>
              <a:rPr lang="en-US" sz="1200" dirty="0">
                <a:latin typeface="Times New Roman" pitchFamily="18" charset="0"/>
              </a:rPr>
              <a:t>, 1787</a:t>
            </a:r>
            <a:br>
              <a:rPr lang="en-US" sz="1200" dirty="0">
                <a:latin typeface="Times New Roman" pitchFamily="18" charset="0"/>
              </a:rPr>
            </a:br>
            <a:r>
              <a:rPr lang="en-US" sz="1200" dirty="0">
                <a:latin typeface="Times New Roman" pitchFamily="18" charset="0"/>
              </a:rPr>
              <a:t>(2 Tim. 2:19; Heb. 13:5; Is. 43:1-2)</a:t>
            </a:r>
            <a:endParaRPr lang="en-US" sz="12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9FCA86CC-877E-0FA4-C491-5B117EF53617}"/>
              </a:ext>
            </a:extLst>
          </p:cNvPr>
          <p:cNvSpPr txBox="1"/>
          <p:nvPr/>
        </p:nvSpPr>
        <p:spPr>
          <a:xfrm>
            <a:off x="457200" y="1972832"/>
            <a:ext cx="8229600" cy="2958502"/>
          </a:xfrm>
          <a:prstGeom prst="rect">
            <a:avLst/>
          </a:prstGeom>
          <a:noFill/>
        </p:spPr>
        <p:txBody>
          <a:bodyPr wrap="square">
            <a:spAutoFit/>
          </a:bodyPr>
          <a:lstStyle/>
          <a:p>
            <a:pPr algn="ctr">
              <a:lnSpc>
                <a:spcPct val="150000"/>
              </a:lnSpc>
              <a:spcBef>
                <a:spcPct val="50000"/>
              </a:spcBef>
              <a:defRPr/>
            </a:pPr>
            <a:r>
              <a:rPr lang="en-US" sz="3200" dirty="0">
                <a:latin typeface="Times New Roman" pitchFamily="18" charset="0"/>
              </a:rPr>
              <a:t>2. Fear not, I am with thee, O be not dismayed,</a:t>
            </a:r>
            <a:br>
              <a:rPr lang="en-US" sz="3200" dirty="0">
                <a:latin typeface="Times New Roman" pitchFamily="18" charset="0"/>
              </a:rPr>
            </a:br>
            <a:r>
              <a:rPr lang="en-US" sz="3200" dirty="0">
                <a:latin typeface="Times New Roman" pitchFamily="18" charset="0"/>
              </a:rPr>
              <a:t>for I am thy God and will still give thee aid; I’ll strengthen and help thee, and cause thee to stand</a:t>
            </a:r>
            <a:br>
              <a:rPr lang="en-US" sz="3200" dirty="0">
                <a:latin typeface="Times New Roman" pitchFamily="18" charset="0"/>
              </a:rPr>
            </a:br>
            <a:r>
              <a:rPr lang="en-US" sz="3200" dirty="0">
                <a:latin typeface="Times New Roman" pitchFamily="18" charset="0"/>
              </a:rPr>
              <a:t>upheld by my righteous, omnipotent hand.</a:t>
            </a:r>
          </a:p>
        </p:txBody>
      </p:sp>
      <p:pic>
        <p:nvPicPr>
          <p:cNvPr id="2" name="Picture 1" descr="A serene country church rises gracefully against a breathtaking twilight sky in this minimalist watercolor illustration. The architectural masterpiece features a tall steeple reaching toward heaven, viewed from a low angle that emphasizes its vertical majesty. Warm amber light from golden hour filters through beautiful stained glass windows, creating colorful patterns that dance across the stone pathway below. The expansive sky transitions from deep blue to soft lavender in graduated washes, while subtle green foliage surrounds the sacred structure. The wet-in-wet watercolor technique creates an atmospheric, dreamy quality in the background, while precise dry brush strokes define the architectural details of the church. Negative space artfully highlights the light beams and emphasizes the spiritual threshold between earth and sky. This peaceful scene captures the quiet beauty of rural worship spaces bathed in the magical glow of sunset.">
            <a:extLst>
              <a:ext uri="{FF2B5EF4-FFF2-40B4-BE49-F238E27FC236}">
                <a16:creationId xmlns:a16="http://schemas.microsoft.com/office/drawing/2014/main" id="{1060C034-D0B6-FEB1-C1BD-55CB3DA07105}"/>
              </a:ext>
            </a:extLst>
          </p:cNvPr>
          <p:cNvPicPr>
            <a:picLocks noChangeAspect="1"/>
          </p:cNvPicPr>
          <p:nvPr/>
        </p:nvPicPr>
        <p:blipFill>
          <a:blip r:embed="rId2">
            <a:alphaModFix amt="20000"/>
          </a:blip>
          <a:stretch>
            <a:fillRect/>
          </a:stretch>
        </p:blipFill>
        <p:spPr>
          <a:xfrm>
            <a:off x="0" y="0"/>
            <a:ext cx="9143999" cy="6858000"/>
          </a:xfrm>
          <a:prstGeom prst="rect">
            <a:avLst/>
          </a:prstGeom>
        </p:spPr>
      </p:pic>
    </p:spTree>
    <p:extLst>
      <p:ext uri="{BB962C8B-B14F-4D97-AF65-F5344CB8AC3E}">
        <p14:creationId xmlns:p14="http://schemas.microsoft.com/office/powerpoint/2010/main" val="11552756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205EE-BCE2-3972-DF33-7847834D338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ADCF038-D963-05FA-047E-A550DC16A204}"/>
              </a:ext>
            </a:extLst>
          </p:cNvPr>
          <p:cNvSpPr txBox="1"/>
          <p:nvPr/>
        </p:nvSpPr>
        <p:spPr>
          <a:xfrm>
            <a:off x="0" y="0"/>
            <a:ext cx="5452946" cy="707886"/>
          </a:xfrm>
          <a:prstGeom prst="rect">
            <a:avLst/>
          </a:prstGeom>
          <a:noFill/>
        </p:spPr>
        <p:txBody>
          <a:bodyPr wrap="square">
            <a:spAutoFit/>
          </a:bodyPr>
          <a:lstStyle/>
          <a:p>
            <a:pPr>
              <a:spcBef>
                <a:spcPct val="50000"/>
              </a:spcBef>
              <a:defRPr/>
            </a:pPr>
            <a:r>
              <a:rPr lang="en-US" sz="4000" dirty="0">
                <a:latin typeface="Times New Roman" pitchFamily="18" charset="0"/>
              </a:rPr>
              <a:t>How Firm a Foundation</a:t>
            </a:r>
            <a:endParaRPr lang="en-US" sz="3600" dirty="0">
              <a:latin typeface="Times New Roman" pitchFamily="18" charset="0"/>
            </a:endParaRPr>
          </a:p>
        </p:txBody>
      </p:sp>
      <p:sp>
        <p:nvSpPr>
          <p:cNvPr id="7" name="TextBox 6">
            <a:extLst>
              <a:ext uri="{FF2B5EF4-FFF2-40B4-BE49-F238E27FC236}">
                <a16:creationId xmlns:a16="http://schemas.microsoft.com/office/drawing/2014/main" id="{573CAE5F-4DA1-DF19-F43D-4116FAF6D1D1}"/>
              </a:ext>
            </a:extLst>
          </p:cNvPr>
          <p:cNvSpPr txBox="1"/>
          <p:nvPr/>
        </p:nvSpPr>
        <p:spPr>
          <a:xfrm>
            <a:off x="8118088" y="0"/>
            <a:ext cx="1025912" cy="769441"/>
          </a:xfrm>
          <a:prstGeom prst="rect">
            <a:avLst/>
          </a:prstGeom>
          <a:noFill/>
        </p:spPr>
        <p:txBody>
          <a:bodyPr wrap="square">
            <a:spAutoFit/>
          </a:bodyPr>
          <a:lstStyle/>
          <a:p>
            <a:pPr>
              <a:spcBef>
                <a:spcPct val="50000"/>
              </a:spcBef>
              <a:defRPr/>
            </a:pPr>
            <a:r>
              <a:rPr lang="en-US" sz="4400" dirty="0">
                <a:latin typeface="Times New Roman" pitchFamily="18" charset="0"/>
              </a:rPr>
              <a:t>529</a:t>
            </a:r>
          </a:p>
        </p:txBody>
      </p:sp>
      <p:sp>
        <p:nvSpPr>
          <p:cNvPr id="9" name="TextBox 8">
            <a:extLst>
              <a:ext uri="{FF2B5EF4-FFF2-40B4-BE49-F238E27FC236}">
                <a16:creationId xmlns:a16="http://schemas.microsoft.com/office/drawing/2014/main" id="{117C34E0-B002-9310-72D1-1E5B90AE1BFD}"/>
              </a:ext>
            </a:extLst>
          </p:cNvPr>
          <p:cNvSpPr txBox="1"/>
          <p:nvPr/>
        </p:nvSpPr>
        <p:spPr>
          <a:xfrm>
            <a:off x="0" y="538608"/>
            <a:ext cx="4806174" cy="461665"/>
          </a:xfrm>
          <a:prstGeom prst="rect">
            <a:avLst/>
          </a:prstGeom>
          <a:noFill/>
        </p:spPr>
        <p:txBody>
          <a:bodyPr wrap="square">
            <a:spAutoFit/>
          </a:bodyPr>
          <a:lstStyle/>
          <a:p>
            <a:pPr>
              <a:spcBef>
                <a:spcPct val="50000"/>
              </a:spcBef>
              <a:defRPr/>
            </a:pPr>
            <a:r>
              <a:rPr lang="en-US" sz="1200" dirty="0">
                <a:latin typeface="Times New Roman" pitchFamily="18" charset="0"/>
              </a:rPr>
              <a:t>WORDS: “K” in Rippon’s </a:t>
            </a:r>
            <a:r>
              <a:rPr lang="en-US" sz="1200" i="1" dirty="0">
                <a:latin typeface="Times New Roman" pitchFamily="18" charset="0"/>
              </a:rPr>
              <a:t>Selection of Hymns</a:t>
            </a:r>
            <a:r>
              <a:rPr lang="en-US" sz="1200" dirty="0">
                <a:latin typeface="Times New Roman" pitchFamily="18" charset="0"/>
              </a:rPr>
              <a:t>, 1787</a:t>
            </a:r>
            <a:br>
              <a:rPr lang="en-US" sz="1200" dirty="0">
                <a:latin typeface="Times New Roman" pitchFamily="18" charset="0"/>
              </a:rPr>
            </a:br>
            <a:r>
              <a:rPr lang="en-US" sz="1200" dirty="0">
                <a:latin typeface="Times New Roman" pitchFamily="18" charset="0"/>
              </a:rPr>
              <a:t>(2 Tim. 2:19; Heb. 13:5; Is. 43:1-2)</a:t>
            </a:r>
            <a:endParaRPr lang="en-US" sz="12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7B972604-5B60-67CE-CE79-7C219172C107}"/>
              </a:ext>
            </a:extLst>
          </p:cNvPr>
          <p:cNvSpPr txBox="1"/>
          <p:nvPr/>
        </p:nvSpPr>
        <p:spPr>
          <a:xfrm>
            <a:off x="457200" y="1949749"/>
            <a:ext cx="8229600" cy="2958502"/>
          </a:xfrm>
          <a:prstGeom prst="rect">
            <a:avLst/>
          </a:prstGeom>
          <a:noFill/>
        </p:spPr>
        <p:txBody>
          <a:bodyPr wrap="square">
            <a:spAutoFit/>
          </a:bodyPr>
          <a:lstStyle/>
          <a:p>
            <a:pPr algn="ctr">
              <a:lnSpc>
                <a:spcPct val="150000"/>
              </a:lnSpc>
              <a:spcBef>
                <a:spcPct val="50000"/>
              </a:spcBef>
              <a:defRPr/>
            </a:pPr>
            <a:r>
              <a:rPr lang="en-US" sz="3200" dirty="0">
                <a:latin typeface="Times New Roman" pitchFamily="18" charset="0"/>
              </a:rPr>
              <a:t>3. When through the deep waters I call thee to go, the rivers of woe shall not thee overflow; for I will be with thee, thy troubles to bless, and sanctify to thee thy deepest distress.</a:t>
            </a:r>
          </a:p>
        </p:txBody>
      </p:sp>
      <p:pic>
        <p:nvPicPr>
          <p:cNvPr id="2" name="Picture 1" descr="A serene country church rises gracefully against a breathtaking twilight sky in this minimalist watercolor illustration. The architectural masterpiece features a tall steeple reaching toward heaven, viewed from a low angle that emphasizes its vertical majesty. Warm amber light from golden hour filters through beautiful stained glass windows, creating colorful patterns that dance across the stone pathway below. The expansive sky transitions from deep blue to soft lavender in graduated washes, while subtle green foliage surrounds the sacred structure. The wet-in-wet watercolor technique creates an atmospheric, dreamy quality in the background, while precise dry brush strokes define the architectural details of the church. Negative space artfully highlights the light beams and emphasizes the spiritual threshold between earth and sky. This peaceful scene captures the quiet beauty of rural worship spaces bathed in the magical glow of sunset.">
            <a:extLst>
              <a:ext uri="{FF2B5EF4-FFF2-40B4-BE49-F238E27FC236}">
                <a16:creationId xmlns:a16="http://schemas.microsoft.com/office/drawing/2014/main" id="{F79CAAA4-D26C-F9BD-5637-27177349D077}"/>
              </a:ext>
            </a:extLst>
          </p:cNvPr>
          <p:cNvPicPr>
            <a:picLocks noChangeAspect="1"/>
          </p:cNvPicPr>
          <p:nvPr/>
        </p:nvPicPr>
        <p:blipFill>
          <a:blip r:embed="rId2">
            <a:alphaModFix amt="20000"/>
          </a:blip>
          <a:stretch>
            <a:fillRect/>
          </a:stretch>
        </p:blipFill>
        <p:spPr>
          <a:xfrm>
            <a:off x="0" y="0"/>
            <a:ext cx="9143999" cy="6858000"/>
          </a:xfrm>
          <a:prstGeom prst="rect">
            <a:avLst/>
          </a:prstGeom>
        </p:spPr>
      </p:pic>
    </p:spTree>
    <p:extLst>
      <p:ext uri="{BB962C8B-B14F-4D97-AF65-F5344CB8AC3E}">
        <p14:creationId xmlns:p14="http://schemas.microsoft.com/office/powerpoint/2010/main" val="108815939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044BB-D039-04D1-9E9F-B0BB5C3F8E6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21527D-6053-E840-0F10-7A6F6A31CFD9}"/>
              </a:ext>
            </a:extLst>
          </p:cNvPr>
          <p:cNvSpPr txBox="1"/>
          <p:nvPr/>
        </p:nvSpPr>
        <p:spPr>
          <a:xfrm>
            <a:off x="0" y="0"/>
            <a:ext cx="5452946" cy="707886"/>
          </a:xfrm>
          <a:prstGeom prst="rect">
            <a:avLst/>
          </a:prstGeom>
          <a:noFill/>
        </p:spPr>
        <p:txBody>
          <a:bodyPr wrap="square">
            <a:spAutoFit/>
          </a:bodyPr>
          <a:lstStyle/>
          <a:p>
            <a:pPr>
              <a:spcBef>
                <a:spcPct val="50000"/>
              </a:spcBef>
              <a:defRPr/>
            </a:pPr>
            <a:r>
              <a:rPr lang="en-US" sz="4000" dirty="0">
                <a:latin typeface="Times New Roman" pitchFamily="18" charset="0"/>
              </a:rPr>
              <a:t>How Firm a Foundation</a:t>
            </a:r>
            <a:endParaRPr lang="en-US" sz="3600" dirty="0">
              <a:latin typeface="Times New Roman" pitchFamily="18" charset="0"/>
            </a:endParaRPr>
          </a:p>
        </p:txBody>
      </p:sp>
      <p:sp>
        <p:nvSpPr>
          <p:cNvPr id="7" name="TextBox 6">
            <a:extLst>
              <a:ext uri="{FF2B5EF4-FFF2-40B4-BE49-F238E27FC236}">
                <a16:creationId xmlns:a16="http://schemas.microsoft.com/office/drawing/2014/main" id="{119AEA5A-FCE9-5D32-546B-BB204E9EC0C7}"/>
              </a:ext>
            </a:extLst>
          </p:cNvPr>
          <p:cNvSpPr txBox="1"/>
          <p:nvPr/>
        </p:nvSpPr>
        <p:spPr>
          <a:xfrm>
            <a:off x="8118088" y="0"/>
            <a:ext cx="1025912" cy="769441"/>
          </a:xfrm>
          <a:prstGeom prst="rect">
            <a:avLst/>
          </a:prstGeom>
          <a:noFill/>
        </p:spPr>
        <p:txBody>
          <a:bodyPr wrap="square">
            <a:spAutoFit/>
          </a:bodyPr>
          <a:lstStyle/>
          <a:p>
            <a:pPr>
              <a:spcBef>
                <a:spcPct val="50000"/>
              </a:spcBef>
              <a:defRPr/>
            </a:pPr>
            <a:r>
              <a:rPr lang="en-US" sz="4400" dirty="0">
                <a:latin typeface="Times New Roman" pitchFamily="18" charset="0"/>
              </a:rPr>
              <a:t>529</a:t>
            </a:r>
          </a:p>
        </p:txBody>
      </p:sp>
      <p:sp>
        <p:nvSpPr>
          <p:cNvPr id="9" name="TextBox 8">
            <a:extLst>
              <a:ext uri="{FF2B5EF4-FFF2-40B4-BE49-F238E27FC236}">
                <a16:creationId xmlns:a16="http://schemas.microsoft.com/office/drawing/2014/main" id="{47FD9046-C2BC-6D61-B5AE-ABB2834CA5FF}"/>
              </a:ext>
            </a:extLst>
          </p:cNvPr>
          <p:cNvSpPr txBox="1"/>
          <p:nvPr/>
        </p:nvSpPr>
        <p:spPr>
          <a:xfrm>
            <a:off x="0" y="538608"/>
            <a:ext cx="4806174" cy="461665"/>
          </a:xfrm>
          <a:prstGeom prst="rect">
            <a:avLst/>
          </a:prstGeom>
          <a:noFill/>
        </p:spPr>
        <p:txBody>
          <a:bodyPr wrap="square">
            <a:spAutoFit/>
          </a:bodyPr>
          <a:lstStyle/>
          <a:p>
            <a:pPr>
              <a:spcBef>
                <a:spcPct val="50000"/>
              </a:spcBef>
              <a:defRPr/>
            </a:pPr>
            <a:r>
              <a:rPr lang="en-US" sz="1200" dirty="0">
                <a:latin typeface="Times New Roman" pitchFamily="18" charset="0"/>
              </a:rPr>
              <a:t>WORDS: “K” in Rippon’s </a:t>
            </a:r>
            <a:r>
              <a:rPr lang="en-US" sz="1200" i="1" dirty="0">
                <a:latin typeface="Times New Roman" pitchFamily="18" charset="0"/>
              </a:rPr>
              <a:t>Selection of Hymns</a:t>
            </a:r>
            <a:r>
              <a:rPr lang="en-US" sz="1200" dirty="0">
                <a:latin typeface="Times New Roman" pitchFamily="18" charset="0"/>
              </a:rPr>
              <a:t>, 1787</a:t>
            </a:r>
            <a:br>
              <a:rPr lang="en-US" sz="1200" dirty="0">
                <a:latin typeface="Times New Roman" pitchFamily="18" charset="0"/>
              </a:rPr>
            </a:br>
            <a:r>
              <a:rPr lang="en-US" sz="1200" dirty="0">
                <a:latin typeface="Times New Roman" pitchFamily="18" charset="0"/>
              </a:rPr>
              <a:t>(2 Tim. 2:19; Heb. 13:5; Is. 43:1-2)</a:t>
            </a:r>
            <a:endParaRPr lang="en-US" sz="12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8FA68CC4-FCB5-7DF0-556C-B11D35AC295F}"/>
              </a:ext>
            </a:extLst>
          </p:cNvPr>
          <p:cNvSpPr txBox="1"/>
          <p:nvPr/>
        </p:nvSpPr>
        <p:spPr>
          <a:xfrm>
            <a:off x="457200" y="1949749"/>
            <a:ext cx="8229600" cy="2958502"/>
          </a:xfrm>
          <a:prstGeom prst="rect">
            <a:avLst/>
          </a:prstGeom>
          <a:noFill/>
        </p:spPr>
        <p:txBody>
          <a:bodyPr wrap="square">
            <a:spAutoFit/>
          </a:bodyPr>
          <a:lstStyle/>
          <a:p>
            <a:pPr algn="ctr">
              <a:lnSpc>
                <a:spcPct val="150000"/>
              </a:lnSpc>
              <a:spcBef>
                <a:spcPct val="50000"/>
              </a:spcBef>
              <a:defRPr/>
            </a:pPr>
            <a:r>
              <a:rPr lang="en-US" sz="3200" dirty="0">
                <a:latin typeface="Times New Roman" pitchFamily="18" charset="0"/>
              </a:rPr>
              <a:t>4. When through fiery trials thy pathways shall lie, my grace, all-sufficient, shall be thy supply; the flame shall not hurt thee; I only design</a:t>
            </a:r>
            <a:br>
              <a:rPr lang="en-US" sz="3200" dirty="0">
                <a:latin typeface="Times New Roman" pitchFamily="18" charset="0"/>
              </a:rPr>
            </a:br>
            <a:r>
              <a:rPr lang="en-US" sz="3200" dirty="0">
                <a:latin typeface="Times New Roman" pitchFamily="18" charset="0"/>
              </a:rPr>
              <a:t>thy dross to consume, and thy gold to refine.</a:t>
            </a:r>
          </a:p>
        </p:txBody>
      </p:sp>
      <p:pic>
        <p:nvPicPr>
          <p:cNvPr id="2" name="Picture 1" descr="A serene country church rises gracefully against a breathtaking twilight sky in this minimalist watercolor illustration. The architectural masterpiece features a tall steeple reaching toward heaven, viewed from a low angle that emphasizes its vertical majesty. Warm amber light from golden hour filters through beautiful stained glass windows, creating colorful patterns that dance across the stone pathway below. The expansive sky transitions from deep blue to soft lavender in graduated washes, while subtle green foliage surrounds the sacred structure. The wet-in-wet watercolor technique creates an atmospheric, dreamy quality in the background, while precise dry brush strokes define the architectural details of the church. Negative space artfully highlights the light beams and emphasizes the spiritual threshold between earth and sky. This peaceful scene captures the quiet beauty of rural worship spaces bathed in the magical glow of sunset.">
            <a:extLst>
              <a:ext uri="{FF2B5EF4-FFF2-40B4-BE49-F238E27FC236}">
                <a16:creationId xmlns:a16="http://schemas.microsoft.com/office/drawing/2014/main" id="{F0D72D90-924B-2B34-BEC0-67A8F577F7AE}"/>
              </a:ext>
            </a:extLst>
          </p:cNvPr>
          <p:cNvPicPr>
            <a:picLocks noChangeAspect="1"/>
          </p:cNvPicPr>
          <p:nvPr/>
        </p:nvPicPr>
        <p:blipFill>
          <a:blip r:embed="rId2">
            <a:alphaModFix amt="20000"/>
          </a:blip>
          <a:stretch>
            <a:fillRect/>
          </a:stretch>
        </p:blipFill>
        <p:spPr>
          <a:xfrm>
            <a:off x="0" y="0"/>
            <a:ext cx="9143999" cy="6858000"/>
          </a:xfrm>
          <a:prstGeom prst="rect">
            <a:avLst/>
          </a:prstGeom>
        </p:spPr>
      </p:pic>
    </p:spTree>
    <p:extLst>
      <p:ext uri="{BB962C8B-B14F-4D97-AF65-F5344CB8AC3E}">
        <p14:creationId xmlns:p14="http://schemas.microsoft.com/office/powerpoint/2010/main" val="12310731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05FC7-2E7F-594E-92FC-0B71D4F4AE1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0C55D4D-217B-EE6B-4D49-8E3FFFB59CDC}"/>
              </a:ext>
            </a:extLst>
          </p:cNvPr>
          <p:cNvSpPr txBox="1"/>
          <p:nvPr/>
        </p:nvSpPr>
        <p:spPr>
          <a:xfrm>
            <a:off x="0" y="0"/>
            <a:ext cx="5452946" cy="707886"/>
          </a:xfrm>
          <a:prstGeom prst="rect">
            <a:avLst/>
          </a:prstGeom>
          <a:noFill/>
        </p:spPr>
        <p:txBody>
          <a:bodyPr wrap="square">
            <a:spAutoFit/>
          </a:bodyPr>
          <a:lstStyle/>
          <a:p>
            <a:pPr>
              <a:spcBef>
                <a:spcPct val="50000"/>
              </a:spcBef>
              <a:defRPr/>
            </a:pPr>
            <a:r>
              <a:rPr lang="en-US" sz="4000" dirty="0">
                <a:latin typeface="Times New Roman" pitchFamily="18" charset="0"/>
              </a:rPr>
              <a:t>How Firm a Foundation</a:t>
            </a:r>
            <a:endParaRPr lang="en-US" sz="3600" dirty="0">
              <a:latin typeface="Times New Roman" pitchFamily="18" charset="0"/>
            </a:endParaRPr>
          </a:p>
        </p:txBody>
      </p:sp>
      <p:sp>
        <p:nvSpPr>
          <p:cNvPr id="7" name="TextBox 6">
            <a:extLst>
              <a:ext uri="{FF2B5EF4-FFF2-40B4-BE49-F238E27FC236}">
                <a16:creationId xmlns:a16="http://schemas.microsoft.com/office/drawing/2014/main" id="{F71C8998-1429-5368-D11C-7D98D270B778}"/>
              </a:ext>
            </a:extLst>
          </p:cNvPr>
          <p:cNvSpPr txBox="1"/>
          <p:nvPr/>
        </p:nvSpPr>
        <p:spPr>
          <a:xfrm>
            <a:off x="8118088" y="0"/>
            <a:ext cx="1025912" cy="769441"/>
          </a:xfrm>
          <a:prstGeom prst="rect">
            <a:avLst/>
          </a:prstGeom>
          <a:noFill/>
        </p:spPr>
        <p:txBody>
          <a:bodyPr wrap="square">
            <a:spAutoFit/>
          </a:bodyPr>
          <a:lstStyle/>
          <a:p>
            <a:pPr>
              <a:spcBef>
                <a:spcPct val="50000"/>
              </a:spcBef>
              <a:defRPr/>
            </a:pPr>
            <a:r>
              <a:rPr lang="en-US" sz="4400" dirty="0">
                <a:latin typeface="Times New Roman" pitchFamily="18" charset="0"/>
              </a:rPr>
              <a:t>529</a:t>
            </a:r>
          </a:p>
        </p:txBody>
      </p:sp>
      <p:sp>
        <p:nvSpPr>
          <p:cNvPr id="9" name="TextBox 8">
            <a:extLst>
              <a:ext uri="{FF2B5EF4-FFF2-40B4-BE49-F238E27FC236}">
                <a16:creationId xmlns:a16="http://schemas.microsoft.com/office/drawing/2014/main" id="{445853EC-F2CB-50F4-A7F3-2B56AB28D903}"/>
              </a:ext>
            </a:extLst>
          </p:cNvPr>
          <p:cNvSpPr txBox="1"/>
          <p:nvPr/>
        </p:nvSpPr>
        <p:spPr>
          <a:xfrm>
            <a:off x="0" y="538608"/>
            <a:ext cx="4806174" cy="461665"/>
          </a:xfrm>
          <a:prstGeom prst="rect">
            <a:avLst/>
          </a:prstGeom>
          <a:noFill/>
        </p:spPr>
        <p:txBody>
          <a:bodyPr wrap="square">
            <a:spAutoFit/>
          </a:bodyPr>
          <a:lstStyle/>
          <a:p>
            <a:pPr>
              <a:spcBef>
                <a:spcPct val="50000"/>
              </a:spcBef>
              <a:defRPr/>
            </a:pPr>
            <a:r>
              <a:rPr lang="en-US" sz="1200" dirty="0">
                <a:latin typeface="Times New Roman" pitchFamily="18" charset="0"/>
              </a:rPr>
              <a:t>WORDS: “K” in Rippon’s </a:t>
            </a:r>
            <a:r>
              <a:rPr lang="en-US" sz="1200" i="1" dirty="0">
                <a:latin typeface="Times New Roman" pitchFamily="18" charset="0"/>
              </a:rPr>
              <a:t>Selection of Hymns</a:t>
            </a:r>
            <a:r>
              <a:rPr lang="en-US" sz="1200" dirty="0">
                <a:latin typeface="Times New Roman" pitchFamily="18" charset="0"/>
              </a:rPr>
              <a:t>, 1787</a:t>
            </a:r>
            <a:br>
              <a:rPr lang="en-US" sz="1200" dirty="0">
                <a:latin typeface="Times New Roman" pitchFamily="18" charset="0"/>
              </a:rPr>
            </a:br>
            <a:r>
              <a:rPr lang="en-US" sz="1200" dirty="0">
                <a:latin typeface="Times New Roman" pitchFamily="18" charset="0"/>
              </a:rPr>
              <a:t>(2 Tim. 2:19; Heb. 13:5; Is. 43:1-2)</a:t>
            </a:r>
            <a:endParaRPr lang="en-US" sz="1200" dirty="0">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DCC2A126-50D2-0F5F-B943-FA7F3A4C7184}"/>
              </a:ext>
            </a:extLst>
          </p:cNvPr>
          <p:cNvSpPr txBox="1"/>
          <p:nvPr/>
        </p:nvSpPr>
        <p:spPr>
          <a:xfrm>
            <a:off x="457200" y="1949749"/>
            <a:ext cx="8229600" cy="2958502"/>
          </a:xfrm>
          <a:prstGeom prst="rect">
            <a:avLst/>
          </a:prstGeom>
          <a:noFill/>
        </p:spPr>
        <p:txBody>
          <a:bodyPr wrap="square">
            <a:spAutoFit/>
          </a:bodyPr>
          <a:lstStyle/>
          <a:p>
            <a:pPr algn="ctr">
              <a:lnSpc>
                <a:spcPct val="150000"/>
              </a:lnSpc>
              <a:spcBef>
                <a:spcPct val="50000"/>
              </a:spcBef>
              <a:defRPr/>
            </a:pPr>
            <a:r>
              <a:rPr lang="en-US" sz="3200" dirty="0">
                <a:latin typeface="Times New Roman" pitchFamily="18" charset="0"/>
              </a:rPr>
              <a:t>5. The soul that on Jesus still leans for repose,</a:t>
            </a:r>
            <a:br>
              <a:rPr lang="en-US" sz="3200" dirty="0">
                <a:latin typeface="Times New Roman" pitchFamily="18" charset="0"/>
              </a:rPr>
            </a:br>
            <a:r>
              <a:rPr lang="en-US" sz="3200" dirty="0">
                <a:latin typeface="Times New Roman" pitchFamily="18" charset="0"/>
              </a:rPr>
              <a:t>I will not, I will not desert to its foes; that soul, though all hell should endeavor to shake, I’ll never, no, never, no, never forsake.</a:t>
            </a:r>
          </a:p>
        </p:txBody>
      </p:sp>
      <p:pic>
        <p:nvPicPr>
          <p:cNvPr id="2" name="Picture 1" descr="A serene country church rises gracefully against a breathtaking twilight sky in this minimalist watercolor illustration. The architectural masterpiece features a tall steeple reaching toward heaven, viewed from a low angle that emphasizes its vertical majesty. Warm amber light from golden hour filters through beautiful stained glass windows, creating colorful patterns that dance across the stone pathway below. The expansive sky transitions from deep blue to soft lavender in graduated washes, while subtle green foliage surrounds the sacred structure. The wet-in-wet watercolor technique creates an atmospheric, dreamy quality in the background, while precise dry brush strokes define the architectural details of the church. Negative space artfully highlights the light beams and emphasizes the spiritual threshold between earth and sky. This peaceful scene captures the quiet beauty of rural worship spaces bathed in the magical glow of sunset.">
            <a:extLst>
              <a:ext uri="{FF2B5EF4-FFF2-40B4-BE49-F238E27FC236}">
                <a16:creationId xmlns:a16="http://schemas.microsoft.com/office/drawing/2014/main" id="{CA3459ED-7B1F-0E2A-C13C-8F8DA47A118A}"/>
              </a:ext>
            </a:extLst>
          </p:cNvPr>
          <p:cNvPicPr>
            <a:picLocks noChangeAspect="1"/>
          </p:cNvPicPr>
          <p:nvPr/>
        </p:nvPicPr>
        <p:blipFill>
          <a:blip r:embed="rId2">
            <a:alphaModFix amt="20000"/>
          </a:blip>
          <a:stretch>
            <a:fillRect/>
          </a:stretch>
        </p:blipFill>
        <p:spPr>
          <a:xfrm>
            <a:off x="0" y="0"/>
            <a:ext cx="9143999" cy="6858000"/>
          </a:xfrm>
          <a:prstGeom prst="rect">
            <a:avLst/>
          </a:prstGeom>
        </p:spPr>
      </p:pic>
    </p:spTree>
    <p:extLst>
      <p:ext uri="{BB962C8B-B14F-4D97-AF65-F5344CB8AC3E}">
        <p14:creationId xmlns:p14="http://schemas.microsoft.com/office/powerpoint/2010/main" val="30612379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96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CDA5FF-48B9-DE03-5C46-99EC14A5F359}"/>
              </a:ext>
            </a:extLst>
          </p:cNvPr>
          <p:cNvSpPr>
            <a:spLocks noGrp="1"/>
          </p:cNvSpPr>
          <p:nvPr>
            <p:ph type="ctrTitle"/>
          </p:nvPr>
        </p:nvSpPr>
        <p:spPr>
          <a:xfrm>
            <a:off x="667753" y="640080"/>
            <a:ext cx="2800511" cy="3566160"/>
          </a:xfrm>
        </p:spPr>
        <p:txBody>
          <a:bodyPr anchor="b">
            <a:normAutofit/>
          </a:bodyPr>
          <a:lstStyle/>
          <a:p>
            <a:pPr algn="l"/>
            <a:r>
              <a:rPr lang="en-US" sz="4700"/>
              <a:t>Genesis 37: 1 – 4 , 12 – 28 </a:t>
            </a:r>
          </a:p>
        </p:txBody>
      </p:sp>
      <p:sp>
        <p:nvSpPr>
          <p:cNvPr id="3" name="Subtitle 2">
            <a:extLst>
              <a:ext uri="{FF2B5EF4-FFF2-40B4-BE49-F238E27FC236}">
                <a16:creationId xmlns:a16="http://schemas.microsoft.com/office/drawing/2014/main" id="{13A9E4E4-0FF3-FC9B-F15D-C64CDE5C7C1F}"/>
              </a:ext>
            </a:extLst>
          </p:cNvPr>
          <p:cNvSpPr>
            <a:spLocks noGrp="1"/>
          </p:cNvSpPr>
          <p:nvPr>
            <p:ph type="subTitle" idx="1"/>
          </p:nvPr>
        </p:nvSpPr>
        <p:spPr>
          <a:xfrm>
            <a:off x="667754" y="4636008"/>
            <a:ext cx="2800510" cy="1572768"/>
          </a:xfrm>
        </p:spPr>
        <p:txBody>
          <a:bodyPr>
            <a:normAutofit/>
          </a:bodyPr>
          <a:lstStyle/>
          <a:p>
            <a:pPr algn="l"/>
            <a:r>
              <a:rPr lang="en-US" dirty="0"/>
              <a:t>NRSVUE</a:t>
            </a:r>
            <a:endParaRPr lang="en-US"/>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sX0" fmla="*/ 0 w 2606040"/>
              <a:gd name="csY0" fmla="*/ 0 h 18288"/>
              <a:gd name="csX1" fmla="*/ 625450 w 2606040"/>
              <a:gd name="csY1" fmla="*/ 0 h 18288"/>
              <a:gd name="csX2" fmla="*/ 1224839 w 2606040"/>
              <a:gd name="csY2" fmla="*/ 0 h 18288"/>
              <a:gd name="csX3" fmla="*/ 1824228 w 2606040"/>
              <a:gd name="csY3" fmla="*/ 0 h 18288"/>
              <a:gd name="csX4" fmla="*/ 2606040 w 2606040"/>
              <a:gd name="csY4" fmla="*/ 0 h 18288"/>
              <a:gd name="csX5" fmla="*/ 2606040 w 2606040"/>
              <a:gd name="csY5" fmla="*/ 18288 h 18288"/>
              <a:gd name="csX6" fmla="*/ 1902409 w 2606040"/>
              <a:gd name="csY6" fmla="*/ 18288 h 18288"/>
              <a:gd name="csX7" fmla="*/ 1276960 w 2606040"/>
              <a:gd name="csY7" fmla="*/ 18288 h 18288"/>
              <a:gd name="csX8" fmla="*/ 677570 w 2606040"/>
              <a:gd name="csY8" fmla="*/ 18288 h 18288"/>
              <a:gd name="csX9" fmla="*/ 0 w 2606040"/>
              <a:gd name="csY9" fmla="*/ 18288 h 18288"/>
              <a:gd name="csX10" fmla="*/ 0 w 2606040"/>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Coat of Different Colors">
            <a:extLst>
              <a:ext uri="{FF2B5EF4-FFF2-40B4-BE49-F238E27FC236}">
                <a16:creationId xmlns:a16="http://schemas.microsoft.com/office/drawing/2014/main" id="{98DD73EC-EB1E-6E7B-4B41-4CB7E227DF4A}"/>
              </a:ext>
            </a:extLst>
          </p:cNvPr>
          <p:cNvPicPr>
            <a:picLocks noChangeAspect="1"/>
          </p:cNvPicPr>
          <p:nvPr/>
        </p:nvPicPr>
        <p:blipFill>
          <a:blip r:embed="rId2"/>
          <a:srcRect l="28714" r="15053" b="-2"/>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2962669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B38678-92B8-2357-E894-6B25493BEE6B}"/>
              </a:ext>
            </a:extLst>
          </p:cNvPr>
          <p:cNvSpPr txBox="1"/>
          <p:nvPr/>
        </p:nvSpPr>
        <p:spPr>
          <a:xfrm>
            <a:off x="0" y="159419"/>
            <a:ext cx="9144000" cy="6539162"/>
          </a:xfrm>
          <a:prstGeom prst="rect">
            <a:avLst/>
          </a:prstGeom>
          <a:noFill/>
        </p:spPr>
        <p:txBody>
          <a:bodyPr wrap="square">
            <a:spAutoFit/>
          </a:bodyPr>
          <a:lstStyle/>
          <a:p>
            <a:pPr marL="0" marR="0" algn="ctr">
              <a:lnSpc>
                <a:spcPct val="150000"/>
              </a:lnSpc>
              <a:spcAft>
                <a:spcPts val="800"/>
              </a:spcAft>
              <a:buNone/>
            </a:pPr>
            <a:r>
              <a:rPr lang="en-US" sz="30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Jacob settled in the land where his father had lived as an alien, the land of Canaan. </a:t>
            </a:r>
          </a:p>
          <a:p>
            <a:pPr marL="0" marR="0" algn="ctr">
              <a:lnSpc>
                <a:spcPct val="150000"/>
              </a:lnSpc>
              <a:spcAft>
                <a:spcPts val="800"/>
              </a:spcAft>
              <a:buNone/>
            </a:pP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b="1" kern="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2 </a:t>
            </a:r>
            <a:r>
              <a:rPr lang="en-US" sz="30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These are the descendants of Jacob.</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spcAft>
                <a:spcPts val="800"/>
              </a:spcAft>
              <a:buNone/>
            </a:pPr>
            <a:r>
              <a:rPr lang="en-US" sz="30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Joseph, being seventeen years old, was shepherding the flock with his brothers; he was a helper to the sons of Bilhah and Zilpah, his father’s wives, and Joseph brought a bad report of them to their father. </a:t>
            </a:r>
            <a:endParaRPr lang="en-US" sz="3000" kern="1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055225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9FBBF-6FC6-E62B-D8CD-34700C0DAB1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A8C528E-FBED-7A42-1C5F-0C429E728C43}"/>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3 </a:t>
            </a:r>
            <a:r>
              <a:rPr lang="en-US" sz="3000" dirty="0">
                <a:latin typeface="Verdana" panose="020B0604030504040204" pitchFamily="34" charset="0"/>
                <a:ea typeface="Verdana" panose="020B0604030504040204" pitchFamily="34" charset="0"/>
                <a:cs typeface="Verdana" panose="020B0604030504040204" pitchFamily="34" charset="0"/>
              </a:rPr>
              <a:t>Now Israel loved Joseph more than any other of his children because he was the son of his old age, and he made him an ornamented robe.</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4 </a:t>
            </a:r>
            <a:r>
              <a:rPr lang="en-US" sz="3000" dirty="0">
                <a:latin typeface="Verdana" panose="020B0604030504040204" pitchFamily="34" charset="0"/>
                <a:ea typeface="Verdana" panose="020B0604030504040204" pitchFamily="34" charset="0"/>
                <a:cs typeface="Verdana" panose="020B0604030504040204" pitchFamily="34" charset="0"/>
              </a:rPr>
              <a:t>But when his brothers saw that their father loved him more than all his brothers, they hated him and could not speak peaceably to him.</a:t>
            </a:r>
          </a:p>
        </p:txBody>
      </p:sp>
    </p:spTree>
    <p:extLst>
      <p:ext uri="{BB962C8B-B14F-4D97-AF65-F5344CB8AC3E}">
        <p14:creationId xmlns:p14="http://schemas.microsoft.com/office/powerpoint/2010/main" val="410548644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Eleventh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August 9</a:t>
            </a:r>
            <a:r>
              <a:rPr lang="en-US" sz="3000" baseline="30000" dirty="0">
                <a:latin typeface="Verdana" panose="020B0604030504040204" pitchFamily="34" charset="0"/>
                <a:ea typeface="Verdana" panose="020B0604030504040204" pitchFamily="34" charset="0"/>
                <a:cs typeface="Verdana" panose="020B0604030504040204" pitchFamily="34" charset="0"/>
              </a:rPr>
              <a:t>th</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4768E-6073-952A-DD92-60E9F4BB35B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E4C6B7-3901-250F-06FA-66535D6C4FFB}"/>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12 </a:t>
            </a:r>
            <a:r>
              <a:rPr lang="en-US" sz="3000" dirty="0">
                <a:latin typeface="Verdana" panose="020B0604030504040204" pitchFamily="34" charset="0"/>
                <a:ea typeface="Verdana" panose="020B0604030504040204" pitchFamily="34" charset="0"/>
                <a:cs typeface="Verdana" panose="020B0604030504040204" pitchFamily="34" charset="0"/>
              </a:rPr>
              <a:t>Now his brothers went to pasture their father’s flock near Shechem.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13 </a:t>
            </a:r>
            <a:r>
              <a:rPr lang="en-US" sz="3000" dirty="0">
                <a:latin typeface="Verdana" panose="020B0604030504040204" pitchFamily="34" charset="0"/>
                <a:ea typeface="Verdana" panose="020B0604030504040204" pitchFamily="34" charset="0"/>
                <a:cs typeface="Verdana" panose="020B0604030504040204" pitchFamily="34" charset="0"/>
              </a:rPr>
              <a:t>And Israel said to Joseph, “Are not your brothers pasturing the flock at Shechem? Come, I will send you to them.” He answered, “Here I am.” </a:t>
            </a:r>
          </a:p>
        </p:txBody>
      </p:sp>
    </p:spTree>
    <p:extLst>
      <p:ext uri="{BB962C8B-B14F-4D97-AF65-F5344CB8AC3E}">
        <p14:creationId xmlns:p14="http://schemas.microsoft.com/office/powerpoint/2010/main" val="24441827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2C7D9-77A7-B6BA-8F20-F604617D227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8B2DEC-F916-6E25-7124-E9A1B042BB5F}"/>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14 </a:t>
            </a:r>
            <a:r>
              <a:rPr lang="en-US" sz="3000" dirty="0">
                <a:latin typeface="Verdana" panose="020B0604030504040204" pitchFamily="34" charset="0"/>
                <a:ea typeface="Verdana" panose="020B0604030504040204" pitchFamily="34" charset="0"/>
                <a:cs typeface="Verdana" panose="020B0604030504040204" pitchFamily="34" charset="0"/>
              </a:rPr>
              <a:t>So he said to him, “Go now, see if it is well with your brothers and with the flock, and bring word back to me.” So he sent him from the valley of Hebron.</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He came to Shechem,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15 </a:t>
            </a:r>
            <a:r>
              <a:rPr lang="en-US" sz="3000" dirty="0">
                <a:latin typeface="Verdana" panose="020B0604030504040204" pitchFamily="34" charset="0"/>
                <a:ea typeface="Verdana" panose="020B0604030504040204" pitchFamily="34" charset="0"/>
                <a:cs typeface="Verdana" panose="020B0604030504040204" pitchFamily="34" charset="0"/>
              </a:rPr>
              <a:t>and a man found him wandering in the fields; the man asked him, “What are you seeking?” </a:t>
            </a:r>
          </a:p>
        </p:txBody>
      </p:sp>
    </p:spTree>
    <p:extLst>
      <p:ext uri="{BB962C8B-B14F-4D97-AF65-F5344CB8AC3E}">
        <p14:creationId xmlns:p14="http://schemas.microsoft.com/office/powerpoint/2010/main" val="26527517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8C024-1C34-8F32-81ED-110124F2F9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55214B8-AE21-C77D-937E-EF25350BB297}"/>
              </a:ext>
            </a:extLst>
          </p:cNvPr>
          <p:cNvSpPr txBox="1"/>
          <p:nvPr/>
        </p:nvSpPr>
        <p:spPr>
          <a:xfrm>
            <a:off x="0" y="659555"/>
            <a:ext cx="9144000"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16 </a:t>
            </a:r>
            <a:r>
              <a:rPr lang="en-US" sz="3000" dirty="0">
                <a:latin typeface="Verdana" panose="020B0604030504040204" pitchFamily="34" charset="0"/>
                <a:ea typeface="Verdana" panose="020B0604030504040204" pitchFamily="34" charset="0"/>
                <a:cs typeface="Verdana" panose="020B0604030504040204" pitchFamily="34" charset="0"/>
              </a:rPr>
              <a:t>“I am seeking my brothers,” he said; “tell me, please, where they are pasturing the flock.”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17 </a:t>
            </a:r>
            <a:r>
              <a:rPr lang="en-US" sz="3000" dirty="0">
                <a:latin typeface="Verdana" panose="020B0604030504040204" pitchFamily="34" charset="0"/>
                <a:ea typeface="Verdana" panose="020B0604030504040204" pitchFamily="34" charset="0"/>
                <a:cs typeface="Verdana" panose="020B0604030504040204" pitchFamily="34" charset="0"/>
              </a:rPr>
              <a:t>The man said, “They have gone away, for I heard them say, ‘Let us go to Dothan.’ ” So Joseph went after his brothers and found them at Dothan. </a:t>
            </a:r>
          </a:p>
        </p:txBody>
      </p:sp>
    </p:spTree>
    <p:extLst>
      <p:ext uri="{BB962C8B-B14F-4D97-AF65-F5344CB8AC3E}">
        <p14:creationId xmlns:p14="http://schemas.microsoft.com/office/powerpoint/2010/main" val="30473940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2BFD4-C36B-406A-43BA-2529B03CC33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59AE9C2-E2AF-C086-5ABC-8968B8EB8D05}"/>
              </a:ext>
            </a:extLst>
          </p:cNvPr>
          <p:cNvSpPr txBox="1"/>
          <p:nvPr/>
        </p:nvSpPr>
        <p:spPr>
          <a:xfrm>
            <a:off x="0" y="1352053"/>
            <a:ext cx="9144000"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18 </a:t>
            </a:r>
            <a:r>
              <a:rPr lang="en-US" sz="3000" dirty="0">
                <a:latin typeface="Verdana" panose="020B0604030504040204" pitchFamily="34" charset="0"/>
                <a:ea typeface="Verdana" panose="020B0604030504040204" pitchFamily="34" charset="0"/>
                <a:cs typeface="Verdana" panose="020B0604030504040204" pitchFamily="34" charset="0"/>
              </a:rPr>
              <a:t>They saw him from a distance, and before he came near to them they conspired to kill him.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19 </a:t>
            </a:r>
            <a:r>
              <a:rPr lang="en-US" sz="3000" dirty="0">
                <a:latin typeface="Verdana" panose="020B0604030504040204" pitchFamily="34" charset="0"/>
                <a:ea typeface="Verdana" panose="020B0604030504040204" pitchFamily="34" charset="0"/>
                <a:cs typeface="Verdana" panose="020B0604030504040204" pitchFamily="34" charset="0"/>
              </a:rPr>
              <a:t>They said to one another, “Here comes this dreamer. </a:t>
            </a:r>
          </a:p>
        </p:txBody>
      </p:sp>
    </p:spTree>
    <p:extLst>
      <p:ext uri="{BB962C8B-B14F-4D97-AF65-F5344CB8AC3E}">
        <p14:creationId xmlns:p14="http://schemas.microsoft.com/office/powerpoint/2010/main" val="3039186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E5B83-3177-DD47-B2A2-2A9C28DF3E9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2BE1D7-A151-BF3D-A226-4792CD8B510E}"/>
              </a:ext>
            </a:extLst>
          </p:cNvPr>
          <p:cNvSpPr txBox="1"/>
          <p:nvPr/>
        </p:nvSpPr>
        <p:spPr>
          <a:xfrm>
            <a:off x="0" y="428723"/>
            <a:ext cx="9144000" cy="600055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20 </a:t>
            </a:r>
            <a:r>
              <a:rPr lang="en-US" sz="3000" dirty="0">
                <a:latin typeface="Verdana" panose="020B0604030504040204" pitchFamily="34" charset="0"/>
                <a:ea typeface="Verdana" panose="020B0604030504040204" pitchFamily="34" charset="0"/>
                <a:cs typeface="Verdana" panose="020B0604030504040204" pitchFamily="34" charset="0"/>
              </a:rPr>
              <a:t>Come now, let us kill him and throw him into one of the pits; then we shall say that a wild animal has devoured him, and we shall see what will become of his dreams.” </a:t>
            </a:r>
          </a:p>
          <a:p>
            <a:pPr algn="ctr">
              <a:lnSpc>
                <a:spcPct val="150000"/>
              </a:lnSpc>
            </a:pPr>
            <a:endParaRPr lang="en-US" sz="3000" b="1" baseline="30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21 </a:t>
            </a:r>
            <a:r>
              <a:rPr lang="en-US" sz="3000" dirty="0">
                <a:latin typeface="Verdana" panose="020B0604030504040204" pitchFamily="34" charset="0"/>
                <a:ea typeface="Verdana" panose="020B0604030504040204" pitchFamily="34" charset="0"/>
                <a:cs typeface="Verdana" panose="020B0604030504040204" pitchFamily="34" charset="0"/>
              </a:rPr>
              <a:t>But when Reuben heard it, he delivered him out of their hands, saying, “Let us not take his life.”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16516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010FC-9A99-B7D4-AAC2-6E9D3E45A8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B1230E-46C8-F3FB-04D0-4A10A58715AD}"/>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22 </a:t>
            </a:r>
            <a:r>
              <a:rPr lang="en-US" sz="3000" dirty="0">
                <a:latin typeface="Verdana" panose="020B0604030504040204" pitchFamily="34" charset="0"/>
                <a:ea typeface="Verdana" panose="020B0604030504040204" pitchFamily="34" charset="0"/>
                <a:cs typeface="Verdana" panose="020B0604030504040204" pitchFamily="34" charset="0"/>
              </a:rPr>
              <a:t>Reuben said to them, “Shed no blood; throw him into this pit here in the wilderness, but lay no hand on him”—that he might rescue him out of their hand and restore him to his father.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23 </a:t>
            </a:r>
            <a:r>
              <a:rPr lang="en-US" sz="3000" dirty="0">
                <a:latin typeface="Verdana" panose="020B0604030504040204" pitchFamily="34" charset="0"/>
                <a:ea typeface="Verdana" panose="020B0604030504040204" pitchFamily="34" charset="0"/>
                <a:cs typeface="Verdana" panose="020B0604030504040204" pitchFamily="34" charset="0"/>
              </a:rPr>
              <a:t>So when Joseph came to his brothers, they stripped him of his robe, the ornamented robe that he wore,</a:t>
            </a:r>
          </a:p>
        </p:txBody>
      </p:sp>
    </p:spTree>
    <p:extLst>
      <p:ext uri="{BB962C8B-B14F-4D97-AF65-F5344CB8AC3E}">
        <p14:creationId xmlns:p14="http://schemas.microsoft.com/office/powerpoint/2010/main" val="30999384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38861-55AE-4FBF-3AE5-08678F91EC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10F520D-E74E-39A2-573A-B4B77CE9AEEA}"/>
              </a:ext>
            </a:extLst>
          </p:cNvPr>
          <p:cNvSpPr txBox="1"/>
          <p:nvPr/>
        </p:nvSpPr>
        <p:spPr>
          <a:xfrm>
            <a:off x="0" y="659555"/>
            <a:ext cx="9144000"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24 </a:t>
            </a:r>
            <a:r>
              <a:rPr lang="en-US" sz="3000" dirty="0">
                <a:latin typeface="Verdana" panose="020B0604030504040204" pitchFamily="34" charset="0"/>
                <a:ea typeface="Verdana" panose="020B0604030504040204" pitchFamily="34" charset="0"/>
                <a:cs typeface="Verdana" panose="020B0604030504040204" pitchFamily="34" charset="0"/>
              </a:rPr>
              <a:t>and they took him and threw him into a pit. The pit was empty; there was no water in it.</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25 </a:t>
            </a:r>
            <a:r>
              <a:rPr lang="en-US" sz="3000" dirty="0">
                <a:latin typeface="Verdana" panose="020B0604030504040204" pitchFamily="34" charset="0"/>
                <a:ea typeface="Verdana" panose="020B0604030504040204" pitchFamily="34" charset="0"/>
                <a:cs typeface="Verdana" panose="020B0604030504040204" pitchFamily="34" charset="0"/>
              </a:rPr>
              <a:t>Then they sat down to eat, and looking up they saw a caravan of Ishmaelites coming from Gilead, with their camels carrying gum, balm, and resin, on their way to carry it down to Egypt. </a:t>
            </a:r>
          </a:p>
        </p:txBody>
      </p:sp>
    </p:spTree>
    <p:extLst>
      <p:ext uri="{BB962C8B-B14F-4D97-AF65-F5344CB8AC3E}">
        <p14:creationId xmlns:p14="http://schemas.microsoft.com/office/powerpoint/2010/main" val="251755621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9AE8-72F7-6CA3-DC76-611C496BF8F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4FB6F8-19AF-5DF1-6F1C-172CF54C9D7A}"/>
              </a:ext>
            </a:extLst>
          </p:cNvPr>
          <p:cNvSpPr txBox="1"/>
          <p:nvPr/>
        </p:nvSpPr>
        <p:spPr>
          <a:xfrm>
            <a:off x="0" y="659555"/>
            <a:ext cx="9144000" cy="5538889"/>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26 </a:t>
            </a:r>
            <a:r>
              <a:rPr lang="en-US" sz="3000" dirty="0">
                <a:latin typeface="Verdana" panose="020B0604030504040204" pitchFamily="34" charset="0"/>
                <a:ea typeface="Verdana" panose="020B0604030504040204" pitchFamily="34" charset="0"/>
                <a:cs typeface="Verdana" panose="020B0604030504040204" pitchFamily="34" charset="0"/>
              </a:rPr>
              <a:t>Then Judah said to his brothers, “What profit is it if we kill our brother and conceal his blood?</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27 </a:t>
            </a:r>
            <a:r>
              <a:rPr lang="en-US" sz="3000" dirty="0">
                <a:latin typeface="Verdana" panose="020B0604030504040204" pitchFamily="34" charset="0"/>
                <a:ea typeface="Verdana" panose="020B0604030504040204" pitchFamily="34" charset="0"/>
                <a:cs typeface="Verdana" panose="020B0604030504040204" pitchFamily="34" charset="0"/>
              </a:rPr>
              <a:t>Come, let us sell him to the Ishmaelites and not lay our hands on him, for he is our brother, our own flesh.” And his brothers agreed.</a:t>
            </a:r>
          </a:p>
        </p:txBody>
      </p:sp>
    </p:spTree>
    <p:extLst>
      <p:ext uri="{BB962C8B-B14F-4D97-AF65-F5344CB8AC3E}">
        <p14:creationId xmlns:p14="http://schemas.microsoft.com/office/powerpoint/2010/main" val="4065373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F803D-CC60-3791-ECAA-7D6297C224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C7410CB-9BE6-2F0F-CC55-4A64D366305B}"/>
              </a:ext>
            </a:extLst>
          </p:cNvPr>
          <p:cNvSpPr txBox="1"/>
          <p:nvPr/>
        </p:nvSpPr>
        <p:spPr>
          <a:xfrm>
            <a:off x="0" y="1698301"/>
            <a:ext cx="9144000" cy="3461397"/>
          </a:xfrm>
          <a:prstGeom prst="rect">
            <a:avLst/>
          </a:prstGeom>
          <a:noFill/>
        </p:spPr>
        <p:txBody>
          <a:bodyPr wrap="square">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r>
              <a:rPr lang="en-US" sz="3000" b="1" baseline="30000" dirty="0">
                <a:latin typeface="Verdana" panose="020B0604030504040204" pitchFamily="34" charset="0"/>
                <a:ea typeface="Verdana" panose="020B0604030504040204" pitchFamily="34" charset="0"/>
                <a:cs typeface="Verdana" panose="020B0604030504040204" pitchFamily="34" charset="0"/>
              </a:rPr>
              <a:t>28 </a:t>
            </a:r>
            <a:r>
              <a:rPr lang="en-US" sz="3000" dirty="0">
                <a:latin typeface="Verdana" panose="020B0604030504040204" pitchFamily="34" charset="0"/>
                <a:ea typeface="Verdana" panose="020B0604030504040204" pitchFamily="34" charset="0"/>
                <a:cs typeface="Verdana" panose="020B0604030504040204" pitchFamily="34" charset="0"/>
              </a:rPr>
              <a:t>When some Midianite traders passed by, they drew Joseph up, lifting him out of the pit, and sold him to the Ishmaelites for twenty pieces of silver. And they took Joseph to Egypt.</a:t>
            </a:r>
          </a:p>
        </p:txBody>
      </p:sp>
    </p:spTree>
    <p:extLst>
      <p:ext uri="{BB962C8B-B14F-4D97-AF65-F5344CB8AC3E}">
        <p14:creationId xmlns:p14="http://schemas.microsoft.com/office/powerpoint/2010/main" val="2353267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F2CBE-772C-8484-0CDC-4D7F862F2BD2}"/>
              </a:ext>
            </a:extLst>
          </p:cNvPr>
          <p:cNvSpPr>
            <a:spLocks noGrp="1"/>
          </p:cNvSpPr>
          <p:nvPr>
            <p:ph type="ctrTitle"/>
          </p:nvPr>
        </p:nvSpPr>
        <p:spPr>
          <a:xfrm>
            <a:off x="628650" y="728662"/>
            <a:ext cx="2839134" cy="3728853"/>
          </a:xfrm>
          <a:noFill/>
        </p:spPr>
        <p:txBody>
          <a:bodyPr>
            <a:normAutofit/>
          </a:bodyPr>
          <a:lstStyle/>
          <a:p>
            <a:pPr algn="l"/>
            <a:r>
              <a:rPr lang="en-US" sz="4500"/>
              <a:t>Matthew 14:22 – 33   </a:t>
            </a:r>
          </a:p>
        </p:txBody>
      </p:sp>
      <p:sp>
        <p:nvSpPr>
          <p:cNvPr id="3" name="Subtitle 2">
            <a:extLst>
              <a:ext uri="{FF2B5EF4-FFF2-40B4-BE49-F238E27FC236}">
                <a16:creationId xmlns:a16="http://schemas.microsoft.com/office/drawing/2014/main" id="{6F940CDE-D293-83CE-1DC5-16F6A8AE3E71}"/>
              </a:ext>
            </a:extLst>
          </p:cNvPr>
          <p:cNvSpPr>
            <a:spLocks noGrp="1"/>
          </p:cNvSpPr>
          <p:nvPr>
            <p:ph type="subTitle" idx="1"/>
          </p:nvPr>
        </p:nvSpPr>
        <p:spPr>
          <a:xfrm>
            <a:off x="628650" y="4629235"/>
            <a:ext cx="2839135" cy="1680298"/>
          </a:xfrm>
          <a:noFill/>
        </p:spPr>
        <p:txBody>
          <a:bodyPr>
            <a:normAutofit/>
          </a:bodyPr>
          <a:lstStyle/>
          <a:p>
            <a:pPr algn="l"/>
            <a:r>
              <a:rPr lang="en-US" dirty="0"/>
              <a:t>NRSVUE</a:t>
            </a:r>
            <a:endParaRPr lang="en-US"/>
          </a:p>
        </p:txBody>
      </p:sp>
      <p:pic>
        <p:nvPicPr>
          <p:cNvPr id="4" name="Picture 3" descr="As the sun sets in the background, casting an ethereal glow over the horizon, a silhouetted figure appears to be walking on the surface of the shimmering sea. This mystical scene unfolds near a small boat crowded with onlookers, awestruck by the scene before them. The golden light of the evening sky beautifully outlines the figure, creating a magical and surreal atmosphere that captivates and enchants.">
            <a:extLst>
              <a:ext uri="{FF2B5EF4-FFF2-40B4-BE49-F238E27FC236}">
                <a16:creationId xmlns:a16="http://schemas.microsoft.com/office/drawing/2014/main" id="{A0004C6A-A804-6178-BEA1-0CCEBC00FC41}"/>
              </a:ext>
            </a:extLst>
          </p:cNvPr>
          <p:cNvPicPr>
            <a:picLocks noChangeAspect="1"/>
          </p:cNvPicPr>
          <p:nvPr/>
        </p:nvPicPr>
        <p:blipFill>
          <a:blip r:embed="rId2"/>
          <a:srcRect t="23420" r="2" b="5288"/>
          <a:stretch>
            <a:fillRect/>
          </a:stretch>
        </p:blipFill>
        <p:spPr>
          <a:xfrm>
            <a:off x="3757128" y="10"/>
            <a:ext cx="5386872" cy="6857990"/>
          </a:xfrm>
          <a:prstGeom prst="rect">
            <a:avLst/>
          </a:prstGeom>
        </p:spPr>
      </p:pic>
    </p:spTree>
    <p:extLst>
      <p:ext uri="{BB962C8B-B14F-4D97-AF65-F5344CB8AC3E}">
        <p14:creationId xmlns:p14="http://schemas.microsoft.com/office/powerpoint/2010/main" val="10259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8E8570-88EF-0DE7-1291-6288CB2516BE}"/>
              </a:ext>
            </a:extLst>
          </p:cNvPr>
          <p:cNvSpPr txBox="1"/>
          <p:nvPr/>
        </p:nvSpPr>
        <p:spPr>
          <a:xfrm>
            <a:off x="0" y="1005804"/>
            <a:ext cx="9144000" cy="4846391"/>
          </a:xfrm>
          <a:prstGeom prst="rect">
            <a:avLst/>
          </a:prstGeom>
          <a:noFill/>
        </p:spPr>
        <p:txBody>
          <a:bodyPr wrap="square">
            <a:spAutoFit/>
          </a:bodyPr>
          <a:lstStyle/>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22 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Immediately he made the disciples get into a boat and go on ahead to the other side, while he dismissed the crowds. </a:t>
            </a:r>
          </a:p>
          <a:p>
            <a:pPr marL="0" marR="0" algn="ctr">
              <a:lnSpc>
                <a:spcPct val="150000"/>
              </a:lnSpc>
              <a:buNone/>
            </a:pPr>
            <a:endParaRPr lang="en-US" sz="30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23 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after he had dismissed the crowds, he went up the mountain by himself to pray. When evening came, he was there alone, </a:t>
            </a:r>
            <a:endParaRPr lang="en-US" sz="30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63700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0E5E4-47B6-E610-C0AB-09595C60E78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487830-45EC-B65C-152A-C610F395AFF6}"/>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24 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but by this time the boat, battered by the waves, was far from the land, for the wind was against them. </a:t>
            </a:r>
          </a:p>
          <a:p>
            <a:pPr algn="ctr">
              <a:lnSpc>
                <a:spcPct val="150000"/>
              </a:lnSpc>
            </a:pPr>
            <a:endPar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sz="3000" b="1"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25 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And early in the morning he came walking toward them on the sea.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004173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BC908-85F2-EFE3-452D-16D8590FEAF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6BA2F5-FF63-8B59-4B2C-6CF97B81BAAA}"/>
              </a:ext>
            </a:extLst>
          </p:cNvPr>
          <p:cNvSpPr txBox="1"/>
          <p:nvPr/>
        </p:nvSpPr>
        <p:spPr>
          <a:xfrm>
            <a:off x="0" y="1352053"/>
            <a:ext cx="9144000"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26 </a:t>
            </a:r>
            <a:r>
              <a:rPr lang="en-US" sz="3000" dirty="0">
                <a:latin typeface="Verdana" panose="020B0604030504040204" pitchFamily="34" charset="0"/>
                <a:ea typeface="Verdana" panose="020B0604030504040204" pitchFamily="34" charset="0"/>
                <a:cs typeface="Verdana" panose="020B0604030504040204" pitchFamily="34" charset="0"/>
              </a:rPr>
              <a:t>But when the disciples saw him walking on the sea, they were terrified, saying, “It is a ghost!” And they cried out in fear.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27 </a:t>
            </a:r>
            <a:r>
              <a:rPr lang="en-US" sz="3000" dirty="0">
                <a:latin typeface="Verdana" panose="020B0604030504040204" pitchFamily="34" charset="0"/>
                <a:ea typeface="Verdana" panose="020B0604030504040204" pitchFamily="34" charset="0"/>
                <a:cs typeface="Verdana" panose="020B0604030504040204" pitchFamily="34" charset="0"/>
              </a:rPr>
              <a:t>But immediately Jesus spoke to them and said, “Take heart, it is I; do not be afraid.”</a:t>
            </a:r>
          </a:p>
        </p:txBody>
      </p:sp>
    </p:spTree>
    <p:extLst>
      <p:ext uri="{BB962C8B-B14F-4D97-AF65-F5344CB8AC3E}">
        <p14:creationId xmlns:p14="http://schemas.microsoft.com/office/powerpoint/2010/main" val="238539421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4799-909F-FD1D-FC60-F693B52263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7ECCB5-FD83-AB5E-958B-49C61CEF7068}"/>
              </a:ext>
            </a:extLst>
          </p:cNvPr>
          <p:cNvSpPr txBox="1"/>
          <p:nvPr/>
        </p:nvSpPr>
        <p:spPr>
          <a:xfrm>
            <a:off x="0" y="0"/>
            <a:ext cx="9144000" cy="692388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28 </a:t>
            </a:r>
            <a:r>
              <a:rPr lang="en-US" sz="3000" dirty="0">
                <a:latin typeface="Verdana" panose="020B0604030504040204" pitchFamily="34" charset="0"/>
                <a:ea typeface="Verdana" panose="020B0604030504040204" pitchFamily="34" charset="0"/>
                <a:cs typeface="Verdana" panose="020B0604030504040204" pitchFamily="34" charset="0"/>
              </a:rPr>
              <a:t>Peter answered him, “Lord, if it is you, command me to come to you on the water.”</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29 </a:t>
            </a:r>
            <a:r>
              <a:rPr lang="en-US" sz="3000" dirty="0">
                <a:latin typeface="Verdana" panose="020B0604030504040204" pitchFamily="34" charset="0"/>
                <a:ea typeface="Verdana" panose="020B0604030504040204" pitchFamily="34" charset="0"/>
                <a:cs typeface="Verdana" panose="020B0604030504040204" pitchFamily="34" charset="0"/>
              </a:rPr>
              <a:t>He said, “Come.” So Peter got out of the boat, started walking on the water, and came toward Jesus.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30 </a:t>
            </a:r>
            <a:r>
              <a:rPr lang="en-US" sz="3000" dirty="0">
                <a:latin typeface="Verdana" panose="020B0604030504040204" pitchFamily="34" charset="0"/>
                <a:ea typeface="Verdana" panose="020B0604030504040204" pitchFamily="34" charset="0"/>
                <a:cs typeface="Verdana" panose="020B0604030504040204" pitchFamily="34" charset="0"/>
              </a:rPr>
              <a:t>But when he noticed the strong wind, he became frightened, and, beginning to sink, he cried out, “Lord, save me!” </a:t>
            </a:r>
          </a:p>
        </p:txBody>
      </p:sp>
    </p:spTree>
    <p:extLst>
      <p:ext uri="{BB962C8B-B14F-4D97-AF65-F5344CB8AC3E}">
        <p14:creationId xmlns:p14="http://schemas.microsoft.com/office/powerpoint/2010/main" val="956403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9E457-8040-D13C-6647-4D33EB42F71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4D6832-7C85-13C5-88E3-4C03BB888E8D}"/>
              </a:ext>
            </a:extLst>
          </p:cNvPr>
          <p:cNvSpPr txBox="1"/>
          <p:nvPr/>
        </p:nvSpPr>
        <p:spPr>
          <a:xfrm>
            <a:off x="0" y="313307"/>
            <a:ext cx="9144000" cy="6231386"/>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31 </a:t>
            </a:r>
            <a:r>
              <a:rPr lang="en-US" sz="3000" dirty="0">
                <a:latin typeface="Verdana" panose="020B0604030504040204" pitchFamily="34" charset="0"/>
                <a:ea typeface="Verdana" panose="020B0604030504040204" pitchFamily="34" charset="0"/>
                <a:cs typeface="Verdana" panose="020B0604030504040204" pitchFamily="34" charset="0"/>
              </a:rPr>
              <a:t>Jesus immediately reached out his hand and caught him, saying to him, “You of little faith, why did you doubt?”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32 </a:t>
            </a:r>
            <a:r>
              <a:rPr lang="en-US" sz="3000" dirty="0">
                <a:latin typeface="Verdana" panose="020B0604030504040204" pitchFamily="34" charset="0"/>
                <a:ea typeface="Verdana" panose="020B0604030504040204" pitchFamily="34" charset="0"/>
                <a:cs typeface="Verdana" panose="020B0604030504040204" pitchFamily="34" charset="0"/>
              </a:rPr>
              <a:t>When they got into the boat, the wind ceased.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33 </a:t>
            </a:r>
            <a:r>
              <a:rPr lang="en-US" sz="3000" dirty="0">
                <a:latin typeface="Verdana" panose="020B0604030504040204" pitchFamily="34" charset="0"/>
                <a:ea typeface="Verdana" panose="020B0604030504040204" pitchFamily="34" charset="0"/>
                <a:cs typeface="Verdana" panose="020B0604030504040204" pitchFamily="34" charset="0"/>
              </a:rPr>
              <a:t>And those in the boat worshiped him, saying, “Truly you are the Son of God.”</a:t>
            </a:r>
          </a:p>
        </p:txBody>
      </p:sp>
    </p:spTree>
    <p:extLst>
      <p:ext uri="{BB962C8B-B14F-4D97-AF65-F5344CB8AC3E}">
        <p14:creationId xmlns:p14="http://schemas.microsoft.com/office/powerpoint/2010/main" val="450785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C60E6-D151-9DD5-A77C-6E667961C722}"/>
              </a:ext>
            </a:extLst>
          </p:cNvPr>
          <p:cNvSpPr>
            <a:spLocks noGrp="1"/>
          </p:cNvSpPr>
          <p:nvPr>
            <p:ph type="ctrTitle"/>
          </p:nvPr>
        </p:nvSpPr>
        <p:spPr>
          <a:xfrm>
            <a:off x="685800" y="0"/>
            <a:ext cx="7772400" cy="889317"/>
          </a:xfrm>
        </p:spPr>
        <p:txBody>
          <a:bodyPr>
            <a:normAutofit fontScale="90000"/>
          </a:bodyPr>
          <a:lstStyle/>
          <a:p>
            <a:r>
              <a:rPr lang="en-US" b="1" dirty="0">
                <a:latin typeface="Verdana" panose="020B0604030504040204" pitchFamily="34" charset="0"/>
                <a:ea typeface="Verdana" panose="020B0604030504040204" pitchFamily="34" charset="0"/>
                <a:cs typeface="Verdana" panose="020B0604030504040204" pitchFamily="34" charset="0"/>
              </a:rPr>
              <a:t>Sermon</a:t>
            </a:r>
            <a:endParaRPr lang="en-US" dirty="0"/>
          </a:p>
        </p:txBody>
      </p:sp>
      <p:sp>
        <p:nvSpPr>
          <p:cNvPr id="3" name="Subtitle 2">
            <a:extLst>
              <a:ext uri="{FF2B5EF4-FFF2-40B4-BE49-F238E27FC236}">
                <a16:creationId xmlns:a16="http://schemas.microsoft.com/office/drawing/2014/main" id="{B2ADEACA-7668-3337-97E0-BD436705D93D}"/>
              </a:ext>
            </a:extLst>
          </p:cNvPr>
          <p:cNvSpPr>
            <a:spLocks noGrp="1"/>
          </p:cNvSpPr>
          <p:nvPr>
            <p:ph type="subTitle" idx="1"/>
          </p:nvPr>
        </p:nvSpPr>
        <p:spPr>
          <a:xfrm>
            <a:off x="3667225" y="2704043"/>
            <a:ext cx="5216893" cy="1449914"/>
          </a:xfrm>
        </p:spPr>
        <p:txBody>
          <a:bodyPr>
            <a:noAutofit/>
          </a:bodyPr>
          <a:lstStyle/>
          <a:p>
            <a:r>
              <a:rPr lang="en-US" sz="4500" b="1" dirty="0">
                <a:latin typeface="Verdana" panose="020B0604030504040204" pitchFamily="34" charset="0"/>
                <a:ea typeface="Verdana" panose="020B0604030504040204" pitchFamily="34" charset="0"/>
                <a:cs typeface="Verdana" panose="020B0604030504040204" pitchFamily="34" charset="0"/>
              </a:rPr>
              <a:t>“Anatomy of a Rescue”</a:t>
            </a:r>
          </a:p>
        </p:txBody>
      </p:sp>
      <p:pic>
        <p:nvPicPr>
          <p:cNvPr id="5" name="Picture 4" descr="A powerful maritime rescue scene rendered in traditional oil painting style combines Renaissance and Baroque artistic techniques. The heroic rescuer extends a helping hand downward toward a person struggling in turbulent ocean waters below. Thick brushstrokes create dramatic waves in deep Prussian blue and dark teal colors that dominate the lower portion. Golden divine light breaks through stormy clouds above, casting a warm ochre glow on the rescuer's face and outstretched arm. The vertical composition creates upward movement from despair to salvation, with strong contrast between the illuminated figures and shadowed waters. A traditional lifebuoy serves as a symbolic element of hope. The hands reaching toward each other form the emotional focal point, representing human connection and the triumph of compassion over danger. Rich earth tones, ivory highlights, and visible canvas texture add authenticity to this timeless scene of heroism.">
            <a:extLst>
              <a:ext uri="{FF2B5EF4-FFF2-40B4-BE49-F238E27FC236}">
                <a16:creationId xmlns:a16="http://schemas.microsoft.com/office/drawing/2014/main" id="{1A639DD4-39F7-28C9-ECB4-25CC6A3286A1}"/>
              </a:ext>
            </a:extLst>
          </p:cNvPr>
          <p:cNvPicPr>
            <a:picLocks noChangeAspect="1"/>
          </p:cNvPicPr>
          <p:nvPr/>
        </p:nvPicPr>
        <p:blipFill>
          <a:blip r:embed="rId2"/>
          <a:stretch>
            <a:fillRect/>
          </a:stretch>
        </p:blipFill>
        <p:spPr>
          <a:xfrm>
            <a:off x="259882" y="819447"/>
            <a:ext cx="3226802" cy="5781354"/>
          </a:xfrm>
          <a:prstGeom prst="rect">
            <a:avLst/>
          </a:prstGeom>
        </p:spPr>
      </p:pic>
    </p:spTree>
    <p:extLst>
      <p:ext uri="{BB962C8B-B14F-4D97-AF65-F5344CB8AC3E}">
        <p14:creationId xmlns:p14="http://schemas.microsoft.com/office/powerpoint/2010/main" val="18208572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351E1D-FF5C-1440-B72D-542014871A37}"/>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is-IS" sz="4000" dirty="0">
                <a:latin typeface="Times New Roman" charset="0"/>
                <a:ea typeface="Times New Roman" charset="0"/>
                <a:cs typeface="Times New Roman" charset="0"/>
              </a:rPr>
              <a:t>O for a thousand </a:t>
            </a:r>
          </a:p>
          <a:p>
            <a:pPr algn="ctr"/>
            <a:r>
              <a:rPr lang="is-IS" sz="4000" dirty="0">
                <a:latin typeface="Times New Roman" charset="0"/>
                <a:ea typeface="Times New Roman" charset="0"/>
                <a:cs typeface="Times New Roman" charset="0"/>
              </a:rPr>
              <a:t>tongues to sing my </a:t>
            </a:r>
          </a:p>
          <a:p>
            <a:pPr algn="ctr"/>
            <a:r>
              <a:rPr lang="is-IS" sz="4000" dirty="0">
                <a:latin typeface="Times New Roman" charset="0"/>
                <a:ea typeface="Times New Roman" charset="0"/>
                <a:cs typeface="Times New Roman" charset="0"/>
              </a:rPr>
              <a:t>great Redeemer’s praise, </a:t>
            </a:r>
          </a:p>
          <a:p>
            <a:pPr algn="ctr"/>
            <a:r>
              <a:rPr lang="is-IS" sz="4000" dirty="0">
                <a:latin typeface="Times New Roman" charset="0"/>
                <a:ea typeface="Times New Roman" charset="0"/>
                <a:cs typeface="Times New Roman" charset="0"/>
              </a:rPr>
              <a:t>the glories of my God and King, </a:t>
            </a:r>
          </a:p>
          <a:p>
            <a:pPr algn="ctr"/>
            <a:r>
              <a:rPr lang="is-IS" sz="4000" dirty="0">
                <a:latin typeface="Times New Roman" charset="0"/>
                <a:ea typeface="Times New Roman" charset="0"/>
                <a:cs typeface="Times New Roman" charset="0"/>
              </a:rPr>
              <a:t>the triumphs of his grace!</a:t>
            </a:r>
            <a:endParaRPr lang="en-US" sz="4000" dirty="0">
              <a:latin typeface="Times New Roman" charset="0"/>
              <a:ea typeface="Times New Roman" charset="0"/>
              <a:cs typeface="Times New Roman" charset="0"/>
            </a:endParaRP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404750540"/>
      </p:ext>
    </p:extLst>
  </p:cSld>
  <p:clrMapOvr>
    <a:masterClrMapping/>
  </p:clrMapOvr>
  <p:transition spd="med">
    <p:dissolv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D936E7-2D23-F547-94B3-020766B05AF1}"/>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is-IS" sz="4000" dirty="0">
                <a:latin typeface="Times New Roman" charset="0"/>
                <a:ea typeface="Times New Roman" charset="0"/>
                <a:cs typeface="Times New Roman" charset="0"/>
              </a:rPr>
              <a:t>My gracious Master </a:t>
            </a:r>
          </a:p>
          <a:p>
            <a:pPr algn="ctr"/>
            <a:r>
              <a:rPr lang="is-IS" sz="4000" dirty="0">
                <a:latin typeface="Times New Roman" charset="0"/>
                <a:ea typeface="Times New Roman" charset="0"/>
                <a:cs typeface="Times New Roman" charset="0"/>
              </a:rPr>
              <a:t>and my God, </a:t>
            </a:r>
          </a:p>
          <a:p>
            <a:pPr algn="ctr"/>
            <a:r>
              <a:rPr lang="is-IS" sz="4000" dirty="0">
                <a:latin typeface="Times New Roman" charset="0"/>
                <a:ea typeface="Times New Roman" charset="0"/>
                <a:cs typeface="Times New Roman" charset="0"/>
              </a:rPr>
              <a:t>assist me to proclaim, </a:t>
            </a:r>
          </a:p>
          <a:p>
            <a:pPr algn="ctr"/>
            <a:r>
              <a:rPr lang="is-IS" sz="4000" dirty="0">
                <a:latin typeface="Times New Roman" charset="0"/>
                <a:ea typeface="Times New Roman" charset="0"/>
                <a:cs typeface="Times New Roman" charset="0"/>
              </a:rPr>
              <a:t>to spread through all the earth abroad the honors of thy name.</a:t>
            </a:r>
            <a:endParaRPr lang="en-US" sz="4000" dirty="0">
              <a:latin typeface="Times New Roman" charset="0"/>
              <a:ea typeface="Times New Roman" charset="0"/>
              <a:cs typeface="Times New Roman" charset="0"/>
            </a:endParaRP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44500409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0B1D2B-A1F2-744A-8B96-E194A5C4B82A}"/>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is-IS" sz="4000" dirty="0">
                <a:latin typeface="Times New Roman" charset="0"/>
                <a:ea typeface="Times New Roman" charset="0"/>
                <a:cs typeface="Times New Roman" charset="0"/>
              </a:rPr>
              <a:t>Jesus! </a:t>
            </a:r>
            <a:r>
              <a:rPr lang="en-US" sz="4000" dirty="0">
                <a:latin typeface="Times New Roman" charset="0"/>
                <a:ea typeface="Times New Roman" charset="0"/>
                <a:cs typeface="Times New Roman" charset="0"/>
              </a:rPr>
              <a:t>t</a:t>
            </a:r>
            <a:r>
              <a:rPr lang="is-IS" sz="4000" dirty="0">
                <a:latin typeface="Times New Roman" charset="0"/>
                <a:ea typeface="Times New Roman" charset="0"/>
                <a:cs typeface="Times New Roman" charset="0"/>
              </a:rPr>
              <a:t>he name that </a:t>
            </a:r>
          </a:p>
          <a:p>
            <a:pPr algn="ctr"/>
            <a:r>
              <a:rPr lang="is-IS" sz="4000" dirty="0">
                <a:latin typeface="Times New Roman" charset="0"/>
                <a:ea typeface="Times New Roman" charset="0"/>
                <a:cs typeface="Times New Roman" charset="0"/>
              </a:rPr>
              <a:t>charms our fears, </a:t>
            </a:r>
          </a:p>
          <a:p>
            <a:pPr algn="ctr"/>
            <a:r>
              <a:rPr lang="is-IS" sz="4000" dirty="0">
                <a:latin typeface="Times New Roman" charset="0"/>
                <a:ea typeface="Times New Roman" charset="0"/>
                <a:cs typeface="Times New Roman" charset="0"/>
              </a:rPr>
              <a:t>that bids our sorrows cease; </a:t>
            </a:r>
          </a:p>
          <a:p>
            <a:pPr algn="ctr"/>
            <a:r>
              <a:rPr lang="is-IS" sz="4000" dirty="0">
                <a:latin typeface="Times New Roman" charset="0"/>
                <a:ea typeface="Times New Roman" charset="0"/>
                <a:cs typeface="Times New Roman" charset="0"/>
              </a:rPr>
              <a:t>‘tis music in the sinner’s ears, </a:t>
            </a:r>
          </a:p>
          <a:p>
            <a:pPr algn="ctr"/>
            <a:r>
              <a:rPr lang="is-IS" sz="4000" dirty="0">
                <a:latin typeface="Times New Roman" charset="0"/>
                <a:ea typeface="Times New Roman" charset="0"/>
                <a:cs typeface="Times New Roman" charset="0"/>
              </a:rPr>
              <a:t>‘tis life, and health, and peace.</a:t>
            </a:r>
            <a:endParaRPr lang="en-US" sz="4000" dirty="0">
              <a:latin typeface="Times New Roman" charset="0"/>
              <a:ea typeface="Times New Roman" charset="0"/>
              <a:cs typeface="Times New Roman" charset="0"/>
            </a:endParaRP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338949341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When we are thrown into the pits of despair by the world around us, </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429000"/>
            <a:ext cx="7215811" cy="1515172"/>
          </a:xfrm>
        </p:spPr>
        <p:txBody>
          <a:bodyPr>
            <a:noAutofit/>
          </a:bodyPr>
          <a:lstStyle/>
          <a:p>
            <a:pPr>
              <a:lnSpc>
                <a:spcPct val="150000"/>
              </a:lnSpc>
            </a:pPr>
            <a:r>
              <a:rPr lang="en-US" dirty="0"/>
              <a:t>The Lord hears our cries from the depths. </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7414CA-2682-AF49-8855-3AE76141AF99}"/>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He breaks the power of </a:t>
            </a:r>
          </a:p>
          <a:p>
            <a:pPr algn="ctr"/>
            <a:r>
              <a:rPr lang="en-US" sz="4000" dirty="0">
                <a:latin typeface="Times New Roman" charset="0"/>
                <a:ea typeface="Times New Roman" charset="0"/>
                <a:cs typeface="Times New Roman" charset="0"/>
              </a:rPr>
              <a:t>canceled sin, he </a:t>
            </a:r>
          </a:p>
          <a:p>
            <a:pPr algn="ctr"/>
            <a:r>
              <a:rPr lang="en-US" sz="4000" dirty="0">
                <a:latin typeface="Times New Roman" charset="0"/>
                <a:ea typeface="Times New Roman" charset="0"/>
                <a:cs typeface="Times New Roman" charset="0"/>
              </a:rPr>
              <a:t>sets the prisoner free; </a:t>
            </a:r>
          </a:p>
          <a:p>
            <a:pPr algn="ctr"/>
            <a:r>
              <a:rPr lang="en-US" sz="4000" dirty="0">
                <a:latin typeface="Times New Roman" charset="0"/>
                <a:ea typeface="Times New Roman" charset="0"/>
                <a:cs typeface="Times New Roman" charset="0"/>
              </a:rPr>
              <a:t>his blood can make the foulest clean; his blood availed for me.</a:t>
            </a: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290724593"/>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122A27-7A5A-A54E-B7F5-79BE68C183F6}"/>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He speaks, and listening </a:t>
            </a:r>
          </a:p>
          <a:p>
            <a:pPr algn="ctr"/>
            <a:r>
              <a:rPr lang="en-US" sz="4000" dirty="0">
                <a:latin typeface="Times New Roman" charset="0"/>
                <a:ea typeface="Times New Roman" charset="0"/>
                <a:cs typeface="Times New Roman" charset="0"/>
              </a:rPr>
              <a:t>to his voice, new </a:t>
            </a:r>
          </a:p>
          <a:p>
            <a:pPr algn="ctr"/>
            <a:r>
              <a:rPr lang="en-US" sz="4000" dirty="0">
                <a:latin typeface="Times New Roman" charset="0"/>
                <a:ea typeface="Times New Roman" charset="0"/>
                <a:cs typeface="Times New Roman" charset="0"/>
              </a:rPr>
              <a:t>life the dead receive; </a:t>
            </a:r>
          </a:p>
          <a:p>
            <a:pPr algn="ctr"/>
            <a:r>
              <a:rPr lang="en-US" sz="4000" dirty="0">
                <a:latin typeface="Times New Roman" charset="0"/>
                <a:ea typeface="Times New Roman" charset="0"/>
                <a:cs typeface="Times New Roman" charset="0"/>
              </a:rPr>
              <a:t>the mournful, broken hearts rejoice, </a:t>
            </a:r>
          </a:p>
          <a:p>
            <a:pPr algn="ctr"/>
            <a:r>
              <a:rPr lang="en-US" sz="4000" dirty="0">
                <a:latin typeface="Times New Roman" charset="0"/>
                <a:ea typeface="Times New Roman" charset="0"/>
                <a:cs typeface="Times New Roman" charset="0"/>
              </a:rPr>
              <a:t>the humble poor believe.</a:t>
            </a: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112387210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3E439D-BB06-F840-8686-33B0BC069307}"/>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Hear him, ye deaf; his </a:t>
            </a:r>
          </a:p>
          <a:p>
            <a:pPr algn="ctr"/>
            <a:r>
              <a:rPr lang="en-US" sz="4000" dirty="0">
                <a:latin typeface="Times New Roman" charset="0"/>
                <a:ea typeface="Times New Roman" charset="0"/>
                <a:cs typeface="Times New Roman" charset="0"/>
              </a:rPr>
              <a:t>praise, ye dumb, </a:t>
            </a:r>
          </a:p>
          <a:p>
            <a:pPr algn="ctr"/>
            <a:r>
              <a:rPr lang="en-US" sz="4000" dirty="0">
                <a:latin typeface="Times New Roman" charset="0"/>
                <a:ea typeface="Times New Roman" charset="0"/>
                <a:cs typeface="Times New Roman" charset="0"/>
              </a:rPr>
              <a:t>your loosened tongues employ; </a:t>
            </a:r>
          </a:p>
          <a:p>
            <a:pPr algn="ctr"/>
            <a:r>
              <a:rPr lang="en-US" sz="4000" dirty="0">
                <a:latin typeface="Times New Roman" charset="0"/>
                <a:ea typeface="Times New Roman" charset="0"/>
                <a:cs typeface="Times New Roman" charset="0"/>
              </a:rPr>
              <a:t>ye blind, behold your Savior come, </a:t>
            </a:r>
          </a:p>
          <a:p>
            <a:pPr algn="ctr"/>
            <a:r>
              <a:rPr lang="en-US" sz="4000" dirty="0">
                <a:latin typeface="Times New Roman" charset="0"/>
                <a:ea typeface="Times New Roman" charset="0"/>
                <a:cs typeface="Times New Roman" charset="0"/>
              </a:rPr>
              <a:t>and leap, ye lame, for joy.</a:t>
            </a: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319497318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50985E-EB32-8041-AD01-0EDFEEF9A31A}"/>
              </a:ext>
            </a:extLst>
          </p:cNvPr>
          <p:cNvPicPr>
            <a:picLocks noChangeAspect="1"/>
          </p:cNvPicPr>
          <p:nvPr/>
        </p:nvPicPr>
        <p:blipFill>
          <a:blip r:embed="rId2">
            <a:alphaModFix amt="30000"/>
          </a:blip>
          <a:stretch>
            <a:fillRect/>
          </a:stretch>
        </p:blipFill>
        <p:spPr>
          <a:xfrm>
            <a:off x="-1" y="0"/>
            <a:ext cx="9143999" cy="6858000"/>
          </a:xfrm>
          <a:prstGeom prst="rect">
            <a:avLst/>
          </a:prstGeom>
        </p:spPr>
      </p:pic>
      <p:sp>
        <p:nvSpPr>
          <p:cNvPr id="6" name="TextBox 5"/>
          <p:cNvSpPr txBox="1"/>
          <p:nvPr/>
        </p:nvSpPr>
        <p:spPr>
          <a:xfrm>
            <a:off x="375235" y="2257782"/>
            <a:ext cx="8393527" cy="3170099"/>
          </a:xfrm>
          <a:prstGeom prst="rect">
            <a:avLst/>
          </a:prstGeom>
          <a:noFill/>
        </p:spPr>
        <p:txBody>
          <a:bodyPr wrap="square" rtlCol="0">
            <a:spAutoFit/>
          </a:bodyPr>
          <a:lstStyle/>
          <a:p>
            <a:pPr algn="ctr"/>
            <a:r>
              <a:rPr lang="en-US" sz="4000" dirty="0">
                <a:latin typeface="Times New Roman" charset="0"/>
                <a:ea typeface="Times New Roman" charset="0"/>
                <a:cs typeface="Times New Roman" charset="0"/>
              </a:rPr>
              <a:t>In Christ, your head, you </a:t>
            </a:r>
          </a:p>
          <a:p>
            <a:pPr algn="ctr"/>
            <a:r>
              <a:rPr lang="en-US" sz="4000" dirty="0">
                <a:latin typeface="Times New Roman" charset="0"/>
                <a:ea typeface="Times New Roman" charset="0"/>
                <a:cs typeface="Times New Roman" charset="0"/>
              </a:rPr>
              <a:t>then shall know, </a:t>
            </a:r>
          </a:p>
          <a:p>
            <a:pPr algn="ctr"/>
            <a:r>
              <a:rPr lang="en-US" sz="4000" dirty="0">
                <a:latin typeface="Times New Roman" charset="0"/>
                <a:ea typeface="Times New Roman" charset="0"/>
                <a:cs typeface="Times New Roman" charset="0"/>
              </a:rPr>
              <a:t>shall feel your sins forgiven; </a:t>
            </a:r>
          </a:p>
          <a:p>
            <a:pPr algn="ctr"/>
            <a:r>
              <a:rPr lang="en-US" sz="4000" dirty="0">
                <a:latin typeface="Times New Roman" charset="0"/>
                <a:ea typeface="Times New Roman" charset="0"/>
                <a:cs typeface="Times New Roman" charset="0"/>
              </a:rPr>
              <a:t>anticipate your heaven below, </a:t>
            </a:r>
          </a:p>
          <a:p>
            <a:pPr algn="ctr"/>
            <a:r>
              <a:rPr lang="en-US" sz="4000" dirty="0">
                <a:latin typeface="Times New Roman" charset="0"/>
                <a:ea typeface="Times New Roman" charset="0"/>
                <a:cs typeface="Times New Roman" charset="0"/>
              </a:rPr>
              <a:t>and own that love is heaven.</a:t>
            </a:r>
          </a:p>
        </p:txBody>
      </p:sp>
      <p:sp>
        <p:nvSpPr>
          <p:cNvPr id="8" name="TextBox 7"/>
          <p:cNvSpPr txBox="1"/>
          <p:nvPr/>
        </p:nvSpPr>
        <p:spPr>
          <a:xfrm>
            <a:off x="0" y="0"/>
            <a:ext cx="9143999" cy="1323439"/>
          </a:xfrm>
          <a:prstGeom prst="rect">
            <a:avLst/>
          </a:prstGeom>
          <a:noFill/>
        </p:spPr>
        <p:txBody>
          <a:bodyPr wrap="square" rtlCol="0">
            <a:spAutoFit/>
          </a:bodyPr>
          <a:lstStyle/>
          <a:p>
            <a:pPr algn="ctr"/>
            <a:r>
              <a:rPr lang="en-US" sz="3200" dirty="0">
                <a:latin typeface="Times New Roman" charset="0"/>
                <a:ea typeface="Times New Roman" charset="0"/>
                <a:cs typeface="Times New Roman" charset="0"/>
              </a:rPr>
              <a:t>“</a:t>
            </a:r>
            <a:r>
              <a:rPr lang="en-US" sz="3200" i="1" dirty="0">
                <a:latin typeface="Times New Roman" charset="0"/>
                <a:ea typeface="Times New Roman" charset="0"/>
                <a:cs typeface="Times New Roman" charset="0"/>
              </a:rPr>
              <a:t>O For a Thousand Tongues to Sing</a:t>
            </a:r>
            <a:r>
              <a:rPr lang="en-US" sz="3200" dirty="0">
                <a:latin typeface="Times New Roman" charset="0"/>
                <a:ea typeface="Times New Roman" charset="0"/>
                <a:cs typeface="Times New Roman" charset="0"/>
              </a:rPr>
              <a:t>”     UMH #57</a:t>
            </a:r>
          </a:p>
          <a:p>
            <a:pPr algn="ctr"/>
            <a:r>
              <a:rPr lang="en-US" sz="2000" dirty="0">
                <a:latin typeface="Times New Roman" charset="0"/>
                <a:ea typeface="Times New Roman" charset="0"/>
                <a:cs typeface="Times New Roman" charset="0"/>
              </a:rPr>
              <a:t>WORDS: Charles Wesley, 1739          MUSIC: Carl G. Glaser, 1839</a:t>
            </a:r>
          </a:p>
          <a:p>
            <a:pPr algn="ctr"/>
            <a:r>
              <a:rPr lang="en-US" sz="2800" b="1" i="1" dirty="0">
                <a:latin typeface="Times New Roman" charset="0"/>
                <a:ea typeface="Times New Roman" charset="0"/>
                <a:cs typeface="Times New Roman" charset="0"/>
              </a:rPr>
              <a:t>Please stand as you are able and comfortable</a:t>
            </a:r>
            <a:r>
              <a:rPr lang="en-US" sz="2000" b="1" i="1" dirty="0">
                <a:latin typeface="Times New Roman" charset="0"/>
                <a:ea typeface="Times New Roman" charset="0"/>
                <a:cs typeface="Times New Roman" charset="0"/>
              </a:rPr>
              <a:t>.</a:t>
            </a:r>
            <a:endParaRPr lang="en-US" sz="20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614143056"/>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63291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44053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354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584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93C40-9258-CE8E-A58D-A5A200F0025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FAC1D7-F57F-4069-FF88-921A9C15DD46}"/>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When we step out in faith and the waves threaten to pull us under, </a:t>
            </a:r>
          </a:p>
        </p:txBody>
      </p:sp>
      <p:sp>
        <p:nvSpPr>
          <p:cNvPr id="3" name="Text Placeholder 2">
            <a:extLst>
              <a:ext uri="{FF2B5EF4-FFF2-40B4-BE49-F238E27FC236}">
                <a16:creationId xmlns:a16="http://schemas.microsoft.com/office/drawing/2014/main" id="{316108D6-E385-5064-0610-0656C7DD67A4}"/>
              </a:ext>
            </a:extLst>
          </p:cNvPr>
          <p:cNvSpPr>
            <a:spLocks noGrp="1"/>
          </p:cNvSpPr>
          <p:nvPr>
            <p:ph type="body" sz="quarter" idx="12"/>
          </p:nvPr>
        </p:nvSpPr>
        <p:spPr>
          <a:xfrm>
            <a:off x="1740230" y="3342736"/>
            <a:ext cx="7215811" cy="1515172"/>
          </a:xfrm>
        </p:spPr>
        <p:txBody>
          <a:bodyPr>
            <a:noAutofit/>
          </a:bodyPr>
          <a:lstStyle/>
          <a:p>
            <a:pPr>
              <a:lnSpc>
                <a:spcPct val="150000"/>
              </a:lnSpc>
            </a:pPr>
            <a:r>
              <a:rPr lang="en-US" dirty="0"/>
              <a:t>The Lord stretches out His hand to catch us. </a:t>
            </a:r>
          </a:p>
        </p:txBody>
      </p:sp>
    </p:spTree>
    <p:extLst>
      <p:ext uri="{BB962C8B-B14F-4D97-AF65-F5344CB8AC3E}">
        <p14:creationId xmlns:p14="http://schemas.microsoft.com/office/powerpoint/2010/main" val="19475873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D11665-AE30-184F-8EF0-5FFA79814EB1}"/>
              </a:ext>
            </a:extLst>
          </p:cNvPr>
          <p:cNvPicPr>
            <a:picLocks noChangeAspect="1"/>
          </p:cNvPicPr>
          <p:nvPr/>
        </p:nvPicPr>
        <p:blipFill>
          <a:blip r:embed="rId2">
            <a:alphaModFix amt="10000"/>
          </a:blip>
          <a:stretch>
            <a:fillRect/>
          </a:stretch>
        </p:blipFill>
        <p:spPr>
          <a:xfrm>
            <a:off x="0" y="0"/>
            <a:ext cx="9140022" cy="6858000"/>
          </a:xfrm>
          <a:prstGeom prst="rect">
            <a:avLst/>
          </a:prstGeom>
        </p:spPr>
      </p:pic>
      <p:sp>
        <p:nvSpPr>
          <p:cNvPr id="4" name="TextBox 3">
            <a:extLst>
              <a:ext uri="{FF2B5EF4-FFF2-40B4-BE49-F238E27FC236}">
                <a16:creationId xmlns:a16="http://schemas.microsoft.com/office/drawing/2014/main" id="{49DB8069-236C-D34E-A359-EE65D5B4DA5E}"/>
              </a:ext>
            </a:extLst>
          </p:cNvPr>
          <p:cNvSpPr txBox="1"/>
          <p:nvPr/>
        </p:nvSpPr>
        <p:spPr>
          <a:xfrm>
            <a:off x="-4259" y="2111395"/>
            <a:ext cx="9144281" cy="3970318"/>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Precious Lord, take my hand, </a:t>
            </a:r>
          </a:p>
          <a:p>
            <a:pPr algn="ctr"/>
            <a:r>
              <a:rPr lang="en-US" sz="3600" b="1" dirty="0">
                <a:latin typeface="Times New Roman" charset="0"/>
                <a:ea typeface="Times New Roman" charset="0"/>
                <a:cs typeface="Times New Roman" charset="0"/>
              </a:rPr>
              <a:t>lead me on, let me stand, </a:t>
            </a:r>
          </a:p>
          <a:p>
            <a:pPr algn="ctr"/>
            <a:r>
              <a:rPr lang="en-US" sz="3600" b="1" dirty="0">
                <a:latin typeface="Times New Roman" charset="0"/>
                <a:ea typeface="Times New Roman" charset="0"/>
                <a:cs typeface="Times New Roman" charset="0"/>
              </a:rPr>
              <a:t>I am tired, I am weak, I am worn; </a:t>
            </a:r>
          </a:p>
          <a:p>
            <a:pPr algn="ctr"/>
            <a:r>
              <a:rPr lang="en-US" sz="3600" b="1" dirty="0">
                <a:latin typeface="Times New Roman" charset="0"/>
                <a:ea typeface="Times New Roman" charset="0"/>
                <a:cs typeface="Times New Roman" charset="0"/>
              </a:rPr>
              <a:t>through the storm, through the night, </a:t>
            </a:r>
          </a:p>
          <a:p>
            <a:pPr algn="ctr"/>
            <a:r>
              <a:rPr lang="en-US" sz="3600" b="1" dirty="0">
                <a:latin typeface="Times New Roman" charset="0"/>
                <a:ea typeface="Times New Roman" charset="0"/>
                <a:cs typeface="Times New Roman" charset="0"/>
              </a:rPr>
              <a:t>lead me on to the light: </a:t>
            </a:r>
          </a:p>
          <a:p>
            <a:pPr algn="ctr"/>
            <a:r>
              <a:rPr lang="en-US" sz="3600" b="1" dirty="0">
                <a:latin typeface="Times New Roman" charset="0"/>
                <a:ea typeface="Times New Roman" charset="0"/>
                <a:cs typeface="Times New Roman" charset="0"/>
              </a:rPr>
              <a:t>Take my hand, precious Lord, </a:t>
            </a:r>
          </a:p>
          <a:p>
            <a:pPr algn="ctr"/>
            <a:r>
              <a:rPr lang="en-US" sz="3600" b="1" dirty="0">
                <a:latin typeface="Times New Roman" charset="0"/>
                <a:ea typeface="Times New Roman" charset="0"/>
                <a:cs typeface="Times New Roman" charset="0"/>
              </a:rPr>
              <a:t>lead me home.</a:t>
            </a:r>
          </a:p>
        </p:txBody>
      </p:sp>
      <p:sp>
        <p:nvSpPr>
          <p:cNvPr id="5" name="TextBox 4">
            <a:extLst>
              <a:ext uri="{FF2B5EF4-FFF2-40B4-BE49-F238E27FC236}">
                <a16:creationId xmlns:a16="http://schemas.microsoft.com/office/drawing/2014/main" id="{F82A2E36-FB62-894E-8FCD-6EB8F717553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“Precious Lord, Take My Hand”  UMH 474</a:t>
            </a:r>
          </a:p>
          <a:p>
            <a:pPr algn="ctr"/>
            <a:r>
              <a:rPr lang="en-US" dirty="0">
                <a:latin typeface="Times New Roman" charset="0"/>
                <a:ea typeface="Times New Roman" charset="0"/>
                <a:cs typeface="Times New Roman" charset="0"/>
              </a:rPr>
              <a:t>WORDS and MUSIC: Thomas A. Dorsey, 1932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2493902563"/>
      </p:ext>
    </p:extLst>
  </p:cSld>
  <p:clrMapOvr>
    <a:masterClrMapping/>
  </p:clrMapOvr>
  <p:transition spd="med">
    <p:dissolv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1706D7-EFC9-9B45-962D-B6DB35E9C7E3}"/>
              </a:ext>
            </a:extLst>
          </p:cNvPr>
          <p:cNvPicPr>
            <a:picLocks noChangeAspect="1"/>
          </p:cNvPicPr>
          <p:nvPr/>
        </p:nvPicPr>
        <p:blipFill>
          <a:blip r:embed="rId2">
            <a:alphaModFix amt="10000"/>
          </a:blip>
          <a:stretch>
            <a:fillRect/>
          </a:stretch>
        </p:blipFill>
        <p:spPr>
          <a:xfrm>
            <a:off x="0" y="0"/>
            <a:ext cx="9140022" cy="6858000"/>
          </a:xfrm>
          <a:prstGeom prst="rect">
            <a:avLst/>
          </a:prstGeom>
        </p:spPr>
      </p:pic>
      <p:sp>
        <p:nvSpPr>
          <p:cNvPr id="5" name="TextBox 4">
            <a:extLst>
              <a:ext uri="{FF2B5EF4-FFF2-40B4-BE49-F238E27FC236}">
                <a16:creationId xmlns:a16="http://schemas.microsoft.com/office/drawing/2014/main" id="{173076A7-9966-9743-814E-0BBDCFFC7A41}"/>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“Precious Lord, Take My Hand”  UMH 474</a:t>
            </a:r>
          </a:p>
          <a:p>
            <a:pPr algn="ctr"/>
            <a:r>
              <a:rPr lang="en-US" dirty="0">
                <a:latin typeface="Times New Roman" charset="0"/>
                <a:ea typeface="Times New Roman" charset="0"/>
                <a:cs typeface="Times New Roman" charset="0"/>
              </a:rPr>
              <a:t>WORDS and MUSIC: Thomas A. Dorsey, 1932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10" name="TextBox 9">
            <a:extLst>
              <a:ext uri="{FF2B5EF4-FFF2-40B4-BE49-F238E27FC236}">
                <a16:creationId xmlns:a16="http://schemas.microsoft.com/office/drawing/2014/main" id="{FE3ACD5C-62BF-9D45-AAF0-2D633BDBB466}"/>
              </a:ext>
            </a:extLst>
          </p:cNvPr>
          <p:cNvSpPr txBox="1"/>
          <p:nvPr/>
        </p:nvSpPr>
        <p:spPr>
          <a:xfrm>
            <a:off x="0" y="2111395"/>
            <a:ext cx="9144281" cy="3970318"/>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When the way grows drear, </a:t>
            </a:r>
          </a:p>
          <a:p>
            <a:pPr algn="ctr"/>
            <a:r>
              <a:rPr lang="en-US" sz="3600" b="1" dirty="0">
                <a:latin typeface="Times New Roman" charset="0"/>
                <a:ea typeface="Times New Roman" charset="0"/>
                <a:cs typeface="Times New Roman" charset="0"/>
              </a:rPr>
              <a:t>precious Lord, linger near, </a:t>
            </a:r>
          </a:p>
          <a:p>
            <a:pPr algn="ctr"/>
            <a:r>
              <a:rPr lang="en-US" sz="3600" b="1" dirty="0">
                <a:latin typeface="Times New Roman" charset="0"/>
                <a:ea typeface="Times New Roman" charset="0"/>
                <a:cs typeface="Times New Roman" charset="0"/>
              </a:rPr>
              <a:t>when my life is almost gone, </a:t>
            </a:r>
          </a:p>
          <a:p>
            <a:pPr algn="ctr"/>
            <a:r>
              <a:rPr lang="en-US" sz="3600" b="1" dirty="0">
                <a:latin typeface="Times New Roman" charset="0"/>
                <a:ea typeface="Times New Roman" charset="0"/>
                <a:cs typeface="Times New Roman" charset="0"/>
              </a:rPr>
              <a:t>hear my cry, hear my call, </a:t>
            </a:r>
          </a:p>
          <a:p>
            <a:pPr algn="ctr"/>
            <a:r>
              <a:rPr lang="en-US" sz="3600" b="1" dirty="0">
                <a:latin typeface="Times New Roman" charset="0"/>
                <a:ea typeface="Times New Roman" charset="0"/>
                <a:cs typeface="Times New Roman" charset="0"/>
              </a:rPr>
              <a:t>hold my hand lest I fall: </a:t>
            </a:r>
          </a:p>
          <a:p>
            <a:pPr algn="ctr"/>
            <a:r>
              <a:rPr lang="en-US" sz="3600" b="1" dirty="0">
                <a:latin typeface="Times New Roman" charset="0"/>
                <a:ea typeface="Times New Roman" charset="0"/>
                <a:cs typeface="Times New Roman" charset="0"/>
              </a:rPr>
              <a:t>Take my hand, precious Lord, </a:t>
            </a:r>
          </a:p>
          <a:p>
            <a:pPr algn="ctr"/>
            <a:r>
              <a:rPr lang="en-US" sz="3600" b="1" dirty="0">
                <a:latin typeface="Times New Roman" charset="0"/>
                <a:ea typeface="Times New Roman" charset="0"/>
                <a:cs typeface="Times New Roman" charset="0"/>
              </a:rPr>
              <a:t>lead me home.</a:t>
            </a:r>
          </a:p>
        </p:txBody>
      </p:sp>
    </p:spTree>
    <p:extLst>
      <p:ext uri="{BB962C8B-B14F-4D97-AF65-F5344CB8AC3E}">
        <p14:creationId xmlns:p14="http://schemas.microsoft.com/office/powerpoint/2010/main" val="97588229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1706D7-EFC9-9B45-962D-B6DB35E9C7E3}"/>
              </a:ext>
            </a:extLst>
          </p:cNvPr>
          <p:cNvPicPr>
            <a:picLocks noChangeAspect="1"/>
          </p:cNvPicPr>
          <p:nvPr/>
        </p:nvPicPr>
        <p:blipFill>
          <a:blip r:embed="rId2">
            <a:alphaModFix amt="10000"/>
          </a:blip>
          <a:stretch>
            <a:fillRect/>
          </a:stretch>
        </p:blipFill>
        <p:spPr>
          <a:xfrm>
            <a:off x="0" y="0"/>
            <a:ext cx="9140022" cy="6858000"/>
          </a:xfrm>
          <a:prstGeom prst="rect">
            <a:avLst/>
          </a:prstGeom>
        </p:spPr>
      </p:pic>
      <p:sp>
        <p:nvSpPr>
          <p:cNvPr id="5" name="TextBox 4">
            <a:extLst>
              <a:ext uri="{FF2B5EF4-FFF2-40B4-BE49-F238E27FC236}">
                <a16:creationId xmlns:a16="http://schemas.microsoft.com/office/drawing/2014/main" id="{173076A7-9966-9743-814E-0BBDCFFC7A41}"/>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“Precious Lord, Take My Hand”  UMH 474</a:t>
            </a:r>
          </a:p>
          <a:p>
            <a:pPr algn="ctr"/>
            <a:r>
              <a:rPr lang="en-US" dirty="0">
                <a:latin typeface="Times New Roman" charset="0"/>
                <a:ea typeface="Times New Roman" charset="0"/>
                <a:cs typeface="Times New Roman" charset="0"/>
              </a:rPr>
              <a:t>WORDS and MUSIC: Thomas A. Dorsey, 1932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10" name="TextBox 9">
            <a:extLst>
              <a:ext uri="{FF2B5EF4-FFF2-40B4-BE49-F238E27FC236}">
                <a16:creationId xmlns:a16="http://schemas.microsoft.com/office/drawing/2014/main" id="{FE3ACD5C-62BF-9D45-AAF0-2D633BDBB466}"/>
              </a:ext>
            </a:extLst>
          </p:cNvPr>
          <p:cNvSpPr txBox="1"/>
          <p:nvPr/>
        </p:nvSpPr>
        <p:spPr>
          <a:xfrm>
            <a:off x="0" y="2111395"/>
            <a:ext cx="9144281" cy="3970318"/>
          </a:xfrm>
          <a:prstGeom prst="rect">
            <a:avLst/>
          </a:prstGeom>
          <a:noFill/>
        </p:spPr>
        <p:txBody>
          <a:bodyPr wrap="square" rtlCol="0">
            <a:spAutoFit/>
          </a:bodyPr>
          <a:lstStyle/>
          <a:p>
            <a:pPr algn="ctr"/>
            <a:r>
              <a:rPr lang="en-US" sz="3600" b="1" dirty="0">
                <a:latin typeface="Times New Roman" charset="0"/>
                <a:ea typeface="Times New Roman" charset="0"/>
                <a:cs typeface="Times New Roman" charset="0"/>
              </a:rPr>
              <a:t>When the darkness appears </a:t>
            </a:r>
          </a:p>
          <a:p>
            <a:pPr algn="ctr"/>
            <a:r>
              <a:rPr lang="en-US" sz="3600" b="1" dirty="0">
                <a:latin typeface="Times New Roman" charset="0"/>
                <a:ea typeface="Times New Roman" charset="0"/>
                <a:cs typeface="Times New Roman" charset="0"/>
              </a:rPr>
              <a:t>and the night draws near, </a:t>
            </a:r>
          </a:p>
          <a:p>
            <a:pPr algn="ctr"/>
            <a:r>
              <a:rPr lang="en-US" sz="3600" b="1" dirty="0">
                <a:latin typeface="Times New Roman" charset="0"/>
                <a:ea typeface="Times New Roman" charset="0"/>
                <a:cs typeface="Times New Roman" charset="0"/>
              </a:rPr>
              <a:t>and the day is past and gone, </a:t>
            </a:r>
          </a:p>
          <a:p>
            <a:pPr algn="ctr"/>
            <a:r>
              <a:rPr lang="en-US" sz="3600" b="1" dirty="0">
                <a:latin typeface="Times New Roman" charset="0"/>
                <a:ea typeface="Times New Roman" charset="0"/>
                <a:cs typeface="Times New Roman" charset="0"/>
              </a:rPr>
              <a:t>at the river I stand, </a:t>
            </a:r>
          </a:p>
          <a:p>
            <a:pPr algn="ctr"/>
            <a:r>
              <a:rPr lang="en-US" sz="3600" b="1" dirty="0">
                <a:latin typeface="Times New Roman" charset="0"/>
                <a:ea typeface="Times New Roman" charset="0"/>
                <a:cs typeface="Times New Roman" charset="0"/>
              </a:rPr>
              <a:t>guide my feet, hold my hand: </a:t>
            </a:r>
          </a:p>
          <a:p>
            <a:pPr algn="ctr"/>
            <a:r>
              <a:rPr lang="en-US" sz="3600" b="1" dirty="0">
                <a:latin typeface="Times New Roman" charset="0"/>
                <a:ea typeface="Times New Roman" charset="0"/>
                <a:cs typeface="Times New Roman" charset="0"/>
              </a:rPr>
              <a:t>Take my hand, precious Lord, </a:t>
            </a:r>
          </a:p>
          <a:p>
            <a:pPr algn="ctr"/>
            <a:r>
              <a:rPr lang="en-US" sz="3600" b="1" dirty="0">
                <a:latin typeface="Times New Roman" charset="0"/>
                <a:ea typeface="Times New Roman" charset="0"/>
                <a:cs typeface="Times New Roman" charset="0"/>
              </a:rPr>
              <a:t>lead me home.</a:t>
            </a:r>
          </a:p>
        </p:txBody>
      </p:sp>
    </p:spTree>
    <p:extLst>
      <p:ext uri="{BB962C8B-B14F-4D97-AF65-F5344CB8AC3E}">
        <p14:creationId xmlns:p14="http://schemas.microsoft.com/office/powerpoint/2010/main" val="3964490821"/>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C2008-37CE-FD50-B2E2-69357046EA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E813B5-DDF3-724B-1FB6-AE470F7E30BC}"/>
              </a:ext>
            </a:extLst>
          </p:cNvPr>
          <p:cNvSpPr>
            <a:spLocks noGrp="1"/>
          </p:cNvSpPr>
          <p:nvPr>
            <p:ph type="body" sz="quarter" idx="11"/>
          </p:nvPr>
        </p:nvSpPr>
        <p:spPr>
          <a:xfrm>
            <a:off x="1740229" y="1074637"/>
            <a:ext cx="7215812" cy="1515173"/>
          </a:xfrm>
        </p:spPr>
        <p:txBody>
          <a:bodyPr>
            <a:noAutofit/>
          </a:bodyPr>
          <a:lstStyle/>
          <a:p>
            <a:pPr>
              <a:lnSpc>
                <a:spcPct val="150000"/>
              </a:lnSpc>
            </a:pPr>
            <a:r>
              <a:rPr lang="en-US" dirty="0"/>
              <a:t>Do not fear the depth of the pit or the height of the storm. </a:t>
            </a:r>
          </a:p>
        </p:txBody>
      </p:sp>
      <p:sp>
        <p:nvSpPr>
          <p:cNvPr id="3" name="Text Placeholder 2">
            <a:extLst>
              <a:ext uri="{FF2B5EF4-FFF2-40B4-BE49-F238E27FC236}">
                <a16:creationId xmlns:a16="http://schemas.microsoft.com/office/drawing/2014/main" id="{DB74C3CD-2504-2D6C-BEB0-D8F2ECC55031}"/>
              </a:ext>
            </a:extLst>
          </p:cNvPr>
          <p:cNvSpPr>
            <a:spLocks noGrp="1"/>
          </p:cNvSpPr>
          <p:nvPr>
            <p:ph type="body" sz="quarter" idx="12"/>
          </p:nvPr>
        </p:nvSpPr>
        <p:spPr>
          <a:xfrm>
            <a:off x="1740230" y="3510605"/>
            <a:ext cx="7215811" cy="1515172"/>
          </a:xfrm>
        </p:spPr>
        <p:txBody>
          <a:bodyPr>
            <a:noAutofit/>
          </a:bodyPr>
          <a:lstStyle/>
          <a:p>
            <a:r>
              <a:rPr lang="en-US" dirty="0"/>
              <a:t>For the God who delivered Joseph is the God who walks on water.</a:t>
            </a:r>
          </a:p>
          <a:p>
            <a:endParaRPr lang="en-US" dirty="0"/>
          </a:p>
          <a:p>
            <a:r>
              <a:rPr lang="en-US" dirty="0"/>
              <a:t>All: Come, let us worship the God of our rescue!</a:t>
            </a:r>
          </a:p>
        </p:txBody>
      </p:sp>
    </p:spTree>
    <p:extLst>
      <p:ext uri="{BB962C8B-B14F-4D97-AF65-F5344CB8AC3E}">
        <p14:creationId xmlns:p14="http://schemas.microsoft.com/office/powerpoint/2010/main" val="37298754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16288" cy="707886"/>
          </a:xfrm>
          <a:prstGeom prst="rect">
            <a:avLst/>
          </a:prstGeom>
          <a:noFill/>
        </p:spPr>
        <p:txBody>
          <a:bodyPr wrap="square" rtlCol="0">
            <a:spAutoFit/>
          </a:bodyPr>
          <a:lstStyle/>
          <a:p>
            <a:pPr algn="ctr"/>
            <a:r>
              <a:rPr lang="en-US" sz="4000" b="1" dirty="0">
                <a:ea typeface="Times New Roman" charset="0"/>
                <a:cs typeface="Times New Roman" charset="0"/>
              </a:rPr>
              <a:t>Postlude</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xmlns:p14="http://schemas.microsoft.com/office/powerpoint/2010/main">
    <mc:Choice Requires="p14">
      <p:transition p14:dur="0" advClick="0" advTm="3400"/>
    </mc:Choice>
    <mc:Fallback xmlns="">
      <p:transition advClick="0" advTm="34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0" y="1054244"/>
            <a:ext cx="5599522" cy="5538889"/>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Almighty God, your word reminds us today that no pit is too deep for your reach, and no storm is too wild for your command. We confess that when our circumstances get dark,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1319119"/>
            <a:ext cx="5665694" cy="4846391"/>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we often feel abandoned, like Joseph in the cistern or the disciples tossed on the sea. Forgive our small faith. Quiet our frantic minds this morning.</a:t>
            </a:r>
            <a:r>
              <a:rPr lang="en-US" sz="3000" dirty="0">
                <a:latin typeface="Verdana" panose="020B0604030504040204" pitchFamily="34" charset="0"/>
                <a:ea typeface="Verdana" panose="020B0604030504040204" pitchFamily="34" charset="0"/>
                <a:cs typeface="Verdana" panose="020B0604030504040204" pitchFamily="34" charset="0"/>
              </a:rPr>
              <a:t> </a:t>
            </a:r>
            <a:endParaRPr lang="en-US" sz="3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626623"/>
            <a:ext cx="5629835" cy="6231386"/>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Stretch out your saving hand over our lives, lift us out of our anxieties, and place our feet on solid ground. We confess with our mouths and believe in our hearts that you are Lord over every storm. Amen. </a:t>
            </a: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Great Thanksgiving UMH 1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68529</TotalTime>
  <Words>2459</Words>
  <Application>Microsoft Macintosh PowerPoint</Application>
  <PresentationFormat>On-screen Show (4:3)</PresentationFormat>
  <Paragraphs>221</Paragraphs>
  <Slides>61</Slides>
  <Notes>2</Notes>
  <HiddenSlides>0</HiddenSlides>
  <MMClips>0</MMClips>
  <ScaleCrop>false</ScaleCrop>
  <HeadingPairs>
    <vt:vector size="6" baseType="variant">
      <vt:variant>
        <vt:lpstr>Fonts Used</vt:lpstr>
      </vt:variant>
      <vt:variant>
        <vt:i4>14</vt:i4>
      </vt:variant>
      <vt:variant>
        <vt:lpstr>Theme</vt:lpstr>
      </vt:variant>
      <vt:variant>
        <vt:i4>11</vt:i4>
      </vt:variant>
      <vt:variant>
        <vt:lpstr>Slide Titles</vt:lpstr>
      </vt:variant>
      <vt:variant>
        <vt:i4>61</vt:i4>
      </vt:variant>
    </vt:vector>
  </HeadingPairs>
  <TitlesOfParts>
    <vt:vector size="86" baseType="lpstr">
      <vt:lpstr>Times</vt:lpstr>
      <vt:lpstr>APPLE CHANCERY</vt:lpstr>
      <vt:lpstr>Aptos</vt:lpstr>
      <vt:lpstr>Aptos Display</vt:lpstr>
      <vt:lpstr>Arial</vt:lpstr>
      <vt:lpstr>Baguet Script</vt:lpstr>
      <vt:lpstr>Calibri</vt:lpstr>
      <vt:lpstr>Calibri Light</vt:lpstr>
      <vt:lpstr>Dreaming Outloud Script Pro</vt:lpstr>
      <vt:lpstr>Edwardian Script ITC</vt:lpstr>
      <vt:lpstr>Georgia</vt:lpstr>
      <vt:lpstr>Lucida Calligraphy</vt:lpstr>
      <vt:lpstr>Times New Roman</vt:lpstr>
      <vt:lpstr>Verdana</vt:lpstr>
      <vt:lpstr>General Worship</vt:lpstr>
      <vt:lpstr>Communion </vt:lpstr>
      <vt:lpstr>Great Thanksgiving UMH 15</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Genesis 37: 1 – 4 , 12 – 28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Matthew 14:22 – 33   </vt:lpstr>
      <vt:lpstr>PowerPoint Presentation</vt:lpstr>
      <vt:lpstr>PowerPoint Presentation</vt:lpstr>
      <vt:lpstr>PowerPoint Presentation</vt:lpstr>
      <vt:lpstr>PowerPoint Presentation</vt:lpstr>
      <vt:lpstr>PowerPoint Presentation</vt:lpstr>
      <vt:lpstr>PowerPoint Presentation</vt:lpstr>
      <vt:lpstr>Sermon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829</cp:revision>
  <cp:lastPrinted>2026-04-17T16:54:19Z</cp:lastPrinted>
  <dcterms:created xsi:type="dcterms:W3CDTF">2022-06-10T14:28:57Z</dcterms:created>
  <dcterms:modified xsi:type="dcterms:W3CDTF">2026-08-07T14:30:45Z</dcterms:modified>
</cp:coreProperties>
</file>