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51"/>
  </p:notesMasterIdLst>
  <p:sldIdLst>
    <p:sldId id="3324" r:id="rId11"/>
    <p:sldId id="3194" r:id="rId12"/>
    <p:sldId id="3666" r:id="rId13"/>
    <p:sldId id="3667" r:id="rId14"/>
    <p:sldId id="3955" r:id="rId15"/>
    <p:sldId id="3925" r:id="rId16"/>
    <p:sldId id="3926" r:id="rId17"/>
    <p:sldId id="3951" r:id="rId18"/>
    <p:sldId id="777" r:id="rId19"/>
    <p:sldId id="778" r:id="rId20"/>
    <p:sldId id="779" r:id="rId21"/>
    <p:sldId id="780" r:id="rId22"/>
    <p:sldId id="256" r:id="rId23"/>
    <p:sldId id="257" r:id="rId24"/>
    <p:sldId id="258" r:id="rId25"/>
    <p:sldId id="259" r:id="rId26"/>
    <p:sldId id="260" r:id="rId27"/>
    <p:sldId id="261" r:id="rId28"/>
    <p:sldId id="262" r:id="rId29"/>
    <p:sldId id="263" r:id="rId30"/>
    <p:sldId id="3962" r:id="rId31"/>
    <p:sldId id="3963" r:id="rId32"/>
    <p:sldId id="3964" r:id="rId33"/>
    <p:sldId id="3965" r:id="rId34"/>
    <p:sldId id="3966" r:id="rId35"/>
    <p:sldId id="3967" r:id="rId36"/>
    <p:sldId id="3968" r:id="rId37"/>
    <p:sldId id="3969" r:id="rId38"/>
    <p:sldId id="264" r:id="rId39"/>
    <p:sldId id="265" r:id="rId40"/>
    <p:sldId id="3690" r:id="rId41"/>
    <p:sldId id="3383" r:id="rId42"/>
    <p:sldId id="3961" r:id="rId43"/>
    <p:sldId id="3619" r:id="rId44"/>
    <p:sldId id="322" r:id="rId45"/>
    <p:sldId id="804" r:id="rId46"/>
    <p:sldId id="805" r:id="rId47"/>
    <p:sldId id="806" r:id="rId48"/>
    <p:sldId id="2315" r:id="rId49"/>
    <p:sldId id="35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4"/>
    <p:restoredTop sz="95845"/>
  </p:normalViewPr>
  <p:slideViewPr>
    <p:cSldViewPr snapToGrid="0" snapToObjects="1">
      <p:cViewPr varScale="1">
        <p:scale>
          <a:sx n="102" d="100"/>
          <a:sy n="102" d="100"/>
        </p:scale>
        <p:origin x="2432"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3/30/26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dsart.com/products/foot-washing-by-yongsung-kim?srsltid=AfmBOopqUXuyT5ObDuuJxWP_SJadST9i_aj-w4ufK2USMEQX161GOcQ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Foot Washing" by Yongsung</a:t>
            </a:r>
            <a:r>
              <a:rPr lang="en-US" sz="1200" b="0" i="0" u="none" strike="noStrike" kern="1200">
                <a:solidFill>
                  <a:schemeClr val="tx1"/>
                </a:solidFill>
                <a:effectLst/>
                <a:latin typeface="+mn-lt"/>
                <a:ea typeface="+mn-ea"/>
                <a:cs typeface="+mn-cs"/>
                <a:hlinkClick r:id="rId3"/>
              </a:rPr>
              <a:t> Kim </a:t>
            </a:r>
          </a:p>
          <a:p>
            <a:endParaRPr lang="en-US"/>
          </a:p>
        </p:txBody>
      </p:sp>
      <p:sp>
        <p:nvSpPr>
          <p:cNvPr id="4" name="Slide Number Placeholder 3"/>
          <p:cNvSpPr>
            <a:spLocks noGrp="1"/>
          </p:cNvSpPr>
          <p:nvPr>
            <p:ph type="sldNum" sz="quarter" idx="5"/>
          </p:nvPr>
        </p:nvSpPr>
        <p:spPr/>
        <p:txBody>
          <a:bodyPr/>
          <a:lstStyle/>
          <a:p>
            <a:fld id="{C39B9AA0-374D-B74F-B298-0F2A953FAACE}" type="slidenum">
              <a:rPr lang="en-US" smtClean="0"/>
              <a:t>21</a:t>
            </a:fld>
            <a:endParaRPr lang="en-US"/>
          </a:p>
        </p:txBody>
      </p:sp>
    </p:spTree>
    <p:extLst>
      <p:ext uri="{BB962C8B-B14F-4D97-AF65-F5344CB8AC3E}">
        <p14:creationId xmlns:p14="http://schemas.microsoft.com/office/powerpoint/2010/main" val="1930490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child praying in front of a stained glass window&#10;&#10;AI-generated content may be incorrect.">
            <a:extLst>
              <a:ext uri="{FF2B5EF4-FFF2-40B4-BE49-F238E27FC236}">
                <a16:creationId xmlns:a16="http://schemas.microsoft.com/office/drawing/2014/main" id="{85936452-B3DC-6C30-4775-C020F13DCD94}"/>
              </a:ext>
            </a:extLst>
          </p:cNvPr>
          <p:cNvPicPr>
            <a:picLocks noChangeAspect="1"/>
          </p:cNvPicPr>
          <p:nvPr userDrawn="1"/>
        </p:nvPicPr>
        <p:blipFill>
          <a:blip r:embed="rId2">
            <a:alphaModFix amt="50000"/>
          </a:blip>
          <a:stretch>
            <a:fillRect/>
          </a:stretch>
        </p:blipFill>
        <p:spPr>
          <a:xfrm>
            <a:off x="0" y="0"/>
            <a:ext cx="9193693" cy="6862046"/>
          </a:xfrm>
          <a:prstGeom prst="rect">
            <a:avLst/>
          </a:prstGeom>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image" Target="../media/image24.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7.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49.xml"/><Relationship Id="rId7"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21.jpeg"/><Relationship Id="rId5" Type="http://schemas.openxmlformats.org/officeDocument/2006/relationships/theme" Target="../theme/theme6.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22.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2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image" Target="../media/image18.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3/30/26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7" r:id="rId25"/>
    <p:sldLayoutId id="2147483806" r:id="rId26"/>
    <p:sldLayoutId id="2147483797" r:id="rId27"/>
    <p:sldLayoutId id="2147483674" r:id="rId28"/>
    <p:sldLayoutId id="2147483818" r:id="rId29"/>
    <p:sldLayoutId id="2147483730" r:id="rId30"/>
    <p:sldLayoutId id="2147483729" r:id="rId3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96305-8789-4D41-9F36-3A24645F97E0}"/>
              </a:ext>
            </a:extLst>
          </p:cNvPr>
          <p:cNvPicPr>
            <a:picLocks noChangeAspect="1"/>
          </p:cNvPicPr>
          <p:nvPr/>
        </p:nvPicPr>
        <p:blipFill>
          <a:blip r:embed="rId2" cstate="email">
            <a:duotone>
              <a:schemeClr val="accent4">
                <a:shade val="45000"/>
                <a:satMod val="135000"/>
              </a:schemeClr>
              <a:prstClr val="white"/>
            </a:duotone>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25711ABD-7A1D-AB4C-BD9A-EEA6B0C07C7D}"/>
              </a:ext>
            </a:extLst>
          </p:cNvPr>
          <p:cNvSpPr txBox="1"/>
          <p:nvPr/>
        </p:nvSpPr>
        <p:spPr>
          <a:xfrm>
            <a:off x="162232" y="1705451"/>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What wondrous love is this, </a:t>
            </a:r>
          </a:p>
          <a:p>
            <a:pPr algn="ctr"/>
            <a:r>
              <a:rPr lang="en-US" sz="4000" dirty="0">
                <a:latin typeface="Times New Roman" charset="0"/>
                <a:ea typeface="Times New Roman" charset="0"/>
                <a:cs typeface="Times New Roman" charset="0"/>
              </a:rPr>
              <a:t>O my soul, O my soul, </a:t>
            </a:r>
          </a:p>
          <a:p>
            <a:pPr algn="ctr"/>
            <a:r>
              <a:rPr lang="en-US" sz="4000" dirty="0">
                <a:latin typeface="Times New Roman" charset="0"/>
                <a:ea typeface="Times New Roman" charset="0"/>
                <a:cs typeface="Times New Roman" charset="0"/>
              </a:rPr>
              <a:t>what wondrous love is this, O my soul!</a:t>
            </a:r>
          </a:p>
          <a:p>
            <a:pPr algn="ctr"/>
            <a:r>
              <a:rPr lang="en-US" sz="4000" dirty="0">
                <a:latin typeface="Times New Roman" charset="0"/>
                <a:ea typeface="Times New Roman" charset="0"/>
                <a:cs typeface="Times New Roman" charset="0"/>
              </a:rPr>
              <a:t>What wondrous love is this, </a:t>
            </a:r>
          </a:p>
          <a:p>
            <a:pPr algn="ctr"/>
            <a:r>
              <a:rPr lang="en-US" sz="4000" dirty="0">
                <a:latin typeface="Times New Roman" charset="0"/>
                <a:ea typeface="Times New Roman" charset="0"/>
                <a:cs typeface="Times New Roman" charset="0"/>
              </a:rPr>
              <a:t>that caused the Lord of life </a:t>
            </a:r>
          </a:p>
          <a:p>
            <a:pPr algn="ctr"/>
            <a:r>
              <a:rPr lang="en-US" sz="4000" dirty="0">
                <a:latin typeface="Times New Roman" charset="0"/>
                <a:ea typeface="Times New Roman" charset="0"/>
                <a:cs typeface="Times New Roman" charset="0"/>
              </a:rPr>
              <a:t>to lay aside his crown </a:t>
            </a:r>
          </a:p>
          <a:p>
            <a:pPr algn="ctr"/>
            <a:r>
              <a:rPr lang="en-US" sz="4000" dirty="0">
                <a:latin typeface="Times New Roman" charset="0"/>
                <a:ea typeface="Times New Roman" charset="0"/>
                <a:cs typeface="Times New Roman" charset="0"/>
              </a:rPr>
              <a:t>for my soul, for my soul, </a:t>
            </a:r>
          </a:p>
          <a:p>
            <a:pPr algn="ctr"/>
            <a:r>
              <a:rPr lang="en-US" sz="4000" dirty="0">
                <a:latin typeface="Times New Roman" charset="0"/>
                <a:ea typeface="Times New Roman" charset="0"/>
                <a:cs typeface="Times New Roman" charset="0"/>
              </a:rPr>
              <a:t>to lay aside his crown for my soul.</a:t>
            </a:r>
          </a:p>
        </p:txBody>
      </p:sp>
      <p:sp>
        <p:nvSpPr>
          <p:cNvPr id="8" name="TextBox 7">
            <a:extLst>
              <a:ext uri="{FF2B5EF4-FFF2-40B4-BE49-F238E27FC236}">
                <a16:creationId xmlns:a16="http://schemas.microsoft.com/office/drawing/2014/main" id="{EFD078FF-8FA6-8C44-9DFB-915EBDFA784C}"/>
              </a:ext>
            </a:extLst>
          </p:cNvPr>
          <p:cNvSpPr txBox="1"/>
          <p:nvPr/>
        </p:nvSpPr>
        <p:spPr>
          <a:xfrm>
            <a:off x="0" y="0"/>
            <a:ext cx="9144000"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“What Wondrous Love is This”   UMH 292</a:t>
            </a:r>
          </a:p>
          <a:p>
            <a:pPr algn="ctr"/>
            <a:r>
              <a:rPr lang="en-US" sz="1600" dirty="0">
                <a:latin typeface="Times New Roman" charset="0"/>
                <a:ea typeface="Times New Roman" charset="0"/>
                <a:cs typeface="Times New Roman" charset="0"/>
              </a:rPr>
              <a:t>WORDS and MUSIC: USA folk hymn, harmonized by Paul J. Christiansen, 1955</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72041404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96305-8789-4D41-9F36-3A24645F97E0}"/>
              </a:ext>
            </a:extLst>
          </p:cNvPr>
          <p:cNvPicPr>
            <a:picLocks noChangeAspect="1"/>
          </p:cNvPicPr>
          <p:nvPr/>
        </p:nvPicPr>
        <p:blipFill>
          <a:blip r:embed="rId2" cstate="email">
            <a:duotone>
              <a:schemeClr val="accent4">
                <a:shade val="45000"/>
                <a:satMod val="135000"/>
              </a:schemeClr>
              <a:prstClr val="white"/>
            </a:duotone>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25711ABD-7A1D-AB4C-BD9A-EEA6B0C07C7D}"/>
              </a:ext>
            </a:extLst>
          </p:cNvPr>
          <p:cNvSpPr txBox="1"/>
          <p:nvPr/>
        </p:nvSpPr>
        <p:spPr>
          <a:xfrm>
            <a:off x="162232" y="1705451"/>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To God and to the Lamb, </a:t>
            </a:r>
          </a:p>
          <a:p>
            <a:pPr algn="ctr"/>
            <a:r>
              <a:rPr lang="en-US" sz="4000" dirty="0">
                <a:latin typeface="Times New Roman" charset="0"/>
                <a:ea typeface="Times New Roman" charset="0"/>
                <a:cs typeface="Times New Roman" charset="0"/>
              </a:rPr>
              <a:t>I will sing, I will sing, </a:t>
            </a:r>
          </a:p>
          <a:p>
            <a:pPr algn="ctr"/>
            <a:r>
              <a:rPr lang="en-US" sz="4000" dirty="0">
                <a:latin typeface="Times New Roman" charset="0"/>
                <a:ea typeface="Times New Roman" charset="0"/>
                <a:cs typeface="Times New Roman" charset="0"/>
              </a:rPr>
              <a:t>to God and to the Lamb, I will sing; </a:t>
            </a:r>
          </a:p>
          <a:p>
            <a:pPr algn="ctr"/>
            <a:r>
              <a:rPr lang="en-US" sz="4000" dirty="0">
                <a:latin typeface="Times New Roman" charset="0"/>
                <a:ea typeface="Times New Roman" charset="0"/>
                <a:cs typeface="Times New Roman" charset="0"/>
              </a:rPr>
              <a:t>to God and to the Lamb </a:t>
            </a:r>
          </a:p>
          <a:p>
            <a:pPr algn="ctr"/>
            <a:r>
              <a:rPr lang="en-US" sz="4000" dirty="0">
                <a:latin typeface="Times New Roman" charset="0"/>
                <a:ea typeface="Times New Roman" charset="0"/>
                <a:cs typeface="Times New Roman" charset="0"/>
              </a:rPr>
              <a:t>who is the great I AM, </a:t>
            </a:r>
          </a:p>
          <a:p>
            <a:pPr algn="ctr"/>
            <a:r>
              <a:rPr lang="en-US" sz="4000" dirty="0">
                <a:latin typeface="Times New Roman" charset="0"/>
                <a:ea typeface="Times New Roman" charset="0"/>
                <a:cs typeface="Times New Roman" charset="0"/>
              </a:rPr>
              <a:t>while millions join the theme </a:t>
            </a:r>
          </a:p>
          <a:p>
            <a:pPr algn="ctr"/>
            <a:r>
              <a:rPr lang="en-US" sz="4000" dirty="0">
                <a:latin typeface="Times New Roman" charset="0"/>
                <a:ea typeface="Times New Roman" charset="0"/>
                <a:cs typeface="Times New Roman" charset="0"/>
              </a:rPr>
              <a:t>I will sing, I will sing; </a:t>
            </a:r>
          </a:p>
          <a:p>
            <a:pPr algn="ctr"/>
            <a:r>
              <a:rPr lang="en-US" sz="4000" dirty="0">
                <a:latin typeface="Times New Roman" charset="0"/>
                <a:ea typeface="Times New Roman" charset="0"/>
                <a:cs typeface="Times New Roman" charset="0"/>
              </a:rPr>
              <a:t>while millions join the theme I will sing.</a:t>
            </a:r>
          </a:p>
        </p:txBody>
      </p:sp>
      <p:sp>
        <p:nvSpPr>
          <p:cNvPr id="8" name="TextBox 7">
            <a:extLst>
              <a:ext uri="{FF2B5EF4-FFF2-40B4-BE49-F238E27FC236}">
                <a16:creationId xmlns:a16="http://schemas.microsoft.com/office/drawing/2014/main" id="{EFD078FF-8FA6-8C44-9DFB-915EBDFA784C}"/>
              </a:ext>
            </a:extLst>
          </p:cNvPr>
          <p:cNvSpPr txBox="1"/>
          <p:nvPr/>
        </p:nvSpPr>
        <p:spPr>
          <a:xfrm>
            <a:off x="0" y="0"/>
            <a:ext cx="9144000"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“What Wondrous Love is This”   UMH 292</a:t>
            </a:r>
          </a:p>
          <a:p>
            <a:pPr algn="ctr"/>
            <a:r>
              <a:rPr lang="en-US" sz="1600" dirty="0">
                <a:latin typeface="Times New Roman" charset="0"/>
                <a:ea typeface="Times New Roman" charset="0"/>
                <a:cs typeface="Times New Roman" charset="0"/>
              </a:rPr>
              <a:t>WORDS and MUSIC: USA folk hymn, harmonized by Paul J. Christiansen, 1955</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75644303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96305-8789-4D41-9F36-3A24645F97E0}"/>
              </a:ext>
            </a:extLst>
          </p:cNvPr>
          <p:cNvPicPr>
            <a:picLocks noChangeAspect="1"/>
          </p:cNvPicPr>
          <p:nvPr/>
        </p:nvPicPr>
        <p:blipFill>
          <a:blip r:embed="rId2" cstate="email">
            <a:duotone>
              <a:schemeClr val="accent4">
                <a:shade val="45000"/>
                <a:satMod val="135000"/>
              </a:schemeClr>
              <a:prstClr val="white"/>
            </a:duotone>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25711ABD-7A1D-AB4C-BD9A-EEA6B0C07C7D}"/>
              </a:ext>
            </a:extLst>
          </p:cNvPr>
          <p:cNvSpPr txBox="1"/>
          <p:nvPr/>
        </p:nvSpPr>
        <p:spPr>
          <a:xfrm>
            <a:off x="81116" y="1582340"/>
            <a:ext cx="8981768"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And when from death I’m free, </a:t>
            </a:r>
          </a:p>
          <a:p>
            <a:pPr algn="ctr"/>
            <a:r>
              <a:rPr lang="en-US" sz="4000" dirty="0">
                <a:latin typeface="Times New Roman" charset="0"/>
                <a:ea typeface="Times New Roman" charset="0"/>
                <a:cs typeface="Times New Roman" charset="0"/>
              </a:rPr>
              <a:t>I’ll sing on, I’ll sing on, </a:t>
            </a:r>
          </a:p>
          <a:p>
            <a:pPr algn="ctr"/>
            <a:r>
              <a:rPr lang="en-US" sz="4000" dirty="0">
                <a:latin typeface="Times New Roman" charset="0"/>
                <a:ea typeface="Times New Roman" charset="0"/>
                <a:cs typeface="Times New Roman" charset="0"/>
              </a:rPr>
              <a:t>and when from death I’m free, I’ll sing on; </a:t>
            </a:r>
          </a:p>
          <a:p>
            <a:pPr algn="ctr"/>
            <a:r>
              <a:rPr lang="en-US" sz="4000" dirty="0">
                <a:latin typeface="Times New Roman" charset="0"/>
                <a:ea typeface="Times New Roman" charset="0"/>
                <a:cs typeface="Times New Roman" charset="0"/>
              </a:rPr>
              <a:t>and when from death I’m free, </a:t>
            </a:r>
          </a:p>
          <a:p>
            <a:pPr algn="ctr"/>
            <a:r>
              <a:rPr lang="en-US" sz="4000" dirty="0">
                <a:latin typeface="Times New Roman" charset="0"/>
                <a:ea typeface="Times New Roman" charset="0"/>
                <a:cs typeface="Times New Roman" charset="0"/>
              </a:rPr>
              <a:t>I’ll sing and joyful be, </a:t>
            </a:r>
          </a:p>
          <a:p>
            <a:pPr algn="ctr"/>
            <a:r>
              <a:rPr lang="en-US" sz="4000" dirty="0">
                <a:latin typeface="Times New Roman" charset="0"/>
                <a:ea typeface="Times New Roman" charset="0"/>
                <a:cs typeface="Times New Roman" charset="0"/>
              </a:rPr>
              <a:t>and through eternity </a:t>
            </a:r>
          </a:p>
          <a:p>
            <a:pPr algn="ctr"/>
            <a:r>
              <a:rPr lang="en-US" sz="4000" dirty="0">
                <a:latin typeface="Times New Roman" charset="0"/>
                <a:ea typeface="Times New Roman" charset="0"/>
                <a:cs typeface="Times New Roman" charset="0"/>
              </a:rPr>
              <a:t>I’ll sing on, I’ll sing on, </a:t>
            </a:r>
          </a:p>
          <a:p>
            <a:pPr algn="ctr"/>
            <a:r>
              <a:rPr lang="en-US" sz="4000" dirty="0">
                <a:latin typeface="Times New Roman" charset="0"/>
                <a:ea typeface="Times New Roman" charset="0"/>
                <a:cs typeface="Times New Roman" charset="0"/>
              </a:rPr>
              <a:t>and through eternity I’ll sing on.</a:t>
            </a:r>
          </a:p>
        </p:txBody>
      </p:sp>
      <p:sp>
        <p:nvSpPr>
          <p:cNvPr id="8" name="TextBox 7">
            <a:extLst>
              <a:ext uri="{FF2B5EF4-FFF2-40B4-BE49-F238E27FC236}">
                <a16:creationId xmlns:a16="http://schemas.microsoft.com/office/drawing/2014/main" id="{EFD078FF-8FA6-8C44-9DFB-915EBDFA784C}"/>
              </a:ext>
            </a:extLst>
          </p:cNvPr>
          <p:cNvSpPr txBox="1"/>
          <p:nvPr/>
        </p:nvSpPr>
        <p:spPr>
          <a:xfrm>
            <a:off x="0" y="0"/>
            <a:ext cx="9144000"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“What Wondrous Love is This”   UMH 292</a:t>
            </a:r>
          </a:p>
          <a:p>
            <a:pPr algn="ctr"/>
            <a:r>
              <a:rPr lang="en-US" sz="1600" dirty="0">
                <a:latin typeface="Times New Roman" charset="0"/>
                <a:ea typeface="Times New Roman" charset="0"/>
                <a:cs typeface="Times New Roman" charset="0"/>
              </a:rPr>
              <a:t>WORDS and MUSIC: USA folk hymn, harmonized by Paul J. Christiansen, 1955</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02351018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vered | TIME in the Word Ministries">
            <a:extLst>
              <a:ext uri="{FF2B5EF4-FFF2-40B4-BE49-F238E27FC236}">
                <a16:creationId xmlns:a16="http://schemas.microsoft.com/office/drawing/2014/main" id="{39C4ABE3-9B33-47D9-91AF-092856B8C4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3" name="Freeform: Shape 103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Freeform: Shape 103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95A2A7-7776-FF0A-C086-1E674EEA0134}"/>
              </a:ext>
            </a:extLst>
          </p:cNvPr>
          <p:cNvSpPr>
            <a:spLocks noGrp="1"/>
          </p:cNvSpPr>
          <p:nvPr>
            <p:ph type="ctrTitle"/>
          </p:nvPr>
        </p:nvSpPr>
        <p:spPr>
          <a:xfrm>
            <a:off x="358485" y="1122363"/>
            <a:ext cx="3017520" cy="3204134"/>
          </a:xfrm>
        </p:spPr>
        <p:txBody>
          <a:bodyPr anchor="b">
            <a:normAutofit/>
          </a:bodyPr>
          <a:lstStyle/>
          <a:p>
            <a:pPr algn="l"/>
            <a:r>
              <a:rPr lang="en-US" sz="4200"/>
              <a:t>Exodus 12: 1 – 14 </a:t>
            </a:r>
          </a:p>
        </p:txBody>
      </p:sp>
      <p:sp>
        <p:nvSpPr>
          <p:cNvPr id="3" name="Subtitle 2">
            <a:extLst>
              <a:ext uri="{FF2B5EF4-FFF2-40B4-BE49-F238E27FC236}">
                <a16:creationId xmlns:a16="http://schemas.microsoft.com/office/drawing/2014/main" id="{D895BCD4-1668-A26E-C97C-724C27F0210D}"/>
              </a:ext>
            </a:extLst>
          </p:cNvPr>
          <p:cNvSpPr>
            <a:spLocks noGrp="1"/>
          </p:cNvSpPr>
          <p:nvPr>
            <p:ph type="subTitle" idx="1"/>
          </p:nvPr>
        </p:nvSpPr>
        <p:spPr>
          <a:xfrm>
            <a:off x="358485" y="4872922"/>
            <a:ext cx="2949980" cy="1208141"/>
          </a:xfrm>
        </p:spPr>
        <p:txBody>
          <a:bodyPr>
            <a:normAutofit/>
          </a:bodyPr>
          <a:lstStyle/>
          <a:p>
            <a:pPr algn="l"/>
            <a:r>
              <a:rPr lang="en-US" sz="1700"/>
              <a:t>NRSVUE</a:t>
            </a:r>
          </a:p>
        </p:txBody>
      </p:sp>
      <p:sp>
        <p:nvSpPr>
          <p:cNvPr id="1037"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2567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2DA449-24ED-DAF7-6E7D-CC97B75F3560}"/>
              </a:ext>
            </a:extLst>
          </p:cNvPr>
          <p:cNvSpPr txBox="1"/>
          <p:nvPr/>
        </p:nvSpPr>
        <p:spPr>
          <a:xfrm>
            <a:off x="0" y="1352053"/>
            <a:ext cx="9144000" cy="4153894"/>
          </a:xfrm>
          <a:prstGeom prst="rect">
            <a:avLst/>
          </a:prstGeom>
          <a:noFill/>
        </p:spPr>
        <p:txBody>
          <a:bodyPr wrap="square">
            <a:spAutoFit/>
          </a:bodyPr>
          <a:lstStyle/>
          <a:p>
            <a:pPr algn="ctr">
              <a:lnSpc>
                <a:spcPct val="150000"/>
              </a:lnSpc>
              <a:buNone/>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a:t>
            </a:r>
            <a:r>
              <a:rPr lang="en-US" sz="3000" b="0" i="0" cap="small"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Lord</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said to Moses and Aaron in the land of Egypt,</a:t>
            </a:r>
          </a:p>
          <a:p>
            <a:pPr algn="ctr">
              <a:lnSpc>
                <a:spcPct val="150000"/>
              </a:lnSpc>
              <a:buNone/>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buNone/>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“This month shall mark for you the beginning of months; it shall be the first month of the year for you. </a:t>
            </a:r>
          </a:p>
        </p:txBody>
      </p:sp>
    </p:spTree>
    <p:extLst>
      <p:ext uri="{BB962C8B-B14F-4D97-AF65-F5344CB8AC3E}">
        <p14:creationId xmlns:p14="http://schemas.microsoft.com/office/powerpoint/2010/main" val="1888761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153AF-7B94-C445-22B5-AAF799D093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164D6C-0E86-2997-2B97-F6FCCF74EADC}"/>
              </a:ext>
            </a:extLst>
          </p:cNvPr>
          <p:cNvSpPr txBox="1"/>
          <p:nvPr/>
        </p:nvSpPr>
        <p:spPr>
          <a:xfrm>
            <a:off x="0" y="428723"/>
            <a:ext cx="9144000" cy="6000553"/>
          </a:xfrm>
          <a:prstGeom prst="rect">
            <a:avLst/>
          </a:prstGeom>
          <a:noFill/>
        </p:spPr>
        <p:txBody>
          <a:bodyPr wrap="square">
            <a:spAutoFit/>
          </a:bodyPr>
          <a:lstStyle/>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Tell the whole congregation of Israel that on the tenth of this month they are to take a lamb for each family, a lamb for each household. </a:t>
            </a:r>
          </a:p>
          <a:p>
            <a:pPr algn="ctr">
              <a:lnSpc>
                <a:spcPct val="150000"/>
              </a:lnSpc>
            </a:pPr>
            <a:endParaRPr lang="en-US" sz="3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If a household is too small for a whole lamb, it shall join its closest neighbor in obtaining one; the lamb shall be divided in proportion to the number of people who eat of it. </a:t>
            </a: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74867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895DB-AE94-33C5-AE2E-8B95E1A1BD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E6488E-D452-69FF-A8E2-31BBE4AA953C}"/>
              </a:ext>
            </a:extLst>
          </p:cNvPr>
          <p:cNvSpPr txBox="1"/>
          <p:nvPr/>
        </p:nvSpPr>
        <p:spPr>
          <a:xfrm>
            <a:off x="0" y="774972"/>
            <a:ext cx="9144000" cy="5308056"/>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Your lamb shall be without blemish, a year-old male; you may take it from the sheep or from the goats. </a:t>
            </a:r>
          </a:p>
          <a:p>
            <a:pPr algn="ctr">
              <a:lnSpc>
                <a:spcPct val="150000"/>
              </a:lnSpc>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You shall keep it until the fourteenth day of this month; then the whole assembled congregation of Israel shall slaughter it at twilight. </a:t>
            </a:r>
          </a:p>
        </p:txBody>
      </p:sp>
    </p:spTree>
    <p:extLst>
      <p:ext uri="{BB962C8B-B14F-4D97-AF65-F5344CB8AC3E}">
        <p14:creationId xmlns:p14="http://schemas.microsoft.com/office/powerpoint/2010/main" val="42945695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4319-C4D0-F5ED-BCE4-0C08000358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62F8C7-8521-4A76-44B9-EBC6FBC548A8}"/>
              </a:ext>
            </a:extLst>
          </p:cNvPr>
          <p:cNvSpPr txBox="1"/>
          <p:nvPr/>
        </p:nvSpPr>
        <p:spPr>
          <a:xfrm>
            <a:off x="0" y="1121220"/>
            <a:ext cx="9144000" cy="4615559"/>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They shall take some of the blood and put it on the two doorposts and the lintel of the houses in which they eat it. </a:t>
            </a:r>
          </a:p>
          <a:p>
            <a:pPr algn="ctr">
              <a:lnSpc>
                <a:spcPct val="150000"/>
              </a:lnSpc>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8 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They shall eat the lamb that same night; they shall eat it roasted over the fire with unleavened bread and bitter herbs. </a:t>
            </a:r>
          </a:p>
        </p:txBody>
      </p:sp>
    </p:spTree>
    <p:extLst>
      <p:ext uri="{BB962C8B-B14F-4D97-AF65-F5344CB8AC3E}">
        <p14:creationId xmlns:p14="http://schemas.microsoft.com/office/powerpoint/2010/main" val="40572204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F285-1EB5-5FD6-8004-BE552F8745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8CD09A-64B6-9459-3481-88288D45172A}"/>
              </a:ext>
            </a:extLst>
          </p:cNvPr>
          <p:cNvSpPr txBox="1"/>
          <p:nvPr/>
        </p:nvSpPr>
        <p:spPr>
          <a:xfrm>
            <a:off x="0" y="1121220"/>
            <a:ext cx="9144000" cy="4615559"/>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9 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Do not eat any of it raw or boiled in water but roasted over the fire, with its head, legs, and inner organs. </a:t>
            </a:r>
          </a:p>
          <a:p>
            <a:pPr algn="ctr">
              <a:lnSpc>
                <a:spcPct val="150000"/>
              </a:lnSpc>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10 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You shall let none of it remain until the morning; anything that remains until the morning you shall burn with fire. </a:t>
            </a:r>
          </a:p>
        </p:txBody>
      </p:sp>
    </p:spTree>
    <p:extLst>
      <p:ext uri="{BB962C8B-B14F-4D97-AF65-F5344CB8AC3E}">
        <p14:creationId xmlns:p14="http://schemas.microsoft.com/office/powerpoint/2010/main" val="26733611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C3959-65EC-11B6-21DF-36E0F8675D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F81135-029C-5E34-E283-0D4381EA86D5}"/>
              </a:ext>
            </a:extLst>
          </p:cNvPr>
          <p:cNvSpPr txBox="1"/>
          <p:nvPr/>
        </p:nvSpPr>
        <p:spPr>
          <a:xfrm>
            <a:off x="0" y="82474"/>
            <a:ext cx="9144000" cy="6693051"/>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11 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This is how you shall eat it: your loins girded, your sandals on your feet, and your staff in your hand, and you shall eat it hurriedly. It is the Passover of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150000"/>
              </a:lnSpc>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12 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I will pass through the land of Egypt that night, and I will strike down every firstborn in the land of Egypt, from human to animal, and on all the gods of Egypt I will execute judgments: I am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311791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Maundy Thursday</a:t>
            </a:r>
            <a:endParaRPr lang="en-US" sz="2800" i="1"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April 2</a:t>
            </a:r>
            <a:r>
              <a:rPr lang="en-US" sz="3000" baseline="30000" dirty="0">
                <a:latin typeface="Verdana" panose="020B0604030504040204" pitchFamily="34" charset="0"/>
                <a:ea typeface="Verdana" panose="020B0604030504040204" pitchFamily="34" charset="0"/>
                <a:cs typeface="Verdana" panose="020B0604030504040204" pitchFamily="34" charset="0"/>
              </a:rPr>
              <a:t>nd</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descr="A person washing their hands&#10;&#10;AI-generated content may be incorrect.">
            <a:extLst>
              <a:ext uri="{FF2B5EF4-FFF2-40B4-BE49-F238E27FC236}">
                <a16:creationId xmlns:a16="http://schemas.microsoft.com/office/drawing/2014/main" id="{5AC4D5A7-B166-75A3-9685-683DFC007A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81" y="1055913"/>
            <a:ext cx="5006153" cy="4285903"/>
          </a:xfrm>
          <a:prstGeom prst="ellipse">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EBFF-A451-0A83-350D-32F5159D0A7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E837DE-A3C9-06F6-325F-DB1CDB44FAD1}"/>
              </a:ext>
            </a:extLst>
          </p:cNvPr>
          <p:cNvSpPr txBox="1"/>
          <p:nvPr/>
        </p:nvSpPr>
        <p:spPr>
          <a:xfrm>
            <a:off x="0" y="428723"/>
            <a:ext cx="9144000" cy="6000553"/>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13 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 blood shall be a sign for you on the houses where you live: when I see the blood, I will pass over you, and no plague shall destroy you when I strike the land of Egypt.</a:t>
            </a:r>
          </a:p>
          <a:p>
            <a:pPr algn="ctr">
              <a:lnSpc>
                <a:spcPct val="150000"/>
              </a:lnSpc>
            </a:pPr>
            <a:endPar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“This day shall be a day of remembrance for you. You shall celebrate it as a festival to the </a:t>
            </a:r>
            <a:r>
              <a:rPr lang="en-US" sz="3000" cap="small" dirty="0">
                <a:solidFill>
                  <a:srgbClr val="000000"/>
                </a:solidFill>
                <a:latin typeface="Verdana" panose="020B0604030504040204" pitchFamily="34" charset="0"/>
                <a:ea typeface="Verdana" panose="020B0604030504040204" pitchFamily="34" charset="0"/>
                <a:cs typeface="Verdana" panose="020B0604030504040204" pitchFamily="34" charset="0"/>
              </a:rPr>
              <a:t>Lord</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throughout your generations you shall observe it as a perpetual ordinance. </a:t>
            </a:r>
          </a:p>
        </p:txBody>
      </p:sp>
    </p:spTree>
    <p:extLst>
      <p:ext uri="{BB962C8B-B14F-4D97-AF65-F5344CB8AC3E}">
        <p14:creationId xmlns:p14="http://schemas.microsoft.com/office/powerpoint/2010/main" val="9148443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DBB25-31F6-749D-D1B7-E80B5E9A756C}"/>
              </a:ext>
            </a:extLst>
          </p:cNvPr>
          <p:cNvSpPr>
            <a:spLocks noGrp="1"/>
          </p:cNvSpPr>
          <p:nvPr>
            <p:ph type="ctrTitle"/>
          </p:nvPr>
        </p:nvSpPr>
        <p:spPr>
          <a:xfrm>
            <a:off x="482601" y="643467"/>
            <a:ext cx="3465438" cy="4567137"/>
          </a:xfrm>
        </p:spPr>
        <p:txBody>
          <a:bodyPr>
            <a:normAutofit/>
          </a:bodyPr>
          <a:lstStyle/>
          <a:p>
            <a:pPr algn="l"/>
            <a:r>
              <a:rPr lang="en-US" sz="3800"/>
              <a:t>John 13: 1 – 17, 31 – 35 </a:t>
            </a:r>
          </a:p>
        </p:txBody>
      </p:sp>
      <p:sp>
        <p:nvSpPr>
          <p:cNvPr id="3" name="Subtitle 2">
            <a:extLst>
              <a:ext uri="{FF2B5EF4-FFF2-40B4-BE49-F238E27FC236}">
                <a16:creationId xmlns:a16="http://schemas.microsoft.com/office/drawing/2014/main" id="{72DA7EB0-7E4B-E335-A2E9-2AE328683FB1}"/>
              </a:ext>
            </a:extLst>
          </p:cNvPr>
          <p:cNvSpPr>
            <a:spLocks noGrp="1"/>
          </p:cNvSpPr>
          <p:nvPr>
            <p:ph type="subTitle" idx="1"/>
          </p:nvPr>
        </p:nvSpPr>
        <p:spPr>
          <a:xfrm>
            <a:off x="482600" y="5277684"/>
            <a:ext cx="3465438" cy="775494"/>
          </a:xfrm>
        </p:spPr>
        <p:txBody>
          <a:bodyPr>
            <a:normAutofit/>
          </a:bodyPr>
          <a:lstStyle/>
          <a:p>
            <a:pPr algn="l"/>
            <a:r>
              <a:rPr lang="en-US" dirty="0"/>
              <a:t>NRSVUE</a:t>
            </a:r>
            <a:endParaRPr lang="en-US"/>
          </a:p>
        </p:txBody>
      </p:sp>
      <p:pic>
        <p:nvPicPr>
          <p:cNvPr id="1026" name="Picture 2" descr="Foot Washing&quot; by Yongsung Kim depicts Jesus washing the feet of a disciples  – LDSArt.com">
            <a:extLst>
              <a:ext uri="{FF2B5EF4-FFF2-40B4-BE49-F238E27FC236}">
                <a16:creationId xmlns:a16="http://schemas.microsoft.com/office/drawing/2014/main" id="{4762B15E-F8D4-0B6D-10E8-FF19C5EC2F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7827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427C19-B5F0-81C7-D2CE-A8CE90A14A6F}"/>
              </a:ext>
            </a:extLst>
          </p:cNvPr>
          <p:cNvSpPr txBox="1"/>
          <p:nvPr/>
        </p:nvSpPr>
        <p:spPr>
          <a:xfrm>
            <a:off x="0" y="313307"/>
            <a:ext cx="9144000" cy="6231386"/>
          </a:xfrm>
          <a:prstGeom prst="rect">
            <a:avLst/>
          </a:prstGeom>
          <a:noFill/>
        </p:spPr>
        <p:txBody>
          <a:bodyPr wrap="square">
            <a:spAutoFit/>
          </a:bodyPr>
          <a:lstStyle/>
          <a:p>
            <a:pPr marL="0" marR="0" algn="ctr">
              <a:lnSpc>
                <a:spcPct val="150000"/>
              </a:lnSpc>
              <a:buNone/>
            </a:pP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Now before the festival of the Passover, Jesus knew that his hour had come to depart from this world and go to the Father. Having loved his own who were in the world, he loved them to the end.</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devil had already decided that Judas son of Simon Iscariot would betray Jesus. And during supper  </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698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7489-EDC9-1B76-AC53-68A28C6A86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BDFD38-5E95-7120-A17A-74428E0C7F37}"/>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3 </a:t>
            </a:r>
            <a:r>
              <a:rPr lang="en-US" sz="3000" dirty="0">
                <a:latin typeface="Verdana" panose="020B0604030504040204" pitchFamily="34" charset="0"/>
                <a:ea typeface="Verdana" panose="020B0604030504040204" pitchFamily="34" charset="0"/>
                <a:cs typeface="Verdana" panose="020B0604030504040204" pitchFamily="34" charset="0"/>
              </a:rPr>
              <a:t>Jesus, knowing that the Father had given all things into his hands and that he had come from God and was going to God,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got up from supper, took off his outer robe, and tied a towel around himself.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5</a:t>
            </a:r>
            <a:r>
              <a:rPr lang="en-US" sz="3000" dirty="0">
                <a:latin typeface="Verdana" panose="020B0604030504040204" pitchFamily="34" charset="0"/>
                <a:ea typeface="Verdana" panose="020B0604030504040204" pitchFamily="34" charset="0"/>
                <a:cs typeface="Verdana" panose="020B0604030504040204" pitchFamily="34" charset="0"/>
              </a:rPr>
              <a:t>Then he poured water into a basin and began to wash the disciples’ feet and to wipe them with the towel that was tied around him.  </a:t>
            </a:r>
          </a:p>
        </p:txBody>
      </p:sp>
    </p:spTree>
    <p:extLst>
      <p:ext uri="{BB962C8B-B14F-4D97-AF65-F5344CB8AC3E}">
        <p14:creationId xmlns:p14="http://schemas.microsoft.com/office/powerpoint/2010/main" val="13724194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0ED2-6CD7-E975-CAC4-8AD63697D6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48C0B8-086D-8C28-D32A-B37C0F78A87E}"/>
              </a:ext>
            </a:extLst>
          </p:cNvPr>
          <p:cNvSpPr txBox="1"/>
          <p:nvPr/>
        </p:nvSpPr>
        <p:spPr>
          <a:xfrm>
            <a:off x="0" y="428723"/>
            <a:ext cx="9144000" cy="600055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6 </a:t>
            </a:r>
            <a:r>
              <a:rPr lang="en-US" sz="3000" dirty="0">
                <a:latin typeface="Verdana" panose="020B0604030504040204" pitchFamily="34" charset="0"/>
                <a:ea typeface="Verdana" panose="020B0604030504040204" pitchFamily="34" charset="0"/>
                <a:cs typeface="Verdana" panose="020B0604030504040204" pitchFamily="34" charset="0"/>
              </a:rPr>
              <a:t>He came to Simon Peter, who said to him, “Lord, are you going to wash my feet?”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Jesus answered, “You do not know now what I am doing, but later you will understand.”  </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Peter said to him, “You will never wash my feet.” Jesus answered, “Unless I wash you, you have no share with me.” </a:t>
            </a:r>
          </a:p>
        </p:txBody>
      </p:sp>
    </p:spTree>
    <p:extLst>
      <p:ext uri="{BB962C8B-B14F-4D97-AF65-F5344CB8AC3E}">
        <p14:creationId xmlns:p14="http://schemas.microsoft.com/office/powerpoint/2010/main" val="392454194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47206-5C21-63B7-E7D7-83344DCB46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F86428-92AD-718D-D5BC-C29F84773960}"/>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9 </a:t>
            </a:r>
            <a:r>
              <a:rPr lang="en-US" sz="3000" dirty="0">
                <a:latin typeface="Verdana" panose="020B0604030504040204" pitchFamily="34" charset="0"/>
                <a:ea typeface="Verdana" panose="020B0604030504040204" pitchFamily="34" charset="0"/>
                <a:cs typeface="Verdana" panose="020B0604030504040204" pitchFamily="34" charset="0"/>
              </a:rPr>
              <a:t>Simon Peter said to him, “Lord, not my feet only but also my hands and my head!”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Jesus said to him, “One who has bathed does not need to wash, except for the feet, but is entirely clean. And you</a:t>
            </a:r>
            <a:r>
              <a:rPr lang="en-US" sz="3000" baseline="30000" dirty="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are clean, though not all of you.”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For he knew who was to betray him; for this reason he said, “Not all of you are clean.”</a:t>
            </a:r>
          </a:p>
        </p:txBody>
      </p:sp>
    </p:spTree>
    <p:extLst>
      <p:ext uri="{BB962C8B-B14F-4D97-AF65-F5344CB8AC3E}">
        <p14:creationId xmlns:p14="http://schemas.microsoft.com/office/powerpoint/2010/main" val="3167540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5CA5-2C76-0911-D0D3-825872C168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C8225C-3DE0-0643-7D66-9B46AA8278CE}"/>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12 </a:t>
            </a:r>
            <a:r>
              <a:rPr lang="en-US" sz="3000" dirty="0">
                <a:latin typeface="Verdana" panose="020B0604030504040204" pitchFamily="34" charset="0"/>
                <a:ea typeface="Verdana" panose="020B0604030504040204" pitchFamily="34" charset="0"/>
                <a:cs typeface="Verdana" panose="020B0604030504040204" pitchFamily="34" charset="0"/>
              </a:rPr>
              <a:t>After he had washed their feet, had put on his robe, and had reclined again, he said to them, “Do you know what I have done to you?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13 </a:t>
            </a:r>
            <a:r>
              <a:rPr lang="en-US" sz="3000" dirty="0">
                <a:latin typeface="Verdana" panose="020B0604030504040204" pitchFamily="34" charset="0"/>
                <a:ea typeface="Verdana" panose="020B0604030504040204" pitchFamily="34" charset="0"/>
                <a:cs typeface="Verdana" panose="020B0604030504040204" pitchFamily="34" charset="0"/>
              </a:rPr>
              <a:t>You call me Teacher and Lord, and you are right, for that is what I am.</a:t>
            </a:r>
          </a:p>
        </p:txBody>
      </p:sp>
    </p:spTree>
    <p:extLst>
      <p:ext uri="{BB962C8B-B14F-4D97-AF65-F5344CB8AC3E}">
        <p14:creationId xmlns:p14="http://schemas.microsoft.com/office/powerpoint/2010/main" val="6407502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46D7-4E3A-9599-B30D-28B12E6097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55FB6E-5E10-BF26-584D-4B4F29173C68}"/>
              </a:ext>
            </a:extLst>
          </p:cNvPr>
          <p:cNvSpPr txBox="1"/>
          <p:nvPr/>
        </p:nvSpPr>
        <p:spPr>
          <a:xfrm>
            <a:off x="0" y="1467469"/>
            <a:ext cx="9144000" cy="3923062"/>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14 </a:t>
            </a:r>
            <a:r>
              <a:rPr lang="en-US" sz="3000" dirty="0">
                <a:latin typeface="Verdana" panose="020B0604030504040204" pitchFamily="34" charset="0"/>
                <a:ea typeface="Verdana" panose="020B0604030504040204" pitchFamily="34" charset="0"/>
                <a:cs typeface="Verdana" panose="020B0604030504040204" pitchFamily="34" charset="0"/>
              </a:rPr>
              <a:t>So if I, your Lord and Teacher, have washed your feet, you also ought to wash one another’s feet. </a:t>
            </a:r>
          </a:p>
          <a:p>
            <a:pPr algn="ctr">
              <a:lnSpc>
                <a:spcPct val="150000"/>
              </a:lnSpc>
            </a:pPr>
            <a:endParaRPr lang="en-US" sz="3000" b="1"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15</a:t>
            </a:r>
            <a:r>
              <a:rPr lang="en-US" sz="3000" dirty="0">
                <a:latin typeface="Verdana" panose="020B0604030504040204" pitchFamily="34" charset="0"/>
                <a:ea typeface="Verdana" panose="020B0604030504040204" pitchFamily="34" charset="0"/>
                <a:cs typeface="Verdana" panose="020B0604030504040204" pitchFamily="34" charset="0"/>
              </a:rPr>
              <a:t> For I have set you an example, that you also should do as I have done to you.  </a:t>
            </a:r>
          </a:p>
        </p:txBody>
      </p:sp>
    </p:spTree>
    <p:extLst>
      <p:ext uri="{BB962C8B-B14F-4D97-AF65-F5344CB8AC3E}">
        <p14:creationId xmlns:p14="http://schemas.microsoft.com/office/powerpoint/2010/main" val="10754447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6D66C-A598-999A-A919-3110D6DB67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43BBC1-AA1A-2647-44AA-70F124CEC995}"/>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16 </a:t>
            </a:r>
            <a:r>
              <a:rPr lang="en-US" sz="3000" dirty="0">
                <a:latin typeface="Verdana" panose="020B0604030504040204" pitchFamily="34" charset="0"/>
                <a:ea typeface="Verdana" panose="020B0604030504040204" pitchFamily="34" charset="0"/>
                <a:cs typeface="Verdana" panose="020B0604030504040204" pitchFamily="34" charset="0"/>
              </a:rPr>
              <a:t>Very truly, I tell you, slaves are not greater than their master, nor are messengers greater than the one who sent them.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17 </a:t>
            </a:r>
            <a:r>
              <a:rPr lang="en-US" sz="3000" dirty="0">
                <a:latin typeface="Verdana" panose="020B0604030504040204" pitchFamily="34" charset="0"/>
                <a:ea typeface="Verdana" panose="020B0604030504040204" pitchFamily="34" charset="0"/>
                <a:cs typeface="Verdana" panose="020B0604030504040204" pitchFamily="34" charset="0"/>
              </a:rPr>
              <a:t>If you know these things, you are blessed if you do them.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31 </a:t>
            </a:r>
            <a:r>
              <a:rPr lang="en-US" sz="3000" dirty="0">
                <a:latin typeface="Verdana" panose="020B0604030504040204" pitchFamily="34" charset="0"/>
                <a:ea typeface="Verdana" panose="020B0604030504040204" pitchFamily="34" charset="0"/>
                <a:cs typeface="Verdana" panose="020B0604030504040204" pitchFamily="34" charset="0"/>
              </a:rPr>
              <a:t>When he had gone out, Jesus said, “Now the Son of Man has been glorified, and God has been glorified in him. </a:t>
            </a:r>
          </a:p>
        </p:txBody>
      </p:sp>
    </p:spTree>
    <p:extLst>
      <p:ext uri="{BB962C8B-B14F-4D97-AF65-F5344CB8AC3E}">
        <p14:creationId xmlns:p14="http://schemas.microsoft.com/office/powerpoint/2010/main" val="10827425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D2285-C051-692C-E391-EC48325360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9E2597-72F3-ECC2-0F30-2802F06EE459}"/>
              </a:ext>
            </a:extLst>
          </p:cNvPr>
          <p:cNvSpPr txBox="1"/>
          <p:nvPr/>
        </p:nvSpPr>
        <p:spPr>
          <a:xfrm>
            <a:off x="0" y="659555"/>
            <a:ext cx="9144000" cy="5538889"/>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32 </a:t>
            </a:r>
            <a:r>
              <a:rPr lang="en-US" sz="3000" dirty="0">
                <a:latin typeface="Verdana" panose="020B0604030504040204" pitchFamily="34" charset="0"/>
                <a:ea typeface="Verdana" panose="020B0604030504040204" pitchFamily="34" charset="0"/>
                <a:cs typeface="Verdana" panose="020B0604030504040204" pitchFamily="34" charset="0"/>
              </a:rPr>
              <a:t>If God has been glorified in him, God will also glorify him in himself and will glorify him at once.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33 </a:t>
            </a:r>
            <a:r>
              <a:rPr lang="en-US" sz="3000" dirty="0">
                <a:latin typeface="Verdana" panose="020B0604030504040204" pitchFamily="34" charset="0"/>
                <a:ea typeface="Verdana" panose="020B0604030504040204" pitchFamily="34" charset="0"/>
                <a:cs typeface="Verdana" panose="020B0604030504040204" pitchFamily="34" charset="0"/>
              </a:rPr>
              <a:t>Little children, I am with you only a little longer. You will look for me, and as I said to the Jews so now I say to you, ‘Where I am going, you cannot come.’ </a:t>
            </a:r>
          </a:p>
        </p:txBody>
      </p:sp>
    </p:spTree>
    <p:extLst>
      <p:ext uri="{BB962C8B-B14F-4D97-AF65-F5344CB8AC3E}">
        <p14:creationId xmlns:p14="http://schemas.microsoft.com/office/powerpoint/2010/main" val="353311394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We gather on this holy night, remembering how God brought his people out of bondage into freedom. </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r>
              <a:rPr lang="en-US" dirty="0"/>
              <a:t>We come as those still learning </a:t>
            </a:r>
          </a:p>
          <a:p>
            <a:r>
              <a:rPr lang="en-US" dirty="0"/>
              <a:t>what it means to be free.</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D489-B763-A96E-1C49-03AF707899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C28C34F-FCC9-616C-09C2-3EE55D604997}"/>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34 </a:t>
            </a:r>
            <a:r>
              <a:rPr lang="en-US" sz="3000" dirty="0">
                <a:latin typeface="Verdana" panose="020B0604030504040204" pitchFamily="34" charset="0"/>
                <a:ea typeface="Verdana" panose="020B0604030504040204" pitchFamily="34" charset="0"/>
                <a:cs typeface="Verdana" panose="020B0604030504040204" pitchFamily="34" charset="0"/>
              </a:rPr>
              <a:t>I give you a new commandment, that you love one another. Just as I have loved you, you also should love one another.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35 </a:t>
            </a:r>
            <a:r>
              <a:rPr lang="en-US" sz="3000" dirty="0">
                <a:latin typeface="Verdana" panose="020B0604030504040204" pitchFamily="34" charset="0"/>
                <a:ea typeface="Verdana" panose="020B0604030504040204" pitchFamily="34" charset="0"/>
                <a:cs typeface="Verdana" panose="020B0604030504040204" pitchFamily="34" charset="0"/>
              </a:rPr>
              <a:t>By this everyone will know that you are my disciples, if you have love for one another.”</a:t>
            </a:r>
          </a:p>
        </p:txBody>
      </p:sp>
    </p:spTree>
    <p:extLst>
      <p:ext uri="{BB962C8B-B14F-4D97-AF65-F5344CB8AC3E}">
        <p14:creationId xmlns:p14="http://schemas.microsoft.com/office/powerpoint/2010/main" val="9290764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eart shaped object made of pink and white objects&#10;&#10;AI-generated content may be incorrect.">
            <a:extLst>
              <a:ext uri="{FF2B5EF4-FFF2-40B4-BE49-F238E27FC236}">
                <a16:creationId xmlns:a16="http://schemas.microsoft.com/office/drawing/2014/main" id="{AC74DE02-2100-B47E-46FE-5F3FB2433EA4}"/>
              </a:ext>
            </a:extLst>
          </p:cNvPr>
          <p:cNvPicPr>
            <a:picLocks noChangeAspect="1"/>
          </p:cNvPicPr>
          <p:nvPr/>
        </p:nvPicPr>
        <p:blipFill>
          <a:blip r:embed="rId2">
            <a:alphaModFix amt="20000"/>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1631216"/>
          </a:xfrm>
          <a:prstGeom prst="rect">
            <a:avLst/>
          </a:prstGeom>
          <a:solidFill>
            <a:srgbClr val="FFFBD9">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for a New Commandment”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2EE3B7D-C296-E38D-9AB1-84E426C496F8}"/>
              </a:ext>
            </a:extLst>
          </p:cNvPr>
          <p:cNvPicPr>
            <a:picLocks noChangeAspect="1" noChangeArrowheads="1"/>
          </p:cNvPicPr>
          <p:nvPr/>
        </p:nvPicPr>
        <p:blipFill>
          <a:blip r:embed="rId2">
            <a:alphaModFix amt="20000"/>
            <a:extLst>
              <a:ext uri="{28A0092B-C50C-407E-A947-70E740481C1C}">
                <a14:useLocalDpi xmlns:a14="http://schemas.microsoft.com/office/drawing/2010/main"/>
              </a:ext>
            </a:extLst>
          </a:blip>
          <a:srcRect/>
          <a:stretch>
            <a:fillRect/>
          </a:stretch>
        </p:blipFill>
        <p:spPr bwMode="auto">
          <a:xfrm>
            <a:off x="1320800" y="177800"/>
            <a:ext cx="6502400" cy="650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E80149-A1ED-CA60-B0FF-55F5D0EBD555}"/>
              </a:ext>
            </a:extLst>
          </p:cNvPr>
          <p:cNvSpPr txBox="1"/>
          <p:nvPr/>
        </p:nvSpPr>
        <p:spPr>
          <a:xfrm>
            <a:off x="225468" y="2041742"/>
            <a:ext cx="8617907" cy="2245038"/>
          </a:xfrm>
          <a:prstGeom prst="rect">
            <a:avLst/>
          </a:prstGeom>
          <a:noFill/>
        </p:spPr>
        <p:txBody>
          <a:bodyPr wrap="square" rtlCol="0">
            <a:spAutoFit/>
          </a:bodyPr>
          <a:lstStyle/>
          <a:p>
            <a:pPr algn="ctr">
              <a:lnSpc>
                <a:spcPct val="150000"/>
              </a:lnSpc>
            </a:pPr>
            <a:r>
              <a:rPr lang="en-US" sz="5000" dirty="0">
                <a:latin typeface="Verdana" panose="020B0604030504040204" pitchFamily="34" charset="0"/>
                <a:ea typeface="Verdana" panose="020B0604030504040204" pitchFamily="34" charset="0"/>
                <a:cs typeface="Verdana" panose="020B0604030504040204" pitchFamily="34" charset="0"/>
              </a:rPr>
              <a:t>Communion with Hand or Foot Washing</a:t>
            </a:r>
          </a:p>
        </p:txBody>
      </p:sp>
    </p:spTree>
    <p:extLst>
      <p:ext uri="{BB962C8B-B14F-4D97-AF65-F5344CB8AC3E}">
        <p14:creationId xmlns:p14="http://schemas.microsoft.com/office/powerpoint/2010/main" val="14018582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6D61DE-3F5E-F94E-BF32-71588F906FE2}"/>
              </a:ext>
            </a:extLst>
          </p:cNvPr>
          <p:cNvPicPr>
            <a:picLocks noChangeAspect="1"/>
          </p:cNvPicPr>
          <p:nvPr/>
        </p:nvPicPr>
        <p:blipFill>
          <a:blip r:embed="rId2">
            <a:alphaModFix amt="13000"/>
          </a:blip>
          <a:stretch>
            <a:fillRect/>
          </a:stretch>
        </p:blipFill>
        <p:spPr>
          <a:xfrm>
            <a:off x="0" y="0"/>
            <a:ext cx="9144000" cy="6858000"/>
          </a:xfrm>
          <a:prstGeom prst="rect">
            <a:avLst/>
          </a:prstGeom>
        </p:spPr>
      </p:pic>
      <p:sp>
        <p:nvSpPr>
          <p:cNvPr id="8" name="TextBox 7"/>
          <p:cNvSpPr txBox="1"/>
          <p:nvPr/>
        </p:nvSpPr>
        <p:spPr>
          <a:xfrm>
            <a:off x="0" y="0"/>
            <a:ext cx="9144000"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 Master, Let Me Walk With Thee” UMH 430</a:t>
            </a:r>
          </a:p>
          <a:p>
            <a:pPr algn="ctr"/>
            <a:r>
              <a:rPr lang="en-US" sz="2000" dirty="0">
                <a:latin typeface="Times New Roman" charset="0"/>
                <a:ea typeface="Times New Roman" charset="0"/>
                <a:cs typeface="Times New Roman" charset="0"/>
              </a:rPr>
              <a:t>WORDS: Washington Gladden, 1879     MUSIC: H. Percy Smith, 1874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10" name="TextBox 9"/>
          <p:cNvSpPr txBox="1"/>
          <p:nvPr/>
        </p:nvSpPr>
        <p:spPr>
          <a:xfrm>
            <a:off x="162232" y="2505224"/>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O Master, let me walk with thee </a:t>
            </a:r>
          </a:p>
          <a:p>
            <a:pPr algn="ctr"/>
            <a:r>
              <a:rPr lang="en-US" sz="4000" dirty="0">
                <a:latin typeface="Times New Roman" charset="0"/>
                <a:ea typeface="Times New Roman" charset="0"/>
                <a:cs typeface="Times New Roman" charset="0"/>
              </a:rPr>
              <a:t>in lowly paths of service free; </a:t>
            </a:r>
          </a:p>
          <a:p>
            <a:pPr algn="ctr"/>
            <a:r>
              <a:rPr lang="en-US" sz="4000" dirty="0">
                <a:latin typeface="Times New Roman" charset="0"/>
                <a:ea typeface="Times New Roman" charset="0"/>
                <a:cs typeface="Times New Roman" charset="0"/>
              </a:rPr>
              <a:t>tell me thy secret; help me bear </a:t>
            </a:r>
          </a:p>
          <a:p>
            <a:pPr algn="ctr"/>
            <a:r>
              <a:rPr lang="en-US" sz="4000" dirty="0">
                <a:latin typeface="Times New Roman" charset="0"/>
                <a:ea typeface="Times New Roman" charset="0"/>
                <a:cs typeface="Times New Roman" charset="0"/>
              </a:rPr>
              <a:t>the strain of toil, the fret of care.</a:t>
            </a:r>
          </a:p>
        </p:txBody>
      </p:sp>
    </p:spTree>
    <p:extLst>
      <p:ext uri="{BB962C8B-B14F-4D97-AF65-F5344CB8AC3E}">
        <p14:creationId xmlns:p14="http://schemas.microsoft.com/office/powerpoint/2010/main" val="2076922602"/>
      </p:ext>
    </p:extLst>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C8B698-7F7F-CA46-AABE-6C37AE2C479B}"/>
              </a:ext>
            </a:extLst>
          </p:cNvPr>
          <p:cNvPicPr>
            <a:picLocks noChangeAspect="1"/>
          </p:cNvPicPr>
          <p:nvPr/>
        </p:nvPicPr>
        <p:blipFill>
          <a:blip r:embed="rId2">
            <a:alphaModFix amt="13000"/>
          </a:blip>
          <a:stretch>
            <a:fillRect/>
          </a:stretch>
        </p:blipFill>
        <p:spPr>
          <a:xfrm>
            <a:off x="0" y="0"/>
            <a:ext cx="9144000" cy="6858000"/>
          </a:xfrm>
          <a:prstGeom prst="rect">
            <a:avLst/>
          </a:prstGeom>
        </p:spPr>
      </p:pic>
      <p:sp>
        <p:nvSpPr>
          <p:cNvPr id="8" name="TextBox 7"/>
          <p:cNvSpPr txBox="1"/>
          <p:nvPr/>
        </p:nvSpPr>
        <p:spPr>
          <a:xfrm>
            <a:off x="0" y="0"/>
            <a:ext cx="9144000"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 Master, Let Me Walk With Thee” UMH 430</a:t>
            </a:r>
          </a:p>
          <a:p>
            <a:pPr algn="ctr"/>
            <a:r>
              <a:rPr lang="en-US" sz="2000" dirty="0">
                <a:latin typeface="Times New Roman" charset="0"/>
                <a:ea typeface="Times New Roman" charset="0"/>
                <a:cs typeface="Times New Roman" charset="0"/>
              </a:rPr>
              <a:t>WORDS: Washington Gladden, 1879     MUSIC: H. Percy Smith, 1874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10" name="TextBox 9"/>
          <p:cNvSpPr txBox="1"/>
          <p:nvPr/>
        </p:nvSpPr>
        <p:spPr>
          <a:xfrm>
            <a:off x="162232" y="2505227"/>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Help me the slow of heart to move </a:t>
            </a:r>
          </a:p>
          <a:p>
            <a:pPr algn="ctr"/>
            <a:r>
              <a:rPr lang="en-US" sz="4000" dirty="0">
                <a:latin typeface="Times New Roman" charset="0"/>
                <a:ea typeface="Times New Roman" charset="0"/>
                <a:cs typeface="Times New Roman" charset="0"/>
              </a:rPr>
              <a:t>by some clear, winning word of love; teach me the wayward feet to stay, </a:t>
            </a:r>
          </a:p>
          <a:p>
            <a:pPr algn="ctr"/>
            <a:r>
              <a:rPr lang="en-US" sz="4000" dirty="0">
                <a:latin typeface="Times New Roman" charset="0"/>
                <a:ea typeface="Times New Roman" charset="0"/>
                <a:cs typeface="Times New Roman" charset="0"/>
              </a:rPr>
              <a:t>and guide them in the homeward way.</a:t>
            </a:r>
          </a:p>
        </p:txBody>
      </p:sp>
    </p:spTree>
    <p:extLst>
      <p:ext uri="{BB962C8B-B14F-4D97-AF65-F5344CB8AC3E}">
        <p14:creationId xmlns:p14="http://schemas.microsoft.com/office/powerpoint/2010/main" val="411635934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157900-CF22-684C-99BF-6C4391851978}"/>
              </a:ext>
            </a:extLst>
          </p:cNvPr>
          <p:cNvPicPr>
            <a:picLocks noChangeAspect="1"/>
          </p:cNvPicPr>
          <p:nvPr/>
        </p:nvPicPr>
        <p:blipFill>
          <a:blip r:embed="rId2">
            <a:alphaModFix amt="13000"/>
          </a:blip>
          <a:stretch>
            <a:fillRect/>
          </a:stretch>
        </p:blipFill>
        <p:spPr>
          <a:xfrm>
            <a:off x="0" y="0"/>
            <a:ext cx="9144000" cy="6858000"/>
          </a:xfrm>
          <a:prstGeom prst="rect">
            <a:avLst/>
          </a:prstGeom>
        </p:spPr>
      </p:pic>
      <p:sp>
        <p:nvSpPr>
          <p:cNvPr id="8" name="TextBox 7"/>
          <p:cNvSpPr txBox="1"/>
          <p:nvPr/>
        </p:nvSpPr>
        <p:spPr>
          <a:xfrm>
            <a:off x="0" y="0"/>
            <a:ext cx="9144000"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 Master, Let Me Walk With Thee” UMH 430</a:t>
            </a:r>
          </a:p>
          <a:p>
            <a:pPr algn="ctr"/>
            <a:r>
              <a:rPr lang="en-US" sz="2000" dirty="0">
                <a:latin typeface="Times New Roman" charset="0"/>
                <a:ea typeface="Times New Roman" charset="0"/>
                <a:cs typeface="Times New Roman" charset="0"/>
              </a:rPr>
              <a:t>WORDS: Washington Gladden, 1879     MUSIC: H. Percy Smith, 1874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10" name="TextBox 9"/>
          <p:cNvSpPr txBox="1"/>
          <p:nvPr/>
        </p:nvSpPr>
        <p:spPr>
          <a:xfrm>
            <a:off x="162232" y="2505227"/>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Teach me thy patience; still with thee </a:t>
            </a:r>
          </a:p>
          <a:p>
            <a:pPr algn="ctr"/>
            <a:r>
              <a:rPr lang="en-US" sz="4000" dirty="0">
                <a:latin typeface="Times New Roman" charset="0"/>
                <a:ea typeface="Times New Roman" charset="0"/>
                <a:cs typeface="Times New Roman" charset="0"/>
              </a:rPr>
              <a:t>in closer, dearer company, </a:t>
            </a:r>
          </a:p>
          <a:p>
            <a:pPr algn="ctr"/>
            <a:r>
              <a:rPr lang="en-US" sz="4000" dirty="0">
                <a:latin typeface="Times New Roman" charset="0"/>
                <a:ea typeface="Times New Roman" charset="0"/>
                <a:cs typeface="Times New Roman" charset="0"/>
              </a:rPr>
              <a:t>in work that keeps faith sweet and strong, in trust that triumphs over wrong;</a:t>
            </a:r>
          </a:p>
        </p:txBody>
      </p:sp>
    </p:spTree>
    <p:extLst>
      <p:ext uri="{BB962C8B-B14F-4D97-AF65-F5344CB8AC3E}">
        <p14:creationId xmlns:p14="http://schemas.microsoft.com/office/powerpoint/2010/main" val="227838275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D20F0-2632-D345-84BC-288987A0F7DA}"/>
              </a:ext>
            </a:extLst>
          </p:cNvPr>
          <p:cNvPicPr>
            <a:picLocks noChangeAspect="1"/>
          </p:cNvPicPr>
          <p:nvPr/>
        </p:nvPicPr>
        <p:blipFill>
          <a:blip r:embed="rId2">
            <a:alphaModFix amt="13000"/>
          </a:blip>
          <a:stretch>
            <a:fillRect/>
          </a:stretch>
        </p:blipFill>
        <p:spPr>
          <a:xfrm>
            <a:off x="0" y="0"/>
            <a:ext cx="9144000" cy="6858000"/>
          </a:xfrm>
          <a:prstGeom prst="rect">
            <a:avLst/>
          </a:prstGeom>
        </p:spPr>
      </p:pic>
      <p:sp>
        <p:nvSpPr>
          <p:cNvPr id="8" name="TextBox 7"/>
          <p:cNvSpPr txBox="1"/>
          <p:nvPr/>
        </p:nvSpPr>
        <p:spPr>
          <a:xfrm>
            <a:off x="0" y="0"/>
            <a:ext cx="9144000" cy="138499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“O Master, Let Me Walk With Thee” UMH 430</a:t>
            </a:r>
          </a:p>
          <a:p>
            <a:pPr algn="ctr"/>
            <a:r>
              <a:rPr lang="en-US" sz="2000" dirty="0">
                <a:latin typeface="Times New Roman" charset="0"/>
                <a:ea typeface="Times New Roman" charset="0"/>
                <a:cs typeface="Times New Roman" charset="0"/>
              </a:rPr>
              <a:t>WORDS: Washington Gladden, 1879     MUSIC: H. Percy Smith, 1874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10" name="TextBox 9"/>
          <p:cNvSpPr txBox="1"/>
          <p:nvPr/>
        </p:nvSpPr>
        <p:spPr>
          <a:xfrm>
            <a:off x="162232" y="2505227"/>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hope that sends a shining ray </a:t>
            </a:r>
          </a:p>
          <a:p>
            <a:pPr algn="ctr"/>
            <a:r>
              <a:rPr lang="en-US" sz="4000" dirty="0">
                <a:latin typeface="Times New Roman" charset="0"/>
                <a:ea typeface="Times New Roman" charset="0"/>
                <a:cs typeface="Times New Roman" charset="0"/>
              </a:rPr>
              <a:t>far down the future’s broadening way, </a:t>
            </a:r>
          </a:p>
          <a:p>
            <a:pPr algn="ctr"/>
            <a:r>
              <a:rPr lang="en-US" sz="4000" dirty="0">
                <a:latin typeface="Times New Roman" charset="0"/>
                <a:ea typeface="Times New Roman" charset="0"/>
                <a:cs typeface="Times New Roman" charset="0"/>
              </a:rPr>
              <a:t>in peace that only thou canst give, </a:t>
            </a:r>
          </a:p>
          <a:p>
            <a:pPr algn="ctr"/>
            <a:r>
              <a:rPr lang="en-US" sz="4000" dirty="0">
                <a:latin typeface="Times New Roman" charset="0"/>
                <a:ea typeface="Times New Roman" charset="0"/>
                <a:cs typeface="Times New Roman" charset="0"/>
              </a:rPr>
              <a:t>with thee, O Master, let me live.</a:t>
            </a:r>
          </a:p>
        </p:txBody>
      </p:sp>
    </p:spTree>
    <p:extLst>
      <p:ext uri="{BB962C8B-B14F-4D97-AF65-F5344CB8AC3E}">
        <p14:creationId xmlns:p14="http://schemas.microsoft.com/office/powerpoint/2010/main" val="102236251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67043"/>
            <a:ext cx="7215812" cy="1515173"/>
          </a:xfrm>
        </p:spPr>
        <p:txBody>
          <a:bodyPr>
            <a:noAutofit/>
          </a:bodyPr>
          <a:lstStyle/>
          <a:p>
            <a:pPr>
              <a:lnSpc>
                <a:spcPct val="150000"/>
              </a:lnSpc>
            </a:pPr>
            <a:r>
              <a:rPr lang="en-US" dirty="0"/>
              <a:t>On this night, Jesus rose from the table, took up a towel, and knelt before those he loved.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He gave us more than a meal. He gave us a commandment.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45711"/>
            <a:ext cx="7215812" cy="1515173"/>
          </a:xfrm>
        </p:spPr>
        <p:txBody>
          <a:bodyPr>
            <a:noAutofit/>
          </a:bodyPr>
          <a:lstStyle/>
          <a:p>
            <a:pPr>
              <a:lnSpc>
                <a:spcPct val="150000"/>
              </a:lnSpc>
            </a:pPr>
            <a:r>
              <a:rPr lang="en-US" dirty="0"/>
              <a:t>It is not too late to receive it. It is not too late to live it.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316265"/>
            <a:ext cx="7215812" cy="1515172"/>
          </a:xfrm>
        </p:spPr>
        <p:txBody>
          <a:bodyPr>
            <a:noAutofit/>
          </a:bodyPr>
          <a:lstStyle/>
          <a:p>
            <a:pPr>
              <a:lnSpc>
                <a:spcPct val="150000"/>
              </a:lnSpc>
            </a:pPr>
            <a:r>
              <a:rPr lang="en-US" dirty="0"/>
              <a:t>"Love one another as I have loved you."</a:t>
            </a:r>
          </a:p>
          <a:p>
            <a:pPr>
              <a:lnSpc>
                <a:spcPct val="150000"/>
              </a:lnSpc>
            </a:pPr>
            <a:r>
              <a:rPr lang="en-US" dirty="0"/>
              <a:t>All: Lead us this night, O Lord. Teach us to love as you have loved us. Amen. </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972821"/>
            <a:ext cx="5719482"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God on bended knee, we confess that we have all too often tried to stand over one another. We have been more concerned with power or propriety than with service and love.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5"/>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We have offered care only to those who can offer something in return. In so doing, we have betrayed and denied the fullness of life you hold out to us. Forgive us, we pray.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1665335"/>
            <a:ext cx="5629835" cy="4153958"/>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May we turn back to you by turning to one another and embracing your new commandment. May we love one another. Amen.</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96305-8789-4D41-9F36-3A24645F97E0}"/>
              </a:ext>
            </a:extLst>
          </p:cNvPr>
          <p:cNvPicPr>
            <a:picLocks noChangeAspect="1"/>
          </p:cNvPicPr>
          <p:nvPr/>
        </p:nvPicPr>
        <p:blipFill>
          <a:blip r:embed="rId2" cstate="email">
            <a:duotone>
              <a:schemeClr val="accent4">
                <a:shade val="45000"/>
                <a:satMod val="135000"/>
              </a:schemeClr>
              <a:prstClr val="white"/>
            </a:duotone>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162232" y="1582340"/>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What wondrous love is this, </a:t>
            </a:r>
          </a:p>
          <a:p>
            <a:pPr algn="ctr"/>
            <a:r>
              <a:rPr lang="en-US" sz="4000" dirty="0">
                <a:latin typeface="Times New Roman" charset="0"/>
                <a:ea typeface="Times New Roman" charset="0"/>
                <a:cs typeface="Times New Roman" charset="0"/>
              </a:rPr>
              <a:t>O my soul, O my soul, </a:t>
            </a:r>
          </a:p>
          <a:p>
            <a:pPr algn="ctr"/>
            <a:r>
              <a:rPr lang="en-US" sz="4000" dirty="0">
                <a:latin typeface="Times New Roman" charset="0"/>
                <a:ea typeface="Times New Roman" charset="0"/>
                <a:cs typeface="Times New Roman" charset="0"/>
              </a:rPr>
              <a:t>what wondrous love is this, O my soul!</a:t>
            </a:r>
          </a:p>
          <a:p>
            <a:pPr algn="ctr"/>
            <a:r>
              <a:rPr lang="en-US" sz="4000" dirty="0">
                <a:latin typeface="Times New Roman" charset="0"/>
                <a:ea typeface="Times New Roman" charset="0"/>
                <a:cs typeface="Times New Roman" charset="0"/>
              </a:rPr>
              <a:t>What wondrous love is this </a:t>
            </a:r>
          </a:p>
          <a:p>
            <a:pPr algn="ctr"/>
            <a:r>
              <a:rPr lang="en-US" sz="4000" dirty="0">
                <a:latin typeface="Times New Roman" charset="0"/>
                <a:ea typeface="Times New Roman" charset="0"/>
                <a:cs typeface="Times New Roman" charset="0"/>
              </a:rPr>
              <a:t>that caused the Lord of bliss </a:t>
            </a:r>
          </a:p>
          <a:p>
            <a:pPr algn="ctr"/>
            <a:r>
              <a:rPr lang="en-US" sz="4000" dirty="0">
                <a:latin typeface="Times New Roman" charset="0"/>
                <a:ea typeface="Times New Roman" charset="0"/>
                <a:cs typeface="Times New Roman" charset="0"/>
              </a:rPr>
              <a:t>to bear the dreadful curse </a:t>
            </a:r>
          </a:p>
          <a:p>
            <a:pPr algn="ctr"/>
            <a:r>
              <a:rPr lang="en-US" sz="4000" dirty="0">
                <a:latin typeface="Times New Roman" charset="0"/>
                <a:ea typeface="Times New Roman" charset="0"/>
                <a:cs typeface="Times New Roman" charset="0"/>
              </a:rPr>
              <a:t>for my soul, for my soul, </a:t>
            </a:r>
          </a:p>
          <a:p>
            <a:pPr algn="ctr"/>
            <a:r>
              <a:rPr lang="en-US" sz="4000" dirty="0">
                <a:latin typeface="Times New Roman" charset="0"/>
                <a:ea typeface="Times New Roman" charset="0"/>
                <a:cs typeface="Times New Roman" charset="0"/>
              </a:rPr>
              <a:t>to bear the dreadful curse for my soul</a:t>
            </a:r>
          </a:p>
        </p:txBody>
      </p:sp>
      <p:sp>
        <p:nvSpPr>
          <p:cNvPr id="7" name="TextBox 6">
            <a:extLst>
              <a:ext uri="{FF2B5EF4-FFF2-40B4-BE49-F238E27FC236}">
                <a16:creationId xmlns:a16="http://schemas.microsoft.com/office/drawing/2014/main" id="{B2C30BF0-A2B6-AA4B-B7D0-769F3F3AB1A1}"/>
              </a:ext>
            </a:extLst>
          </p:cNvPr>
          <p:cNvSpPr txBox="1"/>
          <p:nvPr/>
        </p:nvSpPr>
        <p:spPr>
          <a:xfrm>
            <a:off x="0" y="0"/>
            <a:ext cx="9144000" cy="1323439"/>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“What Wondrous Love is This”   UMH 292</a:t>
            </a:r>
          </a:p>
          <a:p>
            <a:pPr algn="ctr"/>
            <a:r>
              <a:rPr lang="en-US" sz="1600" dirty="0">
                <a:latin typeface="Times New Roman" charset="0"/>
                <a:ea typeface="Times New Roman" charset="0"/>
                <a:cs typeface="Times New Roman" charset="0"/>
              </a:rPr>
              <a:t>WORDS and MUSIC: USA folk hymn, harmonized by Paul J. Christiansen, 1955</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114909954"/>
      </p:ext>
    </p:extLst>
  </p:cSld>
  <p:clrMapOvr>
    <a:masterClrMapping/>
  </p:clrMapOvr>
  <p:transition spd="med">
    <p:dissolve/>
  </p:transition>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52091</TotalTime>
  <Words>1995</Words>
  <Application>Microsoft Macintosh PowerPoint</Application>
  <PresentationFormat>On-screen Show (4:3)</PresentationFormat>
  <Paragraphs>170</Paragraphs>
  <Slides>40</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40</vt:i4>
      </vt:variant>
    </vt:vector>
  </HeadingPairs>
  <TitlesOfParts>
    <vt:vector size="61"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Exodus 12: 1 – 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13: 1 – 17, 31 – 35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771</cp:revision>
  <cp:lastPrinted>2024-04-25T15:20:01Z</cp:lastPrinted>
  <dcterms:created xsi:type="dcterms:W3CDTF">2022-06-10T14:28:57Z</dcterms:created>
  <dcterms:modified xsi:type="dcterms:W3CDTF">2026-03-30T14:47:20Z</dcterms:modified>
</cp:coreProperties>
</file>