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73"/>
  </p:notesMasterIdLst>
  <p:sldIdLst>
    <p:sldId id="3324" r:id="rId11"/>
    <p:sldId id="3194" r:id="rId12"/>
    <p:sldId id="3196" r:id="rId13"/>
    <p:sldId id="3666" r:id="rId14"/>
    <p:sldId id="3667" r:id="rId15"/>
    <p:sldId id="3867" r:id="rId16"/>
    <p:sldId id="3955" r:id="rId17"/>
    <p:sldId id="3925" r:id="rId18"/>
    <p:sldId id="3926" r:id="rId19"/>
    <p:sldId id="3951" r:id="rId20"/>
    <p:sldId id="1017" r:id="rId21"/>
    <p:sldId id="1048" r:id="rId22"/>
    <p:sldId id="1049" r:id="rId23"/>
    <p:sldId id="3670" r:id="rId24"/>
    <p:sldId id="3650" r:id="rId25"/>
    <p:sldId id="256" r:id="rId26"/>
    <p:sldId id="257" r:id="rId27"/>
    <p:sldId id="258" r:id="rId28"/>
    <p:sldId id="3956" r:id="rId29"/>
    <p:sldId id="3957" r:id="rId30"/>
    <p:sldId id="3958" r:id="rId31"/>
    <p:sldId id="259" r:id="rId32"/>
    <p:sldId id="3383" r:id="rId33"/>
    <p:sldId id="580" r:id="rId34"/>
    <p:sldId id="581" r:id="rId35"/>
    <p:sldId id="582" r:id="rId36"/>
    <p:sldId id="583" r:id="rId37"/>
    <p:sldId id="3927" r:id="rId38"/>
    <p:sldId id="3928" r:id="rId39"/>
    <p:sldId id="3929" r:id="rId40"/>
    <p:sldId id="3930" r:id="rId41"/>
    <p:sldId id="3931" r:id="rId42"/>
    <p:sldId id="3932" r:id="rId43"/>
    <p:sldId id="3933" r:id="rId44"/>
    <p:sldId id="3934" r:id="rId45"/>
    <p:sldId id="3633" r:id="rId46"/>
    <p:sldId id="3678" r:id="rId47"/>
    <p:sldId id="3079" r:id="rId48"/>
    <p:sldId id="3529" r:id="rId49"/>
    <p:sldId id="3081" r:id="rId50"/>
    <p:sldId id="3935" r:id="rId51"/>
    <p:sldId id="3936" r:id="rId52"/>
    <p:sldId id="3937" r:id="rId53"/>
    <p:sldId id="3938" r:id="rId54"/>
    <p:sldId id="3939" r:id="rId55"/>
    <p:sldId id="3940" r:id="rId56"/>
    <p:sldId id="3941" r:id="rId57"/>
    <p:sldId id="3942" r:id="rId58"/>
    <p:sldId id="3943" r:id="rId59"/>
    <p:sldId id="3944" r:id="rId60"/>
    <p:sldId id="3945" r:id="rId61"/>
    <p:sldId id="3397" r:id="rId62"/>
    <p:sldId id="3398" r:id="rId63"/>
    <p:sldId id="3399" r:id="rId64"/>
    <p:sldId id="3946" r:id="rId65"/>
    <p:sldId id="3947" r:id="rId66"/>
    <p:sldId id="1066" r:id="rId67"/>
    <p:sldId id="1067" r:id="rId68"/>
    <p:sldId id="1068" r:id="rId69"/>
    <p:sldId id="3619" r:id="rId70"/>
    <p:sldId id="2315" r:id="rId71"/>
    <p:sldId id="354"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FBD9"/>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4"/>
    <p:restoredTop sz="95774"/>
  </p:normalViewPr>
  <p:slideViewPr>
    <p:cSldViewPr snapToGrid="0" snapToObjects="1">
      <p:cViewPr varScale="1">
        <p:scale>
          <a:sx n="102" d="100"/>
          <a:sy n="102" d="100"/>
        </p:scale>
        <p:origin x="2312"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2/2/26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38</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2" name="Picture 2" descr="In this captivating scene, a young child, dressed warmly in a vivid yellow jacket and orange beanie, gazes thoughtfully while holding a glowing lantern. The soft light from the lantern illuminates the child's face, highlighting a look of wonderment. The bokeh effect created by the myriad colourful lights in the background adds a magical, festive touch to the atmosphere, turning an ordinary moment into a scene filled with enchantment and curiosity.">
            <a:extLst>
              <a:ext uri="{FF2B5EF4-FFF2-40B4-BE49-F238E27FC236}">
                <a16:creationId xmlns:a16="http://schemas.microsoft.com/office/drawing/2014/main" id="{462E696E-BC59-59A6-0050-A90A131A9ECE}"/>
              </a:ext>
            </a:extLst>
          </p:cNvPr>
          <p:cNvPicPr>
            <a:picLocks noChangeAspect="1" noChangeArrowheads="1"/>
          </p:cNvPicPr>
          <p:nvPr userDrawn="1"/>
        </p:nvPicPr>
        <p:blipFill>
          <a:blip r:embed="rId2">
            <a:alphaModFix amt="3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C6C296-4EB0-8C74-778E-9C960DEB4D9A}"/>
              </a:ext>
            </a:extLst>
          </p:cNvPr>
          <p:cNvSpPr txBox="1"/>
          <p:nvPr userDrawn="1"/>
        </p:nvSpPr>
        <p:spPr>
          <a:xfrm>
            <a:off x="-49696" y="549560"/>
            <a:ext cx="9243390" cy="1065869"/>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2" name="Picture 2" descr="Nestled in a snowy landscape, a quaint chapel emits a warm glow from its windows, piercing the winter darkness. Towering trees cloaked in snow surround the structure, emphasizing its isolation and tranquility. Above, the sky is a splendid canvas of twinkling stars, possibly hinting at the Milky Way. This serene setting evokes a sense of peace and wonder, contrasting the cold blue tones of the snow with the inviting yellow lights of the chapel.">
            <a:extLst>
              <a:ext uri="{FF2B5EF4-FFF2-40B4-BE49-F238E27FC236}">
                <a16:creationId xmlns:a16="http://schemas.microsoft.com/office/drawing/2014/main" id="{28AF4F0C-A70F-AD6A-70C9-815D01D2323B}"/>
              </a:ext>
            </a:extLst>
          </p:cNvPr>
          <p:cNvPicPr>
            <a:picLocks noChangeAspect="1" noChangeArrowheads="1"/>
          </p:cNvPicPr>
          <p:nvPr userDrawn="1"/>
        </p:nvPicPr>
        <p:blipFill rotWithShape="1">
          <a:blip r:embed="rId2" cstate="email">
            <a:alphaModFix amt="35000"/>
            <a:extLs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2782DE8-801B-213A-327B-E945C3D2FA26}"/>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136524"/>
            <a:ext cx="7772400" cy="879475"/>
          </a:xfrm>
        </p:spPr>
        <p:txBody>
          <a:bodyPr anchor="b"/>
          <a:lstStyle>
            <a:lvl1pPr algn="ctr">
              <a:defRPr sz="6000"/>
            </a:lvl1pPr>
          </a:lstStyle>
          <a:p>
            <a:r>
              <a:rPr lang="en-US" dirty="0"/>
              <a:t>Offertory </a:t>
            </a:r>
          </a:p>
        </p:txBody>
      </p:sp>
      <p:sp>
        <p:nvSpPr>
          <p:cNvPr id="3" name="Subtitle 2"/>
          <p:cNvSpPr>
            <a:spLocks noGrp="1"/>
          </p:cNvSpPr>
          <p:nvPr>
            <p:ph type="subTitle" idx="1"/>
          </p:nvPr>
        </p:nvSpPr>
        <p:spPr>
          <a:xfrm>
            <a:off x="685799" y="1302818"/>
            <a:ext cx="7772399" cy="3954982"/>
          </a:xfrm>
        </p:spPr>
        <p:txBody>
          <a:bodyPr/>
          <a:lstStyle>
            <a:lvl1pPr marL="0" indent="0" algn="ctr">
              <a:lnSpc>
                <a:spcPct val="150000"/>
              </a:lnSpc>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EA42F8-F502-CA40-A499-BAF51F08894E}" type="datetimeFigureOut">
              <a:rPr lang="en-US" smtClean="0"/>
              <a:t>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1026" name="Picture 2" descr="Free Stock Photo of Snow-covered pine branch in sunlight | Download Free  Images and Free Illustrations">
            <a:extLst>
              <a:ext uri="{FF2B5EF4-FFF2-40B4-BE49-F238E27FC236}">
                <a16:creationId xmlns:a16="http://schemas.microsoft.com/office/drawing/2014/main" id="{320CD218-94F9-FF8C-8035-E2CC8EFCFAFE}"/>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2.jpeg"/><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23.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2/2/26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3" r:id="rId25"/>
    <p:sldLayoutId id="2147483807" r:id="rId26"/>
    <p:sldLayoutId id="2147483806" r:id="rId27"/>
    <p:sldLayoutId id="2147483797" r:id="rId28"/>
    <p:sldLayoutId id="2147483674" r:id="rId29"/>
    <p:sldLayoutId id="2147483818" r:id="rId30"/>
    <p:sldLayoutId id="2147483730" r:id="rId31"/>
    <p:sldLayoutId id="2147483729" r:id="rId3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Graceful hands reach upward with open palms, catching a cascade of autumn leaves in their gentle embrace. The leaves drift downward in a ballet of burnt sienna, amber gold, and russet orange, with hints of fading green highlighting their transformation. Soft watercolor textures create a dreamy atmosphere as warm, golden light filters through the scene. The delicate veins of each leaf mirror the lines on the waiting palms below, suggesting a profound connection between human experience and nature's eternal cycles. This contemplative moment captures the essence of fall—a season of both letting go and receiving with open hands.">
            <a:extLst>
              <a:ext uri="{FF2B5EF4-FFF2-40B4-BE49-F238E27FC236}">
                <a16:creationId xmlns:a16="http://schemas.microsoft.com/office/drawing/2014/main" id="{846AE297-E5C5-3DA9-345F-8380012673FF}"/>
              </a:ext>
            </a:extLst>
          </p:cNvPr>
          <p:cNvPicPr>
            <a:picLocks noChangeAspect="1" noChangeArrowheads="1"/>
          </p:cNvPicPr>
          <p:nvPr userDrawn="1"/>
        </p:nvPicPr>
        <p:blipFill>
          <a:blip r:embed="rId6">
            <a:alphaModFix amt="1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hyperlink" Target="https://www.biblegateway.com/passage/?search=Colossians%203&amp;version=NRSVUE#fen-NRSVUE-29514f"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2011582"/>
            <a:ext cx="5878286" cy="3461460"/>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May our life together show the world what is possible with you. All this we pray in Jesus</a:t>
            </a:r>
            <a:r>
              <a:rPr lang="ar-SA" sz="3000" b="1" dirty="0">
                <a:latin typeface="Verdana" panose="020B0604030504040204" pitchFamily="34" charset="0"/>
                <a:ea typeface="Verdana" panose="020B0604030504040204" pitchFamily="34" charset="0"/>
              </a:rPr>
              <a:t>’ </a:t>
            </a:r>
            <a:r>
              <a:rPr lang="en-US" sz="3000" b="1" dirty="0">
                <a:latin typeface="Verdana" panose="020B0604030504040204" pitchFamily="34" charset="0"/>
                <a:ea typeface="Verdana" panose="020B0604030504040204" pitchFamily="34" charset="0"/>
                <a:cs typeface="Verdana" panose="020B0604030504040204" pitchFamily="34" charset="0"/>
              </a:rPr>
              <a:t>name. Amen.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EA9D3D-A707-7248-AF26-341573C49CB6}"/>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a:stretch/>
        </p:blipFill>
        <p:spPr>
          <a:xfrm>
            <a:off x="0" y="7228"/>
            <a:ext cx="9133476" cy="6839712"/>
          </a:xfrm>
          <a:prstGeom prst="rect">
            <a:avLst/>
          </a:prstGeom>
        </p:spPr>
      </p:pic>
      <p:sp>
        <p:nvSpPr>
          <p:cNvPr id="4" name="TextBox 3">
            <a:extLst>
              <a:ext uri="{FF2B5EF4-FFF2-40B4-BE49-F238E27FC236}">
                <a16:creationId xmlns:a16="http://schemas.microsoft.com/office/drawing/2014/main" id="{819D8DE7-6422-F84C-AF74-905CF0C3F4B1}"/>
              </a:ext>
            </a:extLst>
          </p:cNvPr>
          <p:cNvSpPr txBox="1"/>
          <p:nvPr/>
        </p:nvSpPr>
        <p:spPr>
          <a:xfrm>
            <a:off x="254831" y="1824994"/>
            <a:ext cx="8557701" cy="4401205"/>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Guide me, O thou great Jehovah, pilgrim through this barren land.</a:t>
            </a:r>
          </a:p>
          <a:p>
            <a:pPr algn="ctr"/>
            <a:r>
              <a:rPr lang="en-US" sz="4000" b="1" dirty="0">
                <a:latin typeface="Times New Roman" panose="02020603050405020304" pitchFamily="18" charset="0"/>
                <a:ea typeface="Times New Roman" charset="0"/>
                <a:cs typeface="Times New Roman" panose="02020603050405020304" pitchFamily="18" charset="0"/>
              </a:rPr>
              <a:t>I am weak, but thou art mighty; </a:t>
            </a:r>
          </a:p>
          <a:p>
            <a:pPr algn="ctr"/>
            <a:r>
              <a:rPr lang="en-US" sz="4000" b="1" dirty="0">
                <a:latin typeface="Times New Roman" panose="02020603050405020304" pitchFamily="18" charset="0"/>
                <a:ea typeface="Times New Roman" charset="0"/>
                <a:cs typeface="Times New Roman" panose="02020603050405020304" pitchFamily="18" charset="0"/>
              </a:rPr>
              <a:t>hold me with thy powerful hand.</a:t>
            </a:r>
          </a:p>
          <a:p>
            <a:pPr algn="ctr"/>
            <a:r>
              <a:rPr lang="en-US" sz="4000" b="1" dirty="0">
                <a:latin typeface="Times New Roman" panose="02020603050405020304" pitchFamily="18" charset="0"/>
                <a:ea typeface="Times New Roman" charset="0"/>
                <a:cs typeface="Times New Roman" panose="02020603050405020304" pitchFamily="18" charset="0"/>
              </a:rPr>
              <a:t>Bread of heaven, bread of heaven, feed me till I want no more; </a:t>
            </a:r>
          </a:p>
          <a:p>
            <a:pPr algn="ctr"/>
            <a:r>
              <a:rPr lang="en-US" sz="4000" b="1" dirty="0">
                <a:latin typeface="Times New Roman" panose="02020603050405020304" pitchFamily="18" charset="0"/>
                <a:ea typeface="Times New Roman" charset="0"/>
                <a:cs typeface="Times New Roman" panose="02020603050405020304" pitchFamily="18" charset="0"/>
              </a:rPr>
              <a:t>feed me till I want no more.</a:t>
            </a:r>
          </a:p>
        </p:txBody>
      </p:sp>
      <p:sp>
        <p:nvSpPr>
          <p:cNvPr id="6" name="TextBox 5">
            <a:extLst>
              <a:ext uri="{FF2B5EF4-FFF2-40B4-BE49-F238E27FC236}">
                <a16:creationId xmlns:a16="http://schemas.microsoft.com/office/drawing/2014/main" id="{AD3A6AFA-ABEA-6849-9386-08E9A36397C8}"/>
              </a:ext>
            </a:extLst>
          </p:cNvPr>
          <p:cNvSpPr txBox="1"/>
          <p:nvPr/>
        </p:nvSpPr>
        <p:spPr>
          <a:xfrm>
            <a:off x="0" y="7227"/>
            <a:ext cx="9134950"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“Guide Me, O Thou Great Jehovah”  UMH #127</a:t>
            </a:r>
          </a:p>
          <a:p>
            <a:pPr algn="ctr"/>
            <a:r>
              <a:rPr lang="en-US" sz="2000" dirty="0">
                <a:latin typeface="Times New Roman" charset="0"/>
                <a:ea typeface="Times New Roman" charset="0"/>
                <a:cs typeface="Times New Roman" charset="0"/>
              </a:rPr>
              <a:t>WORDS: William Williams, 1745    MUSIC: John Hughes, 1907  </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406567217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D8DE7-6422-F84C-AF74-905CF0C3F4B1}"/>
              </a:ext>
            </a:extLst>
          </p:cNvPr>
          <p:cNvSpPr txBox="1"/>
          <p:nvPr/>
        </p:nvSpPr>
        <p:spPr>
          <a:xfrm>
            <a:off x="254831" y="1824994"/>
            <a:ext cx="8557701" cy="4401205"/>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Open now the crystal fountain, whence the healing stream doth flow; let the fire and cloudy pillar </a:t>
            </a:r>
          </a:p>
          <a:p>
            <a:pPr algn="ctr"/>
            <a:r>
              <a:rPr lang="en-US" sz="4000" b="1" dirty="0">
                <a:latin typeface="Times New Roman" panose="02020603050405020304" pitchFamily="18" charset="0"/>
                <a:cs typeface="Times New Roman" panose="02020603050405020304" pitchFamily="18" charset="0"/>
              </a:rPr>
              <a:t>lead me all my journey through.  Strong deliverer, strong deliverer, </a:t>
            </a:r>
          </a:p>
          <a:p>
            <a:pPr algn="ctr"/>
            <a:r>
              <a:rPr lang="en-US" sz="4000" b="1" dirty="0">
                <a:latin typeface="Times New Roman" panose="02020603050405020304" pitchFamily="18" charset="0"/>
                <a:cs typeface="Times New Roman" panose="02020603050405020304" pitchFamily="18" charset="0"/>
              </a:rPr>
              <a:t>be thou still my strength and shield; be thou still my strength and shield.</a:t>
            </a:r>
            <a:endParaRPr lang="en-US" sz="4000" b="1" dirty="0">
              <a:latin typeface="Times New Roman" panose="02020603050405020304" pitchFamily="18" charset="0"/>
              <a:ea typeface="Times New Roman" charset="0"/>
              <a:cs typeface="Times New Roman" panose="02020603050405020304" pitchFamily="18" charset="0"/>
            </a:endParaRPr>
          </a:p>
        </p:txBody>
      </p:sp>
      <p:sp>
        <p:nvSpPr>
          <p:cNvPr id="6" name="TextBox 5">
            <a:extLst>
              <a:ext uri="{FF2B5EF4-FFF2-40B4-BE49-F238E27FC236}">
                <a16:creationId xmlns:a16="http://schemas.microsoft.com/office/drawing/2014/main" id="{AD3A6AFA-ABEA-6849-9386-08E9A36397C8}"/>
              </a:ext>
            </a:extLst>
          </p:cNvPr>
          <p:cNvSpPr txBox="1"/>
          <p:nvPr/>
        </p:nvSpPr>
        <p:spPr>
          <a:xfrm>
            <a:off x="0" y="7227"/>
            <a:ext cx="9134950"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“Guide Me, O Thou Great Jehovah”  UMH #127</a:t>
            </a:r>
          </a:p>
          <a:p>
            <a:pPr algn="ctr"/>
            <a:r>
              <a:rPr lang="en-US" sz="2000" dirty="0">
                <a:latin typeface="Times New Roman" charset="0"/>
                <a:ea typeface="Times New Roman" charset="0"/>
                <a:cs typeface="Times New Roman" charset="0"/>
              </a:rPr>
              <a:t>WORDS: William Williams, 1745    MUSIC: John Hughes, 1907  </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2" name="Picture 1">
            <a:extLst>
              <a:ext uri="{FF2B5EF4-FFF2-40B4-BE49-F238E27FC236}">
                <a16:creationId xmlns:a16="http://schemas.microsoft.com/office/drawing/2014/main" id="{711D57E1-B403-7311-5149-4ADC83AFCDF2}"/>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a:stretch/>
        </p:blipFill>
        <p:spPr>
          <a:xfrm>
            <a:off x="0" y="7228"/>
            <a:ext cx="9134950" cy="6840816"/>
          </a:xfrm>
          <a:prstGeom prst="rect">
            <a:avLst/>
          </a:prstGeom>
        </p:spPr>
      </p:pic>
    </p:spTree>
    <p:extLst>
      <p:ext uri="{BB962C8B-B14F-4D97-AF65-F5344CB8AC3E}">
        <p14:creationId xmlns:p14="http://schemas.microsoft.com/office/powerpoint/2010/main" val="13824816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D8DE7-6422-F84C-AF74-905CF0C3F4B1}"/>
              </a:ext>
            </a:extLst>
          </p:cNvPr>
          <p:cNvSpPr txBox="1"/>
          <p:nvPr/>
        </p:nvSpPr>
        <p:spPr>
          <a:xfrm>
            <a:off x="254831" y="1824994"/>
            <a:ext cx="8557701" cy="4401205"/>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When I tread the verge of Jordan, </a:t>
            </a:r>
          </a:p>
          <a:p>
            <a:pPr algn="ctr"/>
            <a:r>
              <a:rPr lang="en-US" sz="4000" b="1" dirty="0">
                <a:latin typeface="Times New Roman" panose="02020603050405020304" pitchFamily="18" charset="0"/>
                <a:cs typeface="Times New Roman" panose="02020603050405020304" pitchFamily="18" charset="0"/>
              </a:rPr>
              <a:t>bid my anxious fears subside; </a:t>
            </a:r>
          </a:p>
          <a:p>
            <a:pPr algn="ctr"/>
            <a:r>
              <a:rPr lang="en-US" sz="4000" b="1" dirty="0">
                <a:latin typeface="Times New Roman" panose="02020603050405020304" pitchFamily="18" charset="0"/>
                <a:cs typeface="Times New Roman" panose="02020603050405020304" pitchFamily="18" charset="0"/>
              </a:rPr>
              <a:t>death of death and hell’s destruction, land me safe on Canaan’s side.</a:t>
            </a:r>
          </a:p>
          <a:p>
            <a:pPr algn="ctr"/>
            <a:r>
              <a:rPr lang="en-US" sz="4000" b="1" dirty="0">
                <a:latin typeface="Times New Roman" panose="02020603050405020304" pitchFamily="18" charset="0"/>
                <a:ea typeface="Times New Roman" charset="0"/>
                <a:cs typeface="Times New Roman" panose="02020603050405020304" pitchFamily="18" charset="0"/>
              </a:rPr>
              <a:t> Songs of praises, songs of praises,</a:t>
            </a:r>
          </a:p>
          <a:p>
            <a:pPr algn="ctr"/>
            <a:r>
              <a:rPr lang="en-US" sz="4000" b="1" dirty="0">
                <a:latin typeface="Times New Roman" panose="02020603050405020304" pitchFamily="18" charset="0"/>
                <a:ea typeface="Times New Roman" charset="0"/>
                <a:cs typeface="Times New Roman" panose="02020603050405020304" pitchFamily="18" charset="0"/>
              </a:rPr>
              <a:t>I will ever give to thee;</a:t>
            </a:r>
          </a:p>
          <a:p>
            <a:pPr algn="ctr"/>
            <a:r>
              <a:rPr lang="en-US" sz="4000" b="1" dirty="0">
                <a:latin typeface="Times New Roman" panose="02020603050405020304" pitchFamily="18" charset="0"/>
                <a:ea typeface="Times New Roman" charset="0"/>
                <a:cs typeface="Times New Roman" panose="02020603050405020304" pitchFamily="18" charset="0"/>
              </a:rPr>
              <a:t>I will ever give to thee.</a:t>
            </a:r>
          </a:p>
        </p:txBody>
      </p:sp>
      <p:sp>
        <p:nvSpPr>
          <p:cNvPr id="6" name="TextBox 5">
            <a:extLst>
              <a:ext uri="{FF2B5EF4-FFF2-40B4-BE49-F238E27FC236}">
                <a16:creationId xmlns:a16="http://schemas.microsoft.com/office/drawing/2014/main" id="{AD3A6AFA-ABEA-6849-9386-08E9A36397C8}"/>
              </a:ext>
            </a:extLst>
          </p:cNvPr>
          <p:cNvSpPr txBox="1"/>
          <p:nvPr/>
        </p:nvSpPr>
        <p:spPr>
          <a:xfrm>
            <a:off x="0" y="7227"/>
            <a:ext cx="9134950" cy="1323439"/>
          </a:xfrm>
          <a:prstGeom prst="rect">
            <a:avLst/>
          </a:prstGeom>
          <a:noFill/>
        </p:spPr>
        <p:txBody>
          <a:bodyPr wrap="square" rtlCol="0">
            <a:spAutoFit/>
          </a:bodyPr>
          <a:lstStyle/>
          <a:p>
            <a:pPr algn="ctr"/>
            <a:r>
              <a:rPr lang="en-US" sz="3200" dirty="0">
                <a:latin typeface="Times New Roman" charset="0"/>
                <a:ea typeface="Times New Roman" charset="0"/>
                <a:cs typeface="Times New Roman" charset="0"/>
              </a:rPr>
              <a:t>“Guide Me, O Thou Great Jehovah”  UMH #127</a:t>
            </a:r>
          </a:p>
          <a:p>
            <a:pPr algn="ctr"/>
            <a:r>
              <a:rPr lang="en-US" sz="2000" dirty="0">
                <a:latin typeface="Times New Roman" charset="0"/>
                <a:ea typeface="Times New Roman" charset="0"/>
                <a:cs typeface="Times New Roman" charset="0"/>
              </a:rPr>
              <a:t>WORDS: William Williams, 1745    MUSIC: John Hughes, 1907  </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pic>
        <p:nvPicPr>
          <p:cNvPr id="2" name="Picture 1">
            <a:extLst>
              <a:ext uri="{FF2B5EF4-FFF2-40B4-BE49-F238E27FC236}">
                <a16:creationId xmlns:a16="http://schemas.microsoft.com/office/drawing/2014/main" id="{9954F885-0F62-D43C-112F-CB50C50FB606}"/>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a:stretch/>
        </p:blipFill>
        <p:spPr>
          <a:xfrm>
            <a:off x="0" y="7228"/>
            <a:ext cx="9134950" cy="6840816"/>
          </a:xfrm>
          <a:prstGeom prst="rect">
            <a:avLst/>
          </a:prstGeom>
        </p:spPr>
      </p:pic>
    </p:spTree>
    <p:extLst>
      <p:ext uri="{BB962C8B-B14F-4D97-AF65-F5344CB8AC3E}">
        <p14:creationId xmlns:p14="http://schemas.microsoft.com/office/powerpoint/2010/main" val="203447751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jestic golden gates stand at the center of a divine heavenly kingdom surrounded by soft, layered clouds in beautiful pearl pink and celestial blue colors. Brilliant god rays shine through the ethereal mist, creating glowing pathways of sacred light that radiate outward in geometric patterns. The contemporary digital illustration blends dreamy watercolor-style edges with clean, minimalist design elements. Warm golden accents contrast beautifully against cool azure depths, while symmetrical halos frame the entrance to this spiritual sanctuary. The peaceful, uplifting atmosphere and balanced composition create an inspiring vision of paradise with a serene and tranquil mood perfect for contemplation.">
            <a:extLst>
              <a:ext uri="{FF2B5EF4-FFF2-40B4-BE49-F238E27FC236}">
                <a16:creationId xmlns:a16="http://schemas.microsoft.com/office/drawing/2014/main" id="{AE034493-5FEC-E6A7-4786-1344ED0A3AF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5" y="-1"/>
            <a:ext cx="9146585" cy="6879745"/>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5">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64451" y="791834"/>
            <a:ext cx="3020876" cy="9154947"/>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84" y="0"/>
            <a:ext cx="2132551"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79028" y="21736"/>
            <a:ext cx="2364646"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85" y="5288433"/>
            <a:ext cx="9149779"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39" name="Rectangle 1038">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5100" y="2905286"/>
            <a:ext cx="3866773" cy="4082144"/>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A07A0-6975-4B22-AC50-36F10FF88851}"/>
              </a:ext>
            </a:extLst>
          </p:cNvPr>
          <p:cNvSpPr>
            <a:spLocks noGrp="1"/>
          </p:cNvSpPr>
          <p:nvPr>
            <p:ph type="ctrTitle"/>
          </p:nvPr>
        </p:nvSpPr>
        <p:spPr>
          <a:xfrm>
            <a:off x="644271" y="4121944"/>
            <a:ext cx="5945838" cy="1620665"/>
          </a:xfrm>
        </p:spPr>
        <p:txBody>
          <a:bodyPr>
            <a:normAutofit/>
          </a:bodyPr>
          <a:lstStyle/>
          <a:p>
            <a:pPr algn="l"/>
            <a:r>
              <a:rPr lang="en-US" sz="3500">
                <a:solidFill>
                  <a:srgbClr val="FFFFFF"/>
                </a:solidFill>
              </a:rPr>
              <a:t>Malachi 3: 16 – 18 </a:t>
            </a:r>
          </a:p>
        </p:txBody>
      </p:sp>
      <p:sp>
        <p:nvSpPr>
          <p:cNvPr id="3" name="Subtitle 2">
            <a:extLst>
              <a:ext uri="{FF2B5EF4-FFF2-40B4-BE49-F238E27FC236}">
                <a16:creationId xmlns:a16="http://schemas.microsoft.com/office/drawing/2014/main" id="{6B2DB609-A8F8-46E6-6B42-2FF1F11F7E93}"/>
              </a:ext>
            </a:extLst>
          </p:cNvPr>
          <p:cNvSpPr>
            <a:spLocks noGrp="1"/>
          </p:cNvSpPr>
          <p:nvPr>
            <p:ph type="subTitle" idx="1"/>
          </p:nvPr>
        </p:nvSpPr>
        <p:spPr>
          <a:xfrm>
            <a:off x="644271" y="5737867"/>
            <a:ext cx="5956785" cy="618479"/>
          </a:xfrm>
        </p:spPr>
        <p:txBody>
          <a:bodyPr>
            <a:normAutofit/>
          </a:bodyPr>
          <a:lstStyle/>
          <a:p>
            <a:pPr algn="l"/>
            <a:r>
              <a:rPr lang="en-US" sz="1700">
                <a:solidFill>
                  <a:srgbClr val="FFFFFF"/>
                </a:solidFill>
              </a:rPr>
              <a:t>NRSVUE</a:t>
            </a:r>
          </a:p>
        </p:txBody>
      </p:sp>
    </p:spTree>
    <p:extLst>
      <p:ext uri="{BB962C8B-B14F-4D97-AF65-F5344CB8AC3E}">
        <p14:creationId xmlns:p14="http://schemas.microsoft.com/office/powerpoint/2010/main" val="32861568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D27167-372D-18FF-ABB5-B863428E1AEB}"/>
              </a:ext>
            </a:extLst>
          </p:cNvPr>
          <p:cNvSpPr txBox="1"/>
          <p:nvPr/>
        </p:nvSpPr>
        <p:spPr>
          <a:xfrm>
            <a:off x="0" y="-65883"/>
            <a:ext cx="9144000" cy="6923883"/>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16 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Then those who revered 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spoke with one another. 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took note and listened, and a book of remembrance was written before him of those who revered 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and thought on his name.</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They shall be mine, says 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of hosts, my special possession on the day when I act, and I will spare them as parents spare their children who serve them.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048206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36A7-F773-A890-EDF7-80444F8A47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85A085-A077-C83C-B7A1-CDD5BF2F6299}"/>
              </a:ext>
            </a:extLst>
          </p:cNvPr>
          <p:cNvSpPr txBox="1"/>
          <p:nvPr/>
        </p:nvSpPr>
        <p:spPr>
          <a:xfrm>
            <a:off x="0" y="2044550"/>
            <a:ext cx="9144000" cy="2768900"/>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18 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Then once more you shall see the difference between the righteous and the wicked, between one who serves God and one who does not serve him.</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65496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surreal fantasy landscape emerges from flowing fabric that defies gravity in stunning vertical formations. Translucent textile layers cascade downward like a canyon carved from silk and light, each delicate sheet revealing shimmering depths beneath. Prismatic light refracts through the iridescent surfaces, creating rainbow halos and soft glowing effects in whites, blues, and warm peachy tones. The composition blends organic flowing movement with geometric abstract patterns, transforming ordinary cloth into a living, breathing dimensional artwork. This dreamlike vertical arrangement explores textile as a medium that exists beyond physical laws, creating an ethereal space where fabric becomes landscape, and movement freezes into sculptural beauty.">
            <a:extLst>
              <a:ext uri="{FF2B5EF4-FFF2-40B4-BE49-F238E27FC236}">
                <a16:creationId xmlns:a16="http://schemas.microsoft.com/office/drawing/2014/main" id="{109F72F6-DB62-4FF6-28B5-547DE22A69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97116" y="-197116"/>
            <a:ext cx="6858000" cy="7252232"/>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981F64-41D1-6ACF-91B3-30DE1E8F7BBD}"/>
              </a:ext>
            </a:extLst>
          </p:cNvPr>
          <p:cNvSpPr>
            <a:spLocks noGrp="1"/>
          </p:cNvSpPr>
          <p:nvPr>
            <p:ph type="ctrTitle"/>
          </p:nvPr>
        </p:nvSpPr>
        <p:spPr>
          <a:xfrm>
            <a:off x="5951551" y="743447"/>
            <a:ext cx="2584324" cy="3692028"/>
          </a:xfrm>
          <a:noFill/>
        </p:spPr>
        <p:txBody>
          <a:bodyPr>
            <a:normAutofit/>
          </a:bodyPr>
          <a:lstStyle/>
          <a:p>
            <a:pPr algn="l"/>
            <a:r>
              <a:rPr lang="en-US" sz="3800"/>
              <a:t>Colossians 3: 12 – 17  </a:t>
            </a:r>
          </a:p>
        </p:txBody>
      </p:sp>
      <p:sp>
        <p:nvSpPr>
          <p:cNvPr id="3" name="Subtitle 2">
            <a:extLst>
              <a:ext uri="{FF2B5EF4-FFF2-40B4-BE49-F238E27FC236}">
                <a16:creationId xmlns:a16="http://schemas.microsoft.com/office/drawing/2014/main" id="{43361D26-75D3-A8DD-13C8-EA44D758B814}"/>
              </a:ext>
            </a:extLst>
          </p:cNvPr>
          <p:cNvSpPr>
            <a:spLocks noGrp="1"/>
          </p:cNvSpPr>
          <p:nvPr>
            <p:ph type="subTitle" idx="1"/>
          </p:nvPr>
        </p:nvSpPr>
        <p:spPr>
          <a:xfrm>
            <a:off x="5951552" y="4629234"/>
            <a:ext cx="2584324" cy="1485319"/>
          </a:xfrm>
          <a:noFill/>
        </p:spPr>
        <p:txBody>
          <a:bodyPr>
            <a:normAutofit/>
          </a:bodyPr>
          <a:lstStyle/>
          <a:p>
            <a:pPr algn="l"/>
            <a:r>
              <a:rPr lang="en-US" dirty="0"/>
              <a:t>NRSVUE</a:t>
            </a:r>
            <a:endParaRPr lang="en-US"/>
          </a:p>
        </p:txBody>
      </p:sp>
    </p:spTree>
    <p:extLst>
      <p:ext uri="{BB962C8B-B14F-4D97-AF65-F5344CB8AC3E}">
        <p14:creationId xmlns:p14="http://schemas.microsoft.com/office/powerpoint/2010/main" val="16279030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2800" i="1" dirty="0">
                <a:latin typeface="Verdana" panose="020B0604030504040204" pitchFamily="34" charset="0"/>
                <a:ea typeface="Verdana" panose="020B0604030504040204" pitchFamily="34" charset="0"/>
                <a:cs typeface="Verdana" panose="020B0604030504040204" pitchFamily="34" charset="0"/>
              </a:rPr>
              <a:t>Fifth Sunday after Epiphany</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February 8</a:t>
            </a:r>
            <a:r>
              <a:rPr lang="en-US" sz="3000" baseline="30000" dirty="0">
                <a:latin typeface="Verdana" panose="020B0604030504040204" pitchFamily="34" charset="0"/>
                <a:ea typeface="Verdana" panose="020B0604030504040204" pitchFamily="34" charset="0"/>
                <a:cs typeface="Verdana" panose="020B0604030504040204" pitchFamily="34" charset="0"/>
              </a:rPr>
              <a:t>th </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2" name="Picture 1">
            <a:extLst>
              <a:ext uri="{FF2B5EF4-FFF2-40B4-BE49-F238E27FC236}">
                <a16:creationId xmlns:a16="http://schemas.microsoft.com/office/drawing/2014/main" id="{9559294B-929C-0E96-A036-6BEDB41386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790" y="1055913"/>
            <a:ext cx="3390265" cy="41744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DA21E2-79E2-A9F8-EA52-AAF64D58D08F}"/>
              </a:ext>
            </a:extLst>
          </p:cNvPr>
          <p:cNvSpPr txBox="1"/>
          <p:nvPr/>
        </p:nvSpPr>
        <p:spPr>
          <a:xfrm>
            <a:off x="44450" y="774972"/>
            <a:ext cx="9055100" cy="5308056"/>
          </a:xfrm>
          <a:prstGeom prst="rect">
            <a:avLst/>
          </a:prstGeom>
          <a:noFill/>
        </p:spPr>
        <p:txBody>
          <a:bodyPr wrap="square">
            <a:spAutoFit/>
          </a:bodyPr>
          <a:lstStyle/>
          <a:p>
            <a:pPr algn="ctr">
              <a:lnSpc>
                <a:spcPct val="15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Therefore, as God’s chosen ones, holy and beloved, clothe yourselves with compassion, kindness, humility, meekness, and patience. </a:t>
            </a:r>
          </a:p>
          <a:p>
            <a:pPr algn="ctr">
              <a:lnSpc>
                <a:spcPct val="150000"/>
              </a:lnSpc>
              <a:buNone/>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buNone/>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Bear with one another and, if anyone has a complaint against another, forgive each other; just as the Lord</a:t>
            </a:r>
            <a:r>
              <a:rPr lang="en-US" sz="3000" b="0"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en-US" sz="3000" b="0" i="0" baseline="30000" dirty="0">
                <a:solidFill>
                  <a:srgbClr val="4A4A4A"/>
                </a:solidFill>
                <a:effectLst/>
                <a:latin typeface="Verdana" panose="020B0604030504040204" pitchFamily="34" charset="0"/>
                <a:ea typeface="Verdana" panose="020B0604030504040204" pitchFamily="34" charset="0"/>
                <a:cs typeface="Verdana" panose="020B0604030504040204" pitchFamily="34" charset="0"/>
                <a:hlinkClick r:id="rId2" tooltip="See footnote f"/>
              </a:rPr>
              <a:t>f</a:t>
            </a:r>
            <a:r>
              <a:rPr lang="en-US" sz="3000" b="0"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has forgiven you, so you also must forgive.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47257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A9099-B476-DF3B-B6BA-0CC3A48219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9FE8887-A71E-EB1C-F121-AB1102A69A57}"/>
              </a:ext>
            </a:extLst>
          </p:cNvPr>
          <p:cNvSpPr txBox="1"/>
          <p:nvPr/>
        </p:nvSpPr>
        <p:spPr>
          <a:xfrm>
            <a:off x="0" y="1121220"/>
            <a:ext cx="9144000" cy="4615559"/>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14 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Above all, clothe yourselves with love, which binds everything together in perfect harmony. </a:t>
            </a:r>
          </a:p>
          <a:p>
            <a:pPr algn="ctr">
              <a:lnSpc>
                <a:spcPct val="150000"/>
              </a:lnSpc>
            </a:pPr>
            <a:endPar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15 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And let the peace of Christ</a:t>
            </a:r>
            <a:r>
              <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rule in your hearts, to which indeed you were called in one body. And be thankful.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12429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422A8-B81A-40E8-402E-309A99707E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1245D71-BB83-76C6-8748-0664FE9C5A93}"/>
              </a:ext>
            </a:extLst>
          </p:cNvPr>
          <p:cNvSpPr txBox="1"/>
          <p:nvPr/>
        </p:nvSpPr>
        <p:spPr>
          <a:xfrm>
            <a:off x="0" y="428723"/>
            <a:ext cx="9144000" cy="6000553"/>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16 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Let the word of Christ</a:t>
            </a:r>
            <a:r>
              <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dwell in you richly; teach and admonish one another in all wisdom; and with gratitude in your hearts sing psalms, hymns, and spiritual songs to God.</a:t>
            </a:r>
            <a:r>
              <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algn="ctr">
              <a:lnSpc>
                <a:spcPct val="150000"/>
              </a:lnSpc>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17 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And whatever you do, in word or deed, do everything in the name of the Lord Jesus, giving thanks to God the Father through him.</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35915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967335"/>
            <a:ext cx="9008076" cy="861774"/>
          </a:xfrm>
          <a:prstGeom prst="rect">
            <a:avLst/>
          </a:prstGeom>
          <a:solidFill>
            <a:srgbClr val="FFF2CC">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“Holy Conferencing”</a:t>
            </a:r>
          </a:p>
        </p:txBody>
      </p:sp>
      <p:pic>
        <p:nvPicPr>
          <p:cNvPr id="1026" name="Picture 2" descr="Spiritual leaders from different religious traditions gather in a sacred circular arrangement, seated around ancient texts that rest at the center of their meeting. Dramatic amber light streams down from high windows above, casting golden glows and gentle halos around each participant, while deep indigo shadows add mystery and depth to the scene. Their thoughtful expressions and respectful hand gestures show a peaceful exchange of wisdom and understanding across different faiths. The symmetrical composition and sacred architectural elements frame this timeless gathering, where warm golden tones blend beautifully with cool blue shadows to create a cinematic atmosphere of unity, respect, and spiritual transcendence.">
            <a:extLst>
              <a:ext uri="{FF2B5EF4-FFF2-40B4-BE49-F238E27FC236}">
                <a16:creationId xmlns:a16="http://schemas.microsoft.com/office/drawing/2014/main" id="{C9F717D0-DC26-E432-A8D5-C49D3F7E6642}"/>
              </a:ext>
            </a:extLst>
          </p:cNvPr>
          <p:cNvPicPr>
            <a:picLocks noChangeAspect="1" noChangeArrowheads="1"/>
          </p:cNvPicPr>
          <p:nvPr/>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A4FC79-AD8C-0C4D-A1B6-73E850873485}"/>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p:nvSpPr>
        <p:spPr>
          <a:xfrm>
            <a:off x="1" y="1623935"/>
            <a:ext cx="9143999" cy="4770537"/>
          </a:xfrm>
          <a:prstGeom prst="rect">
            <a:avLst/>
          </a:prstGeom>
          <a:noFill/>
        </p:spPr>
        <p:txBody>
          <a:bodyPr wrap="square" rtlCol="0">
            <a:spAutoFit/>
          </a:bodyPr>
          <a:lstStyle/>
          <a:p>
            <a:pPr algn="ctr"/>
            <a:r>
              <a:rPr lang="is-IS" sz="3800" dirty="0">
                <a:latin typeface="Times New Roman" charset="0"/>
                <a:ea typeface="Times New Roman" charset="0"/>
                <a:cs typeface="Times New Roman" charset="0"/>
              </a:rPr>
              <a:t>Together we serve,</a:t>
            </a:r>
          </a:p>
          <a:p>
            <a:pPr algn="ctr"/>
            <a:r>
              <a:rPr lang="is-IS" sz="3800" dirty="0">
                <a:latin typeface="Times New Roman" charset="0"/>
                <a:ea typeface="Times New Roman" charset="0"/>
                <a:cs typeface="Times New Roman" charset="0"/>
              </a:rPr>
              <a:t>united by love,</a:t>
            </a:r>
          </a:p>
          <a:p>
            <a:pPr algn="ctr"/>
            <a:r>
              <a:rPr lang="is-IS" sz="3800" dirty="0">
                <a:latin typeface="Times New Roman" charset="0"/>
                <a:ea typeface="Times New Roman" charset="0"/>
                <a:cs typeface="Times New Roman" charset="0"/>
              </a:rPr>
              <a:t>inviting God’s world</a:t>
            </a:r>
          </a:p>
          <a:p>
            <a:pPr algn="ctr"/>
            <a:r>
              <a:rPr lang="is-IS" sz="3800" dirty="0">
                <a:latin typeface="Times New Roman" charset="0"/>
                <a:ea typeface="Times New Roman" charset="0"/>
                <a:cs typeface="Times New Roman" charset="0"/>
              </a:rPr>
              <a:t>to the glorious feast.</a:t>
            </a:r>
          </a:p>
          <a:p>
            <a:pPr algn="ctr"/>
            <a:r>
              <a:rPr lang="is-IS" sz="3800" dirty="0">
                <a:latin typeface="Times New Roman" charset="0"/>
                <a:ea typeface="Times New Roman" charset="0"/>
                <a:cs typeface="Times New Roman" charset="0"/>
              </a:rPr>
              <a:t>We work and we pray</a:t>
            </a:r>
          </a:p>
          <a:p>
            <a:pPr algn="ctr"/>
            <a:r>
              <a:rPr lang="is-IS" sz="3800" dirty="0">
                <a:latin typeface="Times New Roman" charset="0"/>
                <a:ea typeface="Times New Roman" charset="0"/>
                <a:cs typeface="Times New Roman" charset="0"/>
              </a:rPr>
              <a:t>through sorrow and joy,</a:t>
            </a:r>
          </a:p>
          <a:p>
            <a:pPr algn="ctr"/>
            <a:r>
              <a:rPr lang="is-IS" sz="3800" dirty="0">
                <a:latin typeface="Times New Roman" charset="0"/>
                <a:ea typeface="Times New Roman" charset="0"/>
                <a:cs typeface="Times New Roman" charset="0"/>
              </a:rPr>
              <a:t>extending your love to</a:t>
            </a:r>
          </a:p>
          <a:p>
            <a:pPr algn="ctr"/>
            <a:r>
              <a:rPr lang="is-IS" sz="3800" dirty="0">
                <a:latin typeface="Times New Roman" charset="0"/>
                <a:ea typeface="Times New Roman" charset="0"/>
                <a:cs typeface="Times New Roman" charset="0"/>
              </a:rPr>
              <a:t>the last and the least.</a:t>
            </a:r>
            <a:endParaRPr lang="en-US" sz="3800" dirty="0">
              <a:latin typeface="Times New Roman" charset="0"/>
              <a:ea typeface="Times New Roman" charset="0"/>
              <a:cs typeface="Times New Roman" charset="0"/>
            </a:endParaRPr>
          </a:p>
        </p:txBody>
      </p:sp>
      <p:sp>
        <p:nvSpPr>
          <p:cNvPr id="5" name="TextBox 4">
            <a:extLst>
              <a:ext uri="{FF2B5EF4-FFF2-40B4-BE49-F238E27FC236}">
                <a16:creationId xmlns:a16="http://schemas.microsoft.com/office/drawing/2014/main" id="{2447A12A-A9AC-DF45-A88A-58303225630D}"/>
              </a:ext>
            </a:extLst>
          </p:cNvPr>
          <p:cNvSpPr txBox="1"/>
          <p:nvPr/>
        </p:nvSpPr>
        <p:spPr>
          <a:xfrm>
            <a:off x="0" y="0"/>
            <a:ext cx="9143999" cy="1323439"/>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Together We Serve</a:t>
            </a:r>
            <a:r>
              <a:rPr lang="en-US" sz="3600" dirty="0">
                <a:latin typeface="Times New Roman" charset="0"/>
                <a:ea typeface="Times New Roman" charset="0"/>
                <a:cs typeface="Times New Roman" charset="0"/>
              </a:rPr>
              <a:t>”    TFWS 2175</a:t>
            </a:r>
          </a:p>
          <a:p>
            <a:pPr algn="ctr"/>
            <a:r>
              <a:rPr lang="en-US" sz="1600" dirty="0">
                <a:latin typeface="Times New Roman" charset="0"/>
                <a:ea typeface="Times New Roman" charset="0"/>
                <a:cs typeface="Times New Roman" charset="0"/>
              </a:rPr>
              <a:t>WORDS and MUSIC: Daniel Charles Damon, 1998</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534499373"/>
      </p:ext>
    </p:extLst>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4D7B29-1507-7D47-B174-675D05587824}"/>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EA3A89F5-B179-6E41-A740-B669FC6D0C86}"/>
              </a:ext>
            </a:extLst>
          </p:cNvPr>
          <p:cNvSpPr txBox="1"/>
          <p:nvPr/>
        </p:nvSpPr>
        <p:spPr>
          <a:xfrm>
            <a:off x="0" y="0"/>
            <a:ext cx="9143999" cy="1323439"/>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Together We Serve</a:t>
            </a:r>
            <a:r>
              <a:rPr lang="en-US" sz="3600" dirty="0">
                <a:latin typeface="Times New Roman" charset="0"/>
                <a:ea typeface="Times New Roman" charset="0"/>
                <a:cs typeface="Times New Roman" charset="0"/>
              </a:rPr>
              <a:t>”    TFWS 2175</a:t>
            </a:r>
          </a:p>
          <a:p>
            <a:pPr algn="ctr"/>
            <a:r>
              <a:rPr lang="en-US" sz="1600" dirty="0">
                <a:latin typeface="Times New Roman" charset="0"/>
                <a:ea typeface="Times New Roman" charset="0"/>
                <a:cs typeface="Times New Roman" charset="0"/>
              </a:rPr>
              <a:t>WORDS and MUSIC: Daniel Charles Damon, 1998</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8E678D92-BF98-A945-B383-062ACC438908}"/>
              </a:ext>
            </a:extLst>
          </p:cNvPr>
          <p:cNvSpPr txBox="1"/>
          <p:nvPr/>
        </p:nvSpPr>
        <p:spPr>
          <a:xfrm>
            <a:off x="1" y="1623935"/>
            <a:ext cx="9143999" cy="4770537"/>
          </a:xfrm>
          <a:prstGeom prst="rect">
            <a:avLst/>
          </a:prstGeom>
          <a:noFill/>
        </p:spPr>
        <p:txBody>
          <a:bodyPr wrap="square" rtlCol="0">
            <a:spAutoFit/>
          </a:bodyPr>
          <a:lstStyle/>
          <a:p>
            <a:pPr algn="ctr"/>
            <a:r>
              <a:rPr lang="is-IS" sz="3800" dirty="0">
                <a:latin typeface="Times New Roman" charset="0"/>
                <a:ea typeface="Times New Roman" charset="0"/>
                <a:cs typeface="Times New Roman" charset="0"/>
              </a:rPr>
              <a:t>We seek to become</a:t>
            </a:r>
          </a:p>
          <a:p>
            <a:pPr algn="ctr"/>
            <a:r>
              <a:rPr lang="is-IS" sz="3800" dirty="0">
                <a:latin typeface="Times New Roman" charset="0"/>
                <a:ea typeface="Times New Roman" charset="0"/>
                <a:cs typeface="Times New Roman" charset="0"/>
              </a:rPr>
              <a:t>a beacon of hope,</a:t>
            </a:r>
          </a:p>
          <a:p>
            <a:pPr algn="ctr"/>
            <a:r>
              <a:rPr lang="is-IS" sz="3800" dirty="0">
                <a:latin typeface="Times New Roman" charset="0"/>
                <a:ea typeface="Times New Roman" charset="0"/>
                <a:cs typeface="Times New Roman" charset="0"/>
              </a:rPr>
              <a:t>a lamp for the heart</a:t>
            </a:r>
          </a:p>
          <a:p>
            <a:pPr algn="ctr"/>
            <a:r>
              <a:rPr lang="is-IS" sz="3800" dirty="0">
                <a:latin typeface="Times New Roman" charset="0"/>
                <a:ea typeface="Times New Roman" charset="0"/>
                <a:cs typeface="Times New Roman" charset="0"/>
              </a:rPr>
              <a:t>and a light for the feet.</a:t>
            </a:r>
          </a:p>
          <a:p>
            <a:pPr algn="ctr"/>
            <a:r>
              <a:rPr lang="is-IS" sz="3800" dirty="0">
                <a:latin typeface="Times New Roman" charset="0"/>
                <a:ea typeface="Times New Roman" charset="0"/>
                <a:cs typeface="Times New Roman" charset="0"/>
              </a:rPr>
              <a:t>We learn, year by year,</a:t>
            </a:r>
          </a:p>
          <a:p>
            <a:pPr algn="ctr"/>
            <a:r>
              <a:rPr lang="is-IS" sz="3800" dirty="0">
                <a:latin typeface="Times New Roman" charset="0"/>
                <a:ea typeface="Times New Roman" charset="0"/>
                <a:cs typeface="Times New Roman" charset="0"/>
              </a:rPr>
              <a:t>to let love shine through</a:t>
            </a:r>
          </a:p>
          <a:p>
            <a:pPr algn="ctr"/>
            <a:r>
              <a:rPr lang="is-IS" sz="3800" dirty="0">
                <a:latin typeface="Times New Roman" charset="0"/>
                <a:ea typeface="Times New Roman" charset="0"/>
                <a:cs typeface="Times New Roman" charset="0"/>
              </a:rPr>
              <a:t>until we see Christ in</a:t>
            </a:r>
          </a:p>
          <a:p>
            <a:pPr algn="ctr"/>
            <a:r>
              <a:rPr lang="is-IS" sz="3800" dirty="0">
                <a:latin typeface="Times New Roman" charset="0"/>
                <a:ea typeface="Times New Roman" charset="0"/>
                <a:cs typeface="Times New Roman" charset="0"/>
              </a:rPr>
              <a:t>each person we meet.</a:t>
            </a:r>
            <a:endParaRPr lang="en-US" sz="3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08738104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B4075B-E731-0847-8AA0-20682A0F4E12}"/>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EA3A89F5-B179-6E41-A740-B669FC6D0C86}"/>
              </a:ext>
            </a:extLst>
          </p:cNvPr>
          <p:cNvSpPr txBox="1"/>
          <p:nvPr/>
        </p:nvSpPr>
        <p:spPr>
          <a:xfrm>
            <a:off x="0" y="0"/>
            <a:ext cx="9143999" cy="1323439"/>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Together We Serve</a:t>
            </a:r>
            <a:r>
              <a:rPr lang="en-US" sz="3600" dirty="0">
                <a:latin typeface="Times New Roman" charset="0"/>
                <a:ea typeface="Times New Roman" charset="0"/>
                <a:cs typeface="Times New Roman" charset="0"/>
              </a:rPr>
              <a:t>”    TFWS 2175</a:t>
            </a:r>
          </a:p>
          <a:p>
            <a:pPr algn="ctr"/>
            <a:r>
              <a:rPr lang="en-US" sz="1600" dirty="0">
                <a:latin typeface="Times New Roman" charset="0"/>
                <a:ea typeface="Times New Roman" charset="0"/>
                <a:cs typeface="Times New Roman" charset="0"/>
              </a:rPr>
              <a:t>WORDS and MUSIC: Daniel Charles Damon, 1998</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8E678D92-BF98-A945-B383-062ACC438908}"/>
              </a:ext>
            </a:extLst>
          </p:cNvPr>
          <p:cNvSpPr txBox="1"/>
          <p:nvPr/>
        </p:nvSpPr>
        <p:spPr>
          <a:xfrm>
            <a:off x="1" y="1623935"/>
            <a:ext cx="9143999" cy="4770537"/>
          </a:xfrm>
          <a:prstGeom prst="rect">
            <a:avLst/>
          </a:prstGeom>
          <a:noFill/>
        </p:spPr>
        <p:txBody>
          <a:bodyPr wrap="square" rtlCol="0">
            <a:spAutoFit/>
          </a:bodyPr>
          <a:lstStyle/>
          <a:p>
            <a:pPr algn="ctr"/>
            <a:r>
              <a:rPr lang="is-IS" sz="3800" dirty="0">
                <a:latin typeface="Times New Roman" charset="0"/>
                <a:ea typeface="Times New Roman" charset="0"/>
                <a:cs typeface="Times New Roman" charset="0"/>
              </a:rPr>
              <a:t>We welcome the scarred,</a:t>
            </a:r>
          </a:p>
          <a:p>
            <a:pPr algn="ctr"/>
            <a:r>
              <a:rPr lang="is-IS" sz="3800" dirty="0">
                <a:latin typeface="Times New Roman" charset="0"/>
                <a:ea typeface="Times New Roman" charset="0"/>
                <a:cs typeface="Times New Roman" charset="0"/>
              </a:rPr>
              <a:t>the wealthy, the poor,</a:t>
            </a:r>
          </a:p>
          <a:p>
            <a:pPr algn="ctr"/>
            <a:r>
              <a:rPr lang="is-IS" sz="3800" dirty="0">
                <a:latin typeface="Times New Roman" charset="0"/>
                <a:ea typeface="Times New Roman" charset="0"/>
                <a:cs typeface="Times New Roman" charset="0"/>
              </a:rPr>
              <a:t>the busy, the lonely,</a:t>
            </a:r>
          </a:p>
          <a:p>
            <a:pPr algn="ctr"/>
            <a:r>
              <a:rPr lang="is-IS" sz="3800" dirty="0">
                <a:latin typeface="Times New Roman" charset="0"/>
                <a:ea typeface="Times New Roman" charset="0"/>
                <a:cs typeface="Times New Roman" charset="0"/>
              </a:rPr>
              <a:t>and all who need care.</a:t>
            </a:r>
          </a:p>
          <a:p>
            <a:pPr algn="ctr"/>
            <a:r>
              <a:rPr lang="is-IS" sz="3800" dirty="0">
                <a:latin typeface="Times New Roman" charset="0"/>
                <a:ea typeface="Times New Roman" charset="0"/>
                <a:cs typeface="Times New Roman" charset="0"/>
              </a:rPr>
              <a:t>We offer a home</a:t>
            </a:r>
          </a:p>
          <a:p>
            <a:pPr algn="ctr"/>
            <a:r>
              <a:rPr lang="is-IS" sz="3800" dirty="0">
                <a:latin typeface="Times New Roman" charset="0"/>
                <a:ea typeface="Times New Roman" charset="0"/>
                <a:cs typeface="Times New Roman" charset="0"/>
              </a:rPr>
              <a:t>to those who will come,</a:t>
            </a:r>
          </a:p>
          <a:p>
            <a:pPr algn="ctr"/>
            <a:r>
              <a:rPr lang="is-IS" sz="3800" dirty="0">
                <a:latin typeface="Times New Roman" charset="0"/>
                <a:ea typeface="Times New Roman" charset="0"/>
                <a:cs typeface="Times New Roman" charset="0"/>
              </a:rPr>
              <a:t>our hands quick to help, our </a:t>
            </a:r>
          </a:p>
          <a:p>
            <a:pPr algn="ctr"/>
            <a:r>
              <a:rPr lang="is-IS" sz="3800" dirty="0">
                <a:latin typeface="Times New Roman" charset="0"/>
                <a:ea typeface="Times New Roman" charset="0"/>
                <a:cs typeface="Times New Roman" charset="0"/>
              </a:rPr>
              <a:t>hearts ready to dare.</a:t>
            </a:r>
            <a:endParaRPr lang="en-US" sz="3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393393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113C01-6BF7-7740-8163-61EF574BB3B5}"/>
              </a:ext>
            </a:extLst>
          </p:cNvPr>
          <p:cNvPicPr>
            <a:picLocks noChangeAspect="1"/>
          </p:cNvPicPr>
          <p:nvPr/>
        </p:nvPicPr>
        <p:blipFill>
          <a:blip r:embed="rId2" cstate="email">
            <a:alphaModFix amt="6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EA3A89F5-B179-6E41-A740-B669FC6D0C86}"/>
              </a:ext>
            </a:extLst>
          </p:cNvPr>
          <p:cNvSpPr txBox="1"/>
          <p:nvPr/>
        </p:nvSpPr>
        <p:spPr>
          <a:xfrm>
            <a:off x="0" y="0"/>
            <a:ext cx="9143999" cy="1323439"/>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a:t>
            </a:r>
            <a:r>
              <a:rPr lang="en-US" sz="3600" i="1" dirty="0">
                <a:latin typeface="Times New Roman" charset="0"/>
                <a:ea typeface="Times New Roman" charset="0"/>
                <a:cs typeface="Times New Roman" charset="0"/>
              </a:rPr>
              <a:t>Together We Serve</a:t>
            </a:r>
            <a:r>
              <a:rPr lang="en-US" sz="3600" dirty="0">
                <a:latin typeface="Times New Roman" charset="0"/>
                <a:ea typeface="Times New Roman" charset="0"/>
                <a:cs typeface="Times New Roman" charset="0"/>
              </a:rPr>
              <a:t>”    TFWS 2175</a:t>
            </a:r>
          </a:p>
          <a:p>
            <a:pPr algn="ctr"/>
            <a:r>
              <a:rPr lang="en-US" sz="1600" dirty="0">
                <a:latin typeface="Times New Roman" charset="0"/>
                <a:ea typeface="Times New Roman" charset="0"/>
                <a:cs typeface="Times New Roman" charset="0"/>
              </a:rPr>
              <a:t>WORDS and MUSIC: Daniel Charles Damon, 1998</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8E678D92-BF98-A945-B383-062ACC438908}"/>
              </a:ext>
            </a:extLst>
          </p:cNvPr>
          <p:cNvSpPr txBox="1"/>
          <p:nvPr/>
        </p:nvSpPr>
        <p:spPr>
          <a:xfrm>
            <a:off x="1" y="1623935"/>
            <a:ext cx="9143999" cy="4770537"/>
          </a:xfrm>
          <a:prstGeom prst="rect">
            <a:avLst/>
          </a:prstGeom>
          <a:noFill/>
        </p:spPr>
        <p:txBody>
          <a:bodyPr wrap="square" rtlCol="0">
            <a:spAutoFit/>
          </a:bodyPr>
          <a:lstStyle/>
          <a:p>
            <a:pPr algn="ctr"/>
            <a:r>
              <a:rPr lang="is-IS" sz="3800" dirty="0">
                <a:latin typeface="Times New Roman" charset="0"/>
                <a:ea typeface="Times New Roman" charset="0"/>
                <a:cs typeface="Times New Roman" charset="0"/>
              </a:rPr>
              <a:t>Together, by grace,</a:t>
            </a:r>
          </a:p>
          <a:p>
            <a:pPr algn="ctr"/>
            <a:r>
              <a:rPr lang="is-IS" sz="3800" dirty="0">
                <a:latin typeface="Times New Roman" charset="0"/>
                <a:ea typeface="Times New Roman" charset="0"/>
                <a:cs typeface="Times New Roman" charset="0"/>
              </a:rPr>
              <a:t>we witness and work,</a:t>
            </a:r>
          </a:p>
          <a:p>
            <a:pPr algn="ctr"/>
            <a:r>
              <a:rPr lang="is-IS" sz="3800" dirty="0">
                <a:latin typeface="Times New Roman" charset="0"/>
                <a:ea typeface="Times New Roman" charset="0"/>
                <a:cs typeface="Times New Roman" charset="0"/>
              </a:rPr>
              <a:t>remembering Jesus,</a:t>
            </a:r>
          </a:p>
          <a:p>
            <a:pPr algn="ctr"/>
            <a:r>
              <a:rPr lang="is-IS" sz="3800" dirty="0">
                <a:latin typeface="Times New Roman" charset="0"/>
                <a:ea typeface="Times New Roman" charset="0"/>
                <a:cs typeface="Times New Roman" charset="0"/>
              </a:rPr>
              <a:t>in whom we grow strong.</a:t>
            </a:r>
          </a:p>
          <a:p>
            <a:pPr algn="ctr"/>
            <a:r>
              <a:rPr lang="is-IS" sz="3800" dirty="0">
                <a:latin typeface="Times New Roman" charset="0"/>
                <a:ea typeface="Times New Roman" charset="0"/>
                <a:cs typeface="Times New Roman" charset="0"/>
              </a:rPr>
              <a:t>Together we serve</a:t>
            </a:r>
          </a:p>
          <a:p>
            <a:pPr algn="ctr"/>
            <a:r>
              <a:rPr lang="is-IS" sz="3800" dirty="0">
                <a:latin typeface="Times New Roman" charset="0"/>
                <a:ea typeface="Times New Roman" charset="0"/>
                <a:cs typeface="Times New Roman" charset="0"/>
              </a:rPr>
              <a:t>in Spirit and truth,</a:t>
            </a:r>
          </a:p>
          <a:p>
            <a:pPr algn="ctr"/>
            <a:r>
              <a:rPr lang="is-IS" sz="3800" dirty="0">
                <a:latin typeface="Times New Roman" charset="0"/>
                <a:ea typeface="Times New Roman" charset="0"/>
                <a:cs typeface="Times New Roman" charset="0"/>
              </a:rPr>
              <a:t>remembering love is </a:t>
            </a:r>
          </a:p>
          <a:p>
            <a:pPr algn="ctr"/>
            <a:r>
              <a:rPr lang="is-IS" sz="3800" dirty="0">
                <a:latin typeface="Times New Roman" charset="0"/>
                <a:ea typeface="Times New Roman" charset="0"/>
                <a:cs typeface="Times New Roman" charset="0"/>
              </a:rPr>
              <a:t>the strength of our song.</a:t>
            </a:r>
            <a:endParaRPr lang="en-US" sz="3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7714316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2369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3296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7004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2746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3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2725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8936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8862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We don</a:t>
            </a:r>
            <a:r>
              <a:rPr lang="ar-SA" dirty="0"/>
              <a:t>’</a:t>
            </a:r>
            <a:r>
              <a:rPr lang="en-US" dirty="0"/>
              <a:t>t always get it right. </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So, we learn from one another. </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1512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2461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34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73296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9618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2372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239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7907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30613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829048"/>
            <a:ext cx="7215812" cy="1515173"/>
          </a:xfrm>
        </p:spPr>
        <p:txBody>
          <a:bodyPr>
            <a:noAutofit/>
          </a:bodyPr>
          <a:lstStyle/>
          <a:p>
            <a:pPr>
              <a:lnSpc>
                <a:spcPct val="150000"/>
              </a:lnSpc>
            </a:pPr>
            <a:r>
              <a:rPr lang="en-US" dirty="0"/>
              <a:t>Sometimes our conversations cause pain </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429000"/>
            <a:ext cx="7215812" cy="1515172"/>
          </a:xfrm>
        </p:spPr>
        <p:txBody>
          <a:bodyPr>
            <a:noAutofit/>
          </a:bodyPr>
          <a:lstStyle/>
          <a:p>
            <a:pPr>
              <a:lnSpc>
                <a:spcPct val="150000"/>
              </a:lnSpc>
            </a:pPr>
            <a:r>
              <a:rPr lang="en-US" dirty="0"/>
              <a:t>but we are called to speak with love. </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4369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6674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4216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2349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DC733D-9650-D24A-BFE0-6D715DBBE2D7}"/>
              </a:ext>
            </a:extLst>
          </p:cNvPr>
          <p:cNvPicPr>
            <a:picLocks noChangeAspect="1"/>
          </p:cNvPicPr>
          <p:nvPr/>
        </p:nvPicPr>
        <p:blipFill rotWithShape="1">
          <a:blip r:embed="rId2" cstate="email">
            <a:alphaModFix amt="10000"/>
            <a:extLst>
              <a:ext uri="{28A0092B-C50C-407E-A947-70E740481C1C}">
                <a14:useLocalDpi xmlns:a14="http://schemas.microsoft.com/office/drawing/2010/main"/>
              </a:ext>
            </a:extLst>
          </a:blip>
          <a:srcRect/>
          <a:stretch/>
        </p:blipFill>
        <p:spPr>
          <a:xfrm>
            <a:off x="0" y="11669"/>
            <a:ext cx="9144000" cy="6834662"/>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0" y="1828562"/>
            <a:ext cx="9144281" cy="4524315"/>
          </a:xfrm>
          <a:prstGeom prst="rect">
            <a:avLst/>
          </a:prstGeom>
          <a:noFill/>
        </p:spPr>
        <p:txBody>
          <a:bodyPr wrap="square" rtlCol="0">
            <a:spAutoFit/>
          </a:bodyPr>
          <a:lstStyle/>
          <a:p>
            <a:pPr algn="ctr"/>
            <a:r>
              <a:rPr lang="en-US" sz="3600" b="1" dirty="0">
                <a:latin typeface="Times New Roman" charset="0"/>
                <a:ea typeface="Times New Roman" charset="0"/>
                <a:cs typeface="Times New Roman" charset="0"/>
              </a:rPr>
              <a:t>It only takes a spark </a:t>
            </a:r>
          </a:p>
          <a:p>
            <a:pPr algn="ctr"/>
            <a:r>
              <a:rPr lang="en-US" sz="3600" b="1" dirty="0">
                <a:latin typeface="Times New Roman" charset="0"/>
                <a:ea typeface="Times New Roman" charset="0"/>
                <a:cs typeface="Times New Roman" charset="0"/>
              </a:rPr>
              <a:t>to get a fire going, </a:t>
            </a:r>
          </a:p>
          <a:p>
            <a:pPr algn="ctr"/>
            <a:r>
              <a:rPr lang="en-US" sz="3600" b="1" dirty="0">
                <a:latin typeface="Times New Roman" charset="0"/>
                <a:ea typeface="Times New Roman" charset="0"/>
                <a:cs typeface="Times New Roman" charset="0"/>
              </a:rPr>
              <a:t>and soon all those around </a:t>
            </a:r>
          </a:p>
          <a:p>
            <a:pPr algn="ctr"/>
            <a:r>
              <a:rPr lang="en-US" sz="3600" b="1" dirty="0">
                <a:latin typeface="Times New Roman" charset="0"/>
                <a:ea typeface="Times New Roman" charset="0"/>
                <a:cs typeface="Times New Roman" charset="0"/>
              </a:rPr>
              <a:t>can warm up in its glowing.</a:t>
            </a:r>
          </a:p>
          <a:p>
            <a:pPr algn="ctr"/>
            <a:r>
              <a:rPr lang="en-US" sz="3600" b="1" dirty="0">
                <a:latin typeface="Times New Roman" charset="0"/>
                <a:ea typeface="Times New Roman" charset="0"/>
                <a:cs typeface="Times New Roman" charset="0"/>
              </a:rPr>
              <a:t>That’s how it is with God’s love </a:t>
            </a:r>
          </a:p>
          <a:p>
            <a:pPr algn="ctr"/>
            <a:r>
              <a:rPr lang="en-US" sz="3600" b="1" dirty="0">
                <a:latin typeface="Times New Roman" charset="0"/>
                <a:ea typeface="Times New Roman" charset="0"/>
                <a:cs typeface="Times New Roman" charset="0"/>
              </a:rPr>
              <a:t>once you’ve experienced it; </a:t>
            </a:r>
          </a:p>
          <a:p>
            <a:pPr algn="ctr"/>
            <a:r>
              <a:rPr lang="en-US" sz="3600" b="1" dirty="0">
                <a:latin typeface="Times New Roman" charset="0"/>
                <a:ea typeface="Times New Roman" charset="0"/>
                <a:cs typeface="Times New Roman" charset="0"/>
              </a:rPr>
              <a:t>you spread his love to everyone; </a:t>
            </a:r>
          </a:p>
          <a:p>
            <a:pPr algn="ctr"/>
            <a:r>
              <a:rPr lang="en-US" sz="3600" b="1" dirty="0">
                <a:latin typeface="Times New Roman" charset="0"/>
                <a:ea typeface="Times New Roman" charset="0"/>
                <a:cs typeface="Times New Roman" charset="0"/>
              </a:rPr>
              <a:t>you want to pass it on.</a:t>
            </a:r>
          </a:p>
        </p:txBody>
      </p:sp>
      <p:sp>
        <p:nvSpPr>
          <p:cNvPr id="6" name="TextBox 5">
            <a:extLst>
              <a:ext uri="{FF2B5EF4-FFF2-40B4-BE49-F238E27FC236}">
                <a16:creationId xmlns:a16="http://schemas.microsoft.com/office/drawing/2014/main" id="{72344A83-F8B9-AA4A-B909-B59DA7B5A143}"/>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“Pass It On”  UMH 572</a:t>
            </a:r>
          </a:p>
          <a:p>
            <a:pPr algn="ctr"/>
            <a:r>
              <a:rPr lang="en-US" dirty="0">
                <a:latin typeface="Times New Roman" charset="0"/>
                <a:ea typeface="Times New Roman" charset="0"/>
                <a:cs typeface="Times New Roman" charset="0"/>
              </a:rPr>
              <a:t>WORDS and MUSIC: Kurt Kaiser, 1969 </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4088569457"/>
      </p:ext>
    </p:extLst>
  </p:cSld>
  <p:clrMapOvr>
    <a:masterClrMapping/>
  </p:clrMapOvr>
  <p:transition spd="med">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DC733D-9650-D24A-BFE0-6D715DBBE2D7}"/>
              </a:ext>
            </a:extLst>
          </p:cNvPr>
          <p:cNvPicPr>
            <a:picLocks noChangeAspect="1"/>
          </p:cNvPicPr>
          <p:nvPr/>
        </p:nvPicPr>
        <p:blipFill rotWithShape="1">
          <a:blip r:embed="rId2" cstate="email">
            <a:alphaModFix amt="10000"/>
            <a:extLst>
              <a:ext uri="{28A0092B-C50C-407E-A947-70E740481C1C}">
                <a14:useLocalDpi xmlns:a14="http://schemas.microsoft.com/office/drawing/2010/main"/>
              </a:ext>
            </a:extLst>
          </a:blip>
          <a:srcRect/>
          <a:stretch/>
        </p:blipFill>
        <p:spPr>
          <a:xfrm>
            <a:off x="0" y="11669"/>
            <a:ext cx="9144000" cy="6834662"/>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0" y="1828562"/>
            <a:ext cx="9144281" cy="4524315"/>
          </a:xfrm>
          <a:prstGeom prst="rect">
            <a:avLst/>
          </a:prstGeom>
          <a:noFill/>
        </p:spPr>
        <p:txBody>
          <a:bodyPr wrap="square" rtlCol="0">
            <a:spAutoFit/>
          </a:bodyPr>
          <a:lstStyle/>
          <a:p>
            <a:pPr algn="ctr"/>
            <a:r>
              <a:rPr lang="en-US" sz="3600" b="1" dirty="0">
                <a:latin typeface="Times New Roman" charset="0"/>
                <a:ea typeface="Times New Roman" charset="0"/>
                <a:cs typeface="Times New Roman" charset="0"/>
              </a:rPr>
              <a:t>What a wondrous time is spring, </a:t>
            </a:r>
          </a:p>
          <a:p>
            <a:pPr algn="ctr"/>
            <a:r>
              <a:rPr lang="en-US" sz="3600" b="1" dirty="0">
                <a:latin typeface="Times New Roman" charset="0"/>
                <a:ea typeface="Times New Roman" charset="0"/>
                <a:cs typeface="Times New Roman" charset="0"/>
              </a:rPr>
              <a:t>when all the trees are budding; </a:t>
            </a:r>
          </a:p>
          <a:p>
            <a:pPr algn="ctr"/>
            <a:r>
              <a:rPr lang="en-US" sz="3600" b="1" dirty="0">
                <a:latin typeface="Times New Roman" charset="0"/>
                <a:ea typeface="Times New Roman" charset="0"/>
                <a:cs typeface="Times New Roman" charset="0"/>
              </a:rPr>
              <a:t>the birds begin to sing, </a:t>
            </a:r>
          </a:p>
          <a:p>
            <a:pPr algn="ctr"/>
            <a:r>
              <a:rPr lang="en-US" sz="3600" b="1" dirty="0">
                <a:latin typeface="Times New Roman" charset="0"/>
                <a:ea typeface="Times New Roman" charset="0"/>
                <a:cs typeface="Times New Roman" charset="0"/>
              </a:rPr>
              <a:t>the flowers start their blooming.</a:t>
            </a:r>
          </a:p>
          <a:p>
            <a:pPr algn="ctr"/>
            <a:r>
              <a:rPr lang="en-US" sz="3600" b="1" dirty="0">
                <a:latin typeface="Times New Roman" charset="0"/>
                <a:ea typeface="Times New Roman" charset="0"/>
                <a:cs typeface="Times New Roman" charset="0"/>
              </a:rPr>
              <a:t>That’s how it is with God’s love </a:t>
            </a:r>
          </a:p>
          <a:p>
            <a:pPr algn="ctr"/>
            <a:r>
              <a:rPr lang="en-US" sz="3600" b="1" dirty="0">
                <a:latin typeface="Times New Roman" charset="0"/>
                <a:ea typeface="Times New Roman" charset="0"/>
                <a:cs typeface="Times New Roman" charset="0"/>
              </a:rPr>
              <a:t>once you’ve experienced it; </a:t>
            </a:r>
          </a:p>
          <a:p>
            <a:pPr algn="ctr"/>
            <a:r>
              <a:rPr lang="en-US" sz="3600" b="1" dirty="0">
                <a:latin typeface="Times New Roman" charset="0"/>
                <a:ea typeface="Times New Roman" charset="0"/>
                <a:cs typeface="Times New Roman" charset="0"/>
              </a:rPr>
              <a:t>you want to sing, it’s fresh like spring, </a:t>
            </a:r>
          </a:p>
          <a:p>
            <a:pPr algn="ctr"/>
            <a:r>
              <a:rPr lang="en-US" sz="3600" b="1" dirty="0">
                <a:latin typeface="Times New Roman" charset="0"/>
                <a:ea typeface="Times New Roman" charset="0"/>
                <a:cs typeface="Times New Roman" charset="0"/>
              </a:rPr>
              <a:t>you want to pass it on.</a:t>
            </a:r>
          </a:p>
        </p:txBody>
      </p:sp>
      <p:sp>
        <p:nvSpPr>
          <p:cNvPr id="6" name="TextBox 5">
            <a:extLst>
              <a:ext uri="{FF2B5EF4-FFF2-40B4-BE49-F238E27FC236}">
                <a16:creationId xmlns:a16="http://schemas.microsoft.com/office/drawing/2014/main" id="{72344A83-F8B9-AA4A-B909-B59DA7B5A143}"/>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“Pass It On”  UMH 572</a:t>
            </a:r>
          </a:p>
          <a:p>
            <a:pPr algn="ctr"/>
            <a:r>
              <a:rPr lang="en-US" dirty="0">
                <a:latin typeface="Times New Roman" charset="0"/>
                <a:ea typeface="Times New Roman" charset="0"/>
                <a:cs typeface="Times New Roman" charset="0"/>
              </a:rPr>
              <a:t>WORDS and MUSIC: Kurt Kaiser, 1969 </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3133978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DC733D-9650-D24A-BFE0-6D715DBBE2D7}"/>
              </a:ext>
            </a:extLst>
          </p:cNvPr>
          <p:cNvPicPr>
            <a:picLocks noChangeAspect="1"/>
          </p:cNvPicPr>
          <p:nvPr/>
        </p:nvPicPr>
        <p:blipFill rotWithShape="1">
          <a:blip r:embed="rId2" cstate="email">
            <a:alphaModFix amt="10000"/>
            <a:extLst>
              <a:ext uri="{28A0092B-C50C-407E-A947-70E740481C1C}">
                <a14:useLocalDpi xmlns:a14="http://schemas.microsoft.com/office/drawing/2010/main"/>
              </a:ext>
            </a:extLst>
          </a:blip>
          <a:srcRect/>
          <a:stretch/>
        </p:blipFill>
        <p:spPr>
          <a:xfrm>
            <a:off x="0" y="11669"/>
            <a:ext cx="9144000" cy="6834662"/>
          </a:xfrm>
          <a:prstGeom prst="rect">
            <a:avLst/>
          </a:prstGeom>
        </p:spPr>
      </p:pic>
      <p:sp>
        <p:nvSpPr>
          <p:cNvPr id="4" name="TextBox 3">
            <a:extLst>
              <a:ext uri="{FF2B5EF4-FFF2-40B4-BE49-F238E27FC236}">
                <a16:creationId xmlns:a16="http://schemas.microsoft.com/office/drawing/2014/main" id="{49DB8069-236C-D34E-A359-EE65D5B4DA5E}"/>
              </a:ext>
            </a:extLst>
          </p:cNvPr>
          <p:cNvSpPr txBox="1"/>
          <p:nvPr/>
        </p:nvSpPr>
        <p:spPr>
          <a:xfrm>
            <a:off x="0" y="1828562"/>
            <a:ext cx="9144281" cy="4524315"/>
          </a:xfrm>
          <a:prstGeom prst="rect">
            <a:avLst/>
          </a:prstGeom>
          <a:noFill/>
        </p:spPr>
        <p:txBody>
          <a:bodyPr wrap="square" rtlCol="0">
            <a:spAutoFit/>
          </a:bodyPr>
          <a:lstStyle/>
          <a:p>
            <a:pPr algn="ctr"/>
            <a:r>
              <a:rPr lang="en-US" sz="3600" b="1" dirty="0">
                <a:latin typeface="Times New Roman" charset="0"/>
                <a:ea typeface="Times New Roman" charset="0"/>
                <a:cs typeface="Times New Roman" charset="0"/>
              </a:rPr>
              <a:t>I wish for you, my friend, </a:t>
            </a:r>
          </a:p>
          <a:p>
            <a:pPr algn="ctr"/>
            <a:r>
              <a:rPr lang="en-US" sz="3600" b="1" dirty="0">
                <a:latin typeface="Times New Roman" charset="0"/>
                <a:ea typeface="Times New Roman" charset="0"/>
                <a:cs typeface="Times New Roman" charset="0"/>
              </a:rPr>
              <a:t>this happiness that I’ve found; </a:t>
            </a:r>
          </a:p>
          <a:p>
            <a:pPr algn="ctr"/>
            <a:r>
              <a:rPr lang="en-US" sz="3600" b="1" dirty="0">
                <a:latin typeface="Times New Roman" charset="0"/>
                <a:ea typeface="Times New Roman" charset="0"/>
                <a:cs typeface="Times New Roman" charset="0"/>
              </a:rPr>
              <a:t>you can depend on him, </a:t>
            </a:r>
          </a:p>
          <a:p>
            <a:pPr algn="ctr"/>
            <a:r>
              <a:rPr lang="en-US" sz="3600" b="1" dirty="0">
                <a:latin typeface="Times New Roman" charset="0"/>
                <a:ea typeface="Times New Roman" charset="0"/>
                <a:cs typeface="Times New Roman" charset="0"/>
              </a:rPr>
              <a:t>it matters not where you’re bound.</a:t>
            </a:r>
          </a:p>
          <a:p>
            <a:pPr algn="ctr"/>
            <a:r>
              <a:rPr lang="en-US" sz="3600" b="1" dirty="0">
                <a:latin typeface="Times New Roman" charset="0"/>
                <a:ea typeface="Times New Roman" charset="0"/>
                <a:cs typeface="Times New Roman" charset="0"/>
              </a:rPr>
              <a:t>I’ll shout it from the mountain top; </a:t>
            </a:r>
          </a:p>
          <a:p>
            <a:pPr algn="ctr"/>
            <a:r>
              <a:rPr lang="en-US" sz="3600" b="1" dirty="0">
                <a:latin typeface="Times New Roman" charset="0"/>
                <a:ea typeface="Times New Roman" charset="0"/>
                <a:cs typeface="Times New Roman" charset="0"/>
              </a:rPr>
              <a:t>I want my world to know; </a:t>
            </a:r>
          </a:p>
          <a:p>
            <a:pPr algn="ctr"/>
            <a:r>
              <a:rPr lang="en-US" sz="3600" b="1">
                <a:latin typeface="Times New Roman" charset="0"/>
                <a:ea typeface="Times New Roman" charset="0"/>
                <a:cs typeface="Times New Roman" charset="0"/>
              </a:rPr>
              <a:t>the </a:t>
            </a:r>
            <a:r>
              <a:rPr lang="en-US" sz="3600" b="1" dirty="0">
                <a:latin typeface="Times New Roman" charset="0"/>
                <a:ea typeface="Times New Roman" charset="0"/>
                <a:cs typeface="Times New Roman" charset="0"/>
              </a:rPr>
              <a:t>Lord of love has come to me</a:t>
            </a:r>
            <a:r>
              <a:rPr lang="en-US" sz="3600" b="1">
                <a:latin typeface="Times New Roman" charset="0"/>
                <a:ea typeface="Times New Roman" charset="0"/>
                <a:cs typeface="Times New Roman" charset="0"/>
              </a:rPr>
              <a:t>, </a:t>
            </a:r>
          </a:p>
          <a:p>
            <a:pPr algn="ctr"/>
            <a:r>
              <a:rPr lang="en-US" sz="3600" b="1">
                <a:latin typeface="Times New Roman" charset="0"/>
                <a:ea typeface="Times New Roman" charset="0"/>
                <a:cs typeface="Times New Roman" charset="0"/>
              </a:rPr>
              <a:t>I </a:t>
            </a:r>
            <a:r>
              <a:rPr lang="en-US" sz="3600" b="1" dirty="0">
                <a:latin typeface="Times New Roman" charset="0"/>
                <a:ea typeface="Times New Roman" charset="0"/>
                <a:cs typeface="Times New Roman" charset="0"/>
              </a:rPr>
              <a:t>want to pass it on.</a:t>
            </a:r>
          </a:p>
        </p:txBody>
      </p:sp>
      <p:sp>
        <p:nvSpPr>
          <p:cNvPr id="6" name="TextBox 5">
            <a:extLst>
              <a:ext uri="{FF2B5EF4-FFF2-40B4-BE49-F238E27FC236}">
                <a16:creationId xmlns:a16="http://schemas.microsoft.com/office/drawing/2014/main" id="{72344A83-F8B9-AA4A-B909-B59DA7B5A143}"/>
              </a:ext>
            </a:extLst>
          </p:cNvPr>
          <p:cNvSpPr txBox="1"/>
          <p:nvPr/>
        </p:nvSpPr>
        <p:spPr>
          <a:xfrm>
            <a:off x="-282" y="11669"/>
            <a:ext cx="9144281"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“Pass It On”  UMH 572</a:t>
            </a:r>
          </a:p>
          <a:p>
            <a:pPr algn="ctr"/>
            <a:r>
              <a:rPr lang="en-US" dirty="0">
                <a:latin typeface="Times New Roman" charset="0"/>
                <a:ea typeface="Times New Roman" charset="0"/>
                <a:cs typeface="Times New Roman" charset="0"/>
              </a:rPr>
              <a:t>WORDS and MUSIC: Kurt Kaiser, 1969 </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16406561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EB44-559F-7FBD-56B4-761D1605EB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0BE5A8-F765-7793-4F10-6DCF1982E63C}"/>
              </a:ext>
            </a:extLst>
          </p:cNvPr>
          <p:cNvSpPr>
            <a:spLocks noGrp="1"/>
          </p:cNvSpPr>
          <p:nvPr>
            <p:ph type="body" sz="quarter" idx="11"/>
          </p:nvPr>
        </p:nvSpPr>
        <p:spPr>
          <a:xfrm>
            <a:off x="1928188" y="1045695"/>
            <a:ext cx="7215812" cy="1515173"/>
          </a:xfrm>
        </p:spPr>
        <p:txBody>
          <a:bodyPr>
            <a:noAutofit/>
          </a:bodyPr>
          <a:lstStyle/>
          <a:p>
            <a:pPr>
              <a:lnSpc>
                <a:spcPct val="150000"/>
              </a:lnSpc>
            </a:pPr>
            <a:r>
              <a:rPr lang="en-US" dirty="0"/>
              <a:t>Forgiveness is key to working together, </a:t>
            </a:r>
          </a:p>
        </p:txBody>
      </p:sp>
      <p:sp>
        <p:nvSpPr>
          <p:cNvPr id="3" name="Text Placeholder 2">
            <a:extLst>
              <a:ext uri="{FF2B5EF4-FFF2-40B4-BE49-F238E27FC236}">
                <a16:creationId xmlns:a16="http://schemas.microsoft.com/office/drawing/2014/main" id="{909B9514-AD56-DECA-D847-7E8B68A342C5}"/>
              </a:ext>
            </a:extLst>
          </p:cNvPr>
          <p:cNvSpPr>
            <a:spLocks noGrp="1"/>
          </p:cNvSpPr>
          <p:nvPr>
            <p:ph type="body" sz="quarter" idx="12"/>
          </p:nvPr>
        </p:nvSpPr>
        <p:spPr>
          <a:xfrm>
            <a:off x="1928188" y="3361747"/>
            <a:ext cx="7215812" cy="1515172"/>
          </a:xfrm>
        </p:spPr>
        <p:txBody>
          <a:bodyPr>
            <a:noAutofit/>
          </a:bodyPr>
          <a:lstStyle/>
          <a:p>
            <a:pPr>
              <a:lnSpc>
                <a:spcPct val="150000"/>
              </a:lnSpc>
            </a:pPr>
            <a:r>
              <a:rPr lang="en-US" dirty="0"/>
              <a:t>just as God forgives us. </a:t>
            </a:r>
          </a:p>
        </p:txBody>
      </p:sp>
    </p:spTree>
    <p:extLst>
      <p:ext uri="{BB962C8B-B14F-4D97-AF65-F5344CB8AC3E}">
        <p14:creationId xmlns:p14="http://schemas.microsoft.com/office/powerpoint/2010/main" val="24891106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3C60-B2FD-49A5-3778-71624953F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B868F-71A8-A9E3-8A62-0F10812B916D}"/>
              </a:ext>
            </a:extLst>
          </p:cNvPr>
          <p:cNvSpPr>
            <a:spLocks noGrp="1"/>
          </p:cNvSpPr>
          <p:nvPr>
            <p:ph type="body" sz="quarter" idx="11"/>
          </p:nvPr>
        </p:nvSpPr>
        <p:spPr>
          <a:xfrm>
            <a:off x="1928188" y="1096495"/>
            <a:ext cx="7215812" cy="1515173"/>
          </a:xfrm>
        </p:spPr>
        <p:txBody>
          <a:bodyPr>
            <a:noAutofit/>
          </a:bodyPr>
          <a:lstStyle/>
          <a:p>
            <a:pPr>
              <a:lnSpc>
                <a:spcPct val="150000"/>
              </a:lnSpc>
            </a:pPr>
            <a:r>
              <a:rPr lang="en-US" dirty="0"/>
              <a:t>We are called to do everything out of love,</a:t>
            </a:r>
          </a:p>
        </p:txBody>
      </p:sp>
      <p:sp>
        <p:nvSpPr>
          <p:cNvPr id="3" name="Text Placeholder 2">
            <a:extLst>
              <a:ext uri="{FF2B5EF4-FFF2-40B4-BE49-F238E27FC236}">
                <a16:creationId xmlns:a16="http://schemas.microsoft.com/office/drawing/2014/main" id="{770271B4-D20E-5DD2-5534-3EF6398C4136}"/>
              </a:ext>
            </a:extLst>
          </p:cNvPr>
          <p:cNvSpPr>
            <a:spLocks noGrp="1"/>
          </p:cNvSpPr>
          <p:nvPr>
            <p:ph type="body" sz="quarter" idx="12"/>
          </p:nvPr>
        </p:nvSpPr>
        <p:spPr>
          <a:xfrm>
            <a:off x="1928188" y="3361747"/>
            <a:ext cx="7215812" cy="1515172"/>
          </a:xfrm>
        </p:spPr>
        <p:txBody>
          <a:bodyPr>
            <a:noAutofit/>
          </a:bodyPr>
          <a:lstStyle/>
          <a:p>
            <a:pPr>
              <a:lnSpc>
                <a:spcPct val="150000"/>
              </a:lnSpc>
            </a:pPr>
            <a:r>
              <a:rPr lang="en-US" dirty="0"/>
              <a:t>because God loved us first! </a:t>
            </a:r>
          </a:p>
        </p:txBody>
      </p:sp>
    </p:spTree>
    <p:extLst>
      <p:ext uri="{BB962C8B-B14F-4D97-AF65-F5344CB8AC3E}">
        <p14:creationId xmlns:p14="http://schemas.microsoft.com/office/powerpoint/2010/main" val="2199630184"/>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626569"/>
            <a:ext cx="5878286" cy="6231449"/>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God of us all, thank you that we do not have to do this life of faith alone. Thank you for the community both near and far that walks alongside us. When we experience division in your beloved family, </a:t>
            </a: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1319084"/>
            <a:ext cx="5878286" cy="4846455"/>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help us to remember our common bond in Jesus Christ. Give us your Spirit of compassion, kindness, humility, patience, and love in our relationships with one another.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51802</TotalTime>
  <Words>1494</Words>
  <Application>Microsoft Macintosh PowerPoint</Application>
  <PresentationFormat>On-screen Show (4:3)</PresentationFormat>
  <Paragraphs>181</Paragraphs>
  <Slides>62</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62</vt:i4>
      </vt:variant>
    </vt:vector>
  </HeadingPairs>
  <TitlesOfParts>
    <vt:vector size="83" baseType="lpstr">
      <vt:lpstr>Times</vt:lpstr>
      <vt:lpstr>APPLE CHANCERY</vt:lpstr>
      <vt:lpstr>Arial</vt:lpstr>
      <vt:lpstr>Baguet Script</vt:lpstr>
      <vt:lpstr>Calibri</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Malachi 3: 16 – 18 </vt:lpstr>
      <vt:lpstr>PowerPoint Presentation</vt:lpstr>
      <vt:lpstr>PowerPoint Presentation</vt:lpstr>
      <vt:lpstr>Colossians 3: 12 – 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752</cp:revision>
  <cp:lastPrinted>2024-04-25T15:20:01Z</cp:lastPrinted>
  <dcterms:created xsi:type="dcterms:W3CDTF">2022-06-10T14:28:57Z</dcterms:created>
  <dcterms:modified xsi:type="dcterms:W3CDTF">2026-02-02T18:35:48Z</dcterms:modified>
</cp:coreProperties>
</file>