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1"/>
  </p:notesMasterIdLst>
  <p:sldIdLst>
    <p:sldId id="3324" r:id="rId11"/>
    <p:sldId id="3194" r:id="rId12"/>
    <p:sldId id="3196" r:id="rId13"/>
    <p:sldId id="3666" r:id="rId14"/>
    <p:sldId id="3667" r:id="rId15"/>
    <p:sldId id="3696" r:id="rId16"/>
    <p:sldId id="3201" r:id="rId17"/>
    <p:sldId id="3259" r:id="rId18"/>
    <p:sldId id="3805" r:id="rId19"/>
    <p:sldId id="3806" r:id="rId20"/>
    <p:sldId id="3807" r:id="rId21"/>
    <p:sldId id="3808" r:id="rId22"/>
    <p:sldId id="3670" r:id="rId23"/>
    <p:sldId id="3650" r:id="rId24"/>
    <p:sldId id="256" r:id="rId25"/>
    <p:sldId id="257" r:id="rId26"/>
    <p:sldId id="258" r:id="rId27"/>
    <p:sldId id="259" r:id="rId28"/>
    <p:sldId id="260" r:id="rId29"/>
    <p:sldId id="261" r:id="rId30"/>
    <p:sldId id="3809" r:id="rId31"/>
    <p:sldId id="3810" r:id="rId32"/>
    <p:sldId id="3811" r:id="rId33"/>
    <p:sldId id="3812" r:id="rId34"/>
    <p:sldId id="3813" r:id="rId35"/>
    <p:sldId id="3814" r:id="rId36"/>
    <p:sldId id="3690" r:id="rId37"/>
    <p:sldId id="3383" r:id="rId38"/>
    <p:sldId id="3815" r:id="rId39"/>
    <p:sldId id="3816" r:id="rId40"/>
    <p:sldId id="3817" r:id="rId41"/>
    <p:sldId id="3780" r:id="rId42"/>
    <p:sldId id="3781" r:id="rId43"/>
    <p:sldId id="3782" r:id="rId44"/>
    <p:sldId id="3783" r:id="rId45"/>
    <p:sldId id="3633" r:id="rId46"/>
    <p:sldId id="3678" r:id="rId47"/>
    <p:sldId id="3397" r:id="rId48"/>
    <p:sldId id="3398" r:id="rId49"/>
    <p:sldId id="3399" r:id="rId50"/>
    <p:sldId id="3079" r:id="rId51"/>
    <p:sldId id="3529" r:id="rId52"/>
    <p:sldId id="3081" r:id="rId53"/>
    <p:sldId id="970" r:id="rId54"/>
    <p:sldId id="971" r:id="rId55"/>
    <p:sldId id="972" r:id="rId56"/>
    <p:sldId id="973" r:id="rId57"/>
    <p:sldId id="3619" r:id="rId58"/>
    <p:sldId id="2315" r:id="rId59"/>
    <p:sldId id="354"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FFFBD9"/>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182"/>
    <p:restoredTop sz="95733"/>
  </p:normalViewPr>
  <p:slideViewPr>
    <p:cSldViewPr snapToGrid="0" snapToObjects="1">
      <p:cViewPr varScale="1">
        <p:scale>
          <a:sx n="67" d="100"/>
          <a:sy n="67" d="100"/>
        </p:scale>
        <p:origin x="176" y="1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11/6/25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41</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1833FD7-2629-D87D-C30F-334A47BFF427}"/>
              </a:ext>
            </a:extLst>
          </p:cNvPr>
          <p:cNvPicPr>
            <a:picLocks noChangeAspect="1" noChangeArrowheads="1"/>
          </p:cNvPicPr>
          <p:nvPr userDrawn="1"/>
        </p:nvPicPr>
        <p:blipFill>
          <a:blip r:embed="rId2">
            <a:alphaModFix amt="35000"/>
          </a:blip>
          <a:src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2">
              <a:lumMod val="20000"/>
              <a:lumOff val="8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3074" name="Picture 2" descr="A breathtaking autumn landscape showcases rolling hills adorned with the rich colors of fall. Golden and amber trees line the foreground, their vibrant foliage creating a striking contrast against the deep blue sky above. Scattered clouds drift lazily across the horizon, while warm sunlight bathes the distant hills in a golden glow. The peaceful countryside scene captures the essence of autumn, with its tapestry of yellows, oranges, and subtle reds painting the natural landscape in warm, inviting tones.">
            <a:extLst>
              <a:ext uri="{FF2B5EF4-FFF2-40B4-BE49-F238E27FC236}">
                <a16:creationId xmlns:a16="http://schemas.microsoft.com/office/drawing/2014/main" id="{DF973CB8-40ED-8AA4-2F5C-215C772901A8}"/>
              </a:ext>
            </a:extLst>
          </p:cNvPr>
          <p:cNvPicPr>
            <a:picLocks noChangeAspect="1" noChangeArrowheads="1"/>
          </p:cNvPicPr>
          <p:nvPr userDrawn="1"/>
        </p:nvPicPr>
        <p:blipFill>
          <a:blip r:embed="rId2">
            <a:alphaModFix amt="38000"/>
            <a:extLst>
              <a:ext uri="{28A0092B-C50C-407E-A947-70E740481C1C}">
                <a14:useLocalDpi xmlns:a14="http://schemas.microsoft.com/office/drawing/2010/main"/>
              </a:ext>
            </a:extLst>
          </a:blip>
          <a:srcRect/>
          <a:stretch>
            <a:fillRect/>
          </a:stretch>
        </p:blipFill>
        <p:spPr bwMode="auto">
          <a:xfrm>
            <a:off x="-5495" y="0"/>
            <a:ext cx="916536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808BCCA0-5FA7-2471-B1DE-2D00EAB4A2D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5805854" y="1"/>
            <a:ext cx="334952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58750" y="0"/>
            <a:ext cx="5437188" cy="769441"/>
          </a:xfrm>
          <a:prstGeom prst="rect">
            <a:avLst/>
          </a:prstGeom>
          <a:noFill/>
        </p:spPr>
        <p:txBody>
          <a:bodyPr wrap="square" rtlCol="0">
            <a:spAutoFit/>
          </a:bodyPr>
          <a:lstStyle/>
          <a:p>
            <a:pPr algn="ctr"/>
            <a:r>
              <a:rPr lang="en-US" sz="4400" b="1" dirty="0">
                <a:latin typeface="+mn-lt"/>
              </a:rPr>
              <a:t>OPENING PRAYER</a:t>
            </a:r>
          </a:p>
        </p:txBody>
      </p:sp>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1026" name="Picture 2" descr="Royalty-Free photo: Pink cosmos flowers in bloom at daytime | PickPik">
            <a:extLst>
              <a:ext uri="{FF2B5EF4-FFF2-40B4-BE49-F238E27FC236}">
                <a16:creationId xmlns:a16="http://schemas.microsoft.com/office/drawing/2014/main" id="{94F377A9-B421-6E75-966D-15A61E74993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rgbClr val="E7E6E6">
              <a:alpha val="73333"/>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r>
              <a:rPr lang="en-US" sz="3200" b="1" dirty="0">
                <a:latin typeface="Verdana" panose="020B0604030504040204" pitchFamily="34" charset="0"/>
                <a:ea typeface="Verdana" panose="020B0604030504040204" pitchFamily="34" charset="0"/>
                <a:cs typeface="Verdana" panose="020B0604030504040204" pitchFamily="34" charset="0"/>
              </a:rPr>
              <a:t>Traditional Version </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11/6/25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4.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7.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8.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49.xml"/><Relationship Id="rId7"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21.jpe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6.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2.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8.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11/6/25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7" r:id="rId25"/>
    <p:sldLayoutId id="2147483806" r:id="rId26"/>
    <p:sldLayoutId id="2147483797" r:id="rId27"/>
    <p:sldLayoutId id="2147483674" r:id="rId28"/>
    <p:sldLayoutId id="2147483818" r:id="rId29"/>
    <p:sldLayoutId id="2147483730" r:id="rId30"/>
    <p:sldLayoutId id="2147483729" r:id="rId31"/>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Graceful hands reach upward with open palms, catching a cascade of autumn leaves in their gentle embrace. The leaves drift downward in a ballet of burnt sienna, amber gold, and russet orange, with hints of fading green highlighting their transformation. Soft watercolor textures create a dreamy atmosphere as warm, golden light filters through the scene. The delicate veins of each leaf mirror the lines on the waiting palms below, suggesting a profound connection between human experience and nature's eternal cycles. This contemplative moment captures the essence of fall—a season of both letting go and receiving with open hands.">
            <a:extLst>
              <a:ext uri="{FF2B5EF4-FFF2-40B4-BE49-F238E27FC236}">
                <a16:creationId xmlns:a16="http://schemas.microsoft.com/office/drawing/2014/main" id="{846AE297-E5C5-3DA9-345F-8380012673FF}"/>
              </a:ext>
            </a:extLst>
          </p:cNvPr>
          <p:cNvPicPr>
            <a:picLocks noChangeAspect="1" noChangeArrowheads="1"/>
          </p:cNvPicPr>
          <p:nvPr userDrawn="1"/>
        </p:nvPicPr>
        <p:blipFill>
          <a:blip r:embed="rId7">
            <a:alphaModFix amt="1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803" r:id="rId5"/>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55EFB-F6D5-A8D9-7389-A2E1B16A8A9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F2DE6A4-DABE-49D7-37BF-E582F69F2D8D}"/>
              </a:ext>
            </a:extLst>
          </p:cNvPr>
          <p:cNvSpPr txBox="1"/>
          <p:nvPr/>
        </p:nvSpPr>
        <p:spPr>
          <a:xfrm>
            <a:off x="132346" y="0"/>
            <a:ext cx="6725653" cy="707886"/>
          </a:xfrm>
          <a:prstGeom prst="rect">
            <a:avLst/>
          </a:prstGeom>
          <a:noFill/>
        </p:spPr>
        <p:txBody>
          <a:bodyPr wrap="square">
            <a:spAutoFit/>
          </a:bodyPr>
          <a:lstStyle/>
          <a:p>
            <a:pPr>
              <a:spcBef>
                <a:spcPct val="50000"/>
              </a:spcBef>
              <a:defRPr/>
            </a:pPr>
            <a:r>
              <a:rPr lang="en-US" sz="4000" dirty="0">
                <a:latin typeface="Times New Roman" pitchFamily="18" charset="0"/>
              </a:rPr>
              <a:t>The God of Abraham Praise</a:t>
            </a:r>
          </a:p>
        </p:txBody>
      </p:sp>
      <p:sp>
        <p:nvSpPr>
          <p:cNvPr id="6" name="Text Box 4">
            <a:extLst>
              <a:ext uri="{FF2B5EF4-FFF2-40B4-BE49-F238E27FC236}">
                <a16:creationId xmlns:a16="http://schemas.microsoft.com/office/drawing/2014/main" id="{3CB588A2-0E76-B849-A0A8-5318C5960D18}"/>
              </a:ext>
            </a:extLst>
          </p:cNvPr>
          <p:cNvSpPr txBox="1">
            <a:spLocks noChangeArrowheads="1"/>
          </p:cNvSpPr>
          <p:nvPr/>
        </p:nvSpPr>
        <p:spPr bwMode="auto">
          <a:xfrm>
            <a:off x="8149389" y="0"/>
            <a:ext cx="99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rPr>
              <a:t>116</a:t>
            </a:r>
          </a:p>
        </p:txBody>
      </p:sp>
      <p:sp>
        <p:nvSpPr>
          <p:cNvPr id="8" name="TextBox 7">
            <a:extLst>
              <a:ext uri="{FF2B5EF4-FFF2-40B4-BE49-F238E27FC236}">
                <a16:creationId xmlns:a16="http://schemas.microsoft.com/office/drawing/2014/main" id="{EEA4AC61-001E-1287-B040-9C2B01BD40D1}"/>
              </a:ext>
            </a:extLst>
          </p:cNvPr>
          <p:cNvSpPr txBox="1"/>
          <p:nvPr/>
        </p:nvSpPr>
        <p:spPr>
          <a:xfrm>
            <a:off x="132346" y="707886"/>
            <a:ext cx="8879308" cy="646331"/>
          </a:xfrm>
          <a:prstGeom prst="rect">
            <a:avLst/>
          </a:prstGeom>
          <a:noFill/>
        </p:spPr>
        <p:txBody>
          <a:bodyPr wrap="square">
            <a:spAutoFit/>
          </a:bodyPr>
          <a:lstStyle/>
          <a:p>
            <a:pPr>
              <a:spcBef>
                <a:spcPct val="50000"/>
              </a:spcBef>
              <a:defRPr/>
            </a:pPr>
            <a:r>
              <a:rPr lang="en-US" sz="1800" dirty="0">
                <a:latin typeface="Times New Roman" pitchFamily="18" charset="0"/>
              </a:rPr>
              <a:t>WORDS: From </a:t>
            </a:r>
            <a:r>
              <a:rPr lang="en-US" sz="1800" i="1" dirty="0">
                <a:latin typeface="Times New Roman" pitchFamily="18" charset="0"/>
              </a:rPr>
              <a:t>The </a:t>
            </a:r>
            <a:r>
              <a:rPr lang="en-US" sz="1800" i="1" dirty="0" err="1">
                <a:latin typeface="Times New Roman" pitchFamily="18" charset="0"/>
              </a:rPr>
              <a:t>Yigdal</a:t>
            </a:r>
            <a:r>
              <a:rPr lang="en-US" sz="1800" dirty="0">
                <a:latin typeface="Times New Roman" pitchFamily="18" charset="0"/>
              </a:rPr>
              <a:t> of Daniel ben Judah, ca. 1400; </a:t>
            </a:r>
            <a:br>
              <a:rPr lang="en-US" sz="1800" dirty="0">
                <a:latin typeface="Times New Roman" pitchFamily="18" charset="0"/>
              </a:rPr>
            </a:br>
            <a:r>
              <a:rPr lang="en-US" sz="1800" dirty="0">
                <a:latin typeface="Times New Roman" pitchFamily="18" charset="0"/>
              </a:rPr>
              <a:t>para. by Thomas Olivers, 1760; alt.</a:t>
            </a:r>
          </a:p>
        </p:txBody>
      </p:sp>
      <p:sp>
        <p:nvSpPr>
          <p:cNvPr id="10" name="TextBox 9">
            <a:extLst>
              <a:ext uri="{FF2B5EF4-FFF2-40B4-BE49-F238E27FC236}">
                <a16:creationId xmlns:a16="http://schemas.microsoft.com/office/drawing/2014/main" id="{DB4A15DE-9C80-FDAC-E239-1E0454D9ADC9}"/>
              </a:ext>
            </a:extLst>
          </p:cNvPr>
          <p:cNvSpPr txBox="1"/>
          <p:nvPr/>
        </p:nvSpPr>
        <p:spPr>
          <a:xfrm>
            <a:off x="312821" y="1350263"/>
            <a:ext cx="8518358" cy="4846391"/>
          </a:xfrm>
          <a:prstGeom prst="rect">
            <a:avLst/>
          </a:prstGeom>
          <a:noFill/>
        </p:spPr>
        <p:txBody>
          <a:bodyPr wrap="square">
            <a:spAutoFit/>
          </a:bodyPr>
          <a:lstStyle/>
          <a:p>
            <a:pPr algn="ctr">
              <a:lnSpc>
                <a:spcPct val="150000"/>
              </a:lnSpc>
              <a:defRPr/>
            </a:pPr>
            <a:r>
              <a:rPr lang="en-US" sz="3000" dirty="0">
                <a:latin typeface="Verdana" panose="020B0604030504040204" pitchFamily="34" charset="0"/>
                <a:ea typeface="Verdana" panose="020B0604030504040204" pitchFamily="34" charset="0"/>
                <a:cs typeface="Verdana" panose="020B0604030504040204" pitchFamily="34" charset="0"/>
              </a:rPr>
              <a:t>2. The great I AM has sworn;</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I on this oath depend.</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I shall, on eagle wings upborne, to heaven ascend. </a:t>
            </a:r>
          </a:p>
          <a:p>
            <a:pPr algn="ctr">
              <a:lnSpc>
                <a:spcPct val="150000"/>
              </a:lnSpc>
              <a:defRPr/>
            </a:pPr>
            <a:r>
              <a:rPr lang="en-US" sz="3000" dirty="0">
                <a:latin typeface="Verdana" panose="020B0604030504040204" pitchFamily="34" charset="0"/>
                <a:ea typeface="Verdana" panose="020B0604030504040204" pitchFamily="34" charset="0"/>
                <a:cs typeface="Verdana" panose="020B0604030504040204" pitchFamily="34" charset="0"/>
              </a:rPr>
              <a:t>I shall behold God’s face; I shall God’s power adore, and sing the wonders</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of God’s grace forevermore.</a:t>
            </a:r>
          </a:p>
        </p:txBody>
      </p:sp>
      <p:pic>
        <p:nvPicPr>
          <p:cNvPr id="2" name="Picture 2" descr="Golden rays of sunlight pierce through a dreamy azure sky, illuminating reaching hands that form a circle of unity. Above, a pure white dove takes flight, symbolizing peace and hope, while a translucent globe glows with ethereal light at the center. Delicate olive branches frame this powerful scene, creating a harmonious blend of warm and cool tones that speak to global connection and shared humanity. The atmospheric lighting and dramatic composition create a deeply moving portrait of unity and spiritual awakening.">
            <a:extLst>
              <a:ext uri="{FF2B5EF4-FFF2-40B4-BE49-F238E27FC236}">
                <a16:creationId xmlns:a16="http://schemas.microsoft.com/office/drawing/2014/main" id="{6DFB36E9-5E3A-7591-B834-3A2E3BCD061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9827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F28FD-9E08-13C0-BA85-D535219A379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E49D3E7-2C19-D6A9-F898-9D193034810F}"/>
              </a:ext>
            </a:extLst>
          </p:cNvPr>
          <p:cNvSpPr txBox="1"/>
          <p:nvPr/>
        </p:nvSpPr>
        <p:spPr>
          <a:xfrm>
            <a:off x="132346" y="0"/>
            <a:ext cx="6725653" cy="707886"/>
          </a:xfrm>
          <a:prstGeom prst="rect">
            <a:avLst/>
          </a:prstGeom>
          <a:noFill/>
        </p:spPr>
        <p:txBody>
          <a:bodyPr wrap="square">
            <a:spAutoFit/>
          </a:bodyPr>
          <a:lstStyle/>
          <a:p>
            <a:pPr>
              <a:spcBef>
                <a:spcPct val="50000"/>
              </a:spcBef>
              <a:defRPr/>
            </a:pPr>
            <a:r>
              <a:rPr lang="en-US" sz="4000" dirty="0">
                <a:latin typeface="Times New Roman" pitchFamily="18" charset="0"/>
              </a:rPr>
              <a:t>The God of Abraham Praise</a:t>
            </a:r>
          </a:p>
        </p:txBody>
      </p:sp>
      <p:sp>
        <p:nvSpPr>
          <p:cNvPr id="6" name="Text Box 4">
            <a:extLst>
              <a:ext uri="{FF2B5EF4-FFF2-40B4-BE49-F238E27FC236}">
                <a16:creationId xmlns:a16="http://schemas.microsoft.com/office/drawing/2014/main" id="{59366CB8-E6CC-D568-E1ED-B912C86FAB4C}"/>
              </a:ext>
            </a:extLst>
          </p:cNvPr>
          <p:cNvSpPr txBox="1">
            <a:spLocks noChangeArrowheads="1"/>
          </p:cNvSpPr>
          <p:nvPr/>
        </p:nvSpPr>
        <p:spPr bwMode="auto">
          <a:xfrm>
            <a:off x="8149389" y="0"/>
            <a:ext cx="99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rPr>
              <a:t>116</a:t>
            </a:r>
          </a:p>
        </p:txBody>
      </p:sp>
      <p:sp>
        <p:nvSpPr>
          <p:cNvPr id="8" name="TextBox 7">
            <a:extLst>
              <a:ext uri="{FF2B5EF4-FFF2-40B4-BE49-F238E27FC236}">
                <a16:creationId xmlns:a16="http://schemas.microsoft.com/office/drawing/2014/main" id="{340E2D90-7ED8-42FB-8207-5DEF2A6104C8}"/>
              </a:ext>
            </a:extLst>
          </p:cNvPr>
          <p:cNvSpPr txBox="1"/>
          <p:nvPr/>
        </p:nvSpPr>
        <p:spPr>
          <a:xfrm>
            <a:off x="132346" y="707886"/>
            <a:ext cx="8879308" cy="646331"/>
          </a:xfrm>
          <a:prstGeom prst="rect">
            <a:avLst/>
          </a:prstGeom>
          <a:noFill/>
        </p:spPr>
        <p:txBody>
          <a:bodyPr wrap="square">
            <a:spAutoFit/>
          </a:bodyPr>
          <a:lstStyle/>
          <a:p>
            <a:pPr>
              <a:spcBef>
                <a:spcPct val="50000"/>
              </a:spcBef>
              <a:defRPr/>
            </a:pPr>
            <a:r>
              <a:rPr lang="en-US" sz="1800" dirty="0">
                <a:latin typeface="Times New Roman" pitchFamily="18" charset="0"/>
              </a:rPr>
              <a:t>WORDS: From </a:t>
            </a:r>
            <a:r>
              <a:rPr lang="en-US" sz="1800" i="1" dirty="0">
                <a:latin typeface="Times New Roman" pitchFamily="18" charset="0"/>
              </a:rPr>
              <a:t>The </a:t>
            </a:r>
            <a:r>
              <a:rPr lang="en-US" sz="1800" i="1" dirty="0" err="1">
                <a:latin typeface="Times New Roman" pitchFamily="18" charset="0"/>
              </a:rPr>
              <a:t>Yigdal</a:t>
            </a:r>
            <a:r>
              <a:rPr lang="en-US" sz="1800" dirty="0">
                <a:latin typeface="Times New Roman" pitchFamily="18" charset="0"/>
              </a:rPr>
              <a:t> of Daniel ben Judah, ca. 1400; </a:t>
            </a:r>
            <a:br>
              <a:rPr lang="en-US" sz="1800" dirty="0">
                <a:latin typeface="Times New Roman" pitchFamily="18" charset="0"/>
              </a:rPr>
            </a:br>
            <a:r>
              <a:rPr lang="en-US" sz="1800" dirty="0">
                <a:latin typeface="Times New Roman" pitchFamily="18" charset="0"/>
              </a:rPr>
              <a:t>para. by Thomas Olivers, 1760; alt.</a:t>
            </a:r>
          </a:p>
        </p:txBody>
      </p:sp>
      <p:sp>
        <p:nvSpPr>
          <p:cNvPr id="10" name="TextBox 9">
            <a:extLst>
              <a:ext uri="{FF2B5EF4-FFF2-40B4-BE49-F238E27FC236}">
                <a16:creationId xmlns:a16="http://schemas.microsoft.com/office/drawing/2014/main" id="{2E6C5DA8-2EBB-3D89-FE59-AB64EC9EBE9F}"/>
              </a:ext>
            </a:extLst>
          </p:cNvPr>
          <p:cNvSpPr txBox="1"/>
          <p:nvPr/>
        </p:nvSpPr>
        <p:spPr>
          <a:xfrm>
            <a:off x="312821" y="1714284"/>
            <a:ext cx="8518358" cy="4153894"/>
          </a:xfrm>
          <a:prstGeom prst="rect">
            <a:avLst/>
          </a:prstGeom>
          <a:noFill/>
        </p:spPr>
        <p:txBody>
          <a:bodyPr wrap="square">
            <a:spAutoFit/>
          </a:bodyPr>
          <a:lstStyle/>
          <a:p>
            <a:pPr algn="ctr">
              <a:lnSpc>
                <a:spcPct val="150000"/>
              </a:lnSpc>
              <a:defRPr/>
            </a:pPr>
            <a:r>
              <a:rPr lang="en-US" sz="3000" dirty="0">
                <a:latin typeface="Verdana" panose="020B0604030504040204" pitchFamily="34" charset="0"/>
                <a:ea typeface="Verdana" panose="020B0604030504040204" pitchFamily="34" charset="0"/>
                <a:cs typeface="Verdana" panose="020B0604030504040204" pitchFamily="34" charset="0"/>
              </a:rPr>
              <a:t>3. The heavenly land I see, with peace and plenty blest;</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a land of sacred liberty, and endless rest.</a:t>
            </a:r>
          </a:p>
          <a:p>
            <a:pPr algn="ctr">
              <a:lnSpc>
                <a:spcPct val="150000"/>
              </a:lnSpc>
              <a:defRPr/>
            </a:pPr>
            <a:r>
              <a:rPr lang="en-US" sz="3000" dirty="0">
                <a:latin typeface="Verdana" panose="020B0604030504040204" pitchFamily="34" charset="0"/>
                <a:ea typeface="Verdana" panose="020B0604030504040204" pitchFamily="34" charset="0"/>
                <a:cs typeface="Verdana" panose="020B0604030504040204" pitchFamily="34" charset="0"/>
              </a:rPr>
              <a:t>There milk and honey flow, and oil and wine abound, and trees of life forever grow</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with mercy crowned.</a:t>
            </a:r>
          </a:p>
        </p:txBody>
      </p:sp>
      <p:pic>
        <p:nvPicPr>
          <p:cNvPr id="2" name="Picture 2" descr="Golden rays of sunlight pierce through a dreamy azure sky, illuminating reaching hands that form a circle of unity. Above, a pure white dove takes flight, symbolizing peace and hope, while a translucent globe glows with ethereal light at the center. Delicate olive branches frame this powerful scene, creating a harmonious blend of warm and cool tones that speak to global connection and shared humanity. The atmospheric lighting and dramatic composition create a deeply moving portrait of unity and spiritual awakening.">
            <a:extLst>
              <a:ext uri="{FF2B5EF4-FFF2-40B4-BE49-F238E27FC236}">
                <a16:creationId xmlns:a16="http://schemas.microsoft.com/office/drawing/2014/main" id="{70ADBE98-111B-3C0D-8560-1FE1983F1ED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620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D598C-6F00-57B6-7CE0-0018A64E674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6B7516-3913-4F0A-EA97-C42ECB449B06}"/>
              </a:ext>
            </a:extLst>
          </p:cNvPr>
          <p:cNvSpPr txBox="1"/>
          <p:nvPr/>
        </p:nvSpPr>
        <p:spPr>
          <a:xfrm>
            <a:off x="132346" y="0"/>
            <a:ext cx="6725653" cy="707886"/>
          </a:xfrm>
          <a:prstGeom prst="rect">
            <a:avLst/>
          </a:prstGeom>
          <a:noFill/>
        </p:spPr>
        <p:txBody>
          <a:bodyPr wrap="square">
            <a:spAutoFit/>
          </a:bodyPr>
          <a:lstStyle/>
          <a:p>
            <a:pPr>
              <a:spcBef>
                <a:spcPct val="50000"/>
              </a:spcBef>
              <a:defRPr/>
            </a:pPr>
            <a:r>
              <a:rPr lang="en-US" sz="4000" dirty="0">
                <a:latin typeface="Times New Roman" pitchFamily="18" charset="0"/>
              </a:rPr>
              <a:t>The God of Abraham Praise</a:t>
            </a:r>
          </a:p>
        </p:txBody>
      </p:sp>
      <p:sp>
        <p:nvSpPr>
          <p:cNvPr id="6" name="Text Box 4">
            <a:extLst>
              <a:ext uri="{FF2B5EF4-FFF2-40B4-BE49-F238E27FC236}">
                <a16:creationId xmlns:a16="http://schemas.microsoft.com/office/drawing/2014/main" id="{4C9609E5-EE83-8F10-A888-DA658B1FE9BD}"/>
              </a:ext>
            </a:extLst>
          </p:cNvPr>
          <p:cNvSpPr txBox="1">
            <a:spLocks noChangeArrowheads="1"/>
          </p:cNvSpPr>
          <p:nvPr/>
        </p:nvSpPr>
        <p:spPr bwMode="auto">
          <a:xfrm>
            <a:off x="8149389" y="0"/>
            <a:ext cx="99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rPr>
              <a:t>116</a:t>
            </a:r>
          </a:p>
        </p:txBody>
      </p:sp>
      <p:sp>
        <p:nvSpPr>
          <p:cNvPr id="8" name="TextBox 7">
            <a:extLst>
              <a:ext uri="{FF2B5EF4-FFF2-40B4-BE49-F238E27FC236}">
                <a16:creationId xmlns:a16="http://schemas.microsoft.com/office/drawing/2014/main" id="{D9E147F9-2FCA-306C-30C3-B971598FB707}"/>
              </a:ext>
            </a:extLst>
          </p:cNvPr>
          <p:cNvSpPr txBox="1"/>
          <p:nvPr/>
        </p:nvSpPr>
        <p:spPr>
          <a:xfrm>
            <a:off x="132346" y="707886"/>
            <a:ext cx="8879308" cy="646331"/>
          </a:xfrm>
          <a:prstGeom prst="rect">
            <a:avLst/>
          </a:prstGeom>
          <a:noFill/>
        </p:spPr>
        <p:txBody>
          <a:bodyPr wrap="square">
            <a:spAutoFit/>
          </a:bodyPr>
          <a:lstStyle/>
          <a:p>
            <a:pPr>
              <a:spcBef>
                <a:spcPct val="50000"/>
              </a:spcBef>
              <a:defRPr/>
            </a:pPr>
            <a:r>
              <a:rPr lang="en-US" sz="1800" dirty="0">
                <a:latin typeface="Times New Roman" pitchFamily="18" charset="0"/>
              </a:rPr>
              <a:t>WORDS: From </a:t>
            </a:r>
            <a:r>
              <a:rPr lang="en-US" sz="1800" i="1" dirty="0">
                <a:latin typeface="Times New Roman" pitchFamily="18" charset="0"/>
              </a:rPr>
              <a:t>The </a:t>
            </a:r>
            <a:r>
              <a:rPr lang="en-US" sz="1800" i="1" dirty="0" err="1">
                <a:latin typeface="Times New Roman" pitchFamily="18" charset="0"/>
              </a:rPr>
              <a:t>Yigdal</a:t>
            </a:r>
            <a:r>
              <a:rPr lang="en-US" sz="1800" dirty="0">
                <a:latin typeface="Times New Roman" pitchFamily="18" charset="0"/>
              </a:rPr>
              <a:t> of Daniel ben Judah, ca. 1400; </a:t>
            </a:r>
            <a:br>
              <a:rPr lang="en-US" sz="1800" dirty="0">
                <a:latin typeface="Times New Roman" pitchFamily="18" charset="0"/>
              </a:rPr>
            </a:br>
            <a:r>
              <a:rPr lang="en-US" sz="1800" dirty="0">
                <a:latin typeface="Times New Roman" pitchFamily="18" charset="0"/>
              </a:rPr>
              <a:t>para. by Thomas Olivers, 1760; alt.</a:t>
            </a:r>
          </a:p>
        </p:txBody>
      </p:sp>
      <p:sp>
        <p:nvSpPr>
          <p:cNvPr id="10" name="TextBox 9">
            <a:extLst>
              <a:ext uri="{FF2B5EF4-FFF2-40B4-BE49-F238E27FC236}">
                <a16:creationId xmlns:a16="http://schemas.microsoft.com/office/drawing/2014/main" id="{C86A6908-3DF9-BD3B-3E6B-200855F502D5}"/>
              </a:ext>
            </a:extLst>
          </p:cNvPr>
          <p:cNvSpPr txBox="1"/>
          <p:nvPr/>
        </p:nvSpPr>
        <p:spPr>
          <a:xfrm>
            <a:off x="312821" y="1996220"/>
            <a:ext cx="8518358" cy="4153894"/>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4. The God who reigns on high</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the great archangels sing, and “Holy, holy, holy!” cry, “Almighty King! Who was, and is, the same, and evermore shall be: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Jehovah, Lord, the great I AM,</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we worship thee!”</a:t>
            </a:r>
          </a:p>
        </p:txBody>
      </p:sp>
      <p:pic>
        <p:nvPicPr>
          <p:cNvPr id="2" name="Picture 2" descr="Golden rays of sunlight pierce through a dreamy azure sky, illuminating reaching hands that form a circle of unity. Above, a pure white dove takes flight, symbolizing peace and hope, while a translucent globe glows with ethereal light at the center. Delicate olive branches frame this powerful scene, creating a harmonious blend of warm and cool tones that speak to global connection and shared humanity. The atmospheric lighting and dramatic composition create a deeply moving portrait of unity and spiritual awakening.">
            <a:extLst>
              <a:ext uri="{FF2B5EF4-FFF2-40B4-BE49-F238E27FC236}">
                <a16:creationId xmlns:a16="http://schemas.microsoft.com/office/drawing/2014/main" id="{7ADA934C-4344-5B3D-E8E3-B9D5C8D84A2F}"/>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C145-88A1-077E-57E4-5977A07923B6}"/>
              </a:ext>
            </a:extLst>
          </p:cNvPr>
          <p:cNvSpPr>
            <a:spLocks noGrp="1"/>
          </p:cNvSpPr>
          <p:nvPr>
            <p:ph type="ctrTitle"/>
          </p:nvPr>
        </p:nvSpPr>
        <p:spPr/>
        <p:txBody>
          <a:bodyPr/>
          <a:lstStyle/>
          <a:p>
            <a:r>
              <a:rPr lang="en-US" dirty="0" err="1"/>
              <a:t>Habbakkuk</a:t>
            </a:r>
            <a:r>
              <a:rPr lang="en-US" dirty="0"/>
              <a:t> 2: 1 – 9 </a:t>
            </a:r>
          </a:p>
        </p:txBody>
      </p:sp>
      <p:sp>
        <p:nvSpPr>
          <p:cNvPr id="3" name="Subtitle 2">
            <a:extLst>
              <a:ext uri="{FF2B5EF4-FFF2-40B4-BE49-F238E27FC236}">
                <a16:creationId xmlns:a16="http://schemas.microsoft.com/office/drawing/2014/main" id="{2DA2F18C-1FBF-03C7-B6B7-F74261DD7FFF}"/>
              </a:ext>
            </a:extLst>
          </p:cNvPr>
          <p:cNvSpPr>
            <a:spLocks noGrp="1"/>
          </p:cNvSpPr>
          <p:nvPr>
            <p:ph type="subTitle" idx="1"/>
          </p:nvPr>
        </p:nvSpPr>
        <p:spPr/>
        <p:txBody>
          <a:bodyPr/>
          <a:lstStyle/>
          <a:p>
            <a:r>
              <a:rPr lang="en-US" dirty="0"/>
              <a:t>NRSVUE</a:t>
            </a:r>
          </a:p>
        </p:txBody>
      </p:sp>
    </p:spTree>
    <p:extLst>
      <p:ext uri="{BB962C8B-B14F-4D97-AF65-F5344CB8AC3E}">
        <p14:creationId xmlns:p14="http://schemas.microsoft.com/office/powerpoint/2010/main" val="18141058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D13C1E-412B-71B1-DE62-E7D2B90FB48B}"/>
              </a:ext>
            </a:extLst>
          </p:cNvPr>
          <p:cNvSpPr txBox="1"/>
          <p:nvPr/>
        </p:nvSpPr>
        <p:spPr>
          <a:xfrm>
            <a:off x="0" y="313307"/>
            <a:ext cx="9144000" cy="623138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1</a:t>
            </a:r>
            <a:r>
              <a:rPr lang="en-US" sz="3000" dirty="0">
                <a:latin typeface="Verdana" panose="020B0604030504040204" pitchFamily="34" charset="0"/>
                <a:ea typeface="Verdana" panose="020B0604030504040204" pitchFamily="34" charset="0"/>
                <a:cs typeface="Verdana" panose="020B0604030504040204" pitchFamily="34" charset="0"/>
              </a:rPr>
              <a:t> I will stand at my </a:t>
            </a:r>
            <a:r>
              <a:rPr lang="en-US" sz="3000" dirty="0" err="1">
                <a:latin typeface="Verdana" panose="020B0604030504040204" pitchFamily="34" charset="0"/>
                <a:ea typeface="Verdana" panose="020B0604030504040204" pitchFamily="34" charset="0"/>
                <a:cs typeface="Verdana" panose="020B0604030504040204" pitchFamily="34" charset="0"/>
              </a:rPr>
              <a:t>watchpost</a:t>
            </a:r>
            <a:r>
              <a:rPr lang="en-US" sz="3000" dirty="0">
                <a:latin typeface="Verdana" panose="020B0604030504040204" pitchFamily="34" charset="0"/>
                <a:ea typeface="Verdana" panose="020B0604030504040204" pitchFamily="34" charset="0"/>
                <a:cs typeface="Verdana" panose="020B0604030504040204" pitchFamily="34" charset="0"/>
              </a:rPr>
              <a:t> and station myself on the rampart;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I will keep watch to see what he will say to me and what he will answer concerning my complaint.</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2 </a:t>
            </a:r>
            <a:r>
              <a:rPr lang="en-US" sz="3000" dirty="0">
                <a:latin typeface="Verdana" panose="020B0604030504040204" pitchFamily="34" charset="0"/>
                <a:ea typeface="Verdana" panose="020B0604030504040204" pitchFamily="34" charset="0"/>
                <a:cs typeface="Verdana" panose="020B0604030504040204" pitchFamily="34" charset="0"/>
              </a:rPr>
              <a:t>Then the Lord answered me and said: Write the vision; make it plain on tablets, so that a runner may read it.</a:t>
            </a:r>
          </a:p>
        </p:txBody>
      </p:sp>
    </p:spTree>
    <p:extLst>
      <p:ext uri="{BB962C8B-B14F-4D97-AF65-F5344CB8AC3E}">
        <p14:creationId xmlns:p14="http://schemas.microsoft.com/office/powerpoint/2010/main" val="139667570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E1BFB-A4A9-F9A2-3891-0501EEAB4A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B3708A0-A7FA-96D2-3317-D30A95D68971}"/>
              </a:ext>
            </a:extLst>
          </p:cNvPr>
          <p:cNvSpPr txBox="1"/>
          <p:nvPr/>
        </p:nvSpPr>
        <p:spPr>
          <a:xfrm>
            <a:off x="0" y="659555"/>
            <a:ext cx="9144000" cy="5538889"/>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a:t>
            </a:r>
            <a:r>
              <a:rPr lang="en-US" sz="3000" dirty="0">
                <a:latin typeface="Verdana" panose="020B0604030504040204" pitchFamily="34" charset="0"/>
                <a:ea typeface="Verdana" panose="020B0604030504040204" pitchFamily="34" charset="0"/>
                <a:cs typeface="Verdana" panose="020B0604030504040204" pitchFamily="34" charset="0"/>
              </a:rPr>
              <a:t> For there is still a vision for the appointed time; it speaks of the end and does not lie. If it seems to tarry, wait for it; it will surely come; it will not delay.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4</a:t>
            </a:r>
            <a:r>
              <a:rPr lang="en-US" sz="3000" dirty="0">
                <a:latin typeface="Verdana" panose="020B0604030504040204" pitchFamily="34" charset="0"/>
                <a:ea typeface="Verdana" panose="020B0604030504040204" pitchFamily="34" charset="0"/>
                <a:cs typeface="Verdana" panose="020B0604030504040204" pitchFamily="34" charset="0"/>
              </a:rPr>
              <a:t> Look at the proud! Their spirit is not right in them, but the righteous live by their faithfulness. </a:t>
            </a:r>
          </a:p>
        </p:txBody>
      </p:sp>
    </p:spTree>
    <p:extLst>
      <p:ext uri="{BB962C8B-B14F-4D97-AF65-F5344CB8AC3E}">
        <p14:creationId xmlns:p14="http://schemas.microsoft.com/office/powerpoint/2010/main" val="31916517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F9352-CCD1-A1C2-0470-69D06A2A258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CF31BA-18E5-BAD4-950D-4F9F954467FC}"/>
              </a:ext>
            </a:extLst>
          </p:cNvPr>
          <p:cNvSpPr txBox="1"/>
          <p:nvPr/>
        </p:nvSpPr>
        <p:spPr>
          <a:xfrm>
            <a:off x="0" y="1352053"/>
            <a:ext cx="9144000" cy="4153894"/>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5</a:t>
            </a:r>
            <a:r>
              <a:rPr lang="en-US" sz="3000" dirty="0">
                <a:latin typeface="Verdana" panose="020B0604030504040204" pitchFamily="34" charset="0"/>
                <a:ea typeface="Verdana" panose="020B0604030504040204" pitchFamily="34" charset="0"/>
                <a:cs typeface="Verdana" panose="020B0604030504040204" pitchFamily="34" charset="0"/>
              </a:rPr>
              <a:t> Moreover, wealth is treacherous; the arrogant do not endure. They open their throats wide as </a:t>
            </a:r>
            <a:r>
              <a:rPr lang="en-US" sz="3000" dirty="0" err="1">
                <a:latin typeface="Verdana" panose="020B0604030504040204" pitchFamily="34" charset="0"/>
                <a:ea typeface="Verdana" panose="020B0604030504040204" pitchFamily="34" charset="0"/>
                <a:cs typeface="Verdana" panose="020B0604030504040204" pitchFamily="34" charset="0"/>
              </a:rPr>
              <a:t>Sheol</a:t>
            </a:r>
            <a:r>
              <a:rPr lang="en-US" sz="3000" dirty="0">
                <a:latin typeface="Verdana" panose="020B0604030504040204" pitchFamily="34" charset="0"/>
                <a:ea typeface="Verdana" panose="020B0604030504040204" pitchFamily="34" charset="0"/>
                <a:cs typeface="Verdana" panose="020B0604030504040204" pitchFamily="34" charset="0"/>
              </a:rPr>
              <a:t>; like Death they never have enough. They gather all nations for themselves and collect all peoples as their own. </a:t>
            </a:r>
          </a:p>
        </p:txBody>
      </p:sp>
    </p:spTree>
    <p:extLst>
      <p:ext uri="{BB962C8B-B14F-4D97-AF65-F5344CB8AC3E}">
        <p14:creationId xmlns:p14="http://schemas.microsoft.com/office/powerpoint/2010/main" val="24451956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655E5-C7A1-8167-0F36-BDDCF70B86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547CF5-C8E8-E1A4-D0D3-009F71691B47}"/>
              </a:ext>
            </a:extLst>
          </p:cNvPr>
          <p:cNvSpPr txBox="1"/>
          <p:nvPr/>
        </p:nvSpPr>
        <p:spPr>
          <a:xfrm>
            <a:off x="0" y="313307"/>
            <a:ext cx="9144000" cy="623138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6</a:t>
            </a:r>
            <a:r>
              <a:rPr lang="en-US" sz="3000" dirty="0">
                <a:latin typeface="Verdana" panose="020B0604030504040204" pitchFamily="34" charset="0"/>
                <a:ea typeface="Verdana" panose="020B0604030504040204" pitchFamily="34" charset="0"/>
                <a:cs typeface="Verdana" panose="020B0604030504040204" pitchFamily="34" charset="0"/>
              </a:rPr>
              <a:t> Shall not everyone taunt such people and, with mocking riddles, say about them, </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“Alas for you who heap up what is not your own!” How long will you load yourselves with goods taken in pledge?</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7</a:t>
            </a:r>
            <a:r>
              <a:rPr lang="en-US" sz="3000" dirty="0">
                <a:latin typeface="Verdana" panose="020B0604030504040204" pitchFamily="34" charset="0"/>
                <a:ea typeface="Verdana" panose="020B0604030504040204" pitchFamily="34" charset="0"/>
                <a:cs typeface="Verdana" panose="020B0604030504040204" pitchFamily="34" charset="0"/>
              </a:rPr>
              <a:t> Will not your own creditors suddenly rise and those who make you tremble wake up? Then you will be plunder for them.</a:t>
            </a:r>
            <a:endParaRPr lang="en-US" sz="30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51126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54750" y="0"/>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2800" i="1" dirty="0">
                <a:latin typeface="Verdana" panose="020B0604030504040204" pitchFamily="34" charset="0"/>
                <a:ea typeface="Verdana" panose="020B0604030504040204" pitchFamily="34" charset="0"/>
                <a:cs typeface="Verdana" panose="020B0604030504040204" pitchFamily="34" charset="0"/>
              </a:rPr>
              <a:t>Twenty -Second Sunday after Pentecost/ Veteran’s Day/ Organ &amp; Tissue Donor Sunday</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a:latin typeface="Verdana" panose="020B0604030504040204" pitchFamily="34" charset="0"/>
                <a:ea typeface="Verdana" panose="020B0604030504040204" pitchFamily="34" charset="0"/>
                <a:cs typeface="Verdana" panose="020B0604030504040204" pitchFamily="34" charset="0"/>
              </a:rPr>
              <a:t>November 9</a:t>
            </a:r>
            <a:r>
              <a:rPr lang="en-US" sz="3000" baseline="30000">
                <a:latin typeface="Verdana" panose="020B0604030504040204" pitchFamily="34" charset="0"/>
                <a:ea typeface="Verdana" panose="020B0604030504040204" pitchFamily="34" charset="0"/>
                <a:cs typeface="Verdana" panose="020B0604030504040204" pitchFamily="34" charset="0"/>
              </a:rPr>
              <a:t>th</a:t>
            </a:r>
            <a:r>
              <a:rPr lang="en-US" sz="3000">
                <a:latin typeface="Verdana" panose="020B0604030504040204" pitchFamily="34" charset="0"/>
                <a:ea typeface="Verdana" panose="020B0604030504040204" pitchFamily="34" charset="0"/>
                <a:cs typeface="Verdana" panose="020B0604030504040204" pitchFamily="34" charset="0"/>
              </a:rPr>
              <a:t>, </a:t>
            </a:r>
            <a:r>
              <a:rPr lang="en-US" sz="3000" dirty="0">
                <a:latin typeface="Verdana" panose="020B0604030504040204" pitchFamily="34" charset="0"/>
                <a:ea typeface="Verdana" panose="020B0604030504040204" pitchFamily="34" charset="0"/>
                <a:cs typeface="Verdana" panose="020B0604030504040204" pitchFamily="34" charset="0"/>
              </a:rPr>
              <a:t>2025</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769429" y="1055914"/>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2" name="Picture 1">
            <a:extLst>
              <a:ext uri="{FF2B5EF4-FFF2-40B4-BE49-F238E27FC236}">
                <a16:creationId xmlns:a16="http://schemas.microsoft.com/office/drawing/2014/main" id="{C81967A6-056D-FD80-0380-01CBC684074A}"/>
              </a:ext>
            </a:extLst>
          </p:cNvPr>
          <p:cNvPicPr>
            <a:picLocks noChangeAspect="1"/>
          </p:cNvPicPr>
          <p:nvPr/>
        </p:nvPicPr>
        <p:blipFill>
          <a:blip r:embed="rId3"/>
          <a:srcRect/>
          <a:stretch/>
        </p:blipFill>
        <p:spPr>
          <a:xfrm>
            <a:off x="1079430" y="242219"/>
            <a:ext cx="3378626" cy="59125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B212-0A16-D4D7-1ECB-822C3E2937E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CDA4C8-5E57-9289-1DFC-62B26EE9B0A8}"/>
              </a:ext>
            </a:extLst>
          </p:cNvPr>
          <p:cNvSpPr txBox="1"/>
          <p:nvPr/>
        </p:nvSpPr>
        <p:spPr>
          <a:xfrm>
            <a:off x="0" y="313307"/>
            <a:ext cx="9144000" cy="623138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8</a:t>
            </a:r>
            <a:r>
              <a:rPr lang="en-US" sz="3000" dirty="0">
                <a:latin typeface="Verdana" panose="020B0604030504040204" pitchFamily="34" charset="0"/>
                <a:ea typeface="Verdana" panose="020B0604030504040204" pitchFamily="34" charset="0"/>
                <a:cs typeface="Verdana" panose="020B0604030504040204" pitchFamily="34" charset="0"/>
              </a:rPr>
              <a:t> Because you have plundered many nations, all who survive of the peoples shall plunder you – because of human bloodshed and violence to the earth, to cities and all who live in them.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9</a:t>
            </a:r>
            <a:r>
              <a:rPr lang="en-US" sz="3000" dirty="0">
                <a:latin typeface="Verdana" panose="020B0604030504040204" pitchFamily="34" charset="0"/>
                <a:ea typeface="Verdana" panose="020B0604030504040204" pitchFamily="34" charset="0"/>
                <a:cs typeface="Verdana" panose="020B0604030504040204" pitchFamily="34" charset="0"/>
              </a:rPr>
              <a:t> ”Alas for you who get evil gain for your house, setting your nest on high to be safe from the reach of harm!”</a:t>
            </a:r>
            <a:endParaRPr lang="en-US" sz="30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09291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637D-9F48-FB54-C780-28F55453A10E}"/>
              </a:ext>
            </a:extLst>
          </p:cNvPr>
          <p:cNvSpPr>
            <a:spLocks noGrp="1"/>
          </p:cNvSpPr>
          <p:nvPr>
            <p:ph type="ctrTitle"/>
          </p:nvPr>
        </p:nvSpPr>
        <p:spPr/>
        <p:txBody>
          <a:bodyPr/>
          <a:lstStyle/>
          <a:p>
            <a:r>
              <a:rPr lang="en-US" dirty="0"/>
              <a:t>Luke 20: 27 – 38 </a:t>
            </a:r>
          </a:p>
        </p:txBody>
      </p:sp>
      <p:sp>
        <p:nvSpPr>
          <p:cNvPr id="3" name="Subtitle 2">
            <a:extLst>
              <a:ext uri="{FF2B5EF4-FFF2-40B4-BE49-F238E27FC236}">
                <a16:creationId xmlns:a16="http://schemas.microsoft.com/office/drawing/2014/main" id="{CC86B897-8BD7-EB7B-427F-7A934E737113}"/>
              </a:ext>
            </a:extLst>
          </p:cNvPr>
          <p:cNvSpPr>
            <a:spLocks noGrp="1"/>
          </p:cNvSpPr>
          <p:nvPr>
            <p:ph type="subTitle" idx="1"/>
          </p:nvPr>
        </p:nvSpPr>
        <p:spPr/>
        <p:txBody>
          <a:bodyPr/>
          <a:lstStyle/>
          <a:p>
            <a:r>
              <a:rPr lang="en-US" dirty="0"/>
              <a:t>NRSVUE</a:t>
            </a:r>
          </a:p>
        </p:txBody>
      </p:sp>
    </p:spTree>
    <p:extLst>
      <p:ext uri="{BB962C8B-B14F-4D97-AF65-F5344CB8AC3E}">
        <p14:creationId xmlns:p14="http://schemas.microsoft.com/office/powerpoint/2010/main" val="221738017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B93056-DF27-F388-575B-19B67569B8FE}"/>
              </a:ext>
            </a:extLst>
          </p:cNvPr>
          <p:cNvSpPr txBox="1"/>
          <p:nvPr/>
        </p:nvSpPr>
        <p:spPr>
          <a:xfrm>
            <a:off x="54142" y="659555"/>
            <a:ext cx="9035716" cy="5538889"/>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27</a:t>
            </a:r>
            <a:r>
              <a:rPr lang="en-US" sz="3000" dirty="0">
                <a:latin typeface="Verdana" panose="020B0604030504040204" pitchFamily="34" charset="0"/>
                <a:ea typeface="Verdana" panose="020B0604030504040204" pitchFamily="34" charset="0"/>
                <a:cs typeface="Verdana" panose="020B0604030504040204" pitchFamily="34" charset="0"/>
              </a:rPr>
              <a:t> Some Sadducees, those who say there is no resurrection, came to him</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28</a:t>
            </a:r>
            <a:r>
              <a:rPr lang="en-US" sz="3000" dirty="0">
                <a:latin typeface="Verdana" panose="020B0604030504040204" pitchFamily="34" charset="0"/>
                <a:ea typeface="Verdana" panose="020B0604030504040204" pitchFamily="34" charset="0"/>
                <a:cs typeface="Verdana" panose="020B0604030504040204" pitchFamily="34" charset="0"/>
              </a:rPr>
              <a:t> and asked him a question: “Teacher, Moses wrote for us that if a man’s brother dies leaving a wife but no children, the man shall marry the widow and raise up children for his brother. </a:t>
            </a:r>
          </a:p>
        </p:txBody>
      </p:sp>
    </p:spTree>
    <p:extLst>
      <p:ext uri="{BB962C8B-B14F-4D97-AF65-F5344CB8AC3E}">
        <p14:creationId xmlns:p14="http://schemas.microsoft.com/office/powerpoint/2010/main" val="307125514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F8C37-2326-8C0E-BF7C-0FA8D78C77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3EB1D2-5016-01FE-2690-408EEC0738C3}"/>
              </a:ext>
            </a:extLst>
          </p:cNvPr>
          <p:cNvSpPr txBox="1"/>
          <p:nvPr/>
        </p:nvSpPr>
        <p:spPr>
          <a:xfrm>
            <a:off x="54142" y="313307"/>
            <a:ext cx="9035716" cy="623138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29</a:t>
            </a:r>
            <a:r>
              <a:rPr lang="en-US" sz="3000" dirty="0">
                <a:latin typeface="Verdana" panose="020B0604030504040204" pitchFamily="34" charset="0"/>
                <a:ea typeface="Verdana" panose="020B0604030504040204" pitchFamily="34" charset="0"/>
                <a:cs typeface="Verdana" panose="020B0604030504040204" pitchFamily="34" charset="0"/>
              </a:rPr>
              <a:t> Now there are seven brothers; the first married a woman and died childless.</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30</a:t>
            </a:r>
            <a:r>
              <a:rPr lang="en-US" sz="3000" dirty="0">
                <a:latin typeface="Verdana" panose="020B0604030504040204" pitchFamily="34" charset="0"/>
                <a:ea typeface="Verdana" panose="020B0604030504040204" pitchFamily="34" charset="0"/>
                <a:cs typeface="Verdana" panose="020B0604030504040204" pitchFamily="34" charset="0"/>
              </a:rPr>
              <a:t> then the second</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31 </a:t>
            </a:r>
            <a:r>
              <a:rPr lang="en-US" sz="3000" dirty="0">
                <a:latin typeface="Verdana" panose="020B0604030504040204" pitchFamily="34" charset="0"/>
                <a:ea typeface="Verdana" panose="020B0604030504040204" pitchFamily="34" charset="0"/>
                <a:cs typeface="Verdana" panose="020B0604030504040204" pitchFamily="34" charset="0"/>
              </a:rPr>
              <a:t>and the third married her, and so in the same way all seven died childless. </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32 </a:t>
            </a:r>
            <a:r>
              <a:rPr lang="en-US" sz="3000" dirty="0">
                <a:latin typeface="Verdana" panose="020B0604030504040204" pitchFamily="34" charset="0"/>
                <a:ea typeface="Verdana" panose="020B0604030504040204" pitchFamily="34" charset="0"/>
                <a:cs typeface="Verdana" panose="020B0604030504040204" pitchFamily="34" charset="0"/>
              </a:rPr>
              <a:t>Finally the woman also died. </a:t>
            </a:r>
          </a:p>
        </p:txBody>
      </p:sp>
    </p:spTree>
    <p:extLst>
      <p:ext uri="{BB962C8B-B14F-4D97-AF65-F5344CB8AC3E}">
        <p14:creationId xmlns:p14="http://schemas.microsoft.com/office/powerpoint/2010/main" val="30272537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2810-1371-18CF-6A40-F898662D0F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CB591B-8C07-086A-42AE-C324C5BDF42D}"/>
              </a:ext>
            </a:extLst>
          </p:cNvPr>
          <p:cNvSpPr txBox="1"/>
          <p:nvPr/>
        </p:nvSpPr>
        <p:spPr>
          <a:xfrm>
            <a:off x="54142" y="1352053"/>
            <a:ext cx="9035716" cy="4153894"/>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33 </a:t>
            </a:r>
            <a:r>
              <a:rPr lang="en-US" sz="3000" dirty="0">
                <a:latin typeface="Verdana" panose="020B0604030504040204" pitchFamily="34" charset="0"/>
                <a:ea typeface="Verdana" panose="020B0604030504040204" pitchFamily="34" charset="0"/>
                <a:cs typeface="Verdana" panose="020B0604030504040204" pitchFamily="34" charset="0"/>
              </a:rPr>
              <a:t>In the resurrection, therefore, whose wife will the woman be? For the seven had married her.”</a:t>
            </a:r>
          </a:p>
          <a:p>
            <a:pPr algn="ctr">
              <a:lnSpc>
                <a:spcPct val="150000"/>
              </a:lnSpc>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34</a:t>
            </a:r>
            <a:r>
              <a:rPr lang="en-US" sz="3000" dirty="0">
                <a:latin typeface="Verdana" panose="020B0604030504040204" pitchFamily="34" charset="0"/>
                <a:ea typeface="Verdana" panose="020B0604030504040204" pitchFamily="34" charset="0"/>
                <a:cs typeface="Verdana" panose="020B0604030504040204" pitchFamily="34" charset="0"/>
              </a:rPr>
              <a:t>Jesus said to them, “Those who belong to this age marry and are given in marriage, </a:t>
            </a:r>
          </a:p>
        </p:txBody>
      </p:sp>
    </p:spTree>
    <p:extLst>
      <p:ext uri="{BB962C8B-B14F-4D97-AF65-F5344CB8AC3E}">
        <p14:creationId xmlns:p14="http://schemas.microsoft.com/office/powerpoint/2010/main" val="90874293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F7D4-C3E4-6263-4055-F7F95F584A0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CB770F9-FDC9-8695-D8E9-84F9099F0EDC}"/>
              </a:ext>
            </a:extLst>
          </p:cNvPr>
          <p:cNvSpPr txBox="1"/>
          <p:nvPr/>
        </p:nvSpPr>
        <p:spPr>
          <a:xfrm>
            <a:off x="54142" y="774972"/>
            <a:ext cx="9035716" cy="530805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35 </a:t>
            </a:r>
            <a:r>
              <a:rPr lang="en-US" sz="3000" dirty="0">
                <a:latin typeface="Verdana" panose="020B0604030504040204" pitchFamily="34" charset="0"/>
                <a:ea typeface="Verdana" panose="020B0604030504040204" pitchFamily="34" charset="0"/>
                <a:cs typeface="Verdana" panose="020B0604030504040204" pitchFamily="34" charset="0"/>
              </a:rPr>
              <a:t>but those who are considered worthy of a place in that age and in the resurrection from the dead neither marry nor are given in marriage. </a:t>
            </a:r>
          </a:p>
          <a:p>
            <a:pPr algn="ctr">
              <a:lnSpc>
                <a:spcPct val="150000"/>
              </a:lnSpc>
            </a:pPr>
            <a:endParaRPr lang="en-US" sz="3000"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36 </a:t>
            </a:r>
            <a:r>
              <a:rPr lang="en-US" sz="3000" dirty="0">
                <a:latin typeface="Verdana" panose="020B0604030504040204" pitchFamily="34" charset="0"/>
                <a:ea typeface="Verdana" panose="020B0604030504040204" pitchFamily="34" charset="0"/>
                <a:cs typeface="Verdana" panose="020B0604030504040204" pitchFamily="34" charset="0"/>
              </a:rPr>
              <a:t>Indeed, they cannot die anymore, because they are like angels and are children of God, being children of the resurrection.</a:t>
            </a:r>
            <a:endParaRPr lang="en-US" sz="30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41860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FF63-F009-427B-4266-308632D6F8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5C6F99-C02E-79A4-D337-DC4DC44F6338}"/>
              </a:ext>
            </a:extLst>
          </p:cNvPr>
          <p:cNvSpPr txBox="1"/>
          <p:nvPr/>
        </p:nvSpPr>
        <p:spPr>
          <a:xfrm>
            <a:off x="54142" y="774972"/>
            <a:ext cx="9035716" cy="5308056"/>
          </a:xfrm>
          <a:prstGeom prst="rect">
            <a:avLst/>
          </a:prstGeom>
          <a:noFill/>
        </p:spPr>
        <p:txBody>
          <a:bodyPr wrap="square" rtlCol="0">
            <a:spAutoFit/>
          </a:bodyPr>
          <a:lstStyle/>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37 </a:t>
            </a:r>
            <a:r>
              <a:rPr lang="en-US" sz="3000" dirty="0">
                <a:latin typeface="Verdana" panose="020B0604030504040204" pitchFamily="34" charset="0"/>
                <a:ea typeface="Verdana" panose="020B0604030504040204" pitchFamily="34" charset="0"/>
                <a:cs typeface="Verdana" panose="020B0604030504040204" pitchFamily="34" charset="0"/>
              </a:rPr>
              <a:t>And the fact that the dead are raised Moses himself showed, in the story about the bush, where he speaks of the Lord as the God of Abraham, the God of Isaac, and the God of Jacob. </a:t>
            </a:r>
          </a:p>
          <a:p>
            <a:pPr algn="ctr">
              <a:lnSpc>
                <a:spcPct val="150000"/>
              </a:lnSpc>
            </a:pPr>
            <a:endParaRPr lang="en-US" sz="3000" baseline="30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aseline="30000" dirty="0">
                <a:latin typeface="Verdana" panose="020B0604030504040204" pitchFamily="34" charset="0"/>
                <a:ea typeface="Verdana" panose="020B0604030504040204" pitchFamily="34" charset="0"/>
                <a:cs typeface="Verdana" panose="020B0604030504040204" pitchFamily="34" charset="0"/>
              </a:rPr>
              <a:t>38</a:t>
            </a:r>
            <a:r>
              <a:rPr lang="en-US" sz="3000" dirty="0">
                <a:latin typeface="Verdana" panose="020B0604030504040204" pitchFamily="34" charset="0"/>
                <a:ea typeface="Verdana" panose="020B0604030504040204" pitchFamily="34" charset="0"/>
                <a:cs typeface="Verdana" panose="020B0604030504040204" pitchFamily="34" charset="0"/>
              </a:rPr>
              <a:t>Now he is God not of the dead but of the living, for to him all of them are alive.”</a:t>
            </a:r>
            <a:endParaRPr lang="en-US" sz="30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383299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AC08A05-1627-5D0C-CC1D-9F4D9395A52C}"/>
              </a:ext>
            </a:extLst>
          </p:cNvPr>
          <p:cNvPicPr>
            <a:picLocks noChangeAspect="1" noChangeArrowheads="1"/>
          </p:cNvPicPr>
          <p:nvPr/>
        </p:nvPicPr>
        <p:blipFill>
          <a:blip r:embed="rId2">
            <a:alphaModFix amt="20000"/>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861774"/>
          </a:xfrm>
          <a:prstGeom prst="rect">
            <a:avLst/>
          </a:prstGeom>
          <a:solidFill>
            <a:srgbClr val="FFF2CC">
              <a:alpha val="81176"/>
            </a:srgbClr>
          </a:solidFill>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“Living Beyond Death”</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C6AAE9-BF10-6701-3FEA-49632866D34A}"/>
              </a:ext>
            </a:extLst>
          </p:cNvPr>
          <p:cNvSpPr txBox="1"/>
          <p:nvPr/>
        </p:nvSpPr>
        <p:spPr>
          <a:xfrm>
            <a:off x="-1" y="0"/>
            <a:ext cx="7966129"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I Want Jesus to Walk with Me</a:t>
            </a:r>
          </a:p>
        </p:txBody>
      </p:sp>
      <p:sp>
        <p:nvSpPr>
          <p:cNvPr id="7" name="TextBox 6">
            <a:extLst>
              <a:ext uri="{FF2B5EF4-FFF2-40B4-BE49-F238E27FC236}">
                <a16:creationId xmlns:a16="http://schemas.microsoft.com/office/drawing/2014/main" id="{C186C9DE-C8F2-1926-0085-63E90E2C72B6}"/>
              </a:ext>
            </a:extLst>
          </p:cNvPr>
          <p:cNvSpPr txBox="1"/>
          <p:nvPr/>
        </p:nvSpPr>
        <p:spPr>
          <a:xfrm>
            <a:off x="7946756" y="0"/>
            <a:ext cx="1197244"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521</a:t>
            </a:r>
          </a:p>
        </p:txBody>
      </p:sp>
      <p:sp>
        <p:nvSpPr>
          <p:cNvPr id="9" name="TextBox 8">
            <a:extLst>
              <a:ext uri="{FF2B5EF4-FFF2-40B4-BE49-F238E27FC236}">
                <a16:creationId xmlns:a16="http://schemas.microsoft.com/office/drawing/2014/main" id="{A0BC5BF2-792C-16B8-8306-D9AD015B1512}"/>
              </a:ext>
            </a:extLst>
          </p:cNvPr>
          <p:cNvSpPr txBox="1"/>
          <p:nvPr/>
        </p:nvSpPr>
        <p:spPr>
          <a:xfrm>
            <a:off x="579249" y="1079297"/>
            <a:ext cx="7966129" cy="5646610"/>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1. I want Jesus to</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walk with me. </a:t>
            </a:r>
            <a:r>
              <a:rPr lang="en-US" sz="3000" b="0" dirty="0">
                <a:latin typeface="Verdana" panose="020B0604030504040204" pitchFamily="34" charset="0"/>
                <a:ea typeface="Verdana" panose="020B0604030504040204" pitchFamily="34" charset="0"/>
                <a:cs typeface="Verdana" panose="020B0604030504040204" pitchFamily="34" charset="0"/>
              </a:rPr>
              <a:t>(walk with me)</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I want Jesus to</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walk with me. </a:t>
            </a:r>
            <a:r>
              <a:rPr lang="en-US" sz="3000" b="0" dirty="0">
                <a:latin typeface="Verdana" panose="020B0604030504040204" pitchFamily="34" charset="0"/>
                <a:ea typeface="Verdana" panose="020B0604030504040204" pitchFamily="34" charset="0"/>
                <a:cs typeface="Verdana" panose="020B0604030504040204" pitchFamily="34" charset="0"/>
              </a:rPr>
              <a:t>(walk with me)</a:t>
            </a:r>
          </a:p>
          <a:p>
            <a:pPr algn="ctr">
              <a:lnSpc>
                <a:spcPct val="150000"/>
              </a:lnSpc>
              <a:spcBef>
                <a:spcPct val="50000"/>
              </a:spcBef>
              <a:defRPr/>
            </a:pPr>
            <a:r>
              <a:rPr lang="en-US" sz="3200" dirty="0">
                <a:latin typeface="Verdana" panose="020B0604030504040204" pitchFamily="34" charset="0"/>
                <a:ea typeface="Verdana" panose="020B0604030504040204" pitchFamily="34" charset="0"/>
                <a:cs typeface="Verdana" panose="020B0604030504040204" pitchFamily="34" charset="0"/>
              </a:rPr>
              <a:t>All along my pilgrim journey, Lord, I want Jesus to walk with me. </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(walk with me)</a:t>
            </a:r>
          </a:p>
        </p:txBody>
      </p:sp>
      <p:sp>
        <p:nvSpPr>
          <p:cNvPr id="11" name="TextBox 10">
            <a:extLst>
              <a:ext uri="{FF2B5EF4-FFF2-40B4-BE49-F238E27FC236}">
                <a16:creationId xmlns:a16="http://schemas.microsoft.com/office/drawing/2014/main" id="{A1F348C0-F191-5CA4-F586-6CA481F04BF8}"/>
              </a:ext>
            </a:extLst>
          </p:cNvPr>
          <p:cNvSpPr txBox="1"/>
          <p:nvPr/>
        </p:nvSpPr>
        <p:spPr>
          <a:xfrm>
            <a:off x="0" y="709965"/>
            <a:ext cx="4750230" cy="369332"/>
          </a:xfrm>
          <a:prstGeom prst="rect">
            <a:avLst/>
          </a:prstGeom>
          <a:noFill/>
        </p:spPr>
        <p:txBody>
          <a:bodyPr wrap="square">
            <a:spAutoFit/>
          </a:bodyPr>
          <a:lstStyle/>
          <a:p>
            <a:pPr>
              <a:spcBef>
                <a:spcPct val="50000"/>
              </a:spcBef>
              <a:defRPr/>
            </a:pPr>
            <a:r>
              <a:rPr lang="en-US" sz="1800" dirty="0">
                <a:latin typeface="Times New Roman" panose="02020603050405020304" pitchFamily="18" charset="0"/>
                <a:cs typeface="Times New Roman" panose="02020603050405020304" pitchFamily="18" charset="0"/>
              </a:rPr>
              <a:t>WORDS: African American spiritual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88647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1100598"/>
            <a:ext cx="3136908" cy="4568313"/>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A56C8-768C-E1B0-313A-8D81C38D099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4D4216-3D17-9523-0102-006D2DB19392}"/>
              </a:ext>
            </a:extLst>
          </p:cNvPr>
          <p:cNvSpPr txBox="1"/>
          <p:nvPr/>
        </p:nvSpPr>
        <p:spPr>
          <a:xfrm>
            <a:off x="-1" y="0"/>
            <a:ext cx="7966129"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I Want Jesus to Walk with Me</a:t>
            </a:r>
          </a:p>
        </p:txBody>
      </p:sp>
      <p:sp>
        <p:nvSpPr>
          <p:cNvPr id="7" name="TextBox 6">
            <a:extLst>
              <a:ext uri="{FF2B5EF4-FFF2-40B4-BE49-F238E27FC236}">
                <a16:creationId xmlns:a16="http://schemas.microsoft.com/office/drawing/2014/main" id="{A7B40C6B-327F-AD02-67FE-1D0A8F4D9CF6}"/>
              </a:ext>
            </a:extLst>
          </p:cNvPr>
          <p:cNvSpPr txBox="1"/>
          <p:nvPr/>
        </p:nvSpPr>
        <p:spPr>
          <a:xfrm>
            <a:off x="7946756" y="0"/>
            <a:ext cx="1197244"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521</a:t>
            </a:r>
          </a:p>
        </p:txBody>
      </p:sp>
      <p:sp>
        <p:nvSpPr>
          <p:cNvPr id="9" name="TextBox 8">
            <a:extLst>
              <a:ext uri="{FF2B5EF4-FFF2-40B4-BE49-F238E27FC236}">
                <a16:creationId xmlns:a16="http://schemas.microsoft.com/office/drawing/2014/main" id="{01E82BD1-7C8E-B8D4-1ECE-18EA1DB8561E}"/>
              </a:ext>
            </a:extLst>
          </p:cNvPr>
          <p:cNvSpPr txBox="1"/>
          <p:nvPr/>
        </p:nvSpPr>
        <p:spPr>
          <a:xfrm>
            <a:off x="579249" y="1079297"/>
            <a:ext cx="7966129" cy="5538889"/>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2. In my trials, Lord, walk with me. (walk with me)</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In my trials, Lord, walk with me. </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(walk with me) </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my heart is almost breaking, Lord, I want Jesus to walk with me. (walk with me)</a:t>
            </a:r>
            <a:endParaRPr lang="en-US" sz="3000" baseline="-25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90FFD6F7-AB4A-EDBF-8D75-21635C48C49B}"/>
              </a:ext>
            </a:extLst>
          </p:cNvPr>
          <p:cNvSpPr txBox="1"/>
          <p:nvPr/>
        </p:nvSpPr>
        <p:spPr>
          <a:xfrm>
            <a:off x="0" y="709965"/>
            <a:ext cx="4750230" cy="369332"/>
          </a:xfrm>
          <a:prstGeom prst="rect">
            <a:avLst/>
          </a:prstGeom>
          <a:noFill/>
        </p:spPr>
        <p:txBody>
          <a:bodyPr wrap="square">
            <a:spAutoFit/>
          </a:bodyPr>
          <a:lstStyle/>
          <a:p>
            <a:pPr>
              <a:spcBef>
                <a:spcPct val="50000"/>
              </a:spcBef>
              <a:defRPr/>
            </a:pPr>
            <a:r>
              <a:rPr lang="en-US" sz="1800" dirty="0">
                <a:latin typeface="Times New Roman" panose="02020603050405020304" pitchFamily="18" charset="0"/>
                <a:cs typeface="Times New Roman" panose="02020603050405020304" pitchFamily="18" charset="0"/>
              </a:rPr>
              <a:t>WORDS: African American spiritual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7374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2F96F-B03A-8FEA-42BD-76ABBB0E15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639CFEE-E931-9B5D-ED1C-2D53A85BC9CD}"/>
              </a:ext>
            </a:extLst>
          </p:cNvPr>
          <p:cNvSpPr txBox="1"/>
          <p:nvPr/>
        </p:nvSpPr>
        <p:spPr>
          <a:xfrm>
            <a:off x="-1" y="0"/>
            <a:ext cx="7966129"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I Want Jesus to Walk with Me</a:t>
            </a:r>
          </a:p>
        </p:txBody>
      </p:sp>
      <p:sp>
        <p:nvSpPr>
          <p:cNvPr id="7" name="TextBox 6">
            <a:extLst>
              <a:ext uri="{FF2B5EF4-FFF2-40B4-BE49-F238E27FC236}">
                <a16:creationId xmlns:a16="http://schemas.microsoft.com/office/drawing/2014/main" id="{C98C1396-0893-BFE4-D517-2973788DFF2B}"/>
              </a:ext>
            </a:extLst>
          </p:cNvPr>
          <p:cNvSpPr txBox="1"/>
          <p:nvPr/>
        </p:nvSpPr>
        <p:spPr>
          <a:xfrm>
            <a:off x="7946756" y="0"/>
            <a:ext cx="1197244" cy="784830"/>
          </a:xfrm>
          <a:prstGeom prst="rect">
            <a:avLst/>
          </a:prstGeom>
          <a:noFill/>
        </p:spPr>
        <p:txBody>
          <a:bodyPr wrap="square">
            <a:spAutoFit/>
          </a:bodyPr>
          <a:lstStyle/>
          <a:p>
            <a:pPr>
              <a:spcBef>
                <a:spcPct val="50000"/>
              </a:spcBef>
              <a:defRPr/>
            </a:pPr>
            <a:r>
              <a:rPr lang="en-US" sz="4500" dirty="0">
                <a:latin typeface="Times New Roman" panose="02020603050405020304" pitchFamily="18" charset="0"/>
                <a:cs typeface="Times New Roman" panose="02020603050405020304" pitchFamily="18" charset="0"/>
              </a:rPr>
              <a:t>521</a:t>
            </a:r>
          </a:p>
        </p:txBody>
      </p:sp>
      <p:sp>
        <p:nvSpPr>
          <p:cNvPr id="9" name="TextBox 8">
            <a:extLst>
              <a:ext uri="{FF2B5EF4-FFF2-40B4-BE49-F238E27FC236}">
                <a16:creationId xmlns:a16="http://schemas.microsoft.com/office/drawing/2014/main" id="{73390FF8-D426-740D-CFE0-C9F0EC4211F8}"/>
              </a:ext>
            </a:extLst>
          </p:cNvPr>
          <p:cNvSpPr txBox="1"/>
          <p:nvPr/>
        </p:nvSpPr>
        <p:spPr>
          <a:xfrm>
            <a:off x="579249" y="1079297"/>
            <a:ext cx="7966129" cy="5308056"/>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3. When I’m troubled, Lord, walk with me. (walk with me)</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I’m troubled, Lord, walk with me. (walk with me)</a:t>
            </a:r>
          </a:p>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When my head is bowed in sorrow, Lord, I want Jesus to walk with me. (walk with me)</a:t>
            </a:r>
            <a:endParaRPr lang="en-US" sz="3000" baseline="-25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1B6E415E-C6BA-AF2C-AB11-B80EDCA5375C}"/>
              </a:ext>
            </a:extLst>
          </p:cNvPr>
          <p:cNvSpPr txBox="1"/>
          <p:nvPr/>
        </p:nvSpPr>
        <p:spPr>
          <a:xfrm>
            <a:off x="0" y="709965"/>
            <a:ext cx="4750230" cy="369332"/>
          </a:xfrm>
          <a:prstGeom prst="rect">
            <a:avLst/>
          </a:prstGeom>
          <a:noFill/>
        </p:spPr>
        <p:txBody>
          <a:bodyPr wrap="square">
            <a:spAutoFit/>
          </a:bodyPr>
          <a:lstStyle/>
          <a:p>
            <a:pPr>
              <a:spcBef>
                <a:spcPct val="50000"/>
              </a:spcBef>
              <a:defRPr/>
            </a:pPr>
            <a:r>
              <a:rPr lang="en-US" sz="1800" dirty="0">
                <a:latin typeface="Times New Roman" panose="02020603050405020304" pitchFamily="18" charset="0"/>
                <a:cs typeface="Times New Roman" panose="02020603050405020304" pitchFamily="18" charset="0"/>
              </a:rPr>
              <a:t>WORDS: African American spiritual</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01741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7606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166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01685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5388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Though the vision tarries, wait for it. </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God</a:t>
            </a:r>
            <a:r>
              <a:rPr lang="ar-SA" dirty="0"/>
              <a:t>’</a:t>
            </a:r>
            <a:r>
              <a:rPr lang="en-US" dirty="0"/>
              <a:t>s promises do not fail.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1A11E036-9688-CE4A-BCFA-00AD2ABCBD9E}"/>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r="1149" b="1693"/>
          <a:stretch/>
        </p:blipFill>
        <p:spPr bwMode="auto">
          <a:xfrm>
            <a:off x="0" y="-1"/>
            <a:ext cx="9134950" cy="68507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4CDDE0-9EBD-E442-A540-058C250B83CD}"/>
              </a:ext>
            </a:extLst>
          </p:cNvPr>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“Immortal, Invisible, God Only Wise”   UMH 103</a:t>
            </a:r>
          </a:p>
          <a:p>
            <a:pPr algn="ctr"/>
            <a:r>
              <a:rPr lang="en-US" sz="2000" dirty="0">
                <a:latin typeface="Times New Roman" charset="0"/>
                <a:ea typeface="Times New Roman" charset="0"/>
                <a:cs typeface="Times New Roman" charset="0"/>
              </a:rPr>
              <a:t>WORDS: Walter Chalmers Smith, 1867</a:t>
            </a:r>
          </a:p>
          <a:p>
            <a:pPr algn="ctr"/>
            <a:r>
              <a:rPr lang="en-US" sz="2000" dirty="0">
                <a:latin typeface="Times New Roman" charset="0"/>
                <a:ea typeface="Times New Roman" charset="0"/>
                <a:cs typeface="Times New Roman" charset="0"/>
              </a:rPr>
              <a:t>MUSIC: Welsh melody, 1839; harmonized by John Roberts</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6AAD2A17-636F-F149-BA9D-D1C5C11FBC04}"/>
              </a:ext>
            </a:extLst>
          </p:cNvPr>
          <p:cNvSpPr txBox="1"/>
          <p:nvPr/>
        </p:nvSpPr>
        <p:spPr>
          <a:xfrm>
            <a:off x="13857" y="1978728"/>
            <a:ext cx="9102431"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Immortal, invisible, </a:t>
            </a:r>
          </a:p>
          <a:p>
            <a:pPr algn="ctr"/>
            <a:r>
              <a:rPr lang="en-US" sz="3600" dirty="0">
                <a:latin typeface="Times New Roman" charset="0"/>
                <a:ea typeface="Times New Roman" charset="0"/>
                <a:cs typeface="Times New Roman" charset="0"/>
              </a:rPr>
              <a:t>God only wise,</a:t>
            </a:r>
          </a:p>
          <a:p>
            <a:pPr algn="ctr"/>
            <a:r>
              <a:rPr lang="en-US" sz="3600" dirty="0">
                <a:latin typeface="Times New Roman" charset="0"/>
                <a:ea typeface="Times New Roman" charset="0"/>
                <a:cs typeface="Times New Roman" charset="0"/>
              </a:rPr>
              <a:t>in light inaccessible </a:t>
            </a:r>
          </a:p>
          <a:p>
            <a:pPr algn="ctr"/>
            <a:r>
              <a:rPr lang="en-US" sz="3600" dirty="0">
                <a:latin typeface="Times New Roman" charset="0"/>
                <a:ea typeface="Times New Roman" charset="0"/>
                <a:cs typeface="Times New Roman" charset="0"/>
              </a:rPr>
              <a:t>hid from our eyes,</a:t>
            </a:r>
          </a:p>
          <a:p>
            <a:pPr algn="ctr"/>
            <a:r>
              <a:rPr lang="en-US" sz="3600" dirty="0">
                <a:latin typeface="Times New Roman" charset="0"/>
                <a:ea typeface="Times New Roman" charset="0"/>
                <a:cs typeface="Times New Roman" charset="0"/>
              </a:rPr>
              <a:t>most blessed, most glorious, </a:t>
            </a:r>
          </a:p>
          <a:p>
            <a:pPr algn="ctr"/>
            <a:r>
              <a:rPr lang="en-US" sz="3600" dirty="0">
                <a:latin typeface="Times New Roman" charset="0"/>
                <a:ea typeface="Times New Roman" charset="0"/>
                <a:cs typeface="Times New Roman" charset="0"/>
              </a:rPr>
              <a:t>the Ancient of Days,</a:t>
            </a:r>
          </a:p>
          <a:p>
            <a:pPr algn="ctr"/>
            <a:r>
              <a:rPr lang="en-US" sz="3600" dirty="0">
                <a:latin typeface="Times New Roman" charset="0"/>
                <a:ea typeface="Times New Roman" charset="0"/>
                <a:cs typeface="Times New Roman" charset="0"/>
              </a:rPr>
              <a:t>almighty , victorious, </a:t>
            </a:r>
          </a:p>
          <a:p>
            <a:pPr algn="ctr"/>
            <a:r>
              <a:rPr lang="en-US" sz="3600" dirty="0">
                <a:latin typeface="Times New Roman" charset="0"/>
                <a:ea typeface="Times New Roman" charset="0"/>
                <a:cs typeface="Times New Roman" charset="0"/>
              </a:rPr>
              <a:t>thy great name we praise.</a:t>
            </a:r>
          </a:p>
        </p:txBody>
      </p:sp>
    </p:spTree>
    <p:extLst>
      <p:ext uri="{BB962C8B-B14F-4D97-AF65-F5344CB8AC3E}">
        <p14:creationId xmlns:p14="http://schemas.microsoft.com/office/powerpoint/2010/main" val="1343736525"/>
      </p:ext>
    </p:extLst>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C195F53-E189-ED45-935C-E3BC6C36560A}"/>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r="1149" b="1693"/>
          <a:stretch/>
        </p:blipFill>
        <p:spPr bwMode="auto">
          <a:xfrm>
            <a:off x="0" y="-1"/>
            <a:ext cx="9134950" cy="6850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“Immortal, Invisible, God Only Wise”   UMH 103</a:t>
            </a:r>
          </a:p>
          <a:p>
            <a:pPr algn="ctr"/>
            <a:r>
              <a:rPr lang="en-US" sz="2000" dirty="0">
                <a:latin typeface="Times New Roman" charset="0"/>
                <a:ea typeface="Times New Roman" charset="0"/>
                <a:cs typeface="Times New Roman" charset="0"/>
              </a:rPr>
              <a:t>WORDS: Walter Chalmers Smith, 1867</a:t>
            </a:r>
          </a:p>
          <a:p>
            <a:pPr algn="ctr"/>
            <a:r>
              <a:rPr lang="en-US" sz="2000" dirty="0">
                <a:latin typeface="Times New Roman" charset="0"/>
                <a:ea typeface="Times New Roman" charset="0"/>
                <a:cs typeface="Times New Roman" charset="0"/>
              </a:rPr>
              <a:t>MUSIC: Welsh melody, 1839; harmonized by John Roberts</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5" name="TextBox 4"/>
          <p:cNvSpPr txBox="1"/>
          <p:nvPr/>
        </p:nvSpPr>
        <p:spPr>
          <a:xfrm>
            <a:off x="13857" y="1978728"/>
            <a:ext cx="9102431" cy="4524315"/>
          </a:xfrm>
          <a:prstGeom prst="rect">
            <a:avLst/>
          </a:prstGeom>
          <a:noFill/>
        </p:spPr>
        <p:txBody>
          <a:bodyPr wrap="square" rtlCol="0">
            <a:spAutoFit/>
          </a:bodyPr>
          <a:lstStyle/>
          <a:p>
            <a:pPr algn="ctr"/>
            <a:r>
              <a:rPr lang="en-US" sz="3600" dirty="0" err="1">
                <a:latin typeface="Times New Roman" charset="0"/>
                <a:ea typeface="Times New Roman" charset="0"/>
                <a:cs typeface="Times New Roman" charset="0"/>
              </a:rPr>
              <a:t>Unresting</a:t>
            </a:r>
            <a:r>
              <a:rPr lang="en-US" sz="3600" dirty="0">
                <a:latin typeface="Times New Roman" charset="0"/>
                <a:ea typeface="Times New Roman" charset="0"/>
                <a:cs typeface="Times New Roman" charset="0"/>
              </a:rPr>
              <a:t>, unhasting,</a:t>
            </a:r>
          </a:p>
          <a:p>
            <a:pPr algn="ctr"/>
            <a:r>
              <a:rPr lang="en-US" sz="3600" dirty="0">
                <a:latin typeface="Times New Roman" charset="0"/>
                <a:ea typeface="Times New Roman" charset="0"/>
                <a:cs typeface="Times New Roman" charset="0"/>
              </a:rPr>
              <a:t>and silent as light,</a:t>
            </a:r>
          </a:p>
          <a:p>
            <a:pPr algn="ctr"/>
            <a:r>
              <a:rPr lang="en-US" sz="3600" dirty="0">
                <a:latin typeface="Times New Roman" charset="0"/>
                <a:ea typeface="Times New Roman" charset="0"/>
                <a:cs typeface="Times New Roman" charset="0"/>
              </a:rPr>
              <a:t>nor wanting, nor wasting,</a:t>
            </a:r>
          </a:p>
          <a:p>
            <a:pPr algn="ctr"/>
            <a:r>
              <a:rPr lang="en-US" sz="3600" dirty="0">
                <a:latin typeface="Times New Roman" charset="0"/>
                <a:ea typeface="Times New Roman" charset="0"/>
                <a:cs typeface="Times New Roman" charset="0"/>
              </a:rPr>
              <a:t>thou </a:t>
            </a:r>
            <a:r>
              <a:rPr lang="en-US" sz="3600" dirty="0" err="1">
                <a:latin typeface="Times New Roman" charset="0"/>
                <a:ea typeface="Times New Roman" charset="0"/>
                <a:cs typeface="Times New Roman" charset="0"/>
              </a:rPr>
              <a:t>rulest</a:t>
            </a:r>
            <a:r>
              <a:rPr lang="en-US" sz="3600" dirty="0">
                <a:latin typeface="Times New Roman" charset="0"/>
                <a:ea typeface="Times New Roman" charset="0"/>
                <a:cs typeface="Times New Roman" charset="0"/>
              </a:rPr>
              <a:t> in might;</a:t>
            </a:r>
          </a:p>
          <a:p>
            <a:pPr algn="ctr"/>
            <a:r>
              <a:rPr lang="en-US" sz="3600" dirty="0">
                <a:latin typeface="Times New Roman" charset="0"/>
                <a:ea typeface="Times New Roman" charset="0"/>
                <a:cs typeface="Times New Roman" charset="0"/>
              </a:rPr>
              <a:t>thy justice like mountains</a:t>
            </a:r>
          </a:p>
          <a:p>
            <a:pPr algn="ctr"/>
            <a:r>
              <a:rPr lang="en-US" sz="3600" dirty="0">
                <a:latin typeface="Times New Roman" charset="0"/>
                <a:ea typeface="Times New Roman" charset="0"/>
                <a:cs typeface="Times New Roman" charset="0"/>
              </a:rPr>
              <a:t>high soaring above</a:t>
            </a:r>
          </a:p>
          <a:p>
            <a:pPr algn="ctr"/>
            <a:r>
              <a:rPr lang="en-US" sz="3600" dirty="0">
                <a:latin typeface="Times New Roman" charset="0"/>
                <a:ea typeface="Times New Roman" charset="0"/>
                <a:cs typeface="Times New Roman" charset="0"/>
              </a:rPr>
              <a:t>thy clouds which are fountains</a:t>
            </a:r>
          </a:p>
          <a:p>
            <a:pPr algn="ctr"/>
            <a:r>
              <a:rPr lang="en-US" sz="3600" dirty="0">
                <a:latin typeface="Times New Roman" charset="0"/>
                <a:ea typeface="Times New Roman" charset="0"/>
                <a:cs typeface="Times New Roman" charset="0"/>
              </a:rPr>
              <a:t>of goodness and love.</a:t>
            </a:r>
          </a:p>
        </p:txBody>
      </p:sp>
    </p:spTree>
    <p:extLst>
      <p:ext uri="{BB962C8B-B14F-4D97-AF65-F5344CB8AC3E}">
        <p14:creationId xmlns:p14="http://schemas.microsoft.com/office/powerpoint/2010/main" val="378422474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5CC46C-4533-AC40-A6AD-BB8293886890}"/>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r="1149" b="1693"/>
          <a:stretch/>
        </p:blipFill>
        <p:spPr bwMode="auto">
          <a:xfrm>
            <a:off x="0" y="-1"/>
            <a:ext cx="9134950" cy="6850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“Immortal, Invisible, God Only Wise”   UMH 103</a:t>
            </a:r>
          </a:p>
          <a:p>
            <a:pPr algn="ctr"/>
            <a:r>
              <a:rPr lang="en-US" sz="2000" dirty="0">
                <a:latin typeface="Times New Roman" charset="0"/>
                <a:ea typeface="Times New Roman" charset="0"/>
                <a:cs typeface="Times New Roman" charset="0"/>
              </a:rPr>
              <a:t>WORDS: Walter Chalmers Smith, 1867</a:t>
            </a:r>
          </a:p>
          <a:p>
            <a:pPr algn="ctr"/>
            <a:r>
              <a:rPr lang="en-US" sz="2000" dirty="0">
                <a:latin typeface="Times New Roman" charset="0"/>
                <a:ea typeface="Times New Roman" charset="0"/>
                <a:cs typeface="Times New Roman" charset="0"/>
              </a:rPr>
              <a:t>MUSIC: Welsh melody, 1839; harmonized by John Roberts</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5" name="TextBox 4"/>
          <p:cNvSpPr txBox="1"/>
          <p:nvPr/>
        </p:nvSpPr>
        <p:spPr>
          <a:xfrm>
            <a:off x="13857" y="1978728"/>
            <a:ext cx="9102431"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To all, life thou </a:t>
            </a:r>
            <a:r>
              <a:rPr lang="en-US" sz="3600" dirty="0" err="1">
                <a:latin typeface="Times New Roman" charset="0"/>
                <a:ea typeface="Times New Roman" charset="0"/>
                <a:cs typeface="Times New Roman" charset="0"/>
              </a:rPr>
              <a:t>givest</a:t>
            </a:r>
            <a:r>
              <a:rPr lang="en-US" sz="3600" dirty="0">
                <a:latin typeface="Times New Roman" charset="0"/>
                <a:ea typeface="Times New Roman" charset="0"/>
                <a:cs typeface="Times New Roman" charset="0"/>
              </a:rPr>
              <a:t>, </a:t>
            </a:r>
          </a:p>
          <a:p>
            <a:pPr algn="ctr"/>
            <a:r>
              <a:rPr lang="en-US" sz="3600" dirty="0">
                <a:latin typeface="Times New Roman" charset="0"/>
                <a:ea typeface="Times New Roman" charset="0"/>
                <a:cs typeface="Times New Roman" charset="0"/>
              </a:rPr>
              <a:t>to both great and small; </a:t>
            </a:r>
          </a:p>
          <a:p>
            <a:pPr algn="ctr"/>
            <a:r>
              <a:rPr lang="en-US" sz="3600" dirty="0">
                <a:latin typeface="Times New Roman" charset="0"/>
                <a:ea typeface="Times New Roman" charset="0"/>
                <a:cs typeface="Times New Roman" charset="0"/>
              </a:rPr>
              <a:t>in all life thou </a:t>
            </a:r>
            <a:r>
              <a:rPr lang="en-US" sz="3600" dirty="0" err="1">
                <a:latin typeface="Times New Roman" charset="0"/>
                <a:ea typeface="Times New Roman" charset="0"/>
                <a:cs typeface="Times New Roman" charset="0"/>
              </a:rPr>
              <a:t>livest</a:t>
            </a:r>
            <a:r>
              <a:rPr lang="en-US" sz="3600" dirty="0">
                <a:latin typeface="Times New Roman" charset="0"/>
                <a:ea typeface="Times New Roman" charset="0"/>
                <a:cs typeface="Times New Roman" charset="0"/>
              </a:rPr>
              <a:t>, </a:t>
            </a:r>
          </a:p>
          <a:p>
            <a:pPr algn="ctr"/>
            <a:r>
              <a:rPr lang="en-US" sz="3600" dirty="0">
                <a:latin typeface="Times New Roman" charset="0"/>
                <a:ea typeface="Times New Roman" charset="0"/>
                <a:cs typeface="Times New Roman" charset="0"/>
              </a:rPr>
              <a:t>the true life of all; </a:t>
            </a:r>
          </a:p>
          <a:p>
            <a:pPr algn="ctr"/>
            <a:r>
              <a:rPr lang="en-US" sz="3600" dirty="0">
                <a:latin typeface="Times New Roman" charset="0"/>
                <a:ea typeface="Times New Roman" charset="0"/>
                <a:cs typeface="Times New Roman" charset="0"/>
              </a:rPr>
              <a:t>we blossom and flourish </a:t>
            </a:r>
          </a:p>
          <a:p>
            <a:pPr algn="ctr"/>
            <a:r>
              <a:rPr lang="en-US" sz="3600" dirty="0">
                <a:latin typeface="Times New Roman" charset="0"/>
                <a:ea typeface="Times New Roman" charset="0"/>
                <a:cs typeface="Times New Roman" charset="0"/>
              </a:rPr>
              <a:t>as leaves on the tree, </a:t>
            </a:r>
          </a:p>
          <a:p>
            <a:pPr algn="ctr"/>
            <a:r>
              <a:rPr lang="en-US" sz="3600" dirty="0">
                <a:latin typeface="Times New Roman" charset="0"/>
                <a:ea typeface="Times New Roman" charset="0"/>
                <a:cs typeface="Times New Roman" charset="0"/>
              </a:rPr>
              <a:t>and wither and perish, </a:t>
            </a:r>
          </a:p>
          <a:p>
            <a:pPr algn="ctr"/>
            <a:r>
              <a:rPr lang="en-US" sz="3600" dirty="0">
                <a:latin typeface="Times New Roman" charset="0"/>
                <a:ea typeface="Times New Roman" charset="0"/>
                <a:cs typeface="Times New Roman" charset="0"/>
              </a:rPr>
              <a:t>but naught </a:t>
            </a:r>
            <a:r>
              <a:rPr lang="en-US" sz="3600" dirty="0" err="1">
                <a:latin typeface="Times New Roman" charset="0"/>
                <a:ea typeface="Times New Roman" charset="0"/>
                <a:cs typeface="Times New Roman" charset="0"/>
              </a:rPr>
              <a:t>changeth</a:t>
            </a:r>
            <a:r>
              <a:rPr lang="en-US" sz="3600" dirty="0">
                <a:latin typeface="Times New Roman" charset="0"/>
                <a:ea typeface="Times New Roman" charset="0"/>
                <a:cs typeface="Times New Roman" charset="0"/>
              </a:rPr>
              <a:t> thee.</a:t>
            </a:r>
          </a:p>
        </p:txBody>
      </p:sp>
    </p:spTree>
    <p:extLst>
      <p:ext uri="{BB962C8B-B14F-4D97-AF65-F5344CB8AC3E}">
        <p14:creationId xmlns:p14="http://schemas.microsoft.com/office/powerpoint/2010/main" val="108455988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02E48DC-621F-9742-9E44-F42A541CFFD6}"/>
              </a:ext>
            </a:extLst>
          </p:cNvPr>
          <p:cNvPicPr>
            <a:picLocks noChangeAspect="1" noChangeArrowheads="1"/>
          </p:cNvPicPr>
          <p:nvPr/>
        </p:nvPicPr>
        <p:blipFill rotWithShape="1">
          <a:blip r:embed="rId2">
            <a:alphaModFix amt="10000"/>
            <a:extLst>
              <a:ext uri="{28A0092B-C50C-407E-A947-70E740481C1C}">
                <a14:useLocalDpi xmlns:a14="http://schemas.microsoft.com/office/drawing/2010/main" val="0"/>
              </a:ext>
            </a:extLst>
          </a:blip>
          <a:srcRect r="1149" b="1693"/>
          <a:stretch/>
        </p:blipFill>
        <p:spPr bwMode="auto">
          <a:xfrm>
            <a:off x="0" y="-1"/>
            <a:ext cx="9134950" cy="68507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66199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“Immortal, Invisible, God Only Wise”   UMH 103</a:t>
            </a:r>
          </a:p>
          <a:p>
            <a:pPr algn="ctr"/>
            <a:r>
              <a:rPr lang="en-US" sz="2000" dirty="0">
                <a:latin typeface="Times New Roman" charset="0"/>
                <a:ea typeface="Times New Roman" charset="0"/>
                <a:cs typeface="Times New Roman" charset="0"/>
              </a:rPr>
              <a:t>WORDS: Walter Chalmers Smith, 1867</a:t>
            </a:r>
          </a:p>
          <a:p>
            <a:pPr algn="ctr"/>
            <a:r>
              <a:rPr lang="en-US" sz="2000" dirty="0">
                <a:latin typeface="Times New Roman" charset="0"/>
                <a:ea typeface="Times New Roman" charset="0"/>
                <a:cs typeface="Times New Roman" charset="0"/>
              </a:rPr>
              <a:t>MUSIC: Welsh melody, 1839; harmonized by John Roberts</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5" name="TextBox 4"/>
          <p:cNvSpPr txBox="1"/>
          <p:nvPr/>
        </p:nvSpPr>
        <p:spPr>
          <a:xfrm>
            <a:off x="13857" y="1978728"/>
            <a:ext cx="9102431"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Thou </a:t>
            </a:r>
            <a:r>
              <a:rPr lang="en-US" sz="3600" dirty="0" err="1">
                <a:latin typeface="Times New Roman" charset="0"/>
                <a:ea typeface="Times New Roman" charset="0"/>
                <a:cs typeface="Times New Roman" charset="0"/>
              </a:rPr>
              <a:t>reignest</a:t>
            </a:r>
            <a:r>
              <a:rPr lang="en-US" sz="3600" dirty="0">
                <a:latin typeface="Times New Roman" charset="0"/>
                <a:ea typeface="Times New Roman" charset="0"/>
                <a:cs typeface="Times New Roman" charset="0"/>
              </a:rPr>
              <a:t> in glory; </a:t>
            </a:r>
          </a:p>
          <a:p>
            <a:pPr algn="ctr"/>
            <a:r>
              <a:rPr lang="en-US" sz="3600" dirty="0">
                <a:latin typeface="Times New Roman" charset="0"/>
                <a:ea typeface="Times New Roman" charset="0"/>
                <a:cs typeface="Times New Roman" charset="0"/>
              </a:rPr>
              <a:t>thou dwellest in light; </a:t>
            </a:r>
          </a:p>
          <a:p>
            <a:pPr algn="ctr"/>
            <a:r>
              <a:rPr lang="en-US" sz="3600" dirty="0">
                <a:latin typeface="Times New Roman" charset="0"/>
                <a:ea typeface="Times New Roman" charset="0"/>
                <a:cs typeface="Times New Roman" charset="0"/>
              </a:rPr>
              <a:t>thine angels adore thee, </a:t>
            </a:r>
          </a:p>
          <a:p>
            <a:pPr algn="ctr"/>
            <a:r>
              <a:rPr lang="en-US" sz="3600" dirty="0">
                <a:latin typeface="Times New Roman" charset="0"/>
                <a:ea typeface="Times New Roman" charset="0"/>
                <a:cs typeface="Times New Roman" charset="0"/>
              </a:rPr>
              <a:t>all veiling their sight; </a:t>
            </a:r>
          </a:p>
          <a:p>
            <a:pPr algn="ctr"/>
            <a:r>
              <a:rPr lang="en-US" sz="3600" dirty="0">
                <a:latin typeface="Times New Roman" charset="0"/>
                <a:ea typeface="Times New Roman" charset="0"/>
                <a:cs typeface="Times New Roman" charset="0"/>
              </a:rPr>
              <a:t>all laud we would render: </a:t>
            </a:r>
          </a:p>
          <a:p>
            <a:pPr algn="ctr"/>
            <a:r>
              <a:rPr lang="en-US" sz="3600" dirty="0">
                <a:latin typeface="Times New Roman" charset="0"/>
                <a:ea typeface="Times New Roman" charset="0"/>
                <a:cs typeface="Times New Roman" charset="0"/>
              </a:rPr>
              <a:t>O help us to see </a:t>
            </a:r>
          </a:p>
          <a:p>
            <a:pPr algn="ctr"/>
            <a:r>
              <a:rPr lang="en-US" sz="3600" dirty="0">
                <a:latin typeface="Times New Roman" charset="0"/>
                <a:ea typeface="Times New Roman" charset="0"/>
                <a:cs typeface="Times New Roman" charset="0"/>
              </a:rPr>
              <a:t>’tis only </a:t>
            </a:r>
            <a:r>
              <a:rPr lang="en-US" sz="3600">
                <a:latin typeface="Times New Roman" charset="0"/>
                <a:ea typeface="Times New Roman" charset="0"/>
                <a:cs typeface="Times New Roman" charset="0"/>
              </a:rPr>
              <a:t>the splendor </a:t>
            </a:r>
            <a:endParaRPr lang="en-US" sz="3600" dirty="0">
              <a:latin typeface="Times New Roman" charset="0"/>
              <a:ea typeface="Times New Roman" charset="0"/>
              <a:cs typeface="Times New Roman" charset="0"/>
            </a:endParaRPr>
          </a:p>
          <a:p>
            <a:pPr algn="ctr"/>
            <a:r>
              <a:rPr lang="en-US" sz="3600" dirty="0">
                <a:latin typeface="Times New Roman" charset="0"/>
                <a:ea typeface="Times New Roman" charset="0"/>
                <a:cs typeface="Times New Roman" charset="0"/>
              </a:rPr>
              <a:t>of light </a:t>
            </a:r>
            <a:r>
              <a:rPr lang="en-US" sz="3600" dirty="0" err="1">
                <a:latin typeface="Times New Roman" charset="0"/>
                <a:ea typeface="Times New Roman" charset="0"/>
                <a:cs typeface="Times New Roman" charset="0"/>
              </a:rPr>
              <a:t>hideth</a:t>
            </a:r>
            <a:r>
              <a:rPr lang="en-US" sz="3600" dirty="0">
                <a:latin typeface="Times New Roman" charset="0"/>
                <a:ea typeface="Times New Roman" charset="0"/>
                <a:cs typeface="Times New Roman" charset="0"/>
              </a:rPr>
              <a:t> thee.</a:t>
            </a:r>
          </a:p>
        </p:txBody>
      </p:sp>
    </p:spTree>
    <p:extLst>
      <p:ext uri="{BB962C8B-B14F-4D97-AF65-F5344CB8AC3E}">
        <p14:creationId xmlns:p14="http://schemas.microsoft.com/office/powerpoint/2010/main" val="155959159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87232"/>
            <a:ext cx="7215812" cy="1515173"/>
          </a:xfrm>
        </p:spPr>
        <p:txBody>
          <a:bodyPr>
            <a:noAutofit/>
          </a:bodyPr>
          <a:lstStyle/>
          <a:p>
            <a:pPr>
              <a:lnSpc>
                <a:spcPct val="150000"/>
              </a:lnSpc>
            </a:pPr>
            <a:r>
              <a:rPr lang="en-US" dirty="0"/>
              <a:t>God is not the God of the dead, but of the living. </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6031"/>
            <a:ext cx="7215812" cy="1515172"/>
          </a:xfrm>
        </p:spPr>
        <p:txBody>
          <a:bodyPr>
            <a:noAutofit/>
          </a:bodyPr>
          <a:lstStyle/>
          <a:p>
            <a:pPr>
              <a:lnSpc>
                <a:spcPct val="150000"/>
              </a:lnSpc>
            </a:pPr>
            <a:r>
              <a:rPr lang="en-US" dirty="0"/>
              <a:t>In life and in death, we belong to God. </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FE7B3-A9C8-5848-26A2-894C07540764}"/>
              </a:ext>
            </a:extLst>
          </p:cNvPr>
          <p:cNvSpPr>
            <a:spLocks noGrp="1"/>
          </p:cNvSpPr>
          <p:nvPr>
            <p:ph type="body" sz="quarter" idx="11"/>
          </p:nvPr>
        </p:nvSpPr>
        <p:spPr>
          <a:xfrm>
            <a:off x="1928188" y="1163288"/>
            <a:ext cx="7215812" cy="1515173"/>
          </a:xfrm>
        </p:spPr>
        <p:txBody>
          <a:bodyPr>
            <a:noAutofit/>
          </a:bodyPr>
          <a:lstStyle/>
          <a:p>
            <a:pPr>
              <a:lnSpc>
                <a:spcPct val="150000"/>
              </a:lnSpc>
            </a:pPr>
            <a:r>
              <a:rPr lang="en-US" dirty="0"/>
              <a:t>Let us give thanks for the gift of life. </a:t>
            </a:r>
          </a:p>
        </p:txBody>
      </p:sp>
      <p:sp>
        <p:nvSpPr>
          <p:cNvPr id="3" name="Text Placeholder 2">
            <a:extLst>
              <a:ext uri="{FF2B5EF4-FFF2-40B4-BE49-F238E27FC236}">
                <a16:creationId xmlns:a16="http://schemas.microsoft.com/office/drawing/2014/main" id="{E1A18A81-AAAC-8989-CFAB-AED7529B4E7C}"/>
              </a:ext>
            </a:extLst>
          </p:cNvPr>
          <p:cNvSpPr>
            <a:spLocks noGrp="1"/>
          </p:cNvSpPr>
          <p:nvPr>
            <p:ph type="body" sz="quarter" idx="12"/>
          </p:nvPr>
        </p:nvSpPr>
        <p:spPr>
          <a:xfrm>
            <a:off x="1928188" y="3421954"/>
            <a:ext cx="6839892" cy="1515172"/>
          </a:xfrm>
        </p:spPr>
        <p:txBody>
          <a:bodyPr>
            <a:noAutofit/>
          </a:bodyPr>
          <a:lstStyle/>
          <a:p>
            <a:pPr>
              <a:lnSpc>
                <a:spcPct val="150000"/>
              </a:lnSpc>
            </a:pPr>
            <a:r>
              <a:rPr lang="en-US" dirty="0"/>
              <a:t>We worship with joy and reverence. </a:t>
            </a:r>
          </a:p>
        </p:txBody>
      </p:sp>
    </p:spTree>
    <p:extLst>
      <p:ext uri="{BB962C8B-B14F-4D97-AF65-F5344CB8AC3E}">
        <p14:creationId xmlns:p14="http://schemas.microsoft.com/office/powerpoint/2010/main" val="23609681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319062"/>
            <a:ext cx="5878286"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God of life eternal, you hold us in love from first breath to final sigh and beyond. You see what we cannot, and you promise what we can barely imagine. </a:t>
            </a:r>
          </a:p>
        </p:txBody>
      </p:sp>
    </p:spTree>
    <p:extLst>
      <p:ext uri="{BB962C8B-B14F-4D97-AF65-F5344CB8AC3E}">
        <p14:creationId xmlns:p14="http://schemas.microsoft.com/office/powerpoint/2010/main" val="387388581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665332"/>
            <a:ext cx="5878286" cy="4153958"/>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Fill us with trust in your power to redeem and restore. Make us generous with our lives, our hope, and our care for others. Amen.</a:t>
            </a:r>
          </a:p>
        </p:txBody>
      </p:sp>
    </p:spTree>
    <p:extLst>
      <p:ext uri="{BB962C8B-B14F-4D97-AF65-F5344CB8AC3E}">
        <p14:creationId xmlns:p14="http://schemas.microsoft.com/office/powerpoint/2010/main" val="18697340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en rays of sunlight pierce through a dreamy azure sky, illuminating reaching hands that form a circle of unity. Above, a pure white dove takes flight, symbolizing peace and hope, while a translucent globe glows with ethereal light at the center. Delicate olive branches frame this powerful scene, creating a harmonious blend of warm and cool tones that speak to global connection and shared humanity. The atmospheric lighting and dramatic composition create a deeply moving portrait of unity and spiritual awakening.">
            <a:extLst>
              <a:ext uri="{FF2B5EF4-FFF2-40B4-BE49-F238E27FC236}">
                <a16:creationId xmlns:a16="http://schemas.microsoft.com/office/drawing/2014/main" id="{76E58157-8B80-8126-73B6-3AA0EBAB4AF6}"/>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D1E1F5-BEAC-8CAC-7A55-237E0541A518}"/>
              </a:ext>
            </a:extLst>
          </p:cNvPr>
          <p:cNvSpPr txBox="1"/>
          <p:nvPr/>
        </p:nvSpPr>
        <p:spPr>
          <a:xfrm>
            <a:off x="132346" y="0"/>
            <a:ext cx="6725653" cy="707886"/>
          </a:xfrm>
          <a:prstGeom prst="rect">
            <a:avLst/>
          </a:prstGeom>
          <a:noFill/>
        </p:spPr>
        <p:txBody>
          <a:bodyPr wrap="square">
            <a:spAutoFit/>
          </a:bodyPr>
          <a:lstStyle/>
          <a:p>
            <a:pPr>
              <a:spcBef>
                <a:spcPct val="50000"/>
              </a:spcBef>
              <a:defRPr/>
            </a:pPr>
            <a:r>
              <a:rPr lang="en-US" sz="4000" dirty="0">
                <a:latin typeface="Times New Roman" pitchFamily="18" charset="0"/>
              </a:rPr>
              <a:t>The God of Abraham Praise</a:t>
            </a:r>
          </a:p>
        </p:txBody>
      </p:sp>
      <p:sp>
        <p:nvSpPr>
          <p:cNvPr id="6" name="Text Box 4">
            <a:extLst>
              <a:ext uri="{FF2B5EF4-FFF2-40B4-BE49-F238E27FC236}">
                <a16:creationId xmlns:a16="http://schemas.microsoft.com/office/drawing/2014/main" id="{6E4C7056-003E-F2DC-4057-5286E641AAFB}"/>
              </a:ext>
            </a:extLst>
          </p:cNvPr>
          <p:cNvSpPr txBox="1">
            <a:spLocks noChangeArrowheads="1"/>
          </p:cNvSpPr>
          <p:nvPr/>
        </p:nvSpPr>
        <p:spPr bwMode="auto">
          <a:xfrm>
            <a:off x="8149389" y="0"/>
            <a:ext cx="9946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5000" b="1">
                <a:solidFill>
                  <a:schemeClr val="tx1"/>
                </a:solidFill>
                <a:latin typeface="Arial" panose="020B0604020202020204" pitchFamily="34" charset="0"/>
              </a:defRPr>
            </a:lvl1pPr>
            <a:lvl2pPr marL="742950" indent="-285750" eaLnBrk="0" hangingPunct="0">
              <a:defRPr sz="5000" b="1">
                <a:solidFill>
                  <a:schemeClr val="tx1"/>
                </a:solidFill>
                <a:latin typeface="Arial" panose="020B0604020202020204" pitchFamily="34" charset="0"/>
              </a:defRPr>
            </a:lvl2pPr>
            <a:lvl3pPr marL="1143000" indent="-228600" eaLnBrk="0" hangingPunct="0">
              <a:defRPr sz="5000" b="1">
                <a:solidFill>
                  <a:schemeClr val="tx1"/>
                </a:solidFill>
                <a:latin typeface="Arial" panose="020B0604020202020204" pitchFamily="34" charset="0"/>
              </a:defRPr>
            </a:lvl3pPr>
            <a:lvl4pPr marL="1600200" indent="-228600" eaLnBrk="0" hangingPunct="0">
              <a:defRPr sz="5000" b="1">
                <a:solidFill>
                  <a:schemeClr val="tx1"/>
                </a:solidFill>
                <a:latin typeface="Arial" panose="020B0604020202020204" pitchFamily="34" charset="0"/>
              </a:defRPr>
            </a:lvl4pPr>
            <a:lvl5pPr marL="2057400" indent="-228600" eaLnBrk="0" hangingPunct="0">
              <a:defRPr sz="50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50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50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50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5000" b="1">
                <a:solidFill>
                  <a:schemeClr val="tx1"/>
                </a:solidFill>
                <a:latin typeface="Arial" panose="020B0604020202020204" pitchFamily="34" charset="0"/>
              </a:defRPr>
            </a:lvl9pPr>
          </a:lstStyle>
          <a:p>
            <a:pPr eaLnBrk="1" hangingPunct="1">
              <a:spcBef>
                <a:spcPct val="50000"/>
              </a:spcBef>
            </a:pPr>
            <a:r>
              <a:rPr lang="en-US" altLang="en-US" sz="4000" dirty="0">
                <a:latin typeface="Times New Roman" panose="02020603050405020304" pitchFamily="18" charset="0"/>
              </a:rPr>
              <a:t>116</a:t>
            </a:r>
          </a:p>
        </p:txBody>
      </p:sp>
      <p:sp>
        <p:nvSpPr>
          <p:cNvPr id="8" name="TextBox 7">
            <a:extLst>
              <a:ext uri="{FF2B5EF4-FFF2-40B4-BE49-F238E27FC236}">
                <a16:creationId xmlns:a16="http://schemas.microsoft.com/office/drawing/2014/main" id="{1CF981D2-F91D-81A8-3C85-82D104C23834}"/>
              </a:ext>
            </a:extLst>
          </p:cNvPr>
          <p:cNvSpPr txBox="1"/>
          <p:nvPr/>
        </p:nvSpPr>
        <p:spPr>
          <a:xfrm>
            <a:off x="132346" y="707886"/>
            <a:ext cx="8879308" cy="646331"/>
          </a:xfrm>
          <a:prstGeom prst="rect">
            <a:avLst/>
          </a:prstGeom>
          <a:noFill/>
        </p:spPr>
        <p:txBody>
          <a:bodyPr wrap="square">
            <a:spAutoFit/>
          </a:bodyPr>
          <a:lstStyle/>
          <a:p>
            <a:pPr>
              <a:spcBef>
                <a:spcPct val="50000"/>
              </a:spcBef>
              <a:defRPr/>
            </a:pPr>
            <a:r>
              <a:rPr lang="en-US" sz="1800" dirty="0">
                <a:latin typeface="Times New Roman" pitchFamily="18" charset="0"/>
              </a:rPr>
              <a:t>WORDS: From </a:t>
            </a:r>
            <a:r>
              <a:rPr lang="en-US" sz="1800" i="1" dirty="0">
                <a:latin typeface="Times New Roman" pitchFamily="18" charset="0"/>
              </a:rPr>
              <a:t>The </a:t>
            </a:r>
            <a:r>
              <a:rPr lang="en-US" sz="1800" i="1" dirty="0" err="1">
                <a:latin typeface="Times New Roman" pitchFamily="18" charset="0"/>
              </a:rPr>
              <a:t>Yigdal</a:t>
            </a:r>
            <a:r>
              <a:rPr lang="en-US" sz="1800" dirty="0">
                <a:latin typeface="Times New Roman" pitchFamily="18" charset="0"/>
              </a:rPr>
              <a:t> of Daniel ben Judah, ca. 1400; </a:t>
            </a:r>
            <a:br>
              <a:rPr lang="en-US" sz="1800" dirty="0">
                <a:latin typeface="Times New Roman" pitchFamily="18" charset="0"/>
              </a:rPr>
            </a:br>
            <a:r>
              <a:rPr lang="en-US" sz="1800" dirty="0">
                <a:latin typeface="Times New Roman" pitchFamily="18" charset="0"/>
              </a:rPr>
              <a:t>para. by Thomas Olivers, 1760; alt.</a:t>
            </a:r>
          </a:p>
        </p:txBody>
      </p:sp>
      <p:sp>
        <p:nvSpPr>
          <p:cNvPr id="10" name="TextBox 9">
            <a:extLst>
              <a:ext uri="{FF2B5EF4-FFF2-40B4-BE49-F238E27FC236}">
                <a16:creationId xmlns:a16="http://schemas.microsoft.com/office/drawing/2014/main" id="{17DB0AD8-D775-5B7A-DE4E-760F938E199B}"/>
              </a:ext>
            </a:extLst>
          </p:cNvPr>
          <p:cNvSpPr txBox="1"/>
          <p:nvPr/>
        </p:nvSpPr>
        <p:spPr>
          <a:xfrm>
            <a:off x="312821" y="1350263"/>
            <a:ext cx="8518358" cy="5538889"/>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1. The God of Abraham praise,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who reigns enthroned above;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Ancient of Everlasting</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Days, and God of love; Jehovah, great I AM!</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by earth and heaven confessed;</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I bow and bless the sacred name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forever blest.</a:t>
            </a:r>
          </a:p>
        </p:txBody>
      </p:sp>
      <p:sp>
        <p:nvSpPr>
          <p:cNvPr id="11" name="TextBox 10">
            <a:extLst>
              <a:ext uri="{FF2B5EF4-FFF2-40B4-BE49-F238E27FC236}">
                <a16:creationId xmlns:a16="http://schemas.microsoft.com/office/drawing/2014/main" id="{A508DC37-8B54-A8AF-A045-B12DE0A1D6BB}"/>
              </a:ext>
            </a:extLst>
          </p:cNvPr>
          <p:cNvSpPr txBox="1"/>
          <p:nvPr/>
        </p:nvSpPr>
        <p:spPr>
          <a:xfrm>
            <a:off x="312821" y="1354217"/>
            <a:ext cx="8518358" cy="5538889"/>
          </a:xfrm>
          <a:prstGeom prst="rect">
            <a:avLst/>
          </a:prstGeom>
          <a:noFill/>
        </p:spPr>
        <p:txBody>
          <a:bodyPr wrap="square">
            <a:spAutoFit/>
          </a:bodyPr>
          <a:lstStyle/>
          <a:p>
            <a:pPr algn="ctr">
              <a:lnSpc>
                <a:spcPct val="150000"/>
              </a:lnSpc>
              <a:spcBef>
                <a:spcPct val="50000"/>
              </a:spcBef>
              <a:defRPr/>
            </a:pPr>
            <a:r>
              <a:rPr lang="en-US" sz="3000" dirty="0">
                <a:latin typeface="Verdana" panose="020B0604030504040204" pitchFamily="34" charset="0"/>
                <a:ea typeface="Verdana" panose="020B0604030504040204" pitchFamily="34" charset="0"/>
                <a:cs typeface="Verdana" panose="020B0604030504040204" pitchFamily="34" charset="0"/>
              </a:rPr>
              <a:t>1. The God of Abraham praise,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who reigns enthroned above;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Ancient of Everlasting</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Days, and God of love; Jehovah, great I AM!</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by earth and heaven confessed;</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I bow and bless the sacred name</a:t>
            </a: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dirty="0">
                <a:latin typeface="Verdana" panose="020B0604030504040204" pitchFamily="34" charset="0"/>
                <a:ea typeface="Verdana" panose="020B0604030504040204" pitchFamily="34" charset="0"/>
                <a:cs typeface="Verdana" panose="020B0604030504040204" pitchFamily="34" charset="0"/>
              </a:rPr>
              <a:t>forever blest.</a:t>
            </a:r>
          </a:p>
        </p:txBody>
      </p:sp>
    </p:spTree>
    <p:extLst>
      <p:ext uri="{BB962C8B-B14F-4D97-AF65-F5344CB8AC3E}">
        <p14:creationId xmlns:p14="http://schemas.microsoft.com/office/powerpoint/2010/main" val="367459222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49765</TotalTime>
  <Words>1906</Words>
  <Application>Microsoft Macintosh PowerPoint</Application>
  <PresentationFormat>On-screen Show (4:3)</PresentationFormat>
  <Paragraphs>188</Paragraphs>
  <Slides>50</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50</vt:i4>
      </vt:variant>
    </vt:vector>
  </HeadingPairs>
  <TitlesOfParts>
    <vt:vector size="71" baseType="lpstr">
      <vt:lpstr>APPLE CHANCERY</vt:lpstr>
      <vt:lpstr>Arial</vt:lpstr>
      <vt:lpstr>Baguet Script</vt:lpstr>
      <vt:lpstr>Calibri</vt:lpstr>
      <vt:lpstr>Dreaming Outloud Script Pro</vt:lpstr>
      <vt:lpstr>Edwardian Script ITC</vt:lpstr>
      <vt:lpstr>Georgia</vt:lpstr>
      <vt:lpstr>Lucida Calligraphy</vt:lpstr>
      <vt:lpstr>Times</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Habbakkuk 2: 1 – 9 </vt:lpstr>
      <vt:lpstr>PowerPoint Presentation</vt:lpstr>
      <vt:lpstr>PowerPoint Presentation</vt:lpstr>
      <vt:lpstr>PowerPoint Presentation</vt:lpstr>
      <vt:lpstr>PowerPoint Presentation</vt:lpstr>
      <vt:lpstr>PowerPoint Presentation</vt:lpstr>
      <vt:lpstr>Luke 20: 27 – 38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702</cp:revision>
  <cp:lastPrinted>2024-04-25T15:20:01Z</cp:lastPrinted>
  <dcterms:created xsi:type="dcterms:W3CDTF">2022-06-10T14:28:57Z</dcterms:created>
  <dcterms:modified xsi:type="dcterms:W3CDTF">2025-11-06T17:06:16Z</dcterms:modified>
</cp:coreProperties>
</file>