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72"/>
  </p:notesMasterIdLst>
  <p:sldIdLst>
    <p:sldId id="3324" r:id="rId11"/>
    <p:sldId id="3194" r:id="rId12"/>
    <p:sldId id="3196" r:id="rId13"/>
    <p:sldId id="3666" r:id="rId14"/>
    <p:sldId id="3967" r:id="rId15"/>
    <p:sldId id="3968" r:id="rId16"/>
    <p:sldId id="3969" r:id="rId17"/>
    <p:sldId id="3970" r:id="rId18"/>
    <p:sldId id="3925" r:id="rId19"/>
    <p:sldId id="3926" r:id="rId20"/>
    <p:sldId id="3951" r:id="rId21"/>
    <p:sldId id="580" r:id="rId22"/>
    <p:sldId id="581" r:id="rId23"/>
    <p:sldId id="582" r:id="rId24"/>
    <p:sldId id="583" r:id="rId25"/>
    <p:sldId id="3670" r:id="rId26"/>
    <p:sldId id="3650" r:id="rId27"/>
    <p:sldId id="3972" r:id="rId28"/>
    <p:sldId id="3973" r:id="rId29"/>
    <p:sldId id="3974" r:id="rId30"/>
    <p:sldId id="3975" r:id="rId31"/>
    <p:sldId id="3976" r:id="rId32"/>
    <p:sldId id="3983" r:id="rId33"/>
    <p:sldId id="3977" r:id="rId34"/>
    <p:sldId id="3978" r:id="rId35"/>
    <p:sldId id="3979" r:id="rId36"/>
    <p:sldId id="3980" r:id="rId37"/>
    <p:sldId id="3981" r:id="rId38"/>
    <p:sldId id="3982" r:id="rId39"/>
    <p:sldId id="264" r:id="rId40"/>
    <p:sldId id="265" r:id="rId41"/>
    <p:sldId id="3690" r:id="rId42"/>
    <p:sldId id="3383" r:id="rId43"/>
    <p:sldId id="810" r:id="rId44"/>
    <p:sldId id="784" r:id="rId45"/>
    <p:sldId id="807" r:id="rId46"/>
    <p:sldId id="808" r:id="rId47"/>
    <p:sldId id="809" r:id="rId48"/>
    <p:sldId id="3956" r:id="rId49"/>
    <p:sldId id="3957" r:id="rId50"/>
    <p:sldId id="3958" r:id="rId51"/>
    <p:sldId id="3959" r:id="rId52"/>
    <p:sldId id="3633" r:id="rId53"/>
    <p:sldId id="3678" r:id="rId54"/>
    <p:sldId id="3397" r:id="rId55"/>
    <p:sldId id="3398" r:id="rId56"/>
    <p:sldId id="3399" r:id="rId57"/>
    <p:sldId id="3079" r:id="rId58"/>
    <p:sldId id="3529" r:id="rId59"/>
    <p:sldId id="3081" r:id="rId60"/>
    <p:sldId id="256" r:id="rId61"/>
    <p:sldId id="257" r:id="rId62"/>
    <p:sldId id="258" r:id="rId63"/>
    <p:sldId id="259" r:id="rId64"/>
    <p:sldId id="260" r:id="rId65"/>
    <p:sldId id="261" r:id="rId66"/>
    <p:sldId id="262" r:id="rId67"/>
    <p:sldId id="263" r:id="rId68"/>
    <p:sldId id="3619" r:id="rId69"/>
    <p:sldId id="2315" r:id="rId70"/>
    <p:sldId id="35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6"/>
    <p:restoredTop sz="95819"/>
  </p:normalViewPr>
  <p:slideViewPr>
    <p:cSldViewPr snapToGrid="0" snapToObjects="1">
      <p:cViewPr varScale="1">
        <p:scale>
          <a:sx n="149" d="100"/>
          <a:sy n="149" d="100"/>
        </p:scale>
        <p:origin x="221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3/4/26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48</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descr="In this captivating scene, a young child, dressed warmly in a vivid yellow jacket and orange beanie, gazes thoughtfully while holding a glowing lantern. The soft light from the lantern illuminates the child's face, highlighting a look of wonderment. The bokeh effect created by the myriad colourful lights in the background adds a magical, festive touch to the atmosphere, turning an ordinary moment into a scene filled with enchantment and curiosity.">
            <a:extLst>
              <a:ext uri="{FF2B5EF4-FFF2-40B4-BE49-F238E27FC236}">
                <a16:creationId xmlns:a16="http://schemas.microsoft.com/office/drawing/2014/main" id="{462E696E-BC59-59A6-0050-A90A131A9ECE}"/>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2" descr="Nestled in a snowy landscape, a quaint chapel emits a warm glow from its windows, piercing the winter darkness. Towering trees cloaked in snow surround the structure, emphasizing its isolation and tranquility. Above, the sky is a splendid canvas of twinkling stars, possibly hinting at the Milky Way. This serene setting evokes a sense of peace and wonder, contrasting the cold blue tones of the snow with the inviting yellow lights of the chapel.">
            <a:extLst>
              <a:ext uri="{FF2B5EF4-FFF2-40B4-BE49-F238E27FC236}">
                <a16:creationId xmlns:a16="http://schemas.microsoft.com/office/drawing/2014/main" id="{28AF4F0C-A70F-AD6A-70C9-815D01D2323B}"/>
              </a:ext>
            </a:extLst>
          </p:cNvPr>
          <p:cNvPicPr>
            <a:picLocks noChangeAspect="1" noChangeArrowheads="1"/>
          </p:cNvPicPr>
          <p:nvPr userDrawn="1"/>
        </p:nvPicPr>
        <p:blipFill rotWithShape="1">
          <a:blip r:embed="rId2" cstate="email">
            <a:alphaModFix amt="35000"/>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050"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27967597-C06B-FA20-DD78-DA51D4B101C7}"/>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Free Stock Photo of Snow-covered pine branch in sunlight | Download Free  Images and Free Illustrations">
            <a:extLst>
              <a:ext uri="{FF2B5EF4-FFF2-40B4-BE49-F238E27FC236}">
                <a16:creationId xmlns:a16="http://schemas.microsoft.com/office/drawing/2014/main" id="{320CD218-94F9-FF8C-8035-E2CC8EFCFAFE}"/>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3/4/26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319084"/>
            <a:ext cx="5665694"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Moreover, we have sometimes believed ourselves too far gone to seek forgiveness, to be loved, to change. This, too, has put distance between us.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626588"/>
            <a:ext cx="5629835" cy="6231449"/>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Today, we turn back to you, and we see you running to us with open arms. Help us receive with joy your warm embrace, take our place at your banquet table, and be led into new life. Amen.</a:t>
            </a:r>
            <a:r>
              <a:rPr lang="en-US" sz="3000" dirty="0">
                <a:latin typeface="Verdana" panose="020B0604030504040204" pitchFamily="34" charset="0"/>
                <a:ea typeface="Verdana" panose="020B0604030504040204" pitchFamily="34" charset="0"/>
                <a:cs typeface="Verdana" panose="020B0604030504040204" pitchFamily="34" charset="0"/>
              </a:rPr>
              <a:t> </a:t>
            </a:r>
            <a:endParaRPr lang="en-US" sz="3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B2CD3-AB73-114F-8851-2A7FF1E68EF4}"/>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6" name="TextBox 5"/>
          <p:cNvSpPr txBox="1"/>
          <p:nvPr/>
        </p:nvSpPr>
        <p:spPr>
          <a:xfrm>
            <a:off x="375235" y="2228671"/>
            <a:ext cx="8393527"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Rock of Ages, cleft for me, </a:t>
            </a:r>
          </a:p>
          <a:p>
            <a:pPr algn="ctr"/>
            <a:r>
              <a:rPr lang="is-IS" sz="4000" dirty="0">
                <a:latin typeface="Times New Roman" charset="0"/>
                <a:ea typeface="Times New Roman" charset="0"/>
                <a:cs typeface="Times New Roman" charset="0"/>
              </a:rPr>
              <a:t>let me hide myself in thee; </a:t>
            </a:r>
          </a:p>
          <a:p>
            <a:pPr algn="ctr"/>
            <a:r>
              <a:rPr lang="is-IS" sz="4000" dirty="0">
                <a:latin typeface="Times New Roman" charset="0"/>
                <a:ea typeface="Times New Roman" charset="0"/>
                <a:cs typeface="Times New Roman" charset="0"/>
              </a:rPr>
              <a:t>let the water and the blood, </a:t>
            </a:r>
          </a:p>
          <a:p>
            <a:pPr algn="ctr"/>
            <a:r>
              <a:rPr lang="is-IS" sz="4000" dirty="0">
                <a:latin typeface="Times New Roman" charset="0"/>
                <a:ea typeface="Times New Roman" charset="0"/>
                <a:cs typeface="Times New Roman" charset="0"/>
              </a:rPr>
              <a:t>from thy wounded side which flowed, be of sin the double cure; </a:t>
            </a:r>
          </a:p>
          <a:p>
            <a:pPr algn="ctr"/>
            <a:r>
              <a:rPr lang="is-IS" sz="4000" dirty="0">
                <a:latin typeface="Times New Roman" charset="0"/>
                <a:ea typeface="Times New Roman" charset="0"/>
                <a:cs typeface="Times New Roman" charset="0"/>
              </a:rPr>
              <a:t>save from wrath and make me pure.</a:t>
            </a:r>
            <a:endParaRPr lang="en-US" sz="4000" dirty="0">
              <a:latin typeface="Times New Roman" charset="0"/>
              <a:ea typeface="Times New Roman" charset="0"/>
              <a:cs typeface="Times New Roman" charset="0"/>
            </a:endParaRPr>
          </a:p>
        </p:txBody>
      </p:sp>
      <p:sp>
        <p:nvSpPr>
          <p:cNvPr id="8" name="TextBox 7"/>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Rock of Ages, Cleft for Me</a:t>
            </a:r>
            <a:r>
              <a:rPr lang="en-US" sz="3600" dirty="0">
                <a:latin typeface="Times New Roman" charset="0"/>
                <a:ea typeface="Times New Roman" charset="0"/>
                <a:cs typeface="Times New Roman" charset="0"/>
              </a:rPr>
              <a:t>”    UMH 361</a:t>
            </a:r>
          </a:p>
          <a:p>
            <a:pPr algn="ctr"/>
            <a:r>
              <a:rPr lang="en-US" sz="2000" dirty="0">
                <a:latin typeface="Times New Roman" charset="0"/>
                <a:ea typeface="Times New Roman" charset="0"/>
                <a:cs typeface="Times New Roman" charset="0"/>
              </a:rPr>
              <a:t>WORDS: Augustus M. </a:t>
            </a:r>
            <a:r>
              <a:rPr lang="en-US" sz="2000" dirty="0" err="1">
                <a:latin typeface="Times New Roman" charset="0"/>
                <a:ea typeface="Times New Roman" charset="0"/>
                <a:cs typeface="Times New Roman" charset="0"/>
              </a:rPr>
              <a:t>Toplady</a:t>
            </a:r>
            <a:r>
              <a:rPr lang="en-US" sz="2000" dirty="0">
                <a:latin typeface="Times New Roman" charset="0"/>
                <a:ea typeface="Times New Roman" charset="0"/>
                <a:cs typeface="Times New Roman" charset="0"/>
              </a:rPr>
              <a:t>, 1776     MUSIC: Thomas Hastings, 1830 </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498364848"/>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74402-F170-F449-82EC-BEF79FE6D573}"/>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8" name="TextBox 7"/>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Rock of Ages, Cleft for Me</a:t>
            </a:r>
            <a:r>
              <a:rPr lang="en-US" sz="3600" dirty="0">
                <a:latin typeface="Times New Roman" charset="0"/>
                <a:ea typeface="Times New Roman" charset="0"/>
                <a:cs typeface="Times New Roman" charset="0"/>
              </a:rPr>
              <a:t>”    UMH 361</a:t>
            </a:r>
          </a:p>
          <a:p>
            <a:pPr algn="ctr"/>
            <a:r>
              <a:rPr lang="en-US" sz="2000" dirty="0">
                <a:latin typeface="Times New Roman" charset="0"/>
                <a:ea typeface="Times New Roman" charset="0"/>
                <a:cs typeface="Times New Roman" charset="0"/>
              </a:rPr>
              <a:t>WORDS: Augustus M. </a:t>
            </a:r>
            <a:r>
              <a:rPr lang="en-US" sz="2000" dirty="0" err="1">
                <a:latin typeface="Times New Roman" charset="0"/>
                <a:ea typeface="Times New Roman" charset="0"/>
                <a:cs typeface="Times New Roman" charset="0"/>
              </a:rPr>
              <a:t>Toplady</a:t>
            </a:r>
            <a:r>
              <a:rPr lang="en-US" sz="2000" dirty="0">
                <a:latin typeface="Times New Roman" charset="0"/>
                <a:ea typeface="Times New Roman" charset="0"/>
                <a:cs typeface="Times New Roman" charset="0"/>
              </a:rPr>
              <a:t>, 1776     MUSIC: Thomas Hastings, 1830 </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A42EB6C0-2EC5-9F46-9384-BB875391D1A2}"/>
              </a:ext>
            </a:extLst>
          </p:cNvPr>
          <p:cNvSpPr txBox="1"/>
          <p:nvPr/>
        </p:nvSpPr>
        <p:spPr>
          <a:xfrm>
            <a:off x="375235" y="2228671"/>
            <a:ext cx="8393527"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Not the labors of my hands </a:t>
            </a:r>
          </a:p>
          <a:p>
            <a:pPr algn="ctr"/>
            <a:r>
              <a:rPr lang="is-IS" sz="4000" dirty="0">
                <a:latin typeface="Times New Roman" charset="0"/>
                <a:ea typeface="Times New Roman" charset="0"/>
                <a:cs typeface="Times New Roman" charset="0"/>
              </a:rPr>
              <a:t>can fulfill thy law's demands; </a:t>
            </a:r>
          </a:p>
          <a:p>
            <a:pPr algn="ctr"/>
            <a:r>
              <a:rPr lang="is-IS" sz="4000" dirty="0">
                <a:latin typeface="Times New Roman" charset="0"/>
                <a:ea typeface="Times New Roman" charset="0"/>
                <a:cs typeface="Times New Roman" charset="0"/>
              </a:rPr>
              <a:t>could my zeal no respite know, </a:t>
            </a:r>
          </a:p>
          <a:p>
            <a:pPr algn="ctr"/>
            <a:r>
              <a:rPr lang="is-IS" sz="4000" dirty="0">
                <a:latin typeface="Times New Roman" charset="0"/>
                <a:ea typeface="Times New Roman" charset="0"/>
                <a:cs typeface="Times New Roman" charset="0"/>
              </a:rPr>
              <a:t>could my tears forever flow, </a:t>
            </a:r>
          </a:p>
          <a:p>
            <a:pPr algn="ctr"/>
            <a:r>
              <a:rPr lang="is-IS" sz="4000" dirty="0">
                <a:latin typeface="Times New Roman" charset="0"/>
                <a:ea typeface="Times New Roman" charset="0"/>
                <a:cs typeface="Times New Roman" charset="0"/>
              </a:rPr>
              <a:t>all for sin could not atone; </a:t>
            </a:r>
          </a:p>
          <a:p>
            <a:pPr algn="ctr"/>
            <a:r>
              <a:rPr lang="is-IS" sz="4000" dirty="0">
                <a:latin typeface="Times New Roman" charset="0"/>
                <a:ea typeface="Times New Roman" charset="0"/>
                <a:cs typeface="Times New Roman" charset="0"/>
              </a:rPr>
              <a:t>thou must save, and thou alone.</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0967915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74402-F170-F449-82EC-BEF79FE6D573}"/>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8" name="TextBox 7"/>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Rock of Ages, Cleft for Me</a:t>
            </a:r>
            <a:r>
              <a:rPr lang="en-US" sz="3600" dirty="0">
                <a:latin typeface="Times New Roman" charset="0"/>
                <a:ea typeface="Times New Roman" charset="0"/>
                <a:cs typeface="Times New Roman" charset="0"/>
              </a:rPr>
              <a:t>”    UMH 361</a:t>
            </a:r>
          </a:p>
          <a:p>
            <a:pPr algn="ctr"/>
            <a:r>
              <a:rPr lang="en-US" sz="2000" dirty="0">
                <a:latin typeface="Times New Roman" charset="0"/>
                <a:ea typeface="Times New Roman" charset="0"/>
                <a:cs typeface="Times New Roman" charset="0"/>
              </a:rPr>
              <a:t>WORDS: Augustus M. </a:t>
            </a:r>
            <a:r>
              <a:rPr lang="en-US" sz="2000" dirty="0" err="1">
                <a:latin typeface="Times New Roman" charset="0"/>
                <a:ea typeface="Times New Roman" charset="0"/>
                <a:cs typeface="Times New Roman" charset="0"/>
              </a:rPr>
              <a:t>Toplady</a:t>
            </a:r>
            <a:r>
              <a:rPr lang="en-US" sz="2000" dirty="0">
                <a:latin typeface="Times New Roman" charset="0"/>
                <a:ea typeface="Times New Roman" charset="0"/>
                <a:cs typeface="Times New Roman" charset="0"/>
              </a:rPr>
              <a:t>, 1776     MUSIC: Thomas Hastings, 1830 </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A42EB6C0-2EC5-9F46-9384-BB875391D1A2}"/>
              </a:ext>
            </a:extLst>
          </p:cNvPr>
          <p:cNvSpPr txBox="1"/>
          <p:nvPr/>
        </p:nvSpPr>
        <p:spPr>
          <a:xfrm>
            <a:off x="375235" y="2228671"/>
            <a:ext cx="8393527"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Nothing in my hand I bring, </a:t>
            </a:r>
          </a:p>
          <a:p>
            <a:pPr algn="ctr"/>
            <a:r>
              <a:rPr lang="is-IS" sz="4000" dirty="0">
                <a:latin typeface="Times New Roman" charset="0"/>
                <a:ea typeface="Times New Roman" charset="0"/>
                <a:cs typeface="Times New Roman" charset="0"/>
              </a:rPr>
              <a:t>simply to the cross I cling; </a:t>
            </a:r>
          </a:p>
          <a:p>
            <a:pPr algn="ctr"/>
            <a:r>
              <a:rPr lang="is-IS" sz="4000" dirty="0">
                <a:latin typeface="Times New Roman" charset="0"/>
                <a:ea typeface="Times New Roman" charset="0"/>
                <a:cs typeface="Times New Roman" charset="0"/>
              </a:rPr>
              <a:t>naked, come to thee for dress; </a:t>
            </a:r>
          </a:p>
          <a:p>
            <a:pPr algn="ctr"/>
            <a:r>
              <a:rPr lang="is-IS" sz="4000" dirty="0">
                <a:latin typeface="Times New Roman" charset="0"/>
                <a:ea typeface="Times New Roman" charset="0"/>
                <a:cs typeface="Times New Roman" charset="0"/>
              </a:rPr>
              <a:t>helpless, look to thee for grace; </a:t>
            </a:r>
          </a:p>
          <a:p>
            <a:pPr algn="ctr"/>
            <a:r>
              <a:rPr lang="is-IS" sz="4000" dirty="0">
                <a:latin typeface="Times New Roman" charset="0"/>
                <a:ea typeface="Times New Roman" charset="0"/>
                <a:cs typeface="Times New Roman" charset="0"/>
              </a:rPr>
              <a:t>foul, I to the fountain fly; </a:t>
            </a:r>
          </a:p>
          <a:p>
            <a:pPr algn="ctr"/>
            <a:r>
              <a:rPr lang="is-IS" sz="4000" dirty="0">
                <a:latin typeface="Times New Roman" charset="0"/>
                <a:ea typeface="Times New Roman" charset="0"/>
                <a:cs typeface="Times New Roman" charset="0"/>
              </a:rPr>
              <a:t>wash me, Savior, or I die.</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0684682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74402-F170-F449-82EC-BEF79FE6D573}"/>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8" name="TextBox 7"/>
          <p:cNvSpPr txBox="1"/>
          <p:nvPr/>
        </p:nvSpPr>
        <p:spPr>
          <a:xfrm>
            <a:off x="0" y="0"/>
            <a:ext cx="9143999"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Rock of Ages, Cleft for Me</a:t>
            </a:r>
            <a:r>
              <a:rPr lang="en-US" sz="3600" dirty="0">
                <a:latin typeface="Times New Roman" charset="0"/>
                <a:ea typeface="Times New Roman" charset="0"/>
                <a:cs typeface="Times New Roman" charset="0"/>
              </a:rPr>
              <a:t>”    UMH 361</a:t>
            </a:r>
          </a:p>
          <a:p>
            <a:pPr algn="ctr"/>
            <a:r>
              <a:rPr lang="en-US" sz="2000" dirty="0">
                <a:latin typeface="Times New Roman" charset="0"/>
                <a:ea typeface="Times New Roman" charset="0"/>
                <a:cs typeface="Times New Roman" charset="0"/>
              </a:rPr>
              <a:t>WORDS: Augustus M. </a:t>
            </a:r>
            <a:r>
              <a:rPr lang="en-US" sz="2000" dirty="0" err="1">
                <a:latin typeface="Times New Roman" charset="0"/>
                <a:ea typeface="Times New Roman" charset="0"/>
                <a:cs typeface="Times New Roman" charset="0"/>
              </a:rPr>
              <a:t>Toplady</a:t>
            </a:r>
            <a:r>
              <a:rPr lang="en-US" sz="2000" dirty="0">
                <a:latin typeface="Times New Roman" charset="0"/>
                <a:ea typeface="Times New Roman" charset="0"/>
                <a:cs typeface="Times New Roman" charset="0"/>
              </a:rPr>
              <a:t>, 1776     MUSIC: Thomas Hastings, 1830 </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A42EB6C0-2EC5-9F46-9384-BB875391D1A2}"/>
              </a:ext>
            </a:extLst>
          </p:cNvPr>
          <p:cNvSpPr txBox="1"/>
          <p:nvPr/>
        </p:nvSpPr>
        <p:spPr>
          <a:xfrm>
            <a:off x="375235" y="2228671"/>
            <a:ext cx="8393527" cy="3785652"/>
          </a:xfrm>
          <a:prstGeom prst="rect">
            <a:avLst/>
          </a:prstGeom>
          <a:noFill/>
        </p:spPr>
        <p:txBody>
          <a:bodyPr wrap="square" rtlCol="0">
            <a:spAutoFit/>
          </a:bodyPr>
          <a:lstStyle/>
          <a:p>
            <a:pPr algn="ctr"/>
            <a:r>
              <a:rPr lang="is-IS" sz="4000" dirty="0">
                <a:latin typeface="Times New Roman" charset="0"/>
                <a:ea typeface="Times New Roman" charset="0"/>
                <a:cs typeface="Times New Roman" charset="0"/>
              </a:rPr>
              <a:t>While I draw this fleeting breath, </a:t>
            </a:r>
          </a:p>
          <a:p>
            <a:pPr algn="ctr"/>
            <a:r>
              <a:rPr lang="is-IS" sz="4000" dirty="0">
                <a:latin typeface="Times New Roman" charset="0"/>
                <a:ea typeface="Times New Roman" charset="0"/>
                <a:cs typeface="Times New Roman" charset="0"/>
              </a:rPr>
              <a:t>when mine eyes shall close in death, when I soar to world unknown, </a:t>
            </a:r>
          </a:p>
          <a:p>
            <a:pPr algn="ctr"/>
            <a:r>
              <a:rPr lang="is-IS" sz="4000" dirty="0">
                <a:latin typeface="Times New Roman" charset="0"/>
                <a:ea typeface="Times New Roman" charset="0"/>
                <a:cs typeface="Times New Roman" charset="0"/>
              </a:rPr>
              <a:t>see thee on thy judgment throne, </a:t>
            </a:r>
          </a:p>
          <a:p>
            <a:pPr algn="ctr"/>
            <a:r>
              <a:rPr lang="is-IS" sz="4000" dirty="0">
                <a:latin typeface="Times New Roman" charset="0"/>
                <a:ea typeface="Times New Roman" charset="0"/>
                <a:cs typeface="Times New Roman" charset="0"/>
              </a:rPr>
              <a:t>Rock of Ages, cleft for me, </a:t>
            </a:r>
          </a:p>
          <a:p>
            <a:pPr algn="ctr"/>
            <a:r>
              <a:rPr lang="is-IS" sz="4000" dirty="0">
                <a:latin typeface="Times New Roman" charset="0"/>
                <a:ea typeface="Times New Roman" charset="0"/>
                <a:cs typeface="Times New Roman" charset="0"/>
              </a:rPr>
              <a:t>let me hide myself in thee.</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3542059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49DE7-5462-C2DE-0E29-2BF63B889361}"/>
              </a:ext>
            </a:extLst>
          </p:cNvPr>
          <p:cNvSpPr>
            <a:spLocks noGrp="1"/>
          </p:cNvSpPr>
          <p:nvPr>
            <p:ph type="ctrTitle"/>
          </p:nvPr>
        </p:nvSpPr>
        <p:spPr>
          <a:xfrm>
            <a:off x="482601" y="643467"/>
            <a:ext cx="3465438" cy="4567137"/>
          </a:xfrm>
        </p:spPr>
        <p:txBody>
          <a:bodyPr>
            <a:normAutofit/>
          </a:bodyPr>
          <a:lstStyle/>
          <a:p>
            <a:pPr algn="l"/>
            <a:r>
              <a:rPr lang="en-US" sz="3800" dirty="0"/>
              <a:t>Psalm 103: 8 – 13</a:t>
            </a:r>
          </a:p>
        </p:txBody>
      </p:sp>
      <p:sp>
        <p:nvSpPr>
          <p:cNvPr id="3" name="Subtitle 2">
            <a:extLst>
              <a:ext uri="{FF2B5EF4-FFF2-40B4-BE49-F238E27FC236}">
                <a16:creationId xmlns:a16="http://schemas.microsoft.com/office/drawing/2014/main" id="{FFB42F19-8D81-570C-1FC6-7273C395C347}"/>
              </a:ext>
            </a:extLst>
          </p:cNvPr>
          <p:cNvSpPr>
            <a:spLocks noGrp="1"/>
          </p:cNvSpPr>
          <p:nvPr>
            <p:ph type="subTitle" idx="1"/>
          </p:nvPr>
        </p:nvSpPr>
        <p:spPr>
          <a:xfrm>
            <a:off x="482600" y="5277684"/>
            <a:ext cx="3465438" cy="775494"/>
          </a:xfrm>
        </p:spPr>
        <p:txBody>
          <a:bodyPr>
            <a:normAutofit/>
          </a:bodyPr>
          <a:lstStyle/>
          <a:p>
            <a:pPr algn="l"/>
            <a:r>
              <a:rPr lang="en-US" dirty="0"/>
              <a:t>NRSVUE</a:t>
            </a:r>
            <a:endParaRPr lang="en-US"/>
          </a:p>
        </p:txBody>
      </p:sp>
      <p:pic>
        <p:nvPicPr>
          <p:cNvPr id="1026" name="Picture 2" descr="A breathtaking stained glass window glimmers as the sunlight illuminates its vibrant colors and intricate patterns.">
            <a:extLst>
              <a:ext uri="{FF2B5EF4-FFF2-40B4-BE49-F238E27FC236}">
                <a16:creationId xmlns:a16="http://schemas.microsoft.com/office/drawing/2014/main" id="{DA3CAF47-AB69-C833-3E35-E6873CB13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4125"/>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992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75CE5-57E7-B19F-CC3A-E18659DE59D6}"/>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is merciful and gracious, slow to anger and abounding in steadfast love.</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will not always accuse,</a:t>
            </a: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nor will he keep his anger forever.</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does not deal with us according to our sins</a:t>
            </a: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nor repay us according to our iniquities.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70982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3</a:t>
            </a:r>
            <a:r>
              <a:rPr lang="en-US" sz="2800" i="1" baseline="30000" dirty="0">
                <a:latin typeface="Verdana" panose="020B0604030504040204" pitchFamily="34" charset="0"/>
                <a:ea typeface="Verdana" panose="020B0604030504040204" pitchFamily="34" charset="0"/>
                <a:cs typeface="Verdana" panose="020B0604030504040204" pitchFamily="34" charset="0"/>
              </a:rPr>
              <a:t>rd</a:t>
            </a:r>
            <a:r>
              <a:rPr lang="en-US" sz="2800" i="1" dirty="0">
                <a:latin typeface="Verdana" panose="020B0604030504040204" pitchFamily="34" charset="0"/>
                <a:ea typeface="Verdana" panose="020B0604030504040204" pitchFamily="34" charset="0"/>
                <a:cs typeface="Verdana" panose="020B0604030504040204" pitchFamily="34" charset="0"/>
              </a:rPr>
              <a:t> Sunday of Lent</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March 8</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a:extLst>
              <a:ext uri="{FF2B5EF4-FFF2-40B4-BE49-F238E27FC236}">
                <a16:creationId xmlns:a16="http://schemas.microsoft.com/office/drawing/2014/main" id="{CC0BE4E5-8698-42A1-3659-1C665129E9C8}"/>
              </a:ext>
            </a:extLst>
          </p:cNvPr>
          <p:cNvPicPr>
            <a:picLocks noChangeAspect="1"/>
          </p:cNvPicPr>
          <p:nvPr/>
        </p:nvPicPr>
        <p:blipFill>
          <a:blip r:embed="rId3">
            <a:extLst>
              <a:ext uri="{28A0092B-C50C-407E-A947-70E740481C1C}">
                <a14:useLocalDpi xmlns:a14="http://schemas.microsoft.com/office/drawing/2010/main" val="0"/>
              </a:ext>
            </a:extLst>
          </a:blip>
          <a:srcRect t="962" b="962"/>
          <a:stretch>
            <a:fillRect/>
          </a:stretch>
        </p:blipFill>
        <p:spPr>
          <a:xfrm>
            <a:off x="1185253" y="564862"/>
            <a:ext cx="3272802" cy="5728275"/>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9D25C-9C31-D102-AC4A-5879AD3F26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BA512B-4C71-9762-C418-CCA7DEF4C93D}"/>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11 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For as the heavens are high above the earth, so great is his steadfast love toward those who fear him;</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12 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as far as the east is from the west,</a:t>
            </a: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so far he removes our transgressions from us.</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13 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As a father has compassion for his children,</a:t>
            </a: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so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has compassion for those who fear him.</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37665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763F4-E69B-72B2-9C82-756099F6DE75}"/>
              </a:ext>
            </a:extLst>
          </p:cNvPr>
          <p:cNvSpPr>
            <a:spLocks noGrp="1"/>
          </p:cNvSpPr>
          <p:nvPr>
            <p:ph type="ctrTitle"/>
          </p:nvPr>
        </p:nvSpPr>
        <p:spPr>
          <a:xfrm>
            <a:off x="941295" y="5279511"/>
            <a:ext cx="7261411" cy="739880"/>
          </a:xfrm>
        </p:spPr>
        <p:txBody>
          <a:bodyPr anchor="b">
            <a:normAutofit/>
          </a:bodyPr>
          <a:lstStyle/>
          <a:p>
            <a:r>
              <a:rPr lang="en-US" sz="3100" dirty="0">
                <a:solidFill>
                  <a:schemeClr val="tx1">
                    <a:lumMod val="85000"/>
                    <a:lumOff val="15000"/>
                  </a:schemeClr>
                </a:solidFill>
              </a:rPr>
              <a:t>Luke 15: 11 -32</a:t>
            </a:r>
          </a:p>
        </p:txBody>
      </p:sp>
      <p:sp>
        <p:nvSpPr>
          <p:cNvPr id="3" name="Subtitle 2">
            <a:extLst>
              <a:ext uri="{FF2B5EF4-FFF2-40B4-BE49-F238E27FC236}">
                <a16:creationId xmlns:a16="http://schemas.microsoft.com/office/drawing/2014/main" id="{9788C51B-8218-51A0-A6A8-1593F0817F6E}"/>
              </a:ext>
            </a:extLst>
          </p:cNvPr>
          <p:cNvSpPr>
            <a:spLocks noGrp="1"/>
          </p:cNvSpPr>
          <p:nvPr>
            <p:ph type="subTitle" idx="1"/>
          </p:nvPr>
        </p:nvSpPr>
        <p:spPr>
          <a:xfrm>
            <a:off x="1819835" y="6019391"/>
            <a:ext cx="5486399" cy="365125"/>
          </a:xfrm>
        </p:spPr>
        <p:txBody>
          <a:bodyPr anchor="t">
            <a:normAutofit/>
          </a:bodyPr>
          <a:lstStyle/>
          <a:p>
            <a:r>
              <a:rPr lang="en-US" sz="1400">
                <a:solidFill>
                  <a:schemeClr val="tx1">
                    <a:lumMod val="85000"/>
                    <a:lumOff val="15000"/>
                  </a:schemeClr>
                </a:solidFill>
              </a:rPr>
              <a:t>NRSVUE</a:t>
            </a:r>
          </a:p>
        </p:txBody>
      </p:sp>
      <p:pic>
        <p:nvPicPr>
          <p:cNvPr id="1026" name="Picture 2" descr="The Father and his Two Lost Sons | This stained glass illust… | Flickr">
            <a:extLst>
              <a:ext uri="{FF2B5EF4-FFF2-40B4-BE49-F238E27FC236}">
                <a16:creationId xmlns:a16="http://schemas.microsoft.com/office/drawing/2014/main" id="{EBA0465A-0904-0972-67B7-A5D18512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676"/>
          <a:stretch/>
        </p:blipFill>
        <p:spPr bwMode="auto">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650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Jesus said, “There was a man who had two sons.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younger of them said to his father, ‘Father, give me the share of the wealth that will belong to me.’ So he divided his assets between them. </a:t>
            </a:r>
          </a:p>
        </p:txBody>
      </p:sp>
    </p:spTree>
    <p:extLst>
      <p:ext uri="{BB962C8B-B14F-4D97-AF65-F5344CB8AC3E}">
        <p14:creationId xmlns:p14="http://schemas.microsoft.com/office/powerpoint/2010/main" val="29165261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2FB58-44E7-24F5-7073-E886E7ACC3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FA6C83-F9AB-EC2B-636C-E1AE23B8B05D}"/>
              </a:ext>
            </a:extLst>
          </p:cNvPr>
          <p:cNvSpPr txBox="1"/>
          <p:nvPr/>
        </p:nvSpPr>
        <p:spPr>
          <a:xfrm>
            <a:off x="0" y="2044550"/>
            <a:ext cx="9144000" cy="2768900"/>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few days later the younger son gathered all he had and traveled to a distant region, and there he squandered his wealth in dissolute living.</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063480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When he had spent everything, a severe famine took place throughout that region, and he began to be in need.</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 he went and hired himself out to one of the citizens of that region, who sent him to his fields to feed the pigs.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3437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774972"/>
            <a:ext cx="9144000" cy="5308056"/>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would gladly have filled his stomach with the pods that the pigs were eating, and no one gave him anything.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when he came to his senses he said, ‘How many of my father’s hired hands have bread enough and to spare, but here I am dying of hunger!</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6916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774972"/>
            <a:ext cx="9144000" cy="4153894"/>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 will get up and go to my father, and I will say to him, “Father, I have sinned against heaven and before you;</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 am no longer worthy to be called your son; treat me like one of your hired hands.”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73703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 he set off and went to his father. But while he was still far off, his father saw him and was filled with compassion; he ran and put his arms around him and kissed him.</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the son said to him, ‘Father, I have sinned against heaven and before you; I am no longer worthy to be called your son.’</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21902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the father said to his slaves, ‘Quickly, bring out a robe—the best one—and put it on him; put a ring on his finger and sandals on his feet. </a:t>
            </a: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get the fatted calf and kill it, and let us eat and celebrate, </a:t>
            </a: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this son of mine was dead and is alive again; he was lost and is found!’ And they began to celebrate.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46615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“Now his elder son was in the field, and as he came and approached the house, he heard music and dancing. </a:t>
            </a: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called one of the slaves and asked what was going on.</a:t>
            </a: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27 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replied, ‘Your brother has come, and your father has killed the fatted calf because he has got him back safe and sound.’</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79454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he became angry and refused to go in. His father came out and began to plead with him.</a:t>
            </a: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he answered his father, ‘Listen! For all these years I have been working like a slave for you, and I have never disobeyed your command, yet you have never given me even a young goat so that I might celebrate with my friends.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70967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0DFFA-FA81-2B42-36D4-7ED17BE53E00}"/>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when this son of yours came back, who has devoured your assets with prostitutes, you killed the fatted calf for him!’ </a:t>
            </a: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the father said to him, ‘Son, you are always with me, and all that is mine is yours. </a:t>
            </a: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we had to celebrate and rejoice, because this brother of yours was dead and has come to life; he was lost and has been found.’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45780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3BF9C5-EE8E-69A6-D17D-F5B8A4ED6BFF}"/>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1631216"/>
          </a:xfrm>
          <a:prstGeom prst="rect">
            <a:avLst/>
          </a:prstGeom>
          <a:solidFill>
            <a:srgbClr val="FFF2CC">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to Be Forgiven”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pattern&#10;&#10;Description automatically generated">
            <a:extLst>
              <a:ext uri="{FF2B5EF4-FFF2-40B4-BE49-F238E27FC236}">
                <a16:creationId xmlns:a16="http://schemas.microsoft.com/office/drawing/2014/main" id="{B31F4C14-CC1F-BB4A-AA81-6168D6DDB872}"/>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Spirit of God, descend </a:t>
            </a:r>
          </a:p>
          <a:p>
            <a:pPr algn="ctr"/>
            <a:r>
              <a:rPr lang="is-IS" sz="3600" dirty="0">
                <a:latin typeface="Times New Roman" charset="0"/>
                <a:ea typeface="Times New Roman" charset="0"/>
                <a:cs typeface="Times New Roman" charset="0"/>
              </a:rPr>
              <a:t>upon my heart; </a:t>
            </a:r>
          </a:p>
          <a:p>
            <a:pPr algn="ctr"/>
            <a:r>
              <a:rPr lang="is-IS" sz="3600" dirty="0">
                <a:latin typeface="Times New Roman" charset="0"/>
                <a:ea typeface="Times New Roman" charset="0"/>
                <a:cs typeface="Times New Roman" charset="0"/>
              </a:rPr>
              <a:t>wean it from earth; </a:t>
            </a:r>
          </a:p>
          <a:p>
            <a:pPr algn="ctr"/>
            <a:r>
              <a:rPr lang="is-IS" sz="3600" dirty="0">
                <a:latin typeface="Times New Roman" charset="0"/>
                <a:ea typeface="Times New Roman" charset="0"/>
                <a:cs typeface="Times New Roman" charset="0"/>
              </a:rPr>
              <a:t>through all its pulses move; </a:t>
            </a:r>
          </a:p>
          <a:p>
            <a:pPr algn="ctr"/>
            <a:r>
              <a:rPr lang="is-IS" sz="3600" dirty="0">
                <a:latin typeface="Times New Roman" charset="0"/>
                <a:ea typeface="Times New Roman" charset="0"/>
                <a:cs typeface="Times New Roman" charset="0"/>
              </a:rPr>
              <a:t>stoop to my weakness, </a:t>
            </a:r>
          </a:p>
          <a:p>
            <a:pPr algn="ctr"/>
            <a:r>
              <a:rPr lang="is-IS" sz="3600" dirty="0">
                <a:latin typeface="Times New Roman" charset="0"/>
                <a:ea typeface="Times New Roman" charset="0"/>
                <a:cs typeface="Times New Roman" charset="0"/>
              </a:rPr>
              <a:t>mighty as thou art, </a:t>
            </a:r>
          </a:p>
          <a:p>
            <a:pPr algn="ctr"/>
            <a:r>
              <a:rPr lang="is-IS" sz="3600" dirty="0">
                <a:latin typeface="Times New Roman" charset="0"/>
                <a:ea typeface="Times New Roman" charset="0"/>
                <a:cs typeface="Times New Roman" charset="0"/>
              </a:rPr>
              <a:t>and make me love thee as </a:t>
            </a:r>
          </a:p>
          <a:p>
            <a:pPr algn="ctr"/>
            <a:r>
              <a:rPr lang="is-IS" sz="3600" dirty="0">
                <a:latin typeface="Times New Roman" charset="0"/>
                <a:ea typeface="Times New Roman" charset="0"/>
                <a:cs typeface="Times New Roman" charset="0"/>
              </a:rPr>
              <a:t>I ought to love.</a:t>
            </a:r>
            <a:endParaRPr lang="en-US" sz="3600" dirty="0">
              <a:latin typeface="Times New Roman" charset="0"/>
              <a:ea typeface="Times New Roman" charset="0"/>
              <a:cs typeface="Times New Roman" charset="0"/>
            </a:endParaRPr>
          </a:p>
        </p:txBody>
      </p:sp>
      <p:sp>
        <p:nvSpPr>
          <p:cNvPr id="8" name="TextBox 7"/>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727110365"/>
      </p:ext>
    </p:extLst>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9C27CF46-F5E3-1A4C-AAC4-F5744A70242B}"/>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I ask no dream, no </a:t>
            </a:r>
          </a:p>
          <a:p>
            <a:pPr algn="ctr"/>
            <a:r>
              <a:rPr lang="is-IS" sz="3600" dirty="0">
                <a:latin typeface="Times New Roman" charset="0"/>
                <a:ea typeface="Times New Roman" charset="0"/>
                <a:cs typeface="Times New Roman" charset="0"/>
              </a:rPr>
              <a:t>prophet ecstasies, </a:t>
            </a:r>
          </a:p>
          <a:p>
            <a:pPr algn="ctr"/>
            <a:r>
              <a:rPr lang="is-IS" sz="3600" dirty="0">
                <a:latin typeface="Times New Roman" charset="0"/>
                <a:ea typeface="Times New Roman" charset="0"/>
                <a:cs typeface="Times New Roman" charset="0"/>
              </a:rPr>
              <a:t>no sudden rending </a:t>
            </a:r>
          </a:p>
          <a:p>
            <a:pPr algn="ctr"/>
            <a:r>
              <a:rPr lang="is-IS" sz="3600" dirty="0">
                <a:latin typeface="Times New Roman" charset="0"/>
                <a:ea typeface="Times New Roman" charset="0"/>
                <a:cs typeface="Times New Roman" charset="0"/>
              </a:rPr>
              <a:t>of the veil of clay, </a:t>
            </a:r>
          </a:p>
          <a:p>
            <a:pPr algn="ctr"/>
            <a:r>
              <a:rPr lang="is-IS" sz="3600" dirty="0">
                <a:latin typeface="Times New Roman" charset="0"/>
                <a:ea typeface="Times New Roman" charset="0"/>
                <a:cs typeface="Times New Roman" charset="0"/>
              </a:rPr>
              <a:t>no angel visitant, </a:t>
            </a:r>
          </a:p>
          <a:p>
            <a:pPr algn="ctr"/>
            <a:r>
              <a:rPr lang="is-IS" sz="3600" dirty="0">
                <a:latin typeface="Times New Roman" charset="0"/>
                <a:ea typeface="Times New Roman" charset="0"/>
                <a:cs typeface="Times New Roman" charset="0"/>
              </a:rPr>
              <a:t>no opeing skies; </a:t>
            </a:r>
          </a:p>
          <a:p>
            <a:pPr algn="ctr"/>
            <a:r>
              <a:rPr lang="is-IS" sz="3600" dirty="0">
                <a:latin typeface="Times New Roman" charset="0"/>
                <a:ea typeface="Times New Roman" charset="0"/>
                <a:cs typeface="Times New Roman" charset="0"/>
              </a:rPr>
              <a:t>but take the dimness of </a:t>
            </a:r>
          </a:p>
          <a:p>
            <a:pPr algn="ctr"/>
            <a:r>
              <a:rPr lang="is-IS" sz="3600" dirty="0">
                <a:latin typeface="Times New Roman" charset="0"/>
                <a:ea typeface="Times New Roman" charset="0"/>
                <a:cs typeface="Times New Roman" charset="0"/>
              </a:rPr>
              <a:t>my soul away.</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1724157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FF61796D-8758-E345-8455-DAB73187F468}"/>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Hast thou not bid me </a:t>
            </a:r>
          </a:p>
          <a:p>
            <a:pPr algn="ctr"/>
            <a:r>
              <a:rPr lang="is-IS" sz="3600" dirty="0">
                <a:latin typeface="Times New Roman" charset="0"/>
                <a:ea typeface="Times New Roman" charset="0"/>
                <a:cs typeface="Times New Roman" charset="0"/>
              </a:rPr>
              <a:t>love thee, God and King?  </a:t>
            </a:r>
          </a:p>
          <a:p>
            <a:pPr algn="ctr"/>
            <a:r>
              <a:rPr lang="is-IS" sz="3600" dirty="0">
                <a:latin typeface="Times New Roman" charset="0"/>
                <a:ea typeface="Times New Roman" charset="0"/>
                <a:cs typeface="Times New Roman" charset="0"/>
              </a:rPr>
              <a:t>All, all thine own, soul, </a:t>
            </a:r>
          </a:p>
          <a:p>
            <a:pPr algn="ctr"/>
            <a:r>
              <a:rPr lang="is-IS" sz="3600" dirty="0">
                <a:latin typeface="Times New Roman" charset="0"/>
                <a:ea typeface="Times New Roman" charset="0"/>
                <a:cs typeface="Times New Roman" charset="0"/>
              </a:rPr>
              <a:t>heart and strength and mind.  </a:t>
            </a:r>
          </a:p>
          <a:p>
            <a:pPr algn="ctr"/>
            <a:r>
              <a:rPr lang="is-IS" sz="3600" dirty="0">
                <a:latin typeface="Times New Roman" charset="0"/>
                <a:ea typeface="Times New Roman" charset="0"/>
                <a:cs typeface="Times New Roman" charset="0"/>
              </a:rPr>
              <a:t>I see thy cross; there </a:t>
            </a:r>
          </a:p>
          <a:p>
            <a:pPr algn="ctr"/>
            <a:r>
              <a:rPr lang="is-IS" sz="3600" dirty="0">
                <a:latin typeface="Times New Roman" charset="0"/>
                <a:ea typeface="Times New Roman" charset="0"/>
                <a:cs typeface="Times New Roman" charset="0"/>
              </a:rPr>
              <a:t>teach my heart to cling.  </a:t>
            </a:r>
          </a:p>
          <a:p>
            <a:pPr algn="ctr"/>
            <a:r>
              <a:rPr lang="is-IS" sz="3600" dirty="0">
                <a:latin typeface="Times New Roman" charset="0"/>
                <a:ea typeface="Times New Roman" charset="0"/>
                <a:cs typeface="Times New Roman" charset="0"/>
              </a:rPr>
              <a:t>O let me seek thee, and </a:t>
            </a:r>
          </a:p>
          <a:p>
            <a:pPr algn="ctr"/>
            <a:r>
              <a:rPr lang="is-IS" sz="3600" dirty="0">
                <a:latin typeface="Times New Roman" charset="0"/>
                <a:ea typeface="Times New Roman" charset="0"/>
                <a:cs typeface="Times New Roman" charset="0"/>
              </a:rPr>
              <a:t>O let me find!</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36387324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1A9BADB7-9F8A-EA4A-A85E-4E0A81AB0FF2}"/>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Teach me to feel that </a:t>
            </a:r>
          </a:p>
          <a:p>
            <a:pPr algn="ctr"/>
            <a:r>
              <a:rPr lang="is-IS" sz="3600" dirty="0">
                <a:latin typeface="Times New Roman" charset="0"/>
                <a:ea typeface="Times New Roman" charset="0"/>
                <a:cs typeface="Times New Roman" charset="0"/>
              </a:rPr>
              <a:t>thou art always nigh; </a:t>
            </a:r>
          </a:p>
          <a:p>
            <a:pPr algn="ctr"/>
            <a:r>
              <a:rPr lang="is-IS" sz="3600" dirty="0">
                <a:latin typeface="Times New Roman" charset="0"/>
                <a:ea typeface="Times New Roman" charset="0"/>
                <a:cs typeface="Times New Roman" charset="0"/>
              </a:rPr>
              <a:t>teach me the struggles </a:t>
            </a:r>
          </a:p>
          <a:p>
            <a:pPr algn="ctr"/>
            <a:r>
              <a:rPr lang="is-IS" sz="3600" dirty="0">
                <a:latin typeface="Times New Roman" charset="0"/>
                <a:ea typeface="Times New Roman" charset="0"/>
                <a:cs typeface="Times New Roman" charset="0"/>
              </a:rPr>
              <a:t>of the soul to bear.  </a:t>
            </a:r>
          </a:p>
          <a:p>
            <a:pPr algn="ctr"/>
            <a:r>
              <a:rPr lang="is-IS" sz="3600" dirty="0">
                <a:latin typeface="Times New Roman" charset="0"/>
                <a:ea typeface="Times New Roman" charset="0"/>
                <a:cs typeface="Times New Roman" charset="0"/>
              </a:rPr>
              <a:t>To check the rising </a:t>
            </a:r>
          </a:p>
          <a:p>
            <a:pPr algn="ctr"/>
            <a:r>
              <a:rPr lang="is-IS" sz="3600" dirty="0">
                <a:latin typeface="Times New Roman" charset="0"/>
                <a:ea typeface="Times New Roman" charset="0"/>
                <a:cs typeface="Times New Roman" charset="0"/>
              </a:rPr>
              <a:t>doubt, the rebel sigh, </a:t>
            </a:r>
          </a:p>
          <a:p>
            <a:pPr algn="ctr"/>
            <a:r>
              <a:rPr lang="is-IS" sz="3600" dirty="0">
                <a:latin typeface="Times New Roman" charset="0"/>
                <a:ea typeface="Times New Roman" charset="0"/>
                <a:cs typeface="Times New Roman" charset="0"/>
              </a:rPr>
              <a:t>teach me the patience of </a:t>
            </a:r>
          </a:p>
          <a:p>
            <a:pPr algn="ctr"/>
            <a:r>
              <a:rPr lang="is-IS" sz="3600" dirty="0">
                <a:latin typeface="Times New Roman" charset="0"/>
                <a:ea typeface="Times New Roman" charset="0"/>
                <a:cs typeface="Times New Roman" charset="0"/>
              </a:rPr>
              <a:t>unanswered prayer.</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0541079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F403679A-0B86-6549-810A-A68C34153F50}"/>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Teach me to love thee </a:t>
            </a:r>
          </a:p>
          <a:p>
            <a:pPr algn="ctr"/>
            <a:r>
              <a:rPr lang="is-IS" sz="3600" dirty="0">
                <a:latin typeface="Times New Roman" charset="0"/>
                <a:ea typeface="Times New Roman" charset="0"/>
                <a:cs typeface="Times New Roman" charset="0"/>
              </a:rPr>
              <a:t>as tine angels love, </a:t>
            </a:r>
          </a:p>
          <a:p>
            <a:pPr algn="ctr"/>
            <a:r>
              <a:rPr lang="is-IS" sz="3600" dirty="0">
                <a:latin typeface="Times New Roman" charset="0"/>
                <a:ea typeface="Times New Roman" charset="0"/>
                <a:cs typeface="Times New Roman" charset="0"/>
              </a:rPr>
              <a:t>one holy passion </a:t>
            </a:r>
          </a:p>
          <a:p>
            <a:pPr algn="ctr"/>
            <a:r>
              <a:rPr lang="is-IS" sz="3600" dirty="0">
                <a:latin typeface="Times New Roman" charset="0"/>
                <a:ea typeface="Times New Roman" charset="0"/>
                <a:cs typeface="Times New Roman" charset="0"/>
              </a:rPr>
              <a:t>filling all my frame; </a:t>
            </a:r>
          </a:p>
          <a:p>
            <a:pPr algn="ctr"/>
            <a:r>
              <a:rPr lang="is-IS" sz="3600" dirty="0">
                <a:latin typeface="Times New Roman" charset="0"/>
                <a:ea typeface="Times New Roman" charset="0"/>
                <a:cs typeface="Times New Roman" charset="0"/>
              </a:rPr>
              <a:t>the kindling of the </a:t>
            </a:r>
          </a:p>
          <a:p>
            <a:pPr algn="ctr"/>
            <a:r>
              <a:rPr lang="is-IS" sz="3600" dirty="0">
                <a:latin typeface="Times New Roman" charset="0"/>
                <a:ea typeface="Times New Roman" charset="0"/>
                <a:cs typeface="Times New Roman" charset="0"/>
              </a:rPr>
              <a:t>heaven descended Dove, </a:t>
            </a:r>
          </a:p>
          <a:p>
            <a:pPr algn="ctr"/>
            <a:r>
              <a:rPr lang="is-IS" sz="3600" dirty="0">
                <a:latin typeface="Times New Roman" charset="0"/>
                <a:ea typeface="Times New Roman" charset="0"/>
                <a:cs typeface="Times New Roman" charset="0"/>
              </a:rPr>
              <a:t>my heart an altar, and </a:t>
            </a:r>
          </a:p>
          <a:p>
            <a:pPr algn="ctr"/>
            <a:r>
              <a:rPr lang="is-IS" sz="3600" dirty="0">
                <a:latin typeface="Times New Roman" charset="0"/>
                <a:ea typeface="Times New Roman" charset="0"/>
                <a:cs typeface="Times New Roman" charset="0"/>
              </a:rPr>
              <a:t>thy love the flame.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3026017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Wilderness-wanderers, holiness-seekers, listen for God’s voice today.</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It</a:t>
            </a:r>
            <a:r>
              <a:rPr lang="ar-SA" dirty="0"/>
              <a:t>’</a:t>
            </a:r>
            <a:r>
              <a:rPr lang="en-US" dirty="0"/>
              <a:t>s never too late to come home to God.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744F3-5F02-5D17-B268-E5CD4AE2B4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BB77A0-A289-0436-A5D4-0CFE4596698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Although some of us may feel guilt or shame, </a:t>
            </a:r>
          </a:p>
        </p:txBody>
      </p:sp>
      <p:sp>
        <p:nvSpPr>
          <p:cNvPr id="3" name="Text Placeholder 2">
            <a:extLst>
              <a:ext uri="{FF2B5EF4-FFF2-40B4-BE49-F238E27FC236}">
                <a16:creationId xmlns:a16="http://schemas.microsoft.com/office/drawing/2014/main" id="{D944E835-9342-14A6-3287-23B9257661A4}"/>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It</a:t>
            </a:r>
            <a:r>
              <a:rPr lang="ar-SA" dirty="0"/>
              <a:t>’</a:t>
            </a:r>
            <a:r>
              <a:rPr lang="en-US" dirty="0"/>
              <a:t>s never too late to come home to God. </a:t>
            </a:r>
          </a:p>
        </p:txBody>
      </p:sp>
    </p:spTree>
    <p:extLst>
      <p:ext uri="{BB962C8B-B14F-4D97-AF65-F5344CB8AC3E}">
        <p14:creationId xmlns:p14="http://schemas.microsoft.com/office/powerpoint/2010/main" val="34491924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Sunlit Floral Cross Image | Download at StockCake">
            <a:extLst>
              <a:ext uri="{FF2B5EF4-FFF2-40B4-BE49-F238E27FC236}">
                <a16:creationId xmlns:a16="http://schemas.microsoft.com/office/drawing/2014/main" id="{78FC9EAE-3EA5-A743-3E7C-11E3A93F846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4AE80B-8BBA-3747-BC2E-7451A68F9355}"/>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22695AD3-A625-28FE-DA6A-8D74570D09E3}"/>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D831F1EE-188F-AA59-FFFA-FE743C105F1F}"/>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1. When I survey</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the wondrous cross</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on which the </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Prince of Glory died,</a:t>
            </a:r>
          </a:p>
        </p:txBody>
      </p:sp>
    </p:spTree>
    <p:extLst>
      <p:ext uri="{BB962C8B-B14F-4D97-AF65-F5344CB8AC3E}">
        <p14:creationId xmlns:p14="http://schemas.microsoft.com/office/powerpoint/2010/main" val="29332656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34274-C280-993B-2127-44E3153227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30F6B93-D0A1-34B1-0929-675383E7079A}"/>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D2CE0418-A1D5-B771-B29C-9E6222426553}"/>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DEFE6711-36FF-F3F1-34BD-F2EC56E673A7}"/>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my richest gain</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I count but loss,</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and pour contempt</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on all my pride.</a:t>
            </a:r>
          </a:p>
        </p:txBody>
      </p:sp>
      <p:pic>
        <p:nvPicPr>
          <p:cNvPr id="2" name="Picture 2" descr="Free Sunlit Floral Cross Image | Download at StockCake">
            <a:extLst>
              <a:ext uri="{FF2B5EF4-FFF2-40B4-BE49-F238E27FC236}">
                <a16:creationId xmlns:a16="http://schemas.microsoft.com/office/drawing/2014/main" id="{2A6FC95E-182C-1361-2A6E-88BA35B86B07}"/>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944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9021-13A4-284B-BF9F-6BBFA34586D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911CB11-052C-5EA9-0326-AEB6B14D50EC}"/>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A1D9F5E8-4E98-A2C0-275A-17D38700AE38}"/>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27717931-B62C-CF9E-1105-BFC3BC54F789}"/>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2. Forbid it, Lord,</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that I should boast,</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save in the death</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of Christ, my God;</a:t>
            </a:r>
          </a:p>
        </p:txBody>
      </p:sp>
      <p:pic>
        <p:nvPicPr>
          <p:cNvPr id="2" name="Picture 2" descr="Free Sunlit Floral Cross Image | Download at StockCake">
            <a:extLst>
              <a:ext uri="{FF2B5EF4-FFF2-40B4-BE49-F238E27FC236}">
                <a16:creationId xmlns:a16="http://schemas.microsoft.com/office/drawing/2014/main" id="{31BF53A8-BDE2-34B3-364B-5BA58AC98FB7}"/>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3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F0A92-76A1-2C4A-53F8-D81074FE586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9FF9B20-D526-20E6-90DE-C47832FAD784}"/>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B8FBB6D9-E50B-4143-2C5C-5F3FCC5C0115}"/>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8322FC2C-EDA7-14CD-817C-50D66F309848}"/>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all the vain things</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that charm me most,</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I sacrifice them</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to his blood.</a:t>
            </a:r>
          </a:p>
        </p:txBody>
      </p:sp>
      <p:pic>
        <p:nvPicPr>
          <p:cNvPr id="2" name="Picture 2" descr="Free Sunlit Floral Cross Image | Download at StockCake">
            <a:extLst>
              <a:ext uri="{FF2B5EF4-FFF2-40B4-BE49-F238E27FC236}">
                <a16:creationId xmlns:a16="http://schemas.microsoft.com/office/drawing/2014/main" id="{C7BAC1FB-A5C8-B31F-9D87-EE2ABB51121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01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ED17-82B5-9AB7-3C14-AACEF788B0C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438960C-2B05-E190-63E2-2F8D7B9CFE80}"/>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1D6C9752-D11F-F5ED-5873-4294B94234DB}"/>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5D2D713F-8C37-EA99-083C-3985C49CC632}"/>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3. See, from his head,</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his hands, his feet,</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sorrow and love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flow mingled down.</a:t>
            </a:r>
          </a:p>
        </p:txBody>
      </p:sp>
      <p:pic>
        <p:nvPicPr>
          <p:cNvPr id="2" name="Picture 2" descr="Free Sunlit Floral Cross Image | Download at StockCake">
            <a:extLst>
              <a:ext uri="{FF2B5EF4-FFF2-40B4-BE49-F238E27FC236}">
                <a16:creationId xmlns:a16="http://schemas.microsoft.com/office/drawing/2014/main" id="{2766835E-F9AB-2599-8273-F06E5B71E38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690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EC5A-E049-69E2-8FDD-6D420CCE70E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CE6D825-1768-0865-1897-471798C3F730}"/>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C2E1F7A2-9200-0070-6D46-D37ABA25493B}"/>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71955CAC-C44A-7A35-9CE2-A7E5C9C91DC2}"/>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Did e’er such love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and sorrow meet,</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or thorns compose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so rich a crown?</a:t>
            </a:r>
          </a:p>
        </p:txBody>
      </p:sp>
      <p:pic>
        <p:nvPicPr>
          <p:cNvPr id="2" name="Picture 2" descr="Free Sunlit Floral Cross Image | Download at StockCake">
            <a:extLst>
              <a:ext uri="{FF2B5EF4-FFF2-40B4-BE49-F238E27FC236}">
                <a16:creationId xmlns:a16="http://schemas.microsoft.com/office/drawing/2014/main" id="{E22FA23D-8DE0-6EF7-082A-03670D00DE8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623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16E0-EE0F-6D13-9B0E-10FEDC08F9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9F88DBF-B4F2-45CE-3F4F-3744823D2F3A}"/>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11D10B82-AAC0-B2AC-272D-BD468FD957C3}"/>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5D109C13-4876-5D9A-D624-D013491B3DB9}"/>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4. Were the whole realm</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of nature mine,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that were an offering</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far too small;</a:t>
            </a:r>
          </a:p>
        </p:txBody>
      </p:sp>
      <p:pic>
        <p:nvPicPr>
          <p:cNvPr id="2" name="Picture 2" descr="Free Sunlit Floral Cross Image | Download at StockCake">
            <a:extLst>
              <a:ext uri="{FF2B5EF4-FFF2-40B4-BE49-F238E27FC236}">
                <a16:creationId xmlns:a16="http://schemas.microsoft.com/office/drawing/2014/main" id="{3A84F619-7B31-676B-9885-5B8219F4EE2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918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B182-7EFC-DBC5-3B78-7DE7B927797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DDB78B6-E789-4782-700B-6012255267C6}"/>
              </a:ext>
            </a:extLst>
          </p:cNvPr>
          <p:cNvSpPr txBox="1"/>
          <p:nvPr/>
        </p:nvSpPr>
        <p:spPr>
          <a:xfrm>
            <a:off x="-1" y="105812"/>
            <a:ext cx="8906933"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 Survey the Wondrous Cross</a:t>
            </a:r>
          </a:p>
        </p:txBody>
      </p:sp>
      <p:sp>
        <p:nvSpPr>
          <p:cNvPr id="9" name="TextBox 8">
            <a:extLst>
              <a:ext uri="{FF2B5EF4-FFF2-40B4-BE49-F238E27FC236}">
                <a16:creationId xmlns:a16="http://schemas.microsoft.com/office/drawing/2014/main" id="{EF64876E-D711-D976-7F97-6C0410F7A7D5}"/>
              </a:ext>
            </a:extLst>
          </p:cNvPr>
          <p:cNvSpPr txBox="1"/>
          <p:nvPr/>
        </p:nvSpPr>
        <p:spPr>
          <a:xfrm>
            <a:off x="7899398" y="105812"/>
            <a:ext cx="1007534" cy="553998"/>
          </a:xfrm>
          <a:prstGeom prst="rect">
            <a:avLst/>
          </a:prstGeom>
          <a:noFill/>
        </p:spPr>
        <p:txBody>
          <a:bodyPr wrap="square">
            <a:spAutoFit/>
          </a:bodyPr>
          <a:lstStyle/>
          <a:p>
            <a:pPr>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298</a:t>
            </a:r>
          </a:p>
        </p:txBody>
      </p:sp>
      <p:sp>
        <p:nvSpPr>
          <p:cNvPr id="11" name="TextBox 10">
            <a:extLst>
              <a:ext uri="{FF2B5EF4-FFF2-40B4-BE49-F238E27FC236}">
                <a16:creationId xmlns:a16="http://schemas.microsoft.com/office/drawing/2014/main" id="{EFD51F0E-56AB-FC9A-98CE-5634201A2312}"/>
              </a:ext>
            </a:extLst>
          </p:cNvPr>
          <p:cNvSpPr txBox="1"/>
          <p:nvPr/>
        </p:nvSpPr>
        <p:spPr>
          <a:xfrm>
            <a:off x="976489" y="1598435"/>
            <a:ext cx="7191022"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love so amazing,</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so divine,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demands my soul,</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my life, my all.</a:t>
            </a:r>
          </a:p>
        </p:txBody>
      </p:sp>
      <p:pic>
        <p:nvPicPr>
          <p:cNvPr id="2" name="Picture 2" descr="Free Sunlit Floral Cross Image | Download at StockCake">
            <a:extLst>
              <a:ext uri="{FF2B5EF4-FFF2-40B4-BE49-F238E27FC236}">
                <a16:creationId xmlns:a16="http://schemas.microsoft.com/office/drawing/2014/main" id="{C1B2E0CE-CEF7-843B-05FE-DCDD2B49595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580" b="2141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934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9D9E8-D85E-0C5A-B7DC-55E5516AC3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58730B-2E0B-E146-68E1-36A11EF681A0}"/>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Although some of us may feel the weight of regret,</a:t>
            </a:r>
          </a:p>
        </p:txBody>
      </p:sp>
      <p:sp>
        <p:nvSpPr>
          <p:cNvPr id="3" name="Text Placeholder 2">
            <a:extLst>
              <a:ext uri="{FF2B5EF4-FFF2-40B4-BE49-F238E27FC236}">
                <a16:creationId xmlns:a16="http://schemas.microsoft.com/office/drawing/2014/main" id="{00ED4264-88DB-8BDB-0E28-C3EB85E0F8EB}"/>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It</a:t>
            </a:r>
            <a:r>
              <a:rPr lang="ar-SA" dirty="0"/>
              <a:t>’</a:t>
            </a:r>
            <a:r>
              <a:rPr lang="en-US" dirty="0"/>
              <a:t>s never too late to come home to God. </a:t>
            </a:r>
          </a:p>
        </p:txBody>
      </p:sp>
    </p:spTree>
    <p:extLst>
      <p:ext uri="{BB962C8B-B14F-4D97-AF65-F5344CB8AC3E}">
        <p14:creationId xmlns:p14="http://schemas.microsoft.com/office/powerpoint/2010/main" val="38114496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EF56-61BF-58BB-F056-875F90A3C8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51BE45-69A8-B0E1-FF55-FCDD4FC60030}"/>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Although some of us may feel pride or resentment,</a:t>
            </a:r>
          </a:p>
        </p:txBody>
      </p:sp>
      <p:sp>
        <p:nvSpPr>
          <p:cNvPr id="3" name="Text Placeholder 2">
            <a:extLst>
              <a:ext uri="{FF2B5EF4-FFF2-40B4-BE49-F238E27FC236}">
                <a16:creationId xmlns:a16="http://schemas.microsoft.com/office/drawing/2014/main" id="{277DED01-5440-690B-B0C6-22FC6E584FAC}"/>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It</a:t>
            </a:r>
            <a:r>
              <a:rPr lang="ar-SA" dirty="0"/>
              <a:t>’</a:t>
            </a:r>
            <a:r>
              <a:rPr lang="en-US" dirty="0"/>
              <a:t>s never too late to come home to God. </a:t>
            </a:r>
          </a:p>
        </p:txBody>
      </p:sp>
    </p:spTree>
    <p:extLst>
      <p:ext uri="{BB962C8B-B14F-4D97-AF65-F5344CB8AC3E}">
        <p14:creationId xmlns:p14="http://schemas.microsoft.com/office/powerpoint/2010/main" val="39090094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3E3E-AA41-931C-BBAB-E4CF910FEB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519A52-E722-C42B-2A8F-0C05614D8B24}"/>
              </a:ext>
            </a:extLst>
          </p:cNvPr>
          <p:cNvSpPr>
            <a:spLocks noGrp="1"/>
          </p:cNvSpPr>
          <p:nvPr>
            <p:ph type="body" sz="quarter" idx="11"/>
          </p:nvPr>
        </p:nvSpPr>
        <p:spPr>
          <a:xfrm>
            <a:off x="1740228" y="1077606"/>
            <a:ext cx="7215812" cy="1515173"/>
          </a:xfrm>
        </p:spPr>
        <p:txBody>
          <a:bodyPr>
            <a:noAutofit/>
          </a:bodyPr>
          <a:lstStyle/>
          <a:p>
            <a:r>
              <a:rPr lang="en-US" dirty="0"/>
              <a:t>Here we gather as God</a:t>
            </a:r>
            <a:r>
              <a:rPr lang="ar-SA" dirty="0"/>
              <a:t>’</a:t>
            </a:r>
            <a:r>
              <a:rPr lang="en-US" dirty="0"/>
              <a:t>s beloved </a:t>
            </a:r>
          </a:p>
          <a:p>
            <a:r>
              <a:rPr lang="en-US" dirty="0"/>
              <a:t>children. </a:t>
            </a:r>
          </a:p>
        </p:txBody>
      </p:sp>
      <p:sp>
        <p:nvSpPr>
          <p:cNvPr id="3" name="Text Placeholder 2">
            <a:extLst>
              <a:ext uri="{FF2B5EF4-FFF2-40B4-BE49-F238E27FC236}">
                <a16:creationId xmlns:a16="http://schemas.microsoft.com/office/drawing/2014/main" id="{46414F92-ADA4-2D46-9B4A-B91298CEC1DA}"/>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God is celebrating that we are </a:t>
            </a:r>
          </a:p>
          <a:p>
            <a:pPr>
              <a:lnSpc>
                <a:spcPct val="150000"/>
              </a:lnSpc>
            </a:pPr>
            <a:r>
              <a:rPr lang="en-US" dirty="0"/>
              <a:t>home!</a:t>
            </a:r>
          </a:p>
          <a:p>
            <a:pPr>
              <a:lnSpc>
                <a:spcPct val="150000"/>
              </a:lnSpc>
            </a:pPr>
            <a:r>
              <a:rPr lang="en-US" dirty="0"/>
              <a:t>All: Let us rejoice with one another!</a:t>
            </a:r>
          </a:p>
        </p:txBody>
      </p:sp>
    </p:spTree>
    <p:extLst>
      <p:ext uri="{BB962C8B-B14F-4D97-AF65-F5344CB8AC3E}">
        <p14:creationId xmlns:p14="http://schemas.microsoft.com/office/powerpoint/2010/main" val="382825160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972819"/>
            <a:ext cx="5719482"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of grace, we confess to you today that we have not always used the gifts you have given us well. We have misplaced our priorities and squandered our blessings.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51978</TotalTime>
  <Words>2202</Words>
  <Application>Microsoft Macintosh PowerPoint</Application>
  <PresentationFormat>On-screen Show (4:3)</PresentationFormat>
  <Paragraphs>222</Paragraphs>
  <Slides>61</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61</vt:i4>
      </vt:variant>
    </vt:vector>
  </HeadingPairs>
  <TitlesOfParts>
    <vt:vector size="82"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103: 8 – 13</vt:lpstr>
      <vt:lpstr>PowerPoint Presentation</vt:lpstr>
      <vt:lpstr>PowerPoint Presentation</vt:lpstr>
      <vt:lpstr>Luke 15: 11 -32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765</cp:revision>
  <cp:lastPrinted>2024-04-25T15:20:01Z</cp:lastPrinted>
  <dcterms:created xsi:type="dcterms:W3CDTF">2022-06-10T14:28:57Z</dcterms:created>
  <dcterms:modified xsi:type="dcterms:W3CDTF">2026-03-04T14:32:58Z</dcterms:modified>
</cp:coreProperties>
</file>