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68"/>
  </p:notesMasterIdLst>
  <p:sldIdLst>
    <p:sldId id="3324" r:id="rId11"/>
    <p:sldId id="3194" r:id="rId12"/>
    <p:sldId id="3196" r:id="rId13"/>
    <p:sldId id="3666" r:id="rId14"/>
    <p:sldId id="3667" r:id="rId15"/>
    <p:sldId id="3695" r:id="rId16"/>
    <p:sldId id="3201" r:id="rId17"/>
    <p:sldId id="3259" r:id="rId18"/>
    <p:sldId id="3635" r:id="rId19"/>
    <p:sldId id="788" r:id="rId20"/>
    <p:sldId id="3696" r:id="rId21"/>
    <p:sldId id="785" r:id="rId22"/>
    <p:sldId id="786" r:id="rId23"/>
    <p:sldId id="787" r:id="rId24"/>
    <p:sldId id="3670" r:id="rId25"/>
    <p:sldId id="3650" r:id="rId26"/>
    <p:sldId id="256" r:id="rId27"/>
    <p:sldId id="257" r:id="rId28"/>
    <p:sldId id="258" r:id="rId29"/>
    <p:sldId id="259" r:id="rId30"/>
    <p:sldId id="260" r:id="rId31"/>
    <p:sldId id="261" r:id="rId32"/>
    <p:sldId id="262" r:id="rId33"/>
    <p:sldId id="263" r:id="rId34"/>
    <p:sldId id="3697" r:id="rId35"/>
    <p:sldId id="3698" r:id="rId36"/>
    <p:sldId id="3699" r:id="rId37"/>
    <p:sldId id="3700" r:id="rId38"/>
    <p:sldId id="3690" r:id="rId39"/>
    <p:sldId id="3383" r:id="rId40"/>
    <p:sldId id="2427" r:id="rId41"/>
    <p:sldId id="2428" r:id="rId42"/>
    <p:sldId id="2429" r:id="rId43"/>
    <p:sldId id="2430" r:id="rId44"/>
    <p:sldId id="2431" r:id="rId45"/>
    <p:sldId id="2432" r:id="rId46"/>
    <p:sldId id="3691" r:id="rId47"/>
    <p:sldId id="3692" r:id="rId48"/>
    <p:sldId id="3693" r:id="rId49"/>
    <p:sldId id="3694" r:id="rId50"/>
    <p:sldId id="3633" r:id="rId51"/>
    <p:sldId id="3678" r:id="rId52"/>
    <p:sldId id="3397" r:id="rId53"/>
    <p:sldId id="3398" r:id="rId54"/>
    <p:sldId id="3399" r:id="rId55"/>
    <p:sldId id="3079" r:id="rId56"/>
    <p:sldId id="3529" r:id="rId57"/>
    <p:sldId id="3081" r:id="rId58"/>
    <p:sldId id="777" r:id="rId59"/>
    <p:sldId id="778" r:id="rId60"/>
    <p:sldId id="779" r:id="rId61"/>
    <p:sldId id="780" r:id="rId62"/>
    <p:sldId id="781" r:id="rId63"/>
    <p:sldId id="782" r:id="rId64"/>
    <p:sldId id="3619" r:id="rId65"/>
    <p:sldId id="2315" r:id="rId66"/>
    <p:sldId id="354"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3D7"/>
    <a:srgbClr val="FFFBD9"/>
    <a:srgbClr val="E7C6A1"/>
    <a:srgbClr val="FFFFFF"/>
    <a:srgbClr val="E57A91"/>
    <a:srgbClr val="F7F2E6"/>
    <a:srgbClr val="CF768A"/>
    <a:srgbClr val="D9C2C4"/>
    <a:srgbClr val="FFF2CC"/>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95753"/>
  </p:normalViewPr>
  <p:slideViewPr>
    <p:cSldViewPr snapToGrid="0" snapToObjects="1">
      <p:cViewPr varScale="1">
        <p:scale>
          <a:sx n="108" d="100"/>
          <a:sy n="108" d="100"/>
        </p:scale>
        <p:origin x="2600"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7/14/25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46</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1833FD7-2629-D87D-C30F-334A47BFF427}"/>
              </a:ext>
            </a:extLst>
          </p:cNvPr>
          <p:cNvPicPr>
            <a:picLocks noChangeAspect="1" noChangeArrowheads="1"/>
          </p:cNvPicPr>
          <p:nvPr userDrawn="1"/>
        </p:nvPicPr>
        <p:blipFill>
          <a:blip r:embed="rId2" cstate="email">
            <a:alphaModFix amt="70000"/>
            <a:extLst>
              <a:ext uri="{28A0092B-C50C-407E-A947-70E740481C1C}">
                <a14:useLocalDpi xmlns:a14="http://schemas.microsoft.com/office/drawing/2010/main"/>
              </a:ext>
            </a:extLst>
          </a:blip>
          <a:srcRect/>
          <a:stretch/>
        </p:blipFill>
        <p:spPr bwMode="auto">
          <a:xfrm>
            <a:off x="0" y="15"/>
            <a:ext cx="9143999" cy="68579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C6C296-4EB0-8C74-778E-9C960DEB4D9A}"/>
              </a:ext>
            </a:extLst>
          </p:cNvPr>
          <p:cNvSpPr txBox="1"/>
          <p:nvPr userDrawn="1"/>
        </p:nvSpPr>
        <p:spPr>
          <a:xfrm>
            <a:off x="1728786" y="2467813"/>
            <a:ext cx="5686424" cy="2173865"/>
          </a:xfrm>
          <a:prstGeom prst="rect">
            <a:avLst/>
          </a:prstGeom>
          <a:solidFill>
            <a:schemeClr val="accent2">
              <a:lumMod val="20000"/>
              <a:lumOff val="8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3" name="Picture 2" descr="A close-up of a field of pink flowers&#10;&#10;AI-generated content may be incorrect.">
            <a:extLst>
              <a:ext uri="{FF2B5EF4-FFF2-40B4-BE49-F238E27FC236}">
                <a16:creationId xmlns:a16="http://schemas.microsoft.com/office/drawing/2014/main" id="{083A95DA-6717-C007-D16A-ABCC496FD16D}"/>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808BCCA0-5FA7-2471-B1DE-2D00EAB4A2D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805854" y="1"/>
            <a:ext cx="3349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58750" y="0"/>
            <a:ext cx="5437188" cy="769441"/>
          </a:xfrm>
          <a:prstGeom prst="rect">
            <a:avLst/>
          </a:prstGeom>
          <a:noFill/>
        </p:spPr>
        <p:txBody>
          <a:bodyPr wrap="square" rtlCol="0">
            <a:spAutoFit/>
          </a:bodyPr>
          <a:lstStyle/>
          <a:p>
            <a:pPr algn="ctr"/>
            <a:r>
              <a:rPr lang="en-US" sz="4400" b="1" dirty="0">
                <a:latin typeface="+mn-lt"/>
              </a:rPr>
              <a:t>OPENING PRAYER</a:t>
            </a:r>
          </a:p>
        </p:txBody>
      </p:sp>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1026" name="Picture 2" descr="Royalty-Free photo: Pink cosmos flowers in bloom at daytime | PickPik">
            <a:extLst>
              <a:ext uri="{FF2B5EF4-FFF2-40B4-BE49-F238E27FC236}">
                <a16:creationId xmlns:a16="http://schemas.microsoft.com/office/drawing/2014/main" id="{94F377A9-B421-6E75-966D-15A61E74993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rgbClr val="E7E6E6">
              <a:alpha val="73333"/>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Hymn Title P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78D300-D442-9BE0-B1A9-85FA49C324CE}"/>
              </a:ext>
            </a:extLst>
          </p:cNvPr>
          <p:cNvSpPr>
            <a:spLocks noGrp="1"/>
          </p:cNvSpPr>
          <p:nvPr>
            <p:ph type="pic" sz="quarter" idx="10"/>
          </p:nvPr>
        </p:nvSpPr>
        <p:spPr>
          <a:xfrm>
            <a:off x="0" y="2"/>
            <a:ext cx="9144000" cy="6857999"/>
          </a:xfrm>
        </p:spPr>
        <p:txBody>
          <a:bodyPr/>
          <a:lstStyle/>
          <a:p>
            <a:endParaRPr lang="en-US" dirty="0"/>
          </a:p>
        </p:txBody>
      </p:sp>
      <p:sp>
        <p:nvSpPr>
          <p:cNvPr id="2" name="Title 1">
            <a:extLst>
              <a:ext uri="{FF2B5EF4-FFF2-40B4-BE49-F238E27FC236}">
                <a16:creationId xmlns:a16="http://schemas.microsoft.com/office/drawing/2014/main" id="{CAC9A3EC-79DB-F902-7F3B-2B4F6F4AD185}"/>
              </a:ext>
            </a:extLst>
          </p:cNvPr>
          <p:cNvSpPr>
            <a:spLocks noGrp="1"/>
          </p:cNvSpPr>
          <p:nvPr>
            <p:ph type="title"/>
          </p:nvPr>
        </p:nvSpPr>
        <p:spPr>
          <a:xfrm>
            <a:off x="628650" y="0"/>
            <a:ext cx="7886700" cy="645474"/>
          </a:xfrm>
        </p:spPr>
        <p:txBody>
          <a:bodyPr>
            <a:normAutofit/>
          </a:bodyPr>
          <a:lstStyle>
            <a:lvl1pPr algn="ctr">
              <a:defRPr sz="2700"/>
            </a:lvl1pPr>
          </a:lstStyle>
          <a:p>
            <a:r>
              <a:rPr lang="en-US" dirty="0"/>
              <a:t>Click to edit Master title style</a:t>
            </a:r>
          </a:p>
        </p:txBody>
      </p:sp>
      <p:sp>
        <p:nvSpPr>
          <p:cNvPr id="9" name="TextBox 8">
            <a:extLst>
              <a:ext uri="{FF2B5EF4-FFF2-40B4-BE49-F238E27FC236}">
                <a16:creationId xmlns:a16="http://schemas.microsoft.com/office/drawing/2014/main" id="{78032574-C8B2-0A56-420F-E205CADE8DEE}"/>
              </a:ext>
            </a:extLst>
          </p:cNvPr>
          <p:cNvSpPr txBox="1"/>
          <p:nvPr userDrawn="1"/>
        </p:nvSpPr>
        <p:spPr>
          <a:xfrm>
            <a:off x="1202635" y="1255273"/>
            <a:ext cx="6738731" cy="415498"/>
          </a:xfrm>
          <a:prstGeom prst="rect">
            <a:avLst/>
          </a:prstGeom>
          <a:noFill/>
        </p:spPr>
        <p:txBody>
          <a:bodyPr wrap="square" rtlCol="0">
            <a:spAutoFit/>
          </a:bodyPr>
          <a:lstStyle/>
          <a:p>
            <a:pPr algn="ctr"/>
            <a:r>
              <a:rPr lang="en-US" sz="2100" b="1" i="1" dirty="0">
                <a:latin typeface="Times" pitchFamily="2" charset="0"/>
              </a:rPr>
              <a:t>Please stand as you are able and comfortable.</a:t>
            </a:r>
          </a:p>
        </p:txBody>
      </p:sp>
      <p:sp>
        <p:nvSpPr>
          <p:cNvPr id="4" name="Text Placeholder 3">
            <a:extLst>
              <a:ext uri="{FF2B5EF4-FFF2-40B4-BE49-F238E27FC236}">
                <a16:creationId xmlns:a16="http://schemas.microsoft.com/office/drawing/2014/main" id="{21835EA8-6FD1-38BA-4B1D-2AEB6E5B1FC7}"/>
              </a:ext>
            </a:extLst>
          </p:cNvPr>
          <p:cNvSpPr>
            <a:spLocks noGrp="1"/>
          </p:cNvSpPr>
          <p:nvPr>
            <p:ph type="body" sz="quarter" idx="11" hasCustomPrompt="1"/>
          </p:nvPr>
        </p:nvSpPr>
        <p:spPr>
          <a:xfrm>
            <a:off x="0" y="646113"/>
            <a:ext cx="9144000" cy="609600"/>
          </a:xfrm>
        </p:spPr>
        <p:txBody>
          <a:bodyPr/>
          <a:lstStyle>
            <a:lvl2pPr marL="457200" indent="0" algn="ctr">
              <a:buNone/>
              <a:defRPr/>
            </a:lvl2pPr>
          </a:lstStyle>
          <a:p>
            <a:pPr lvl="1"/>
            <a:r>
              <a:rPr lang="en-US" dirty="0"/>
              <a:t>Second level</a:t>
            </a:r>
          </a:p>
        </p:txBody>
      </p:sp>
    </p:spTree>
    <p:extLst>
      <p:ext uri="{BB962C8B-B14F-4D97-AF65-F5344CB8AC3E}">
        <p14:creationId xmlns:p14="http://schemas.microsoft.com/office/powerpoint/2010/main" val="817863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Traditional Version </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Traditional Version </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Traditional Version </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Traditional Version </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5" Type="http://schemas.openxmlformats.org/officeDocument/2006/relationships/image" Target="../media/image24.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7.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8.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21.jpe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6.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image" Target="../media/image22.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23.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5" Type="http://schemas.openxmlformats.org/officeDocument/2006/relationships/image" Target="../media/image18.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7/14/25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7" r:id="rId25"/>
    <p:sldLayoutId id="2147483806" r:id="rId26"/>
    <p:sldLayoutId id="2147483797" r:id="rId27"/>
    <p:sldLayoutId id="2147483674" r:id="rId28"/>
    <p:sldLayoutId id="2147483818" r:id="rId29"/>
    <p:sldLayoutId id="2147483730" r:id="rId30"/>
    <p:sldLayoutId id="2147483729" r:id="rId31"/>
    <p:sldLayoutId id="2147483822" r:id="rId3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utterfly flying over flowers&#10;&#10;AI-generated content may be incorrect.">
            <a:extLst>
              <a:ext uri="{FF2B5EF4-FFF2-40B4-BE49-F238E27FC236}">
                <a16:creationId xmlns:a16="http://schemas.microsoft.com/office/drawing/2014/main" id="{A842CE38-AB6E-1FBA-8B21-8C2C132F3E68}"/>
              </a:ext>
            </a:extLst>
          </p:cNvPr>
          <p:cNvPicPr>
            <a:picLocks noChangeAspect="1"/>
          </p:cNvPicPr>
          <p:nvPr userDrawn="1"/>
        </p:nvPicPr>
        <p:blipFill>
          <a:blip r:embed="rId7" cstate="email">
            <a:alphaModFix amt="2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803" r:id="rId5"/>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F42BFE-DE2D-C145-89F0-30E7D24879ED}"/>
              </a:ext>
            </a:extLst>
          </p:cNvPr>
          <p:cNvPicPr>
            <a:picLocks noChangeAspect="1"/>
          </p:cNvPicPr>
          <p:nvPr/>
        </p:nvPicPr>
        <p:blipFill>
          <a:blip r:embed="rId2">
            <a:alphaModFix amt="20000"/>
          </a:blip>
          <a:stretch>
            <a:fillRect/>
          </a:stretch>
        </p:blipFill>
        <p:spPr>
          <a:xfrm>
            <a:off x="-2" y="0"/>
            <a:ext cx="9144000" cy="6858000"/>
          </a:xfrm>
          <a:prstGeom prst="rect">
            <a:avLst/>
          </a:prstGeom>
        </p:spPr>
      </p:pic>
      <p:sp>
        <p:nvSpPr>
          <p:cNvPr id="6" name="TextBox 5"/>
          <p:cNvSpPr txBox="1"/>
          <p:nvPr/>
        </p:nvSpPr>
        <p:spPr>
          <a:xfrm>
            <a:off x="83127" y="1639397"/>
            <a:ext cx="9060873" cy="5016758"/>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The church’s one foundation </a:t>
            </a:r>
          </a:p>
          <a:p>
            <a:pPr algn="ctr"/>
            <a:r>
              <a:rPr lang="is-IS" sz="4000" dirty="0">
                <a:latin typeface="Times New Roman" charset="0"/>
                <a:ea typeface="Times New Roman" charset="0"/>
                <a:cs typeface="Times New Roman" charset="0"/>
              </a:rPr>
              <a:t>is Jesus Christ her Lord; </a:t>
            </a:r>
          </a:p>
          <a:p>
            <a:pPr algn="ctr"/>
            <a:r>
              <a:rPr lang="is-IS" sz="4000" dirty="0">
                <a:latin typeface="Times New Roman" charset="0"/>
                <a:ea typeface="Times New Roman" charset="0"/>
                <a:cs typeface="Times New Roman" charset="0"/>
              </a:rPr>
              <a:t>she is his new creation </a:t>
            </a:r>
          </a:p>
          <a:p>
            <a:pPr algn="ctr"/>
            <a:r>
              <a:rPr lang="is-IS" sz="4000" dirty="0">
                <a:latin typeface="Times New Roman" charset="0"/>
                <a:ea typeface="Times New Roman" charset="0"/>
                <a:cs typeface="Times New Roman" charset="0"/>
              </a:rPr>
              <a:t>by water and the Word.  </a:t>
            </a:r>
          </a:p>
          <a:p>
            <a:pPr algn="ctr"/>
            <a:r>
              <a:rPr lang="is-IS" sz="4000" dirty="0">
                <a:latin typeface="Times New Roman" charset="0"/>
                <a:ea typeface="Times New Roman" charset="0"/>
                <a:cs typeface="Times New Roman" charset="0"/>
              </a:rPr>
              <a:t>From heaven he came and sought her </a:t>
            </a:r>
          </a:p>
          <a:p>
            <a:pPr algn="ctr"/>
            <a:r>
              <a:rPr lang="is-IS" sz="4000" dirty="0">
                <a:latin typeface="Times New Roman" charset="0"/>
                <a:ea typeface="Times New Roman" charset="0"/>
                <a:cs typeface="Times New Roman" charset="0"/>
              </a:rPr>
              <a:t>to be his holy bride; </a:t>
            </a:r>
          </a:p>
          <a:p>
            <a:pPr algn="ctr"/>
            <a:r>
              <a:rPr lang="is-IS" sz="4000" dirty="0">
                <a:latin typeface="Times New Roman" charset="0"/>
                <a:ea typeface="Times New Roman" charset="0"/>
                <a:cs typeface="Times New Roman" charset="0"/>
              </a:rPr>
              <a:t>with his own blood he bought her, </a:t>
            </a:r>
          </a:p>
          <a:p>
            <a:pPr algn="ctr"/>
            <a:r>
              <a:rPr lang="is-IS" sz="4000" dirty="0">
                <a:latin typeface="Times New Roman" charset="0"/>
                <a:ea typeface="Times New Roman" charset="0"/>
                <a:cs typeface="Times New Roman" charset="0"/>
              </a:rPr>
              <a:t>and for her life he died.</a:t>
            </a:r>
            <a:endParaRPr lang="en-US" sz="4000" dirty="0">
              <a:latin typeface="Times New Roman" charset="0"/>
              <a:ea typeface="Times New Roman" charset="0"/>
              <a:cs typeface="Times New Roman" charset="0"/>
            </a:endParaRPr>
          </a:p>
        </p:txBody>
      </p:sp>
      <p:sp>
        <p:nvSpPr>
          <p:cNvPr id="8" name="TextBox 7"/>
          <p:cNvSpPr txBox="1"/>
          <p:nvPr/>
        </p:nvSpPr>
        <p:spPr>
          <a:xfrm>
            <a:off x="0" y="0"/>
            <a:ext cx="9143999"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“The Church’s One Foundation”    UMH 545</a:t>
            </a:r>
          </a:p>
          <a:p>
            <a:pPr algn="ctr"/>
            <a:r>
              <a:rPr lang="en-US" sz="2000" dirty="0">
                <a:latin typeface="Times New Roman" charset="0"/>
                <a:ea typeface="Times New Roman" charset="0"/>
                <a:cs typeface="Times New Roman" charset="0"/>
              </a:rPr>
              <a:t>WORDS: Samuel J. Stone, 1866          MUSIC: Samuel Sebastian Wesley, 1864</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205602353"/>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F3EAC3-33F0-BC49-AFB0-43B7F0E39AAA}"/>
              </a:ext>
            </a:extLst>
          </p:cNvPr>
          <p:cNvPicPr>
            <a:picLocks noChangeAspect="1"/>
          </p:cNvPicPr>
          <p:nvPr/>
        </p:nvPicPr>
        <p:blipFill>
          <a:blip r:embed="rId2">
            <a:alphaModFix amt="20000"/>
          </a:blip>
          <a:stretch>
            <a:fillRect/>
          </a:stretch>
        </p:blipFill>
        <p:spPr>
          <a:xfrm>
            <a:off x="-2" y="0"/>
            <a:ext cx="9144000" cy="6858000"/>
          </a:xfrm>
          <a:prstGeom prst="rect">
            <a:avLst/>
          </a:prstGeom>
        </p:spPr>
      </p:pic>
      <p:sp>
        <p:nvSpPr>
          <p:cNvPr id="6" name="TextBox 5"/>
          <p:cNvSpPr txBox="1"/>
          <p:nvPr/>
        </p:nvSpPr>
        <p:spPr>
          <a:xfrm>
            <a:off x="375235" y="1735269"/>
            <a:ext cx="8393527" cy="5016758"/>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Elect from every nation, </a:t>
            </a:r>
          </a:p>
          <a:p>
            <a:pPr algn="ctr"/>
            <a:r>
              <a:rPr lang="is-IS" sz="4000" dirty="0">
                <a:latin typeface="Times New Roman" charset="0"/>
                <a:ea typeface="Times New Roman" charset="0"/>
                <a:cs typeface="Times New Roman" charset="0"/>
              </a:rPr>
              <a:t>yet one o’er all the earth; </a:t>
            </a:r>
          </a:p>
          <a:p>
            <a:pPr algn="ctr"/>
            <a:r>
              <a:rPr lang="is-IS" sz="4000" dirty="0">
                <a:latin typeface="Times New Roman" charset="0"/>
                <a:ea typeface="Times New Roman" charset="0"/>
                <a:cs typeface="Times New Roman" charset="0"/>
              </a:rPr>
              <a:t>her charter of salvation, </a:t>
            </a:r>
          </a:p>
          <a:p>
            <a:pPr algn="ctr"/>
            <a:r>
              <a:rPr lang="is-IS" sz="4000" dirty="0">
                <a:latin typeface="Times New Roman" charset="0"/>
                <a:ea typeface="Times New Roman" charset="0"/>
                <a:cs typeface="Times New Roman" charset="0"/>
              </a:rPr>
              <a:t>one Lord, one faith, one birth; </a:t>
            </a:r>
          </a:p>
          <a:p>
            <a:pPr algn="ctr"/>
            <a:r>
              <a:rPr lang="is-IS" sz="4000" dirty="0">
                <a:latin typeface="Times New Roman" charset="0"/>
                <a:ea typeface="Times New Roman" charset="0"/>
                <a:cs typeface="Times New Roman" charset="0"/>
              </a:rPr>
              <a:t>one holy name she blesses, </a:t>
            </a:r>
          </a:p>
          <a:p>
            <a:pPr algn="ctr"/>
            <a:r>
              <a:rPr lang="is-IS" sz="4000" dirty="0">
                <a:latin typeface="Times New Roman" charset="0"/>
                <a:ea typeface="Times New Roman" charset="0"/>
                <a:cs typeface="Times New Roman" charset="0"/>
              </a:rPr>
              <a:t>partakes one holy food, </a:t>
            </a:r>
          </a:p>
          <a:p>
            <a:pPr algn="ctr"/>
            <a:r>
              <a:rPr lang="is-IS" sz="4000" dirty="0">
                <a:latin typeface="Times New Roman" charset="0"/>
                <a:ea typeface="Times New Roman" charset="0"/>
                <a:cs typeface="Times New Roman" charset="0"/>
              </a:rPr>
              <a:t>and to one hope she presses, </a:t>
            </a:r>
          </a:p>
          <a:p>
            <a:pPr algn="ctr"/>
            <a:r>
              <a:rPr lang="is-IS" sz="4000" dirty="0">
                <a:latin typeface="Times New Roman" charset="0"/>
                <a:ea typeface="Times New Roman" charset="0"/>
                <a:cs typeface="Times New Roman" charset="0"/>
              </a:rPr>
              <a:t>with every grace endued.</a:t>
            </a:r>
            <a:endParaRPr lang="en-US" sz="4000" dirty="0">
              <a:latin typeface="Times New Roman" charset="0"/>
              <a:ea typeface="Times New Roman" charset="0"/>
              <a:cs typeface="Times New Roman" charset="0"/>
            </a:endParaRPr>
          </a:p>
        </p:txBody>
      </p:sp>
      <p:sp>
        <p:nvSpPr>
          <p:cNvPr id="4" name="TextBox 3">
            <a:extLst>
              <a:ext uri="{FF2B5EF4-FFF2-40B4-BE49-F238E27FC236}">
                <a16:creationId xmlns:a16="http://schemas.microsoft.com/office/drawing/2014/main" id="{CDA531D8-6044-F445-B512-010C2D2D6C6B}"/>
              </a:ext>
            </a:extLst>
          </p:cNvPr>
          <p:cNvSpPr txBox="1"/>
          <p:nvPr/>
        </p:nvSpPr>
        <p:spPr>
          <a:xfrm>
            <a:off x="0" y="0"/>
            <a:ext cx="9143999"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“The Church’s One Foundation”    UMH 545</a:t>
            </a:r>
          </a:p>
          <a:p>
            <a:pPr algn="ctr"/>
            <a:r>
              <a:rPr lang="en-US" sz="2000" dirty="0">
                <a:latin typeface="Times New Roman" charset="0"/>
                <a:ea typeface="Times New Roman" charset="0"/>
                <a:cs typeface="Times New Roman" charset="0"/>
              </a:rPr>
              <a:t>WORDS: Samuel J. Stone, 1866          MUSIC: Samuel Sebastian Wesley, 1864</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59546217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3E1FD3-8FE0-1548-BC05-C8E5D95A9AA3}"/>
              </a:ext>
            </a:extLst>
          </p:cNvPr>
          <p:cNvPicPr>
            <a:picLocks noChangeAspect="1"/>
          </p:cNvPicPr>
          <p:nvPr/>
        </p:nvPicPr>
        <p:blipFill>
          <a:blip r:embed="rId2">
            <a:alphaModFix amt="20000"/>
          </a:blip>
          <a:stretch>
            <a:fillRect/>
          </a:stretch>
        </p:blipFill>
        <p:spPr>
          <a:xfrm>
            <a:off x="-2" y="0"/>
            <a:ext cx="9144000" cy="6858000"/>
          </a:xfrm>
          <a:prstGeom prst="rect">
            <a:avLst/>
          </a:prstGeom>
        </p:spPr>
      </p:pic>
      <p:sp>
        <p:nvSpPr>
          <p:cNvPr id="6" name="TextBox 5"/>
          <p:cNvSpPr txBox="1"/>
          <p:nvPr/>
        </p:nvSpPr>
        <p:spPr>
          <a:xfrm>
            <a:off x="375235" y="1735269"/>
            <a:ext cx="8393527" cy="5016758"/>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Though with a scornful wonder </a:t>
            </a:r>
          </a:p>
          <a:p>
            <a:pPr algn="ctr"/>
            <a:r>
              <a:rPr lang="is-IS" sz="4000" dirty="0">
                <a:latin typeface="Times New Roman" charset="0"/>
                <a:ea typeface="Times New Roman" charset="0"/>
                <a:cs typeface="Times New Roman" charset="0"/>
              </a:rPr>
              <a:t>we see her sore oppressed, </a:t>
            </a:r>
          </a:p>
          <a:p>
            <a:pPr algn="ctr"/>
            <a:r>
              <a:rPr lang="is-IS" sz="4000" dirty="0">
                <a:latin typeface="Times New Roman" charset="0"/>
                <a:ea typeface="Times New Roman" charset="0"/>
                <a:cs typeface="Times New Roman" charset="0"/>
              </a:rPr>
              <a:t>by schisms rent asunder, </a:t>
            </a:r>
          </a:p>
          <a:p>
            <a:pPr algn="ctr"/>
            <a:r>
              <a:rPr lang="is-IS" sz="4000" dirty="0">
                <a:latin typeface="Times New Roman" charset="0"/>
                <a:ea typeface="Times New Roman" charset="0"/>
                <a:cs typeface="Times New Roman" charset="0"/>
              </a:rPr>
              <a:t>by heresies distressed, </a:t>
            </a:r>
          </a:p>
          <a:p>
            <a:pPr algn="ctr"/>
            <a:r>
              <a:rPr lang="is-IS" sz="4000" dirty="0">
                <a:latin typeface="Times New Roman" charset="0"/>
                <a:ea typeface="Times New Roman" charset="0"/>
                <a:cs typeface="Times New Roman" charset="0"/>
              </a:rPr>
              <a:t>yet saints their watch are keeping; </a:t>
            </a:r>
          </a:p>
          <a:p>
            <a:pPr algn="ctr"/>
            <a:r>
              <a:rPr lang="is-IS" sz="4000" dirty="0">
                <a:latin typeface="Times New Roman" charset="0"/>
                <a:ea typeface="Times New Roman" charset="0"/>
                <a:cs typeface="Times New Roman" charset="0"/>
              </a:rPr>
              <a:t>their cry goes up, “How long?”  </a:t>
            </a:r>
          </a:p>
          <a:p>
            <a:pPr algn="ctr"/>
            <a:r>
              <a:rPr lang="is-IS" sz="4000" dirty="0">
                <a:latin typeface="Times New Roman" charset="0"/>
                <a:ea typeface="Times New Roman" charset="0"/>
                <a:cs typeface="Times New Roman" charset="0"/>
              </a:rPr>
              <a:t>And soon the night of weeping </a:t>
            </a:r>
          </a:p>
          <a:p>
            <a:pPr algn="ctr"/>
            <a:r>
              <a:rPr lang="is-IS" sz="4000" dirty="0">
                <a:latin typeface="Times New Roman" charset="0"/>
                <a:ea typeface="Times New Roman" charset="0"/>
                <a:cs typeface="Times New Roman" charset="0"/>
              </a:rPr>
              <a:t>shall be the morn of song.</a:t>
            </a:r>
            <a:endParaRPr lang="en-US" sz="4000" dirty="0">
              <a:latin typeface="Times New Roman" charset="0"/>
              <a:ea typeface="Times New Roman" charset="0"/>
              <a:cs typeface="Times New Roman" charset="0"/>
            </a:endParaRPr>
          </a:p>
        </p:txBody>
      </p:sp>
      <p:sp>
        <p:nvSpPr>
          <p:cNvPr id="4" name="TextBox 3">
            <a:extLst>
              <a:ext uri="{FF2B5EF4-FFF2-40B4-BE49-F238E27FC236}">
                <a16:creationId xmlns:a16="http://schemas.microsoft.com/office/drawing/2014/main" id="{17F0FAD6-E625-9E4F-815E-ADF60CE64F12}"/>
              </a:ext>
            </a:extLst>
          </p:cNvPr>
          <p:cNvSpPr txBox="1"/>
          <p:nvPr/>
        </p:nvSpPr>
        <p:spPr>
          <a:xfrm>
            <a:off x="0" y="0"/>
            <a:ext cx="9143999"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“The Church’s One Foundation”    UMH 545</a:t>
            </a:r>
          </a:p>
          <a:p>
            <a:pPr algn="ctr"/>
            <a:r>
              <a:rPr lang="en-US" sz="2000" dirty="0">
                <a:latin typeface="Times New Roman" charset="0"/>
                <a:ea typeface="Times New Roman" charset="0"/>
                <a:cs typeface="Times New Roman" charset="0"/>
              </a:rPr>
              <a:t>WORDS: Samuel J. Stone, 1866          MUSIC: Samuel Sebastian Wesley, 1864</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36349158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F5C4E8-2224-5842-A60A-3C87A6035E66}"/>
              </a:ext>
            </a:extLst>
          </p:cNvPr>
          <p:cNvPicPr>
            <a:picLocks noChangeAspect="1"/>
          </p:cNvPicPr>
          <p:nvPr/>
        </p:nvPicPr>
        <p:blipFill>
          <a:blip r:embed="rId2">
            <a:alphaModFix amt="20000"/>
          </a:blip>
          <a:stretch>
            <a:fillRect/>
          </a:stretch>
        </p:blipFill>
        <p:spPr>
          <a:xfrm>
            <a:off x="-2" y="0"/>
            <a:ext cx="9144000" cy="6858000"/>
          </a:xfrm>
          <a:prstGeom prst="rect">
            <a:avLst/>
          </a:prstGeom>
        </p:spPr>
      </p:pic>
      <p:sp>
        <p:nvSpPr>
          <p:cNvPr id="6" name="TextBox 5"/>
          <p:cNvSpPr txBox="1"/>
          <p:nvPr/>
        </p:nvSpPr>
        <p:spPr>
          <a:xfrm>
            <a:off x="375235" y="1735269"/>
            <a:ext cx="8393527" cy="5016758"/>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Mid toil and tribulation, </a:t>
            </a:r>
          </a:p>
          <a:p>
            <a:pPr algn="ctr"/>
            <a:r>
              <a:rPr lang="is-IS" sz="4000" dirty="0">
                <a:latin typeface="Times New Roman" charset="0"/>
                <a:ea typeface="Times New Roman" charset="0"/>
                <a:cs typeface="Times New Roman" charset="0"/>
              </a:rPr>
              <a:t>and tumult of her war, </a:t>
            </a:r>
          </a:p>
          <a:p>
            <a:pPr algn="ctr"/>
            <a:r>
              <a:rPr lang="is-IS" sz="4000" dirty="0">
                <a:latin typeface="Times New Roman" charset="0"/>
                <a:ea typeface="Times New Roman" charset="0"/>
                <a:cs typeface="Times New Roman" charset="0"/>
              </a:rPr>
              <a:t>she waits the consummation </a:t>
            </a:r>
          </a:p>
          <a:p>
            <a:pPr algn="ctr"/>
            <a:r>
              <a:rPr lang="is-IS" sz="4000" dirty="0">
                <a:latin typeface="Times New Roman" charset="0"/>
                <a:ea typeface="Times New Roman" charset="0"/>
                <a:cs typeface="Times New Roman" charset="0"/>
              </a:rPr>
              <a:t>of peace forevermore; </a:t>
            </a:r>
          </a:p>
          <a:p>
            <a:pPr algn="ctr"/>
            <a:r>
              <a:rPr lang="is-IS" sz="4000" dirty="0">
                <a:latin typeface="Times New Roman" charset="0"/>
                <a:ea typeface="Times New Roman" charset="0"/>
                <a:cs typeface="Times New Roman" charset="0"/>
              </a:rPr>
              <a:t>till, with the vision glorious, </a:t>
            </a:r>
          </a:p>
          <a:p>
            <a:pPr algn="ctr"/>
            <a:r>
              <a:rPr lang="is-IS" sz="4000" dirty="0">
                <a:latin typeface="Times New Roman" charset="0"/>
                <a:ea typeface="Times New Roman" charset="0"/>
                <a:cs typeface="Times New Roman" charset="0"/>
              </a:rPr>
              <a:t>her longing eyes are blest, </a:t>
            </a:r>
          </a:p>
          <a:p>
            <a:pPr algn="ctr"/>
            <a:r>
              <a:rPr lang="is-IS" sz="4000" dirty="0">
                <a:latin typeface="Times New Roman" charset="0"/>
                <a:ea typeface="Times New Roman" charset="0"/>
                <a:cs typeface="Times New Roman" charset="0"/>
              </a:rPr>
              <a:t>and the greath church victorious </a:t>
            </a:r>
          </a:p>
          <a:p>
            <a:pPr algn="ctr"/>
            <a:r>
              <a:rPr lang="is-IS" sz="4000" dirty="0">
                <a:latin typeface="Times New Roman" charset="0"/>
                <a:ea typeface="Times New Roman" charset="0"/>
                <a:cs typeface="Times New Roman" charset="0"/>
              </a:rPr>
              <a:t>shall be the church at rest.</a:t>
            </a:r>
            <a:endParaRPr lang="en-US" sz="4000" dirty="0">
              <a:latin typeface="Times New Roman" charset="0"/>
              <a:ea typeface="Times New Roman" charset="0"/>
              <a:cs typeface="Times New Roman" charset="0"/>
            </a:endParaRPr>
          </a:p>
        </p:txBody>
      </p:sp>
      <p:sp>
        <p:nvSpPr>
          <p:cNvPr id="4" name="TextBox 3">
            <a:extLst>
              <a:ext uri="{FF2B5EF4-FFF2-40B4-BE49-F238E27FC236}">
                <a16:creationId xmlns:a16="http://schemas.microsoft.com/office/drawing/2014/main" id="{A04680FD-52C0-8A40-8904-48432F22DE30}"/>
              </a:ext>
            </a:extLst>
          </p:cNvPr>
          <p:cNvSpPr txBox="1"/>
          <p:nvPr/>
        </p:nvSpPr>
        <p:spPr>
          <a:xfrm>
            <a:off x="0" y="0"/>
            <a:ext cx="9143999"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“The Church’s One Foundation”    UMH 545</a:t>
            </a:r>
          </a:p>
          <a:p>
            <a:pPr algn="ctr"/>
            <a:r>
              <a:rPr lang="en-US" sz="2000" dirty="0">
                <a:latin typeface="Times New Roman" charset="0"/>
                <a:ea typeface="Times New Roman" charset="0"/>
                <a:cs typeface="Times New Roman" charset="0"/>
              </a:rPr>
              <a:t>WORDS: Samuel J. Stone, 1866          MUSIC: Samuel Sebastian Wesley, 1864</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422104519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C1A475-AB0A-8847-BD41-955C06EC8C3B}"/>
              </a:ext>
            </a:extLst>
          </p:cNvPr>
          <p:cNvPicPr>
            <a:picLocks noChangeAspect="1"/>
          </p:cNvPicPr>
          <p:nvPr/>
        </p:nvPicPr>
        <p:blipFill>
          <a:blip r:embed="rId2">
            <a:alphaModFix amt="20000"/>
          </a:blip>
          <a:stretch>
            <a:fillRect/>
          </a:stretch>
        </p:blipFill>
        <p:spPr>
          <a:xfrm>
            <a:off x="-2" y="0"/>
            <a:ext cx="9144000" cy="6858000"/>
          </a:xfrm>
          <a:prstGeom prst="rect">
            <a:avLst/>
          </a:prstGeom>
        </p:spPr>
      </p:pic>
      <p:sp>
        <p:nvSpPr>
          <p:cNvPr id="6" name="TextBox 5"/>
          <p:cNvSpPr txBox="1"/>
          <p:nvPr/>
        </p:nvSpPr>
        <p:spPr>
          <a:xfrm>
            <a:off x="375235" y="1735269"/>
            <a:ext cx="8393527" cy="5016758"/>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Yet she on earth hath union </a:t>
            </a:r>
          </a:p>
          <a:p>
            <a:pPr algn="ctr"/>
            <a:r>
              <a:rPr lang="is-IS" sz="4000" dirty="0">
                <a:latin typeface="Times New Roman" charset="0"/>
                <a:ea typeface="Times New Roman" charset="0"/>
                <a:cs typeface="Times New Roman" charset="0"/>
              </a:rPr>
              <a:t>with God the Three in One, </a:t>
            </a:r>
          </a:p>
          <a:p>
            <a:pPr algn="ctr"/>
            <a:r>
              <a:rPr lang="is-IS" sz="4000" dirty="0">
                <a:latin typeface="Times New Roman" charset="0"/>
                <a:ea typeface="Times New Roman" charset="0"/>
                <a:cs typeface="Times New Roman" charset="0"/>
              </a:rPr>
              <a:t>and mystic sweet communion </a:t>
            </a:r>
          </a:p>
          <a:p>
            <a:pPr algn="ctr"/>
            <a:r>
              <a:rPr lang="is-IS" sz="4000" dirty="0">
                <a:latin typeface="Times New Roman" charset="0"/>
                <a:ea typeface="Times New Roman" charset="0"/>
                <a:cs typeface="Times New Roman" charset="0"/>
              </a:rPr>
              <a:t>with those whose rest is won.  </a:t>
            </a:r>
          </a:p>
          <a:p>
            <a:pPr algn="ctr"/>
            <a:r>
              <a:rPr lang="is-IS" sz="4000" dirty="0">
                <a:latin typeface="Times New Roman" charset="0"/>
                <a:ea typeface="Times New Roman" charset="0"/>
                <a:cs typeface="Times New Roman" charset="0"/>
              </a:rPr>
              <a:t>O happy ones and holy!  </a:t>
            </a:r>
          </a:p>
          <a:p>
            <a:pPr algn="ctr"/>
            <a:r>
              <a:rPr lang="is-IS" sz="4000" dirty="0">
                <a:latin typeface="Times New Roman" charset="0"/>
                <a:ea typeface="Times New Roman" charset="0"/>
                <a:cs typeface="Times New Roman" charset="0"/>
              </a:rPr>
              <a:t>Lord, give us grace that we </a:t>
            </a:r>
          </a:p>
          <a:p>
            <a:pPr algn="ctr"/>
            <a:r>
              <a:rPr lang="is-IS" sz="4000" dirty="0">
                <a:latin typeface="Times New Roman" charset="0"/>
                <a:ea typeface="Times New Roman" charset="0"/>
                <a:cs typeface="Times New Roman" charset="0"/>
              </a:rPr>
              <a:t>like them, the meek and lowly, </a:t>
            </a:r>
          </a:p>
          <a:p>
            <a:pPr algn="ctr"/>
            <a:r>
              <a:rPr lang="is-IS" sz="4000" dirty="0">
                <a:latin typeface="Times New Roman" charset="0"/>
                <a:ea typeface="Times New Roman" charset="0"/>
                <a:cs typeface="Times New Roman" charset="0"/>
              </a:rPr>
              <a:t>on high may dwell with thee.</a:t>
            </a:r>
            <a:endParaRPr lang="en-US" sz="4000" dirty="0">
              <a:latin typeface="Times New Roman" charset="0"/>
              <a:ea typeface="Times New Roman" charset="0"/>
              <a:cs typeface="Times New Roman" charset="0"/>
            </a:endParaRPr>
          </a:p>
        </p:txBody>
      </p:sp>
      <p:sp>
        <p:nvSpPr>
          <p:cNvPr id="4" name="TextBox 3">
            <a:extLst>
              <a:ext uri="{FF2B5EF4-FFF2-40B4-BE49-F238E27FC236}">
                <a16:creationId xmlns:a16="http://schemas.microsoft.com/office/drawing/2014/main" id="{2B11760D-4EAB-5A4D-B2C0-897712285B4A}"/>
              </a:ext>
            </a:extLst>
          </p:cNvPr>
          <p:cNvSpPr txBox="1"/>
          <p:nvPr/>
        </p:nvSpPr>
        <p:spPr>
          <a:xfrm>
            <a:off x="0" y="0"/>
            <a:ext cx="9143999"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“The Church’s One Foundation”    UMH 545</a:t>
            </a:r>
          </a:p>
          <a:p>
            <a:pPr algn="ctr"/>
            <a:r>
              <a:rPr lang="en-US" sz="2000" dirty="0">
                <a:latin typeface="Times New Roman" charset="0"/>
                <a:ea typeface="Times New Roman" charset="0"/>
                <a:cs typeface="Times New Roman" charset="0"/>
              </a:rPr>
              <a:t>WORDS: Samuel J. Stone, 1866          MUSIC: Samuel Sebastian Wesley, 1864</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05366066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95003" y="1005772"/>
            <a:ext cx="6519553" cy="4846455"/>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Lord, open our hearts and minds by the power of your Holy Spirit, that as the Scriptures are read and your Word proclaimed, we may hear with joy what you say to us today. Amen.</a:t>
            </a: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 Book of Worship</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FE5CC-2986-964E-F4CC-397D6C296C5D}"/>
              </a:ext>
            </a:extLst>
          </p:cNvPr>
          <p:cNvSpPr>
            <a:spLocks noGrp="1"/>
          </p:cNvSpPr>
          <p:nvPr>
            <p:ph type="ctrTitle"/>
          </p:nvPr>
        </p:nvSpPr>
        <p:spPr>
          <a:xfrm>
            <a:off x="4775595" y="728664"/>
            <a:ext cx="3738610" cy="3157080"/>
          </a:xfrm>
          <a:noFill/>
        </p:spPr>
        <p:txBody>
          <a:bodyPr>
            <a:normAutofit/>
          </a:bodyPr>
          <a:lstStyle/>
          <a:p>
            <a:pPr algn="l"/>
            <a:r>
              <a:rPr lang="en-US" sz="4500"/>
              <a:t>Amos 8: 1 – 12 </a:t>
            </a:r>
          </a:p>
        </p:txBody>
      </p:sp>
      <p:sp>
        <p:nvSpPr>
          <p:cNvPr id="3" name="Subtitle 2">
            <a:extLst>
              <a:ext uri="{FF2B5EF4-FFF2-40B4-BE49-F238E27FC236}">
                <a16:creationId xmlns:a16="http://schemas.microsoft.com/office/drawing/2014/main" id="{D377F272-FD6D-F5F0-FACD-30B09C2D9824}"/>
              </a:ext>
            </a:extLst>
          </p:cNvPr>
          <p:cNvSpPr>
            <a:spLocks noGrp="1"/>
          </p:cNvSpPr>
          <p:nvPr>
            <p:ph type="subTitle" idx="1"/>
          </p:nvPr>
        </p:nvSpPr>
        <p:spPr>
          <a:xfrm>
            <a:off x="4775595" y="4072045"/>
            <a:ext cx="3738610" cy="2057289"/>
          </a:xfrm>
          <a:noFill/>
        </p:spPr>
        <p:txBody>
          <a:bodyPr>
            <a:normAutofit/>
          </a:bodyPr>
          <a:lstStyle/>
          <a:p>
            <a:pPr algn="l"/>
            <a:r>
              <a:rPr lang="en-US"/>
              <a:t>NRSVUE</a:t>
            </a:r>
          </a:p>
        </p:txBody>
      </p:sp>
      <p:pic>
        <p:nvPicPr>
          <p:cNvPr id="5" name="Picture 4" descr="A basket of fruit and flowers&#10;&#10;AI-generated content may be incorrect.">
            <a:extLst>
              <a:ext uri="{FF2B5EF4-FFF2-40B4-BE49-F238E27FC236}">
                <a16:creationId xmlns:a16="http://schemas.microsoft.com/office/drawing/2014/main" id="{F8C520B9-031E-42B3-7F8F-F3FCD968F32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4504114" cy="6857990"/>
          </a:xfrm>
          <a:prstGeom prst="rect">
            <a:avLst/>
          </a:prstGeom>
        </p:spPr>
      </p:pic>
    </p:spTree>
    <p:extLst>
      <p:ext uri="{BB962C8B-B14F-4D97-AF65-F5344CB8AC3E}">
        <p14:creationId xmlns:p14="http://schemas.microsoft.com/office/powerpoint/2010/main" val="21194872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03333E-913B-F44A-7ACB-DC0ABE5A1BBB}"/>
              </a:ext>
            </a:extLst>
          </p:cNvPr>
          <p:cNvSpPr txBox="1"/>
          <p:nvPr/>
        </p:nvSpPr>
        <p:spPr>
          <a:xfrm>
            <a:off x="0" y="774972"/>
            <a:ext cx="9144000" cy="5308056"/>
          </a:xfrm>
          <a:prstGeom prst="rect">
            <a:avLst/>
          </a:prstGeom>
          <a:noFill/>
        </p:spPr>
        <p:txBody>
          <a:bodyPr wrap="square">
            <a:spAutoFit/>
          </a:bodyPr>
          <a:lstStyle/>
          <a:p>
            <a:pPr algn="ctr">
              <a:lnSpc>
                <a:spcPct val="150000"/>
              </a:lnSpc>
              <a:buNone/>
            </a:pPr>
            <a:r>
              <a:rPr lang="en-US" sz="3000" b="0"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This is what the Lord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God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showed me: a basket of summer fruit. </a:t>
            </a:r>
          </a:p>
          <a:p>
            <a:pPr algn="ctr">
              <a:lnSpc>
                <a:spcPct val="150000"/>
              </a:lnSpc>
              <a:buNone/>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said, “Amos, what do you see?” And I said, “A basket of summer fruit.” Then 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said to me,</a:t>
            </a:r>
          </a:p>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end has come upon my people Israel;</a:t>
            </a:r>
            <a:b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I will spare them no longer.</a:t>
            </a:r>
          </a:p>
        </p:txBody>
      </p:sp>
    </p:spTree>
    <p:extLst>
      <p:ext uri="{BB962C8B-B14F-4D97-AF65-F5344CB8AC3E}">
        <p14:creationId xmlns:p14="http://schemas.microsoft.com/office/powerpoint/2010/main" val="32998534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FCC3-88A9-1121-3EFA-1DB2018CF8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16B4190-E2E4-C25D-E3F3-67E928045702}"/>
              </a:ext>
            </a:extLst>
          </p:cNvPr>
          <p:cNvSpPr txBox="1"/>
          <p:nvPr/>
        </p:nvSpPr>
        <p:spPr>
          <a:xfrm>
            <a:off x="0" y="774972"/>
            <a:ext cx="9144000" cy="5308056"/>
          </a:xfrm>
          <a:prstGeom prst="rect">
            <a:avLst/>
          </a:prstGeom>
          <a:noFill/>
        </p:spPr>
        <p:txBody>
          <a:bodyPr wrap="square">
            <a:spAutoFit/>
          </a:bodyPr>
          <a:lstStyle/>
          <a:p>
            <a:pPr algn="ctr">
              <a:lnSpc>
                <a:spcPct val="150000"/>
              </a:lnSpc>
            </a:pPr>
            <a:br>
              <a:rPr lang="en-US" sz="3000" b="1" baseline="30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latin typeface="Verdana" panose="020B0604030504040204" pitchFamily="34" charset="0"/>
                <a:ea typeface="Verdana" panose="020B0604030504040204" pitchFamily="34" charset="0"/>
                <a:cs typeface="Verdana" panose="020B0604030504040204" pitchFamily="34" charset="0"/>
              </a:rPr>
              <a:t>3 </a:t>
            </a:r>
            <a:r>
              <a:rPr lang="en-US" sz="3000" dirty="0">
                <a:latin typeface="Verdana" panose="020B0604030504040204" pitchFamily="34" charset="0"/>
                <a:ea typeface="Verdana" panose="020B0604030504040204" pitchFamily="34" charset="0"/>
                <a:cs typeface="Verdana" panose="020B0604030504040204" pitchFamily="34" charset="0"/>
              </a:rPr>
              <a:t>The songs of the temple</a:t>
            </a:r>
            <a:r>
              <a:rPr lang="en-US" sz="3000" baseline="30000" dirty="0">
                <a:latin typeface="Verdana" panose="020B0604030504040204" pitchFamily="34" charset="0"/>
                <a:ea typeface="Verdana" panose="020B0604030504040204" pitchFamily="34" charset="0"/>
                <a:cs typeface="Verdana" panose="020B0604030504040204" pitchFamily="34" charset="0"/>
              </a:rPr>
              <a:t> </a:t>
            </a:r>
            <a:r>
              <a:rPr lang="en-US" sz="3000" dirty="0">
                <a:latin typeface="Verdana" panose="020B0604030504040204" pitchFamily="34" charset="0"/>
                <a:ea typeface="Verdana" panose="020B0604030504040204" pitchFamily="34" charset="0"/>
                <a:cs typeface="Verdana" panose="020B0604030504040204" pitchFamily="34" charset="0"/>
              </a:rPr>
              <a:t>shall become wailings on that day,” says the Lord </a:t>
            </a:r>
            <a:r>
              <a:rPr lang="en-US" sz="3000" cap="small" dirty="0">
                <a:latin typeface="Verdana" panose="020B0604030504040204" pitchFamily="34" charset="0"/>
                <a:ea typeface="Verdana" panose="020B0604030504040204" pitchFamily="34" charset="0"/>
                <a:cs typeface="Verdana" panose="020B0604030504040204" pitchFamily="34" charset="0"/>
              </a:rPr>
              <a:t>God</a:t>
            </a:r>
            <a:r>
              <a:rPr lang="en-US" sz="3000" dirty="0">
                <a:latin typeface="Verdana" panose="020B0604030504040204" pitchFamily="34" charset="0"/>
                <a:ea typeface="Verdana" panose="020B0604030504040204" pitchFamily="34" charset="0"/>
                <a:cs typeface="Verdana" panose="020B0604030504040204" pitchFamily="34" charset="0"/>
              </a:rPr>
              <a:t>;</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“the dead bodies shall be many, cast out in every place. Be silent!”</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4 </a:t>
            </a:r>
            <a:r>
              <a:rPr lang="en-US" sz="3000" dirty="0">
                <a:latin typeface="Verdana" panose="020B0604030504040204" pitchFamily="34" charset="0"/>
                <a:ea typeface="Verdana" panose="020B0604030504040204" pitchFamily="34" charset="0"/>
                <a:cs typeface="Verdana" panose="020B0604030504040204" pitchFamily="34" charset="0"/>
              </a:rPr>
              <a:t>Hear this, you who trample on the needy,</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    and bring to ruin the poor of the land,</a:t>
            </a:r>
          </a:p>
        </p:txBody>
      </p:sp>
    </p:spTree>
    <p:extLst>
      <p:ext uri="{BB962C8B-B14F-4D97-AF65-F5344CB8AC3E}">
        <p14:creationId xmlns:p14="http://schemas.microsoft.com/office/powerpoint/2010/main" val="3965584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54750" y="0"/>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5275266" y="1055913"/>
            <a:ext cx="378595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i="1" dirty="0">
                <a:latin typeface="Verdana" panose="020B0604030504040204" pitchFamily="34" charset="0"/>
                <a:ea typeface="Verdana" panose="020B0604030504040204" pitchFamily="34" charset="0"/>
                <a:cs typeface="Verdana" panose="020B0604030504040204" pitchFamily="34" charset="0"/>
              </a:rPr>
              <a:t>Sixth Sunday after Pentecost</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July 20</a:t>
            </a:r>
            <a:r>
              <a:rPr lang="en-US" sz="3000" baseline="30000" dirty="0">
                <a:latin typeface="Verdana" panose="020B0604030504040204" pitchFamily="34" charset="0"/>
                <a:ea typeface="Verdana" panose="020B0604030504040204" pitchFamily="34" charset="0"/>
                <a:cs typeface="Verdana" panose="020B0604030504040204" pitchFamily="34" charset="0"/>
              </a:rPr>
              <a:t>th</a:t>
            </a:r>
            <a:r>
              <a:rPr lang="en-US" sz="3000" dirty="0">
                <a:latin typeface="Verdana" panose="020B0604030504040204" pitchFamily="34" charset="0"/>
                <a:ea typeface="Verdana" panose="020B0604030504040204" pitchFamily="34" charset="0"/>
                <a:cs typeface="Verdana" panose="020B0604030504040204" pitchFamily="34" charset="0"/>
              </a:rPr>
              <a:t>  , 2025</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769429" y="1055914"/>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2" name="Picture 1">
            <a:extLst>
              <a:ext uri="{FF2B5EF4-FFF2-40B4-BE49-F238E27FC236}">
                <a16:creationId xmlns:a16="http://schemas.microsoft.com/office/drawing/2014/main" id="{C81967A6-056D-FD80-0380-01CBC684074A}"/>
              </a:ext>
            </a:extLst>
          </p:cNvPr>
          <p:cNvPicPr>
            <a:picLocks noChangeAspect="1"/>
          </p:cNvPicPr>
          <p:nvPr/>
        </p:nvPicPr>
        <p:blipFill>
          <a:blip r:embed="rId3"/>
          <a:srcRect/>
          <a:stretch/>
        </p:blipFill>
        <p:spPr>
          <a:xfrm>
            <a:off x="369559" y="242219"/>
            <a:ext cx="4798368" cy="59125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FC17C-B5D0-8EDE-2EB2-2E894E2E11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B646092-7037-CEAD-0272-B4A20298D9CA}"/>
              </a:ext>
            </a:extLst>
          </p:cNvPr>
          <p:cNvSpPr txBox="1"/>
          <p:nvPr/>
        </p:nvSpPr>
        <p:spPr>
          <a:xfrm>
            <a:off x="0" y="1352053"/>
            <a:ext cx="9144000" cy="4153894"/>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5 </a:t>
            </a:r>
            <a:r>
              <a:rPr lang="en-US" sz="3000" dirty="0">
                <a:latin typeface="Verdana" panose="020B0604030504040204" pitchFamily="34" charset="0"/>
                <a:ea typeface="Verdana" panose="020B0604030504040204" pitchFamily="34" charset="0"/>
                <a:cs typeface="Verdana" panose="020B0604030504040204" pitchFamily="34" charset="0"/>
              </a:rPr>
              <a:t>saying, “When will the new moon be over</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    so that we may sell grain, and the Sabbath,</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    so that we may offer wheat for sale? We will make the ephah smaller and the shekel heavier and practice deceit with false balances,</a:t>
            </a:r>
          </a:p>
        </p:txBody>
      </p:sp>
    </p:spTree>
    <p:extLst>
      <p:ext uri="{BB962C8B-B14F-4D97-AF65-F5344CB8AC3E}">
        <p14:creationId xmlns:p14="http://schemas.microsoft.com/office/powerpoint/2010/main" val="12349708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1EAED-4622-9FA9-29CE-7C3C2E2499A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C65A12-33DA-A6F0-422D-83EF2764FF4C}"/>
              </a:ext>
            </a:extLst>
          </p:cNvPr>
          <p:cNvSpPr txBox="1"/>
          <p:nvPr/>
        </p:nvSpPr>
        <p:spPr>
          <a:xfrm>
            <a:off x="0" y="1352053"/>
            <a:ext cx="9144000" cy="4153894"/>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6 </a:t>
            </a:r>
            <a:r>
              <a:rPr lang="en-US" sz="3000" dirty="0">
                <a:latin typeface="Verdana" panose="020B0604030504040204" pitchFamily="34" charset="0"/>
                <a:ea typeface="Verdana" panose="020B0604030504040204" pitchFamily="34" charset="0"/>
                <a:cs typeface="Verdana" panose="020B0604030504040204" pitchFamily="34" charset="0"/>
              </a:rPr>
              <a:t>buying the poor for silver</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    and the needy for a pair of sandals</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    and selling the sweepings of the wheat.”</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7 </a:t>
            </a:r>
            <a:r>
              <a:rPr lang="en-US" sz="3000" dirty="0">
                <a:latin typeface="Verdana" panose="020B0604030504040204" pitchFamily="34" charset="0"/>
                <a:ea typeface="Verdana" panose="020B0604030504040204" pitchFamily="34" charset="0"/>
                <a:cs typeface="Verdana" panose="020B0604030504040204" pitchFamily="34" charset="0"/>
              </a:rPr>
              <a:t>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has sworn by the pride of Jacob:</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Surely I will never forget any of their deeds.</a:t>
            </a:r>
          </a:p>
        </p:txBody>
      </p:sp>
    </p:spTree>
    <p:extLst>
      <p:ext uri="{BB962C8B-B14F-4D97-AF65-F5344CB8AC3E}">
        <p14:creationId xmlns:p14="http://schemas.microsoft.com/office/powerpoint/2010/main" val="5001645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A7A54-F90C-BC67-C9F6-C7E53DEE4D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CC268B-179B-AACE-28B1-FB4C29CD0032}"/>
              </a:ext>
            </a:extLst>
          </p:cNvPr>
          <p:cNvSpPr txBox="1"/>
          <p:nvPr/>
        </p:nvSpPr>
        <p:spPr>
          <a:xfrm>
            <a:off x="0" y="659555"/>
            <a:ext cx="9144000" cy="5538889"/>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8 </a:t>
            </a:r>
            <a:r>
              <a:rPr lang="en-US" sz="3000" dirty="0">
                <a:latin typeface="Verdana" panose="020B0604030504040204" pitchFamily="34" charset="0"/>
                <a:ea typeface="Verdana" panose="020B0604030504040204" pitchFamily="34" charset="0"/>
                <a:cs typeface="Verdana" panose="020B0604030504040204" pitchFamily="34" charset="0"/>
              </a:rPr>
              <a:t>Shall not the land tremble on this account,</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    and everyone mourn who lives in it, and all of it rise like the Nile, and be tossed about and sink again, like the Nile of Egypt?</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9</a:t>
            </a:r>
            <a:r>
              <a:rPr lang="en-US" sz="3000" baseline="30000" dirty="0">
                <a:latin typeface="Verdana" panose="020B0604030504040204" pitchFamily="34" charset="0"/>
                <a:ea typeface="Verdana" panose="020B0604030504040204" pitchFamily="34" charset="0"/>
                <a:cs typeface="Verdana" panose="020B0604030504040204" pitchFamily="34" charset="0"/>
              </a:rPr>
              <a:t> </a:t>
            </a:r>
            <a:r>
              <a:rPr lang="en-US" sz="3000" dirty="0">
                <a:latin typeface="Verdana" panose="020B0604030504040204" pitchFamily="34" charset="0"/>
                <a:ea typeface="Verdana" panose="020B0604030504040204" pitchFamily="34" charset="0"/>
                <a:cs typeface="Verdana" panose="020B0604030504040204" pitchFamily="34" charset="0"/>
              </a:rPr>
              <a:t>On that day, says the Lord God, I will make the sun go down at noon and darken the earth in broad daylight.</a:t>
            </a:r>
          </a:p>
        </p:txBody>
      </p:sp>
    </p:spTree>
    <p:extLst>
      <p:ext uri="{BB962C8B-B14F-4D97-AF65-F5344CB8AC3E}">
        <p14:creationId xmlns:p14="http://schemas.microsoft.com/office/powerpoint/2010/main" val="20886569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36E16-46F5-A198-7A45-1B60B85EB8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09CD0D-4397-111F-CF8C-A73266AF0DFB}"/>
              </a:ext>
            </a:extLst>
          </p:cNvPr>
          <p:cNvSpPr txBox="1"/>
          <p:nvPr/>
        </p:nvSpPr>
        <p:spPr>
          <a:xfrm>
            <a:off x="0" y="1698301"/>
            <a:ext cx="9144000" cy="3461397"/>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10 </a:t>
            </a:r>
            <a:r>
              <a:rPr lang="en-US" sz="3000" dirty="0">
                <a:latin typeface="Verdana" panose="020B0604030504040204" pitchFamily="34" charset="0"/>
                <a:ea typeface="Verdana" panose="020B0604030504040204" pitchFamily="34" charset="0"/>
                <a:cs typeface="Verdana" panose="020B0604030504040204" pitchFamily="34" charset="0"/>
              </a:rPr>
              <a:t>I will turn your feasts into mourning and all your songs into lamentation; I will bring sackcloth on all loins and baldness on every head; I will make it like the mourning for an only son and the end of it like a bitter day.</a:t>
            </a:r>
          </a:p>
        </p:txBody>
      </p:sp>
    </p:spTree>
    <p:extLst>
      <p:ext uri="{BB962C8B-B14F-4D97-AF65-F5344CB8AC3E}">
        <p14:creationId xmlns:p14="http://schemas.microsoft.com/office/powerpoint/2010/main" val="22018483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6D331-696F-D605-E40F-CC9916F86E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C0C530-7FEF-B61A-D81E-AE1D2ED8003C}"/>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11 </a:t>
            </a:r>
            <a:r>
              <a:rPr lang="en-US" sz="3000" dirty="0">
                <a:latin typeface="Verdana" panose="020B0604030504040204" pitchFamily="34" charset="0"/>
                <a:ea typeface="Verdana" panose="020B0604030504040204" pitchFamily="34" charset="0"/>
                <a:cs typeface="Verdana" panose="020B0604030504040204" pitchFamily="34" charset="0"/>
              </a:rPr>
              <a:t>The time is surely coming, says the Lord </a:t>
            </a:r>
            <a:r>
              <a:rPr lang="en-US" sz="3000" cap="small" dirty="0">
                <a:latin typeface="Verdana" panose="020B0604030504040204" pitchFamily="34" charset="0"/>
                <a:ea typeface="Verdana" panose="020B0604030504040204" pitchFamily="34" charset="0"/>
                <a:cs typeface="Verdana" panose="020B0604030504040204" pitchFamily="34" charset="0"/>
              </a:rPr>
              <a:t>God</a:t>
            </a:r>
            <a:r>
              <a:rPr lang="en-US" sz="3000" dirty="0">
                <a:latin typeface="Verdana" panose="020B0604030504040204" pitchFamily="34" charset="0"/>
                <a:ea typeface="Verdana" panose="020B0604030504040204" pitchFamily="34" charset="0"/>
                <a:cs typeface="Verdana" panose="020B0604030504040204" pitchFamily="34" charset="0"/>
              </a:rPr>
              <a:t>, when I will send a famine on the land, not a famine of bread or a thirst for water, but of hearing the words of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latin typeface="Verdana" panose="020B0604030504040204" pitchFamily="34" charset="0"/>
                <a:ea typeface="Verdana" panose="020B0604030504040204" pitchFamily="34" charset="0"/>
                <a:cs typeface="Verdana" panose="020B0604030504040204" pitchFamily="34" charset="0"/>
              </a:rPr>
              <a:t>12 </a:t>
            </a:r>
            <a:r>
              <a:rPr lang="en-US" sz="3000" dirty="0">
                <a:latin typeface="Verdana" panose="020B0604030504040204" pitchFamily="34" charset="0"/>
                <a:ea typeface="Verdana" panose="020B0604030504040204" pitchFamily="34" charset="0"/>
                <a:cs typeface="Verdana" panose="020B0604030504040204" pitchFamily="34" charset="0"/>
              </a:rPr>
              <a:t>They shall wander from sea to sea and from north to east; they shall run to and </a:t>
            </a:r>
            <a:r>
              <a:rPr lang="en-US" sz="3000" dirty="0" err="1">
                <a:latin typeface="Verdana" panose="020B0604030504040204" pitchFamily="34" charset="0"/>
                <a:ea typeface="Verdana" panose="020B0604030504040204" pitchFamily="34" charset="0"/>
                <a:cs typeface="Verdana" panose="020B0604030504040204" pitchFamily="34" charset="0"/>
              </a:rPr>
              <a:t>fro</a:t>
            </a:r>
            <a:r>
              <a:rPr lang="en-US" sz="3000" dirty="0">
                <a:latin typeface="Verdana" panose="020B0604030504040204" pitchFamily="34" charset="0"/>
                <a:ea typeface="Verdana" panose="020B0604030504040204" pitchFamily="34" charset="0"/>
                <a:cs typeface="Verdana" panose="020B0604030504040204" pitchFamily="34" charset="0"/>
              </a:rPr>
              <a:t>, seeking the word of the Lord, but they shall not find it.</a:t>
            </a:r>
          </a:p>
        </p:txBody>
      </p:sp>
    </p:spTree>
    <p:extLst>
      <p:ext uri="{BB962C8B-B14F-4D97-AF65-F5344CB8AC3E}">
        <p14:creationId xmlns:p14="http://schemas.microsoft.com/office/powerpoint/2010/main" val="40042694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8FAD0-2A92-F413-AF2D-A0966CA4F45F}"/>
              </a:ext>
            </a:extLst>
          </p:cNvPr>
          <p:cNvSpPr>
            <a:spLocks noGrp="1"/>
          </p:cNvSpPr>
          <p:nvPr>
            <p:ph type="ctrTitle"/>
          </p:nvPr>
        </p:nvSpPr>
        <p:spPr>
          <a:xfrm>
            <a:off x="4775595" y="728664"/>
            <a:ext cx="3738610" cy="3157080"/>
          </a:xfrm>
          <a:noFill/>
        </p:spPr>
        <p:txBody>
          <a:bodyPr>
            <a:normAutofit/>
          </a:bodyPr>
          <a:lstStyle/>
          <a:p>
            <a:pPr algn="l"/>
            <a:r>
              <a:rPr lang="en-US" sz="4500"/>
              <a:t>Luke 10: 38 – 42 </a:t>
            </a:r>
          </a:p>
        </p:txBody>
      </p:sp>
      <p:sp>
        <p:nvSpPr>
          <p:cNvPr id="3" name="Subtitle 2">
            <a:extLst>
              <a:ext uri="{FF2B5EF4-FFF2-40B4-BE49-F238E27FC236}">
                <a16:creationId xmlns:a16="http://schemas.microsoft.com/office/drawing/2014/main" id="{0CE9A480-AC52-15F6-DCA4-894C237377FF}"/>
              </a:ext>
            </a:extLst>
          </p:cNvPr>
          <p:cNvSpPr>
            <a:spLocks noGrp="1"/>
          </p:cNvSpPr>
          <p:nvPr>
            <p:ph type="subTitle" idx="1"/>
          </p:nvPr>
        </p:nvSpPr>
        <p:spPr>
          <a:xfrm>
            <a:off x="4775595" y="4072045"/>
            <a:ext cx="3738610" cy="2057289"/>
          </a:xfrm>
          <a:noFill/>
        </p:spPr>
        <p:txBody>
          <a:bodyPr>
            <a:normAutofit/>
          </a:bodyPr>
          <a:lstStyle/>
          <a:p>
            <a:pPr algn="l"/>
            <a:r>
              <a:rPr lang="en-US" dirty="0"/>
              <a:t>NRSVUE</a:t>
            </a:r>
            <a:endParaRPr lang="en-US"/>
          </a:p>
        </p:txBody>
      </p:sp>
      <p:pic>
        <p:nvPicPr>
          <p:cNvPr id="1026" name="Picture 2" descr="A solitary cross stands in silhouette atop a hill, framed by a spectacular sunset that fills the sky with vibrant hues of orange, red, and blue. Dramatic light rays pierce through gaps in the clouds, creating a sense of divine presence as they spread across the horizon. The stark contrast between the dark cross and the brilliant colors of the sky creates a powerful symbol of faith and hope. The scene evokes a feeling of spiritual transcendence, with the cross serving as a bridge between earth and heaven as day transitions to night in a breathtaking display of natural beauty.">
            <a:extLst>
              <a:ext uri="{FF2B5EF4-FFF2-40B4-BE49-F238E27FC236}">
                <a16:creationId xmlns:a16="http://schemas.microsoft.com/office/drawing/2014/main" id="{122B6E08-FEBC-DEE2-9B43-F8834762514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 y="10"/>
            <a:ext cx="450411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8065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3A19AA-DB48-C316-939E-122848C766E5}"/>
              </a:ext>
            </a:extLst>
          </p:cNvPr>
          <p:cNvSpPr txBox="1"/>
          <p:nvPr/>
        </p:nvSpPr>
        <p:spPr>
          <a:xfrm>
            <a:off x="42110" y="1121220"/>
            <a:ext cx="9059779" cy="4615559"/>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38 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Now as they went on their way, he entered a certain village where a woman named Martha welcomed him.</a:t>
            </a:r>
            <a:r>
              <a:rPr lang="en-US" sz="3000" b="0"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39 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She had a sister named Mary, who sat at Jesus’s</a:t>
            </a:r>
            <a:r>
              <a:rPr lang="en-US" sz="3000" b="0"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feet and listened to what he was saying. </a:t>
            </a:r>
          </a:p>
        </p:txBody>
      </p:sp>
    </p:spTree>
    <p:extLst>
      <p:ext uri="{BB962C8B-B14F-4D97-AF65-F5344CB8AC3E}">
        <p14:creationId xmlns:p14="http://schemas.microsoft.com/office/powerpoint/2010/main" val="10026797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1EE05-107D-46E7-0B51-74A8C1ADF3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0A0262-9539-C5A4-EA74-BEBD35AF12B0}"/>
              </a:ext>
            </a:extLst>
          </p:cNvPr>
          <p:cNvSpPr txBox="1"/>
          <p:nvPr/>
        </p:nvSpPr>
        <p:spPr>
          <a:xfrm>
            <a:off x="42110" y="1698301"/>
            <a:ext cx="9059779" cy="3461397"/>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40</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But Martha was distracted by her many tasks, so she came to him and asked, “Lord, do you not care that my sister has left me to do all the work by myself? Tell her, then, to help me.”</a:t>
            </a:r>
          </a:p>
        </p:txBody>
      </p:sp>
    </p:spTree>
    <p:extLst>
      <p:ext uri="{BB962C8B-B14F-4D97-AF65-F5344CB8AC3E}">
        <p14:creationId xmlns:p14="http://schemas.microsoft.com/office/powerpoint/2010/main" val="23532386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33996-35C2-7EEF-5884-78E3A962530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938F7F6-9C05-B325-D3A2-1649A9C987E7}"/>
              </a:ext>
            </a:extLst>
          </p:cNvPr>
          <p:cNvSpPr txBox="1"/>
          <p:nvPr/>
        </p:nvSpPr>
        <p:spPr>
          <a:xfrm>
            <a:off x="42110" y="1121220"/>
            <a:ext cx="9059779" cy="4615559"/>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41 </a:t>
            </a:r>
            <a:r>
              <a:rPr lang="en-US" sz="3000" dirty="0">
                <a:latin typeface="Verdana" panose="020B0604030504040204" pitchFamily="34" charset="0"/>
                <a:ea typeface="Verdana" panose="020B0604030504040204" pitchFamily="34" charset="0"/>
                <a:cs typeface="Verdana" panose="020B0604030504040204" pitchFamily="34" charset="0"/>
              </a:rPr>
              <a:t>But the Lord answered her, “Martha, Martha, you are worried and distracted by many things, </a:t>
            </a:r>
          </a:p>
          <a:p>
            <a:pPr algn="ctr">
              <a:lnSpc>
                <a:spcPct val="150000"/>
              </a:lnSpc>
            </a:pPr>
            <a:endParaRPr lang="en-US" sz="3000" b="1" baseline="30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42 </a:t>
            </a:r>
            <a:r>
              <a:rPr lang="en-US" sz="3000" dirty="0">
                <a:latin typeface="Verdana" panose="020B0604030504040204" pitchFamily="34" charset="0"/>
                <a:ea typeface="Verdana" panose="020B0604030504040204" pitchFamily="34" charset="0"/>
                <a:cs typeface="Verdana" panose="020B0604030504040204" pitchFamily="34" charset="0"/>
              </a:rPr>
              <a:t>but few things are needed—indeed only one.</a:t>
            </a:r>
            <a:r>
              <a:rPr lang="en-US" sz="3000" baseline="30000" dirty="0">
                <a:latin typeface="Verdana" panose="020B0604030504040204" pitchFamily="34" charset="0"/>
                <a:ea typeface="Verdana" panose="020B0604030504040204" pitchFamily="34" charset="0"/>
                <a:cs typeface="Verdana" panose="020B0604030504040204" pitchFamily="34" charset="0"/>
              </a:rPr>
              <a:t> </a:t>
            </a:r>
            <a:r>
              <a:rPr lang="en-US" sz="3000" dirty="0">
                <a:latin typeface="Verdana" panose="020B0604030504040204" pitchFamily="34" charset="0"/>
                <a:ea typeface="Verdana" panose="020B0604030504040204" pitchFamily="34" charset="0"/>
                <a:cs typeface="Verdana" panose="020B0604030504040204" pitchFamily="34" charset="0"/>
              </a:rPr>
              <a:t>Mary has chosen the better part, which will not be taken away from her.”</a:t>
            </a: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192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100598"/>
            <a:ext cx="3136908" cy="4568313"/>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or open to a church&#10;&#10;AI-generated content may be incorrect.">
            <a:extLst>
              <a:ext uri="{FF2B5EF4-FFF2-40B4-BE49-F238E27FC236}">
                <a16:creationId xmlns:a16="http://schemas.microsoft.com/office/drawing/2014/main" id="{00309732-6BC9-483E-0DB9-3DA378E3DC0C}"/>
              </a:ext>
            </a:extLst>
          </p:cNvPr>
          <p:cNvPicPr>
            <a:picLocks noChangeAspect="1"/>
          </p:cNvPicPr>
          <p:nvPr/>
        </p:nvPicPr>
        <p:blipFill>
          <a:blip r:embed="rId2">
            <a:alphaModFix amt="20000"/>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828835"/>
            <a:ext cx="9008076" cy="2308324"/>
          </a:xfrm>
          <a:prstGeom prst="rect">
            <a:avLst/>
          </a:prstGeom>
          <a:solidFill>
            <a:srgbClr val="DDD3D7">
              <a:alpha val="81176"/>
            </a:srgbClr>
          </a:solidFill>
        </p:spPr>
        <p:txBody>
          <a:bodyPr wrap="square" rtlCol="0">
            <a:spAutoFit/>
          </a:bodyPr>
          <a:lstStyle/>
          <a:p>
            <a:pPr algn="ctr"/>
            <a:r>
              <a:rPr lang="en-US" sz="7200" dirty="0">
                <a:latin typeface="Verdana" panose="020B0604030504040204" pitchFamily="34" charset="0"/>
                <a:ea typeface="Verdana" panose="020B0604030504040204" pitchFamily="34" charset="0"/>
                <a:cs typeface="Verdana" panose="020B0604030504040204" pitchFamily="34" charset="0"/>
              </a:rPr>
              <a:t>“Occupied but Empty”</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1823EF-B843-8A21-EF84-47649499274E}"/>
              </a:ext>
            </a:extLst>
          </p:cNvPr>
          <p:cNvPicPr>
            <a:picLocks noGrp="1" noChangeAspect="1" noChangeArrowheads="1"/>
          </p:cNvPicPr>
          <p:nvPr>
            <p:ph type="pic" sz="quarter" idx="10"/>
          </p:nvPr>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00A688E-17AE-8697-FE18-0B1135348046}"/>
              </a:ext>
            </a:extLst>
          </p:cNvPr>
          <p:cNvSpPr>
            <a:spLocks noGrp="1"/>
          </p:cNvSpPr>
          <p:nvPr>
            <p:ph type="title"/>
          </p:nvPr>
        </p:nvSpPr>
        <p:spPr/>
        <p:txBody>
          <a:bodyPr/>
          <a:lstStyle/>
          <a:p>
            <a:r>
              <a:rPr lang="en-US" dirty="0"/>
              <a:t>“To God Be The Glory”   UMH 98</a:t>
            </a:r>
          </a:p>
        </p:txBody>
      </p:sp>
      <p:sp>
        <p:nvSpPr>
          <p:cNvPr id="4" name="Text Placeholder 3">
            <a:extLst>
              <a:ext uri="{FF2B5EF4-FFF2-40B4-BE49-F238E27FC236}">
                <a16:creationId xmlns:a16="http://schemas.microsoft.com/office/drawing/2014/main" id="{D967399C-33F1-F539-BF80-C8F11921A5C3}"/>
              </a:ext>
            </a:extLst>
          </p:cNvPr>
          <p:cNvSpPr>
            <a:spLocks noGrp="1"/>
          </p:cNvSpPr>
          <p:nvPr>
            <p:ph type="body" sz="quarter" idx="11"/>
          </p:nvPr>
        </p:nvSpPr>
        <p:spPr/>
        <p:txBody>
          <a:bodyPr/>
          <a:lstStyle/>
          <a:p>
            <a:pPr marL="0" indent="0" algn="ctr">
              <a:buNone/>
            </a:pPr>
            <a:r>
              <a:rPr lang="en-US" dirty="0"/>
              <a:t>Words: Fanny J. </a:t>
            </a:r>
            <a:r>
              <a:rPr lang="en-US" dirty="0" err="1"/>
              <a:t>Crosty</a:t>
            </a:r>
            <a:r>
              <a:rPr lang="en-US" dirty="0"/>
              <a:t>, 1875; Music: William H. </a:t>
            </a:r>
            <a:r>
              <a:rPr lang="en-US" dirty="0" err="1"/>
              <a:t>Doane</a:t>
            </a:r>
            <a:r>
              <a:rPr lang="en-US" dirty="0"/>
              <a:t>, 1875</a:t>
            </a:r>
          </a:p>
        </p:txBody>
      </p:sp>
      <p:sp>
        <p:nvSpPr>
          <p:cNvPr id="2" name="TextBox 1">
            <a:extLst>
              <a:ext uri="{FF2B5EF4-FFF2-40B4-BE49-F238E27FC236}">
                <a16:creationId xmlns:a16="http://schemas.microsoft.com/office/drawing/2014/main" id="{DAF82FAD-5E7D-FFE1-F75F-B2F5CA147968}"/>
              </a:ext>
            </a:extLst>
          </p:cNvPr>
          <p:cNvSpPr txBox="1"/>
          <p:nvPr/>
        </p:nvSpPr>
        <p:spPr>
          <a:xfrm>
            <a:off x="60960" y="2274838"/>
            <a:ext cx="9022080" cy="2308324"/>
          </a:xfrm>
          <a:prstGeom prst="rect">
            <a:avLst/>
          </a:prstGeom>
          <a:noFill/>
        </p:spPr>
        <p:txBody>
          <a:bodyPr wrap="square" rtlCol="0">
            <a:spAutoFit/>
          </a:bodyPr>
          <a:lstStyle/>
          <a:p>
            <a:pPr algn="ctr"/>
            <a:r>
              <a:rPr lang="en-US" sz="3600" dirty="0">
                <a:latin typeface="Times" pitchFamily="2" charset="0"/>
              </a:rPr>
              <a:t>To God be the glory great things He has done</a:t>
            </a:r>
            <a:br>
              <a:rPr lang="en-US" sz="3600" dirty="0">
                <a:latin typeface="Times" pitchFamily="2" charset="0"/>
              </a:rPr>
            </a:br>
            <a:r>
              <a:rPr lang="en-US" sz="3600" dirty="0">
                <a:latin typeface="Times" pitchFamily="2" charset="0"/>
              </a:rPr>
              <a:t>So loved He the world that He gave us His Son</a:t>
            </a:r>
            <a:br>
              <a:rPr lang="en-US" sz="3600" dirty="0">
                <a:latin typeface="Times" pitchFamily="2" charset="0"/>
              </a:rPr>
            </a:br>
            <a:r>
              <a:rPr lang="en-US" sz="3600" dirty="0">
                <a:latin typeface="Times" pitchFamily="2" charset="0"/>
              </a:rPr>
              <a:t>Who yielded His life an atonement for sin</a:t>
            </a:r>
            <a:br>
              <a:rPr lang="en-US" sz="3600" dirty="0">
                <a:latin typeface="Times" pitchFamily="2" charset="0"/>
              </a:rPr>
            </a:br>
            <a:r>
              <a:rPr lang="en-US" sz="3600" dirty="0">
                <a:latin typeface="Times" pitchFamily="2" charset="0"/>
              </a:rPr>
              <a:t>And opened the life gate that all may go in</a:t>
            </a:r>
          </a:p>
        </p:txBody>
      </p:sp>
    </p:spTree>
    <p:extLst>
      <p:ext uri="{BB962C8B-B14F-4D97-AF65-F5344CB8AC3E}">
        <p14:creationId xmlns:p14="http://schemas.microsoft.com/office/powerpoint/2010/main" val="186912042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1823EF-B843-8A21-EF84-47649499274E}"/>
              </a:ext>
            </a:extLst>
          </p:cNvPr>
          <p:cNvPicPr>
            <a:picLocks noGrp="1" noChangeAspect="1" noChangeArrowheads="1"/>
          </p:cNvPicPr>
          <p:nvPr>
            <p:ph type="pic" sz="quarter" idx="10"/>
          </p:nvPr>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00A688E-17AE-8697-FE18-0B1135348046}"/>
              </a:ext>
            </a:extLst>
          </p:cNvPr>
          <p:cNvSpPr>
            <a:spLocks noGrp="1"/>
          </p:cNvSpPr>
          <p:nvPr>
            <p:ph type="title"/>
          </p:nvPr>
        </p:nvSpPr>
        <p:spPr/>
        <p:txBody>
          <a:bodyPr>
            <a:noAutofit/>
          </a:bodyPr>
          <a:lstStyle/>
          <a:p>
            <a:r>
              <a:rPr lang="en-US" sz="4000" dirty="0"/>
              <a:t>“To God Be The Glory”   UMH 98</a:t>
            </a:r>
          </a:p>
        </p:txBody>
      </p:sp>
      <p:sp>
        <p:nvSpPr>
          <p:cNvPr id="4" name="Text Placeholder 3">
            <a:extLst>
              <a:ext uri="{FF2B5EF4-FFF2-40B4-BE49-F238E27FC236}">
                <a16:creationId xmlns:a16="http://schemas.microsoft.com/office/drawing/2014/main" id="{D967399C-33F1-F539-BF80-C8F11921A5C3}"/>
              </a:ext>
            </a:extLst>
          </p:cNvPr>
          <p:cNvSpPr>
            <a:spLocks noGrp="1"/>
          </p:cNvSpPr>
          <p:nvPr>
            <p:ph type="body" sz="quarter" idx="11"/>
          </p:nvPr>
        </p:nvSpPr>
        <p:spPr/>
        <p:txBody>
          <a:bodyPr/>
          <a:lstStyle/>
          <a:p>
            <a:pPr marL="0" indent="0" algn="ctr">
              <a:buNone/>
            </a:pPr>
            <a:r>
              <a:rPr lang="en-US" dirty="0"/>
              <a:t>Words: Fanny J. </a:t>
            </a:r>
            <a:r>
              <a:rPr lang="en-US" dirty="0" err="1"/>
              <a:t>Crosty</a:t>
            </a:r>
            <a:r>
              <a:rPr lang="en-US" dirty="0"/>
              <a:t>, 1875; Music: William H. </a:t>
            </a:r>
            <a:r>
              <a:rPr lang="en-US" dirty="0" err="1"/>
              <a:t>Doane</a:t>
            </a:r>
            <a:r>
              <a:rPr lang="en-US" dirty="0"/>
              <a:t>, 1875</a:t>
            </a:r>
          </a:p>
        </p:txBody>
      </p:sp>
      <p:sp>
        <p:nvSpPr>
          <p:cNvPr id="2" name="TextBox 1">
            <a:extLst>
              <a:ext uri="{FF2B5EF4-FFF2-40B4-BE49-F238E27FC236}">
                <a16:creationId xmlns:a16="http://schemas.microsoft.com/office/drawing/2014/main" id="{DAF82FAD-5E7D-FFE1-F75F-B2F5CA147968}"/>
              </a:ext>
            </a:extLst>
          </p:cNvPr>
          <p:cNvSpPr txBox="1"/>
          <p:nvPr/>
        </p:nvSpPr>
        <p:spPr>
          <a:xfrm>
            <a:off x="60960" y="1804416"/>
            <a:ext cx="9022080" cy="3970318"/>
          </a:xfrm>
          <a:prstGeom prst="rect">
            <a:avLst/>
          </a:prstGeom>
          <a:noFill/>
        </p:spPr>
        <p:txBody>
          <a:bodyPr wrap="square" rtlCol="0">
            <a:spAutoFit/>
          </a:bodyPr>
          <a:lstStyle/>
          <a:p>
            <a:pPr algn="ctr"/>
            <a:r>
              <a:rPr lang="en-US" sz="3600" dirty="0">
                <a:latin typeface="Times" pitchFamily="2" charset="0"/>
              </a:rPr>
              <a:t>Praise the Lord praise the Lord</a:t>
            </a:r>
            <a:br>
              <a:rPr lang="en-US" sz="3600" dirty="0">
                <a:latin typeface="Times" pitchFamily="2" charset="0"/>
              </a:rPr>
            </a:br>
            <a:r>
              <a:rPr lang="en-US" sz="3600" dirty="0">
                <a:latin typeface="Times" pitchFamily="2" charset="0"/>
              </a:rPr>
              <a:t>Let the earth hear His voice</a:t>
            </a:r>
            <a:br>
              <a:rPr lang="en-US" sz="3600" dirty="0">
                <a:latin typeface="Times" pitchFamily="2" charset="0"/>
              </a:rPr>
            </a:br>
            <a:r>
              <a:rPr lang="en-US" sz="3600" dirty="0">
                <a:latin typeface="Times" pitchFamily="2" charset="0"/>
              </a:rPr>
              <a:t>Praise the Lord praise the Lord</a:t>
            </a:r>
            <a:br>
              <a:rPr lang="en-US" sz="3600" dirty="0">
                <a:latin typeface="Times" pitchFamily="2" charset="0"/>
              </a:rPr>
            </a:br>
            <a:r>
              <a:rPr lang="en-US" sz="3600" dirty="0">
                <a:latin typeface="Times" pitchFamily="2" charset="0"/>
              </a:rPr>
              <a:t>Let the people rejoice</a:t>
            </a:r>
            <a:br>
              <a:rPr lang="en-US" sz="3600" dirty="0">
                <a:latin typeface="Times" pitchFamily="2" charset="0"/>
              </a:rPr>
            </a:br>
            <a:r>
              <a:rPr lang="en-US" sz="3600" dirty="0">
                <a:latin typeface="Times" pitchFamily="2" charset="0"/>
              </a:rPr>
              <a:t>O come to the Father through Jesus the Son</a:t>
            </a:r>
            <a:br>
              <a:rPr lang="en-US" sz="3600" dirty="0">
                <a:latin typeface="Times" pitchFamily="2" charset="0"/>
              </a:rPr>
            </a:br>
            <a:r>
              <a:rPr lang="en-US" sz="3600" dirty="0">
                <a:latin typeface="Times" pitchFamily="2" charset="0"/>
              </a:rPr>
              <a:t>And give Him the glory great things He has done</a:t>
            </a:r>
          </a:p>
        </p:txBody>
      </p:sp>
    </p:spTree>
    <p:extLst>
      <p:ext uri="{BB962C8B-B14F-4D97-AF65-F5344CB8AC3E}">
        <p14:creationId xmlns:p14="http://schemas.microsoft.com/office/powerpoint/2010/main" val="397318916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1823EF-B843-8A21-EF84-47649499274E}"/>
              </a:ext>
            </a:extLst>
          </p:cNvPr>
          <p:cNvPicPr>
            <a:picLocks noGrp="1" noChangeAspect="1" noChangeArrowheads="1"/>
          </p:cNvPicPr>
          <p:nvPr>
            <p:ph type="pic" sz="quarter" idx="10"/>
          </p:nvPr>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00A688E-17AE-8697-FE18-0B1135348046}"/>
              </a:ext>
            </a:extLst>
          </p:cNvPr>
          <p:cNvSpPr>
            <a:spLocks noGrp="1"/>
          </p:cNvSpPr>
          <p:nvPr>
            <p:ph type="title"/>
          </p:nvPr>
        </p:nvSpPr>
        <p:spPr/>
        <p:txBody>
          <a:bodyPr>
            <a:noAutofit/>
          </a:bodyPr>
          <a:lstStyle/>
          <a:p>
            <a:r>
              <a:rPr lang="en-US" sz="4000" dirty="0"/>
              <a:t>“To God Be The Glory”   UMH 98</a:t>
            </a:r>
          </a:p>
        </p:txBody>
      </p:sp>
      <p:sp>
        <p:nvSpPr>
          <p:cNvPr id="4" name="Text Placeholder 3">
            <a:extLst>
              <a:ext uri="{FF2B5EF4-FFF2-40B4-BE49-F238E27FC236}">
                <a16:creationId xmlns:a16="http://schemas.microsoft.com/office/drawing/2014/main" id="{D967399C-33F1-F539-BF80-C8F11921A5C3}"/>
              </a:ext>
            </a:extLst>
          </p:cNvPr>
          <p:cNvSpPr>
            <a:spLocks noGrp="1"/>
          </p:cNvSpPr>
          <p:nvPr>
            <p:ph type="body" sz="quarter" idx="11"/>
          </p:nvPr>
        </p:nvSpPr>
        <p:spPr/>
        <p:txBody>
          <a:bodyPr/>
          <a:lstStyle/>
          <a:p>
            <a:pPr marL="0" indent="0" algn="ctr">
              <a:buNone/>
            </a:pPr>
            <a:r>
              <a:rPr lang="en-US" dirty="0"/>
              <a:t>Words: Fanny J. </a:t>
            </a:r>
            <a:r>
              <a:rPr lang="en-US" dirty="0" err="1"/>
              <a:t>Crosty</a:t>
            </a:r>
            <a:r>
              <a:rPr lang="en-US" dirty="0"/>
              <a:t>, 1875; Music: William H. </a:t>
            </a:r>
            <a:r>
              <a:rPr lang="en-US" dirty="0" err="1"/>
              <a:t>Doane</a:t>
            </a:r>
            <a:r>
              <a:rPr lang="en-US" dirty="0"/>
              <a:t>, 1875</a:t>
            </a:r>
          </a:p>
        </p:txBody>
      </p:sp>
      <p:sp>
        <p:nvSpPr>
          <p:cNvPr id="2" name="TextBox 1">
            <a:extLst>
              <a:ext uri="{FF2B5EF4-FFF2-40B4-BE49-F238E27FC236}">
                <a16:creationId xmlns:a16="http://schemas.microsoft.com/office/drawing/2014/main" id="{DAF82FAD-5E7D-FFE1-F75F-B2F5CA147968}"/>
              </a:ext>
            </a:extLst>
          </p:cNvPr>
          <p:cNvSpPr txBox="1"/>
          <p:nvPr/>
        </p:nvSpPr>
        <p:spPr>
          <a:xfrm>
            <a:off x="60960" y="1804416"/>
            <a:ext cx="9022080" cy="2308324"/>
          </a:xfrm>
          <a:prstGeom prst="rect">
            <a:avLst/>
          </a:prstGeom>
          <a:noFill/>
        </p:spPr>
        <p:txBody>
          <a:bodyPr wrap="square" rtlCol="0">
            <a:spAutoFit/>
          </a:bodyPr>
          <a:lstStyle/>
          <a:p>
            <a:pPr algn="ctr"/>
            <a:r>
              <a:rPr lang="en-US" sz="3600" dirty="0">
                <a:latin typeface="Times" pitchFamily="2" charset="0"/>
              </a:rPr>
              <a:t>O perfect redemption the purchase of blood</a:t>
            </a:r>
            <a:br>
              <a:rPr lang="en-US" sz="3600" dirty="0">
                <a:latin typeface="Times" pitchFamily="2" charset="0"/>
              </a:rPr>
            </a:br>
            <a:r>
              <a:rPr lang="en-US" sz="3600" dirty="0">
                <a:latin typeface="Times" pitchFamily="2" charset="0"/>
              </a:rPr>
              <a:t>To every believer the promise of God</a:t>
            </a:r>
            <a:br>
              <a:rPr lang="en-US" sz="3600" dirty="0">
                <a:latin typeface="Times" pitchFamily="2" charset="0"/>
              </a:rPr>
            </a:br>
            <a:r>
              <a:rPr lang="en-US" sz="3600" dirty="0">
                <a:latin typeface="Times" pitchFamily="2" charset="0"/>
              </a:rPr>
              <a:t>The vilest offender who truly believes</a:t>
            </a:r>
            <a:br>
              <a:rPr lang="en-US" sz="3600" dirty="0">
                <a:latin typeface="Times" pitchFamily="2" charset="0"/>
              </a:rPr>
            </a:br>
            <a:r>
              <a:rPr lang="en-US" sz="3600" dirty="0">
                <a:latin typeface="Times" pitchFamily="2" charset="0"/>
              </a:rPr>
              <a:t>That moment from Jesus a pardon receives</a:t>
            </a:r>
          </a:p>
        </p:txBody>
      </p:sp>
    </p:spTree>
    <p:extLst>
      <p:ext uri="{BB962C8B-B14F-4D97-AF65-F5344CB8AC3E}">
        <p14:creationId xmlns:p14="http://schemas.microsoft.com/office/powerpoint/2010/main" val="364760108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1823EF-B843-8A21-EF84-47649499274E}"/>
              </a:ext>
            </a:extLst>
          </p:cNvPr>
          <p:cNvPicPr>
            <a:picLocks noGrp="1" noChangeAspect="1" noChangeArrowheads="1"/>
          </p:cNvPicPr>
          <p:nvPr>
            <p:ph type="pic" sz="quarter" idx="10"/>
          </p:nvPr>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00A688E-17AE-8697-FE18-0B1135348046}"/>
              </a:ext>
            </a:extLst>
          </p:cNvPr>
          <p:cNvSpPr>
            <a:spLocks noGrp="1"/>
          </p:cNvSpPr>
          <p:nvPr>
            <p:ph type="title"/>
          </p:nvPr>
        </p:nvSpPr>
        <p:spPr/>
        <p:txBody>
          <a:bodyPr>
            <a:noAutofit/>
          </a:bodyPr>
          <a:lstStyle/>
          <a:p>
            <a:r>
              <a:rPr lang="en-US" sz="4000" dirty="0"/>
              <a:t>“To God Be The Glory”   UMH 98</a:t>
            </a:r>
          </a:p>
        </p:txBody>
      </p:sp>
      <p:sp>
        <p:nvSpPr>
          <p:cNvPr id="4" name="Text Placeholder 3">
            <a:extLst>
              <a:ext uri="{FF2B5EF4-FFF2-40B4-BE49-F238E27FC236}">
                <a16:creationId xmlns:a16="http://schemas.microsoft.com/office/drawing/2014/main" id="{D967399C-33F1-F539-BF80-C8F11921A5C3}"/>
              </a:ext>
            </a:extLst>
          </p:cNvPr>
          <p:cNvSpPr>
            <a:spLocks noGrp="1"/>
          </p:cNvSpPr>
          <p:nvPr>
            <p:ph type="body" sz="quarter" idx="11"/>
          </p:nvPr>
        </p:nvSpPr>
        <p:spPr/>
        <p:txBody>
          <a:bodyPr/>
          <a:lstStyle/>
          <a:p>
            <a:pPr marL="0" indent="0" algn="ctr">
              <a:buNone/>
            </a:pPr>
            <a:r>
              <a:rPr lang="en-US" dirty="0"/>
              <a:t>Words: Fanny J. </a:t>
            </a:r>
            <a:r>
              <a:rPr lang="en-US" dirty="0" err="1"/>
              <a:t>Crosty</a:t>
            </a:r>
            <a:r>
              <a:rPr lang="en-US" dirty="0"/>
              <a:t>, 1875; Music: William H. </a:t>
            </a:r>
            <a:r>
              <a:rPr lang="en-US" dirty="0" err="1"/>
              <a:t>Doane</a:t>
            </a:r>
            <a:r>
              <a:rPr lang="en-US" dirty="0"/>
              <a:t>, 1875</a:t>
            </a:r>
          </a:p>
        </p:txBody>
      </p:sp>
      <p:sp>
        <p:nvSpPr>
          <p:cNvPr id="2" name="TextBox 1">
            <a:extLst>
              <a:ext uri="{FF2B5EF4-FFF2-40B4-BE49-F238E27FC236}">
                <a16:creationId xmlns:a16="http://schemas.microsoft.com/office/drawing/2014/main" id="{DAF82FAD-5E7D-FFE1-F75F-B2F5CA147968}"/>
              </a:ext>
            </a:extLst>
          </p:cNvPr>
          <p:cNvSpPr txBox="1"/>
          <p:nvPr/>
        </p:nvSpPr>
        <p:spPr>
          <a:xfrm>
            <a:off x="60960" y="1804416"/>
            <a:ext cx="9022080" cy="3970318"/>
          </a:xfrm>
          <a:prstGeom prst="rect">
            <a:avLst/>
          </a:prstGeom>
          <a:noFill/>
        </p:spPr>
        <p:txBody>
          <a:bodyPr wrap="square" rtlCol="0">
            <a:spAutoFit/>
          </a:bodyPr>
          <a:lstStyle/>
          <a:p>
            <a:pPr algn="ctr"/>
            <a:r>
              <a:rPr lang="en-US" sz="3600" dirty="0">
                <a:latin typeface="Times" pitchFamily="2" charset="0"/>
              </a:rPr>
              <a:t>Praise the Lord praise the Lord</a:t>
            </a:r>
            <a:br>
              <a:rPr lang="en-US" sz="3600" dirty="0">
                <a:latin typeface="Times" pitchFamily="2" charset="0"/>
              </a:rPr>
            </a:br>
            <a:r>
              <a:rPr lang="en-US" sz="3600" dirty="0">
                <a:latin typeface="Times" pitchFamily="2" charset="0"/>
              </a:rPr>
              <a:t>Let the earth hear His voice</a:t>
            </a:r>
            <a:br>
              <a:rPr lang="en-US" sz="3600" dirty="0">
                <a:latin typeface="Times" pitchFamily="2" charset="0"/>
              </a:rPr>
            </a:br>
            <a:r>
              <a:rPr lang="en-US" sz="3600" dirty="0">
                <a:latin typeface="Times" pitchFamily="2" charset="0"/>
              </a:rPr>
              <a:t>Praise the Lord praise the Lord</a:t>
            </a:r>
            <a:br>
              <a:rPr lang="en-US" sz="3600" dirty="0">
                <a:latin typeface="Times" pitchFamily="2" charset="0"/>
              </a:rPr>
            </a:br>
            <a:r>
              <a:rPr lang="en-US" sz="3600" dirty="0">
                <a:latin typeface="Times" pitchFamily="2" charset="0"/>
              </a:rPr>
              <a:t>Let the people rejoice</a:t>
            </a:r>
            <a:br>
              <a:rPr lang="en-US" sz="3600" dirty="0">
                <a:latin typeface="Times" pitchFamily="2" charset="0"/>
              </a:rPr>
            </a:br>
            <a:r>
              <a:rPr lang="en-US" sz="3600" dirty="0">
                <a:latin typeface="Times" pitchFamily="2" charset="0"/>
              </a:rPr>
              <a:t>O come to the Father through Jesus the Son</a:t>
            </a:r>
            <a:br>
              <a:rPr lang="en-US" sz="3600" dirty="0">
                <a:latin typeface="Times" pitchFamily="2" charset="0"/>
              </a:rPr>
            </a:br>
            <a:r>
              <a:rPr lang="en-US" sz="3600" dirty="0">
                <a:latin typeface="Times" pitchFamily="2" charset="0"/>
              </a:rPr>
              <a:t>And give Him the glory great things He has done</a:t>
            </a:r>
          </a:p>
        </p:txBody>
      </p:sp>
    </p:spTree>
    <p:extLst>
      <p:ext uri="{BB962C8B-B14F-4D97-AF65-F5344CB8AC3E}">
        <p14:creationId xmlns:p14="http://schemas.microsoft.com/office/powerpoint/2010/main" val="28952401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1823EF-B843-8A21-EF84-47649499274E}"/>
              </a:ext>
            </a:extLst>
          </p:cNvPr>
          <p:cNvPicPr>
            <a:picLocks noGrp="1" noChangeAspect="1" noChangeArrowheads="1"/>
          </p:cNvPicPr>
          <p:nvPr>
            <p:ph type="pic" sz="quarter" idx="10"/>
          </p:nvPr>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00A688E-17AE-8697-FE18-0B1135348046}"/>
              </a:ext>
            </a:extLst>
          </p:cNvPr>
          <p:cNvSpPr>
            <a:spLocks noGrp="1"/>
          </p:cNvSpPr>
          <p:nvPr>
            <p:ph type="title"/>
          </p:nvPr>
        </p:nvSpPr>
        <p:spPr/>
        <p:txBody>
          <a:bodyPr>
            <a:noAutofit/>
          </a:bodyPr>
          <a:lstStyle/>
          <a:p>
            <a:r>
              <a:rPr lang="en-US" sz="4000" dirty="0"/>
              <a:t>“To God Be The Glory”   UMH 98</a:t>
            </a:r>
          </a:p>
        </p:txBody>
      </p:sp>
      <p:sp>
        <p:nvSpPr>
          <p:cNvPr id="4" name="Text Placeholder 3">
            <a:extLst>
              <a:ext uri="{FF2B5EF4-FFF2-40B4-BE49-F238E27FC236}">
                <a16:creationId xmlns:a16="http://schemas.microsoft.com/office/drawing/2014/main" id="{D967399C-33F1-F539-BF80-C8F11921A5C3}"/>
              </a:ext>
            </a:extLst>
          </p:cNvPr>
          <p:cNvSpPr>
            <a:spLocks noGrp="1"/>
          </p:cNvSpPr>
          <p:nvPr>
            <p:ph type="body" sz="quarter" idx="11"/>
          </p:nvPr>
        </p:nvSpPr>
        <p:spPr/>
        <p:txBody>
          <a:bodyPr/>
          <a:lstStyle/>
          <a:p>
            <a:pPr marL="0" indent="0" algn="ctr">
              <a:buNone/>
            </a:pPr>
            <a:r>
              <a:rPr lang="en-US" dirty="0"/>
              <a:t>Words: Fanny J. </a:t>
            </a:r>
            <a:r>
              <a:rPr lang="en-US" dirty="0" err="1"/>
              <a:t>Crosty</a:t>
            </a:r>
            <a:r>
              <a:rPr lang="en-US" dirty="0"/>
              <a:t>, 1875; Music: William H. </a:t>
            </a:r>
            <a:r>
              <a:rPr lang="en-US" dirty="0" err="1"/>
              <a:t>Doane</a:t>
            </a:r>
            <a:r>
              <a:rPr lang="en-US" dirty="0"/>
              <a:t>, 1875</a:t>
            </a:r>
          </a:p>
        </p:txBody>
      </p:sp>
      <p:sp>
        <p:nvSpPr>
          <p:cNvPr id="2" name="TextBox 1">
            <a:extLst>
              <a:ext uri="{FF2B5EF4-FFF2-40B4-BE49-F238E27FC236}">
                <a16:creationId xmlns:a16="http://schemas.microsoft.com/office/drawing/2014/main" id="{DAF82FAD-5E7D-FFE1-F75F-B2F5CA147968}"/>
              </a:ext>
            </a:extLst>
          </p:cNvPr>
          <p:cNvSpPr txBox="1"/>
          <p:nvPr/>
        </p:nvSpPr>
        <p:spPr>
          <a:xfrm>
            <a:off x="60960" y="1804416"/>
            <a:ext cx="9022080" cy="2862322"/>
          </a:xfrm>
          <a:prstGeom prst="rect">
            <a:avLst/>
          </a:prstGeom>
          <a:noFill/>
        </p:spPr>
        <p:txBody>
          <a:bodyPr wrap="square" rtlCol="0">
            <a:spAutoFit/>
          </a:bodyPr>
          <a:lstStyle/>
          <a:p>
            <a:pPr algn="ctr"/>
            <a:r>
              <a:rPr lang="en-US" sz="3600" dirty="0">
                <a:latin typeface="Times" pitchFamily="2" charset="0"/>
              </a:rPr>
              <a:t>Great things He has taught us</a:t>
            </a:r>
            <a:br>
              <a:rPr lang="en-US" sz="3600" dirty="0">
                <a:latin typeface="Times" pitchFamily="2" charset="0"/>
              </a:rPr>
            </a:br>
            <a:r>
              <a:rPr lang="en-US" sz="3600" dirty="0">
                <a:latin typeface="Times" pitchFamily="2" charset="0"/>
              </a:rPr>
              <a:t>Great things He has done</a:t>
            </a:r>
            <a:br>
              <a:rPr lang="en-US" sz="3600" dirty="0">
                <a:latin typeface="Times" pitchFamily="2" charset="0"/>
              </a:rPr>
            </a:br>
            <a:r>
              <a:rPr lang="en-US" sz="3600" dirty="0">
                <a:latin typeface="Times" pitchFamily="2" charset="0"/>
              </a:rPr>
              <a:t>And great our rejoicing through Jesus the Son</a:t>
            </a:r>
            <a:br>
              <a:rPr lang="en-US" sz="3600" dirty="0">
                <a:latin typeface="Times" pitchFamily="2" charset="0"/>
              </a:rPr>
            </a:br>
            <a:r>
              <a:rPr lang="en-US" sz="3600" dirty="0">
                <a:latin typeface="Times" pitchFamily="2" charset="0"/>
              </a:rPr>
              <a:t>But purer and higher and greater will be</a:t>
            </a:r>
            <a:br>
              <a:rPr lang="en-US" sz="3600" dirty="0">
                <a:latin typeface="Times" pitchFamily="2" charset="0"/>
              </a:rPr>
            </a:br>
            <a:r>
              <a:rPr lang="en-US" sz="3600" dirty="0">
                <a:latin typeface="Times" pitchFamily="2" charset="0"/>
              </a:rPr>
              <a:t>Our wonder our transport when Jesus we see</a:t>
            </a:r>
          </a:p>
        </p:txBody>
      </p:sp>
    </p:spTree>
    <p:extLst>
      <p:ext uri="{BB962C8B-B14F-4D97-AF65-F5344CB8AC3E}">
        <p14:creationId xmlns:p14="http://schemas.microsoft.com/office/powerpoint/2010/main" val="61551861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1823EF-B843-8A21-EF84-47649499274E}"/>
              </a:ext>
            </a:extLst>
          </p:cNvPr>
          <p:cNvPicPr>
            <a:picLocks noGrp="1" noChangeAspect="1" noChangeArrowheads="1"/>
          </p:cNvPicPr>
          <p:nvPr>
            <p:ph type="pic" sz="quarter" idx="10"/>
          </p:nvPr>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00A688E-17AE-8697-FE18-0B1135348046}"/>
              </a:ext>
            </a:extLst>
          </p:cNvPr>
          <p:cNvSpPr>
            <a:spLocks noGrp="1"/>
          </p:cNvSpPr>
          <p:nvPr>
            <p:ph type="title"/>
          </p:nvPr>
        </p:nvSpPr>
        <p:spPr/>
        <p:txBody>
          <a:bodyPr>
            <a:noAutofit/>
          </a:bodyPr>
          <a:lstStyle/>
          <a:p>
            <a:r>
              <a:rPr lang="en-US" sz="4000" dirty="0"/>
              <a:t>“To God Be The Glory”   UMH 98</a:t>
            </a:r>
          </a:p>
        </p:txBody>
      </p:sp>
      <p:sp>
        <p:nvSpPr>
          <p:cNvPr id="4" name="Text Placeholder 3">
            <a:extLst>
              <a:ext uri="{FF2B5EF4-FFF2-40B4-BE49-F238E27FC236}">
                <a16:creationId xmlns:a16="http://schemas.microsoft.com/office/drawing/2014/main" id="{D967399C-33F1-F539-BF80-C8F11921A5C3}"/>
              </a:ext>
            </a:extLst>
          </p:cNvPr>
          <p:cNvSpPr>
            <a:spLocks noGrp="1"/>
          </p:cNvSpPr>
          <p:nvPr>
            <p:ph type="body" sz="quarter" idx="11"/>
          </p:nvPr>
        </p:nvSpPr>
        <p:spPr/>
        <p:txBody>
          <a:bodyPr/>
          <a:lstStyle/>
          <a:p>
            <a:pPr marL="0" indent="0" algn="ctr">
              <a:buNone/>
            </a:pPr>
            <a:r>
              <a:rPr lang="en-US" dirty="0"/>
              <a:t>Words: Fanny J. </a:t>
            </a:r>
            <a:r>
              <a:rPr lang="en-US" dirty="0" err="1"/>
              <a:t>Crosty</a:t>
            </a:r>
            <a:r>
              <a:rPr lang="en-US" dirty="0"/>
              <a:t>, 1875; Music: William H. </a:t>
            </a:r>
            <a:r>
              <a:rPr lang="en-US" dirty="0" err="1"/>
              <a:t>Doane</a:t>
            </a:r>
            <a:r>
              <a:rPr lang="en-US" dirty="0"/>
              <a:t>, 1875</a:t>
            </a:r>
          </a:p>
        </p:txBody>
      </p:sp>
      <p:sp>
        <p:nvSpPr>
          <p:cNvPr id="2" name="TextBox 1">
            <a:extLst>
              <a:ext uri="{FF2B5EF4-FFF2-40B4-BE49-F238E27FC236}">
                <a16:creationId xmlns:a16="http://schemas.microsoft.com/office/drawing/2014/main" id="{DAF82FAD-5E7D-FFE1-F75F-B2F5CA147968}"/>
              </a:ext>
            </a:extLst>
          </p:cNvPr>
          <p:cNvSpPr txBox="1"/>
          <p:nvPr/>
        </p:nvSpPr>
        <p:spPr>
          <a:xfrm>
            <a:off x="60960" y="1804416"/>
            <a:ext cx="9022080" cy="3970318"/>
          </a:xfrm>
          <a:prstGeom prst="rect">
            <a:avLst/>
          </a:prstGeom>
          <a:noFill/>
        </p:spPr>
        <p:txBody>
          <a:bodyPr wrap="square" rtlCol="0">
            <a:spAutoFit/>
          </a:bodyPr>
          <a:lstStyle/>
          <a:p>
            <a:pPr algn="ctr"/>
            <a:r>
              <a:rPr lang="en-US" sz="3600" dirty="0">
                <a:latin typeface="Times" pitchFamily="2" charset="0"/>
              </a:rPr>
              <a:t>Praise the Lord praise the Lord</a:t>
            </a:r>
            <a:br>
              <a:rPr lang="en-US" sz="3600" dirty="0">
                <a:latin typeface="Times" pitchFamily="2" charset="0"/>
              </a:rPr>
            </a:br>
            <a:r>
              <a:rPr lang="en-US" sz="3600" dirty="0">
                <a:latin typeface="Times" pitchFamily="2" charset="0"/>
              </a:rPr>
              <a:t>Let the earth hear His voice</a:t>
            </a:r>
            <a:br>
              <a:rPr lang="en-US" sz="3600" dirty="0">
                <a:latin typeface="Times" pitchFamily="2" charset="0"/>
              </a:rPr>
            </a:br>
            <a:r>
              <a:rPr lang="en-US" sz="3600" dirty="0">
                <a:latin typeface="Times" pitchFamily="2" charset="0"/>
              </a:rPr>
              <a:t>Praise the Lord praise the Lord</a:t>
            </a:r>
            <a:br>
              <a:rPr lang="en-US" sz="3600" dirty="0">
                <a:latin typeface="Times" pitchFamily="2" charset="0"/>
              </a:rPr>
            </a:br>
            <a:r>
              <a:rPr lang="en-US" sz="3600" dirty="0">
                <a:latin typeface="Times" pitchFamily="2" charset="0"/>
              </a:rPr>
              <a:t>Let the people rejoice</a:t>
            </a:r>
            <a:br>
              <a:rPr lang="en-US" sz="3600" dirty="0">
                <a:latin typeface="Times" pitchFamily="2" charset="0"/>
              </a:rPr>
            </a:br>
            <a:r>
              <a:rPr lang="en-US" sz="3600" dirty="0">
                <a:latin typeface="Times" pitchFamily="2" charset="0"/>
              </a:rPr>
              <a:t>O come to the Father through Jesus the Son</a:t>
            </a:r>
            <a:br>
              <a:rPr lang="en-US" sz="3600" dirty="0">
                <a:latin typeface="Times" pitchFamily="2" charset="0"/>
              </a:rPr>
            </a:br>
            <a:r>
              <a:rPr lang="en-US" sz="3600" dirty="0">
                <a:latin typeface="Times" pitchFamily="2" charset="0"/>
              </a:rPr>
              <a:t>And give Him the glory great things He has done</a:t>
            </a:r>
          </a:p>
        </p:txBody>
      </p:sp>
    </p:spTree>
    <p:extLst>
      <p:ext uri="{BB962C8B-B14F-4D97-AF65-F5344CB8AC3E}">
        <p14:creationId xmlns:p14="http://schemas.microsoft.com/office/powerpoint/2010/main" val="339321872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66566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2524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3941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928188" y="904352"/>
            <a:ext cx="6839892" cy="1515173"/>
          </a:xfrm>
        </p:spPr>
        <p:txBody>
          <a:bodyPr>
            <a:noAutofit/>
          </a:bodyPr>
          <a:lstStyle/>
          <a:p>
            <a:pPr>
              <a:lnSpc>
                <a:spcPct val="150000"/>
              </a:lnSpc>
            </a:pPr>
            <a:r>
              <a:rPr lang="en-US" dirty="0"/>
              <a:t>Come in from the noise, the rush, the full schedules and restless nights.</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928188" y="3134625"/>
            <a:ext cx="6839892" cy="1515172"/>
          </a:xfrm>
        </p:spPr>
        <p:txBody>
          <a:bodyPr>
            <a:noAutofit/>
          </a:bodyPr>
          <a:lstStyle/>
          <a:p>
            <a:pPr>
              <a:lnSpc>
                <a:spcPct val="150000"/>
              </a:lnSpc>
            </a:pPr>
            <a:r>
              <a:rPr lang="en-US" dirty="0"/>
              <a:t>We come to sit, to pause, to listen. </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830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61EF0E-D2A2-D04E-95E9-DF842A4B8786}"/>
              </a:ext>
            </a:extLst>
          </p:cNvPr>
          <p:cNvPicPr>
            <a:picLocks noChangeAspect="1"/>
          </p:cNvPicPr>
          <p:nvPr/>
        </p:nvPicPr>
        <p:blipFill>
          <a:blip r:embed="rId2">
            <a:alphaModFix amt="5000"/>
          </a:blip>
          <a:stretch>
            <a:fillRect/>
          </a:stretch>
        </p:blipFill>
        <p:spPr>
          <a:xfrm>
            <a:off x="0" y="0"/>
            <a:ext cx="9144000" cy="6858000"/>
          </a:xfrm>
          <a:prstGeom prst="rect">
            <a:avLst/>
          </a:prstGeom>
        </p:spPr>
      </p:pic>
      <p:sp>
        <p:nvSpPr>
          <p:cNvPr id="10" name="TextBox 9"/>
          <p:cNvSpPr txBox="1"/>
          <p:nvPr/>
        </p:nvSpPr>
        <p:spPr>
          <a:xfrm>
            <a:off x="162232" y="1828562"/>
            <a:ext cx="8819536"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I heard and old, old story, </a:t>
            </a:r>
          </a:p>
          <a:p>
            <a:pPr algn="ctr"/>
            <a:r>
              <a:rPr lang="en-US" sz="3600" dirty="0">
                <a:latin typeface="Times New Roman" charset="0"/>
                <a:ea typeface="Times New Roman" charset="0"/>
                <a:cs typeface="Times New Roman" charset="0"/>
              </a:rPr>
              <a:t>how a Savior came from glory, </a:t>
            </a:r>
          </a:p>
          <a:p>
            <a:pPr algn="ctr"/>
            <a:r>
              <a:rPr lang="en-US" sz="3600" dirty="0">
                <a:latin typeface="Times New Roman" charset="0"/>
                <a:ea typeface="Times New Roman" charset="0"/>
                <a:cs typeface="Times New Roman" charset="0"/>
              </a:rPr>
              <a:t>how he gave his life on Calvary </a:t>
            </a:r>
          </a:p>
          <a:p>
            <a:pPr algn="ctr"/>
            <a:r>
              <a:rPr lang="en-US" sz="3600" dirty="0">
                <a:latin typeface="Times New Roman" charset="0"/>
                <a:ea typeface="Times New Roman" charset="0"/>
                <a:cs typeface="Times New Roman" charset="0"/>
              </a:rPr>
              <a:t>to save a wretch like me; </a:t>
            </a:r>
          </a:p>
          <a:p>
            <a:pPr algn="ctr"/>
            <a:r>
              <a:rPr lang="en-US" sz="3600" dirty="0">
                <a:latin typeface="Times New Roman" charset="0"/>
                <a:ea typeface="Times New Roman" charset="0"/>
                <a:cs typeface="Times New Roman" charset="0"/>
              </a:rPr>
              <a:t>I heard about his groaning, </a:t>
            </a:r>
          </a:p>
          <a:p>
            <a:pPr algn="ctr"/>
            <a:r>
              <a:rPr lang="en-US" sz="3600" dirty="0">
                <a:latin typeface="Times New Roman" charset="0"/>
                <a:ea typeface="Times New Roman" charset="0"/>
                <a:cs typeface="Times New Roman" charset="0"/>
              </a:rPr>
              <a:t>of his precious blood’s atoning, </a:t>
            </a:r>
          </a:p>
          <a:p>
            <a:pPr algn="ctr"/>
            <a:r>
              <a:rPr lang="en-US" sz="3600" dirty="0">
                <a:latin typeface="Times New Roman" charset="0"/>
                <a:ea typeface="Times New Roman" charset="0"/>
                <a:cs typeface="Times New Roman" charset="0"/>
              </a:rPr>
              <a:t>then I repented of my sins </a:t>
            </a:r>
          </a:p>
          <a:p>
            <a:pPr algn="ctr"/>
            <a:r>
              <a:rPr lang="en-US" sz="3600" dirty="0">
                <a:latin typeface="Times New Roman" charset="0"/>
                <a:ea typeface="Times New Roman" charset="0"/>
                <a:cs typeface="Times New Roman" charset="0"/>
              </a:rPr>
              <a:t>and won the victory.</a:t>
            </a:r>
          </a:p>
        </p:txBody>
      </p:sp>
      <p:sp>
        <p:nvSpPr>
          <p:cNvPr id="5" name="TextBox 4">
            <a:extLst>
              <a:ext uri="{FF2B5EF4-FFF2-40B4-BE49-F238E27FC236}">
                <a16:creationId xmlns:a16="http://schemas.microsoft.com/office/drawing/2014/main" id="{7FD0489F-8EC9-CE4C-A641-0422E47071FF}"/>
              </a:ext>
            </a:extLst>
          </p:cNvPr>
          <p:cNvSpPr txBox="1"/>
          <p:nvPr/>
        </p:nvSpPr>
        <p:spPr>
          <a:xfrm>
            <a:off x="0" y="0"/>
            <a:ext cx="9144000"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“Victory in Jesus”   UMH 370</a:t>
            </a:r>
          </a:p>
          <a:p>
            <a:pPr algn="ctr"/>
            <a:r>
              <a:rPr lang="en-US" sz="2000" dirty="0">
                <a:latin typeface="Times New Roman" charset="0"/>
                <a:ea typeface="Times New Roman" charset="0"/>
                <a:cs typeface="Times New Roman" charset="0"/>
              </a:rPr>
              <a:t>WORDS and MUSIC: Eugene M. Bartlett, 1939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764995201"/>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904352"/>
            <a:ext cx="6839892" cy="1515173"/>
          </a:xfrm>
        </p:spPr>
        <p:txBody>
          <a:bodyPr>
            <a:noAutofit/>
          </a:bodyPr>
          <a:lstStyle/>
          <a:p>
            <a:pPr>
              <a:lnSpc>
                <a:spcPct val="150000"/>
              </a:lnSpc>
            </a:pPr>
            <a:r>
              <a:rPr lang="en-US" dirty="0"/>
              <a:t>God is not absent. God's Word is not distant.</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122750"/>
            <a:ext cx="6839892" cy="1515172"/>
          </a:xfrm>
        </p:spPr>
        <p:txBody>
          <a:bodyPr>
            <a:noAutofit/>
          </a:bodyPr>
          <a:lstStyle/>
          <a:p>
            <a:r>
              <a:rPr lang="en-US" dirty="0"/>
              <a:t>In stillness and in truth, God </a:t>
            </a:r>
          </a:p>
          <a:p>
            <a:r>
              <a:rPr lang="en-US" dirty="0"/>
              <a:t>speaks.</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A25526-BF28-6A44-891E-6AD9177E9990}"/>
              </a:ext>
            </a:extLst>
          </p:cNvPr>
          <p:cNvPicPr>
            <a:picLocks noChangeAspect="1"/>
          </p:cNvPicPr>
          <p:nvPr/>
        </p:nvPicPr>
        <p:blipFill>
          <a:blip r:embed="rId2">
            <a:alphaModFix amt="5000"/>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1C529EC-6AA4-854C-91CD-1DC58B912318}"/>
              </a:ext>
            </a:extLst>
          </p:cNvPr>
          <p:cNvSpPr txBox="1"/>
          <p:nvPr/>
        </p:nvSpPr>
        <p:spPr>
          <a:xfrm>
            <a:off x="0" y="0"/>
            <a:ext cx="9144000"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“Victory in Jesus”   UMH 370</a:t>
            </a:r>
          </a:p>
          <a:p>
            <a:pPr algn="ctr"/>
            <a:r>
              <a:rPr lang="en-US" sz="2000" dirty="0">
                <a:latin typeface="Times New Roman" charset="0"/>
                <a:ea typeface="Times New Roman" charset="0"/>
                <a:cs typeface="Times New Roman" charset="0"/>
              </a:rPr>
              <a:t>WORDS and MUSIC: Eugene M. Bartlett, 1939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10" name="TextBox 9">
            <a:extLst>
              <a:ext uri="{FF2B5EF4-FFF2-40B4-BE49-F238E27FC236}">
                <a16:creationId xmlns:a16="http://schemas.microsoft.com/office/drawing/2014/main" id="{7B69137F-B4AF-CC46-AAFA-EFADF1F1D81A}"/>
              </a:ext>
            </a:extLst>
          </p:cNvPr>
          <p:cNvSpPr txBox="1"/>
          <p:nvPr/>
        </p:nvSpPr>
        <p:spPr>
          <a:xfrm>
            <a:off x="162232" y="2105560"/>
            <a:ext cx="8819536" cy="3970318"/>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 victory in Jesus, my Savior forever!  </a:t>
            </a:r>
          </a:p>
          <a:p>
            <a:pPr algn="ctr"/>
            <a:r>
              <a:rPr lang="en-US" sz="3600" dirty="0">
                <a:latin typeface="Times New Roman" charset="0"/>
                <a:ea typeface="Times New Roman" charset="0"/>
                <a:cs typeface="Times New Roman" charset="0"/>
              </a:rPr>
              <a:t>He sought me and bought me </a:t>
            </a:r>
          </a:p>
          <a:p>
            <a:pPr algn="ctr"/>
            <a:r>
              <a:rPr lang="en-US" sz="3600" dirty="0">
                <a:latin typeface="Times New Roman" charset="0"/>
                <a:ea typeface="Times New Roman" charset="0"/>
                <a:cs typeface="Times New Roman" charset="0"/>
              </a:rPr>
              <a:t>with his redeeming blood; </a:t>
            </a:r>
          </a:p>
          <a:p>
            <a:pPr algn="ctr"/>
            <a:r>
              <a:rPr lang="en-US" sz="3600" dirty="0">
                <a:latin typeface="Times New Roman" charset="0"/>
                <a:ea typeface="Times New Roman" charset="0"/>
                <a:cs typeface="Times New Roman" charset="0"/>
              </a:rPr>
              <a:t>he loved me ere I knew him, </a:t>
            </a:r>
          </a:p>
          <a:p>
            <a:pPr algn="ctr"/>
            <a:r>
              <a:rPr lang="en-US" sz="3600" dirty="0">
                <a:latin typeface="Times New Roman" charset="0"/>
                <a:ea typeface="Times New Roman" charset="0"/>
                <a:cs typeface="Times New Roman" charset="0"/>
              </a:rPr>
              <a:t>and all my love is due him; </a:t>
            </a:r>
          </a:p>
          <a:p>
            <a:pPr algn="ctr"/>
            <a:r>
              <a:rPr lang="en-US" sz="3600" dirty="0">
                <a:latin typeface="Times New Roman" charset="0"/>
                <a:ea typeface="Times New Roman" charset="0"/>
                <a:cs typeface="Times New Roman" charset="0"/>
              </a:rPr>
              <a:t>he plunged me to victory </a:t>
            </a:r>
          </a:p>
          <a:p>
            <a:pPr algn="ctr"/>
            <a:r>
              <a:rPr lang="en-US" sz="3600" dirty="0">
                <a:latin typeface="Times New Roman" charset="0"/>
                <a:ea typeface="Times New Roman" charset="0"/>
                <a:cs typeface="Times New Roman" charset="0"/>
              </a:rPr>
              <a:t>beneath the cleansing flood.</a:t>
            </a:r>
          </a:p>
        </p:txBody>
      </p:sp>
    </p:spTree>
    <p:extLst>
      <p:ext uri="{BB962C8B-B14F-4D97-AF65-F5344CB8AC3E}">
        <p14:creationId xmlns:p14="http://schemas.microsoft.com/office/powerpoint/2010/main" val="8084669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61EF0E-D2A2-D04E-95E9-DF842A4B8786}"/>
              </a:ext>
            </a:extLst>
          </p:cNvPr>
          <p:cNvPicPr>
            <a:picLocks noChangeAspect="1"/>
          </p:cNvPicPr>
          <p:nvPr/>
        </p:nvPicPr>
        <p:blipFill>
          <a:blip r:embed="rId2">
            <a:alphaModFix amt="5000"/>
          </a:blip>
          <a:stretch>
            <a:fillRect/>
          </a:stretch>
        </p:blipFill>
        <p:spPr>
          <a:xfrm>
            <a:off x="0" y="0"/>
            <a:ext cx="9144000" cy="6858000"/>
          </a:xfrm>
          <a:prstGeom prst="rect">
            <a:avLst/>
          </a:prstGeom>
        </p:spPr>
      </p:pic>
      <p:sp>
        <p:nvSpPr>
          <p:cNvPr id="10" name="TextBox 9"/>
          <p:cNvSpPr txBox="1"/>
          <p:nvPr/>
        </p:nvSpPr>
        <p:spPr>
          <a:xfrm>
            <a:off x="162232" y="1828562"/>
            <a:ext cx="8819536"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I heard about his healing, </a:t>
            </a:r>
          </a:p>
          <a:p>
            <a:pPr algn="ctr"/>
            <a:r>
              <a:rPr lang="en-US" sz="3600" dirty="0">
                <a:latin typeface="Times New Roman" charset="0"/>
                <a:ea typeface="Times New Roman" charset="0"/>
                <a:cs typeface="Times New Roman" charset="0"/>
              </a:rPr>
              <a:t>of his cleansing power revealing, </a:t>
            </a:r>
          </a:p>
          <a:p>
            <a:pPr algn="ctr"/>
            <a:r>
              <a:rPr lang="en-US" sz="3600" dirty="0">
                <a:latin typeface="Times New Roman" charset="0"/>
                <a:ea typeface="Times New Roman" charset="0"/>
                <a:cs typeface="Times New Roman" charset="0"/>
              </a:rPr>
              <a:t>how he made the lame to walk again </a:t>
            </a:r>
          </a:p>
          <a:p>
            <a:pPr algn="ctr"/>
            <a:r>
              <a:rPr lang="en-US" sz="3600" dirty="0">
                <a:latin typeface="Times New Roman" charset="0"/>
                <a:ea typeface="Times New Roman" charset="0"/>
                <a:cs typeface="Times New Roman" charset="0"/>
              </a:rPr>
              <a:t>and caused the blind to see; </a:t>
            </a:r>
          </a:p>
          <a:p>
            <a:pPr algn="ctr"/>
            <a:r>
              <a:rPr lang="en-US" sz="3600" dirty="0">
                <a:latin typeface="Times New Roman" charset="0"/>
                <a:ea typeface="Times New Roman" charset="0"/>
                <a:cs typeface="Times New Roman" charset="0"/>
              </a:rPr>
              <a:t>and then I cried, “Dear Jesus, </a:t>
            </a:r>
          </a:p>
          <a:p>
            <a:pPr algn="ctr"/>
            <a:r>
              <a:rPr lang="en-US" sz="3600" dirty="0">
                <a:latin typeface="Times New Roman" charset="0"/>
                <a:ea typeface="Times New Roman" charset="0"/>
                <a:cs typeface="Times New Roman" charset="0"/>
              </a:rPr>
              <a:t>come and heal my broken spirit,” </a:t>
            </a:r>
          </a:p>
          <a:p>
            <a:pPr algn="ctr"/>
            <a:r>
              <a:rPr lang="en-US" sz="3600" dirty="0">
                <a:latin typeface="Times New Roman" charset="0"/>
                <a:ea typeface="Times New Roman" charset="0"/>
                <a:cs typeface="Times New Roman" charset="0"/>
              </a:rPr>
              <a:t>and somehow Jesus came and brought </a:t>
            </a:r>
          </a:p>
          <a:p>
            <a:pPr algn="ctr"/>
            <a:r>
              <a:rPr lang="en-US" sz="3600" dirty="0">
                <a:latin typeface="Times New Roman" charset="0"/>
                <a:ea typeface="Times New Roman" charset="0"/>
                <a:cs typeface="Times New Roman" charset="0"/>
              </a:rPr>
              <a:t>to me the victory.</a:t>
            </a:r>
          </a:p>
        </p:txBody>
      </p:sp>
      <p:sp>
        <p:nvSpPr>
          <p:cNvPr id="5" name="TextBox 4">
            <a:extLst>
              <a:ext uri="{FF2B5EF4-FFF2-40B4-BE49-F238E27FC236}">
                <a16:creationId xmlns:a16="http://schemas.microsoft.com/office/drawing/2014/main" id="{7FD0489F-8EC9-CE4C-A641-0422E47071FF}"/>
              </a:ext>
            </a:extLst>
          </p:cNvPr>
          <p:cNvSpPr txBox="1"/>
          <p:nvPr/>
        </p:nvSpPr>
        <p:spPr>
          <a:xfrm>
            <a:off x="0" y="0"/>
            <a:ext cx="9144000"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“Victory in Jesus”   UMH 370</a:t>
            </a:r>
          </a:p>
          <a:p>
            <a:pPr algn="ctr"/>
            <a:r>
              <a:rPr lang="en-US" sz="2000" dirty="0">
                <a:latin typeface="Times New Roman" charset="0"/>
                <a:ea typeface="Times New Roman" charset="0"/>
                <a:cs typeface="Times New Roman" charset="0"/>
              </a:rPr>
              <a:t>WORDS and MUSIC: Eugene M. Bartlett, 1939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54783139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A25526-BF28-6A44-891E-6AD9177E9990}"/>
              </a:ext>
            </a:extLst>
          </p:cNvPr>
          <p:cNvPicPr>
            <a:picLocks noChangeAspect="1"/>
          </p:cNvPicPr>
          <p:nvPr/>
        </p:nvPicPr>
        <p:blipFill>
          <a:blip r:embed="rId2">
            <a:alphaModFix amt="5000"/>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1C529EC-6AA4-854C-91CD-1DC58B912318}"/>
              </a:ext>
            </a:extLst>
          </p:cNvPr>
          <p:cNvSpPr txBox="1"/>
          <p:nvPr/>
        </p:nvSpPr>
        <p:spPr>
          <a:xfrm>
            <a:off x="0" y="0"/>
            <a:ext cx="9144000"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“Victory in Jesus”   UMH 370</a:t>
            </a:r>
          </a:p>
          <a:p>
            <a:pPr algn="ctr"/>
            <a:r>
              <a:rPr lang="en-US" sz="2000" dirty="0">
                <a:latin typeface="Times New Roman" charset="0"/>
                <a:ea typeface="Times New Roman" charset="0"/>
                <a:cs typeface="Times New Roman" charset="0"/>
              </a:rPr>
              <a:t>WORDS and MUSIC: Eugene M. Bartlett, 1939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10" name="TextBox 9">
            <a:extLst>
              <a:ext uri="{FF2B5EF4-FFF2-40B4-BE49-F238E27FC236}">
                <a16:creationId xmlns:a16="http://schemas.microsoft.com/office/drawing/2014/main" id="{7B69137F-B4AF-CC46-AAFA-EFADF1F1D81A}"/>
              </a:ext>
            </a:extLst>
          </p:cNvPr>
          <p:cNvSpPr txBox="1"/>
          <p:nvPr/>
        </p:nvSpPr>
        <p:spPr>
          <a:xfrm>
            <a:off x="162232" y="2105560"/>
            <a:ext cx="8819536" cy="3970318"/>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 victory in Jesus, my Savior forever!  </a:t>
            </a:r>
          </a:p>
          <a:p>
            <a:pPr algn="ctr"/>
            <a:r>
              <a:rPr lang="en-US" sz="3600" dirty="0">
                <a:latin typeface="Times New Roman" charset="0"/>
                <a:ea typeface="Times New Roman" charset="0"/>
                <a:cs typeface="Times New Roman" charset="0"/>
              </a:rPr>
              <a:t>He sought me and bought me </a:t>
            </a:r>
          </a:p>
          <a:p>
            <a:pPr algn="ctr"/>
            <a:r>
              <a:rPr lang="en-US" sz="3600" dirty="0">
                <a:latin typeface="Times New Roman" charset="0"/>
                <a:ea typeface="Times New Roman" charset="0"/>
                <a:cs typeface="Times New Roman" charset="0"/>
              </a:rPr>
              <a:t>with his redeeming blood; </a:t>
            </a:r>
          </a:p>
          <a:p>
            <a:pPr algn="ctr"/>
            <a:r>
              <a:rPr lang="en-US" sz="3600" dirty="0">
                <a:latin typeface="Times New Roman" charset="0"/>
                <a:ea typeface="Times New Roman" charset="0"/>
                <a:cs typeface="Times New Roman" charset="0"/>
              </a:rPr>
              <a:t>he loved me ere I knew him, </a:t>
            </a:r>
          </a:p>
          <a:p>
            <a:pPr algn="ctr"/>
            <a:r>
              <a:rPr lang="en-US" sz="3600" dirty="0">
                <a:latin typeface="Times New Roman" charset="0"/>
                <a:ea typeface="Times New Roman" charset="0"/>
                <a:cs typeface="Times New Roman" charset="0"/>
              </a:rPr>
              <a:t>and all my love is due him; </a:t>
            </a:r>
          </a:p>
          <a:p>
            <a:pPr algn="ctr"/>
            <a:r>
              <a:rPr lang="en-US" sz="3600" dirty="0">
                <a:latin typeface="Times New Roman" charset="0"/>
                <a:ea typeface="Times New Roman" charset="0"/>
                <a:cs typeface="Times New Roman" charset="0"/>
              </a:rPr>
              <a:t>he plunged me to victory </a:t>
            </a:r>
          </a:p>
          <a:p>
            <a:pPr algn="ctr"/>
            <a:r>
              <a:rPr lang="en-US" sz="3600" dirty="0">
                <a:latin typeface="Times New Roman" charset="0"/>
                <a:ea typeface="Times New Roman" charset="0"/>
                <a:cs typeface="Times New Roman" charset="0"/>
              </a:rPr>
              <a:t>beneath the cleansing flood.</a:t>
            </a:r>
          </a:p>
        </p:txBody>
      </p:sp>
    </p:spTree>
    <p:extLst>
      <p:ext uri="{BB962C8B-B14F-4D97-AF65-F5344CB8AC3E}">
        <p14:creationId xmlns:p14="http://schemas.microsoft.com/office/powerpoint/2010/main" val="347034042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61EF0E-D2A2-D04E-95E9-DF842A4B8786}"/>
              </a:ext>
            </a:extLst>
          </p:cNvPr>
          <p:cNvPicPr>
            <a:picLocks noChangeAspect="1"/>
          </p:cNvPicPr>
          <p:nvPr/>
        </p:nvPicPr>
        <p:blipFill>
          <a:blip r:embed="rId2">
            <a:alphaModFix amt="5000"/>
          </a:blip>
          <a:stretch>
            <a:fillRect/>
          </a:stretch>
        </p:blipFill>
        <p:spPr>
          <a:xfrm>
            <a:off x="0" y="0"/>
            <a:ext cx="9144000" cy="6858000"/>
          </a:xfrm>
          <a:prstGeom prst="rect">
            <a:avLst/>
          </a:prstGeom>
        </p:spPr>
      </p:pic>
      <p:sp>
        <p:nvSpPr>
          <p:cNvPr id="10" name="TextBox 9"/>
          <p:cNvSpPr txBox="1"/>
          <p:nvPr/>
        </p:nvSpPr>
        <p:spPr>
          <a:xfrm>
            <a:off x="162232" y="1828562"/>
            <a:ext cx="8819536"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I heard about a mansion </a:t>
            </a:r>
          </a:p>
          <a:p>
            <a:pPr algn="ctr"/>
            <a:r>
              <a:rPr lang="en-US" sz="3600" dirty="0">
                <a:latin typeface="Times New Roman" charset="0"/>
                <a:ea typeface="Times New Roman" charset="0"/>
                <a:cs typeface="Times New Roman" charset="0"/>
              </a:rPr>
              <a:t>he has built for me in glory, </a:t>
            </a:r>
          </a:p>
          <a:p>
            <a:pPr algn="ctr"/>
            <a:r>
              <a:rPr lang="en-US" sz="3600" dirty="0">
                <a:latin typeface="Times New Roman" charset="0"/>
                <a:ea typeface="Times New Roman" charset="0"/>
                <a:cs typeface="Times New Roman" charset="0"/>
              </a:rPr>
              <a:t>and I heard about the streets of gold </a:t>
            </a:r>
          </a:p>
          <a:p>
            <a:pPr algn="ctr"/>
            <a:r>
              <a:rPr lang="en-US" sz="3600" dirty="0">
                <a:latin typeface="Times New Roman" charset="0"/>
                <a:ea typeface="Times New Roman" charset="0"/>
                <a:cs typeface="Times New Roman" charset="0"/>
              </a:rPr>
              <a:t>beyond the crystal sea; </a:t>
            </a:r>
          </a:p>
          <a:p>
            <a:pPr algn="ctr"/>
            <a:r>
              <a:rPr lang="en-US" sz="3600" dirty="0">
                <a:latin typeface="Times New Roman" charset="0"/>
                <a:ea typeface="Times New Roman" charset="0"/>
                <a:cs typeface="Times New Roman" charset="0"/>
              </a:rPr>
              <a:t>about the angels singing </a:t>
            </a:r>
          </a:p>
          <a:p>
            <a:pPr algn="ctr"/>
            <a:r>
              <a:rPr lang="en-US" sz="3600" dirty="0">
                <a:latin typeface="Times New Roman" charset="0"/>
                <a:ea typeface="Times New Roman" charset="0"/>
                <a:cs typeface="Times New Roman" charset="0"/>
              </a:rPr>
              <a:t>and the old redemption story, </a:t>
            </a:r>
          </a:p>
          <a:p>
            <a:pPr algn="ctr"/>
            <a:r>
              <a:rPr lang="en-US" sz="3600" dirty="0">
                <a:latin typeface="Times New Roman" charset="0"/>
                <a:ea typeface="Times New Roman" charset="0"/>
                <a:cs typeface="Times New Roman" charset="0"/>
              </a:rPr>
              <a:t>and some sweet day I’ll sing up there </a:t>
            </a:r>
          </a:p>
          <a:p>
            <a:pPr algn="ctr"/>
            <a:r>
              <a:rPr lang="en-US" sz="3600" dirty="0">
                <a:latin typeface="Times New Roman" charset="0"/>
                <a:ea typeface="Times New Roman" charset="0"/>
                <a:cs typeface="Times New Roman" charset="0"/>
              </a:rPr>
              <a:t>the song of victory.</a:t>
            </a:r>
          </a:p>
        </p:txBody>
      </p:sp>
      <p:sp>
        <p:nvSpPr>
          <p:cNvPr id="5" name="TextBox 4">
            <a:extLst>
              <a:ext uri="{FF2B5EF4-FFF2-40B4-BE49-F238E27FC236}">
                <a16:creationId xmlns:a16="http://schemas.microsoft.com/office/drawing/2014/main" id="{7FD0489F-8EC9-CE4C-A641-0422E47071FF}"/>
              </a:ext>
            </a:extLst>
          </p:cNvPr>
          <p:cNvSpPr txBox="1"/>
          <p:nvPr/>
        </p:nvSpPr>
        <p:spPr>
          <a:xfrm>
            <a:off x="0" y="0"/>
            <a:ext cx="9144000"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“Victory in Jesus”   UMH 370</a:t>
            </a:r>
          </a:p>
          <a:p>
            <a:pPr algn="ctr"/>
            <a:r>
              <a:rPr lang="en-US" sz="2000" dirty="0">
                <a:latin typeface="Times New Roman" charset="0"/>
                <a:ea typeface="Times New Roman" charset="0"/>
                <a:cs typeface="Times New Roman" charset="0"/>
              </a:rPr>
              <a:t>WORDS and MUSIC: Eugene M. Bartlett, 1939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419039872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A25526-BF28-6A44-891E-6AD9177E9990}"/>
              </a:ext>
            </a:extLst>
          </p:cNvPr>
          <p:cNvPicPr>
            <a:picLocks noChangeAspect="1"/>
          </p:cNvPicPr>
          <p:nvPr/>
        </p:nvPicPr>
        <p:blipFill>
          <a:blip r:embed="rId2">
            <a:alphaModFix amt="5000"/>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1C529EC-6AA4-854C-91CD-1DC58B912318}"/>
              </a:ext>
            </a:extLst>
          </p:cNvPr>
          <p:cNvSpPr txBox="1"/>
          <p:nvPr/>
        </p:nvSpPr>
        <p:spPr>
          <a:xfrm>
            <a:off x="0" y="0"/>
            <a:ext cx="9144000"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“Victory in Jesus”   UMH 370</a:t>
            </a:r>
          </a:p>
          <a:p>
            <a:pPr algn="ctr"/>
            <a:r>
              <a:rPr lang="en-US" sz="2000" dirty="0">
                <a:latin typeface="Times New Roman" charset="0"/>
                <a:ea typeface="Times New Roman" charset="0"/>
                <a:cs typeface="Times New Roman" charset="0"/>
              </a:rPr>
              <a:t>WORDS and MUSIC: Eugene M. Bartlett, 1939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10" name="TextBox 9">
            <a:extLst>
              <a:ext uri="{FF2B5EF4-FFF2-40B4-BE49-F238E27FC236}">
                <a16:creationId xmlns:a16="http://schemas.microsoft.com/office/drawing/2014/main" id="{7B69137F-B4AF-CC46-AAFA-EFADF1F1D81A}"/>
              </a:ext>
            </a:extLst>
          </p:cNvPr>
          <p:cNvSpPr txBox="1"/>
          <p:nvPr/>
        </p:nvSpPr>
        <p:spPr>
          <a:xfrm>
            <a:off x="162232" y="2105560"/>
            <a:ext cx="8819536" cy="3970318"/>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 victory in Jesus, my Savior forever!  </a:t>
            </a:r>
          </a:p>
          <a:p>
            <a:pPr algn="ctr"/>
            <a:r>
              <a:rPr lang="en-US" sz="3600" dirty="0">
                <a:latin typeface="Times New Roman" charset="0"/>
                <a:ea typeface="Times New Roman" charset="0"/>
                <a:cs typeface="Times New Roman" charset="0"/>
              </a:rPr>
              <a:t>He sought me and bought me </a:t>
            </a:r>
          </a:p>
          <a:p>
            <a:pPr algn="ctr"/>
            <a:r>
              <a:rPr lang="en-US" sz="3600" dirty="0">
                <a:latin typeface="Times New Roman" charset="0"/>
                <a:ea typeface="Times New Roman" charset="0"/>
                <a:cs typeface="Times New Roman" charset="0"/>
              </a:rPr>
              <a:t>with his redeeming blood; </a:t>
            </a:r>
          </a:p>
          <a:p>
            <a:pPr algn="ctr"/>
            <a:r>
              <a:rPr lang="en-US" sz="3600" dirty="0">
                <a:latin typeface="Times New Roman" charset="0"/>
                <a:ea typeface="Times New Roman" charset="0"/>
                <a:cs typeface="Times New Roman" charset="0"/>
              </a:rPr>
              <a:t>he loved me ere I knew him, </a:t>
            </a:r>
          </a:p>
          <a:p>
            <a:pPr algn="ctr"/>
            <a:r>
              <a:rPr lang="en-US" sz="3600" dirty="0">
                <a:latin typeface="Times New Roman" charset="0"/>
                <a:ea typeface="Times New Roman" charset="0"/>
                <a:cs typeface="Times New Roman" charset="0"/>
              </a:rPr>
              <a:t>and all my love is due him; </a:t>
            </a:r>
          </a:p>
          <a:p>
            <a:pPr algn="ctr"/>
            <a:r>
              <a:rPr lang="en-US" sz="3600" dirty="0">
                <a:latin typeface="Times New Roman" charset="0"/>
                <a:ea typeface="Times New Roman" charset="0"/>
                <a:cs typeface="Times New Roman" charset="0"/>
              </a:rPr>
              <a:t>he plunged me to victory </a:t>
            </a:r>
          </a:p>
          <a:p>
            <a:pPr algn="ctr"/>
            <a:r>
              <a:rPr lang="en-US" sz="3600" dirty="0">
                <a:latin typeface="Times New Roman" charset="0"/>
                <a:ea typeface="Times New Roman" charset="0"/>
                <a:cs typeface="Times New Roman" charset="0"/>
              </a:rPr>
              <a:t>beneath the cleansing flood.</a:t>
            </a:r>
          </a:p>
        </p:txBody>
      </p:sp>
    </p:spTree>
    <p:extLst>
      <p:ext uri="{BB962C8B-B14F-4D97-AF65-F5344CB8AC3E}">
        <p14:creationId xmlns:p14="http://schemas.microsoft.com/office/powerpoint/2010/main" val="282425006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FC849-BF93-30B3-C07C-3A3D36DE193B}"/>
              </a:ext>
            </a:extLst>
          </p:cNvPr>
          <p:cNvSpPr>
            <a:spLocks noGrp="1"/>
          </p:cNvSpPr>
          <p:nvPr>
            <p:ph type="body" sz="quarter" idx="11"/>
          </p:nvPr>
        </p:nvSpPr>
        <p:spPr/>
        <p:txBody>
          <a:bodyPr>
            <a:noAutofit/>
          </a:bodyPr>
          <a:lstStyle/>
          <a:p>
            <a:pPr>
              <a:lnSpc>
                <a:spcPct val="150000"/>
              </a:lnSpc>
            </a:pPr>
            <a:r>
              <a:rPr lang="en-US" dirty="0"/>
              <a:t>Let justice rise, let grace take root, Let our worship awaken us again.</a:t>
            </a:r>
          </a:p>
        </p:txBody>
      </p:sp>
      <p:sp>
        <p:nvSpPr>
          <p:cNvPr id="3" name="Text Placeholder 2">
            <a:extLst>
              <a:ext uri="{FF2B5EF4-FFF2-40B4-BE49-F238E27FC236}">
                <a16:creationId xmlns:a16="http://schemas.microsoft.com/office/drawing/2014/main" id="{B0FD9619-7D20-89FB-72BE-BE4D8FFBE61E}"/>
              </a:ext>
            </a:extLst>
          </p:cNvPr>
          <p:cNvSpPr>
            <a:spLocks noGrp="1"/>
          </p:cNvSpPr>
          <p:nvPr>
            <p:ph type="body" sz="quarter" idx="12"/>
          </p:nvPr>
        </p:nvSpPr>
        <p:spPr>
          <a:xfrm>
            <a:off x="1927111" y="3459636"/>
            <a:ext cx="7133762" cy="1515172"/>
          </a:xfrm>
        </p:spPr>
        <p:txBody>
          <a:bodyPr/>
          <a:lstStyle/>
          <a:p>
            <a:pPr>
              <a:lnSpc>
                <a:spcPct val="150000"/>
              </a:lnSpc>
            </a:pPr>
            <a:r>
              <a:rPr lang="en-US" dirty="0"/>
              <a:t>We come, hungry for presence, ready to be changed. </a:t>
            </a:r>
          </a:p>
        </p:txBody>
      </p:sp>
    </p:spTree>
    <p:extLst>
      <p:ext uri="{BB962C8B-B14F-4D97-AF65-F5344CB8AC3E}">
        <p14:creationId xmlns:p14="http://schemas.microsoft.com/office/powerpoint/2010/main" val="3321487146"/>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972803"/>
            <a:ext cx="5878286"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Holy God, we enter this space carrying the weight of our weeks, some heavy with labor, some stretched by distraction, some dulled by routine, others bruised by injustice. </a:t>
            </a:r>
            <a:endParaRPr lang="en-US" sz="30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38858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972833"/>
            <a:ext cx="5878286"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But here we are, your people gathered not to perform, but to be present and transformed. We don’t want to miss what you’re saying. We don’t want to outrun what you’re doing.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97340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F388E-DE20-D161-D5E6-291B74C3D5C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D993831-3C7F-0406-500B-1F9CFB296523}"/>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363F249-803B-6296-B45D-01AFE9074FE0}"/>
              </a:ext>
            </a:extLst>
          </p:cNvPr>
          <p:cNvSpPr txBox="1"/>
          <p:nvPr/>
        </p:nvSpPr>
        <p:spPr>
          <a:xfrm>
            <a:off x="0" y="972833"/>
            <a:ext cx="5878286"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So still us. Center us. Open us to your Word. Plant something eternal in us this hour, a seed of truth, a whisper of grace, a spark of holy urgency. In Jesus’ name we pray, Amen.</a:t>
            </a:r>
          </a:p>
        </p:txBody>
      </p:sp>
    </p:spTree>
    <p:extLst>
      <p:ext uri="{BB962C8B-B14F-4D97-AF65-F5344CB8AC3E}">
        <p14:creationId xmlns:p14="http://schemas.microsoft.com/office/powerpoint/2010/main" val="40711158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43461</TotalTime>
  <Words>2329</Words>
  <Application>Microsoft Macintosh PowerPoint</Application>
  <PresentationFormat>On-screen Show (4:3)</PresentationFormat>
  <Paragraphs>227</Paragraphs>
  <Slides>57</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57</vt:i4>
      </vt:variant>
    </vt:vector>
  </HeadingPairs>
  <TitlesOfParts>
    <vt:vector size="78" baseType="lpstr">
      <vt:lpstr>APPLE CHANCERY</vt:lpstr>
      <vt:lpstr>Arial</vt:lpstr>
      <vt:lpstr>Baguet Script</vt:lpstr>
      <vt:lpstr>Calibri</vt:lpstr>
      <vt:lpstr>Dreaming Outloud Script Pro</vt:lpstr>
      <vt:lpstr>Edwardian Script ITC</vt:lpstr>
      <vt:lpstr>Georgia</vt:lpstr>
      <vt:lpstr>Lucida Calligraphy</vt:lpstr>
      <vt:lpstr>Times</vt:lpstr>
      <vt:lpstr>Times New Roman</vt:lpstr>
      <vt:lpstr>Verdana</vt:lpstr>
      <vt:lpstr>General Worship</vt:lpstr>
      <vt:lpstr>Communion </vt:lpstr>
      <vt:lpstr>Palm Confession </vt:lpstr>
      <vt:lpstr>Apostles Creed 882</vt:lpstr>
      <vt:lpstr>Nicene Creed 880</vt:lpstr>
      <vt:lpstr>Custom Design</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Amos 8: 1 – 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Luke 10: 38 – 42 </vt:lpstr>
      <vt:lpstr>PowerPoint Presentation</vt:lpstr>
      <vt:lpstr>PowerPoint Presentation</vt:lpstr>
      <vt:lpstr>PowerPoint Presentation</vt:lpstr>
      <vt:lpstr>PowerPoint Presentation</vt:lpstr>
      <vt:lpstr>PowerPoint Presentation</vt:lpstr>
      <vt:lpstr>“To God Be The Glory”   UMH 98</vt:lpstr>
      <vt:lpstr>“To God Be The Glory”   UMH 98</vt:lpstr>
      <vt:lpstr>“To God Be The Glory”   UMH 98</vt:lpstr>
      <vt:lpstr>“To God Be The Glory”   UMH 98</vt:lpstr>
      <vt:lpstr>“To God Be The Glory”   UMH 98</vt:lpstr>
      <vt:lpstr>“To God Be The Glory”   UMH 98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652</cp:revision>
  <cp:lastPrinted>2024-04-25T15:20:01Z</cp:lastPrinted>
  <dcterms:created xsi:type="dcterms:W3CDTF">2022-06-10T14:28:57Z</dcterms:created>
  <dcterms:modified xsi:type="dcterms:W3CDTF">2025-07-14T15:33:48Z</dcterms:modified>
</cp:coreProperties>
</file>