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84"/>
  </p:notesMasterIdLst>
  <p:sldIdLst>
    <p:sldId id="3324" r:id="rId11"/>
    <p:sldId id="3194" r:id="rId12"/>
    <p:sldId id="3196" r:id="rId13"/>
    <p:sldId id="3666" r:id="rId14"/>
    <p:sldId id="3667" r:id="rId15"/>
    <p:sldId id="3867" r:id="rId16"/>
    <p:sldId id="3925" r:id="rId17"/>
    <p:sldId id="3926" r:id="rId18"/>
    <p:sldId id="3951" r:id="rId19"/>
    <p:sldId id="2427" r:id="rId20"/>
    <p:sldId id="2433" r:id="rId21"/>
    <p:sldId id="2434" r:id="rId22"/>
    <p:sldId id="2435" r:id="rId23"/>
    <p:sldId id="2436" r:id="rId24"/>
    <p:sldId id="2437" r:id="rId25"/>
    <p:sldId id="3670" r:id="rId26"/>
    <p:sldId id="3650" r:id="rId27"/>
    <p:sldId id="256" r:id="rId28"/>
    <p:sldId id="257" r:id="rId29"/>
    <p:sldId id="258" r:id="rId30"/>
    <p:sldId id="259" r:id="rId31"/>
    <p:sldId id="3985" r:id="rId32"/>
    <p:sldId id="3986" r:id="rId33"/>
    <p:sldId id="3987" r:id="rId34"/>
    <p:sldId id="3988" r:id="rId35"/>
    <p:sldId id="263" r:id="rId36"/>
    <p:sldId id="260" r:id="rId37"/>
    <p:sldId id="261" r:id="rId38"/>
    <p:sldId id="262" r:id="rId39"/>
    <p:sldId id="3690" r:id="rId40"/>
    <p:sldId id="3383" r:id="rId41"/>
    <p:sldId id="295" r:id="rId42"/>
    <p:sldId id="788" r:id="rId43"/>
    <p:sldId id="789" r:id="rId44"/>
    <p:sldId id="790" r:id="rId45"/>
    <p:sldId id="3963" r:id="rId46"/>
    <p:sldId id="3964" r:id="rId47"/>
    <p:sldId id="3965" r:id="rId48"/>
    <p:sldId id="3966" r:id="rId49"/>
    <p:sldId id="3967" r:id="rId50"/>
    <p:sldId id="3968" r:id="rId51"/>
    <p:sldId id="3969" r:id="rId52"/>
    <p:sldId id="3970" r:id="rId53"/>
    <p:sldId id="3633" r:id="rId54"/>
    <p:sldId id="3678" r:id="rId55"/>
    <p:sldId id="3079" r:id="rId56"/>
    <p:sldId id="3529" r:id="rId57"/>
    <p:sldId id="3081" r:id="rId58"/>
    <p:sldId id="3971" r:id="rId59"/>
    <p:sldId id="3972" r:id="rId60"/>
    <p:sldId id="3973" r:id="rId61"/>
    <p:sldId id="3974" r:id="rId62"/>
    <p:sldId id="3976" r:id="rId63"/>
    <p:sldId id="3975" r:id="rId64"/>
    <p:sldId id="3977" r:id="rId65"/>
    <p:sldId id="3978" r:id="rId66"/>
    <p:sldId id="3979" r:id="rId67"/>
    <p:sldId id="3980" r:id="rId68"/>
    <p:sldId id="3981" r:id="rId69"/>
    <p:sldId id="3397" r:id="rId70"/>
    <p:sldId id="3398" r:id="rId71"/>
    <p:sldId id="3399" r:id="rId72"/>
    <p:sldId id="3982" r:id="rId73"/>
    <p:sldId id="3983" r:id="rId74"/>
    <p:sldId id="1472" r:id="rId75"/>
    <p:sldId id="1473" r:id="rId76"/>
    <p:sldId id="1521" r:id="rId77"/>
    <p:sldId id="1522" r:id="rId78"/>
    <p:sldId id="1523" r:id="rId79"/>
    <p:sldId id="1524" r:id="rId80"/>
    <p:sldId id="3619" r:id="rId81"/>
    <p:sldId id="2315" r:id="rId82"/>
    <p:sldId id="354"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BD9"/>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2"/>
    <p:restoredTop sz="95816"/>
  </p:normalViewPr>
  <p:slideViewPr>
    <p:cSldViewPr snapToGrid="0" snapToObjects="1">
      <p:cViewPr varScale="1">
        <p:scale>
          <a:sx n="103" d="100"/>
          <a:sy n="103" d="100"/>
        </p:scale>
        <p:origin x="1584"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notesMaster" Target="notesMasters/notesMaster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theme" Target="theme/theme1.xml"/><Relationship Id="rId61" Type="http://schemas.openxmlformats.org/officeDocument/2006/relationships/slide" Target="slides/slide51.xml"/><Relationship Id="rId82"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2/25/26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46</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2" name="Picture 2" descr="In this captivating scene, a young child, dressed warmly in a vivid yellow jacket and orange beanie, gazes thoughtfully while holding a glowing lantern. The soft light from the lantern illuminates the child's face, highlighting a look of wonderment. The bokeh effect created by the myriad colourful lights in the background adds a magical, festive touch to the atmosphere, turning an ordinary moment into a scene filled with enchantment and curiosity.">
            <a:extLst>
              <a:ext uri="{FF2B5EF4-FFF2-40B4-BE49-F238E27FC236}">
                <a16:creationId xmlns:a16="http://schemas.microsoft.com/office/drawing/2014/main" id="{462E696E-BC59-59A6-0050-A90A131A9ECE}"/>
              </a:ext>
            </a:extLst>
          </p:cNvPr>
          <p:cNvPicPr>
            <a:picLocks noChangeAspect="1" noChangeArrowheads="1"/>
          </p:cNvPicPr>
          <p:nvPr userDrawn="1"/>
        </p:nvPicPr>
        <p:blipFill>
          <a:blip r:embed="rId2">
            <a:alphaModFix amt="3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2" name="Picture 2" descr="Nestled in a snowy landscape, a quaint chapel emits a warm glow from its windows, piercing the winter darkness. Towering trees cloaked in snow surround the structure, emphasizing its isolation and tranquility. Above, the sky is a splendid canvas of twinkling stars, possibly hinting at the Milky Way. This serene setting evokes a sense of peace and wonder, contrasting the cold blue tones of the snow with the inviting yellow lights of the chapel.">
            <a:extLst>
              <a:ext uri="{FF2B5EF4-FFF2-40B4-BE49-F238E27FC236}">
                <a16:creationId xmlns:a16="http://schemas.microsoft.com/office/drawing/2014/main" id="{28AF4F0C-A70F-AD6A-70C9-815D01D2323B}"/>
              </a:ext>
            </a:extLst>
          </p:cNvPr>
          <p:cNvPicPr>
            <a:picLocks noChangeAspect="1" noChangeArrowheads="1"/>
          </p:cNvPicPr>
          <p:nvPr userDrawn="1"/>
        </p:nvPicPr>
        <p:blipFill rotWithShape="1">
          <a:blip r:embed="rId2" cstate="email">
            <a:alphaModFix amt="35000"/>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782DE8-801B-213A-327B-E945C3D2FA26}"/>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EA42F8-F502-CA40-A499-BAF51F08894E}"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1026" name="Picture 2" descr="Free Stock Photo of Snow-covered pine branch in sunlight | Download Free  Images and Free Illustrations">
            <a:extLst>
              <a:ext uri="{FF2B5EF4-FFF2-40B4-BE49-F238E27FC236}">
                <a16:creationId xmlns:a16="http://schemas.microsoft.com/office/drawing/2014/main" id="{320CD218-94F9-FF8C-8035-E2CC8EFCFAFE}"/>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Hymn Title P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78D300-D442-9BE0-B1A9-85FA49C324CE}"/>
              </a:ext>
            </a:extLst>
          </p:cNvPr>
          <p:cNvSpPr>
            <a:spLocks noGrp="1"/>
          </p:cNvSpPr>
          <p:nvPr>
            <p:ph type="pic" sz="quarter" idx="10"/>
          </p:nvPr>
        </p:nvSpPr>
        <p:spPr>
          <a:xfrm>
            <a:off x="0" y="2"/>
            <a:ext cx="9144000" cy="6857999"/>
          </a:xfrm>
        </p:spPr>
        <p:txBody>
          <a:bodyPr/>
          <a:lstStyle/>
          <a:p>
            <a:endParaRPr lang="en-US" dirty="0"/>
          </a:p>
        </p:txBody>
      </p:sp>
      <p:sp>
        <p:nvSpPr>
          <p:cNvPr id="2" name="Title 1">
            <a:extLst>
              <a:ext uri="{FF2B5EF4-FFF2-40B4-BE49-F238E27FC236}">
                <a16:creationId xmlns:a16="http://schemas.microsoft.com/office/drawing/2014/main" id="{CAC9A3EC-79DB-F902-7F3B-2B4F6F4AD185}"/>
              </a:ext>
            </a:extLst>
          </p:cNvPr>
          <p:cNvSpPr>
            <a:spLocks noGrp="1"/>
          </p:cNvSpPr>
          <p:nvPr>
            <p:ph type="title"/>
          </p:nvPr>
        </p:nvSpPr>
        <p:spPr>
          <a:xfrm>
            <a:off x="628650" y="0"/>
            <a:ext cx="7886700" cy="645474"/>
          </a:xfrm>
        </p:spPr>
        <p:txBody>
          <a:bodyPr>
            <a:normAutofit/>
          </a:bodyPr>
          <a:lstStyle>
            <a:lvl1pPr algn="ctr">
              <a:defRPr sz="2700"/>
            </a:lvl1pPr>
          </a:lstStyle>
          <a:p>
            <a:r>
              <a:rPr lang="en-US" dirty="0"/>
              <a:t>Click to edit Master title style</a:t>
            </a:r>
          </a:p>
        </p:txBody>
      </p:sp>
      <p:sp>
        <p:nvSpPr>
          <p:cNvPr id="9" name="TextBox 8">
            <a:extLst>
              <a:ext uri="{FF2B5EF4-FFF2-40B4-BE49-F238E27FC236}">
                <a16:creationId xmlns:a16="http://schemas.microsoft.com/office/drawing/2014/main" id="{78032574-C8B2-0A56-420F-E205CADE8DEE}"/>
              </a:ext>
            </a:extLst>
          </p:cNvPr>
          <p:cNvSpPr txBox="1"/>
          <p:nvPr userDrawn="1"/>
        </p:nvSpPr>
        <p:spPr>
          <a:xfrm>
            <a:off x="1202635" y="1255273"/>
            <a:ext cx="6738731" cy="415498"/>
          </a:xfrm>
          <a:prstGeom prst="rect">
            <a:avLst/>
          </a:prstGeom>
          <a:noFill/>
        </p:spPr>
        <p:txBody>
          <a:bodyPr wrap="square" rtlCol="0">
            <a:spAutoFit/>
          </a:bodyPr>
          <a:lstStyle/>
          <a:p>
            <a:pPr algn="ctr"/>
            <a:r>
              <a:rPr lang="en-US" sz="2100" b="1" i="1" dirty="0">
                <a:latin typeface="Times" pitchFamily="2" charset="0"/>
              </a:rPr>
              <a:t>Please stand as you are able and comfortable.</a:t>
            </a:r>
          </a:p>
        </p:txBody>
      </p:sp>
      <p:sp>
        <p:nvSpPr>
          <p:cNvPr id="4" name="Text Placeholder 3">
            <a:extLst>
              <a:ext uri="{FF2B5EF4-FFF2-40B4-BE49-F238E27FC236}">
                <a16:creationId xmlns:a16="http://schemas.microsoft.com/office/drawing/2014/main" id="{21835EA8-6FD1-38BA-4B1D-2AEB6E5B1FC7}"/>
              </a:ext>
            </a:extLst>
          </p:cNvPr>
          <p:cNvSpPr>
            <a:spLocks noGrp="1"/>
          </p:cNvSpPr>
          <p:nvPr>
            <p:ph type="body" sz="quarter" idx="11" hasCustomPrompt="1"/>
          </p:nvPr>
        </p:nvSpPr>
        <p:spPr>
          <a:xfrm>
            <a:off x="0" y="646113"/>
            <a:ext cx="9144000" cy="609600"/>
          </a:xfrm>
        </p:spPr>
        <p:txBody>
          <a:bodyPr/>
          <a:lstStyle>
            <a:lvl2pPr marL="457200" indent="0" algn="ctr">
              <a:buNone/>
              <a:defRPr/>
            </a:lvl2pPr>
          </a:lstStyle>
          <a:p>
            <a:pPr lvl="1"/>
            <a:r>
              <a:rPr lang="en-US" dirty="0"/>
              <a:t>Second level</a:t>
            </a:r>
          </a:p>
        </p:txBody>
      </p:sp>
    </p:spTree>
    <p:extLst>
      <p:ext uri="{BB962C8B-B14F-4D97-AF65-F5344CB8AC3E}">
        <p14:creationId xmlns:p14="http://schemas.microsoft.com/office/powerpoint/2010/main" val="1328152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5.xml"/><Relationship Id="rId7"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1.xml"/><Relationship Id="rId7"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23.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2/25/26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 id="2147483822" r:id="rId3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1823EF-B843-8A21-EF84-47649499274E}"/>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00A688E-17AE-8697-FE18-0B1135348046}"/>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D967399C-33F1-F539-BF80-C8F11921A5C3}"/>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DAF82FAD-5E7D-FFE1-F75F-B2F5CA147968}"/>
              </a:ext>
            </a:extLst>
          </p:cNvPr>
          <p:cNvSpPr txBox="1"/>
          <p:nvPr/>
        </p:nvSpPr>
        <p:spPr>
          <a:xfrm>
            <a:off x="60960" y="2039324"/>
            <a:ext cx="9022080" cy="2779351"/>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To God be the glory great things He has done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So loved He the world that He gave us His Son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Who yielded His life an atonement for sin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And opened the life gate that all may go in</a:t>
            </a:r>
          </a:p>
        </p:txBody>
      </p:sp>
    </p:spTree>
    <p:extLst>
      <p:ext uri="{BB962C8B-B14F-4D97-AF65-F5344CB8AC3E}">
        <p14:creationId xmlns:p14="http://schemas.microsoft.com/office/powerpoint/2010/main" val="28206428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64AA-961E-DE46-7FDF-6C8F7A9A418C}"/>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63343F01-6B0A-7DD0-0391-B4C02DC30E57}"/>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47683CC-AB7D-9033-649A-50357661AF3B}"/>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76742F3F-3B57-85F1-EA33-69915BF903EB}"/>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75F184A7-1C54-FAC6-E7A5-F2EBC4E8CF56}"/>
              </a:ext>
            </a:extLst>
          </p:cNvPr>
          <p:cNvSpPr txBox="1"/>
          <p:nvPr/>
        </p:nvSpPr>
        <p:spPr>
          <a:xfrm>
            <a:off x="60960" y="2039324"/>
            <a:ext cx="9022080" cy="4164345"/>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earth hear His voice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people rejoice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O come to the Father through Jesus the Son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And give Him the glory great things He has done</a:t>
            </a:r>
          </a:p>
        </p:txBody>
      </p:sp>
    </p:spTree>
    <p:extLst>
      <p:ext uri="{BB962C8B-B14F-4D97-AF65-F5344CB8AC3E}">
        <p14:creationId xmlns:p14="http://schemas.microsoft.com/office/powerpoint/2010/main" val="172406338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44F91-B61A-03EA-D7C0-4B8A203D7A46}"/>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2AA058F5-F038-D6BC-B990-DD0E3A02D60F}"/>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46BBB51-40AB-DB5F-2CED-26C6211C091B}"/>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6BFE2121-EC19-4349-6476-B8052B69B563}"/>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1677E3C1-69D6-2DE6-7606-25C30B69A505}"/>
              </a:ext>
            </a:extLst>
          </p:cNvPr>
          <p:cNvSpPr txBox="1"/>
          <p:nvPr/>
        </p:nvSpPr>
        <p:spPr>
          <a:xfrm>
            <a:off x="60960" y="2039324"/>
            <a:ext cx="9022080" cy="2779351"/>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O perfect redemption the purchase of blood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To every believer the promise of God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The vilest offender who truly believes</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That moment from Jesus a pardon receives</a:t>
            </a:r>
          </a:p>
        </p:txBody>
      </p:sp>
    </p:spTree>
    <p:extLst>
      <p:ext uri="{BB962C8B-B14F-4D97-AF65-F5344CB8AC3E}">
        <p14:creationId xmlns:p14="http://schemas.microsoft.com/office/powerpoint/2010/main" val="281991540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44037-5C31-5D07-4D05-512F1307567D}"/>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9192B9D-18F4-8442-B862-F6AB52EFAD40}"/>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F0B6AEF-0FFA-64BE-D069-5FF80EDD092F}"/>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138001FD-7EC5-866C-255F-90DEB2BECB62}"/>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CA7AFB67-EE7B-9515-B48D-0EF28B9E0BB8}"/>
              </a:ext>
            </a:extLst>
          </p:cNvPr>
          <p:cNvSpPr txBox="1"/>
          <p:nvPr/>
        </p:nvSpPr>
        <p:spPr>
          <a:xfrm>
            <a:off x="60960" y="2039324"/>
            <a:ext cx="9022080" cy="4164345"/>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earth hear His voice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people rejoice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O come to the Father through Jesus the Son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And give Him the glory great things He has done</a:t>
            </a:r>
          </a:p>
        </p:txBody>
      </p:sp>
    </p:spTree>
    <p:extLst>
      <p:ext uri="{BB962C8B-B14F-4D97-AF65-F5344CB8AC3E}">
        <p14:creationId xmlns:p14="http://schemas.microsoft.com/office/powerpoint/2010/main" val="272388991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B0992-EFE3-E818-A7F5-036EF415C84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22501891-CB69-3F40-961C-A77EA122E233}"/>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297257F-06AC-DBCD-8731-314327626B6E}"/>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279AC9CA-1CC4-690E-3A7C-543B287A93BF}"/>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58AEFA2B-D67D-4F64-AAF6-DE2A11F2F916}"/>
              </a:ext>
            </a:extLst>
          </p:cNvPr>
          <p:cNvSpPr txBox="1"/>
          <p:nvPr/>
        </p:nvSpPr>
        <p:spPr>
          <a:xfrm>
            <a:off x="60960" y="2039324"/>
            <a:ext cx="9022080" cy="3471848"/>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Great things He has taught us</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Great things He has done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And great our rejoicing through Jesus the Son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But purer and higher and greater will be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Our wonder our transport when Jesus we see</a:t>
            </a:r>
          </a:p>
        </p:txBody>
      </p:sp>
    </p:spTree>
    <p:extLst>
      <p:ext uri="{BB962C8B-B14F-4D97-AF65-F5344CB8AC3E}">
        <p14:creationId xmlns:p14="http://schemas.microsoft.com/office/powerpoint/2010/main" val="241069986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00E1-873C-DF20-6093-2CA4760E62F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6004D01-9625-A904-C984-B498F6E61D9F}"/>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582CA4A-9CB3-FD15-CB11-775FF96D470D}"/>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9BED6C50-D64B-F907-99F0-F59B33CAE9DA}"/>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E619E62F-2F3F-81AE-FEC6-D83FF6AB105D}"/>
              </a:ext>
            </a:extLst>
          </p:cNvPr>
          <p:cNvSpPr txBox="1"/>
          <p:nvPr/>
        </p:nvSpPr>
        <p:spPr>
          <a:xfrm>
            <a:off x="60960" y="2039324"/>
            <a:ext cx="9022080" cy="4164345"/>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earth hear His voice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people rejoice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O come to the Father through Jesus the Son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And give Him the glory great things He has done</a:t>
            </a:r>
          </a:p>
        </p:txBody>
      </p:sp>
    </p:spTree>
    <p:extLst>
      <p:ext uri="{BB962C8B-B14F-4D97-AF65-F5344CB8AC3E}">
        <p14:creationId xmlns:p14="http://schemas.microsoft.com/office/powerpoint/2010/main" val="68150872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owerful moment of emotional release unfolds as open palms reach upward in a gentle surrendering gesture. Bathed in the warm amber glow of golden hour light, luminous particles drift upward from the hands like worries being released into the atmosphere. The peaceful figure stands partially silhouetted against a dreamy sky that blends soft teal and cream tones, creating a serene backdrop for this transformative moment. God rays break through atmospheric haze, casting a magical rim light that emphasizes the vulnerability and hope in this authentic gesture. The composition invites viewers into a space of calm reflection, representing the universal human experience of letting go and finding inner peace. Perfect for mental health awareness, wellness content, or inspirational messaging about healing and personal growth.">
            <a:extLst>
              <a:ext uri="{FF2B5EF4-FFF2-40B4-BE49-F238E27FC236}">
                <a16:creationId xmlns:a16="http://schemas.microsoft.com/office/drawing/2014/main" id="{E75E62CE-8FF2-D242-1870-32C5758C1807}"/>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438" r="24581"/>
          <a:stretch>
            <a:fillRect/>
          </a:stretch>
        </p:blipFill>
        <p:spPr bwMode="auto">
          <a:xfrm>
            <a:off x="20" y="10"/>
            <a:ext cx="914169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F9D1A5-812F-4BF1-20FA-0D8641CA69B0}"/>
              </a:ext>
            </a:extLst>
          </p:cNvPr>
          <p:cNvSpPr>
            <a:spLocks noGrp="1"/>
          </p:cNvSpPr>
          <p:nvPr>
            <p:ph type="ctrTitle"/>
          </p:nvPr>
        </p:nvSpPr>
        <p:spPr>
          <a:xfrm>
            <a:off x="1145286" y="1124712"/>
            <a:ext cx="6858000" cy="3063240"/>
          </a:xfrm>
        </p:spPr>
        <p:txBody>
          <a:bodyPr>
            <a:normAutofit/>
          </a:bodyPr>
          <a:lstStyle/>
          <a:p>
            <a:r>
              <a:rPr lang="en-US" sz="5700">
                <a:solidFill>
                  <a:schemeClr val="bg1"/>
                </a:solidFill>
              </a:rPr>
              <a:t>	Psalm 62: 1 – 8 </a:t>
            </a:r>
          </a:p>
        </p:txBody>
      </p:sp>
      <p:sp>
        <p:nvSpPr>
          <p:cNvPr id="3" name="Subtitle 2">
            <a:extLst>
              <a:ext uri="{FF2B5EF4-FFF2-40B4-BE49-F238E27FC236}">
                <a16:creationId xmlns:a16="http://schemas.microsoft.com/office/drawing/2014/main" id="{B3145B9A-084D-BA10-1A05-7EA866423EEE}"/>
              </a:ext>
            </a:extLst>
          </p:cNvPr>
          <p:cNvSpPr>
            <a:spLocks noGrp="1"/>
          </p:cNvSpPr>
          <p:nvPr>
            <p:ph type="subTitle" idx="1"/>
          </p:nvPr>
        </p:nvSpPr>
        <p:spPr>
          <a:xfrm>
            <a:off x="1145286" y="4599432"/>
            <a:ext cx="6858000" cy="1227520"/>
          </a:xfrm>
        </p:spPr>
        <p:txBody>
          <a:bodyPr>
            <a:normAutofit/>
          </a:bodyPr>
          <a:lstStyle/>
          <a:p>
            <a:r>
              <a:rPr lang="en-US">
                <a:solidFill>
                  <a:schemeClr val="bg1"/>
                </a:solidFill>
              </a:rPr>
              <a:t>NRSVUE</a:t>
            </a:r>
          </a:p>
        </p:txBody>
      </p:sp>
      <p:sp>
        <p:nvSpPr>
          <p:cNvPr id="1033"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sX0" fmla="*/ 0 w 7886700"/>
              <a:gd name="csY0" fmla="*/ 0 h 5416094"/>
              <a:gd name="csX1" fmla="*/ 578358 w 7886700"/>
              <a:gd name="csY1" fmla="*/ 0 h 5416094"/>
              <a:gd name="csX2" fmla="*/ 998982 w 7886700"/>
              <a:gd name="csY2" fmla="*/ 0 h 5416094"/>
              <a:gd name="csX3" fmla="*/ 1813941 w 7886700"/>
              <a:gd name="csY3" fmla="*/ 0 h 5416094"/>
              <a:gd name="csX4" fmla="*/ 2392299 w 7886700"/>
              <a:gd name="csY4" fmla="*/ 0 h 5416094"/>
              <a:gd name="csX5" fmla="*/ 2970657 w 7886700"/>
              <a:gd name="csY5" fmla="*/ 0 h 5416094"/>
              <a:gd name="csX6" fmla="*/ 3785616 w 7886700"/>
              <a:gd name="csY6" fmla="*/ 0 h 5416094"/>
              <a:gd name="csX7" fmla="*/ 4285107 w 7886700"/>
              <a:gd name="csY7" fmla="*/ 0 h 5416094"/>
              <a:gd name="csX8" fmla="*/ 5100066 w 7886700"/>
              <a:gd name="csY8" fmla="*/ 0 h 5416094"/>
              <a:gd name="csX9" fmla="*/ 5915025 w 7886700"/>
              <a:gd name="csY9" fmla="*/ 0 h 5416094"/>
              <a:gd name="csX10" fmla="*/ 6572250 w 7886700"/>
              <a:gd name="csY10" fmla="*/ 0 h 5416094"/>
              <a:gd name="csX11" fmla="*/ 7886700 w 7886700"/>
              <a:gd name="csY11" fmla="*/ 0 h 5416094"/>
              <a:gd name="csX12" fmla="*/ 7886700 w 7886700"/>
              <a:gd name="csY12" fmla="*/ 622851 h 5416094"/>
              <a:gd name="csX13" fmla="*/ 7886700 w 7886700"/>
              <a:gd name="csY13" fmla="*/ 1137380 h 5416094"/>
              <a:gd name="csX14" fmla="*/ 7886700 w 7886700"/>
              <a:gd name="csY14" fmla="*/ 1814391 h 5416094"/>
              <a:gd name="csX15" fmla="*/ 7886700 w 7886700"/>
              <a:gd name="csY15" fmla="*/ 2491403 h 5416094"/>
              <a:gd name="csX16" fmla="*/ 7886700 w 7886700"/>
              <a:gd name="csY16" fmla="*/ 3168415 h 5416094"/>
              <a:gd name="csX17" fmla="*/ 7886700 w 7886700"/>
              <a:gd name="csY17" fmla="*/ 3899588 h 5416094"/>
              <a:gd name="csX18" fmla="*/ 7886700 w 7886700"/>
              <a:gd name="csY18" fmla="*/ 4630760 h 5416094"/>
              <a:gd name="csX19" fmla="*/ 7886700 w 7886700"/>
              <a:gd name="csY19" fmla="*/ 5416094 h 5416094"/>
              <a:gd name="csX20" fmla="*/ 7466076 w 7886700"/>
              <a:gd name="csY20" fmla="*/ 5416094 h 5416094"/>
              <a:gd name="csX21" fmla="*/ 6651117 w 7886700"/>
              <a:gd name="csY21" fmla="*/ 5416094 h 5416094"/>
              <a:gd name="csX22" fmla="*/ 5993892 w 7886700"/>
              <a:gd name="csY22" fmla="*/ 5416094 h 5416094"/>
              <a:gd name="csX23" fmla="*/ 5494401 w 7886700"/>
              <a:gd name="csY23" fmla="*/ 5416094 h 5416094"/>
              <a:gd name="csX24" fmla="*/ 4837176 w 7886700"/>
              <a:gd name="csY24" fmla="*/ 5416094 h 5416094"/>
              <a:gd name="csX25" fmla="*/ 4416552 w 7886700"/>
              <a:gd name="csY25" fmla="*/ 5416094 h 5416094"/>
              <a:gd name="csX26" fmla="*/ 3995928 w 7886700"/>
              <a:gd name="csY26" fmla="*/ 5416094 h 5416094"/>
              <a:gd name="csX27" fmla="*/ 3338703 w 7886700"/>
              <a:gd name="csY27" fmla="*/ 5416094 h 5416094"/>
              <a:gd name="csX28" fmla="*/ 2839212 w 7886700"/>
              <a:gd name="csY28" fmla="*/ 5416094 h 5416094"/>
              <a:gd name="csX29" fmla="*/ 2103120 w 7886700"/>
              <a:gd name="csY29" fmla="*/ 5416094 h 5416094"/>
              <a:gd name="csX30" fmla="*/ 1603629 w 7886700"/>
              <a:gd name="csY30" fmla="*/ 5416094 h 5416094"/>
              <a:gd name="csX31" fmla="*/ 867537 w 7886700"/>
              <a:gd name="csY31" fmla="*/ 5416094 h 5416094"/>
              <a:gd name="csX32" fmla="*/ 0 w 7886700"/>
              <a:gd name="csY32" fmla="*/ 5416094 h 5416094"/>
              <a:gd name="csX33" fmla="*/ 0 w 7886700"/>
              <a:gd name="csY33" fmla="*/ 4684921 h 5416094"/>
              <a:gd name="csX34" fmla="*/ 0 w 7886700"/>
              <a:gd name="csY34" fmla="*/ 3953749 h 5416094"/>
              <a:gd name="csX35" fmla="*/ 0 w 7886700"/>
              <a:gd name="csY35" fmla="*/ 3168415 h 5416094"/>
              <a:gd name="csX36" fmla="*/ 0 w 7886700"/>
              <a:gd name="csY36" fmla="*/ 2545564 h 5416094"/>
              <a:gd name="csX37" fmla="*/ 0 w 7886700"/>
              <a:gd name="csY37" fmla="*/ 1760231 h 5416094"/>
              <a:gd name="csX38" fmla="*/ 0 w 7886700"/>
              <a:gd name="csY38" fmla="*/ 1191541 h 5416094"/>
              <a:gd name="csX39" fmla="*/ 0 w 7886700"/>
              <a:gd name="csY39" fmla="*/ 677012 h 5416094"/>
              <a:gd name="csX40" fmla="*/ 0 w 7886700"/>
              <a:gd name="csY40" fmla="*/ 0 h 5416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419423"/>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2215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DCBC4D-D8BC-B909-7735-45E65DB470D7}"/>
              </a:ext>
            </a:extLst>
          </p:cNvPr>
          <p:cNvSpPr txBox="1"/>
          <p:nvPr/>
        </p:nvSpPr>
        <p:spPr>
          <a:xfrm>
            <a:off x="0" y="313307"/>
            <a:ext cx="9144000" cy="6231386"/>
          </a:xfrm>
          <a:prstGeom prst="rect">
            <a:avLst/>
          </a:prstGeom>
          <a:noFill/>
        </p:spPr>
        <p:txBody>
          <a:bodyPr wrap="square">
            <a:spAutoFit/>
          </a:bodyPr>
          <a:lstStyle/>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For God alone my soul waits in silence;</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from him comes my salvation.</a:t>
            </a:r>
          </a:p>
          <a:p>
            <a:pPr algn="ctr">
              <a:lnSpc>
                <a:spcPct val="150000"/>
              </a:lnSpc>
              <a:buNone/>
            </a:pPr>
            <a:b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alone is my rock and my salvation, my fortress; I shall never be shaken.</a:t>
            </a:r>
          </a:p>
          <a:p>
            <a:pPr algn="ctr">
              <a:lnSpc>
                <a:spcPct val="150000"/>
              </a:lnSpc>
              <a:buNone/>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How long will you assail a person, will you batter your victim, all of you, as you would a leaning wall, a tottering fence?</a:t>
            </a:r>
          </a:p>
        </p:txBody>
      </p:sp>
    </p:spTree>
    <p:extLst>
      <p:ext uri="{BB962C8B-B14F-4D97-AF65-F5344CB8AC3E}">
        <p14:creationId xmlns:p14="http://schemas.microsoft.com/office/powerpoint/2010/main" val="21827489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2800" i="1" dirty="0">
                <a:latin typeface="Verdana" panose="020B0604030504040204" pitchFamily="34" charset="0"/>
                <a:ea typeface="Verdana" panose="020B0604030504040204" pitchFamily="34" charset="0"/>
                <a:cs typeface="Verdana" panose="020B0604030504040204" pitchFamily="34" charset="0"/>
              </a:rPr>
              <a:t>2</a:t>
            </a:r>
            <a:r>
              <a:rPr lang="en-US" sz="2800" i="1" baseline="30000" dirty="0">
                <a:latin typeface="Verdana" panose="020B0604030504040204" pitchFamily="34" charset="0"/>
                <a:ea typeface="Verdana" panose="020B0604030504040204" pitchFamily="34" charset="0"/>
                <a:cs typeface="Verdana" panose="020B0604030504040204" pitchFamily="34" charset="0"/>
              </a:rPr>
              <a:t>nd</a:t>
            </a:r>
            <a:r>
              <a:rPr lang="en-US" sz="2800" i="1" dirty="0">
                <a:latin typeface="Verdana" panose="020B0604030504040204" pitchFamily="34" charset="0"/>
                <a:ea typeface="Verdana" panose="020B0604030504040204" pitchFamily="34" charset="0"/>
                <a:cs typeface="Verdana" panose="020B0604030504040204" pitchFamily="34" charset="0"/>
              </a:rPr>
              <a:t>  Sunday of Lent</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March 1</a:t>
            </a:r>
            <a:r>
              <a:rPr lang="en-US" sz="3000" baseline="30000" dirty="0">
                <a:latin typeface="Verdana" panose="020B0604030504040204" pitchFamily="34" charset="0"/>
                <a:ea typeface="Verdana" panose="020B0604030504040204" pitchFamily="34" charset="0"/>
                <a:cs typeface="Verdana" panose="020B0604030504040204" pitchFamily="34" charset="0"/>
              </a:rPr>
              <a:t>st</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4" name="Picture 3">
            <a:extLst>
              <a:ext uri="{FF2B5EF4-FFF2-40B4-BE49-F238E27FC236}">
                <a16:creationId xmlns:a16="http://schemas.microsoft.com/office/drawing/2014/main" id="{CC0BE4E5-8698-42A1-3659-1C665129E9C8}"/>
              </a:ext>
            </a:extLst>
          </p:cNvPr>
          <p:cNvPicPr>
            <a:picLocks noChangeAspect="1"/>
          </p:cNvPicPr>
          <p:nvPr/>
        </p:nvPicPr>
        <p:blipFill>
          <a:blip r:embed="rId3">
            <a:extLst>
              <a:ext uri="{28A0092B-C50C-407E-A947-70E740481C1C}">
                <a14:useLocalDpi xmlns:a14="http://schemas.microsoft.com/office/drawing/2010/main" val="0"/>
              </a:ext>
            </a:extLst>
          </a:blip>
          <a:srcRect t="962" b="962"/>
          <a:stretch>
            <a:fillRect/>
          </a:stretch>
        </p:blipFill>
        <p:spPr>
          <a:xfrm>
            <a:off x="1185253" y="564862"/>
            <a:ext cx="3272802" cy="5728275"/>
          </a:xfrm>
          <a:prstGeom prst="ellipse">
            <a:avLst/>
          </a:prstGeom>
          <a:ln>
            <a:noFill/>
          </a:ln>
          <a:effectLst>
            <a:softEdge rad="112500"/>
          </a:effec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119BB-4C2C-7427-F9CC-EEB3625D76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71A08C-4C40-DF6E-9D20-C13AF2D80877}"/>
              </a:ext>
            </a:extLst>
          </p:cNvPr>
          <p:cNvSpPr txBox="1"/>
          <p:nvPr/>
        </p:nvSpPr>
        <p:spPr>
          <a:xfrm>
            <a:off x="0" y="659555"/>
            <a:ext cx="9144000" cy="5538889"/>
          </a:xfrm>
          <a:prstGeom prst="rect">
            <a:avLst/>
          </a:prstGeom>
          <a:noFill/>
        </p:spPr>
        <p:txBody>
          <a:bodyPr wrap="square">
            <a:spAutoFit/>
          </a:bodyPr>
          <a:lstStyle/>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Their only plan is to bring down a person of prominence. They take pleasure in falsehood;</a:t>
            </a:r>
            <a:b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they bless with their mouths, but inwardly they curse. </a:t>
            </a:r>
            <a:r>
              <a:rPr lang="en-US" sz="3000" b="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Selah</a:t>
            </a:r>
          </a:p>
          <a:p>
            <a:pPr algn="ctr">
              <a:lnSpc>
                <a:spcPct val="150000"/>
              </a:lnSpc>
              <a:buNone/>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For God alone my soul waits in silence,</a:t>
            </a:r>
            <a:b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for my hope is from him.</a:t>
            </a:r>
            <a:b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1887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8B2E3-5430-FD36-3EB7-ADD49D8DCB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0B48B7-69DA-1F61-04E0-EF5AD736DAA4}"/>
              </a:ext>
            </a:extLst>
          </p:cNvPr>
          <p:cNvSpPr txBox="1"/>
          <p:nvPr/>
        </p:nvSpPr>
        <p:spPr>
          <a:xfrm>
            <a:off x="0" y="313275"/>
            <a:ext cx="9144000" cy="6231449"/>
          </a:xfrm>
          <a:prstGeom prst="rect">
            <a:avLst/>
          </a:prstGeom>
          <a:noFill/>
        </p:spPr>
        <p:txBody>
          <a:bodyPr wrap="square">
            <a:spAutoFit/>
          </a:bodyPr>
          <a:lstStyle/>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alone is my rock and my salvation,</a:t>
            </a:r>
            <a:b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my fortress; I shall not be shaken.</a:t>
            </a:r>
          </a:p>
          <a:p>
            <a:pPr algn="ctr">
              <a:lnSpc>
                <a:spcPct val="150000"/>
              </a:lnSpc>
              <a:buNone/>
            </a:pPr>
            <a:b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On God rests my deliverance and my honor;</a:t>
            </a:r>
            <a:b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my mighty rock, my refuge is in God.</a:t>
            </a:r>
          </a:p>
          <a:p>
            <a:pPr algn="ctr">
              <a:lnSpc>
                <a:spcPct val="150000"/>
              </a:lnSpc>
              <a:buNone/>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Trust in him at all times, O people; pour out your heart before him; God is a refuge for us. </a:t>
            </a:r>
            <a:r>
              <a:rPr lang="en-US" sz="3000" b="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Selah</a:t>
            </a: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10653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B6ABD-A113-5E63-C985-A9FB8B5CA885}"/>
              </a:ext>
            </a:extLst>
          </p:cNvPr>
          <p:cNvSpPr>
            <a:spLocks noGrp="1"/>
          </p:cNvSpPr>
          <p:nvPr>
            <p:ph type="ctrTitle"/>
          </p:nvPr>
        </p:nvSpPr>
        <p:spPr>
          <a:xfrm>
            <a:off x="4775595" y="728664"/>
            <a:ext cx="3738610" cy="3157080"/>
          </a:xfrm>
          <a:noFill/>
        </p:spPr>
        <p:txBody>
          <a:bodyPr>
            <a:normAutofit/>
          </a:bodyPr>
          <a:lstStyle/>
          <a:p>
            <a:pPr algn="l"/>
            <a:r>
              <a:rPr lang="en-US" sz="4500"/>
              <a:t>1 Kings 19: 4 – 16 </a:t>
            </a:r>
          </a:p>
        </p:txBody>
      </p:sp>
      <p:sp>
        <p:nvSpPr>
          <p:cNvPr id="3" name="Subtitle 2">
            <a:extLst>
              <a:ext uri="{FF2B5EF4-FFF2-40B4-BE49-F238E27FC236}">
                <a16:creationId xmlns:a16="http://schemas.microsoft.com/office/drawing/2014/main" id="{16731BF8-2D1C-239D-0352-0048945AEB78}"/>
              </a:ext>
            </a:extLst>
          </p:cNvPr>
          <p:cNvSpPr>
            <a:spLocks noGrp="1"/>
          </p:cNvSpPr>
          <p:nvPr>
            <p:ph type="subTitle" idx="1"/>
          </p:nvPr>
        </p:nvSpPr>
        <p:spPr>
          <a:xfrm>
            <a:off x="4775595" y="4072045"/>
            <a:ext cx="3738610" cy="2057289"/>
          </a:xfrm>
          <a:noFill/>
        </p:spPr>
        <p:txBody>
          <a:bodyPr>
            <a:normAutofit/>
          </a:bodyPr>
          <a:lstStyle/>
          <a:p>
            <a:pPr algn="l"/>
            <a:r>
              <a:rPr lang="en-US" dirty="0"/>
              <a:t>NRSVUE</a:t>
            </a:r>
            <a:endParaRPr lang="en-US"/>
          </a:p>
        </p:txBody>
      </p:sp>
      <p:pic>
        <p:nvPicPr>
          <p:cNvPr id="1026" name="Picture 2" descr="Through the natural arch of a coastal cave, a stunning sunset paints the sky with hues of pink, orange, and purple. The peaceful beach scene, captured from inside the cave, shows a trail of footsteps leading towards the gentle waves that softly touch the sandy shore. This tranquil setting is enhanced by the scattered boulders in the water, contributing to a perfect blend of natural elements.">
            <a:extLst>
              <a:ext uri="{FF2B5EF4-FFF2-40B4-BE49-F238E27FC236}">
                <a16:creationId xmlns:a16="http://schemas.microsoft.com/office/drawing/2014/main" id="{C8A8D286-CA37-4756-BF81-9CBABA457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4736"/>
          <a:stretch>
            <a:fillRect/>
          </a:stretch>
        </p:blipFill>
        <p:spPr bwMode="auto">
          <a:xfrm>
            <a:off x="20" y="10"/>
            <a:ext cx="450411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2977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C237E3-CD97-5052-829F-3115C008C15C}"/>
              </a:ext>
            </a:extLst>
          </p:cNvPr>
          <p:cNvSpPr txBox="1"/>
          <p:nvPr/>
        </p:nvSpPr>
        <p:spPr>
          <a:xfrm>
            <a:off x="0" y="535900"/>
            <a:ext cx="9144000" cy="5786199"/>
          </a:xfrm>
          <a:prstGeom prst="rect">
            <a:avLst/>
          </a:prstGeom>
          <a:noFill/>
        </p:spPr>
        <p:txBody>
          <a:bodyPr wrap="square">
            <a:spAutoFit/>
          </a:bodyPr>
          <a:lstStyle/>
          <a:p>
            <a:pPr algn="ctr">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But he himself went a day’s journey into the wilderness and came and sat down under a solitary broom tree. He asked that he might die, “It is enough; now, O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take away my life, for I am no better than my ancestors.” </a:t>
            </a:r>
          </a:p>
          <a:p>
            <a:pPr algn="ctr">
              <a:buNone/>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Then he lay down under the broom tree and fell asleep. Suddenly an angel touched him and said to him, “Get up and eat.” </a:t>
            </a:r>
          </a:p>
          <a:p>
            <a:pPr algn="ctr">
              <a:buNone/>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looked, and there at his head was a cake baked on hot stones and a jar of water. He ate and drank and lay down again. </a:t>
            </a:r>
          </a:p>
        </p:txBody>
      </p:sp>
    </p:spTree>
    <p:extLst>
      <p:ext uri="{BB962C8B-B14F-4D97-AF65-F5344CB8AC3E}">
        <p14:creationId xmlns:p14="http://schemas.microsoft.com/office/powerpoint/2010/main" val="277117772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2F3F3-8D1A-9DB4-E7EE-49234ACC92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20A8EA-0D16-1098-EA3B-911D44F45D80}"/>
              </a:ext>
            </a:extLst>
          </p:cNvPr>
          <p:cNvSpPr txBox="1"/>
          <p:nvPr/>
        </p:nvSpPr>
        <p:spPr>
          <a:xfrm>
            <a:off x="0" y="766732"/>
            <a:ext cx="9144000" cy="5324535"/>
          </a:xfrm>
          <a:prstGeom prst="rect">
            <a:avLst/>
          </a:prstGeom>
          <a:noFill/>
        </p:spPr>
        <p:txBody>
          <a:bodyPr wrap="square">
            <a:spAutoFit/>
          </a:bodyPr>
          <a:lstStyle/>
          <a:p>
            <a:pPr algn="ctr">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7 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 angel of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came a second time, touched him, and said, “Get up and eat, or the journey will be too much for you.” </a:t>
            </a:r>
          </a:p>
          <a:p>
            <a:pPr algn="ctr">
              <a:buNone/>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8 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He got up and ate and drank; then he went in the strength of that food forty days and forty nights to Horeb the mount of God. </a:t>
            </a:r>
          </a:p>
          <a:p>
            <a:pPr algn="ctr">
              <a:buNone/>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9 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At that place he came to a cave and spent the night there.</a:t>
            </a:r>
          </a:p>
          <a:p>
            <a:pPr algn="ctr">
              <a:buNone/>
            </a:pP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Then the word of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came to him, saying, “What are you doing here, Elijah?” </a:t>
            </a:r>
          </a:p>
        </p:txBody>
      </p:sp>
    </p:spTree>
    <p:extLst>
      <p:ext uri="{BB962C8B-B14F-4D97-AF65-F5344CB8AC3E}">
        <p14:creationId xmlns:p14="http://schemas.microsoft.com/office/powerpoint/2010/main" val="350439507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6A3C-F743-87C7-3D74-79EF069928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B7BAF8-AE3B-25B3-F7A5-91BFFC9C7907}"/>
              </a:ext>
            </a:extLst>
          </p:cNvPr>
          <p:cNvSpPr txBox="1"/>
          <p:nvPr/>
        </p:nvSpPr>
        <p:spPr>
          <a:xfrm>
            <a:off x="0" y="1997839"/>
            <a:ext cx="9144000" cy="2862322"/>
          </a:xfrm>
          <a:prstGeom prst="rect">
            <a:avLst/>
          </a:prstGeom>
          <a:noFill/>
        </p:spPr>
        <p:txBody>
          <a:bodyPr wrap="square">
            <a:spAutoFit/>
          </a:bodyPr>
          <a:lstStyle/>
          <a:p>
            <a:pPr algn="ctr">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10 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He answered, “I have been very zealous for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the God of hosts, for the Israelites have forsaken your covenant, thrown down your altars, and killed your prophets with the sword. I alone am left, and they are seeking my life, to take it away.”</a:t>
            </a:r>
          </a:p>
        </p:txBody>
      </p:sp>
    </p:spTree>
    <p:extLst>
      <p:ext uri="{BB962C8B-B14F-4D97-AF65-F5344CB8AC3E}">
        <p14:creationId xmlns:p14="http://schemas.microsoft.com/office/powerpoint/2010/main" val="347307950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1D6B9-C1B9-3AF7-EC78-E7AC8C4D9B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4ADDEF-6007-62FB-62CA-F4FFCAE7AFB8}"/>
              </a:ext>
            </a:extLst>
          </p:cNvPr>
          <p:cNvSpPr txBox="1"/>
          <p:nvPr/>
        </p:nvSpPr>
        <p:spPr>
          <a:xfrm>
            <a:off x="0" y="1536174"/>
            <a:ext cx="9144000" cy="3785652"/>
          </a:xfrm>
          <a:prstGeom prst="rect">
            <a:avLst/>
          </a:prstGeom>
          <a:noFill/>
        </p:spPr>
        <p:txBody>
          <a:bodyPr wrap="square">
            <a:spAutoFit/>
          </a:bodyPr>
          <a:lstStyle/>
          <a:p>
            <a:pPr algn="ctr">
              <a:buNone/>
            </a:pPr>
            <a:r>
              <a:rPr lang="en-US" sz="3000" b="1" baseline="30000" dirty="0">
                <a:latin typeface="Verdana" panose="020B0604030504040204" pitchFamily="34" charset="0"/>
                <a:ea typeface="Verdana" panose="020B0604030504040204" pitchFamily="34" charset="0"/>
                <a:cs typeface="Verdana" panose="020B0604030504040204" pitchFamily="34" charset="0"/>
              </a:rPr>
              <a:t>11 </a:t>
            </a:r>
            <a:r>
              <a:rPr lang="en-US" sz="3000" dirty="0">
                <a:latin typeface="Verdana" panose="020B0604030504040204" pitchFamily="34" charset="0"/>
                <a:ea typeface="Verdana" panose="020B0604030504040204" pitchFamily="34" charset="0"/>
                <a:cs typeface="Verdana" panose="020B0604030504040204" pitchFamily="34" charset="0"/>
              </a:rPr>
              <a:t>He said, “Go out and stand on the mountain before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for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is about to pass by.” Now there was a great wind, so strong that it was splitting mountains and breaking rocks in pieces before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but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was not in the wind, and after the wind an earthquake, but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was not in the earthquake, </a:t>
            </a: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65107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15F63-EC46-C104-3F53-FEEBC77B07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6AA32A-F44A-366C-3FAB-3C454D082F95}"/>
              </a:ext>
            </a:extLst>
          </p:cNvPr>
          <p:cNvSpPr txBox="1"/>
          <p:nvPr/>
        </p:nvSpPr>
        <p:spPr>
          <a:xfrm>
            <a:off x="0" y="1305341"/>
            <a:ext cx="9144000" cy="4247317"/>
          </a:xfrm>
          <a:prstGeom prst="rect">
            <a:avLst/>
          </a:prstGeom>
          <a:noFill/>
        </p:spPr>
        <p:txBody>
          <a:bodyPr wrap="square">
            <a:spAutoFit/>
          </a:bodyPr>
          <a:lstStyle/>
          <a:p>
            <a:pPr algn="ctr">
              <a:buNone/>
            </a:pPr>
            <a:r>
              <a:rPr lang="en-US" sz="3000" b="1" baseline="30000" dirty="0">
                <a:latin typeface="Verdana" panose="020B0604030504040204" pitchFamily="34" charset="0"/>
                <a:ea typeface="Verdana" panose="020B0604030504040204" pitchFamily="34" charset="0"/>
                <a:cs typeface="Verdana" panose="020B0604030504040204" pitchFamily="34" charset="0"/>
              </a:rPr>
              <a:t>12 </a:t>
            </a:r>
            <a:r>
              <a:rPr lang="en-US" sz="3000" dirty="0">
                <a:latin typeface="Verdana" panose="020B0604030504040204" pitchFamily="34" charset="0"/>
                <a:ea typeface="Verdana" panose="020B0604030504040204" pitchFamily="34" charset="0"/>
                <a:cs typeface="Verdana" panose="020B0604030504040204" pitchFamily="34" charset="0"/>
              </a:rPr>
              <a:t>and after the earthquake a fire, but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was not in the fire, and after the fire a sound of sheer silence.</a:t>
            </a:r>
          </a:p>
          <a:p>
            <a:pPr algn="ctr">
              <a:buNone/>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buNone/>
            </a:pPr>
            <a:r>
              <a:rPr lang="en-US" sz="3000" dirty="0">
                <a:latin typeface="Verdana" panose="020B0604030504040204" pitchFamily="34" charset="0"/>
                <a:ea typeface="Verdana" panose="020B0604030504040204" pitchFamily="34" charset="0"/>
                <a:cs typeface="Verdana" panose="020B0604030504040204" pitchFamily="34" charset="0"/>
              </a:rPr>
              <a:t> </a:t>
            </a:r>
            <a:r>
              <a:rPr lang="en-US" sz="3000" b="1" baseline="30000" dirty="0">
                <a:latin typeface="Verdana" panose="020B0604030504040204" pitchFamily="34" charset="0"/>
                <a:ea typeface="Verdana" panose="020B0604030504040204" pitchFamily="34" charset="0"/>
                <a:cs typeface="Verdana" panose="020B0604030504040204" pitchFamily="34" charset="0"/>
              </a:rPr>
              <a:t>13 </a:t>
            </a:r>
            <a:r>
              <a:rPr lang="en-US" sz="3000" dirty="0">
                <a:latin typeface="Verdana" panose="020B0604030504040204" pitchFamily="34" charset="0"/>
                <a:ea typeface="Verdana" panose="020B0604030504040204" pitchFamily="34" charset="0"/>
                <a:cs typeface="Verdana" panose="020B0604030504040204" pitchFamily="34" charset="0"/>
              </a:rPr>
              <a:t>When Elijah heard it, he wrapped his face in his mantle and went out and stood at the entrance of the cave. Then there came a voice to him that said, “What are you doing here, Elijah?” </a:t>
            </a:r>
          </a:p>
        </p:txBody>
      </p:sp>
    </p:spTree>
    <p:extLst>
      <p:ext uri="{BB962C8B-B14F-4D97-AF65-F5344CB8AC3E}">
        <p14:creationId xmlns:p14="http://schemas.microsoft.com/office/powerpoint/2010/main" val="25895822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3C5A7-C0F9-4A57-2416-A80B2029F40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EEEED62-1396-D141-E6D1-612FE4A925E3}"/>
              </a:ext>
            </a:extLst>
          </p:cNvPr>
          <p:cNvSpPr txBox="1"/>
          <p:nvPr/>
        </p:nvSpPr>
        <p:spPr>
          <a:xfrm>
            <a:off x="0" y="920621"/>
            <a:ext cx="9144000" cy="5016758"/>
          </a:xfrm>
          <a:prstGeom prst="rect">
            <a:avLst/>
          </a:prstGeom>
          <a:noFill/>
        </p:spPr>
        <p:txBody>
          <a:bodyPr wrap="square">
            <a:spAutoFit/>
          </a:bodyPr>
          <a:lstStyle/>
          <a:p>
            <a:pPr algn="ctr">
              <a:buNone/>
            </a:pPr>
            <a:r>
              <a:rPr lang="en-US" sz="3000" b="1" baseline="30000" dirty="0">
                <a:latin typeface="Verdana" panose="020B0604030504040204" pitchFamily="34" charset="0"/>
                <a:ea typeface="Verdana" panose="020B0604030504040204" pitchFamily="34" charset="0"/>
                <a:cs typeface="Verdana" panose="020B0604030504040204" pitchFamily="34" charset="0"/>
              </a:rPr>
              <a:t>14 </a:t>
            </a:r>
            <a:r>
              <a:rPr lang="en-US" sz="3000" dirty="0">
                <a:latin typeface="Verdana" panose="020B0604030504040204" pitchFamily="34" charset="0"/>
                <a:ea typeface="Verdana" panose="020B0604030504040204" pitchFamily="34" charset="0"/>
                <a:cs typeface="Verdana" panose="020B0604030504040204" pitchFamily="34" charset="0"/>
              </a:rPr>
              <a:t>He answered, “I have been very zealous for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the God of hosts, for the Israelites have forsaken your covenant, thrown down your altars, and killed your prophets with the sword. I alone am left, and they are seeking my life, to take it away.” </a:t>
            </a:r>
          </a:p>
          <a:p>
            <a:pPr algn="ctr">
              <a:buNone/>
            </a:pPr>
            <a:endParaRPr lang="en-US" sz="3000" b="1" baseline="30000" dirty="0">
              <a:latin typeface="Verdana" panose="020B0604030504040204" pitchFamily="34" charset="0"/>
              <a:ea typeface="Verdana" panose="020B0604030504040204" pitchFamily="34" charset="0"/>
              <a:cs typeface="Verdana" panose="020B0604030504040204" pitchFamily="34" charset="0"/>
            </a:endParaRPr>
          </a:p>
          <a:p>
            <a:pPr algn="ctr">
              <a:buNone/>
            </a:pPr>
            <a:r>
              <a:rPr lang="en-US" sz="3000" b="1" baseline="30000" dirty="0">
                <a:latin typeface="Verdana" panose="020B0604030504040204" pitchFamily="34" charset="0"/>
                <a:ea typeface="Verdana" panose="020B0604030504040204" pitchFamily="34" charset="0"/>
                <a:cs typeface="Verdana" panose="020B0604030504040204" pitchFamily="34" charset="0"/>
              </a:rPr>
              <a:t>15 </a:t>
            </a:r>
            <a:r>
              <a:rPr lang="en-US" sz="3000" dirty="0">
                <a:latin typeface="Verdana" panose="020B0604030504040204" pitchFamily="34" charset="0"/>
                <a:ea typeface="Verdana" panose="020B0604030504040204" pitchFamily="34" charset="0"/>
                <a:cs typeface="Verdana" panose="020B0604030504040204" pitchFamily="34" charset="0"/>
              </a:rPr>
              <a:t>Then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said to him, “Go, return on your way to the wilderness of Damascus; when you arrive, you shall anoint Hazael as king over Aram. </a:t>
            </a:r>
          </a:p>
        </p:txBody>
      </p:sp>
    </p:spTree>
    <p:extLst>
      <p:ext uri="{BB962C8B-B14F-4D97-AF65-F5344CB8AC3E}">
        <p14:creationId xmlns:p14="http://schemas.microsoft.com/office/powerpoint/2010/main" val="4214657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DA966-FB37-C2CE-919A-F6F58B6322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D14FE4-E3A4-90B4-6D84-FFDE896B7F42}"/>
              </a:ext>
            </a:extLst>
          </p:cNvPr>
          <p:cNvSpPr txBox="1"/>
          <p:nvPr/>
        </p:nvSpPr>
        <p:spPr>
          <a:xfrm>
            <a:off x="0" y="2459504"/>
            <a:ext cx="9144000" cy="1938992"/>
          </a:xfrm>
          <a:prstGeom prst="rect">
            <a:avLst/>
          </a:prstGeom>
          <a:noFill/>
        </p:spPr>
        <p:txBody>
          <a:bodyPr wrap="square">
            <a:spAutoFit/>
          </a:bodyPr>
          <a:lstStyle/>
          <a:p>
            <a:pPr algn="ctr">
              <a:buNone/>
            </a:pPr>
            <a:r>
              <a:rPr lang="en-US" sz="3000" b="1" baseline="30000" dirty="0">
                <a:latin typeface="Verdana" panose="020B0604030504040204" pitchFamily="34" charset="0"/>
                <a:ea typeface="Verdana" panose="020B0604030504040204" pitchFamily="34" charset="0"/>
                <a:cs typeface="Verdana" panose="020B0604030504040204" pitchFamily="34" charset="0"/>
              </a:rPr>
              <a:t>16 </a:t>
            </a:r>
            <a:r>
              <a:rPr lang="en-US" sz="3000" dirty="0">
                <a:latin typeface="Verdana" panose="020B0604030504040204" pitchFamily="34" charset="0"/>
                <a:ea typeface="Verdana" panose="020B0604030504040204" pitchFamily="34" charset="0"/>
                <a:cs typeface="Verdana" panose="020B0604030504040204" pitchFamily="34" charset="0"/>
              </a:rPr>
              <a:t>Also you shall anoint Jehu son of Nimshi as king over Israel, and you shall anoint Elisha son of Shaphat of Abel-</a:t>
            </a:r>
            <a:r>
              <a:rPr lang="en-US" sz="3000" dirty="0" err="1">
                <a:latin typeface="Verdana" panose="020B0604030504040204" pitchFamily="34" charset="0"/>
                <a:ea typeface="Verdana" panose="020B0604030504040204" pitchFamily="34" charset="0"/>
                <a:cs typeface="Verdana" panose="020B0604030504040204" pitchFamily="34" charset="0"/>
              </a:rPr>
              <a:t>meholah</a:t>
            </a:r>
            <a:r>
              <a:rPr lang="en-US" sz="3000" dirty="0">
                <a:latin typeface="Verdana" panose="020B0604030504040204" pitchFamily="34" charset="0"/>
                <a:ea typeface="Verdana" panose="020B0604030504040204" pitchFamily="34" charset="0"/>
                <a:cs typeface="Verdana" panose="020B0604030504040204" pitchFamily="34" charset="0"/>
              </a:rPr>
              <a:t> as prophet in your place. </a:t>
            </a: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91813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 a sunlit hillside, Jesus sits beneath a flowering tree, sharing wisdom with a diverse group of attentive children. His simple robes flow gently as he demonstrates life lessons using seeds and plants from nature. Golden light filters through branches, creating a warm halo around his kind face as the children lean forward with expressions of wonder and joy. The pastoral scene extends to rolling hills dotted with wildflowers, a serene lake in the distance, and small animals like rabbits and birds who seem drawn to the peaceful gathering. The storybook illustration captures the essence of gentle teaching in a palette of warm yellows, soft blues, sage greens, and touches of lavender, creating a moment of timeless connection between the spiritual teacher and his young students.">
            <a:extLst>
              <a:ext uri="{FF2B5EF4-FFF2-40B4-BE49-F238E27FC236}">
                <a16:creationId xmlns:a16="http://schemas.microsoft.com/office/drawing/2014/main" id="{9ADFF693-BB2A-FC27-FB68-94BA7F6B0CD4}"/>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1631216"/>
          </a:xfrm>
          <a:prstGeom prst="rect">
            <a:avLst/>
          </a:prstGeom>
          <a:solidFill>
            <a:srgbClr val="FFF2CC">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“It’s Not Too Late to Listen to God” </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“My Faith Looks Up to Thee”   UMH #452</a:t>
            </a:r>
          </a:p>
          <a:p>
            <a:pPr algn="ctr"/>
            <a:r>
              <a:rPr lang="en-US" sz="2000" dirty="0">
                <a:latin typeface="Times New Roman" charset="0"/>
                <a:ea typeface="Times New Roman" charset="0"/>
                <a:cs typeface="Times New Roman" charset="0"/>
              </a:rPr>
              <a:t>WORDS: Ray Palmer, 1875     MUSIC: Lowell Mason, 1831</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p:cNvSpPr txBox="1"/>
          <p:nvPr/>
        </p:nvSpPr>
        <p:spPr>
          <a:xfrm>
            <a:off x="13857" y="1858946"/>
            <a:ext cx="9102431" cy="440120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My faith looks up to thee, </a:t>
            </a:r>
          </a:p>
          <a:p>
            <a:pPr algn="ctr"/>
            <a:r>
              <a:rPr lang="en-US" sz="4000" dirty="0">
                <a:latin typeface="Times New Roman" charset="0"/>
                <a:ea typeface="Times New Roman" charset="0"/>
                <a:cs typeface="Times New Roman" charset="0"/>
              </a:rPr>
              <a:t>thou Lamb of Calvary, </a:t>
            </a:r>
          </a:p>
          <a:p>
            <a:pPr algn="ctr"/>
            <a:r>
              <a:rPr lang="en-US" sz="4000" dirty="0">
                <a:latin typeface="Times New Roman" charset="0"/>
                <a:ea typeface="Times New Roman" charset="0"/>
                <a:cs typeface="Times New Roman" charset="0"/>
              </a:rPr>
              <a:t>Savior divine!  </a:t>
            </a:r>
          </a:p>
          <a:p>
            <a:pPr algn="ctr"/>
            <a:r>
              <a:rPr lang="en-US" sz="4000" dirty="0">
                <a:latin typeface="Times New Roman" charset="0"/>
                <a:ea typeface="Times New Roman" charset="0"/>
                <a:cs typeface="Times New Roman" charset="0"/>
              </a:rPr>
              <a:t>Now hear me while I pray, </a:t>
            </a:r>
          </a:p>
          <a:p>
            <a:pPr algn="ctr"/>
            <a:r>
              <a:rPr lang="en-US" sz="4000" dirty="0">
                <a:latin typeface="Times New Roman" charset="0"/>
                <a:ea typeface="Times New Roman" charset="0"/>
                <a:cs typeface="Times New Roman" charset="0"/>
              </a:rPr>
              <a:t>take all my guilt away, </a:t>
            </a:r>
          </a:p>
          <a:p>
            <a:pPr algn="ctr"/>
            <a:r>
              <a:rPr lang="en-US" sz="4000" dirty="0">
                <a:latin typeface="Times New Roman" charset="0"/>
                <a:ea typeface="Times New Roman" charset="0"/>
                <a:cs typeface="Times New Roman" charset="0"/>
              </a:rPr>
              <a:t>O let me from this day be </a:t>
            </a:r>
          </a:p>
          <a:p>
            <a:pPr algn="ctr"/>
            <a:r>
              <a:rPr lang="en-US" sz="4000" dirty="0">
                <a:latin typeface="Times New Roman" charset="0"/>
                <a:ea typeface="Times New Roman" charset="0"/>
                <a:cs typeface="Times New Roman" charset="0"/>
              </a:rPr>
              <a:t>wholly thine!</a:t>
            </a:r>
          </a:p>
        </p:txBody>
      </p:sp>
    </p:spTree>
    <p:extLst>
      <p:ext uri="{BB962C8B-B14F-4D97-AF65-F5344CB8AC3E}">
        <p14:creationId xmlns:p14="http://schemas.microsoft.com/office/powerpoint/2010/main" val="24913313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“My Faith Looks Up to Thee”   UMH #452</a:t>
            </a:r>
          </a:p>
          <a:p>
            <a:pPr algn="ctr"/>
            <a:r>
              <a:rPr lang="en-US" sz="2000" dirty="0">
                <a:latin typeface="Times New Roman" charset="0"/>
                <a:ea typeface="Times New Roman" charset="0"/>
                <a:cs typeface="Times New Roman" charset="0"/>
              </a:rPr>
              <a:t>WORDS: Ray Palmer, 1875     MUSIC: Lowell Mason, 1831</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p:cNvSpPr txBox="1"/>
          <p:nvPr/>
        </p:nvSpPr>
        <p:spPr>
          <a:xfrm>
            <a:off x="13857" y="1858946"/>
            <a:ext cx="9102431" cy="440120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May thy rich grace impart strength </a:t>
            </a:r>
          </a:p>
          <a:p>
            <a:pPr algn="ctr"/>
            <a:r>
              <a:rPr lang="en-US" sz="4000" dirty="0">
                <a:latin typeface="Times New Roman" charset="0"/>
                <a:ea typeface="Times New Roman" charset="0"/>
                <a:cs typeface="Times New Roman" charset="0"/>
              </a:rPr>
              <a:t>to my fainting heart, </a:t>
            </a:r>
          </a:p>
          <a:p>
            <a:pPr algn="ctr"/>
            <a:r>
              <a:rPr lang="en-US" sz="4000" dirty="0">
                <a:latin typeface="Times New Roman" charset="0"/>
                <a:ea typeface="Times New Roman" charset="0"/>
                <a:cs typeface="Times New Roman" charset="0"/>
              </a:rPr>
              <a:t>my zeal inspire!  </a:t>
            </a:r>
          </a:p>
          <a:p>
            <a:pPr algn="ctr"/>
            <a:r>
              <a:rPr lang="en-US" sz="4000" dirty="0">
                <a:latin typeface="Times New Roman" charset="0"/>
                <a:ea typeface="Times New Roman" charset="0"/>
                <a:cs typeface="Times New Roman" charset="0"/>
              </a:rPr>
              <a:t>As thou hast died for me, </a:t>
            </a:r>
          </a:p>
          <a:p>
            <a:pPr algn="ctr"/>
            <a:r>
              <a:rPr lang="en-US" sz="4000" dirty="0">
                <a:latin typeface="Times New Roman" charset="0"/>
                <a:ea typeface="Times New Roman" charset="0"/>
                <a:cs typeface="Times New Roman" charset="0"/>
              </a:rPr>
              <a:t>O may my love to thee </a:t>
            </a:r>
          </a:p>
          <a:p>
            <a:pPr algn="ctr"/>
            <a:r>
              <a:rPr lang="en-US" sz="4000" dirty="0">
                <a:latin typeface="Times New Roman" charset="0"/>
                <a:ea typeface="Times New Roman" charset="0"/>
                <a:cs typeface="Times New Roman" charset="0"/>
              </a:rPr>
              <a:t>pure, warm, and changeless be, a </a:t>
            </a:r>
          </a:p>
          <a:p>
            <a:pPr algn="ctr"/>
            <a:r>
              <a:rPr lang="en-US" sz="4000" dirty="0">
                <a:latin typeface="Times New Roman" charset="0"/>
                <a:ea typeface="Times New Roman" charset="0"/>
                <a:cs typeface="Times New Roman" charset="0"/>
              </a:rPr>
              <a:t>living fire!</a:t>
            </a:r>
          </a:p>
        </p:txBody>
      </p:sp>
    </p:spTree>
    <p:extLst>
      <p:ext uri="{BB962C8B-B14F-4D97-AF65-F5344CB8AC3E}">
        <p14:creationId xmlns:p14="http://schemas.microsoft.com/office/powerpoint/2010/main" val="318049575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“My Faith Looks Up to Thee”   UMH #452</a:t>
            </a:r>
          </a:p>
          <a:p>
            <a:pPr algn="ctr"/>
            <a:r>
              <a:rPr lang="en-US" sz="2000" dirty="0">
                <a:latin typeface="Times New Roman" charset="0"/>
                <a:ea typeface="Times New Roman" charset="0"/>
                <a:cs typeface="Times New Roman" charset="0"/>
              </a:rPr>
              <a:t>WORDS: Ray Palmer, 1875     MUSIC: Lowell Mason, 1831</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p:cNvSpPr txBox="1"/>
          <p:nvPr/>
        </p:nvSpPr>
        <p:spPr>
          <a:xfrm>
            <a:off x="13857" y="1858946"/>
            <a:ext cx="9102431" cy="440120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While life’s dark maze I tread, </a:t>
            </a:r>
          </a:p>
          <a:p>
            <a:pPr algn="ctr"/>
            <a:r>
              <a:rPr lang="en-US" sz="4000" dirty="0">
                <a:latin typeface="Times New Roman" charset="0"/>
                <a:ea typeface="Times New Roman" charset="0"/>
                <a:cs typeface="Times New Roman" charset="0"/>
              </a:rPr>
              <a:t>and griefs around me spread, </a:t>
            </a:r>
          </a:p>
          <a:p>
            <a:pPr algn="ctr"/>
            <a:r>
              <a:rPr lang="en-US" sz="4000" dirty="0">
                <a:latin typeface="Times New Roman" charset="0"/>
                <a:ea typeface="Times New Roman" charset="0"/>
                <a:cs typeface="Times New Roman" charset="0"/>
              </a:rPr>
              <a:t>be thou my guide; </a:t>
            </a:r>
          </a:p>
          <a:p>
            <a:pPr algn="ctr"/>
            <a:r>
              <a:rPr lang="en-US" sz="4000" dirty="0">
                <a:latin typeface="Times New Roman" charset="0"/>
                <a:ea typeface="Times New Roman" charset="0"/>
                <a:cs typeface="Times New Roman" charset="0"/>
              </a:rPr>
              <a:t>bid darkness turn to day, </a:t>
            </a:r>
          </a:p>
          <a:p>
            <a:pPr algn="ctr"/>
            <a:r>
              <a:rPr lang="en-US" sz="4000" dirty="0">
                <a:latin typeface="Times New Roman" charset="0"/>
                <a:ea typeface="Times New Roman" charset="0"/>
                <a:cs typeface="Times New Roman" charset="0"/>
              </a:rPr>
              <a:t>wipe sorrow’s tears a way, </a:t>
            </a:r>
          </a:p>
          <a:p>
            <a:pPr algn="ctr"/>
            <a:r>
              <a:rPr lang="en-US" sz="4000" dirty="0">
                <a:latin typeface="Times New Roman" charset="0"/>
                <a:ea typeface="Times New Roman" charset="0"/>
                <a:cs typeface="Times New Roman" charset="0"/>
              </a:rPr>
              <a:t>nor let me ever stray from </a:t>
            </a:r>
          </a:p>
          <a:p>
            <a:pPr algn="ctr"/>
            <a:r>
              <a:rPr lang="en-US" sz="4000" dirty="0">
                <a:latin typeface="Times New Roman" charset="0"/>
                <a:ea typeface="Times New Roman" charset="0"/>
                <a:cs typeface="Times New Roman" charset="0"/>
              </a:rPr>
              <a:t>thee a side.</a:t>
            </a:r>
          </a:p>
        </p:txBody>
      </p:sp>
    </p:spTree>
    <p:extLst>
      <p:ext uri="{BB962C8B-B14F-4D97-AF65-F5344CB8AC3E}">
        <p14:creationId xmlns:p14="http://schemas.microsoft.com/office/powerpoint/2010/main" val="59701105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“My Faith Looks Up to Thee”   UMH #452</a:t>
            </a:r>
          </a:p>
          <a:p>
            <a:pPr algn="ctr"/>
            <a:r>
              <a:rPr lang="en-US" sz="2000" dirty="0">
                <a:latin typeface="Times New Roman" charset="0"/>
                <a:ea typeface="Times New Roman" charset="0"/>
                <a:cs typeface="Times New Roman" charset="0"/>
              </a:rPr>
              <a:t>WORDS: Ray Palmer, 1875     MUSIC: Lowell Mason, 1831</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p:cNvSpPr txBox="1"/>
          <p:nvPr/>
        </p:nvSpPr>
        <p:spPr>
          <a:xfrm>
            <a:off x="13857" y="1858946"/>
            <a:ext cx="9102431" cy="440120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When ends life’s transient dream, </a:t>
            </a:r>
          </a:p>
          <a:p>
            <a:pPr algn="ctr"/>
            <a:r>
              <a:rPr lang="en-US" sz="4000" dirty="0">
                <a:latin typeface="Times New Roman" charset="0"/>
                <a:ea typeface="Times New Roman" charset="0"/>
                <a:cs typeface="Times New Roman" charset="0"/>
              </a:rPr>
              <a:t>when death’s cold, sullen stream </a:t>
            </a:r>
          </a:p>
          <a:p>
            <a:pPr algn="ctr"/>
            <a:r>
              <a:rPr lang="en-US" sz="4000" dirty="0">
                <a:latin typeface="Times New Roman" charset="0"/>
                <a:ea typeface="Times New Roman" charset="0"/>
                <a:cs typeface="Times New Roman" charset="0"/>
              </a:rPr>
              <a:t>shall o’er me roll; </a:t>
            </a:r>
          </a:p>
          <a:p>
            <a:pPr algn="ctr"/>
            <a:r>
              <a:rPr lang="en-US" sz="4000" dirty="0">
                <a:latin typeface="Times New Roman" charset="0"/>
                <a:ea typeface="Times New Roman" charset="0"/>
                <a:cs typeface="Times New Roman" charset="0"/>
              </a:rPr>
              <a:t>blest Savior, then in love, </a:t>
            </a:r>
          </a:p>
          <a:p>
            <a:pPr algn="ctr"/>
            <a:r>
              <a:rPr lang="en-US" sz="4000" dirty="0">
                <a:latin typeface="Times New Roman" charset="0"/>
                <a:ea typeface="Times New Roman" charset="0"/>
                <a:cs typeface="Times New Roman" charset="0"/>
              </a:rPr>
              <a:t>fear and distrust remove; </a:t>
            </a:r>
          </a:p>
          <a:p>
            <a:pPr algn="ctr"/>
            <a:r>
              <a:rPr lang="en-US" sz="4000" dirty="0">
                <a:latin typeface="Times New Roman" charset="0"/>
                <a:ea typeface="Times New Roman" charset="0"/>
                <a:cs typeface="Times New Roman" charset="0"/>
              </a:rPr>
              <a:t>O bear me safe above, a </a:t>
            </a:r>
          </a:p>
          <a:p>
            <a:pPr algn="ctr"/>
            <a:r>
              <a:rPr lang="en-US" sz="4000" dirty="0">
                <a:latin typeface="Times New Roman" charset="0"/>
                <a:ea typeface="Times New Roman" charset="0"/>
                <a:cs typeface="Times New Roman" charset="0"/>
              </a:rPr>
              <a:t>ransomed soul!</a:t>
            </a:r>
          </a:p>
        </p:txBody>
      </p:sp>
    </p:spTree>
    <p:extLst>
      <p:ext uri="{BB962C8B-B14F-4D97-AF65-F5344CB8AC3E}">
        <p14:creationId xmlns:p14="http://schemas.microsoft.com/office/powerpoint/2010/main" val="421864659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9768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972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48907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3960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Wilderness-wanderers, holiness-seekers, listen for God’s voice today.</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God, speak; your servants are listening.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6393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8513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9963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5418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20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67043"/>
            <a:ext cx="7215812" cy="1515173"/>
          </a:xfrm>
        </p:spPr>
        <p:txBody>
          <a:bodyPr>
            <a:noAutofit/>
          </a:bodyPr>
          <a:lstStyle/>
          <a:p>
            <a:pPr>
              <a:lnSpc>
                <a:spcPct val="150000"/>
              </a:lnSpc>
            </a:pPr>
            <a:r>
              <a:rPr lang="en-US" dirty="0"/>
              <a:t>God</a:t>
            </a:r>
            <a:r>
              <a:rPr lang="ar-SA" dirty="0"/>
              <a:t>’</a:t>
            </a:r>
            <a:r>
              <a:rPr lang="en-US" dirty="0"/>
              <a:t>s voice may be loud, or it may be still and small. </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429000"/>
            <a:ext cx="7215812" cy="1515172"/>
          </a:xfrm>
        </p:spPr>
        <p:txBody>
          <a:bodyPr>
            <a:noAutofit/>
          </a:bodyPr>
          <a:lstStyle/>
          <a:p>
            <a:pPr>
              <a:lnSpc>
                <a:spcPct val="150000"/>
              </a:lnSpc>
            </a:pPr>
            <a:r>
              <a:rPr lang="en-US" dirty="0"/>
              <a:t>It may be drowned out by the noise of the world or the busyness within. </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5764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504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8007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3089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9795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2526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5913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1754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98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5769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EB44-559F-7FBD-56B4-761D1605EB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0BE5A8-F765-7793-4F10-6DCF1982E63C}"/>
              </a:ext>
            </a:extLst>
          </p:cNvPr>
          <p:cNvSpPr>
            <a:spLocks noGrp="1"/>
          </p:cNvSpPr>
          <p:nvPr>
            <p:ph type="body" sz="quarter" idx="11"/>
          </p:nvPr>
        </p:nvSpPr>
        <p:spPr>
          <a:xfrm>
            <a:off x="1928188" y="1045695"/>
            <a:ext cx="7215812" cy="1515173"/>
          </a:xfrm>
        </p:spPr>
        <p:txBody>
          <a:bodyPr>
            <a:noAutofit/>
          </a:bodyPr>
          <a:lstStyle/>
          <a:p>
            <a:pPr>
              <a:lnSpc>
                <a:spcPct val="150000"/>
              </a:lnSpc>
            </a:pPr>
            <a:r>
              <a:rPr lang="en-US" dirty="0"/>
              <a:t>Today, we create space to receive your Word however it may come. </a:t>
            </a:r>
          </a:p>
        </p:txBody>
      </p:sp>
      <p:sp>
        <p:nvSpPr>
          <p:cNvPr id="3" name="Text Placeholder 2">
            <a:extLst>
              <a:ext uri="{FF2B5EF4-FFF2-40B4-BE49-F238E27FC236}">
                <a16:creationId xmlns:a16="http://schemas.microsoft.com/office/drawing/2014/main" id="{909B9514-AD56-DECA-D847-7E8B68A342C5}"/>
              </a:ext>
            </a:extLst>
          </p:cNvPr>
          <p:cNvSpPr>
            <a:spLocks noGrp="1"/>
          </p:cNvSpPr>
          <p:nvPr>
            <p:ph type="body" sz="quarter" idx="12"/>
          </p:nvPr>
        </p:nvSpPr>
        <p:spPr>
          <a:xfrm>
            <a:off x="1928188" y="3539547"/>
            <a:ext cx="7215812" cy="1515172"/>
          </a:xfrm>
        </p:spPr>
        <p:txBody>
          <a:bodyPr>
            <a:noAutofit/>
          </a:bodyPr>
          <a:lstStyle/>
          <a:p>
            <a:pPr>
              <a:lnSpc>
                <a:spcPct val="150000"/>
              </a:lnSpc>
            </a:pPr>
            <a:r>
              <a:rPr lang="en-US" dirty="0"/>
              <a:t>We still ourselves and trust that you are speaking even now. Word of life, direct us in your way. </a:t>
            </a:r>
          </a:p>
        </p:txBody>
      </p:sp>
    </p:spTree>
    <p:extLst>
      <p:ext uri="{BB962C8B-B14F-4D97-AF65-F5344CB8AC3E}">
        <p14:creationId xmlns:p14="http://schemas.microsoft.com/office/powerpoint/2010/main" val="24891106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4763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7268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0B75C2-FAED-8E4F-B39C-A4AB7EE8C6A1}"/>
              </a:ext>
            </a:extLst>
          </p:cNvPr>
          <p:cNvPicPr>
            <a:picLocks noChangeAspect="1"/>
          </p:cNvPicPr>
          <p:nvPr/>
        </p:nvPicPr>
        <p:blipFill>
          <a:blip r:embed="rId2">
            <a:alphaModFix amt="25000"/>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93C22C7F-3E16-4E4E-9E77-769C618F00E7}"/>
              </a:ext>
            </a:extLst>
          </p:cNvPr>
          <p:cNvSpPr txBox="1"/>
          <p:nvPr/>
        </p:nvSpPr>
        <p:spPr>
          <a:xfrm>
            <a:off x="1" y="2151727"/>
            <a:ext cx="9143999"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Blessed assurance, Jesus is mine!</a:t>
            </a:r>
          </a:p>
          <a:p>
            <a:pPr algn="ctr"/>
            <a:r>
              <a:rPr lang="en-US" sz="4000" dirty="0">
                <a:latin typeface="Times New Roman" charset="0"/>
                <a:ea typeface="Times New Roman" charset="0"/>
                <a:cs typeface="Times New Roman" charset="0"/>
              </a:rPr>
              <a:t>O what a foretaste of glory divine!</a:t>
            </a:r>
          </a:p>
          <a:p>
            <a:pPr algn="ctr"/>
            <a:r>
              <a:rPr lang="en-US" sz="4000" dirty="0">
                <a:latin typeface="Times New Roman" charset="0"/>
                <a:ea typeface="Times New Roman" charset="0"/>
                <a:cs typeface="Times New Roman" charset="0"/>
              </a:rPr>
              <a:t>Heir of salvation, purchase of God, </a:t>
            </a:r>
          </a:p>
          <a:p>
            <a:pPr algn="ctr"/>
            <a:r>
              <a:rPr lang="en-US" sz="4000" dirty="0">
                <a:latin typeface="Times New Roman" charset="0"/>
                <a:ea typeface="Times New Roman" charset="0"/>
                <a:cs typeface="Times New Roman" charset="0"/>
              </a:rPr>
              <a:t>born of his Spirit, washed in his blood.</a:t>
            </a:r>
            <a:endParaRPr lang="en-US" sz="38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56DEAFAD-99FC-4349-9399-43DFFCE090D0}"/>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“Blessed Assurance”  UMH 369</a:t>
            </a:r>
          </a:p>
          <a:p>
            <a:pPr algn="ctr"/>
            <a:r>
              <a:rPr lang="en-US" dirty="0">
                <a:latin typeface="Times New Roman" charset="0"/>
                <a:ea typeface="Times New Roman" charset="0"/>
                <a:cs typeface="Times New Roman" charset="0"/>
              </a:rPr>
              <a:t>WORDS: Franny J. Crosby, 1873     MUSIC: Phoebe P. Knapp, 1873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216026708"/>
      </p:ext>
    </p:extLst>
  </p:cSld>
  <p:clrMapOvr>
    <a:masterClrMapping/>
  </p:clrMapOvr>
  <p:transition spd="med">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F54DA4-0A1A-7548-A8EB-A624B05420C7}"/>
              </a:ext>
            </a:extLst>
          </p:cNvPr>
          <p:cNvPicPr>
            <a:picLocks noChangeAspect="1"/>
          </p:cNvPicPr>
          <p:nvPr/>
        </p:nvPicPr>
        <p:blipFill>
          <a:blip r:embed="rId2">
            <a:alphaModFix amt="25000"/>
          </a:blip>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2C544990-4C73-AE42-835A-C5DE96F54F0A}"/>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“Blessed Assurance”  UMH 369</a:t>
            </a:r>
          </a:p>
          <a:p>
            <a:pPr algn="ctr"/>
            <a:r>
              <a:rPr lang="en-US" dirty="0">
                <a:latin typeface="Times New Roman" charset="0"/>
                <a:ea typeface="Times New Roman" charset="0"/>
                <a:cs typeface="Times New Roman" charset="0"/>
              </a:rPr>
              <a:t>WORDS: Franny J. Crosby, 1873     MUSIC: Phoebe P. Knapp, 1873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5" name="TextBox 4">
            <a:extLst>
              <a:ext uri="{FF2B5EF4-FFF2-40B4-BE49-F238E27FC236}">
                <a16:creationId xmlns:a16="http://schemas.microsoft.com/office/drawing/2014/main" id="{F6A4A69E-2C54-5E4D-A502-CFE983B8D0EB}"/>
              </a:ext>
            </a:extLst>
          </p:cNvPr>
          <p:cNvSpPr txBox="1"/>
          <p:nvPr/>
        </p:nvSpPr>
        <p:spPr>
          <a:xfrm>
            <a:off x="1" y="2151727"/>
            <a:ext cx="9143999"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This is my story, this is my song,</a:t>
            </a:r>
          </a:p>
          <a:p>
            <a:pPr algn="ctr"/>
            <a:r>
              <a:rPr lang="en-US" sz="4000" dirty="0">
                <a:latin typeface="Times New Roman" charset="0"/>
                <a:ea typeface="Times New Roman" charset="0"/>
                <a:cs typeface="Times New Roman" charset="0"/>
              </a:rPr>
              <a:t>praising my Savior all the day long;</a:t>
            </a:r>
          </a:p>
          <a:p>
            <a:pPr algn="ctr"/>
            <a:r>
              <a:rPr lang="en-US" sz="4000" dirty="0">
                <a:latin typeface="Times New Roman" charset="0"/>
                <a:ea typeface="Times New Roman" charset="0"/>
                <a:cs typeface="Times New Roman" charset="0"/>
              </a:rPr>
              <a:t>this is my story, this is my song,</a:t>
            </a:r>
          </a:p>
          <a:p>
            <a:pPr algn="ctr"/>
            <a:r>
              <a:rPr lang="en-US" sz="4000" dirty="0">
                <a:latin typeface="Times New Roman" charset="0"/>
                <a:ea typeface="Times New Roman" charset="0"/>
                <a:cs typeface="Times New Roman" charset="0"/>
              </a:rPr>
              <a:t>praising my Savior all the day long.</a:t>
            </a:r>
            <a:endParaRPr lang="en-US" sz="3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7324100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0B75C2-FAED-8E4F-B39C-A4AB7EE8C6A1}"/>
              </a:ext>
            </a:extLst>
          </p:cNvPr>
          <p:cNvPicPr>
            <a:picLocks noChangeAspect="1"/>
          </p:cNvPicPr>
          <p:nvPr/>
        </p:nvPicPr>
        <p:blipFill>
          <a:blip r:embed="rId2">
            <a:alphaModFix amt="25000"/>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93C22C7F-3E16-4E4E-9E77-769C618F00E7}"/>
              </a:ext>
            </a:extLst>
          </p:cNvPr>
          <p:cNvSpPr txBox="1"/>
          <p:nvPr/>
        </p:nvSpPr>
        <p:spPr>
          <a:xfrm>
            <a:off x="1" y="2151727"/>
            <a:ext cx="9143999"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Perfect submission, perfect delight,</a:t>
            </a:r>
          </a:p>
          <a:p>
            <a:pPr algn="ctr"/>
            <a:r>
              <a:rPr lang="en-US" sz="4000" dirty="0">
                <a:latin typeface="Times New Roman" charset="0"/>
                <a:ea typeface="Times New Roman" charset="0"/>
                <a:cs typeface="Times New Roman" charset="0"/>
              </a:rPr>
              <a:t>visions of rapture now burst on my sight; angels descending bring from above</a:t>
            </a:r>
          </a:p>
          <a:p>
            <a:pPr algn="ctr"/>
            <a:r>
              <a:rPr lang="en-US" sz="4000" dirty="0">
                <a:latin typeface="Times New Roman" charset="0"/>
                <a:ea typeface="Times New Roman" charset="0"/>
                <a:cs typeface="Times New Roman" charset="0"/>
              </a:rPr>
              <a:t>echoes of mercy, whispers of love.</a:t>
            </a:r>
            <a:endParaRPr lang="en-US" sz="38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56DEAFAD-99FC-4349-9399-43DFFCE090D0}"/>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“Blessed Assurance”  UMH 369</a:t>
            </a:r>
          </a:p>
          <a:p>
            <a:pPr algn="ctr"/>
            <a:r>
              <a:rPr lang="en-US" dirty="0">
                <a:latin typeface="Times New Roman" charset="0"/>
                <a:ea typeface="Times New Roman" charset="0"/>
                <a:cs typeface="Times New Roman" charset="0"/>
              </a:rPr>
              <a:t>WORDS: Franny J. Crosby, 1873     MUSIC: Phoebe P. Knapp, 1873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59055019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F54DA4-0A1A-7548-A8EB-A624B05420C7}"/>
              </a:ext>
            </a:extLst>
          </p:cNvPr>
          <p:cNvPicPr>
            <a:picLocks noChangeAspect="1"/>
          </p:cNvPicPr>
          <p:nvPr/>
        </p:nvPicPr>
        <p:blipFill>
          <a:blip r:embed="rId2">
            <a:alphaModFix amt="25000"/>
          </a:blip>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2C544990-4C73-AE42-835A-C5DE96F54F0A}"/>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“Blessed Assurance”  UMH 369</a:t>
            </a:r>
          </a:p>
          <a:p>
            <a:pPr algn="ctr"/>
            <a:r>
              <a:rPr lang="en-US" dirty="0">
                <a:latin typeface="Times New Roman" charset="0"/>
                <a:ea typeface="Times New Roman" charset="0"/>
                <a:cs typeface="Times New Roman" charset="0"/>
              </a:rPr>
              <a:t>WORDS: Franny J. Crosby, 1873     MUSIC: Phoebe P. Knapp, 1873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5" name="TextBox 4">
            <a:extLst>
              <a:ext uri="{FF2B5EF4-FFF2-40B4-BE49-F238E27FC236}">
                <a16:creationId xmlns:a16="http://schemas.microsoft.com/office/drawing/2014/main" id="{F6A4A69E-2C54-5E4D-A502-CFE983B8D0EB}"/>
              </a:ext>
            </a:extLst>
          </p:cNvPr>
          <p:cNvSpPr txBox="1"/>
          <p:nvPr/>
        </p:nvSpPr>
        <p:spPr>
          <a:xfrm>
            <a:off x="1" y="2151727"/>
            <a:ext cx="9143999"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This is my story, this is my song,</a:t>
            </a:r>
          </a:p>
          <a:p>
            <a:pPr algn="ctr"/>
            <a:r>
              <a:rPr lang="en-US" sz="4000" dirty="0">
                <a:latin typeface="Times New Roman" charset="0"/>
                <a:ea typeface="Times New Roman" charset="0"/>
                <a:cs typeface="Times New Roman" charset="0"/>
              </a:rPr>
              <a:t>praising my Savior all the day long;</a:t>
            </a:r>
          </a:p>
          <a:p>
            <a:pPr algn="ctr"/>
            <a:r>
              <a:rPr lang="en-US" sz="4000" dirty="0">
                <a:latin typeface="Times New Roman" charset="0"/>
                <a:ea typeface="Times New Roman" charset="0"/>
                <a:cs typeface="Times New Roman" charset="0"/>
              </a:rPr>
              <a:t>this is my story, this is my song,</a:t>
            </a:r>
          </a:p>
          <a:p>
            <a:pPr algn="ctr"/>
            <a:r>
              <a:rPr lang="en-US" sz="4000" dirty="0">
                <a:latin typeface="Times New Roman" charset="0"/>
                <a:ea typeface="Times New Roman" charset="0"/>
                <a:cs typeface="Times New Roman" charset="0"/>
              </a:rPr>
              <a:t>praising my Savior all the day long.</a:t>
            </a:r>
            <a:endParaRPr lang="en-US" sz="3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56087296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0B75C2-FAED-8E4F-B39C-A4AB7EE8C6A1}"/>
              </a:ext>
            </a:extLst>
          </p:cNvPr>
          <p:cNvPicPr>
            <a:picLocks noChangeAspect="1"/>
          </p:cNvPicPr>
          <p:nvPr/>
        </p:nvPicPr>
        <p:blipFill>
          <a:blip r:embed="rId2">
            <a:alphaModFix amt="25000"/>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93C22C7F-3E16-4E4E-9E77-769C618F00E7}"/>
              </a:ext>
            </a:extLst>
          </p:cNvPr>
          <p:cNvSpPr txBox="1"/>
          <p:nvPr/>
        </p:nvSpPr>
        <p:spPr>
          <a:xfrm>
            <a:off x="1" y="2151727"/>
            <a:ext cx="9143999"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Perfect submission, all is at rest;</a:t>
            </a:r>
          </a:p>
          <a:p>
            <a:pPr algn="ctr"/>
            <a:r>
              <a:rPr lang="en-US" sz="4000" dirty="0">
                <a:latin typeface="Times New Roman" charset="0"/>
                <a:ea typeface="Times New Roman" charset="0"/>
                <a:cs typeface="Times New Roman" charset="0"/>
              </a:rPr>
              <a:t>I in my Savior am happy and blest,</a:t>
            </a:r>
          </a:p>
          <a:p>
            <a:pPr algn="ctr"/>
            <a:r>
              <a:rPr lang="en-US" sz="4000" dirty="0">
                <a:latin typeface="Times New Roman" charset="0"/>
                <a:ea typeface="Times New Roman" charset="0"/>
                <a:cs typeface="Times New Roman" charset="0"/>
              </a:rPr>
              <a:t>watching and waiting, looking above, </a:t>
            </a:r>
          </a:p>
          <a:p>
            <a:pPr algn="ctr"/>
            <a:r>
              <a:rPr lang="en-US" sz="4000" dirty="0">
                <a:latin typeface="Times New Roman" charset="0"/>
                <a:ea typeface="Times New Roman" charset="0"/>
                <a:cs typeface="Times New Roman" charset="0"/>
              </a:rPr>
              <a:t>filled with his goodness, lost in his love.</a:t>
            </a:r>
            <a:endParaRPr lang="en-US" sz="38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56DEAFAD-99FC-4349-9399-43DFFCE090D0}"/>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“Blessed Assurance”  UMH 369</a:t>
            </a:r>
          </a:p>
          <a:p>
            <a:pPr algn="ctr"/>
            <a:r>
              <a:rPr lang="en-US" dirty="0">
                <a:latin typeface="Times New Roman" charset="0"/>
                <a:ea typeface="Times New Roman" charset="0"/>
                <a:cs typeface="Times New Roman" charset="0"/>
              </a:rPr>
              <a:t>WORDS: Franny J. Crosby, 1873     MUSIC: Phoebe P. Knapp, 1873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13552251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626571"/>
            <a:ext cx="5719482" cy="6231449"/>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Ever-present God, we confess that we sometimes miss your voice. We tune our hearts to messages from the world, threats from our enemies, or our own preoccupations. Forgive us. </a:t>
            </a: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F54DA4-0A1A-7548-A8EB-A624B05420C7}"/>
              </a:ext>
            </a:extLst>
          </p:cNvPr>
          <p:cNvPicPr>
            <a:picLocks noChangeAspect="1"/>
          </p:cNvPicPr>
          <p:nvPr/>
        </p:nvPicPr>
        <p:blipFill>
          <a:blip r:embed="rId2">
            <a:alphaModFix amt="25000"/>
          </a:blip>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2C544990-4C73-AE42-835A-C5DE96F54F0A}"/>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“Blessed Assurance”  UMH 369</a:t>
            </a:r>
          </a:p>
          <a:p>
            <a:pPr algn="ctr"/>
            <a:r>
              <a:rPr lang="en-US" dirty="0">
                <a:latin typeface="Times New Roman" charset="0"/>
                <a:ea typeface="Times New Roman" charset="0"/>
                <a:cs typeface="Times New Roman" charset="0"/>
              </a:rPr>
              <a:t>WORDS: Franny J. Crosby, 1873     MUSIC: Phoebe P. Knapp, 1873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5" name="TextBox 4">
            <a:extLst>
              <a:ext uri="{FF2B5EF4-FFF2-40B4-BE49-F238E27FC236}">
                <a16:creationId xmlns:a16="http://schemas.microsoft.com/office/drawing/2014/main" id="{F6A4A69E-2C54-5E4D-A502-CFE983B8D0EB}"/>
              </a:ext>
            </a:extLst>
          </p:cNvPr>
          <p:cNvSpPr txBox="1"/>
          <p:nvPr/>
        </p:nvSpPr>
        <p:spPr>
          <a:xfrm>
            <a:off x="1" y="2151727"/>
            <a:ext cx="9143999"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This is my story, this is my song,</a:t>
            </a:r>
          </a:p>
          <a:p>
            <a:pPr algn="ctr"/>
            <a:r>
              <a:rPr lang="en-US" sz="4000" dirty="0">
                <a:latin typeface="Times New Roman" charset="0"/>
                <a:ea typeface="Times New Roman" charset="0"/>
                <a:cs typeface="Times New Roman" charset="0"/>
              </a:rPr>
              <a:t>praising my Savior all the day long;</a:t>
            </a:r>
          </a:p>
          <a:p>
            <a:pPr algn="ctr"/>
            <a:r>
              <a:rPr lang="en-US" sz="4000" dirty="0">
                <a:latin typeface="Times New Roman" charset="0"/>
                <a:ea typeface="Times New Roman" charset="0"/>
                <a:cs typeface="Times New Roman" charset="0"/>
              </a:rPr>
              <a:t>this is my story, this is my song,</a:t>
            </a:r>
          </a:p>
          <a:p>
            <a:pPr algn="ctr"/>
            <a:r>
              <a:rPr lang="en-US" sz="4000" dirty="0">
                <a:latin typeface="Times New Roman" charset="0"/>
                <a:ea typeface="Times New Roman" charset="0"/>
                <a:cs typeface="Times New Roman" charset="0"/>
              </a:rPr>
              <a:t>praising my Savior all the day long.</a:t>
            </a:r>
            <a:endParaRPr lang="en-US" sz="3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9356831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972836"/>
            <a:ext cx="5665694"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We sometimes fear silence, thinking it means you are absent. Forgive us. Help us to recognize your presence in the quiet. Help us listen for you, especially on our Lenten journey.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2011583"/>
            <a:ext cx="5629835" cy="3461460"/>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Give us the courage to repent, make changes, and follow in the way of Christ, in whose name we pray. Amen.</a:t>
            </a:r>
            <a:r>
              <a:rPr lang="en-US" sz="3000" dirty="0">
                <a:latin typeface="Verdana" panose="020B0604030504040204" pitchFamily="34" charset="0"/>
                <a:ea typeface="Verdana" panose="020B0604030504040204" pitchFamily="34" charset="0"/>
                <a:cs typeface="Verdana" panose="020B0604030504040204" pitchFamily="34" charset="0"/>
              </a:rPr>
              <a:t> </a:t>
            </a:r>
            <a:endParaRPr lang="en-US" sz="3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52119</TotalTime>
  <Words>2317</Words>
  <Application>Microsoft Macintosh PowerPoint</Application>
  <PresentationFormat>On-screen Show (4:3)</PresentationFormat>
  <Paragraphs>199</Paragraphs>
  <Slides>73</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73</vt:i4>
      </vt:variant>
    </vt:vector>
  </HeadingPairs>
  <TitlesOfParts>
    <vt:vector size="94"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God Be The Glory”        UMH 98</vt:lpstr>
      <vt:lpstr>“To God Be The Glory”        UMH 98</vt:lpstr>
      <vt:lpstr>“To God Be The Glory”        UMH 98</vt:lpstr>
      <vt:lpstr>“To God Be The Glory”        UMH 98</vt:lpstr>
      <vt:lpstr>“To God Be The Glory”        UMH 98</vt:lpstr>
      <vt:lpstr>“To God Be The Glory”        UMH 98</vt:lpstr>
      <vt:lpstr>PowerPoint Presentation</vt:lpstr>
      <vt:lpstr>PowerPoint Presentation</vt:lpstr>
      <vt:lpstr> Psalm 62: 1 – 8 </vt:lpstr>
      <vt:lpstr>PowerPoint Presentation</vt:lpstr>
      <vt:lpstr>PowerPoint Presentation</vt:lpstr>
      <vt:lpstr>PowerPoint Presentation</vt:lpstr>
      <vt:lpstr>1 Kings 19: 4 – 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763</cp:revision>
  <cp:lastPrinted>2024-04-25T15:20:01Z</cp:lastPrinted>
  <dcterms:created xsi:type="dcterms:W3CDTF">2022-06-10T14:28:57Z</dcterms:created>
  <dcterms:modified xsi:type="dcterms:W3CDTF">2026-02-25T16:31:09Z</dcterms:modified>
</cp:coreProperties>
</file>